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395" r:id="rId141"/>
    <p:sldId id="396" r:id="rId142"/>
    <p:sldId id="397" r:id="rId143"/>
    <p:sldId id="398" r:id="rId144"/>
    <p:sldId id="399" r:id="rId145"/>
    <p:sldId id="400" r:id="rId146"/>
    <p:sldId id="401" r:id="rId147"/>
    <p:sldId id="402" r:id="rId148"/>
    <p:sldId id="403" r:id="rId149"/>
    <p:sldId id="404" r:id="rId150"/>
    <p:sldId id="405" r:id="rId151"/>
    <p:sldId id="406" r:id="rId152"/>
    <p:sldId id="407" r:id="rId153"/>
    <p:sldId id="408" r:id="rId154"/>
    <p:sldId id="409" r:id="rId155"/>
    <p:sldId id="410" r:id="rId156"/>
    <p:sldId id="411" r:id="rId157"/>
    <p:sldId id="412" r:id="rId158"/>
    <p:sldId id="413" r:id="rId159"/>
    <p:sldId id="414" r:id="rId160"/>
    <p:sldId id="415" r:id="rId161"/>
    <p:sldId id="416" r:id="rId162"/>
    <p:sldId id="417" r:id="rId163"/>
    <p:sldId id="418" r:id="rId164"/>
    <p:sldId id="419" r:id="rId165"/>
    <p:sldId id="420" r:id="rId166"/>
    <p:sldId id="421" r:id="rId167"/>
    <p:sldId id="422" r:id="rId168"/>
    <p:sldId id="423" r:id="rId169"/>
    <p:sldId id="424" r:id="rId170"/>
    <p:sldId id="425" r:id="rId171"/>
    <p:sldId id="426" r:id="rId172"/>
    <p:sldId id="427" r:id="rId173"/>
    <p:sldId id="428" r:id="rId174"/>
    <p:sldId id="429" r:id="rId175"/>
    <p:sldId id="430" r:id="rId176"/>
    <p:sldId id="431" r:id="rId177"/>
    <p:sldId id="432" r:id="rId178"/>
    <p:sldId id="433" r:id="rId179"/>
    <p:sldId id="434" r:id="rId180"/>
    <p:sldId id="435" r:id="rId181"/>
    <p:sldId id="436" r:id="rId182"/>
    <p:sldId id="437" r:id="rId183"/>
    <p:sldId id="438" r:id="rId184"/>
    <p:sldId id="439" r:id="rId185"/>
    <p:sldId id="440" r:id="rId186"/>
    <p:sldId id="441" r:id="rId187"/>
    <p:sldId id="442" r:id="rId188"/>
    <p:sldId id="443" r:id="rId189"/>
    <p:sldId id="444" r:id="rId190"/>
    <p:sldId id="445" r:id="rId191"/>
    <p:sldId id="446" r:id="rId192"/>
    <p:sldId id="447" r:id="rId193"/>
    <p:sldId id="448" r:id="rId194"/>
    <p:sldId id="449" r:id="rId195"/>
    <p:sldId id="450" r:id="rId196"/>
    <p:sldId id="451" r:id="rId197"/>
    <p:sldId id="452" r:id="rId198"/>
    <p:sldId id="453" r:id="rId199"/>
    <p:sldId id="454" r:id="rId200"/>
    <p:sldId id="455" r:id="rId201"/>
    <p:sldId id="456" r:id="rId202"/>
    <p:sldId id="457" r:id="rId203"/>
    <p:sldId id="458" r:id="rId204"/>
    <p:sldId id="459" r:id="rId205"/>
    <p:sldId id="460" r:id="rId206"/>
    <p:sldId id="461" r:id="rId207"/>
    <p:sldId id="462" r:id="rId208"/>
    <p:sldId id="463" r:id="rId209"/>
    <p:sldId id="464" r:id="rId210"/>
    <p:sldId id="465" r:id="rId211"/>
    <p:sldId id="466" r:id="rId212"/>
    <p:sldId id="467" r:id="rId213"/>
  </p:sldIdLst>
  <p:sldSz cx="12192000" cy="6858000"/>
  <p:notesSz cx="12192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819" y="3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16" Type="http://schemas.openxmlformats.org/officeDocument/2006/relationships/theme" Target="theme/theme1.xml"/><Relationship Id="rId211" Type="http://schemas.openxmlformats.org/officeDocument/2006/relationships/slide" Target="slides/slide210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slide" Target="slides/slide196.xml"/><Relationship Id="rId206" Type="http://schemas.openxmlformats.org/officeDocument/2006/relationships/slide" Target="slides/slide205.xml"/><Relationship Id="rId201" Type="http://schemas.openxmlformats.org/officeDocument/2006/relationships/slide" Target="slides/slide200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2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12" Type="http://schemas.openxmlformats.org/officeDocument/2006/relationships/slide" Target="slides/slide211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presProps" Target="presProps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viewProps" Target="viewProps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41494" y="6468769"/>
            <a:ext cx="6113294" cy="3023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497568" y="6147815"/>
            <a:ext cx="2694431" cy="7101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0667" y="2564892"/>
            <a:ext cx="12171045" cy="647700"/>
          </a:xfrm>
          <a:custGeom>
            <a:avLst/>
            <a:gdLst/>
            <a:ahLst/>
            <a:cxnLst/>
            <a:rect l="l" t="t" r="r" b="b"/>
            <a:pathLst>
              <a:path w="12171045" h="647700">
                <a:moveTo>
                  <a:pt x="0" y="647700"/>
                </a:moveTo>
                <a:lnTo>
                  <a:pt x="12170664" y="647700"/>
                </a:lnTo>
                <a:lnTo>
                  <a:pt x="12170664" y="0"/>
                </a:lnTo>
                <a:lnTo>
                  <a:pt x="0" y="0"/>
                </a:lnTo>
                <a:lnTo>
                  <a:pt x="0" y="64770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01109" y="2643886"/>
            <a:ext cx="3589781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50165">
              <a:lnSpc>
                <a:spcPts val="1425"/>
              </a:lnSpc>
            </a:pPr>
            <a:fld id="{81D60167-4931-47E6-BA6A-407CBD079E47}" type="slidenum">
              <a:rPr spc="-5" dirty="0"/>
              <a:t>‹N›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50165">
              <a:lnSpc>
                <a:spcPts val="1425"/>
              </a:lnSpc>
            </a:pPr>
            <a:fld id="{81D60167-4931-47E6-BA6A-407CBD079E47}" type="slidenum">
              <a:rPr spc="-5" dirty="0"/>
              <a:t>‹N›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480292" y="0"/>
            <a:ext cx="711835" cy="6858000"/>
          </a:xfrm>
          <a:custGeom>
            <a:avLst/>
            <a:gdLst/>
            <a:ahLst/>
            <a:cxnLst/>
            <a:rect l="l" t="t" r="r" b="b"/>
            <a:pathLst>
              <a:path w="711834" h="6858000">
                <a:moveTo>
                  <a:pt x="0" y="6858000"/>
                </a:moveTo>
                <a:lnTo>
                  <a:pt x="711707" y="6858000"/>
                </a:lnTo>
                <a:lnTo>
                  <a:pt x="71170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2353" y="1868805"/>
            <a:ext cx="5027930" cy="3562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24406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50165">
              <a:lnSpc>
                <a:spcPts val="1425"/>
              </a:lnSpc>
            </a:pPr>
            <a:fld id="{81D60167-4931-47E6-BA6A-407CBD079E47}" type="slidenum">
              <a:rPr spc="-5" dirty="0"/>
              <a:t>‹N›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480292" y="0"/>
            <a:ext cx="711835" cy="6858000"/>
          </a:xfrm>
          <a:custGeom>
            <a:avLst/>
            <a:gdLst/>
            <a:ahLst/>
            <a:cxnLst/>
            <a:rect l="l" t="t" r="r" b="b"/>
            <a:pathLst>
              <a:path w="711834" h="6858000">
                <a:moveTo>
                  <a:pt x="0" y="6858000"/>
                </a:moveTo>
                <a:lnTo>
                  <a:pt x="711707" y="6858000"/>
                </a:lnTo>
                <a:lnTo>
                  <a:pt x="71170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50165">
              <a:lnSpc>
                <a:spcPts val="1425"/>
              </a:lnSpc>
            </a:pPr>
            <a:fld id="{81D60167-4931-47E6-BA6A-407CBD079E47}" type="slidenum">
              <a:rPr spc="-5" dirty="0"/>
              <a:t>‹N›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480292" y="0"/>
            <a:ext cx="711835" cy="6858000"/>
          </a:xfrm>
          <a:custGeom>
            <a:avLst/>
            <a:gdLst/>
            <a:ahLst/>
            <a:cxnLst/>
            <a:rect l="l" t="t" r="r" b="b"/>
            <a:pathLst>
              <a:path w="711834" h="6858000">
                <a:moveTo>
                  <a:pt x="0" y="6858000"/>
                </a:moveTo>
                <a:lnTo>
                  <a:pt x="711707" y="6858000"/>
                </a:lnTo>
                <a:lnTo>
                  <a:pt x="71170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50165">
              <a:lnSpc>
                <a:spcPts val="1425"/>
              </a:lnSpc>
            </a:pPr>
            <a:fld id="{81D60167-4931-47E6-BA6A-407CBD079E47}" type="slidenum">
              <a:rPr spc="-5" dirty="0"/>
              <a:t>‹N›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480292" y="0"/>
            <a:ext cx="711835" cy="6858000"/>
          </a:xfrm>
          <a:custGeom>
            <a:avLst/>
            <a:gdLst/>
            <a:ahLst/>
            <a:cxnLst/>
            <a:rect l="l" t="t" r="r" b="b"/>
            <a:pathLst>
              <a:path w="711834" h="6858000">
                <a:moveTo>
                  <a:pt x="0" y="6858000"/>
                </a:moveTo>
                <a:lnTo>
                  <a:pt x="711707" y="6858000"/>
                </a:lnTo>
                <a:lnTo>
                  <a:pt x="71170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0575" y="30860"/>
            <a:ext cx="5637530" cy="330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94639" y="2480843"/>
            <a:ext cx="10602721" cy="2906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99165" y="6555545"/>
            <a:ext cx="332104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50165">
              <a:lnSpc>
                <a:spcPts val="1425"/>
              </a:lnSpc>
            </a:pPr>
            <a:fld id="{81D60167-4931-47E6-BA6A-407CBD079E47}" type="slidenum">
              <a:rPr spc="-5" dirty="0"/>
              <a:t>‹N›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0.png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slide" Target="slide103.xml"/><Relationship Id="rId3" Type="http://schemas.openxmlformats.org/officeDocument/2006/relationships/image" Target="../media/image5.png"/><Relationship Id="rId7" Type="http://schemas.openxmlformats.org/officeDocument/2006/relationships/slide" Target="slide10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3.jpg"/><Relationship Id="rId5" Type="http://schemas.openxmlformats.org/officeDocument/2006/relationships/image" Target="../media/image362.png"/><Relationship Id="rId4" Type="http://schemas.openxmlformats.org/officeDocument/2006/relationships/image" Target="../media/image361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6.png"/><Relationship Id="rId5" Type="http://schemas.openxmlformats.org/officeDocument/2006/relationships/image" Target="../media/image365.png"/><Relationship Id="rId4" Type="http://schemas.openxmlformats.org/officeDocument/2006/relationships/image" Target="../media/image364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7.png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1.png"/><Relationship Id="rId3" Type="http://schemas.openxmlformats.org/officeDocument/2006/relationships/image" Target="../media/image5.png"/><Relationship Id="rId7" Type="http://schemas.openxmlformats.org/officeDocument/2006/relationships/image" Target="../media/image37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9.png"/><Relationship Id="rId5" Type="http://schemas.openxmlformats.org/officeDocument/2006/relationships/image" Target="../media/image336.png"/><Relationship Id="rId4" Type="http://schemas.openxmlformats.org/officeDocument/2006/relationships/image" Target="../media/image368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2.png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7.png"/><Relationship Id="rId13" Type="http://schemas.openxmlformats.org/officeDocument/2006/relationships/image" Target="../media/image382.png"/><Relationship Id="rId3" Type="http://schemas.openxmlformats.org/officeDocument/2006/relationships/image" Target="../media/image5.png"/><Relationship Id="rId7" Type="http://schemas.openxmlformats.org/officeDocument/2006/relationships/image" Target="../media/image376.png"/><Relationship Id="rId12" Type="http://schemas.openxmlformats.org/officeDocument/2006/relationships/image" Target="../media/image38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5.png"/><Relationship Id="rId11" Type="http://schemas.openxmlformats.org/officeDocument/2006/relationships/image" Target="../media/image380.png"/><Relationship Id="rId5" Type="http://schemas.openxmlformats.org/officeDocument/2006/relationships/image" Target="../media/image374.png"/><Relationship Id="rId10" Type="http://schemas.openxmlformats.org/officeDocument/2006/relationships/image" Target="../media/image379.png"/><Relationship Id="rId4" Type="http://schemas.openxmlformats.org/officeDocument/2006/relationships/image" Target="../media/image373.jpg"/><Relationship Id="rId9" Type="http://schemas.openxmlformats.org/officeDocument/2006/relationships/image" Target="../media/image378.png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7.png"/><Relationship Id="rId13" Type="http://schemas.openxmlformats.org/officeDocument/2006/relationships/image" Target="../media/image392.png"/><Relationship Id="rId3" Type="http://schemas.openxmlformats.org/officeDocument/2006/relationships/image" Target="../media/image5.png"/><Relationship Id="rId7" Type="http://schemas.openxmlformats.org/officeDocument/2006/relationships/image" Target="../media/image386.png"/><Relationship Id="rId12" Type="http://schemas.openxmlformats.org/officeDocument/2006/relationships/image" Target="../media/image39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5.png"/><Relationship Id="rId11" Type="http://schemas.openxmlformats.org/officeDocument/2006/relationships/image" Target="../media/image390.png"/><Relationship Id="rId5" Type="http://schemas.openxmlformats.org/officeDocument/2006/relationships/image" Target="../media/image384.png"/><Relationship Id="rId10" Type="http://schemas.openxmlformats.org/officeDocument/2006/relationships/image" Target="../media/image389.png"/><Relationship Id="rId4" Type="http://schemas.openxmlformats.org/officeDocument/2006/relationships/image" Target="../media/image383.png"/><Relationship Id="rId9" Type="http://schemas.openxmlformats.org/officeDocument/2006/relationships/image" Target="../media/image388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3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9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6.png"/><Relationship Id="rId5" Type="http://schemas.openxmlformats.org/officeDocument/2006/relationships/image" Target="../media/image395.jpg"/><Relationship Id="rId4" Type="http://schemas.openxmlformats.org/officeDocument/2006/relationships/image" Target="../media/image394.png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2.png"/><Relationship Id="rId3" Type="http://schemas.openxmlformats.org/officeDocument/2006/relationships/image" Target="../media/image5.png"/><Relationship Id="rId7" Type="http://schemas.openxmlformats.org/officeDocument/2006/relationships/image" Target="../media/image40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5" Type="http://schemas.openxmlformats.org/officeDocument/2006/relationships/image" Target="../media/image399.jpg"/><Relationship Id="rId4" Type="http://schemas.openxmlformats.org/officeDocument/2006/relationships/image" Target="../media/image398.jp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5.png"/><Relationship Id="rId5" Type="http://schemas.openxmlformats.org/officeDocument/2006/relationships/image" Target="../media/image404.png"/><Relationship Id="rId4" Type="http://schemas.openxmlformats.org/officeDocument/2006/relationships/image" Target="../media/image40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6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6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8.png"/><Relationship Id="rId4" Type="http://schemas.openxmlformats.org/officeDocument/2006/relationships/image" Target="../media/image407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1.png"/><Relationship Id="rId5" Type="http://schemas.openxmlformats.org/officeDocument/2006/relationships/image" Target="../media/image410.jpg"/><Relationship Id="rId4" Type="http://schemas.openxmlformats.org/officeDocument/2006/relationships/image" Target="../media/image409.jp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3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6.png"/><Relationship Id="rId5" Type="http://schemas.openxmlformats.org/officeDocument/2006/relationships/image" Target="../media/image415.png"/><Relationship Id="rId4" Type="http://schemas.openxmlformats.org/officeDocument/2006/relationships/image" Target="../media/image414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6.png"/><Relationship Id="rId5" Type="http://schemas.openxmlformats.org/officeDocument/2006/relationships/image" Target="../media/image415.png"/><Relationship Id="rId4" Type="http://schemas.openxmlformats.org/officeDocument/2006/relationships/image" Target="../media/image414.png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3.png"/><Relationship Id="rId3" Type="http://schemas.openxmlformats.org/officeDocument/2006/relationships/image" Target="../media/image5.png"/><Relationship Id="rId7" Type="http://schemas.openxmlformats.org/officeDocument/2006/relationships/image" Target="../media/image4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1.png"/><Relationship Id="rId5" Type="http://schemas.openxmlformats.org/officeDocument/2006/relationships/image" Target="../media/image420.png"/><Relationship Id="rId4" Type="http://schemas.openxmlformats.org/officeDocument/2006/relationships/image" Target="../media/image419.png"/><Relationship Id="rId9" Type="http://schemas.openxmlformats.org/officeDocument/2006/relationships/image" Target="../media/image424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7.png"/><Relationship Id="rId5" Type="http://schemas.openxmlformats.org/officeDocument/2006/relationships/image" Target="../media/image426.png"/><Relationship Id="rId4" Type="http://schemas.openxmlformats.org/officeDocument/2006/relationships/image" Target="../media/image425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0.png"/><Relationship Id="rId5" Type="http://schemas.openxmlformats.org/officeDocument/2006/relationships/image" Target="../media/image429.png"/><Relationship Id="rId4" Type="http://schemas.openxmlformats.org/officeDocument/2006/relationships/image" Target="../media/image4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6.png"/><Relationship Id="rId13" Type="http://schemas.openxmlformats.org/officeDocument/2006/relationships/image" Target="../media/image440.png"/><Relationship Id="rId3" Type="http://schemas.openxmlformats.org/officeDocument/2006/relationships/image" Target="../media/image5.png"/><Relationship Id="rId7" Type="http://schemas.openxmlformats.org/officeDocument/2006/relationships/image" Target="../media/image435.png"/><Relationship Id="rId12" Type="http://schemas.openxmlformats.org/officeDocument/2006/relationships/image" Target="../media/image43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4.png"/><Relationship Id="rId11" Type="http://schemas.openxmlformats.org/officeDocument/2006/relationships/image" Target="../media/image438.png"/><Relationship Id="rId5" Type="http://schemas.openxmlformats.org/officeDocument/2006/relationships/image" Target="../media/image433.png"/><Relationship Id="rId10" Type="http://schemas.openxmlformats.org/officeDocument/2006/relationships/image" Target="../media/image437.png"/><Relationship Id="rId4" Type="http://schemas.openxmlformats.org/officeDocument/2006/relationships/image" Target="../media/image432.png"/><Relationship Id="rId9" Type="http://schemas.openxmlformats.org/officeDocument/2006/relationships/image" Target="../media/image436.png"/><Relationship Id="rId14" Type="http://schemas.openxmlformats.org/officeDocument/2006/relationships/image" Target="../media/image441.png"/></Relationships>
</file>

<file path=ppt/slides/_rels/slide1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6.png"/><Relationship Id="rId3" Type="http://schemas.openxmlformats.org/officeDocument/2006/relationships/image" Target="../media/image5.png"/><Relationship Id="rId7" Type="http://schemas.openxmlformats.org/officeDocument/2006/relationships/image" Target="../media/image44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4.png"/><Relationship Id="rId5" Type="http://schemas.openxmlformats.org/officeDocument/2006/relationships/image" Target="../media/image443.png"/><Relationship Id="rId10" Type="http://schemas.openxmlformats.org/officeDocument/2006/relationships/image" Target="../media/image448.png"/><Relationship Id="rId4" Type="http://schemas.openxmlformats.org/officeDocument/2006/relationships/image" Target="../media/image442.png"/><Relationship Id="rId9" Type="http://schemas.openxmlformats.org/officeDocument/2006/relationships/image" Target="../media/image447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5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1.png"/><Relationship Id="rId5" Type="http://schemas.openxmlformats.org/officeDocument/2006/relationships/image" Target="../media/image450.png"/><Relationship Id="rId4" Type="http://schemas.openxmlformats.org/officeDocument/2006/relationships/image" Target="../media/image449.png"/></Relationships>
</file>

<file path=ppt/slides/_rels/slide1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7.png"/><Relationship Id="rId13" Type="http://schemas.openxmlformats.org/officeDocument/2006/relationships/image" Target="../media/image462.png"/><Relationship Id="rId3" Type="http://schemas.openxmlformats.org/officeDocument/2006/relationships/image" Target="../media/image5.png"/><Relationship Id="rId7" Type="http://schemas.openxmlformats.org/officeDocument/2006/relationships/image" Target="../media/image456.png"/><Relationship Id="rId12" Type="http://schemas.openxmlformats.org/officeDocument/2006/relationships/image" Target="../media/image46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5.png"/><Relationship Id="rId11" Type="http://schemas.openxmlformats.org/officeDocument/2006/relationships/image" Target="../media/image460.png"/><Relationship Id="rId5" Type="http://schemas.openxmlformats.org/officeDocument/2006/relationships/image" Target="../media/image454.png"/><Relationship Id="rId10" Type="http://schemas.openxmlformats.org/officeDocument/2006/relationships/image" Target="../media/image459.png"/><Relationship Id="rId4" Type="http://schemas.openxmlformats.org/officeDocument/2006/relationships/image" Target="../media/image453.png"/><Relationship Id="rId9" Type="http://schemas.openxmlformats.org/officeDocument/2006/relationships/image" Target="../media/image458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3.png"/></Relationships>
</file>

<file path=ppt/slides/_rels/slide1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7.png"/><Relationship Id="rId3" Type="http://schemas.openxmlformats.org/officeDocument/2006/relationships/image" Target="../media/image5.png"/><Relationship Id="rId7" Type="http://schemas.openxmlformats.org/officeDocument/2006/relationships/image" Target="../media/image46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5.png"/><Relationship Id="rId5" Type="http://schemas.openxmlformats.org/officeDocument/2006/relationships/image" Target="../media/image464.png"/><Relationship Id="rId4" Type="http://schemas.openxmlformats.org/officeDocument/2006/relationships/image" Target="../media/image463.png"/></Relationships>
</file>

<file path=ppt/slides/_rels/slide1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2.png"/><Relationship Id="rId3" Type="http://schemas.openxmlformats.org/officeDocument/2006/relationships/image" Target="../media/image5.png"/><Relationship Id="rId7" Type="http://schemas.openxmlformats.org/officeDocument/2006/relationships/image" Target="../media/image47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0.png"/><Relationship Id="rId5" Type="http://schemas.openxmlformats.org/officeDocument/2006/relationships/image" Target="../media/image469.png"/><Relationship Id="rId4" Type="http://schemas.openxmlformats.org/officeDocument/2006/relationships/image" Target="../media/image468.png"/><Relationship Id="rId9" Type="http://schemas.openxmlformats.org/officeDocument/2006/relationships/image" Target="../media/image473.png"/></Relationships>
</file>

<file path=ppt/slides/_rels/slide1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8.png"/><Relationship Id="rId13" Type="http://schemas.openxmlformats.org/officeDocument/2006/relationships/image" Target="../media/image483.png"/><Relationship Id="rId3" Type="http://schemas.openxmlformats.org/officeDocument/2006/relationships/image" Target="../media/image5.png"/><Relationship Id="rId7" Type="http://schemas.openxmlformats.org/officeDocument/2006/relationships/image" Target="../media/image477.png"/><Relationship Id="rId12" Type="http://schemas.openxmlformats.org/officeDocument/2006/relationships/image" Target="../media/image48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6.png"/><Relationship Id="rId11" Type="http://schemas.openxmlformats.org/officeDocument/2006/relationships/image" Target="../media/image481.png"/><Relationship Id="rId5" Type="http://schemas.openxmlformats.org/officeDocument/2006/relationships/image" Target="../media/image475.png"/><Relationship Id="rId10" Type="http://schemas.openxmlformats.org/officeDocument/2006/relationships/image" Target="../media/image480.png"/><Relationship Id="rId4" Type="http://schemas.openxmlformats.org/officeDocument/2006/relationships/image" Target="../media/image474.png"/><Relationship Id="rId9" Type="http://schemas.openxmlformats.org/officeDocument/2006/relationships/image" Target="../media/image479.png"/><Relationship Id="rId14" Type="http://schemas.openxmlformats.org/officeDocument/2006/relationships/image" Target="../media/image484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3.png"/></Relationships>
</file>

<file path=ppt/slides/_rels/slide1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9.png"/><Relationship Id="rId3" Type="http://schemas.openxmlformats.org/officeDocument/2006/relationships/image" Target="../media/image5.png"/><Relationship Id="rId7" Type="http://schemas.openxmlformats.org/officeDocument/2006/relationships/image" Target="../media/image48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7.png"/><Relationship Id="rId11" Type="http://schemas.openxmlformats.org/officeDocument/2006/relationships/image" Target="../media/image492.png"/><Relationship Id="rId5" Type="http://schemas.openxmlformats.org/officeDocument/2006/relationships/image" Target="../media/image486.png"/><Relationship Id="rId10" Type="http://schemas.openxmlformats.org/officeDocument/2006/relationships/image" Target="../media/image491.png"/><Relationship Id="rId4" Type="http://schemas.openxmlformats.org/officeDocument/2006/relationships/image" Target="../media/image485.png"/><Relationship Id="rId9" Type="http://schemas.openxmlformats.org/officeDocument/2006/relationships/image" Target="../media/image49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7.png"/><Relationship Id="rId13" Type="http://schemas.openxmlformats.org/officeDocument/2006/relationships/image" Target="../media/image502.png"/><Relationship Id="rId3" Type="http://schemas.openxmlformats.org/officeDocument/2006/relationships/image" Target="../media/image5.png"/><Relationship Id="rId7" Type="http://schemas.openxmlformats.org/officeDocument/2006/relationships/image" Target="../media/image496.png"/><Relationship Id="rId12" Type="http://schemas.openxmlformats.org/officeDocument/2006/relationships/image" Target="../media/image50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5.png"/><Relationship Id="rId11" Type="http://schemas.openxmlformats.org/officeDocument/2006/relationships/image" Target="../media/image500.png"/><Relationship Id="rId5" Type="http://schemas.openxmlformats.org/officeDocument/2006/relationships/image" Target="../media/image494.png"/><Relationship Id="rId15" Type="http://schemas.openxmlformats.org/officeDocument/2006/relationships/image" Target="../media/image503.png"/><Relationship Id="rId10" Type="http://schemas.openxmlformats.org/officeDocument/2006/relationships/image" Target="../media/image499.png"/><Relationship Id="rId4" Type="http://schemas.openxmlformats.org/officeDocument/2006/relationships/image" Target="../media/image493.png"/><Relationship Id="rId9" Type="http://schemas.openxmlformats.org/officeDocument/2006/relationships/image" Target="../media/image498.png"/><Relationship Id="rId14" Type="http://schemas.openxmlformats.org/officeDocument/2006/relationships/image" Target="../media/image215.png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3.pn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5.png"/><Relationship Id="rId5" Type="http://schemas.openxmlformats.org/officeDocument/2006/relationships/image" Target="../media/image504.png"/><Relationship Id="rId4" Type="http://schemas.openxmlformats.org/officeDocument/2006/relationships/image" Target="../media/image493.png"/></Relationships>
</file>

<file path=ppt/slides/_rels/slide1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3" Type="http://schemas.openxmlformats.org/officeDocument/2006/relationships/image" Target="../media/image5.png"/><Relationship Id="rId7" Type="http://schemas.openxmlformats.org/officeDocument/2006/relationships/image" Target="../media/image50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8.png"/><Relationship Id="rId5" Type="http://schemas.openxmlformats.org/officeDocument/2006/relationships/image" Target="../media/image507.png"/><Relationship Id="rId4" Type="http://schemas.openxmlformats.org/officeDocument/2006/relationships/image" Target="../media/image506.png"/><Relationship Id="rId9" Type="http://schemas.openxmlformats.org/officeDocument/2006/relationships/image" Target="../media/image511.jpg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4.png"/><Relationship Id="rId5" Type="http://schemas.openxmlformats.org/officeDocument/2006/relationships/image" Target="../media/image513.png"/><Relationship Id="rId4" Type="http://schemas.openxmlformats.org/officeDocument/2006/relationships/image" Target="../media/image512.png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8.png"/><Relationship Id="rId5" Type="http://schemas.openxmlformats.org/officeDocument/2006/relationships/image" Target="../media/image517.png"/><Relationship Id="rId4" Type="http://schemas.openxmlformats.org/officeDocument/2006/relationships/image" Target="../media/image516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9.jpg"/><Relationship Id="rId4" Type="http://schemas.openxmlformats.org/officeDocument/2006/relationships/image" Target="../media/image520.pn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2.png"/><Relationship Id="rId4" Type="http://schemas.openxmlformats.org/officeDocument/2006/relationships/image" Target="../media/image521.png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5.png"/><Relationship Id="rId5" Type="http://schemas.openxmlformats.org/officeDocument/2006/relationships/image" Target="../media/image524.png"/><Relationship Id="rId4" Type="http://schemas.openxmlformats.org/officeDocument/2006/relationships/image" Target="../media/image523.png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2.png"/><Relationship Id="rId3" Type="http://schemas.openxmlformats.org/officeDocument/2006/relationships/image" Target="../media/image5.png"/><Relationship Id="rId7" Type="http://schemas.openxmlformats.org/officeDocument/2006/relationships/image" Target="../media/image5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0.png"/><Relationship Id="rId5" Type="http://schemas.openxmlformats.org/officeDocument/2006/relationships/image" Target="../media/image529.png"/><Relationship Id="rId4" Type="http://schemas.openxmlformats.org/officeDocument/2006/relationships/image" Target="../media/image528.jpg"/><Relationship Id="rId9" Type="http://schemas.openxmlformats.org/officeDocument/2006/relationships/image" Target="../media/image6.png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3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5.png"/><Relationship Id="rId5" Type="http://schemas.openxmlformats.org/officeDocument/2006/relationships/image" Target="../media/image534.png"/><Relationship Id="rId4" Type="http://schemas.openxmlformats.org/officeDocument/2006/relationships/image" Target="../media/image533.png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4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9.png"/><Relationship Id="rId5" Type="http://schemas.openxmlformats.org/officeDocument/2006/relationships/image" Target="../media/image538.jpg"/><Relationship Id="rId4" Type="http://schemas.openxmlformats.org/officeDocument/2006/relationships/image" Target="../media/image537.png"/></Relationships>
</file>

<file path=ppt/slides/_rels/slide1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5.jpg"/><Relationship Id="rId3" Type="http://schemas.openxmlformats.org/officeDocument/2006/relationships/image" Target="../media/image5.png"/><Relationship Id="rId7" Type="http://schemas.openxmlformats.org/officeDocument/2006/relationships/image" Target="../media/image54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3.png"/><Relationship Id="rId5" Type="http://schemas.openxmlformats.org/officeDocument/2006/relationships/image" Target="../media/image542.png"/><Relationship Id="rId4" Type="http://schemas.openxmlformats.org/officeDocument/2006/relationships/image" Target="../media/image541.pn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8.jpg"/><Relationship Id="rId5" Type="http://schemas.openxmlformats.org/officeDocument/2006/relationships/image" Target="../media/image547.png"/><Relationship Id="rId4" Type="http://schemas.openxmlformats.org/officeDocument/2006/relationships/image" Target="../media/image546.png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tturapa.gov.it/export/fatturazione/it/c-13.htm" TargetMode="Externa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0.jpg"/><Relationship Id="rId4" Type="http://schemas.openxmlformats.org/officeDocument/2006/relationships/image" Target="../media/image549.jpg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5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3.png"/><Relationship Id="rId5" Type="http://schemas.openxmlformats.org/officeDocument/2006/relationships/image" Target="../media/image552.png"/><Relationship Id="rId4" Type="http://schemas.openxmlformats.org/officeDocument/2006/relationships/image" Target="../media/image551.png"/></Relationships>
</file>

<file path=ppt/slides/_rels/slide1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9.png"/><Relationship Id="rId3" Type="http://schemas.openxmlformats.org/officeDocument/2006/relationships/image" Target="../media/image5.png"/><Relationship Id="rId7" Type="http://schemas.openxmlformats.org/officeDocument/2006/relationships/image" Target="../media/image55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7.png"/><Relationship Id="rId5" Type="http://schemas.openxmlformats.org/officeDocument/2006/relationships/image" Target="../media/image556.jpg"/><Relationship Id="rId4" Type="http://schemas.openxmlformats.org/officeDocument/2006/relationships/image" Target="../media/image555.png"/><Relationship Id="rId9" Type="http://schemas.openxmlformats.org/officeDocument/2006/relationships/hyperlink" Target="http://www.fatturapa.gov.it/export/fatturazione/it/c-2.htm" TargetMode="Externa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6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2.jpg"/><Relationship Id="rId5" Type="http://schemas.openxmlformats.org/officeDocument/2006/relationships/image" Target="../media/image561.png"/><Relationship Id="rId4" Type="http://schemas.openxmlformats.org/officeDocument/2006/relationships/image" Target="../media/image5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4.png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6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6.png"/><Relationship Id="rId5" Type="http://schemas.openxmlformats.org/officeDocument/2006/relationships/hyperlink" Target="http://www.mef.gov.it/operazione-trasparenza/altri_contenuti/buone_prassi/piattaforma_x_crediti_commerciali/index.html" TargetMode="External"/><Relationship Id="rId4" Type="http://schemas.openxmlformats.org/officeDocument/2006/relationships/image" Target="../media/image565.png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69.png"/><Relationship Id="rId4" Type="http://schemas.openxmlformats.org/officeDocument/2006/relationships/image" Target="../media/image568.png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7.png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1.png"/><Relationship Id="rId4" Type="http://schemas.openxmlformats.org/officeDocument/2006/relationships/image" Target="../media/image570.jpg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7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3.png"/><Relationship Id="rId5" Type="http://schemas.openxmlformats.org/officeDocument/2006/relationships/hyperlink" Target="mailto:comunicazioni@pec.anticorruzione.it" TargetMode="External"/><Relationship Id="rId4" Type="http://schemas.openxmlformats.org/officeDocument/2006/relationships/image" Target="../media/image572.png"/></Relationships>
</file>

<file path=ppt/slides/_rels/slide1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9.png"/><Relationship Id="rId3" Type="http://schemas.openxmlformats.org/officeDocument/2006/relationships/image" Target="../media/image5.png"/><Relationship Id="rId7" Type="http://schemas.openxmlformats.org/officeDocument/2006/relationships/image" Target="../media/image57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7.png"/><Relationship Id="rId5" Type="http://schemas.openxmlformats.org/officeDocument/2006/relationships/image" Target="../media/image576.png"/><Relationship Id="rId10" Type="http://schemas.openxmlformats.org/officeDocument/2006/relationships/image" Target="../media/image581.png"/><Relationship Id="rId4" Type="http://schemas.openxmlformats.org/officeDocument/2006/relationships/image" Target="../media/image575.png"/><Relationship Id="rId9" Type="http://schemas.openxmlformats.org/officeDocument/2006/relationships/image" Target="../media/image580.png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7.png"/></Relationships>
</file>

<file path=ppt/slides/_rels/slide1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6.png"/><Relationship Id="rId13" Type="http://schemas.openxmlformats.org/officeDocument/2006/relationships/image" Target="../media/image591.png"/><Relationship Id="rId3" Type="http://schemas.openxmlformats.org/officeDocument/2006/relationships/image" Target="../media/image5.png"/><Relationship Id="rId7" Type="http://schemas.openxmlformats.org/officeDocument/2006/relationships/image" Target="../media/image585.png"/><Relationship Id="rId12" Type="http://schemas.openxmlformats.org/officeDocument/2006/relationships/image" Target="../media/image59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4.png"/><Relationship Id="rId11" Type="http://schemas.openxmlformats.org/officeDocument/2006/relationships/image" Target="../media/image589.png"/><Relationship Id="rId5" Type="http://schemas.openxmlformats.org/officeDocument/2006/relationships/image" Target="../media/image583.png"/><Relationship Id="rId10" Type="http://schemas.openxmlformats.org/officeDocument/2006/relationships/image" Target="../media/image588.jpg"/><Relationship Id="rId4" Type="http://schemas.openxmlformats.org/officeDocument/2006/relationships/image" Target="../media/image582.png"/><Relationship Id="rId9" Type="http://schemas.openxmlformats.org/officeDocument/2006/relationships/image" Target="../media/image587.png"/><Relationship Id="rId14" Type="http://schemas.openxmlformats.org/officeDocument/2006/relationships/image" Target="../media/image59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7.png"/><Relationship Id="rId3" Type="http://schemas.openxmlformats.org/officeDocument/2006/relationships/image" Target="../media/image5.png"/><Relationship Id="rId7" Type="http://schemas.openxmlformats.org/officeDocument/2006/relationships/image" Target="../media/image59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5.png"/><Relationship Id="rId5" Type="http://schemas.openxmlformats.org/officeDocument/2006/relationships/image" Target="../media/image594.png"/><Relationship Id="rId4" Type="http://schemas.openxmlformats.org/officeDocument/2006/relationships/image" Target="../media/image593.png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0.png"/><Relationship Id="rId5" Type="http://schemas.openxmlformats.org/officeDocument/2006/relationships/image" Target="../media/image599.jpg"/><Relationship Id="rId4" Type="http://schemas.openxmlformats.org/officeDocument/2006/relationships/image" Target="../media/image598.png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0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3.png"/><Relationship Id="rId5" Type="http://schemas.openxmlformats.org/officeDocument/2006/relationships/image" Target="../media/image602.png"/><Relationship Id="rId4" Type="http://schemas.openxmlformats.org/officeDocument/2006/relationships/image" Target="../media/image601.png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0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7.png"/><Relationship Id="rId5" Type="http://schemas.openxmlformats.org/officeDocument/2006/relationships/image" Target="../media/image606.png"/><Relationship Id="rId4" Type="http://schemas.openxmlformats.org/officeDocument/2006/relationships/image" Target="../media/image605.png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1.png"/><Relationship Id="rId5" Type="http://schemas.openxmlformats.org/officeDocument/2006/relationships/image" Target="../media/image610.png"/><Relationship Id="rId4" Type="http://schemas.openxmlformats.org/officeDocument/2006/relationships/image" Target="../media/image609.png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rmazionemiur.it/" TargetMode="External"/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4.png"/><Relationship Id="rId5" Type="http://schemas.openxmlformats.org/officeDocument/2006/relationships/image" Target="../media/image613.png"/><Relationship Id="rId4" Type="http://schemas.openxmlformats.org/officeDocument/2006/relationships/image" Target="../media/image426.png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6.png"/><Relationship Id="rId5" Type="http://schemas.openxmlformats.org/officeDocument/2006/relationships/image" Target="../media/image615.png"/><Relationship Id="rId4" Type="http://schemas.openxmlformats.org/officeDocument/2006/relationships/image" Target="../media/image426.png"/></Relationships>
</file>

<file path=ppt/slides/_rels/slide1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0.png"/><Relationship Id="rId3" Type="http://schemas.openxmlformats.org/officeDocument/2006/relationships/image" Target="../media/image5.png"/><Relationship Id="rId7" Type="http://schemas.openxmlformats.org/officeDocument/2006/relationships/image" Target="../media/image48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9.png"/><Relationship Id="rId5" Type="http://schemas.openxmlformats.org/officeDocument/2006/relationships/image" Target="../media/image485.png"/><Relationship Id="rId4" Type="http://schemas.openxmlformats.org/officeDocument/2006/relationships/image" Target="../media/image618.png"/><Relationship Id="rId9" Type="http://schemas.openxmlformats.org/officeDocument/2006/relationships/image" Target="../media/image48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4.png"/><Relationship Id="rId3" Type="http://schemas.openxmlformats.org/officeDocument/2006/relationships/image" Target="../media/image5.png"/><Relationship Id="rId7" Type="http://schemas.openxmlformats.org/officeDocument/2006/relationships/image" Target="../media/image6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2.png"/><Relationship Id="rId5" Type="http://schemas.openxmlformats.org/officeDocument/2006/relationships/image" Target="../media/image621.png"/><Relationship Id="rId4" Type="http://schemas.openxmlformats.org/officeDocument/2006/relationships/image" Target="../media/image426.png"/><Relationship Id="rId9" Type="http://schemas.openxmlformats.org/officeDocument/2006/relationships/image" Target="../media/image625.png"/></Relationships>
</file>

<file path=ppt/slides/_rels/slide1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7.png"/><Relationship Id="rId13" Type="http://schemas.openxmlformats.org/officeDocument/2006/relationships/image" Target="../media/image632.png"/><Relationship Id="rId3" Type="http://schemas.openxmlformats.org/officeDocument/2006/relationships/image" Target="../media/image5.png"/><Relationship Id="rId7" Type="http://schemas.openxmlformats.org/officeDocument/2006/relationships/image" Target="../media/image626.png"/><Relationship Id="rId12" Type="http://schemas.openxmlformats.org/officeDocument/2006/relationships/image" Target="../media/image6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2.png"/><Relationship Id="rId11" Type="http://schemas.openxmlformats.org/officeDocument/2006/relationships/image" Target="../media/image630.png"/><Relationship Id="rId5" Type="http://schemas.openxmlformats.org/officeDocument/2006/relationships/image" Target="../media/image621.png"/><Relationship Id="rId15" Type="http://schemas.openxmlformats.org/officeDocument/2006/relationships/image" Target="../media/image625.png"/><Relationship Id="rId10" Type="http://schemas.openxmlformats.org/officeDocument/2006/relationships/image" Target="../media/image629.png"/><Relationship Id="rId4" Type="http://schemas.openxmlformats.org/officeDocument/2006/relationships/image" Target="../media/image426.png"/><Relationship Id="rId9" Type="http://schemas.openxmlformats.org/officeDocument/2006/relationships/image" Target="../media/image628.png"/><Relationship Id="rId14" Type="http://schemas.openxmlformats.org/officeDocument/2006/relationships/image" Target="../media/image633.png"/></Relationships>
</file>

<file path=ppt/slides/_rels/slide1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5.png"/><Relationship Id="rId3" Type="http://schemas.openxmlformats.org/officeDocument/2006/relationships/image" Target="../media/image5.png"/><Relationship Id="rId7" Type="http://schemas.openxmlformats.org/officeDocument/2006/relationships/image" Target="../media/image63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2.png"/><Relationship Id="rId5" Type="http://schemas.openxmlformats.org/officeDocument/2006/relationships/image" Target="../media/image634.png"/><Relationship Id="rId4" Type="http://schemas.openxmlformats.org/officeDocument/2006/relationships/image" Target="../media/image433.png"/></Relationships>
</file>

<file path=ppt/slides/_rels/slide1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8.png"/><Relationship Id="rId3" Type="http://schemas.openxmlformats.org/officeDocument/2006/relationships/image" Target="../media/image5.png"/><Relationship Id="rId7" Type="http://schemas.openxmlformats.org/officeDocument/2006/relationships/image" Target="../media/image63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2.png"/><Relationship Id="rId5" Type="http://schemas.openxmlformats.org/officeDocument/2006/relationships/image" Target="../media/image636.png"/><Relationship Id="rId4" Type="http://schemas.openxmlformats.org/officeDocument/2006/relationships/image" Target="../media/image426.png"/><Relationship Id="rId9" Type="http://schemas.openxmlformats.org/officeDocument/2006/relationships/image" Target="../media/image639.png"/></Relationships>
</file>

<file path=ppt/slides/_rels/slide1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2.png"/><Relationship Id="rId13" Type="http://schemas.openxmlformats.org/officeDocument/2006/relationships/image" Target="../media/image646.png"/><Relationship Id="rId3" Type="http://schemas.openxmlformats.org/officeDocument/2006/relationships/image" Target="../media/image5.png"/><Relationship Id="rId7" Type="http://schemas.openxmlformats.org/officeDocument/2006/relationships/image" Target="../media/image641.png"/><Relationship Id="rId12" Type="http://schemas.openxmlformats.org/officeDocument/2006/relationships/image" Target="../media/image43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2.png"/><Relationship Id="rId11" Type="http://schemas.openxmlformats.org/officeDocument/2006/relationships/image" Target="../media/image645.png"/><Relationship Id="rId5" Type="http://schemas.openxmlformats.org/officeDocument/2006/relationships/image" Target="../media/image640.png"/><Relationship Id="rId10" Type="http://schemas.openxmlformats.org/officeDocument/2006/relationships/image" Target="../media/image644.png"/><Relationship Id="rId4" Type="http://schemas.openxmlformats.org/officeDocument/2006/relationships/image" Target="../media/image426.png"/><Relationship Id="rId9" Type="http://schemas.openxmlformats.org/officeDocument/2006/relationships/image" Target="../media/image643.png"/><Relationship Id="rId14" Type="http://schemas.openxmlformats.org/officeDocument/2006/relationships/image" Target="../media/image647.png"/></Relationships>
</file>

<file path=ppt/slides/_rels/slide1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9.png"/><Relationship Id="rId13" Type="http://schemas.openxmlformats.org/officeDocument/2006/relationships/image" Target="../media/image654.png"/><Relationship Id="rId3" Type="http://schemas.openxmlformats.org/officeDocument/2006/relationships/image" Target="../media/image5.png"/><Relationship Id="rId7" Type="http://schemas.openxmlformats.org/officeDocument/2006/relationships/image" Target="../media/image648.png"/><Relationship Id="rId12" Type="http://schemas.openxmlformats.org/officeDocument/2006/relationships/image" Target="../media/image65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2.png"/><Relationship Id="rId11" Type="http://schemas.openxmlformats.org/officeDocument/2006/relationships/image" Target="../media/image652.png"/><Relationship Id="rId5" Type="http://schemas.openxmlformats.org/officeDocument/2006/relationships/image" Target="../media/image640.png"/><Relationship Id="rId10" Type="http://schemas.openxmlformats.org/officeDocument/2006/relationships/image" Target="../media/image651.png"/><Relationship Id="rId4" Type="http://schemas.openxmlformats.org/officeDocument/2006/relationships/image" Target="../media/image426.png"/><Relationship Id="rId9" Type="http://schemas.openxmlformats.org/officeDocument/2006/relationships/image" Target="../media/image650.png"/><Relationship Id="rId14" Type="http://schemas.openxmlformats.org/officeDocument/2006/relationships/image" Target="../media/image647.png"/></Relationships>
</file>

<file path=ppt/slides/_rels/slide1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6.png"/><Relationship Id="rId3" Type="http://schemas.openxmlformats.org/officeDocument/2006/relationships/image" Target="../media/image5.png"/><Relationship Id="rId7" Type="http://schemas.openxmlformats.org/officeDocument/2006/relationships/image" Target="../media/image63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2.png"/><Relationship Id="rId5" Type="http://schemas.openxmlformats.org/officeDocument/2006/relationships/image" Target="../media/image655.png"/><Relationship Id="rId4" Type="http://schemas.openxmlformats.org/officeDocument/2006/relationships/image" Target="../media/image426.png"/><Relationship Id="rId9" Type="http://schemas.openxmlformats.org/officeDocument/2006/relationships/image" Target="../media/image657.png"/></Relationships>
</file>

<file path=ppt/slides/_rels/slide1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7.png"/><Relationship Id="rId3" Type="http://schemas.openxmlformats.org/officeDocument/2006/relationships/image" Target="../media/image5.png"/><Relationship Id="rId7" Type="http://schemas.openxmlformats.org/officeDocument/2006/relationships/image" Target="../media/image65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2.png"/><Relationship Id="rId5" Type="http://schemas.openxmlformats.org/officeDocument/2006/relationships/image" Target="../media/image655.png"/><Relationship Id="rId4" Type="http://schemas.openxmlformats.org/officeDocument/2006/relationships/image" Target="../media/image426.png"/></Relationships>
</file>

<file path=ppt/slides/_rels/slide1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0.png"/><Relationship Id="rId3" Type="http://schemas.openxmlformats.org/officeDocument/2006/relationships/image" Target="../media/image5.png"/><Relationship Id="rId7" Type="http://schemas.openxmlformats.org/officeDocument/2006/relationships/image" Target="../media/image622.png"/><Relationship Id="rId12" Type="http://schemas.openxmlformats.org/officeDocument/2006/relationships/image" Target="../media/image65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5.png"/><Relationship Id="rId11" Type="http://schemas.openxmlformats.org/officeDocument/2006/relationships/image" Target="../media/image663.png"/><Relationship Id="rId5" Type="http://schemas.openxmlformats.org/officeDocument/2006/relationships/image" Target="../media/image426.png"/><Relationship Id="rId10" Type="http://schemas.openxmlformats.org/officeDocument/2006/relationships/image" Target="../media/image662.png"/><Relationship Id="rId4" Type="http://schemas.openxmlformats.org/officeDocument/2006/relationships/image" Target="../media/image659.png"/><Relationship Id="rId9" Type="http://schemas.openxmlformats.org/officeDocument/2006/relationships/image" Target="../media/image661.png"/></Relationships>
</file>

<file path=ppt/slides/_rels/slide1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6.png"/><Relationship Id="rId13" Type="http://schemas.openxmlformats.org/officeDocument/2006/relationships/image" Target="../media/image669.png"/><Relationship Id="rId3" Type="http://schemas.openxmlformats.org/officeDocument/2006/relationships/image" Target="../media/image5.png"/><Relationship Id="rId7" Type="http://schemas.openxmlformats.org/officeDocument/2006/relationships/image" Target="../media/image665.png"/><Relationship Id="rId12" Type="http://schemas.openxmlformats.org/officeDocument/2006/relationships/image" Target="../media/image668.png"/><Relationship Id="rId2" Type="http://schemas.openxmlformats.org/officeDocument/2006/relationships/image" Target="../media/image1.jpg"/><Relationship Id="rId16" Type="http://schemas.openxmlformats.org/officeDocument/2006/relationships/image" Target="../media/image6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2.png"/><Relationship Id="rId11" Type="http://schemas.openxmlformats.org/officeDocument/2006/relationships/image" Target="../media/image667.png"/><Relationship Id="rId5" Type="http://schemas.openxmlformats.org/officeDocument/2006/relationships/image" Target="../media/image664.png"/><Relationship Id="rId15" Type="http://schemas.openxmlformats.org/officeDocument/2006/relationships/image" Target="../media/image671.png"/><Relationship Id="rId10" Type="http://schemas.openxmlformats.org/officeDocument/2006/relationships/image" Target="../media/image661.png"/><Relationship Id="rId4" Type="http://schemas.openxmlformats.org/officeDocument/2006/relationships/image" Target="../media/image426.png"/><Relationship Id="rId9" Type="http://schemas.openxmlformats.org/officeDocument/2006/relationships/image" Target="../media/image660.png"/><Relationship Id="rId14" Type="http://schemas.openxmlformats.org/officeDocument/2006/relationships/image" Target="../media/image6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3.png"/><Relationship Id="rId13" Type="http://schemas.openxmlformats.org/officeDocument/2006/relationships/image" Target="../media/image670.png"/><Relationship Id="rId18" Type="http://schemas.openxmlformats.org/officeDocument/2006/relationships/image" Target="../media/image679.png"/><Relationship Id="rId3" Type="http://schemas.openxmlformats.org/officeDocument/2006/relationships/image" Target="../media/image5.png"/><Relationship Id="rId21" Type="http://schemas.openxmlformats.org/officeDocument/2006/relationships/image" Target="../media/image682.png"/><Relationship Id="rId7" Type="http://schemas.openxmlformats.org/officeDocument/2006/relationships/image" Target="../media/image660.png"/><Relationship Id="rId12" Type="http://schemas.openxmlformats.org/officeDocument/2006/relationships/image" Target="../media/image675.png"/><Relationship Id="rId17" Type="http://schemas.openxmlformats.org/officeDocument/2006/relationships/image" Target="../media/image678.png"/><Relationship Id="rId2" Type="http://schemas.openxmlformats.org/officeDocument/2006/relationships/image" Target="../media/image1.jpg"/><Relationship Id="rId16" Type="http://schemas.openxmlformats.org/officeDocument/2006/relationships/image" Target="../media/image677.png"/><Relationship Id="rId20" Type="http://schemas.openxmlformats.org/officeDocument/2006/relationships/image" Target="../media/image6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2.png"/><Relationship Id="rId11" Type="http://schemas.openxmlformats.org/officeDocument/2006/relationships/image" Target="../media/image674.png"/><Relationship Id="rId5" Type="http://schemas.openxmlformats.org/officeDocument/2006/relationships/image" Target="../media/image655.png"/><Relationship Id="rId15" Type="http://schemas.openxmlformats.org/officeDocument/2006/relationships/image" Target="../media/image671.png"/><Relationship Id="rId10" Type="http://schemas.openxmlformats.org/officeDocument/2006/relationships/image" Target="../media/image673.png"/><Relationship Id="rId19" Type="http://schemas.openxmlformats.org/officeDocument/2006/relationships/image" Target="../media/image680.png"/><Relationship Id="rId4" Type="http://schemas.openxmlformats.org/officeDocument/2006/relationships/image" Target="../media/image426.png"/><Relationship Id="rId9" Type="http://schemas.openxmlformats.org/officeDocument/2006/relationships/image" Target="../media/image672.png"/><Relationship Id="rId14" Type="http://schemas.openxmlformats.org/officeDocument/2006/relationships/image" Target="../media/image676.png"/><Relationship Id="rId22" Type="http://schemas.openxmlformats.org/officeDocument/2006/relationships/image" Target="../media/image657.png"/></Relationships>
</file>

<file path=ppt/slides/_rels/slide1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3.png"/><Relationship Id="rId13" Type="http://schemas.openxmlformats.org/officeDocument/2006/relationships/image" Target="../media/image684.png"/><Relationship Id="rId18" Type="http://schemas.openxmlformats.org/officeDocument/2006/relationships/image" Target="../media/image680.png"/><Relationship Id="rId3" Type="http://schemas.openxmlformats.org/officeDocument/2006/relationships/image" Target="../media/image5.png"/><Relationship Id="rId21" Type="http://schemas.openxmlformats.org/officeDocument/2006/relationships/image" Target="../media/image657.png"/><Relationship Id="rId7" Type="http://schemas.openxmlformats.org/officeDocument/2006/relationships/image" Target="../media/image660.png"/><Relationship Id="rId12" Type="http://schemas.openxmlformats.org/officeDocument/2006/relationships/image" Target="../media/image670.png"/><Relationship Id="rId17" Type="http://schemas.openxmlformats.org/officeDocument/2006/relationships/image" Target="../media/image685.png"/><Relationship Id="rId2" Type="http://schemas.openxmlformats.org/officeDocument/2006/relationships/image" Target="../media/image1.jpg"/><Relationship Id="rId16" Type="http://schemas.openxmlformats.org/officeDocument/2006/relationships/image" Target="../media/image678.png"/><Relationship Id="rId20" Type="http://schemas.openxmlformats.org/officeDocument/2006/relationships/image" Target="../media/image6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2.png"/><Relationship Id="rId11" Type="http://schemas.openxmlformats.org/officeDocument/2006/relationships/image" Target="../media/image675.png"/><Relationship Id="rId5" Type="http://schemas.openxmlformats.org/officeDocument/2006/relationships/image" Target="../media/image683.png"/><Relationship Id="rId15" Type="http://schemas.openxmlformats.org/officeDocument/2006/relationships/image" Target="../media/image677.png"/><Relationship Id="rId10" Type="http://schemas.openxmlformats.org/officeDocument/2006/relationships/image" Target="../media/image674.png"/><Relationship Id="rId19" Type="http://schemas.openxmlformats.org/officeDocument/2006/relationships/image" Target="../media/image686.png"/><Relationship Id="rId4" Type="http://schemas.openxmlformats.org/officeDocument/2006/relationships/image" Target="../media/image426.png"/><Relationship Id="rId9" Type="http://schemas.openxmlformats.org/officeDocument/2006/relationships/image" Target="../media/image672.png"/><Relationship Id="rId14" Type="http://schemas.openxmlformats.org/officeDocument/2006/relationships/image" Target="../media/image671.png"/></Relationships>
</file>

<file path=ppt/slides/_rels/slide1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3.png"/><Relationship Id="rId13" Type="http://schemas.openxmlformats.org/officeDocument/2006/relationships/image" Target="../media/image671.png"/><Relationship Id="rId18" Type="http://schemas.openxmlformats.org/officeDocument/2006/relationships/image" Target="../media/image680.png"/><Relationship Id="rId3" Type="http://schemas.openxmlformats.org/officeDocument/2006/relationships/image" Target="../media/image5.png"/><Relationship Id="rId21" Type="http://schemas.openxmlformats.org/officeDocument/2006/relationships/image" Target="../media/image657.png"/><Relationship Id="rId7" Type="http://schemas.openxmlformats.org/officeDocument/2006/relationships/image" Target="../media/image660.png"/><Relationship Id="rId12" Type="http://schemas.openxmlformats.org/officeDocument/2006/relationships/image" Target="../media/image676.png"/><Relationship Id="rId17" Type="http://schemas.openxmlformats.org/officeDocument/2006/relationships/image" Target="../media/image679.png"/><Relationship Id="rId2" Type="http://schemas.openxmlformats.org/officeDocument/2006/relationships/image" Target="../media/image1.jpg"/><Relationship Id="rId16" Type="http://schemas.openxmlformats.org/officeDocument/2006/relationships/image" Target="../media/image678.png"/><Relationship Id="rId20" Type="http://schemas.openxmlformats.org/officeDocument/2006/relationships/image" Target="../media/image6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2.png"/><Relationship Id="rId11" Type="http://schemas.openxmlformats.org/officeDocument/2006/relationships/image" Target="../media/image670.png"/><Relationship Id="rId5" Type="http://schemas.openxmlformats.org/officeDocument/2006/relationships/image" Target="../media/image683.png"/><Relationship Id="rId15" Type="http://schemas.openxmlformats.org/officeDocument/2006/relationships/image" Target="../media/image677.png"/><Relationship Id="rId10" Type="http://schemas.openxmlformats.org/officeDocument/2006/relationships/image" Target="../media/image675.png"/><Relationship Id="rId19" Type="http://schemas.openxmlformats.org/officeDocument/2006/relationships/image" Target="../media/image681.png"/><Relationship Id="rId4" Type="http://schemas.openxmlformats.org/officeDocument/2006/relationships/image" Target="../media/image426.png"/><Relationship Id="rId9" Type="http://schemas.openxmlformats.org/officeDocument/2006/relationships/image" Target="../media/image674.png"/><Relationship Id="rId14" Type="http://schemas.openxmlformats.org/officeDocument/2006/relationships/image" Target="../media/image672.png"/></Relationships>
</file>

<file path=ppt/slides/_rels/slide1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3.png"/><Relationship Id="rId13" Type="http://schemas.openxmlformats.org/officeDocument/2006/relationships/image" Target="../media/image671.png"/><Relationship Id="rId18" Type="http://schemas.openxmlformats.org/officeDocument/2006/relationships/image" Target="../media/image686.png"/><Relationship Id="rId3" Type="http://schemas.openxmlformats.org/officeDocument/2006/relationships/image" Target="../media/image5.png"/><Relationship Id="rId21" Type="http://schemas.openxmlformats.org/officeDocument/2006/relationships/image" Target="../media/image657.png"/><Relationship Id="rId7" Type="http://schemas.openxmlformats.org/officeDocument/2006/relationships/image" Target="../media/image660.png"/><Relationship Id="rId12" Type="http://schemas.openxmlformats.org/officeDocument/2006/relationships/image" Target="../media/image687.png"/><Relationship Id="rId17" Type="http://schemas.openxmlformats.org/officeDocument/2006/relationships/image" Target="../media/image680.png"/><Relationship Id="rId2" Type="http://schemas.openxmlformats.org/officeDocument/2006/relationships/image" Target="../media/image1.jpg"/><Relationship Id="rId16" Type="http://schemas.openxmlformats.org/officeDocument/2006/relationships/image" Target="../media/image685.png"/><Relationship Id="rId20" Type="http://schemas.openxmlformats.org/officeDocument/2006/relationships/image" Target="../media/image6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2.png"/><Relationship Id="rId11" Type="http://schemas.openxmlformats.org/officeDocument/2006/relationships/image" Target="../media/image670.png"/><Relationship Id="rId5" Type="http://schemas.openxmlformats.org/officeDocument/2006/relationships/image" Target="../media/image683.png"/><Relationship Id="rId15" Type="http://schemas.openxmlformats.org/officeDocument/2006/relationships/image" Target="../media/image678.png"/><Relationship Id="rId10" Type="http://schemas.openxmlformats.org/officeDocument/2006/relationships/image" Target="../media/image675.png"/><Relationship Id="rId19" Type="http://schemas.openxmlformats.org/officeDocument/2006/relationships/image" Target="../media/image682.png"/><Relationship Id="rId4" Type="http://schemas.openxmlformats.org/officeDocument/2006/relationships/image" Target="../media/image426.png"/><Relationship Id="rId9" Type="http://schemas.openxmlformats.org/officeDocument/2006/relationships/image" Target="../media/image674.png"/><Relationship Id="rId14" Type="http://schemas.openxmlformats.org/officeDocument/2006/relationships/image" Target="../media/image677.png"/></Relationships>
</file>

<file path=ppt/slides/_rels/slide1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3.png"/><Relationship Id="rId13" Type="http://schemas.openxmlformats.org/officeDocument/2006/relationships/image" Target="../media/image671.png"/><Relationship Id="rId18" Type="http://schemas.openxmlformats.org/officeDocument/2006/relationships/image" Target="../media/image690.png"/><Relationship Id="rId3" Type="http://schemas.openxmlformats.org/officeDocument/2006/relationships/image" Target="../media/image5.png"/><Relationship Id="rId7" Type="http://schemas.openxmlformats.org/officeDocument/2006/relationships/image" Target="../media/image660.png"/><Relationship Id="rId12" Type="http://schemas.openxmlformats.org/officeDocument/2006/relationships/image" Target="../media/image688.png"/><Relationship Id="rId17" Type="http://schemas.openxmlformats.org/officeDocument/2006/relationships/image" Target="../media/image689.png"/><Relationship Id="rId2" Type="http://schemas.openxmlformats.org/officeDocument/2006/relationships/image" Target="../media/image1.jpg"/><Relationship Id="rId16" Type="http://schemas.openxmlformats.org/officeDocument/2006/relationships/image" Target="../media/image679.png"/><Relationship Id="rId20" Type="http://schemas.openxmlformats.org/officeDocument/2006/relationships/image" Target="../media/image6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2.png"/><Relationship Id="rId11" Type="http://schemas.openxmlformats.org/officeDocument/2006/relationships/image" Target="../media/image670.png"/><Relationship Id="rId5" Type="http://schemas.openxmlformats.org/officeDocument/2006/relationships/image" Target="../media/image655.png"/><Relationship Id="rId15" Type="http://schemas.openxmlformats.org/officeDocument/2006/relationships/image" Target="../media/image678.png"/><Relationship Id="rId10" Type="http://schemas.openxmlformats.org/officeDocument/2006/relationships/image" Target="../media/image675.png"/><Relationship Id="rId19" Type="http://schemas.openxmlformats.org/officeDocument/2006/relationships/image" Target="../media/image672.png"/><Relationship Id="rId4" Type="http://schemas.openxmlformats.org/officeDocument/2006/relationships/image" Target="../media/image426.png"/><Relationship Id="rId9" Type="http://schemas.openxmlformats.org/officeDocument/2006/relationships/image" Target="../media/image674.png"/><Relationship Id="rId14" Type="http://schemas.openxmlformats.org/officeDocument/2006/relationships/image" Target="../media/image677.png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3.png"/><Relationship Id="rId5" Type="http://schemas.openxmlformats.org/officeDocument/2006/relationships/image" Target="../media/image692.png"/><Relationship Id="rId4" Type="http://schemas.openxmlformats.org/officeDocument/2006/relationships/image" Target="../media/image691.png"/></Relationships>
</file>

<file path=ppt/slides/_rels/slide1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8.png"/><Relationship Id="rId13" Type="http://schemas.openxmlformats.org/officeDocument/2006/relationships/image" Target="../media/image703.png"/><Relationship Id="rId3" Type="http://schemas.openxmlformats.org/officeDocument/2006/relationships/image" Target="../media/image5.png"/><Relationship Id="rId7" Type="http://schemas.openxmlformats.org/officeDocument/2006/relationships/image" Target="../media/image697.png"/><Relationship Id="rId12" Type="http://schemas.openxmlformats.org/officeDocument/2006/relationships/image" Target="../media/image702.png"/><Relationship Id="rId2" Type="http://schemas.openxmlformats.org/officeDocument/2006/relationships/image" Target="../media/image1.jpg"/><Relationship Id="rId16" Type="http://schemas.openxmlformats.org/officeDocument/2006/relationships/image" Target="../media/image17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6.png"/><Relationship Id="rId11" Type="http://schemas.openxmlformats.org/officeDocument/2006/relationships/image" Target="../media/image701.png"/><Relationship Id="rId5" Type="http://schemas.openxmlformats.org/officeDocument/2006/relationships/image" Target="../media/image695.jpg"/><Relationship Id="rId15" Type="http://schemas.openxmlformats.org/officeDocument/2006/relationships/image" Target="../media/image705.png"/><Relationship Id="rId10" Type="http://schemas.openxmlformats.org/officeDocument/2006/relationships/image" Target="../media/image700.png"/><Relationship Id="rId4" Type="http://schemas.openxmlformats.org/officeDocument/2006/relationships/image" Target="../media/image694.png"/><Relationship Id="rId9" Type="http://schemas.openxmlformats.org/officeDocument/2006/relationships/image" Target="../media/image699.png"/><Relationship Id="rId14" Type="http://schemas.openxmlformats.org/officeDocument/2006/relationships/image" Target="../media/image704.png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179.jpg"/><Relationship Id="rId3" Type="http://schemas.openxmlformats.org/officeDocument/2006/relationships/image" Target="../media/image5.png"/><Relationship Id="rId7" Type="http://schemas.openxmlformats.org/officeDocument/2006/relationships/image" Target="../media/image708.png"/><Relationship Id="rId12" Type="http://schemas.openxmlformats.org/officeDocument/2006/relationships/image" Target="../media/image7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710.png"/><Relationship Id="rId5" Type="http://schemas.openxmlformats.org/officeDocument/2006/relationships/image" Target="../media/image707.png"/><Relationship Id="rId10" Type="http://schemas.openxmlformats.org/officeDocument/2006/relationships/image" Target="../media/image709.png"/><Relationship Id="rId4" Type="http://schemas.openxmlformats.org/officeDocument/2006/relationships/image" Target="../media/image706.png"/><Relationship Id="rId9" Type="http://schemas.openxmlformats.org/officeDocument/2006/relationships/image" Target="../media/image691.png"/></Relationships>
</file>

<file path=ppt/slides/_rels/slide2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1.png"/><Relationship Id="rId3" Type="http://schemas.openxmlformats.org/officeDocument/2006/relationships/image" Target="../media/image5.png"/><Relationship Id="rId7" Type="http://schemas.openxmlformats.org/officeDocument/2006/relationships/image" Target="../media/image7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9.png"/><Relationship Id="rId5" Type="http://schemas.openxmlformats.org/officeDocument/2006/relationships/image" Target="../media/image712.png"/><Relationship Id="rId4" Type="http://schemas.openxmlformats.org/officeDocument/2006/relationships/image" Target="../media/image706.png"/></Relationships>
</file>

<file path=ppt/slides/_rels/slide2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3.png"/><Relationship Id="rId3" Type="http://schemas.openxmlformats.org/officeDocument/2006/relationships/image" Target="../media/image5.png"/><Relationship Id="rId7" Type="http://schemas.openxmlformats.org/officeDocument/2006/relationships/image" Target="../media/image7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711.png"/><Relationship Id="rId10" Type="http://schemas.openxmlformats.org/officeDocument/2006/relationships/image" Target="../media/image179.jpg"/><Relationship Id="rId4" Type="http://schemas.openxmlformats.org/officeDocument/2006/relationships/image" Target="../media/image691.png"/><Relationship Id="rId9" Type="http://schemas.openxmlformats.org/officeDocument/2006/relationships/image" Target="../media/image714.png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6.png"/><Relationship Id="rId5" Type="http://schemas.openxmlformats.org/officeDocument/2006/relationships/image" Target="../media/image715.png"/><Relationship Id="rId4" Type="http://schemas.openxmlformats.org/officeDocument/2006/relationships/image" Target="../media/image691.png"/></Relationships>
</file>

<file path=ppt/slides/_rels/slide2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8.png"/><Relationship Id="rId13" Type="http://schemas.openxmlformats.org/officeDocument/2006/relationships/image" Target="../media/image179.jpg"/><Relationship Id="rId3" Type="http://schemas.openxmlformats.org/officeDocument/2006/relationships/image" Target="../media/image5.png"/><Relationship Id="rId7" Type="http://schemas.openxmlformats.org/officeDocument/2006/relationships/image" Target="../media/image82.png"/><Relationship Id="rId12" Type="http://schemas.openxmlformats.org/officeDocument/2006/relationships/image" Target="../media/image7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7.png"/><Relationship Id="rId11" Type="http://schemas.openxmlformats.org/officeDocument/2006/relationships/image" Target="../media/image710.png"/><Relationship Id="rId5" Type="http://schemas.openxmlformats.org/officeDocument/2006/relationships/image" Target="../media/image706.png"/><Relationship Id="rId10" Type="http://schemas.openxmlformats.org/officeDocument/2006/relationships/image" Target="../media/image709.png"/><Relationship Id="rId4" Type="http://schemas.openxmlformats.org/officeDocument/2006/relationships/image" Target="../media/image692.png"/><Relationship Id="rId9" Type="http://schemas.openxmlformats.org/officeDocument/2006/relationships/image" Target="../media/image718.png"/></Relationships>
</file>

<file path=ppt/slides/_rels/slide2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2.png"/><Relationship Id="rId3" Type="http://schemas.openxmlformats.org/officeDocument/2006/relationships/image" Target="../media/image5.png"/><Relationship Id="rId7" Type="http://schemas.openxmlformats.org/officeDocument/2006/relationships/image" Target="../media/image7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9.png"/><Relationship Id="rId5" Type="http://schemas.openxmlformats.org/officeDocument/2006/relationships/image" Target="../media/image712.png"/><Relationship Id="rId4" Type="http://schemas.openxmlformats.org/officeDocument/2006/relationships/image" Target="../media/image706.png"/></Relationships>
</file>

<file path=ppt/slides/_rels/slide2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3.png"/><Relationship Id="rId3" Type="http://schemas.openxmlformats.org/officeDocument/2006/relationships/image" Target="../media/image5.png"/><Relationship Id="rId7" Type="http://schemas.openxmlformats.org/officeDocument/2006/relationships/image" Target="../media/image7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2.png"/><Relationship Id="rId5" Type="http://schemas.openxmlformats.org/officeDocument/2006/relationships/image" Target="../media/image82.png"/><Relationship Id="rId4" Type="http://schemas.openxmlformats.org/officeDocument/2006/relationships/image" Target="../media/image711.png"/><Relationship Id="rId9" Type="http://schemas.openxmlformats.org/officeDocument/2006/relationships/image" Target="../media/image692.png"/></Relationships>
</file>

<file path=ppt/slides/_rels/slide2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8.png"/><Relationship Id="rId13" Type="http://schemas.openxmlformats.org/officeDocument/2006/relationships/image" Target="../media/image179.jpg"/><Relationship Id="rId3" Type="http://schemas.openxmlformats.org/officeDocument/2006/relationships/image" Target="../media/image5.png"/><Relationship Id="rId7" Type="http://schemas.openxmlformats.org/officeDocument/2006/relationships/image" Target="../media/image82.png"/><Relationship Id="rId12" Type="http://schemas.openxmlformats.org/officeDocument/2006/relationships/image" Target="../media/image7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7.png"/><Relationship Id="rId11" Type="http://schemas.openxmlformats.org/officeDocument/2006/relationships/image" Target="../media/image710.png"/><Relationship Id="rId5" Type="http://schemas.openxmlformats.org/officeDocument/2006/relationships/image" Target="../media/image706.png"/><Relationship Id="rId10" Type="http://schemas.openxmlformats.org/officeDocument/2006/relationships/image" Target="../media/image709.png"/><Relationship Id="rId4" Type="http://schemas.openxmlformats.org/officeDocument/2006/relationships/image" Target="../media/image693.png"/><Relationship Id="rId9" Type="http://schemas.openxmlformats.org/officeDocument/2006/relationships/image" Target="../media/image718.png"/></Relationships>
</file>

<file path=ppt/slides/_rels/slide2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3.png"/><Relationship Id="rId3" Type="http://schemas.openxmlformats.org/officeDocument/2006/relationships/image" Target="../media/image5.png"/><Relationship Id="rId7" Type="http://schemas.openxmlformats.org/officeDocument/2006/relationships/image" Target="../media/image7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9.png"/><Relationship Id="rId5" Type="http://schemas.openxmlformats.org/officeDocument/2006/relationships/image" Target="../media/image712.png"/><Relationship Id="rId4" Type="http://schemas.openxmlformats.org/officeDocument/2006/relationships/image" Target="../media/image706.png"/></Relationships>
</file>

<file path=ppt/slides/_rels/slide2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3.png"/><Relationship Id="rId3" Type="http://schemas.openxmlformats.org/officeDocument/2006/relationships/image" Target="../media/image5.png"/><Relationship Id="rId7" Type="http://schemas.openxmlformats.org/officeDocument/2006/relationships/image" Target="../media/image7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2.png"/><Relationship Id="rId5" Type="http://schemas.openxmlformats.org/officeDocument/2006/relationships/image" Target="../media/image82.png"/><Relationship Id="rId4" Type="http://schemas.openxmlformats.org/officeDocument/2006/relationships/image" Target="../media/image711.png"/><Relationship Id="rId9" Type="http://schemas.openxmlformats.org/officeDocument/2006/relationships/image" Target="../media/image69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1.png"/><Relationship Id="rId3" Type="http://schemas.openxmlformats.org/officeDocument/2006/relationships/image" Target="../media/image5.png"/><Relationship Id="rId7" Type="http://schemas.openxmlformats.org/officeDocument/2006/relationships/image" Target="../media/image7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9.png"/><Relationship Id="rId5" Type="http://schemas.openxmlformats.org/officeDocument/2006/relationships/image" Target="../media/image693.png"/><Relationship Id="rId4" Type="http://schemas.openxmlformats.org/officeDocument/2006/relationships/image" Target="../media/image692.png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9.jpg"/><Relationship Id="rId5" Type="http://schemas.openxmlformats.org/officeDocument/2006/relationships/image" Target="../media/image693.png"/><Relationship Id="rId4" Type="http://schemas.openxmlformats.org/officeDocument/2006/relationships/image" Target="../media/image36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jpg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.png"/><Relationship Id="rId7" Type="http://schemas.openxmlformats.org/officeDocument/2006/relationships/image" Target="../media/image6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5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5.png"/><Relationship Id="rId7" Type="http://schemas.openxmlformats.org/officeDocument/2006/relationships/image" Target="../media/image6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8.png"/><Relationship Id="rId5" Type="http://schemas.openxmlformats.org/officeDocument/2006/relationships/image" Target="../media/image67.png"/><Relationship Id="rId10" Type="http://schemas.openxmlformats.org/officeDocument/2006/relationships/image" Target="../media/image77.png"/><Relationship Id="rId4" Type="http://schemas.openxmlformats.org/officeDocument/2006/relationships/image" Target="../media/image73.png"/><Relationship Id="rId9" Type="http://schemas.openxmlformats.org/officeDocument/2006/relationships/image" Target="../media/image7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18" Type="http://schemas.openxmlformats.org/officeDocument/2006/relationships/image" Target="../media/image94.png"/><Relationship Id="rId3" Type="http://schemas.openxmlformats.org/officeDocument/2006/relationships/image" Target="../media/image5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7" Type="http://schemas.openxmlformats.org/officeDocument/2006/relationships/image" Target="../media/image93.png"/><Relationship Id="rId2" Type="http://schemas.openxmlformats.org/officeDocument/2006/relationships/image" Target="../media/image1.jpg"/><Relationship Id="rId16" Type="http://schemas.openxmlformats.org/officeDocument/2006/relationships/image" Target="../media/image92.png"/><Relationship Id="rId20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19" Type="http://schemas.openxmlformats.org/officeDocument/2006/relationships/image" Target="../media/image95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5.png"/><Relationship Id="rId7" Type="http://schemas.openxmlformats.org/officeDocument/2006/relationships/image" Target="../media/image8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8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5.png"/><Relationship Id="rId7" Type="http://schemas.openxmlformats.org/officeDocument/2006/relationships/image" Target="../media/image10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jp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5.png"/><Relationship Id="rId7" Type="http://schemas.openxmlformats.org/officeDocument/2006/relationships/image" Target="../media/image10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8.jpg"/><Relationship Id="rId4" Type="http://schemas.openxmlformats.org/officeDocument/2006/relationships/image" Target="../media/image107.jpg"/><Relationship Id="rId9" Type="http://schemas.openxmlformats.org/officeDocument/2006/relationships/image" Target="../media/image10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5.png"/><Relationship Id="rId7" Type="http://schemas.openxmlformats.org/officeDocument/2006/relationships/image" Target="../media/image1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jpg"/><Relationship Id="rId11" Type="http://schemas.openxmlformats.org/officeDocument/2006/relationships/image" Target="../media/image106.png"/><Relationship Id="rId5" Type="http://schemas.openxmlformats.org/officeDocument/2006/relationships/image" Target="../media/image110.png"/><Relationship Id="rId10" Type="http://schemas.openxmlformats.org/officeDocument/2006/relationships/image" Target="../media/image105.png"/><Relationship Id="rId4" Type="http://schemas.openxmlformats.org/officeDocument/2006/relationships/image" Target="../media/image109.png"/><Relationship Id="rId9" Type="http://schemas.openxmlformats.org/officeDocument/2006/relationships/image" Target="../media/image10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2.png"/><Relationship Id="rId3" Type="http://schemas.openxmlformats.org/officeDocument/2006/relationships/image" Target="../media/image5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17" Type="http://schemas.openxmlformats.org/officeDocument/2006/relationships/image" Target="../media/image106.png"/><Relationship Id="rId2" Type="http://schemas.openxmlformats.org/officeDocument/2006/relationships/image" Target="../media/image1.jpg"/><Relationship Id="rId16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11" Type="http://schemas.openxmlformats.org/officeDocument/2006/relationships/image" Target="../media/image120.jpg"/><Relationship Id="rId5" Type="http://schemas.openxmlformats.org/officeDocument/2006/relationships/image" Target="../media/image114.png"/><Relationship Id="rId15" Type="http://schemas.openxmlformats.org/officeDocument/2006/relationships/image" Target="../media/image104.png"/><Relationship Id="rId10" Type="http://schemas.openxmlformats.org/officeDocument/2006/relationships/image" Target="../media/image119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Relationship Id="rId14" Type="http://schemas.openxmlformats.org/officeDocument/2006/relationships/image" Target="../media/image10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jpg"/><Relationship Id="rId3" Type="http://schemas.openxmlformats.org/officeDocument/2006/relationships/image" Target="../media/image5.png"/><Relationship Id="rId7" Type="http://schemas.openxmlformats.org/officeDocument/2006/relationships/image" Target="../media/image126.png"/><Relationship Id="rId12" Type="http://schemas.openxmlformats.org/officeDocument/2006/relationships/image" Target="../media/image10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11" Type="http://schemas.openxmlformats.org/officeDocument/2006/relationships/image" Target="../media/image105.png"/><Relationship Id="rId5" Type="http://schemas.openxmlformats.org/officeDocument/2006/relationships/image" Target="../media/image124.png"/><Relationship Id="rId10" Type="http://schemas.openxmlformats.org/officeDocument/2006/relationships/image" Target="../media/image104.png"/><Relationship Id="rId4" Type="http://schemas.openxmlformats.org/officeDocument/2006/relationships/image" Target="../media/image123.png"/><Relationship Id="rId9" Type="http://schemas.openxmlformats.org/officeDocument/2006/relationships/image" Target="../media/image10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5.png"/><Relationship Id="rId7" Type="http://schemas.openxmlformats.org/officeDocument/2006/relationships/image" Target="../media/image1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106.png"/><Relationship Id="rId5" Type="http://schemas.openxmlformats.org/officeDocument/2006/relationships/image" Target="../media/image129.png"/><Relationship Id="rId10" Type="http://schemas.openxmlformats.org/officeDocument/2006/relationships/image" Target="../media/image105.png"/><Relationship Id="rId4" Type="http://schemas.openxmlformats.org/officeDocument/2006/relationships/image" Target="../media/image128.png"/><Relationship Id="rId9" Type="http://schemas.openxmlformats.org/officeDocument/2006/relationships/image" Target="../media/image10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jpg"/><Relationship Id="rId13" Type="http://schemas.openxmlformats.org/officeDocument/2006/relationships/image" Target="../media/image106.png"/><Relationship Id="rId3" Type="http://schemas.openxmlformats.org/officeDocument/2006/relationships/image" Target="../media/image5.png"/><Relationship Id="rId7" Type="http://schemas.openxmlformats.org/officeDocument/2006/relationships/image" Target="../media/image134.jpg"/><Relationship Id="rId12" Type="http://schemas.openxmlformats.org/officeDocument/2006/relationships/image" Target="../media/image10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11" Type="http://schemas.openxmlformats.org/officeDocument/2006/relationships/image" Target="../media/image104.png"/><Relationship Id="rId5" Type="http://schemas.openxmlformats.org/officeDocument/2006/relationships/image" Target="../media/image132.png"/><Relationship Id="rId10" Type="http://schemas.openxmlformats.org/officeDocument/2006/relationships/image" Target="../media/image103.png"/><Relationship Id="rId4" Type="http://schemas.openxmlformats.org/officeDocument/2006/relationships/image" Target="../media/image128.png"/><Relationship Id="rId9" Type="http://schemas.openxmlformats.org/officeDocument/2006/relationships/image" Target="../media/image127.jp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13" Type="http://schemas.openxmlformats.org/officeDocument/2006/relationships/image" Target="../media/image103.png"/><Relationship Id="rId3" Type="http://schemas.openxmlformats.org/officeDocument/2006/relationships/image" Target="../media/image5.png"/><Relationship Id="rId7" Type="http://schemas.openxmlformats.org/officeDocument/2006/relationships/image" Target="../media/image137.png"/><Relationship Id="rId12" Type="http://schemas.openxmlformats.org/officeDocument/2006/relationships/image" Target="../media/image142.png"/><Relationship Id="rId2" Type="http://schemas.openxmlformats.org/officeDocument/2006/relationships/image" Target="../media/image1.jpg"/><Relationship Id="rId16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11" Type="http://schemas.openxmlformats.org/officeDocument/2006/relationships/image" Target="../media/image141.png"/><Relationship Id="rId5" Type="http://schemas.openxmlformats.org/officeDocument/2006/relationships/image" Target="../media/image136.png"/><Relationship Id="rId15" Type="http://schemas.openxmlformats.org/officeDocument/2006/relationships/image" Target="../media/image105.png"/><Relationship Id="rId10" Type="http://schemas.openxmlformats.org/officeDocument/2006/relationships/image" Target="../media/image140.png"/><Relationship Id="rId4" Type="http://schemas.openxmlformats.org/officeDocument/2006/relationships/image" Target="../media/image128.png"/><Relationship Id="rId9" Type="http://schemas.openxmlformats.org/officeDocument/2006/relationships/image" Target="../media/image139.png"/><Relationship Id="rId14" Type="http://schemas.openxmlformats.org/officeDocument/2006/relationships/image" Target="../media/image104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13" Type="http://schemas.openxmlformats.org/officeDocument/2006/relationships/image" Target="../media/image152.png"/><Relationship Id="rId3" Type="http://schemas.openxmlformats.org/officeDocument/2006/relationships/image" Target="../media/image5.png"/><Relationship Id="rId7" Type="http://schemas.openxmlformats.org/officeDocument/2006/relationships/image" Target="../media/image146.png"/><Relationship Id="rId12" Type="http://schemas.openxmlformats.org/officeDocument/2006/relationships/image" Target="../media/image151.png"/><Relationship Id="rId17" Type="http://schemas.openxmlformats.org/officeDocument/2006/relationships/image" Target="../media/image106.png"/><Relationship Id="rId2" Type="http://schemas.openxmlformats.org/officeDocument/2006/relationships/image" Target="../media/image1.jpg"/><Relationship Id="rId16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png"/><Relationship Id="rId11" Type="http://schemas.openxmlformats.org/officeDocument/2006/relationships/image" Target="../media/image150.png"/><Relationship Id="rId5" Type="http://schemas.openxmlformats.org/officeDocument/2006/relationships/image" Target="../media/image144.png"/><Relationship Id="rId15" Type="http://schemas.openxmlformats.org/officeDocument/2006/relationships/image" Target="../media/image104.png"/><Relationship Id="rId10" Type="http://schemas.openxmlformats.org/officeDocument/2006/relationships/image" Target="../media/image149.png"/><Relationship Id="rId4" Type="http://schemas.openxmlformats.org/officeDocument/2006/relationships/image" Target="../media/image143.png"/><Relationship Id="rId9" Type="http://schemas.openxmlformats.org/officeDocument/2006/relationships/image" Target="../media/image148.png"/><Relationship Id="rId14" Type="http://schemas.openxmlformats.org/officeDocument/2006/relationships/image" Target="../media/image10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5.png"/><Relationship Id="rId7" Type="http://schemas.openxmlformats.org/officeDocument/2006/relationships/image" Target="../media/image10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54.png"/><Relationship Id="rId4" Type="http://schemas.openxmlformats.org/officeDocument/2006/relationships/image" Target="../media/image153.png"/><Relationship Id="rId9" Type="http://schemas.openxmlformats.org/officeDocument/2006/relationships/image" Target="../media/image106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5.png"/><Relationship Id="rId7" Type="http://schemas.openxmlformats.org/officeDocument/2006/relationships/image" Target="../media/image10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54.png"/><Relationship Id="rId9" Type="http://schemas.openxmlformats.org/officeDocument/2006/relationships/image" Target="../media/image127.jp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5.png"/><Relationship Id="rId7" Type="http://schemas.openxmlformats.org/officeDocument/2006/relationships/image" Target="../media/image10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5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5.png"/><Relationship Id="rId7" Type="http://schemas.openxmlformats.org/officeDocument/2006/relationships/image" Target="../media/image10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10" Type="http://schemas.openxmlformats.org/officeDocument/2006/relationships/image" Target="../media/image106.png"/><Relationship Id="rId4" Type="http://schemas.openxmlformats.org/officeDocument/2006/relationships/image" Target="../media/image156.png"/><Relationship Id="rId9" Type="http://schemas.openxmlformats.org/officeDocument/2006/relationships/image" Target="../media/image105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5.png"/><Relationship Id="rId7" Type="http://schemas.openxmlformats.org/officeDocument/2006/relationships/image" Target="../media/image10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5" Type="http://schemas.openxmlformats.org/officeDocument/2006/relationships/image" Target="../media/image160.png"/><Relationship Id="rId10" Type="http://schemas.openxmlformats.org/officeDocument/2006/relationships/image" Target="../media/image106.png"/><Relationship Id="rId4" Type="http://schemas.openxmlformats.org/officeDocument/2006/relationships/image" Target="../media/image159.png"/><Relationship Id="rId9" Type="http://schemas.openxmlformats.org/officeDocument/2006/relationships/image" Target="../media/image10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4" Type="http://schemas.openxmlformats.org/officeDocument/2006/relationships/image" Target="../media/image162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image" Target="../media/image5.png"/><Relationship Id="rId7" Type="http://schemas.openxmlformats.org/officeDocument/2006/relationships/image" Target="../media/image9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97.png"/><Relationship Id="rId4" Type="http://schemas.openxmlformats.org/officeDocument/2006/relationships/image" Target="../media/image80.png"/><Relationship Id="rId9" Type="http://schemas.openxmlformats.org/officeDocument/2006/relationships/image" Target="../media/image81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5.png"/><Relationship Id="rId7" Type="http://schemas.openxmlformats.org/officeDocument/2006/relationships/image" Target="../media/image10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67.png"/><Relationship Id="rId10" Type="http://schemas.openxmlformats.org/officeDocument/2006/relationships/image" Target="../media/image170.png"/><Relationship Id="rId4" Type="http://schemas.openxmlformats.org/officeDocument/2006/relationships/image" Target="../media/image166.png"/><Relationship Id="rId9" Type="http://schemas.openxmlformats.org/officeDocument/2006/relationships/image" Target="../media/image169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173.png"/><Relationship Id="rId3" Type="http://schemas.openxmlformats.org/officeDocument/2006/relationships/image" Target="../media/image5.png"/><Relationship Id="rId7" Type="http://schemas.openxmlformats.org/officeDocument/2006/relationships/image" Target="../media/image169.png"/><Relationship Id="rId12" Type="http://schemas.openxmlformats.org/officeDocument/2006/relationships/image" Target="../media/image1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png"/><Relationship Id="rId11" Type="http://schemas.openxmlformats.org/officeDocument/2006/relationships/image" Target="../media/image172.png"/><Relationship Id="rId5" Type="http://schemas.openxmlformats.org/officeDocument/2006/relationships/image" Target="../media/image104.png"/><Relationship Id="rId10" Type="http://schemas.openxmlformats.org/officeDocument/2006/relationships/image" Target="../media/image171.png"/><Relationship Id="rId4" Type="http://schemas.openxmlformats.org/officeDocument/2006/relationships/image" Target="../media/image103.png"/><Relationship Id="rId9" Type="http://schemas.openxmlformats.org/officeDocument/2006/relationships/image" Target="../media/image12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jpg"/><Relationship Id="rId5" Type="http://schemas.openxmlformats.org/officeDocument/2006/relationships/image" Target="../media/image174.png"/><Relationship Id="rId4" Type="http://schemas.openxmlformats.org/officeDocument/2006/relationships/image" Target="../media/image12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2.png"/><Relationship Id="rId4" Type="http://schemas.openxmlformats.org/officeDocument/2006/relationships/image" Target="../media/image1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2.png"/><Relationship Id="rId4" Type="http://schemas.openxmlformats.org/officeDocument/2006/relationships/image" Target="../media/image12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.jpg"/><Relationship Id="rId5" Type="http://schemas.openxmlformats.org/officeDocument/2006/relationships/image" Target="../media/image132.png"/><Relationship Id="rId4" Type="http://schemas.openxmlformats.org/officeDocument/2006/relationships/image" Target="../media/image12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image" Target="../media/image177.png"/><Relationship Id="rId4" Type="http://schemas.openxmlformats.org/officeDocument/2006/relationships/image" Target="../media/image12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image" Target="../media/image177.png"/><Relationship Id="rId4" Type="http://schemas.openxmlformats.org/officeDocument/2006/relationships/image" Target="../media/image12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image" Target="../media/image178.png"/><Relationship Id="rId4" Type="http://schemas.openxmlformats.org/officeDocument/2006/relationships/image" Target="../media/image12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image" Target="../media/image178.png"/><Relationship Id="rId4" Type="http://schemas.openxmlformats.org/officeDocument/2006/relationships/image" Target="../media/image12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image" Target="../media/image177.png"/><Relationship Id="rId4" Type="http://schemas.openxmlformats.org/officeDocument/2006/relationships/image" Target="../media/image128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jpg"/><Relationship Id="rId13" Type="http://schemas.openxmlformats.org/officeDocument/2006/relationships/image" Target="../media/image189.png"/><Relationship Id="rId18" Type="http://schemas.openxmlformats.org/officeDocument/2006/relationships/image" Target="../media/image104.png"/><Relationship Id="rId3" Type="http://schemas.openxmlformats.org/officeDocument/2006/relationships/image" Target="../media/image5.png"/><Relationship Id="rId21" Type="http://schemas.openxmlformats.org/officeDocument/2006/relationships/image" Target="../media/image170.png"/><Relationship Id="rId7" Type="http://schemas.openxmlformats.org/officeDocument/2006/relationships/image" Target="../media/image183.png"/><Relationship Id="rId12" Type="http://schemas.openxmlformats.org/officeDocument/2006/relationships/image" Target="../media/image188.jpg"/><Relationship Id="rId17" Type="http://schemas.openxmlformats.org/officeDocument/2006/relationships/image" Target="../media/image103.png"/><Relationship Id="rId2" Type="http://schemas.openxmlformats.org/officeDocument/2006/relationships/image" Target="../media/image1.jpg"/><Relationship Id="rId16" Type="http://schemas.openxmlformats.org/officeDocument/2006/relationships/image" Target="../media/image127.jpg"/><Relationship Id="rId20" Type="http://schemas.openxmlformats.org/officeDocument/2006/relationships/image" Target="../media/image1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jpg"/><Relationship Id="rId11" Type="http://schemas.openxmlformats.org/officeDocument/2006/relationships/image" Target="../media/image187.png"/><Relationship Id="rId5" Type="http://schemas.openxmlformats.org/officeDocument/2006/relationships/image" Target="../media/image181.png"/><Relationship Id="rId15" Type="http://schemas.openxmlformats.org/officeDocument/2006/relationships/image" Target="../media/image191.png"/><Relationship Id="rId10" Type="http://schemas.openxmlformats.org/officeDocument/2006/relationships/image" Target="../media/image186.jpg"/><Relationship Id="rId19" Type="http://schemas.openxmlformats.org/officeDocument/2006/relationships/image" Target="../media/image168.png"/><Relationship Id="rId4" Type="http://schemas.openxmlformats.org/officeDocument/2006/relationships/image" Target="../media/image180.png"/><Relationship Id="rId9" Type="http://schemas.openxmlformats.org/officeDocument/2006/relationships/image" Target="../media/image185.png"/><Relationship Id="rId14" Type="http://schemas.openxmlformats.org/officeDocument/2006/relationships/image" Target="../media/image190.jp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jpg"/><Relationship Id="rId13" Type="http://schemas.openxmlformats.org/officeDocument/2006/relationships/image" Target="../media/image201.png"/><Relationship Id="rId18" Type="http://schemas.openxmlformats.org/officeDocument/2006/relationships/image" Target="../media/image104.png"/><Relationship Id="rId3" Type="http://schemas.openxmlformats.org/officeDocument/2006/relationships/image" Target="../media/image5.png"/><Relationship Id="rId21" Type="http://schemas.openxmlformats.org/officeDocument/2006/relationships/image" Target="../media/image170.png"/><Relationship Id="rId7" Type="http://schemas.openxmlformats.org/officeDocument/2006/relationships/image" Target="../media/image195.png"/><Relationship Id="rId12" Type="http://schemas.openxmlformats.org/officeDocument/2006/relationships/image" Target="../media/image200.jpg"/><Relationship Id="rId17" Type="http://schemas.openxmlformats.org/officeDocument/2006/relationships/image" Target="../media/image103.png"/><Relationship Id="rId2" Type="http://schemas.openxmlformats.org/officeDocument/2006/relationships/image" Target="../media/image1.jpg"/><Relationship Id="rId16" Type="http://schemas.openxmlformats.org/officeDocument/2006/relationships/image" Target="../media/image204.png"/><Relationship Id="rId20" Type="http://schemas.openxmlformats.org/officeDocument/2006/relationships/image" Target="../media/image1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4.jpg"/><Relationship Id="rId11" Type="http://schemas.openxmlformats.org/officeDocument/2006/relationships/image" Target="../media/image199.png"/><Relationship Id="rId5" Type="http://schemas.openxmlformats.org/officeDocument/2006/relationships/image" Target="../media/image193.png"/><Relationship Id="rId15" Type="http://schemas.openxmlformats.org/officeDocument/2006/relationships/image" Target="../media/image203.jpg"/><Relationship Id="rId10" Type="http://schemas.openxmlformats.org/officeDocument/2006/relationships/image" Target="../media/image198.jpg"/><Relationship Id="rId19" Type="http://schemas.openxmlformats.org/officeDocument/2006/relationships/image" Target="../media/image168.png"/><Relationship Id="rId4" Type="http://schemas.openxmlformats.org/officeDocument/2006/relationships/image" Target="../media/image192.png"/><Relationship Id="rId9" Type="http://schemas.openxmlformats.org/officeDocument/2006/relationships/image" Target="../media/image197.png"/><Relationship Id="rId14" Type="http://schemas.openxmlformats.org/officeDocument/2006/relationships/image" Target="../media/image202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png"/><Relationship Id="rId13" Type="http://schemas.openxmlformats.org/officeDocument/2006/relationships/image" Target="../media/image212.png"/><Relationship Id="rId18" Type="http://schemas.openxmlformats.org/officeDocument/2006/relationships/image" Target="../media/image217.png"/><Relationship Id="rId3" Type="http://schemas.openxmlformats.org/officeDocument/2006/relationships/image" Target="../media/image5.png"/><Relationship Id="rId21" Type="http://schemas.openxmlformats.org/officeDocument/2006/relationships/image" Target="../media/image104.png"/><Relationship Id="rId7" Type="http://schemas.openxmlformats.org/officeDocument/2006/relationships/image" Target="../media/image204.png"/><Relationship Id="rId12" Type="http://schemas.openxmlformats.org/officeDocument/2006/relationships/image" Target="../media/image211.png"/><Relationship Id="rId17" Type="http://schemas.openxmlformats.org/officeDocument/2006/relationships/image" Target="../media/image216.png"/><Relationship Id="rId2" Type="http://schemas.openxmlformats.org/officeDocument/2006/relationships/image" Target="../media/image1.jpg"/><Relationship Id="rId16" Type="http://schemas.openxmlformats.org/officeDocument/2006/relationships/image" Target="../media/image215.png"/><Relationship Id="rId20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6.jpg"/><Relationship Id="rId11" Type="http://schemas.openxmlformats.org/officeDocument/2006/relationships/image" Target="../media/image210.png"/><Relationship Id="rId24" Type="http://schemas.openxmlformats.org/officeDocument/2006/relationships/image" Target="../media/image170.png"/><Relationship Id="rId5" Type="http://schemas.openxmlformats.org/officeDocument/2006/relationships/image" Target="../media/image205.png"/><Relationship Id="rId15" Type="http://schemas.openxmlformats.org/officeDocument/2006/relationships/image" Target="../media/image214.png"/><Relationship Id="rId23" Type="http://schemas.openxmlformats.org/officeDocument/2006/relationships/image" Target="../media/image169.png"/><Relationship Id="rId10" Type="http://schemas.openxmlformats.org/officeDocument/2006/relationships/image" Target="../media/image209.png"/><Relationship Id="rId19" Type="http://schemas.openxmlformats.org/officeDocument/2006/relationships/image" Target="../media/image218.png"/><Relationship Id="rId4" Type="http://schemas.openxmlformats.org/officeDocument/2006/relationships/image" Target="../media/image201.png"/><Relationship Id="rId9" Type="http://schemas.openxmlformats.org/officeDocument/2006/relationships/image" Target="../media/image208.png"/><Relationship Id="rId14" Type="http://schemas.openxmlformats.org/officeDocument/2006/relationships/image" Target="../media/image213.png"/><Relationship Id="rId22" Type="http://schemas.openxmlformats.org/officeDocument/2006/relationships/image" Target="../media/image16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png"/><Relationship Id="rId13" Type="http://schemas.openxmlformats.org/officeDocument/2006/relationships/image" Target="../media/image168.png"/><Relationship Id="rId3" Type="http://schemas.openxmlformats.org/officeDocument/2006/relationships/image" Target="../media/image5.png"/><Relationship Id="rId7" Type="http://schemas.openxmlformats.org/officeDocument/2006/relationships/image" Target="../media/image204.png"/><Relationship Id="rId12" Type="http://schemas.openxmlformats.org/officeDocument/2006/relationships/image" Target="../media/image10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6.jpg"/><Relationship Id="rId11" Type="http://schemas.openxmlformats.org/officeDocument/2006/relationships/image" Target="../media/image103.png"/><Relationship Id="rId5" Type="http://schemas.openxmlformats.org/officeDocument/2006/relationships/image" Target="../media/image205.png"/><Relationship Id="rId15" Type="http://schemas.openxmlformats.org/officeDocument/2006/relationships/image" Target="../media/image170.png"/><Relationship Id="rId10" Type="http://schemas.openxmlformats.org/officeDocument/2006/relationships/image" Target="../media/image221.png"/><Relationship Id="rId4" Type="http://schemas.openxmlformats.org/officeDocument/2006/relationships/image" Target="../media/image201.png"/><Relationship Id="rId9" Type="http://schemas.openxmlformats.org/officeDocument/2006/relationships/image" Target="../media/image220.png"/><Relationship Id="rId14" Type="http://schemas.openxmlformats.org/officeDocument/2006/relationships/image" Target="../media/image169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jpg"/><Relationship Id="rId13" Type="http://schemas.openxmlformats.org/officeDocument/2006/relationships/image" Target="../media/image169.png"/><Relationship Id="rId3" Type="http://schemas.openxmlformats.org/officeDocument/2006/relationships/image" Target="../media/image5.png"/><Relationship Id="rId7" Type="http://schemas.openxmlformats.org/officeDocument/2006/relationships/image" Target="../media/image204.png"/><Relationship Id="rId12" Type="http://schemas.openxmlformats.org/officeDocument/2006/relationships/image" Target="../media/image16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6.jpg"/><Relationship Id="rId11" Type="http://schemas.openxmlformats.org/officeDocument/2006/relationships/image" Target="../media/image104.png"/><Relationship Id="rId5" Type="http://schemas.openxmlformats.org/officeDocument/2006/relationships/image" Target="../media/image205.png"/><Relationship Id="rId10" Type="http://schemas.openxmlformats.org/officeDocument/2006/relationships/image" Target="../media/image103.png"/><Relationship Id="rId4" Type="http://schemas.openxmlformats.org/officeDocument/2006/relationships/image" Target="../media/image201.png"/><Relationship Id="rId9" Type="http://schemas.openxmlformats.org/officeDocument/2006/relationships/image" Target="../media/image223.jpg"/><Relationship Id="rId14" Type="http://schemas.openxmlformats.org/officeDocument/2006/relationships/image" Target="../media/image170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png"/><Relationship Id="rId13" Type="http://schemas.openxmlformats.org/officeDocument/2006/relationships/image" Target="../media/image229.png"/><Relationship Id="rId18" Type="http://schemas.openxmlformats.org/officeDocument/2006/relationships/image" Target="../media/image234.png"/><Relationship Id="rId26" Type="http://schemas.openxmlformats.org/officeDocument/2006/relationships/image" Target="../media/image242.png"/><Relationship Id="rId39" Type="http://schemas.openxmlformats.org/officeDocument/2006/relationships/image" Target="../media/image169.png"/><Relationship Id="rId3" Type="http://schemas.openxmlformats.org/officeDocument/2006/relationships/image" Target="../media/image5.png"/><Relationship Id="rId21" Type="http://schemas.openxmlformats.org/officeDocument/2006/relationships/image" Target="../media/image237.png"/><Relationship Id="rId34" Type="http://schemas.openxmlformats.org/officeDocument/2006/relationships/image" Target="../media/image250.png"/><Relationship Id="rId7" Type="http://schemas.openxmlformats.org/officeDocument/2006/relationships/image" Target="../media/image204.png"/><Relationship Id="rId12" Type="http://schemas.openxmlformats.org/officeDocument/2006/relationships/image" Target="../media/image228.png"/><Relationship Id="rId17" Type="http://schemas.openxmlformats.org/officeDocument/2006/relationships/image" Target="../media/image233.png"/><Relationship Id="rId25" Type="http://schemas.openxmlformats.org/officeDocument/2006/relationships/image" Target="../media/image241.png"/><Relationship Id="rId33" Type="http://schemas.openxmlformats.org/officeDocument/2006/relationships/image" Target="../media/image249.png"/><Relationship Id="rId38" Type="http://schemas.openxmlformats.org/officeDocument/2006/relationships/image" Target="../media/image168.png"/><Relationship Id="rId2" Type="http://schemas.openxmlformats.org/officeDocument/2006/relationships/image" Target="../media/image1.jpg"/><Relationship Id="rId16" Type="http://schemas.openxmlformats.org/officeDocument/2006/relationships/image" Target="../media/image232.png"/><Relationship Id="rId20" Type="http://schemas.openxmlformats.org/officeDocument/2006/relationships/image" Target="../media/image236.png"/><Relationship Id="rId29" Type="http://schemas.openxmlformats.org/officeDocument/2006/relationships/image" Target="../media/image2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6.jpg"/><Relationship Id="rId11" Type="http://schemas.openxmlformats.org/officeDocument/2006/relationships/image" Target="../media/image227.png"/><Relationship Id="rId24" Type="http://schemas.openxmlformats.org/officeDocument/2006/relationships/image" Target="../media/image240.png"/><Relationship Id="rId32" Type="http://schemas.openxmlformats.org/officeDocument/2006/relationships/image" Target="../media/image248.png"/><Relationship Id="rId37" Type="http://schemas.openxmlformats.org/officeDocument/2006/relationships/image" Target="../media/image104.png"/><Relationship Id="rId40" Type="http://schemas.openxmlformats.org/officeDocument/2006/relationships/image" Target="../media/image170.png"/><Relationship Id="rId5" Type="http://schemas.openxmlformats.org/officeDocument/2006/relationships/image" Target="../media/image205.png"/><Relationship Id="rId15" Type="http://schemas.openxmlformats.org/officeDocument/2006/relationships/image" Target="../media/image231.png"/><Relationship Id="rId23" Type="http://schemas.openxmlformats.org/officeDocument/2006/relationships/image" Target="../media/image239.png"/><Relationship Id="rId28" Type="http://schemas.openxmlformats.org/officeDocument/2006/relationships/image" Target="../media/image244.png"/><Relationship Id="rId36" Type="http://schemas.openxmlformats.org/officeDocument/2006/relationships/image" Target="../media/image103.png"/><Relationship Id="rId10" Type="http://schemas.openxmlformats.org/officeDocument/2006/relationships/image" Target="../media/image226.png"/><Relationship Id="rId19" Type="http://schemas.openxmlformats.org/officeDocument/2006/relationships/image" Target="../media/image235.png"/><Relationship Id="rId31" Type="http://schemas.openxmlformats.org/officeDocument/2006/relationships/image" Target="../media/image247.png"/><Relationship Id="rId4" Type="http://schemas.openxmlformats.org/officeDocument/2006/relationships/image" Target="../media/image201.png"/><Relationship Id="rId9" Type="http://schemas.openxmlformats.org/officeDocument/2006/relationships/image" Target="../media/image225.png"/><Relationship Id="rId14" Type="http://schemas.openxmlformats.org/officeDocument/2006/relationships/image" Target="../media/image230.png"/><Relationship Id="rId22" Type="http://schemas.openxmlformats.org/officeDocument/2006/relationships/image" Target="../media/image238.png"/><Relationship Id="rId27" Type="http://schemas.openxmlformats.org/officeDocument/2006/relationships/image" Target="../media/image243.png"/><Relationship Id="rId30" Type="http://schemas.openxmlformats.org/officeDocument/2006/relationships/image" Target="../media/image246.png"/><Relationship Id="rId35" Type="http://schemas.openxmlformats.org/officeDocument/2006/relationships/image" Target="../media/image251.jp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png"/><Relationship Id="rId13" Type="http://schemas.openxmlformats.org/officeDocument/2006/relationships/image" Target="../media/image257.png"/><Relationship Id="rId18" Type="http://schemas.openxmlformats.org/officeDocument/2006/relationships/image" Target="../media/image169.png"/><Relationship Id="rId3" Type="http://schemas.openxmlformats.org/officeDocument/2006/relationships/image" Target="../media/image5.png"/><Relationship Id="rId7" Type="http://schemas.openxmlformats.org/officeDocument/2006/relationships/image" Target="../media/image204.png"/><Relationship Id="rId12" Type="http://schemas.openxmlformats.org/officeDocument/2006/relationships/image" Target="../media/image256.png"/><Relationship Id="rId17" Type="http://schemas.openxmlformats.org/officeDocument/2006/relationships/image" Target="../media/image168.png"/><Relationship Id="rId2" Type="http://schemas.openxmlformats.org/officeDocument/2006/relationships/image" Target="../media/image1.jpg"/><Relationship Id="rId16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6.jpg"/><Relationship Id="rId11" Type="http://schemas.openxmlformats.org/officeDocument/2006/relationships/image" Target="../media/image255.png"/><Relationship Id="rId5" Type="http://schemas.openxmlformats.org/officeDocument/2006/relationships/image" Target="../media/image205.png"/><Relationship Id="rId15" Type="http://schemas.openxmlformats.org/officeDocument/2006/relationships/image" Target="../media/image103.png"/><Relationship Id="rId10" Type="http://schemas.openxmlformats.org/officeDocument/2006/relationships/image" Target="../media/image254.png"/><Relationship Id="rId19" Type="http://schemas.openxmlformats.org/officeDocument/2006/relationships/image" Target="../media/image170.png"/><Relationship Id="rId4" Type="http://schemas.openxmlformats.org/officeDocument/2006/relationships/image" Target="../media/image201.png"/><Relationship Id="rId9" Type="http://schemas.openxmlformats.org/officeDocument/2006/relationships/image" Target="../media/image253.png"/><Relationship Id="rId14" Type="http://schemas.openxmlformats.org/officeDocument/2006/relationships/image" Target="../media/image258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1.png"/><Relationship Id="rId13" Type="http://schemas.openxmlformats.org/officeDocument/2006/relationships/image" Target="../media/image104.png"/><Relationship Id="rId3" Type="http://schemas.openxmlformats.org/officeDocument/2006/relationships/image" Target="../media/image5.png"/><Relationship Id="rId7" Type="http://schemas.openxmlformats.org/officeDocument/2006/relationships/image" Target="../media/image260.jpg"/><Relationship Id="rId12" Type="http://schemas.openxmlformats.org/officeDocument/2006/relationships/image" Target="../media/image103.png"/><Relationship Id="rId2" Type="http://schemas.openxmlformats.org/officeDocument/2006/relationships/image" Target="../media/image1.jpg"/><Relationship Id="rId16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4.png"/><Relationship Id="rId11" Type="http://schemas.openxmlformats.org/officeDocument/2006/relationships/image" Target="../media/image127.jpg"/><Relationship Id="rId5" Type="http://schemas.openxmlformats.org/officeDocument/2006/relationships/image" Target="../media/image259.png"/><Relationship Id="rId15" Type="http://schemas.openxmlformats.org/officeDocument/2006/relationships/image" Target="../media/image169.png"/><Relationship Id="rId10" Type="http://schemas.openxmlformats.org/officeDocument/2006/relationships/image" Target="../media/image263.png"/><Relationship Id="rId4" Type="http://schemas.openxmlformats.org/officeDocument/2006/relationships/image" Target="../media/image201.png"/><Relationship Id="rId9" Type="http://schemas.openxmlformats.org/officeDocument/2006/relationships/image" Target="../media/image262.png"/><Relationship Id="rId14" Type="http://schemas.openxmlformats.org/officeDocument/2006/relationships/image" Target="../media/image168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4.png"/><Relationship Id="rId13" Type="http://schemas.openxmlformats.org/officeDocument/2006/relationships/image" Target="../media/image169.png"/><Relationship Id="rId3" Type="http://schemas.openxmlformats.org/officeDocument/2006/relationships/image" Target="../media/image5.png"/><Relationship Id="rId7" Type="http://schemas.openxmlformats.org/officeDocument/2006/relationships/image" Target="../media/image260.jpg"/><Relationship Id="rId12" Type="http://schemas.openxmlformats.org/officeDocument/2006/relationships/image" Target="../media/image16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4.png"/><Relationship Id="rId11" Type="http://schemas.openxmlformats.org/officeDocument/2006/relationships/image" Target="../media/image104.png"/><Relationship Id="rId5" Type="http://schemas.openxmlformats.org/officeDocument/2006/relationships/image" Target="../media/image259.png"/><Relationship Id="rId10" Type="http://schemas.openxmlformats.org/officeDocument/2006/relationships/image" Target="../media/image103.png"/><Relationship Id="rId4" Type="http://schemas.openxmlformats.org/officeDocument/2006/relationships/image" Target="../media/image201.png"/><Relationship Id="rId9" Type="http://schemas.openxmlformats.org/officeDocument/2006/relationships/image" Target="../media/image265.png"/><Relationship Id="rId14" Type="http://schemas.openxmlformats.org/officeDocument/2006/relationships/image" Target="../media/image170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7.png"/><Relationship Id="rId13" Type="http://schemas.openxmlformats.org/officeDocument/2006/relationships/image" Target="../media/image169.png"/><Relationship Id="rId3" Type="http://schemas.openxmlformats.org/officeDocument/2006/relationships/image" Target="../media/image5.png"/><Relationship Id="rId7" Type="http://schemas.openxmlformats.org/officeDocument/2006/relationships/image" Target="../media/image266.png"/><Relationship Id="rId12" Type="http://schemas.openxmlformats.org/officeDocument/2006/relationships/image" Target="../media/image16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jpg"/><Relationship Id="rId11" Type="http://schemas.openxmlformats.org/officeDocument/2006/relationships/image" Target="../media/image104.png"/><Relationship Id="rId5" Type="http://schemas.openxmlformats.org/officeDocument/2006/relationships/image" Target="../media/image259.png"/><Relationship Id="rId10" Type="http://schemas.openxmlformats.org/officeDocument/2006/relationships/image" Target="../media/image103.png"/><Relationship Id="rId4" Type="http://schemas.openxmlformats.org/officeDocument/2006/relationships/image" Target="../media/image201.png"/><Relationship Id="rId9" Type="http://schemas.openxmlformats.org/officeDocument/2006/relationships/image" Target="../media/image268.png"/><Relationship Id="rId14" Type="http://schemas.openxmlformats.org/officeDocument/2006/relationships/image" Target="../media/image170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270.png"/><Relationship Id="rId3" Type="http://schemas.openxmlformats.org/officeDocument/2006/relationships/image" Target="../media/image5.png"/><Relationship Id="rId7" Type="http://schemas.openxmlformats.org/officeDocument/2006/relationships/image" Target="../media/image103.png"/><Relationship Id="rId12" Type="http://schemas.openxmlformats.org/officeDocument/2006/relationships/image" Target="../media/image26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jpg"/><Relationship Id="rId11" Type="http://schemas.openxmlformats.org/officeDocument/2006/relationships/image" Target="../media/image170.png"/><Relationship Id="rId5" Type="http://schemas.openxmlformats.org/officeDocument/2006/relationships/image" Target="../media/image259.png"/><Relationship Id="rId15" Type="http://schemas.openxmlformats.org/officeDocument/2006/relationships/image" Target="../media/image272.png"/><Relationship Id="rId10" Type="http://schemas.openxmlformats.org/officeDocument/2006/relationships/image" Target="../media/image169.png"/><Relationship Id="rId4" Type="http://schemas.openxmlformats.org/officeDocument/2006/relationships/image" Target="../media/image201.png"/><Relationship Id="rId9" Type="http://schemas.openxmlformats.org/officeDocument/2006/relationships/image" Target="../media/image168.png"/><Relationship Id="rId14" Type="http://schemas.openxmlformats.org/officeDocument/2006/relationships/image" Target="../media/image271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7.png"/><Relationship Id="rId13" Type="http://schemas.openxmlformats.org/officeDocument/2006/relationships/image" Target="../media/image104.png"/><Relationship Id="rId3" Type="http://schemas.openxmlformats.org/officeDocument/2006/relationships/image" Target="../media/image5.png"/><Relationship Id="rId7" Type="http://schemas.openxmlformats.org/officeDocument/2006/relationships/image" Target="../media/image276.png"/><Relationship Id="rId12" Type="http://schemas.openxmlformats.org/officeDocument/2006/relationships/image" Target="../media/image103.png"/><Relationship Id="rId2" Type="http://schemas.openxmlformats.org/officeDocument/2006/relationships/image" Target="../media/image1.jpg"/><Relationship Id="rId16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5.png"/><Relationship Id="rId11" Type="http://schemas.openxmlformats.org/officeDocument/2006/relationships/image" Target="../media/image280.png"/><Relationship Id="rId5" Type="http://schemas.openxmlformats.org/officeDocument/2006/relationships/image" Target="../media/image274.png"/><Relationship Id="rId15" Type="http://schemas.openxmlformats.org/officeDocument/2006/relationships/image" Target="../media/image169.png"/><Relationship Id="rId10" Type="http://schemas.openxmlformats.org/officeDocument/2006/relationships/image" Target="../media/image279.jpg"/><Relationship Id="rId4" Type="http://schemas.openxmlformats.org/officeDocument/2006/relationships/image" Target="../media/image273.png"/><Relationship Id="rId9" Type="http://schemas.openxmlformats.org/officeDocument/2006/relationships/image" Target="../media/image278.jpg"/><Relationship Id="rId14" Type="http://schemas.openxmlformats.org/officeDocument/2006/relationships/image" Target="../media/image168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284.png"/><Relationship Id="rId3" Type="http://schemas.openxmlformats.org/officeDocument/2006/relationships/image" Target="../media/image5.png"/><Relationship Id="rId7" Type="http://schemas.openxmlformats.org/officeDocument/2006/relationships/image" Target="../media/image283.jpg"/><Relationship Id="rId12" Type="http://schemas.openxmlformats.org/officeDocument/2006/relationships/image" Target="../media/image17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2.png"/><Relationship Id="rId11" Type="http://schemas.openxmlformats.org/officeDocument/2006/relationships/image" Target="../media/image169.png"/><Relationship Id="rId5" Type="http://schemas.openxmlformats.org/officeDocument/2006/relationships/image" Target="../media/image281.jpg"/><Relationship Id="rId10" Type="http://schemas.openxmlformats.org/officeDocument/2006/relationships/image" Target="../media/image168.png"/><Relationship Id="rId4" Type="http://schemas.openxmlformats.org/officeDocument/2006/relationships/image" Target="../media/image127.jpg"/><Relationship Id="rId9" Type="http://schemas.openxmlformats.org/officeDocument/2006/relationships/image" Target="../media/image104.png"/><Relationship Id="rId14" Type="http://schemas.openxmlformats.org/officeDocument/2006/relationships/image" Target="../media/image28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.jp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13" Type="http://schemas.openxmlformats.org/officeDocument/2006/relationships/image" Target="../media/image169.png"/><Relationship Id="rId3" Type="http://schemas.openxmlformats.org/officeDocument/2006/relationships/image" Target="../media/image5.png"/><Relationship Id="rId7" Type="http://schemas.openxmlformats.org/officeDocument/2006/relationships/image" Target="../media/image289.png"/><Relationship Id="rId12" Type="http://schemas.openxmlformats.org/officeDocument/2006/relationships/image" Target="../media/image168.png"/><Relationship Id="rId2" Type="http://schemas.openxmlformats.org/officeDocument/2006/relationships/image" Target="../media/image1.jpg"/><Relationship Id="rId16" Type="http://schemas.openxmlformats.org/officeDocument/2006/relationships/image" Target="../media/image2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8.png"/><Relationship Id="rId11" Type="http://schemas.openxmlformats.org/officeDocument/2006/relationships/image" Target="../media/image104.png"/><Relationship Id="rId5" Type="http://schemas.openxmlformats.org/officeDocument/2006/relationships/image" Target="../media/image287.jpg"/><Relationship Id="rId15" Type="http://schemas.openxmlformats.org/officeDocument/2006/relationships/image" Target="../media/image292.png"/><Relationship Id="rId10" Type="http://schemas.openxmlformats.org/officeDocument/2006/relationships/image" Target="../media/image103.png"/><Relationship Id="rId4" Type="http://schemas.openxmlformats.org/officeDocument/2006/relationships/image" Target="../media/image286.jpg"/><Relationship Id="rId9" Type="http://schemas.openxmlformats.org/officeDocument/2006/relationships/image" Target="../media/image291.png"/><Relationship Id="rId14" Type="http://schemas.openxmlformats.org/officeDocument/2006/relationships/image" Target="../media/image170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image" Target="../media/image5.png"/><Relationship Id="rId7" Type="http://schemas.openxmlformats.org/officeDocument/2006/relationships/image" Target="../media/image16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294.png"/><Relationship Id="rId9" Type="http://schemas.openxmlformats.org/officeDocument/2006/relationships/image" Target="../media/image170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5.png"/><Relationship Id="rId7" Type="http://schemas.openxmlformats.org/officeDocument/2006/relationships/image" Target="../media/image16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97.png"/><Relationship Id="rId4" Type="http://schemas.openxmlformats.org/officeDocument/2006/relationships/image" Target="../media/image80.png"/><Relationship Id="rId9" Type="http://schemas.openxmlformats.org/officeDocument/2006/relationships/image" Target="../media/image81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9.jpg"/><Relationship Id="rId13" Type="http://schemas.openxmlformats.org/officeDocument/2006/relationships/image" Target="../media/image103.png"/><Relationship Id="rId3" Type="http://schemas.openxmlformats.org/officeDocument/2006/relationships/image" Target="../media/image5.png"/><Relationship Id="rId7" Type="http://schemas.openxmlformats.org/officeDocument/2006/relationships/image" Target="../media/image298.jpg"/><Relationship Id="rId12" Type="http://schemas.openxmlformats.org/officeDocument/2006/relationships/image" Target="../media/image303.png"/><Relationship Id="rId17" Type="http://schemas.openxmlformats.org/officeDocument/2006/relationships/image" Target="../media/image306.png"/><Relationship Id="rId2" Type="http://schemas.openxmlformats.org/officeDocument/2006/relationships/image" Target="../media/image1.jpg"/><Relationship Id="rId16" Type="http://schemas.openxmlformats.org/officeDocument/2006/relationships/image" Target="../media/image3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7.png"/><Relationship Id="rId11" Type="http://schemas.openxmlformats.org/officeDocument/2006/relationships/image" Target="../media/image302.jpg"/><Relationship Id="rId5" Type="http://schemas.openxmlformats.org/officeDocument/2006/relationships/image" Target="../media/image296.png"/><Relationship Id="rId15" Type="http://schemas.openxmlformats.org/officeDocument/2006/relationships/image" Target="../media/image304.png"/><Relationship Id="rId10" Type="http://schemas.openxmlformats.org/officeDocument/2006/relationships/image" Target="../media/image301.jpg"/><Relationship Id="rId4" Type="http://schemas.openxmlformats.org/officeDocument/2006/relationships/image" Target="../media/image295.jpg"/><Relationship Id="rId9" Type="http://schemas.openxmlformats.org/officeDocument/2006/relationships/image" Target="../media/image300.png"/><Relationship Id="rId14" Type="http://schemas.openxmlformats.org/officeDocument/2006/relationships/image" Target="../media/image104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1.png"/><Relationship Id="rId13" Type="http://schemas.openxmlformats.org/officeDocument/2006/relationships/image" Target="../media/image305.png"/><Relationship Id="rId3" Type="http://schemas.openxmlformats.org/officeDocument/2006/relationships/image" Target="../media/image5.png"/><Relationship Id="rId7" Type="http://schemas.openxmlformats.org/officeDocument/2006/relationships/image" Target="../media/image310.png"/><Relationship Id="rId12" Type="http://schemas.openxmlformats.org/officeDocument/2006/relationships/image" Target="../media/image30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9.png"/><Relationship Id="rId11" Type="http://schemas.openxmlformats.org/officeDocument/2006/relationships/image" Target="../media/image104.png"/><Relationship Id="rId5" Type="http://schemas.openxmlformats.org/officeDocument/2006/relationships/image" Target="../media/image308.png"/><Relationship Id="rId10" Type="http://schemas.openxmlformats.org/officeDocument/2006/relationships/image" Target="../media/image103.png"/><Relationship Id="rId4" Type="http://schemas.openxmlformats.org/officeDocument/2006/relationships/image" Target="../media/image307.png"/><Relationship Id="rId9" Type="http://schemas.openxmlformats.org/officeDocument/2006/relationships/image" Target="../media/image312.png"/><Relationship Id="rId14" Type="http://schemas.openxmlformats.org/officeDocument/2006/relationships/image" Target="../media/image306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7.png"/><Relationship Id="rId13" Type="http://schemas.openxmlformats.org/officeDocument/2006/relationships/image" Target="../media/image305.png"/><Relationship Id="rId3" Type="http://schemas.openxmlformats.org/officeDocument/2006/relationships/image" Target="../media/image309.png"/><Relationship Id="rId7" Type="http://schemas.openxmlformats.org/officeDocument/2006/relationships/image" Target="../media/image316.png"/><Relationship Id="rId12" Type="http://schemas.openxmlformats.org/officeDocument/2006/relationships/image" Target="../media/image30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5.png"/><Relationship Id="rId11" Type="http://schemas.openxmlformats.org/officeDocument/2006/relationships/image" Target="../media/image104.png"/><Relationship Id="rId5" Type="http://schemas.openxmlformats.org/officeDocument/2006/relationships/image" Target="../media/image314.png"/><Relationship Id="rId10" Type="http://schemas.openxmlformats.org/officeDocument/2006/relationships/image" Target="../media/image103.png"/><Relationship Id="rId4" Type="http://schemas.openxmlformats.org/officeDocument/2006/relationships/image" Target="../media/image313.png"/><Relationship Id="rId9" Type="http://schemas.openxmlformats.org/officeDocument/2006/relationships/image" Target="../media/image311.png"/><Relationship Id="rId14" Type="http://schemas.openxmlformats.org/officeDocument/2006/relationships/image" Target="../media/image306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2.png"/><Relationship Id="rId13" Type="http://schemas.openxmlformats.org/officeDocument/2006/relationships/image" Target="../media/image327.png"/><Relationship Id="rId18" Type="http://schemas.openxmlformats.org/officeDocument/2006/relationships/image" Target="../media/image306.png"/><Relationship Id="rId3" Type="http://schemas.openxmlformats.org/officeDocument/2006/relationships/image" Target="../media/image309.png"/><Relationship Id="rId7" Type="http://schemas.openxmlformats.org/officeDocument/2006/relationships/image" Target="../media/image321.png"/><Relationship Id="rId12" Type="http://schemas.openxmlformats.org/officeDocument/2006/relationships/image" Target="../media/image326.png"/><Relationship Id="rId17" Type="http://schemas.openxmlformats.org/officeDocument/2006/relationships/image" Target="../media/image305.png"/><Relationship Id="rId2" Type="http://schemas.openxmlformats.org/officeDocument/2006/relationships/image" Target="../media/image5.png"/><Relationship Id="rId16" Type="http://schemas.openxmlformats.org/officeDocument/2006/relationships/image" Target="../media/image30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0.png"/><Relationship Id="rId11" Type="http://schemas.openxmlformats.org/officeDocument/2006/relationships/image" Target="../media/image325.png"/><Relationship Id="rId5" Type="http://schemas.openxmlformats.org/officeDocument/2006/relationships/image" Target="../media/image319.png"/><Relationship Id="rId15" Type="http://schemas.openxmlformats.org/officeDocument/2006/relationships/image" Target="../media/image104.png"/><Relationship Id="rId10" Type="http://schemas.openxmlformats.org/officeDocument/2006/relationships/image" Target="../media/image324.png"/><Relationship Id="rId4" Type="http://schemas.openxmlformats.org/officeDocument/2006/relationships/image" Target="../media/image318.png"/><Relationship Id="rId9" Type="http://schemas.openxmlformats.org/officeDocument/2006/relationships/image" Target="../media/image323.png"/><Relationship Id="rId14" Type="http://schemas.openxmlformats.org/officeDocument/2006/relationships/image" Target="../media/image103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13" Type="http://schemas.openxmlformats.org/officeDocument/2006/relationships/image" Target="../media/image333.png"/><Relationship Id="rId18" Type="http://schemas.openxmlformats.org/officeDocument/2006/relationships/image" Target="../media/image103.png"/><Relationship Id="rId3" Type="http://schemas.openxmlformats.org/officeDocument/2006/relationships/image" Target="../media/image5.png"/><Relationship Id="rId21" Type="http://schemas.openxmlformats.org/officeDocument/2006/relationships/image" Target="../media/image305.png"/><Relationship Id="rId7" Type="http://schemas.openxmlformats.org/officeDocument/2006/relationships/image" Target="../media/image329.png"/><Relationship Id="rId12" Type="http://schemas.openxmlformats.org/officeDocument/2006/relationships/image" Target="../media/image332.png"/><Relationship Id="rId17" Type="http://schemas.openxmlformats.org/officeDocument/2006/relationships/image" Target="../media/image327.png"/><Relationship Id="rId2" Type="http://schemas.openxmlformats.org/officeDocument/2006/relationships/image" Target="../media/image1.jpg"/><Relationship Id="rId16" Type="http://schemas.openxmlformats.org/officeDocument/2006/relationships/image" Target="../media/image318.png"/><Relationship Id="rId20" Type="http://schemas.openxmlformats.org/officeDocument/2006/relationships/image" Target="../media/image3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1.png"/><Relationship Id="rId11" Type="http://schemas.openxmlformats.org/officeDocument/2006/relationships/image" Target="../media/image326.png"/><Relationship Id="rId5" Type="http://schemas.openxmlformats.org/officeDocument/2006/relationships/image" Target="../media/image328.png"/><Relationship Id="rId15" Type="http://schemas.openxmlformats.org/officeDocument/2006/relationships/image" Target="../media/image309.png"/><Relationship Id="rId10" Type="http://schemas.openxmlformats.org/officeDocument/2006/relationships/image" Target="../media/image331.png"/><Relationship Id="rId19" Type="http://schemas.openxmlformats.org/officeDocument/2006/relationships/image" Target="../media/image104.png"/><Relationship Id="rId4" Type="http://schemas.openxmlformats.org/officeDocument/2006/relationships/image" Target="../media/image319.png"/><Relationship Id="rId9" Type="http://schemas.openxmlformats.org/officeDocument/2006/relationships/image" Target="../media/image322.png"/><Relationship Id="rId14" Type="http://schemas.openxmlformats.org/officeDocument/2006/relationships/slide" Target="slide195.xml"/><Relationship Id="rId22" Type="http://schemas.openxmlformats.org/officeDocument/2006/relationships/image" Target="../media/image306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8.png"/><Relationship Id="rId13" Type="http://schemas.openxmlformats.org/officeDocument/2006/relationships/image" Target="../media/image304.png"/><Relationship Id="rId3" Type="http://schemas.openxmlformats.org/officeDocument/2006/relationships/image" Target="../media/image5.png"/><Relationship Id="rId7" Type="http://schemas.openxmlformats.org/officeDocument/2006/relationships/image" Target="../media/image337.png"/><Relationship Id="rId12" Type="http://schemas.openxmlformats.org/officeDocument/2006/relationships/image" Target="../media/image10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6.png"/><Relationship Id="rId11" Type="http://schemas.openxmlformats.org/officeDocument/2006/relationships/image" Target="../media/image103.png"/><Relationship Id="rId5" Type="http://schemas.openxmlformats.org/officeDocument/2006/relationships/image" Target="../media/image335.png"/><Relationship Id="rId15" Type="http://schemas.openxmlformats.org/officeDocument/2006/relationships/image" Target="../media/image306.png"/><Relationship Id="rId10" Type="http://schemas.openxmlformats.org/officeDocument/2006/relationships/image" Target="../media/image340.jpg"/><Relationship Id="rId4" Type="http://schemas.openxmlformats.org/officeDocument/2006/relationships/image" Target="../media/image334.png"/><Relationship Id="rId9" Type="http://schemas.openxmlformats.org/officeDocument/2006/relationships/image" Target="../media/image339.png"/><Relationship Id="rId14" Type="http://schemas.openxmlformats.org/officeDocument/2006/relationships/image" Target="../media/image305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6.png"/><Relationship Id="rId3" Type="http://schemas.openxmlformats.org/officeDocument/2006/relationships/image" Target="../media/image5.png"/><Relationship Id="rId7" Type="http://schemas.openxmlformats.org/officeDocument/2006/relationships/image" Target="../media/image30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4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5.png"/><Relationship Id="rId13" Type="http://schemas.openxmlformats.org/officeDocument/2006/relationships/image" Target="../media/image347.png"/><Relationship Id="rId18" Type="http://schemas.openxmlformats.org/officeDocument/2006/relationships/image" Target="../media/image306.png"/><Relationship Id="rId3" Type="http://schemas.openxmlformats.org/officeDocument/2006/relationships/image" Target="../media/image5.png"/><Relationship Id="rId7" Type="http://schemas.openxmlformats.org/officeDocument/2006/relationships/image" Target="../media/image344.png"/><Relationship Id="rId12" Type="http://schemas.openxmlformats.org/officeDocument/2006/relationships/image" Target="../media/image122.png"/><Relationship Id="rId17" Type="http://schemas.openxmlformats.org/officeDocument/2006/relationships/image" Target="../media/image305.png"/><Relationship Id="rId2" Type="http://schemas.openxmlformats.org/officeDocument/2006/relationships/image" Target="../media/image1.jpg"/><Relationship Id="rId16" Type="http://schemas.openxmlformats.org/officeDocument/2006/relationships/image" Target="../media/image3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3.png"/><Relationship Id="rId11" Type="http://schemas.openxmlformats.org/officeDocument/2006/relationships/image" Target="../media/image121.png"/><Relationship Id="rId5" Type="http://schemas.openxmlformats.org/officeDocument/2006/relationships/image" Target="../media/image342.png"/><Relationship Id="rId15" Type="http://schemas.openxmlformats.org/officeDocument/2006/relationships/image" Target="../media/image104.png"/><Relationship Id="rId10" Type="http://schemas.openxmlformats.org/officeDocument/2006/relationships/image" Target="../media/image120.jpg"/><Relationship Id="rId4" Type="http://schemas.openxmlformats.org/officeDocument/2006/relationships/image" Target="../media/image341.png"/><Relationship Id="rId9" Type="http://schemas.openxmlformats.org/officeDocument/2006/relationships/image" Target="../media/image346.png"/><Relationship Id="rId14" Type="http://schemas.openxmlformats.org/officeDocument/2006/relationships/image" Target="../media/image103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9.png"/><Relationship Id="rId4" Type="http://schemas.openxmlformats.org/officeDocument/2006/relationships/image" Target="../media/image348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5.png"/><Relationship Id="rId7" Type="http://schemas.openxmlformats.org/officeDocument/2006/relationships/image" Target="../media/image353.png"/><Relationship Id="rId12" Type="http://schemas.openxmlformats.org/officeDocument/2006/relationships/image" Target="../media/image35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2.png"/><Relationship Id="rId11" Type="http://schemas.openxmlformats.org/officeDocument/2006/relationships/image" Target="../media/image131.png"/><Relationship Id="rId5" Type="http://schemas.openxmlformats.org/officeDocument/2006/relationships/image" Target="../media/image351.png"/><Relationship Id="rId10" Type="http://schemas.openxmlformats.org/officeDocument/2006/relationships/image" Target="../media/image355.png"/><Relationship Id="rId4" Type="http://schemas.openxmlformats.org/officeDocument/2006/relationships/image" Target="../media/image350.png"/><Relationship Id="rId9" Type="http://schemas.openxmlformats.org/officeDocument/2006/relationships/image" Target="../media/image354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7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9.jpg"/><Relationship Id="rId4" Type="http://schemas.openxmlformats.org/officeDocument/2006/relationships/image" Target="../media/image358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93263" y="2984118"/>
            <a:ext cx="878205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3905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Il </a:t>
            </a:r>
            <a:r>
              <a:rPr sz="2800" b="1" spc="-10" dirty="0">
                <a:latin typeface="Arial"/>
                <a:cs typeface="Arial"/>
              </a:rPr>
              <a:t>nuovo </a:t>
            </a:r>
            <a:r>
              <a:rPr sz="2800" b="1" spc="-5" dirty="0">
                <a:latin typeface="Arial"/>
                <a:cs typeface="Arial"/>
              </a:rPr>
              <a:t>Regolamento amministrativo</a:t>
            </a:r>
            <a:r>
              <a:rPr sz="2800" b="1" spc="13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contabile</a:t>
            </a:r>
            <a:endParaRPr sz="2800">
              <a:latin typeface="Arial"/>
              <a:cs typeface="Arial"/>
            </a:endParaRPr>
          </a:p>
          <a:p>
            <a:pPr marL="4164329">
              <a:lnSpc>
                <a:spcPct val="100000"/>
              </a:lnSpc>
            </a:pPr>
            <a:r>
              <a:rPr sz="2800" b="1" spc="-5" dirty="0">
                <a:latin typeface="Arial"/>
                <a:cs typeface="Arial"/>
              </a:rPr>
              <a:t>delle Istituzioni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scolastiche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i="1" spc="-5" dirty="0">
                <a:latin typeface="Arial"/>
                <a:cs typeface="Arial"/>
              </a:rPr>
              <a:t>Intervento formativo rivolto </a:t>
            </a:r>
            <a:r>
              <a:rPr sz="2800" i="1" dirty="0">
                <a:latin typeface="Arial"/>
                <a:cs typeface="Arial"/>
              </a:rPr>
              <a:t>agli </a:t>
            </a:r>
            <a:r>
              <a:rPr sz="2800" i="1" spc="-5" dirty="0">
                <a:latin typeface="Arial"/>
                <a:cs typeface="Arial"/>
              </a:rPr>
              <a:t>Assistenti</a:t>
            </a:r>
            <a:r>
              <a:rPr sz="2800" i="1" spc="-6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Amministrativi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76573" y="862460"/>
            <a:ext cx="4890135" cy="68580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8270">
              <a:lnSpc>
                <a:spcPct val="100000"/>
              </a:lnSpc>
              <a:spcBef>
                <a:spcPts val="320"/>
              </a:spcBef>
            </a:pPr>
            <a:r>
              <a:rPr sz="1850" b="0" i="1" spc="-95" dirty="0">
                <a:solidFill>
                  <a:srgbClr val="000000"/>
                </a:solidFill>
                <a:latin typeface="Times New Roman"/>
                <a:cs typeface="Times New Roman"/>
              </a:rPr>
              <a:t>Ministero </a:t>
            </a:r>
            <a:r>
              <a:rPr sz="1850" b="0" i="1" spc="-85" dirty="0">
                <a:solidFill>
                  <a:srgbClr val="000000"/>
                </a:solidFill>
                <a:latin typeface="Times New Roman"/>
                <a:cs typeface="Times New Roman"/>
              </a:rPr>
              <a:t>dell’Istruzione, </a:t>
            </a:r>
            <a:r>
              <a:rPr sz="1850" b="0" i="1" spc="-95" dirty="0">
                <a:solidFill>
                  <a:srgbClr val="000000"/>
                </a:solidFill>
                <a:latin typeface="Times New Roman"/>
                <a:cs typeface="Times New Roman"/>
              </a:rPr>
              <a:t>dell’Università </a:t>
            </a:r>
            <a:r>
              <a:rPr sz="1850" b="0" i="1" spc="-195" dirty="0">
                <a:solidFill>
                  <a:srgbClr val="000000"/>
                </a:solidFill>
                <a:latin typeface="Times New Roman"/>
                <a:cs typeface="Times New Roman"/>
              </a:rPr>
              <a:t>e </a:t>
            </a:r>
            <a:r>
              <a:rPr sz="1850" b="0" i="1" spc="-120" dirty="0">
                <a:solidFill>
                  <a:srgbClr val="000000"/>
                </a:solidFill>
                <a:latin typeface="Times New Roman"/>
                <a:cs typeface="Times New Roman"/>
              </a:rPr>
              <a:t>della</a:t>
            </a:r>
            <a:r>
              <a:rPr sz="1850" b="0" i="1" spc="-2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b="0" i="1" spc="-150" dirty="0">
                <a:solidFill>
                  <a:srgbClr val="000000"/>
                </a:solidFill>
                <a:latin typeface="Times New Roman"/>
                <a:cs typeface="Times New Roman"/>
              </a:rPr>
              <a:t>Ricerca</a:t>
            </a:r>
            <a:endParaRPr sz="1850">
              <a:latin typeface="Times New Roman"/>
              <a:cs typeface="Times New Roman"/>
            </a:endParaRPr>
          </a:p>
          <a:p>
            <a:pPr marL="12700" marR="5080" algn="ctr">
              <a:lnSpc>
                <a:spcPts val="1300"/>
              </a:lnSpc>
              <a:spcBef>
                <a:spcPts val="200"/>
              </a:spcBef>
            </a:pPr>
            <a:r>
              <a:rPr sz="1100" b="0" i="1" spc="-60" dirty="0">
                <a:solidFill>
                  <a:srgbClr val="000000"/>
                </a:solidFill>
                <a:latin typeface="Times New Roman"/>
                <a:cs typeface="Times New Roman"/>
              </a:rPr>
              <a:t>Dipartimento </a:t>
            </a:r>
            <a:r>
              <a:rPr sz="1100" b="0" i="1" spc="-100" dirty="0">
                <a:solidFill>
                  <a:srgbClr val="000000"/>
                </a:solidFill>
                <a:latin typeface="Times New Roman"/>
                <a:cs typeface="Times New Roman"/>
              </a:rPr>
              <a:t>per </a:t>
            </a:r>
            <a:r>
              <a:rPr sz="1100" b="0" i="1" spc="-70" dirty="0">
                <a:solidFill>
                  <a:srgbClr val="000000"/>
                </a:solidFill>
                <a:latin typeface="Times New Roman"/>
                <a:cs typeface="Times New Roman"/>
              </a:rPr>
              <a:t>la </a:t>
            </a:r>
            <a:r>
              <a:rPr sz="1100" b="0" i="1" spc="-85" dirty="0">
                <a:solidFill>
                  <a:srgbClr val="000000"/>
                </a:solidFill>
                <a:latin typeface="Times New Roman"/>
                <a:cs typeface="Times New Roman"/>
              </a:rPr>
              <a:t>Programmazione </a:t>
            </a:r>
            <a:r>
              <a:rPr sz="1100" b="0" i="1" spc="-114" dirty="0">
                <a:solidFill>
                  <a:srgbClr val="000000"/>
                </a:solidFill>
                <a:latin typeface="Times New Roman"/>
                <a:cs typeface="Times New Roman"/>
              </a:rPr>
              <a:t>e </a:t>
            </a:r>
            <a:r>
              <a:rPr sz="1100" b="0" i="1" spc="-70" dirty="0">
                <a:solidFill>
                  <a:srgbClr val="000000"/>
                </a:solidFill>
                <a:latin typeface="Times New Roman"/>
                <a:cs typeface="Times New Roman"/>
              </a:rPr>
              <a:t>la </a:t>
            </a:r>
            <a:r>
              <a:rPr sz="1100" b="0" i="1" spc="-75" dirty="0">
                <a:solidFill>
                  <a:srgbClr val="000000"/>
                </a:solidFill>
                <a:latin typeface="Times New Roman"/>
                <a:cs typeface="Times New Roman"/>
              </a:rPr>
              <a:t>Gestione </a:t>
            </a:r>
            <a:r>
              <a:rPr sz="1100" b="0" i="1" spc="-80" dirty="0">
                <a:solidFill>
                  <a:srgbClr val="000000"/>
                </a:solidFill>
                <a:latin typeface="Times New Roman"/>
                <a:cs typeface="Times New Roman"/>
              </a:rPr>
              <a:t>delle Risorse </a:t>
            </a:r>
            <a:r>
              <a:rPr sz="1100" b="0" i="1" spc="-65" dirty="0">
                <a:solidFill>
                  <a:srgbClr val="000000"/>
                </a:solidFill>
                <a:latin typeface="Times New Roman"/>
                <a:cs typeface="Times New Roman"/>
              </a:rPr>
              <a:t>Umane, </a:t>
            </a:r>
            <a:r>
              <a:rPr sz="1100" b="0" i="1" spc="-55" dirty="0">
                <a:solidFill>
                  <a:srgbClr val="000000"/>
                </a:solidFill>
                <a:latin typeface="Times New Roman"/>
                <a:cs typeface="Times New Roman"/>
              </a:rPr>
              <a:t>Finanziarie </a:t>
            </a:r>
            <a:r>
              <a:rPr sz="1100" b="0" i="1" spc="-114" dirty="0">
                <a:solidFill>
                  <a:srgbClr val="000000"/>
                </a:solidFill>
                <a:latin typeface="Times New Roman"/>
                <a:cs typeface="Times New Roman"/>
              </a:rPr>
              <a:t>e </a:t>
            </a:r>
            <a:r>
              <a:rPr sz="1100" b="0" i="1" spc="-55" dirty="0">
                <a:solidFill>
                  <a:srgbClr val="000000"/>
                </a:solidFill>
                <a:latin typeface="Times New Roman"/>
                <a:cs typeface="Times New Roman"/>
              </a:rPr>
              <a:t>Strumentali  </a:t>
            </a:r>
            <a:r>
              <a:rPr sz="1100" b="0" i="1" spc="-60" dirty="0">
                <a:solidFill>
                  <a:srgbClr val="000000"/>
                </a:solidFill>
                <a:latin typeface="Times New Roman"/>
                <a:cs typeface="Times New Roman"/>
              </a:rPr>
              <a:t>Direzione </a:t>
            </a:r>
            <a:r>
              <a:rPr sz="1100" b="0" i="1" spc="-95" dirty="0">
                <a:solidFill>
                  <a:srgbClr val="000000"/>
                </a:solidFill>
                <a:latin typeface="Times New Roman"/>
                <a:cs typeface="Times New Roman"/>
              </a:rPr>
              <a:t>Generale </a:t>
            </a:r>
            <a:r>
              <a:rPr sz="1100" b="0" i="1" spc="-100" dirty="0">
                <a:solidFill>
                  <a:srgbClr val="000000"/>
                </a:solidFill>
                <a:latin typeface="Times New Roman"/>
                <a:cs typeface="Times New Roman"/>
              </a:rPr>
              <a:t>per </a:t>
            </a:r>
            <a:r>
              <a:rPr sz="1100" b="0" i="1" spc="-80" dirty="0">
                <a:solidFill>
                  <a:srgbClr val="000000"/>
                </a:solidFill>
                <a:latin typeface="Times New Roman"/>
                <a:cs typeface="Times New Roman"/>
              </a:rPr>
              <a:t>le Risorse </a:t>
            </a:r>
            <a:r>
              <a:rPr sz="1100" b="0" i="1" spc="-70" dirty="0">
                <a:solidFill>
                  <a:srgbClr val="000000"/>
                </a:solidFill>
                <a:latin typeface="Times New Roman"/>
                <a:cs typeface="Times New Roman"/>
              </a:rPr>
              <a:t>Umane </a:t>
            </a:r>
            <a:r>
              <a:rPr sz="1100" b="0" i="1" spc="-114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1100" b="0" i="1" spc="-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100" b="0" i="1" spc="-55" dirty="0">
                <a:solidFill>
                  <a:srgbClr val="000000"/>
                </a:solidFill>
                <a:latin typeface="Times New Roman"/>
                <a:cs typeface="Times New Roman"/>
              </a:rPr>
              <a:t>Finanziarie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30240" y="195071"/>
            <a:ext cx="583691" cy="7726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5260" y="1732734"/>
            <a:ext cx="11920728" cy="1219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1929" y="1768601"/>
            <a:ext cx="11808460" cy="0"/>
          </a:xfrm>
          <a:custGeom>
            <a:avLst/>
            <a:gdLst/>
            <a:ahLst/>
            <a:cxnLst/>
            <a:rect l="l" t="t" r="r" b="b"/>
            <a:pathLst>
              <a:path w="11808460">
                <a:moveTo>
                  <a:pt x="0" y="0"/>
                </a:moveTo>
                <a:lnTo>
                  <a:pt x="11807952" y="0"/>
                </a:lnTo>
              </a:path>
            </a:pathLst>
          </a:custGeom>
          <a:ln w="19812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5260" y="5908544"/>
            <a:ext cx="11920728" cy="1219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1929" y="5944361"/>
            <a:ext cx="11808460" cy="0"/>
          </a:xfrm>
          <a:custGeom>
            <a:avLst/>
            <a:gdLst/>
            <a:ahLst/>
            <a:cxnLst/>
            <a:rect l="l" t="t" r="r" b="b"/>
            <a:pathLst>
              <a:path w="11808460">
                <a:moveTo>
                  <a:pt x="0" y="0"/>
                </a:moveTo>
                <a:lnTo>
                  <a:pt x="11807952" y="0"/>
                </a:lnTo>
              </a:path>
            </a:pathLst>
          </a:custGeom>
          <a:ln w="19812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264395" y="6048754"/>
            <a:ext cx="2862072" cy="7376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4755" y="772668"/>
            <a:ext cx="10566400" cy="565785"/>
          </a:xfrm>
          <a:custGeom>
            <a:avLst/>
            <a:gdLst/>
            <a:ahLst/>
            <a:cxnLst/>
            <a:rect l="l" t="t" r="r" b="b"/>
            <a:pathLst>
              <a:path w="10566400" h="565785">
                <a:moveTo>
                  <a:pt x="10471658" y="0"/>
                </a:moveTo>
                <a:lnTo>
                  <a:pt x="94234" y="0"/>
                </a:lnTo>
                <a:lnTo>
                  <a:pt x="57553" y="7401"/>
                </a:lnTo>
                <a:lnTo>
                  <a:pt x="27600" y="27590"/>
                </a:lnTo>
                <a:lnTo>
                  <a:pt x="7405" y="57542"/>
                </a:lnTo>
                <a:lnTo>
                  <a:pt x="0" y="94234"/>
                </a:lnTo>
                <a:lnTo>
                  <a:pt x="0" y="471170"/>
                </a:lnTo>
                <a:lnTo>
                  <a:pt x="7405" y="507861"/>
                </a:lnTo>
                <a:lnTo>
                  <a:pt x="27600" y="537813"/>
                </a:lnTo>
                <a:lnTo>
                  <a:pt x="57553" y="558002"/>
                </a:lnTo>
                <a:lnTo>
                  <a:pt x="94234" y="565404"/>
                </a:lnTo>
                <a:lnTo>
                  <a:pt x="10471658" y="565404"/>
                </a:lnTo>
                <a:lnTo>
                  <a:pt x="10508349" y="558002"/>
                </a:lnTo>
                <a:lnTo>
                  <a:pt x="10538301" y="537813"/>
                </a:lnTo>
                <a:lnTo>
                  <a:pt x="10558490" y="507861"/>
                </a:lnTo>
                <a:lnTo>
                  <a:pt x="10565892" y="471170"/>
                </a:lnTo>
                <a:lnTo>
                  <a:pt x="10565892" y="94234"/>
                </a:lnTo>
                <a:lnTo>
                  <a:pt x="10558490" y="57542"/>
                </a:lnTo>
                <a:lnTo>
                  <a:pt x="10538301" y="27590"/>
                </a:lnTo>
                <a:lnTo>
                  <a:pt x="10508349" y="7401"/>
                </a:lnTo>
                <a:lnTo>
                  <a:pt x="10471658" y="0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7329" y="109804"/>
            <a:ext cx="11163300" cy="577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2390">
              <a:lnSpc>
                <a:spcPct val="100000"/>
              </a:lnSpc>
              <a:spcBef>
                <a:spcPts val="105"/>
              </a:spcBef>
            </a:pPr>
            <a:r>
              <a:rPr i="1" dirty="0">
                <a:latin typeface="Arial"/>
                <a:cs typeface="Arial"/>
              </a:rPr>
              <a:t>Governance </a:t>
            </a:r>
            <a:r>
              <a:rPr dirty="0"/>
              <a:t>dell'Istituzione</a:t>
            </a:r>
            <a:r>
              <a:rPr spc="-95" dirty="0"/>
              <a:t> </a:t>
            </a:r>
            <a:r>
              <a:rPr dirty="0"/>
              <a:t>scolastica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  <a:tabLst>
                <a:tab pos="11149965" algn="l"/>
              </a:tabLst>
            </a:pPr>
            <a:r>
              <a:rPr sz="1600" b="0" u="heavy" spc="25" dirty="0"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 </a:t>
            </a:r>
            <a:r>
              <a:rPr sz="1600" b="0" u="heavy" spc="-5" dirty="0"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Organi collegiali – Consiglio d'Istituto</a:t>
            </a:r>
            <a:r>
              <a:rPr sz="1600" b="0" u="heavy" dirty="0"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 </a:t>
            </a:r>
            <a:r>
              <a:rPr sz="1600" b="0" u="heavy" spc="-5" dirty="0"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(2/2)	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73302" y="930656"/>
            <a:ext cx="16256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Consiglio</a:t>
            </a:r>
            <a:r>
              <a:rPr sz="1400" b="1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d'Istituto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2900" y="772668"/>
            <a:ext cx="696595" cy="684530"/>
          </a:xfrm>
          <a:custGeom>
            <a:avLst/>
            <a:gdLst/>
            <a:ahLst/>
            <a:cxnLst/>
            <a:rect l="l" t="t" r="r" b="b"/>
            <a:pathLst>
              <a:path w="696594" h="684530">
                <a:moveTo>
                  <a:pt x="348234" y="0"/>
                </a:moveTo>
                <a:lnTo>
                  <a:pt x="300979" y="3122"/>
                </a:lnTo>
                <a:lnTo>
                  <a:pt x="255658" y="12220"/>
                </a:lnTo>
                <a:lnTo>
                  <a:pt x="212683" y="26884"/>
                </a:lnTo>
                <a:lnTo>
                  <a:pt x="172471" y="46707"/>
                </a:lnTo>
                <a:lnTo>
                  <a:pt x="135436" y="71283"/>
                </a:lnTo>
                <a:lnTo>
                  <a:pt x="101993" y="100203"/>
                </a:lnTo>
                <a:lnTo>
                  <a:pt x="72557" y="133059"/>
                </a:lnTo>
                <a:lnTo>
                  <a:pt x="47543" y="169446"/>
                </a:lnTo>
                <a:lnTo>
                  <a:pt x="27365" y="208954"/>
                </a:lnTo>
                <a:lnTo>
                  <a:pt x="12438" y="251177"/>
                </a:lnTo>
                <a:lnTo>
                  <a:pt x="3178" y="295708"/>
                </a:lnTo>
                <a:lnTo>
                  <a:pt x="0" y="342138"/>
                </a:lnTo>
                <a:lnTo>
                  <a:pt x="3178" y="388567"/>
                </a:lnTo>
                <a:lnTo>
                  <a:pt x="12438" y="433098"/>
                </a:lnTo>
                <a:lnTo>
                  <a:pt x="27365" y="475321"/>
                </a:lnTo>
                <a:lnTo>
                  <a:pt x="47543" y="514829"/>
                </a:lnTo>
                <a:lnTo>
                  <a:pt x="72557" y="551216"/>
                </a:lnTo>
                <a:lnTo>
                  <a:pt x="101993" y="584073"/>
                </a:lnTo>
                <a:lnTo>
                  <a:pt x="135436" y="612992"/>
                </a:lnTo>
                <a:lnTo>
                  <a:pt x="172471" y="637568"/>
                </a:lnTo>
                <a:lnTo>
                  <a:pt x="212683" y="657391"/>
                </a:lnTo>
                <a:lnTo>
                  <a:pt x="255658" y="672055"/>
                </a:lnTo>
                <a:lnTo>
                  <a:pt x="300979" y="681153"/>
                </a:lnTo>
                <a:lnTo>
                  <a:pt x="348234" y="684276"/>
                </a:lnTo>
                <a:lnTo>
                  <a:pt x="395488" y="681153"/>
                </a:lnTo>
                <a:lnTo>
                  <a:pt x="440809" y="672055"/>
                </a:lnTo>
                <a:lnTo>
                  <a:pt x="483784" y="657391"/>
                </a:lnTo>
                <a:lnTo>
                  <a:pt x="523996" y="637568"/>
                </a:lnTo>
                <a:lnTo>
                  <a:pt x="561031" y="612992"/>
                </a:lnTo>
                <a:lnTo>
                  <a:pt x="594474" y="584073"/>
                </a:lnTo>
                <a:lnTo>
                  <a:pt x="623910" y="551216"/>
                </a:lnTo>
                <a:lnTo>
                  <a:pt x="648924" y="514829"/>
                </a:lnTo>
                <a:lnTo>
                  <a:pt x="669102" y="475321"/>
                </a:lnTo>
                <a:lnTo>
                  <a:pt x="684029" y="433098"/>
                </a:lnTo>
                <a:lnTo>
                  <a:pt x="693289" y="388567"/>
                </a:lnTo>
                <a:lnTo>
                  <a:pt x="696468" y="342138"/>
                </a:lnTo>
                <a:lnTo>
                  <a:pt x="693289" y="295708"/>
                </a:lnTo>
                <a:lnTo>
                  <a:pt x="684029" y="251177"/>
                </a:lnTo>
                <a:lnTo>
                  <a:pt x="669102" y="208954"/>
                </a:lnTo>
                <a:lnTo>
                  <a:pt x="648924" y="169446"/>
                </a:lnTo>
                <a:lnTo>
                  <a:pt x="623910" y="133059"/>
                </a:lnTo>
                <a:lnTo>
                  <a:pt x="594474" y="100203"/>
                </a:lnTo>
                <a:lnTo>
                  <a:pt x="561031" y="71283"/>
                </a:lnTo>
                <a:lnTo>
                  <a:pt x="523996" y="46707"/>
                </a:lnTo>
                <a:lnTo>
                  <a:pt x="483784" y="26884"/>
                </a:lnTo>
                <a:lnTo>
                  <a:pt x="440809" y="12220"/>
                </a:lnTo>
                <a:lnTo>
                  <a:pt x="395488" y="3122"/>
                </a:lnTo>
                <a:lnTo>
                  <a:pt x="3482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2900" y="772668"/>
            <a:ext cx="696595" cy="684530"/>
          </a:xfrm>
          <a:custGeom>
            <a:avLst/>
            <a:gdLst/>
            <a:ahLst/>
            <a:cxnLst/>
            <a:rect l="l" t="t" r="r" b="b"/>
            <a:pathLst>
              <a:path w="696594" h="684530">
                <a:moveTo>
                  <a:pt x="0" y="342138"/>
                </a:moveTo>
                <a:lnTo>
                  <a:pt x="3178" y="295708"/>
                </a:lnTo>
                <a:lnTo>
                  <a:pt x="12438" y="251177"/>
                </a:lnTo>
                <a:lnTo>
                  <a:pt x="27365" y="208954"/>
                </a:lnTo>
                <a:lnTo>
                  <a:pt x="47543" y="169446"/>
                </a:lnTo>
                <a:lnTo>
                  <a:pt x="72557" y="133059"/>
                </a:lnTo>
                <a:lnTo>
                  <a:pt x="101993" y="100203"/>
                </a:lnTo>
                <a:lnTo>
                  <a:pt x="135436" y="71283"/>
                </a:lnTo>
                <a:lnTo>
                  <a:pt x="172471" y="46707"/>
                </a:lnTo>
                <a:lnTo>
                  <a:pt x="212683" y="26884"/>
                </a:lnTo>
                <a:lnTo>
                  <a:pt x="255658" y="12220"/>
                </a:lnTo>
                <a:lnTo>
                  <a:pt x="300979" y="3122"/>
                </a:lnTo>
                <a:lnTo>
                  <a:pt x="348234" y="0"/>
                </a:lnTo>
                <a:lnTo>
                  <a:pt x="395488" y="3122"/>
                </a:lnTo>
                <a:lnTo>
                  <a:pt x="440809" y="12220"/>
                </a:lnTo>
                <a:lnTo>
                  <a:pt x="483784" y="26884"/>
                </a:lnTo>
                <a:lnTo>
                  <a:pt x="523996" y="46707"/>
                </a:lnTo>
                <a:lnTo>
                  <a:pt x="561031" y="71283"/>
                </a:lnTo>
                <a:lnTo>
                  <a:pt x="594474" y="100202"/>
                </a:lnTo>
                <a:lnTo>
                  <a:pt x="623910" y="133059"/>
                </a:lnTo>
                <a:lnTo>
                  <a:pt x="648924" y="169446"/>
                </a:lnTo>
                <a:lnTo>
                  <a:pt x="669102" y="208954"/>
                </a:lnTo>
                <a:lnTo>
                  <a:pt x="684029" y="251177"/>
                </a:lnTo>
                <a:lnTo>
                  <a:pt x="693289" y="295708"/>
                </a:lnTo>
                <a:lnTo>
                  <a:pt x="696468" y="342138"/>
                </a:lnTo>
                <a:lnTo>
                  <a:pt x="693289" y="388567"/>
                </a:lnTo>
                <a:lnTo>
                  <a:pt x="684029" y="433098"/>
                </a:lnTo>
                <a:lnTo>
                  <a:pt x="669102" y="475321"/>
                </a:lnTo>
                <a:lnTo>
                  <a:pt x="648924" y="514829"/>
                </a:lnTo>
                <a:lnTo>
                  <a:pt x="623910" y="551216"/>
                </a:lnTo>
                <a:lnTo>
                  <a:pt x="594474" y="584072"/>
                </a:lnTo>
                <a:lnTo>
                  <a:pt x="561031" y="612992"/>
                </a:lnTo>
                <a:lnTo>
                  <a:pt x="523996" y="637568"/>
                </a:lnTo>
                <a:lnTo>
                  <a:pt x="483784" y="657391"/>
                </a:lnTo>
                <a:lnTo>
                  <a:pt x="440809" y="672055"/>
                </a:lnTo>
                <a:lnTo>
                  <a:pt x="395488" y="681153"/>
                </a:lnTo>
                <a:lnTo>
                  <a:pt x="348234" y="684276"/>
                </a:lnTo>
                <a:lnTo>
                  <a:pt x="300979" y="681153"/>
                </a:lnTo>
                <a:lnTo>
                  <a:pt x="255658" y="672055"/>
                </a:lnTo>
                <a:lnTo>
                  <a:pt x="212683" y="657391"/>
                </a:lnTo>
                <a:lnTo>
                  <a:pt x="172471" y="637568"/>
                </a:lnTo>
                <a:lnTo>
                  <a:pt x="135436" y="612992"/>
                </a:lnTo>
                <a:lnTo>
                  <a:pt x="101993" y="584073"/>
                </a:lnTo>
                <a:lnTo>
                  <a:pt x="72557" y="551216"/>
                </a:lnTo>
                <a:lnTo>
                  <a:pt x="47543" y="514829"/>
                </a:lnTo>
                <a:lnTo>
                  <a:pt x="27365" y="475321"/>
                </a:lnTo>
                <a:lnTo>
                  <a:pt x="12438" y="433098"/>
                </a:lnTo>
                <a:lnTo>
                  <a:pt x="3178" y="388567"/>
                </a:lnTo>
                <a:lnTo>
                  <a:pt x="0" y="342138"/>
                </a:lnTo>
                <a:close/>
              </a:path>
            </a:pathLst>
          </a:custGeom>
          <a:ln w="57912">
            <a:solidFill>
              <a:srgbClr val="EBF0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2731" y="896111"/>
            <a:ext cx="62865" cy="74930"/>
          </a:xfrm>
          <a:custGeom>
            <a:avLst/>
            <a:gdLst/>
            <a:ahLst/>
            <a:cxnLst/>
            <a:rect l="l" t="t" r="r" b="b"/>
            <a:pathLst>
              <a:path w="62865" h="74930">
                <a:moveTo>
                  <a:pt x="37249" y="0"/>
                </a:moveTo>
                <a:lnTo>
                  <a:pt x="25234" y="0"/>
                </a:lnTo>
                <a:lnTo>
                  <a:pt x="20421" y="2666"/>
                </a:lnTo>
                <a:lnTo>
                  <a:pt x="15621" y="5207"/>
                </a:lnTo>
                <a:lnTo>
                  <a:pt x="12014" y="9143"/>
                </a:lnTo>
                <a:lnTo>
                  <a:pt x="9613" y="13080"/>
                </a:lnTo>
                <a:lnTo>
                  <a:pt x="7213" y="18287"/>
                </a:lnTo>
                <a:lnTo>
                  <a:pt x="4800" y="23622"/>
                </a:lnTo>
                <a:lnTo>
                  <a:pt x="4800" y="30099"/>
                </a:lnTo>
                <a:lnTo>
                  <a:pt x="1206" y="32765"/>
                </a:lnTo>
                <a:lnTo>
                  <a:pt x="0" y="35433"/>
                </a:lnTo>
                <a:lnTo>
                  <a:pt x="0" y="39242"/>
                </a:lnTo>
                <a:lnTo>
                  <a:pt x="1206" y="43179"/>
                </a:lnTo>
                <a:lnTo>
                  <a:pt x="6007" y="48513"/>
                </a:lnTo>
                <a:lnTo>
                  <a:pt x="9613" y="57658"/>
                </a:lnTo>
                <a:lnTo>
                  <a:pt x="15621" y="66801"/>
                </a:lnTo>
                <a:lnTo>
                  <a:pt x="18021" y="69468"/>
                </a:lnTo>
                <a:lnTo>
                  <a:pt x="22834" y="72009"/>
                </a:lnTo>
                <a:lnTo>
                  <a:pt x="26441" y="74675"/>
                </a:lnTo>
                <a:lnTo>
                  <a:pt x="36042" y="74675"/>
                </a:lnTo>
                <a:lnTo>
                  <a:pt x="40855" y="72009"/>
                </a:lnTo>
                <a:lnTo>
                  <a:pt x="44462" y="69468"/>
                </a:lnTo>
                <a:lnTo>
                  <a:pt x="48069" y="66801"/>
                </a:lnTo>
                <a:lnTo>
                  <a:pt x="52870" y="57658"/>
                </a:lnTo>
                <a:lnTo>
                  <a:pt x="56476" y="48513"/>
                </a:lnTo>
                <a:lnTo>
                  <a:pt x="61277" y="43179"/>
                </a:lnTo>
                <a:lnTo>
                  <a:pt x="61277" y="39242"/>
                </a:lnTo>
                <a:lnTo>
                  <a:pt x="62484" y="35433"/>
                </a:lnTo>
                <a:lnTo>
                  <a:pt x="61277" y="32765"/>
                </a:lnTo>
                <a:lnTo>
                  <a:pt x="57683" y="30099"/>
                </a:lnTo>
                <a:lnTo>
                  <a:pt x="57683" y="24891"/>
                </a:lnTo>
                <a:lnTo>
                  <a:pt x="55270" y="18287"/>
                </a:lnTo>
                <a:lnTo>
                  <a:pt x="52870" y="13080"/>
                </a:lnTo>
                <a:lnTo>
                  <a:pt x="50469" y="9143"/>
                </a:lnTo>
                <a:lnTo>
                  <a:pt x="46863" y="5207"/>
                </a:lnTo>
                <a:lnTo>
                  <a:pt x="42062" y="2666"/>
                </a:lnTo>
                <a:lnTo>
                  <a:pt x="37249" y="0"/>
                </a:lnTo>
                <a:close/>
              </a:path>
            </a:pathLst>
          </a:custGeom>
          <a:solidFill>
            <a:srgbClr val="424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7719" y="896111"/>
            <a:ext cx="60960" cy="74930"/>
          </a:xfrm>
          <a:custGeom>
            <a:avLst/>
            <a:gdLst/>
            <a:ahLst/>
            <a:cxnLst/>
            <a:rect l="l" t="t" r="r" b="b"/>
            <a:pathLst>
              <a:path w="60959" h="74930">
                <a:moveTo>
                  <a:pt x="35864" y="0"/>
                </a:moveTo>
                <a:lnTo>
                  <a:pt x="25095" y="0"/>
                </a:lnTo>
                <a:lnTo>
                  <a:pt x="20320" y="2666"/>
                </a:lnTo>
                <a:lnTo>
                  <a:pt x="15544" y="5207"/>
                </a:lnTo>
                <a:lnTo>
                  <a:pt x="8369" y="13080"/>
                </a:lnTo>
                <a:lnTo>
                  <a:pt x="5981" y="18287"/>
                </a:lnTo>
                <a:lnTo>
                  <a:pt x="4775" y="23622"/>
                </a:lnTo>
                <a:lnTo>
                  <a:pt x="3581" y="30099"/>
                </a:lnTo>
                <a:lnTo>
                  <a:pt x="1193" y="32765"/>
                </a:lnTo>
                <a:lnTo>
                  <a:pt x="0" y="35433"/>
                </a:lnTo>
                <a:lnTo>
                  <a:pt x="0" y="39242"/>
                </a:lnTo>
                <a:lnTo>
                  <a:pt x="1193" y="43179"/>
                </a:lnTo>
                <a:lnTo>
                  <a:pt x="5981" y="48513"/>
                </a:lnTo>
                <a:lnTo>
                  <a:pt x="9563" y="57658"/>
                </a:lnTo>
                <a:lnTo>
                  <a:pt x="14338" y="66801"/>
                </a:lnTo>
                <a:lnTo>
                  <a:pt x="17932" y="69468"/>
                </a:lnTo>
                <a:lnTo>
                  <a:pt x="21513" y="72009"/>
                </a:lnTo>
                <a:lnTo>
                  <a:pt x="26301" y="74675"/>
                </a:lnTo>
                <a:lnTo>
                  <a:pt x="35864" y="74675"/>
                </a:lnTo>
                <a:lnTo>
                  <a:pt x="39446" y="72009"/>
                </a:lnTo>
                <a:lnTo>
                  <a:pt x="44221" y="69468"/>
                </a:lnTo>
                <a:lnTo>
                  <a:pt x="46621" y="66801"/>
                </a:lnTo>
                <a:lnTo>
                  <a:pt x="52590" y="57658"/>
                </a:lnTo>
                <a:lnTo>
                  <a:pt x="56184" y="48513"/>
                </a:lnTo>
                <a:lnTo>
                  <a:pt x="58572" y="45847"/>
                </a:lnTo>
                <a:lnTo>
                  <a:pt x="59766" y="43179"/>
                </a:lnTo>
                <a:lnTo>
                  <a:pt x="60960" y="39242"/>
                </a:lnTo>
                <a:lnTo>
                  <a:pt x="60960" y="35433"/>
                </a:lnTo>
                <a:lnTo>
                  <a:pt x="59766" y="32765"/>
                </a:lnTo>
                <a:lnTo>
                  <a:pt x="57378" y="30099"/>
                </a:lnTo>
                <a:lnTo>
                  <a:pt x="57378" y="24891"/>
                </a:lnTo>
                <a:lnTo>
                  <a:pt x="41833" y="2666"/>
                </a:lnTo>
                <a:lnTo>
                  <a:pt x="35864" y="0"/>
                </a:lnTo>
                <a:close/>
              </a:path>
            </a:pathLst>
          </a:custGeom>
          <a:solidFill>
            <a:srgbClr val="424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9204" y="973836"/>
            <a:ext cx="123825" cy="262255"/>
          </a:xfrm>
          <a:custGeom>
            <a:avLst/>
            <a:gdLst/>
            <a:ahLst/>
            <a:cxnLst/>
            <a:rect l="l" t="t" r="r" b="b"/>
            <a:pathLst>
              <a:path w="123825" h="262255">
                <a:moveTo>
                  <a:pt x="100444" y="39877"/>
                </a:moveTo>
                <a:lnTo>
                  <a:pt x="30251" y="39877"/>
                </a:lnTo>
                <a:lnTo>
                  <a:pt x="30251" y="246761"/>
                </a:lnTo>
                <a:lnTo>
                  <a:pt x="31470" y="253111"/>
                </a:lnTo>
                <a:lnTo>
                  <a:pt x="35102" y="258317"/>
                </a:lnTo>
                <a:lnTo>
                  <a:pt x="39941" y="260858"/>
                </a:lnTo>
                <a:lnTo>
                  <a:pt x="45986" y="262127"/>
                </a:lnTo>
                <a:lnTo>
                  <a:pt x="52044" y="260858"/>
                </a:lnTo>
                <a:lnTo>
                  <a:pt x="56883" y="258317"/>
                </a:lnTo>
                <a:lnTo>
                  <a:pt x="60515" y="253111"/>
                </a:lnTo>
                <a:lnTo>
                  <a:pt x="61721" y="246761"/>
                </a:lnTo>
                <a:lnTo>
                  <a:pt x="61721" y="137540"/>
                </a:lnTo>
                <a:lnTo>
                  <a:pt x="99237" y="137540"/>
                </a:lnTo>
                <a:lnTo>
                  <a:pt x="99237" y="124587"/>
                </a:lnTo>
                <a:lnTo>
                  <a:pt x="100444" y="116966"/>
                </a:lnTo>
                <a:lnTo>
                  <a:pt x="100444" y="39877"/>
                </a:lnTo>
                <a:close/>
              </a:path>
              <a:path w="123825" h="262255">
                <a:moveTo>
                  <a:pt x="99237" y="137540"/>
                </a:moveTo>
                <a:lnTo>
                  <a:pt x="68986" y="137540"/>
                </a:lnTo>
                <a:lnTo>
                  <a:pt x="68986" y="246761"/>
                </a:lnTo>
                <a:lnTo>
                  <a:pt x="70192" y="253111"/>
                </a:lnTo>
                <a:lnTo>
                  <a:pt x="73825" y="258317"/>
                </a:lnTo>
                <a:lnTo>
                  <a:pt x="78663" y="260858"/>
                </a:lnTo>
                <a:lnTo>
                  <a:pt x="84721" y="262127"/>
                </a:lnTo>
                <a:lnTo>
                  <a:pt x="90766" y="260858"/>
                </a:lnTo>
                <a:lnTo>
                  <a:pt x="95605" y="258317"/>
                </a:lnTo>
                <a:lnTo>
                  <a:pt x="98031" y="253111"/>
                </a:lnTo>
                <a:lnTo>
                  <a:pt x="99237" y="246761"/>
                </a:lnTo>
                <a:lnTo>
                  <a:pt x="99237" y="137540"/>
                </a:lnTo>
                <a:close/>
              </a:path>
              <a:path w="123825" h="262255">
                <a:moveTo>
                  <a:pt x="47193" y="0"/>
                </a:moveTo>
                <a:lnTo>
                  <a:pt x="13309" y="18034"/>
                </a:lnTo>
                <a:lnTo>
                  <a:pt x="2425" y="62991"/>
                </a:lnTo>
                <a:lnTo>
                  <a:pt x="0" y="78359"/>
                </a:lnTo>
                <a:lnTo>
                  <a:pt x="0" y="92455"/>
                </a:lnTo>
                <a:lnTo>
                  <a:pt x="1206" y="106679"/>
                </a:lnTo>
                <a:lnTo>
                  <a:pt x="2425" y="123316"/>
                </a:lnTo>
                <a:lnTo>
                  <a:pt x="3632" y="128524"/>
                </a:lnTo>
                <a:lnTo>
                  <a:pt x="4838" y="132334"/>
                </a:lnTo>
                <a:lnTo>
                  <a:pt x="7264" y="136143"/>
                </a:lnTo>
                <a:lnTo>
                  <a:pt x="12103" y="137540"/>
                </a:lnTo>
                <a:lnTo>
                  <a:pt x="18148" y="136143"/>
                </a:lnTo>
                <a:lnTo>
                  <a:pt x="21780" y="133603"/>
                </a:lnTo>
                <a:lnTo>
                  <a:pt x="22999" y="129793"/>
                </a:lnTo>
                <a:lnTo>
                  <a:pt x="24206" y="124587"/>
                </a:lnTo>
                <a:lnTo>
                  <a:pt x="22999" y="110489"/>
                </a:lnTo>
                <a:lnTo>
                  <a:pt x="22999" y="80899"/>
                </a:lnTo>
                <a:lnTo>
                  <a:pt x="25412" y="55244"/>
                </a:lnTo>
                <a:lnTo>
                  <a:pt x="27838" y="44958"/>
                </a:lnTo>
                <a:lnTo>
                  <a:pt x="30251" y="39877"/>
                </a:lnTo>
                <a:lnTo>
                  <a:pt x="122943" y="39877"/>
                </a:lnTo>
                <a:lnTo>
                  <a:pt x="123181" y="38608"/>
                </a:lnTo>
                <a:lnTo>
                  <a:pt x="58089" y="38608"/>
                </a:lnTo>
                <a:lnTo>
                  <a:pt x="53251" y="25653"/>
                </a:lnTo>
                <a:lnTo>
                  <a:pt x="49618" y="15366"/>
                </a:lnTo>
                <a:lnTo>
                  <a:pt x="47193" y="0"/>
                </a:lnTo>
                <a:close/>
              </a:path>
              <a:path w="123825" h="262255">
                <a:moveTo>
                  <a:pt x="122943" y="39877"/>
                </a:moveTo>
                <a:lnTo>
                  <a:pt x="100444" y="39877"/>
                </a:lnTo>
                <a:lnTo>
                  <a:pt x="101663" y="44958"/>
                </a:lnTo>
                <a:lnTo>
                  <a:pt x="104076" y="55244"/>
                </a:lnTo>
                <a:lnTo>
                  <a:pt x="106502" y="68072"/>
                </a:lnTo>
                <a:lnTo>
                  <a:pt x="107708" y="80899"/>
                </a:lnTo>
                <a:lnTo>
                  <a:pt x="107708" y="95123"/>
                </a:lnTo>
                <a:lnTo>
                  <a:pt x="106502" y="110489"/>
                </a:lnTo>
                <a:lnTo>
                  <a:pt x="106502" y="128524"/>
                </a:lnTo>
                <a:lnTo>
                  <a:pt x="107708" y="132334"/>
                </a:lnTo>
                <a:lnTo>
                  <a:pt x="111340" y="136143"/>
                </a:lnTo>
                <a:lnTo>
                  <a:pt x="114973" y="137540"/>
                </a:lnTo>
                <a:lnTo>
                  <a:pt x="114973" y="97662"/>
                </a:lnTo>
                <a:lnTo>
                  <a:pt x="116179" y="78359"/>
                </a:lnTo>
                <a:lnTo>
                  <a:pt x="118605" y="62991"/>
                </a:lnTo>
                <a:lnTo>
                  <a:pt x="122943" y="39877"/>
                </a:lnTo>
                <a:close/>
              </a:path>
              <a:path w="123825" h="262255">
                <a:moveTo>
                  <a:pt x="66560" y="2539"/>
                </a:moveTo>
                <a:lnTo>
                  <a:pt x="62928" y="2539"/>
                </a:lnTo>
                <a:lnTo>
                  <a:pt x="58089" y="7747"/>
                </a:lnTo>
                <a:lnTo>
                  <a:pt x="61721" y="15366"/>
                </a:lnTo>
                <a:lnTo>
                  <a:pt x="58089" y="38608"/>
                </a:lnTo>
                <a:lnTo>
                  <a:pt x="72618" y="38608"/>
                </a:lnTo>
                <a:lnTo>
                  <a:pt x="68986" y="15366"/>
                </a:lnTo>
                <a:lnTo>
                  <a:pt x="71399" y="7747"/>
                </a:lnTo>
                <a:lnTo>
                  <a:pt x="66560" y="2539"/>
                </a:lnTo>
                <a:close/>
              </a:path>
              <a:path w="123825" h="262255">
                <a:moveTo>
                  <a:pt x="82295" y="0"/>
                </a:moveTo>
                <a:lnTo>
                  <a:pt x="79870" y="15366"/>
                </a:lnTo>
                <a:lnTo>
                  <a:pt x="77457" y="25653"/>
                </a:lnTo>
                <a:lnTo>
                  <a:pt x="72618" y="38608"/>
                </a:lnTo>
                <a:lnTo>
                  <a:pt x="123181" y="38608"/>
                </a:lnTo>
                <a:lnTo>
                  <a:pt x="89560" y="2539"/>
                </a:lnTo>
                <a:lnTo>
                  <a:pt x="82295" y="0"/>
                </a:lnTo>
                <a:close/>
              </a:path>
            </a:pathLst>
          </a:custGeom>
          <a:solidFill>
            <a:srgbClr val="424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0287" y="973836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93230" y="39877"/>
                </a:moveTo>
                <a:lnTo>
                  <a:pt x="22707" y="39877"/>
                </a:lnTo>
                <a:lnTo>
                  <a:pt x="22707" y="116966"/>
                </a:lnTo>
                <a:lnTo>
                  <a:pt x="23901" y="124587"/>
                </a:lnTo>
                <a:lnTo>
                  <a:pt x="23901" y="246761"/>
                </a:lnTo>
                <a:lnTo>
                  <a:pt x="25095" y="253111"/>
                </a:lnTo>
                <a:lnTo>
                  <a:pt x="28689" y="258317"/>
                </a:lnTo>
                <a:lnTo>
                  <a:pt x="33464" y="260858"/>
                </a:lnTo>
                <a:lnTo>
                  <a:pt x="39446" y="262127"/>
                </a:lnTo>
                <a:lnTo>
                  <a:pt x="45415" y="260858"/>
                </a:lnTo>
                <a:lnTo>
                  <a:pt x="50203" y="258317"/>
                </a:lnTo>
                <a:lnTo>
                  <a:pt x="52590" y="253111"/>
                </a:lnTo>
                <a:lnTo>
                  <a:pt x="53784" y="246761"/>
                </a:lnTo>
                <a:lnTo>
                  <a:pt x="53784" y="137540"/>
                </a:lnTo>
                <a:lnTo>
                  <a:pt x="92036" y="137540"/>
                </a:lnTo>
                <a:lnTo>
                  <a:pt x="92036" y="124587"/>
                </a:lnTo>
                <a:lnTo>
                  <a:pt x="93230" y="116966"/>
                </a:lnTo>
                <a:lnTo>
                  <a:pt x="93230" y="39877"/>
                </a:lnTo>
                <a:close/>
              </a:path>
              <a:path w="121919" h="262255">
                <a:moveTo>
                  <a:pt x="92036" y="137540"/>
                </a:moveTo>
                <a:lnTo>
                  <a:pt x="62153" y="137540"/>
                </a:lnTo>
                <a:lnTo>
                  <a:pt x="62153" y="246761"/>
                </a:lnTo>
                <a:lnTo>
                  <a:pt x="63347" y="253111"/>
                </a:lnTo>
                <a:lnTo>
                  <a:pt x="65735" y="258317"/>
                </a:lnTo>
                <a:lnTo>
                  <a:pt x="70523" y="260858"/>
                </a:lnTo>
                <a:lnTo>
                  <a:pt x="76504" y="262127"/>
                </a:lnTo>
                <a:lnTo>
                  <a:pt x="82473" y="260858"/>
                </a:lnTo>
                <a:lnTo>
                  <a:pt x="87261" y="258317"/>
                </a:lnTo>
                <a:lnTo>
                  <a:pt x="90843" y="253111"/>
                </a:lnTo>
                <a:lnTo>
                  <a:pt x="92036" y="246761"/>
                </a:lnTo>
                <a:lnTo>
                  <a:pt x="92036" y="137540"/>
                </a:lnTo>
                <a:close/>
              </a:path>
              <a:path w="121919" h="262255">
                <a:moveTo>
                  <a:pt x="40640" y="0"/>
                </a:moveTo>
                <a:lnTo>
                  <a:pt x="5981" y="19303"/>
                </a:lnTo>
                <a:lnTo>
                  <a:pt x="3581" y="26924"/>
                </a:lnTo>
                <a:lnTo>
                  <a:pt x="0" y="37211"/>
                </a:lnTo>
                <a:lnTo>
                  <a:pt x="4775" y="62991"/>
                </a:lnTo>
                <a:lnTo>
                  <a:pt x="7175" y="78359"/>
                </a:lnTo>
                <a:lnTo>
                  <a:pt x="9563" y="97662"/>
                </a:lnTo>
                <a:lnTo>
                  <a:pt x="9563" y="116966"/>
                </a:lnTo>
                <a:lnTo>
                  <a:pt x="8369" y="137540"/>
                </a:lnTo>
                <a:lnTo>
                  <a:pt x="11950" y="136143"/>
                </a:lnTo>
                <a:lnTo>
                  <a:pt x="15544" y="132334"/>
                </a:lnTo>
                <a:lnTo>
                  <a:pt x="16738" y="128524"/>
                </a:lnTo>
                <a:lnTo>
                  <a:pt x="17932" y="124587"/>
                </a:lnTo>
                <a:lnTo>
                  <a:pt x="16738" y="110489"/>
                </a:lnTo>
                <a:lnTo>
                  <a:pt x="15544" y="95123"/>
                </a:lnTo>
                <a:lnTo>
                  <a:pt x="15544" y="80899"/>
                </a:lnTo>
                <a:lnTo>
                  <a:pt x="16738" y="68072"/>
                </a:lnTo>
                <a:lnTo>
                  <a:pt x="19126" y="55244"/>
                </a:lnTo>
                <a:lnTo>
                  <a:pt x="22707" y="39877"/>
                </a:lnTo>
                <a:lnTo>
                  <a:pt x="116492" y="39877"/>
                </a:lnTo>
                <a:lnTo>
                  <a:pt x="116228" y="38608"/>
                </a:lnTo>
                <a:lnTo>
                  <a:pt x="51396" y="38608"/>
                </a:lnTo>
                <a:lnTo>
                  <a:pt x="45415" y="25653"/>
                </a:lnTo>
                <a:lnTo>
                  <a:pt x="43027" y="15366"/>
                </a:lnTo>
                <a:lnTo>
                  <a:pt x="40640" y="0"/>
                </a:lnTo>
                <a:close/>
              </a:path>
              <a:path w="121919" h="262255">
                <a:moveTo>
                  <a:pt x="116492" y="39877"/>
                </a:moveTo>
                <a:lnTo>
                  <a:pt x="93230" y="39877"/>
                </a:lnTo>
                <a:lnTo>
                  <a:pt x="96824" y="55244"/>
                </a:lnTo>
                <a:lnTo>
                  <a:pt x="99212" y="68072"/>
                </a:lnTo>
                <a:lnTo>
                  <a:pt x="99212" y="80899"/>
                </a:lnTo>
                <a:lnTo>
                  <a:pt x="100406" y="95123"/>
                </a:lnTo>
                <a:lnTo>
                  <a:pt x="99212" y="110489"/>
                </a:lnTo>
                <a:lnTo>
                  <a:pt x="98018" y="124587"/>
                </a:lnTo>
                <a:lnTo>
                  <a:pt x="99212" y="129793"/>
                </a:lnTo>
                <a:lnTo>
                  <a:pt x="101600" y="133603"/>
                </a:lnTo>
                <a:lnTo>
                  <a:pt x="105181" y="136143"/>
                </a:lnTo>
                <a:lnTo>
                  <a:pt x="109969" y="137540"/>
                </a:lnTo>
                <a:lnTo>
                  <a:pt x="114744" y="136143"/>
                </a:lnTo>
                <a:lnTo>
                  <a:pt x="117144" y="132334"/>
                </a:lnTo>
                <a:lnTo>
                  <a:pt x="118338" y="128524"/>
                </a:lnTo>
                <a:lnTo>
                  <a:pt x="119532" y="123316"/>
                </a:lnTo>
                <a:lnTo>
                  <a:pt x="120726" y="106679"/>
                </a:lnTo>
                <a:lnTo>
                  <a:pt x="121920" y="92455"/>
                </a:lnTo>
                <a:lnTo>
                  <a:pt x="121920" y="78359"/>
                </a:lnTo>
                <a:lnTo>
                  <a:pt x="120726" y="62991"/>
                </a:lnTo>
                <a:lnTo>
                  <a:pt x="118338" y="48767"/>
                </a:lnTo>
                <a:lnTo>
                  <a:pt x="116492" y="39877"/>
                </a:lnTo>
                <a:close/>
              </a:path>
              <a:path w="121919" h="262255">
                <a:moveTo>
                  <a:pt x="59766" y="2539"/>
                </a:moveTo>
                <a:lnTo>
                  <a:pt x="56184" y="2539"/>
                </a:lnTo>
                <a:lnTo>
                  <a:pt x="51396" y="7747"/>
                </a:lnTo>
                <a:lnTo>
                  <a:pt x="53784" y="15366"/>
                </a:lnTo>
                <a:lnTo>
                  <a:pt x="51396" y="38608"/>
                </a:lnTo>
                <a:lnTo>
                  <a:pt x="64541" y="38608"/>
                </a:lnTo>
                <a:lnTo>
                  <a:pt x="60959" y="15366"/>
                </a:lnTo>
                <a:lnTo>
                  <a:pt x="64541" y="7747"/>
                </a:lnTo>
                <a:lnTo>
                  <a:pt x="59766" y="2539"/>
                </a:lnTo>
                <a:close/>
              </a:path>
              <a:path w="121919" h="262255">
                <a:moveTo>
                  <a:pt x="75298" y="0"/>
                </a:moveTo>
                <a:lnTo>
                  <a:pt x="72910" y="15366"/>
                </a:lnTo>
                <a:lnTo>
                  <a:pt x="69329" y="25653"/>
                </a:lnTo>
                <a:lnTo>
                  <a:pt x="64541" y="38608"/>
                </a:lnTo>
                <a:lnTo>
                  <a:pt x="116228" y="38608"/>
                </a:lnTo>
                <a:lnTo>
                  <a:pt x="82473" y="2539"/>
                </a:lnTo>
                <a:lnTo>
                  <a:pt x="75298" y="0"/>
                </a:lnTo>
                <a:close/>
              </a:path>
            </a:pathLst>
          </a:custGeom>
          <a:solidFill>
            <a:srgbClr val="424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1123" y="966216"/>
            <a:ext cx="170815" cy="350520"/>
          </a:xfrm>
          <a:custGeom>
            <a:avLst/>
            <a:gdLst/>
            <a:ahLst/>
            <a:cxnLst/>
            <a:rect l="l" t="t" r="r" b="b"/>
            <a:pathLst>
              <a:path w="170815" h="350519">
                <a:moveTo>
                  <a:pt x="132219" y="53975"/>
                </a:moveTo>
                <a:lnTo>
                  <a:pt x="38468" y="53975"/>
                </a:lnTo>
                <a:lnTo>
                  <a:pt x="38468" y="155321"/>
                </a:lnTo>
                <a:lnTo>
                  <a:pt x="39662" y="166878"/>
                </a:lnTo>
                <a:lnTo>
                  <a:pt x="39662" y="328675"/>
                </a:lnTo>
                <a:lnTo>
                  <a:pt x="40868" y="332486"/>
                </a:lnTo>
                <a:lnTo>
                  <a:pt x="40868" y="336423"/>
                </a:lnTo>
                <a:lnTo>
                  <a:pt x="45681" y="344043"/>
                </a:lnTo>
                <a:lnTo>
                  <a:pt x="49288" y="346710"/>
                </a:lnTo>
                <a:lnTo>
                  <a:pt x="51689" y="347980"/>
                </a:lnTo>
                <a:lnTo>
                  <a:pt x="56489" y="349250"/>
                </a:lnTo>
                <a:lnTo>
                  <a:pt x="60096" y="350520"/>
                </a:lnTo>
                <a:lnTo>
                  <a:pt x="63703" y="349250"/>
                </a:lnTo>
                <a:lnTo>
                  <a:pt x="68516" y="347980"/>
                </a:lnTo>
                <a:lnTo>
                  <a:pt x="70916" y="346710"/>
                </a:lnTo>
                <a:lnTo>
                  <a:pt x="74523" y="344043"/>
                </a:lnTo>
                <a:lnTo>
                  <a:pt x="79336" y="336423"/>
                </a:lnTo>
                <a:lnTo>
                  <a:pt x="80530" y="332486"/>
                </a:lnTo>
                <a:lnTo>
                  <a:pt x="80530" y="183642"/>
                </a:lnTo>
                <a:lnTo>
                  <a:pt x="131025" y="183642"/>
                </a:lnTo>
                <a:lnTo>
                  <a:pt x="131025" y="166878"/>
                </a:lnTo>
                <a:lnTo>
                  <a:pt x="132219" y="155321"/>
                </a:lnTo>
                <a:lnTo>
                  <a:pt x="132219" y="53975"/>
                </a:lnTo>
                <a:close/>
              </a:path>
              <a:path w="170815" h="350519">
                <a:moveTo>
                  <a:pt x="131025" y="183642"/>
                </a:moveTo>
                <a:lnTo>
                  <a:pt x="90157" y="183642"/>
                </a:lnTo>
                <a:lnTo>
                  <a:pt x="90157" y="328675"/>
                </a:lnTo>
                <a:lnTo>
                  <a:pt x="91351" y="332486"/>
                </a:lnTo>
                <a:lnTo>
                  <a:pt x="92557" y="336423"/>
                </a:lnTo>
                <a:lnTo>
                  <a:pt x="93764" y="340233"/>
                </a:lnTo>
                <a:lnTo>
                  <a:pt x="96164" y="344043"/>
                </a:lnTo>
                <a:lnTo>
                  <a:pt x="99771" y="346710"/>
                </a:lnTo>
                <a:lnTo>
                  <a:pt x="110591" y="350520"/>
                </a:lnTo>
                <a:lnTo>
                  <a:pt x="115392" y="349250"/>
                </a:lnTo>
                <a:lnTo>
                  <a:pt x="122605" y="346710"/>
                </a:lnTo>
                <a:lnTo>
                  <a:pt x="125006" y="344043"/>
                </a:lnTo>
                <a:lnTo>
                  <a:pt x="129819" y="336423"/>
                </a:lnTo>
                <a:lnTo>
                  <a:pt x="131025" y="332486"/>
                </a:lnTo>
                <a:lnTo>
                  <a:pt x="131025" y="183642"/>
                </a:lnTo>
                <a:close/>
              </a:path>
              <a:path w="170815" h="350519">
                <a:moveTo>
                  <a:pt x="62509" y="0"/>
                </a:moveTo>
                <a:lnTo>
                  <a:pt x="57696" y="2539"/>
                </a:lnTo>
                <a:lnTo>
                  <a:pt x="52882" y="3810"/>
                </a:lnTo>
                <a:lnTo>
                  <a:pt x="21640" y="16637"/>
                </a:lnTo>
                <a:lnTo>
                  <a:pt x="14427" y="29591"/>
                </a:lnTo>
                <a:lnTo>
                  <a:pt x="10820" y="38481"/>
                </a:lnTo>
                <a:lnTo>
                  <a:pt x="8420" y="50037"/>
                </a:lnTo>
                <a:lnTo>
                  <a:pt x="4813" y="65532"/>
                </a:lnTo>
                <a:lnTo>
                  <a:pt x="2400" y="83438"/>
                </a:lnTo>
                <a:lnTo>
                  <a:pt x="0" y="105283"/>
                </a:lnTo>
                <a:lnTo>
                  <a:pt x="0" y="123317"/>
                </a:lnTo>
                <a:lnTo>
                  <a:pt x="1206" y="142494"/>
                </a:lnTo>
                <a:lnTo>
                  <a:pt x="2400" y="163068"/>
                </a:lnTo>
                <a:lnTo>
                  <a:pt x="3606" y="170814"/>
                </a:lnTo>
                <a:lnTo>
                  <a:pt x="6007" y="177164"/>
                </a:lnTo>
                <a:lnTo>
                  <a:pt x="7213" y="179705"/>
                </a:lnTo>
                <a:lnTo>
                  <a:pt x="9613" y="180975"/>
                </a:lnTo>
                <a:lnTo>
                  <a:pt x="12014" y="182372"/>
                </a:lnTo>
                <a:lnTo>
                  <a:pt x="15621" y="183642"/>
                </a:lnTo>
                <a:lnTo>
                  <a:pt x="19227" y="183642"/>
                </a:lnTo>
                <a:lnTo>
                  <a:pt x="31254" y="165608"/>
                </a:lnTo>
                <a:lnTo>
                  <a:pt x="28854" y="127126"/>
                </a:lnTo>
                <a:lnTo>
                  <a:pt x="30048" y="107823"/>
                </a:lnTo>
                <a:lnTo>
                  <a:pt x="36055" y="60325"/>
                </a:lnTo>
                <a:lnTo>
                  <a:pt x="38468" y="53975"/>
                </a:lnTo>
                <a:lnTo>
                  <a:pt x="164084" y="53975"/>
                </a:lnTo>
                <a:lnTo>
                  <a:pt x="163887" y="52705"/>
                </a:lnTo>
                <a:lnTo>
                  <a:pt x="75730" y="52705"/>
                </a:lnTo>
                <a:lnTo>
                  <a:pt x="69723" y="34671"/>
                </a:lnTo>
                <a:lnTo>
                  <a:pt x="64909" y="20574"/>
                </a:lnTo>
                <a:lnTo>
                  <a:pt x="62509" y="9017"/>
                </a:lnTo>
                <a:lnTo>
                  <a:pt x="62509" y="0"/>
                </a:lnTo>
                <a:close/>
              </a:path>
              <a:path w="170815" h="350519">
                <a:moveTo>
                  <a:pt x="164084" y="53975"/>
                </a:moveTo>
                <a:lnTo>
                  <a:pt x="132219" y="53975"/>
                </a:lnTo>
                <a:lnTo>
                  <a:pt x="133426" y="56514"/>
                </a:lnTo>
                <a:lnTo>
                  <a:pt x="134632" y="60325"/>
                </a:lnTo>
                <a:lnTo>
                  <a:pt x="137033" y="73151"/>
                </a:lnTo>
                <a:lnTo>
                  <a:pt x="139433" y="89916"/>
                </a:lnTo>
                <a:lnTo>
                  <a:pt x="141833" y="107823"/>
                </a:lnTo>
                <a:lnTo>
                  <a:pt x="141833" y="127126"/>
                </a:lnTo>
                <a:lnTo>
                  <a:pt x="139433" y="165608"/>
                </a:lnTo>
                <a:lnTo>
                  <a:pt x="140639" y="172085"/>
                </a:lnTo>
                <a:lnTo>
                  <a:pt x="143040" y="178435"/>
                </a:lnTo>
                <a:lnTo>
                  <a:pt x="145440" y="180975"/>
                </a:lnTo>
                <a:lnTo>
                  <a:pt x="147853" y="182372"/>
                </a:lnTo>
                <a:lnTo>
                  <a:pt x="151460" y="183642"/>
                </a:lnTo>
                <a:lnTo>
                  <a:pt x="155067" y="183642"/>
                </a:lnTo>
                <a:lnTo>
                  <a:pt x="158673" y="182372"/>
                </a:lnTo>
                <a:lnTo>
                  <a:pt x="161074" y="180975"/>
                </a:lnTo>
                <a:lnTo>
                  <a:pt x="163474" y="179705"/>
                </a:lnTo>
                <a:lnTo>
                  <a:pt x="164680" y="177164"/>
                </a:lnTo>
                <a:lnTo>
                  <a:pt x="167081" y="170814"/>
                </a:lnTo>
                <a:lnTo>
                  <a:pt x="168287" y="163068"/>
                </a:lnTo>
                <a:lnTo>
                  <a:pt x="170688" y="142494"/>
                </a:lnTo>
                <a:lnTo>
                  <a:pt x="170688" y="105283"/>
                </a:lnTo>
                <a:lnTo>
                  <a:pt x="168287" y="83438"/>
                </a:lnTo>
                <a:lnTo>
                  <a:pt x="165874" y="65532"/>
                </a:lnTo>
                <a:lnTo>
                  <a:pt x="164084" y="53975"/>
                </a:lnTo>
                <a:close/>
              </a:path>
              <a:path w="170815" h="350519">
                <a:moveTo>
                  <a:pt x="87744" y="3810"/>
                </a:moveTo>
                <a:lnTo>
                  <a:pt x="82943" y="3810"/>
                </a:lnTo>
                <a:lnTo>
                  <a:pt x="76923" y="10287"/>
                </a:lnTo>
                <a:lnTo>
                  <a:pt x="80530" y="20574"/>
                </a:lnTo>
                <a:lnTo>
                  <a:pt x="79336" y="30861"/>
                </a:lnTo>
                <a:lnTo>
                  <a:pt x="75730" y="52705"/>
                </a:lnTo>
                <a:lnTo>
                  <a:pt x="94957" y="52705"/>
                </a:lnTo>
                <a:lnTo>
                  <a:pt x="92557" y="30861"/>
                </a:lnTo>
                <a:lnTo>
                  <a:pt x="90157" y="20574"/>
                </a:lnTo>
                <a:lnTo>
                  <a:pt x="93764" y="10287"/>
                </a:lnTo>
                <a:lnTo>
                  <a:pt x="87744" y="3810"/>
                </a:lnTo>
                <a:close/>
              </a:path>
              <a:path w="170815" h="350519">
                <a:moveTo>
                  <a:pt x="109385" y="0"/>
                </a:moveTo>
                <a:lnTo>
                  <a:pt x="108178" y="9017"/>
                </a:lnTo>
                <a:lnTo>
                  <a:pt x="105778" y="20574"/>
                </a:lnTo>
                <a:lnTo>
                  <a:pt x="100965" y="34671"/>
                </a:lnTo>
                <a:lnTo>
                  <a:pt x="94957" y="52705"/>
                </a:lnTo>
                <a:lnTo>
                  <a:pt x="163887" y="52705"/>
                </a:lnTo>
                <a:lnTo>
                  <a:pt x="163474" y="50037"/>
                </a:lnTo>
                <a:lnTo>
                  <a:pt x="159867" y="38481"/>
                </a:lnTo>
                <a:lnTo>
                  <a:pt x="156260" y="29591"/>
                </a:lnTo>
                <a:lnTo>
                  <a:pt x="153860" y="23113"/>
                </a:lnTo>
                <a:lnTo>
                  <a:pt x="149047" y="16637"/>
                </a:lnTo>
                <a:lnTo>
                  <a:pt x="134632" y="10287"/>
                </a:lnTo>
                <a:lnTo>
                  <a:pt x="117792" y="3810"/>
                </a:lnTo>
                <a:lnTo>
                  <a:pt x="114198" y="2539"/>
                </a:lnTo>
                <a:lnTo>
                  <a:pt x="109385" y="0"/>
                </a:lnTo>
                <a:close/>
              </a:path>
            </a:pathLst>
          </a:custGeom>
          <a:solidFill>
            <a:srgbClr val="424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5319" y="864108"/>
            <a:ext cx="82295" cy="97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9808" y="1178052"/>
            <a:ext cx="48895" cy="26034"/>
          </a:xfrm>
          <a:custGeom>
            <a:avLst/>
            <a:gdLst/>
            <a:ahLst/>
            <a:cxnLst/>
            <a:rect l="l" t="t" r="r" b="b"/>
            <a:pathLst>
              <a:path w="48895" h="26034">
                <a:moveTo>
                  <a:pt x="0" y="1270"/>
                </a:moveTo>
                <a:lnTo>
                  <a:pt x="0" y="15494"/>
                </a:lnTo>
                <a:lnTo>
                  <a:pt x="20726" y="18161"/>
                </a:lnTo>
                <a:lnTo>
                  <a:pt x="17068" y="25908"/>
                </a:lnTo>
                <a:lnTo>
                  <a:pt x="48768" y="15494"/>
                </a:lnTo>
                <a:lnTo>
                  <a:pt x="35816" y="5207"/>
                </a:lnTo>
                <a:lnTo>
                  <a:pt x="26822" y="5207"/>
                </a:lnTo>
                <a:lnTo>
                  <a:pt x="0" y="1270"/>
                </a:lnTo>
                <a:close/>
              </a:path>
              <a:path w="48895" h="26034">
                <a:moveTo>
                  <a:pt x="29260" y="0"/>
                </a:moveTo>
                <a:lnTo>
                  <a:pt x="26822" y="5207"/>
                </a:lnTo>
                <a:lnTo>
                  <a:pt x="35816" y="5207"/>
                </a:lnTo>
                <a:lnTo>
                  <a:pt x="29260" y="0"/>
                </a:lnTo>
                <a:close/>
              </a:path>
            </a:pathLst>
          </a:custGeom>
          <a:solidFill>
            <a:srgbClr val="424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4068" y="1310639"/>
            <a:ext cx="257810" cy="56515"/>
          </a:xfrm>
          <a:custGeom>
            <a:avLst/>
            <a:gdLst/>
            <a:ahLst/>
            <a:cxnLst/>
            <a:rect l="l" t="t" r="r" b="b"/>
            <a:pathLst>
              <a:path w="257809" h="56515">
                <a:moveTo>
                  <a:pt x="77863" y="0"/>
                </a:moveTo>
                <a:lnTo>
                  <a:pt x="0" y="6350"/>
                </a:lnTo>
                <a:lnTo>
                  <a:pt x="26352" y="56387"/>
                </a:lnTo>
                <a:lnTo>
                  <a:pt x="39535" y="42290"/>
                </a:lnTo>
                <a:lnTo>
                  <a:pt x="246537" y="42290"/>
                </a:lnTo>
                <a:lnTo>
                  <a:pt x="230009" y="38481"/>
                </a:lnTo>
                <a:lnTo>
                  <a:pt x="234531" y="23113"/>
                </a:lnTo>
                <a:lnTo>
                  <a:pt x="152133" y="23113"/>
                </a:lnTo>
                <a:lnTo>
                  <a:pt x="131775" y="21844"/>
                </a:lnTo>
                <a:lnTo>
                  <a:pt x="112610" y="20447"/>
                </a:lnTo>
                <a:lnTo>
                  <a:pt x="75476" y="15367"/>
                </a:lnTo>
                <a:lnTo>
                  <a:pt x="65887" y="12826"/>
                </a:lnTo>
                <a:lnTo>
                  <a:pt x="77863" y="0"/>
                </a:lnTo>
                <a:close/>
              </a:path>
              <a:path w="257809" h="56515">
                <a:moveTo>
                  <a:pt x="246537" y="42290"/>
                </a:moveTo>
                <a:lnTo>
                  <a:pt x="39535" y="42290"/>
                </a:lnTo>
                <a:lnTo>
                  <a:pt x="59893" y="47371"/>
                </a:lnTo>
                <a:lnTo>
                  <a:pt x="81457" y="51308"/>
                </a:lnTo>
                <a:lnTo>
                  <a:pt x="104216" y="52577"/>
                </a:lnTo>
                <a:lnTo>
                  <a:pt x="128181" y="55118"/>
                </a:lnTo>
                <a:lnTo>
                  <a:pt x="173697" y="55118"/>
                </a:lnTo>
                <a:lnTo>
                  <a:pt x="194068" y="53848"/>
                </a:lnTo>
                <a:lnTo>
                  <a:pt x="214426" y="51308"/>
                </a:lnTo>
                <a:lnTo>
                  <a:pt x="233591" y="48640"/>
                </a:lnTo>
                <a:lnTo>
                  <a:pt x="257555" y="44831"/>
                </a:lnTo>
                <a:lnTo>
                  <a:pt x="246537" y="42290"/>
                </a:lnTo>
                <a:close/>
              </a:path>
              <a:path w="257809" h="56515">
                <a:moveTo>
                  <a:pt x="237185" y="14097"/>
                </a:moveTo>
                <a:lnTo>
                  <a:pt x="216827" y="17907"/>
                </a:lnTo>
                <a:lnTo>
                  <a:pt x="196456" y="20447"/>
                </a:lnTo>
                <a:lnTo>
                  <a:pt x="152133" y="23113"/>
                </a:lnTo>
                <a:lnTo>
                  <a:pt x="234531" y="23113"/>
                </a:lnTo>
                <a:lnTo>
                  <a:pt x="237185" y="14097"/>
                </a:lnTo>
                <a:close/>
              </a:path>
            </a:pathLst>
          </a:custGeom>
          <a:solidFill>
            <a:srgbClr val="424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3963" y="1216152"/>
            <a:ext cx="77723" cy="1219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95527" y="1216152"/>
            <a:ext cx="123443" cy="1310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4359" y="1176527"/>
            <a:ext cx="52069" cy="30480"/>
          </a:xfrm>
          <a:custGeom>
            <a:avLst/>
            <a:gdLst/>
            <a:ahLst/>
            <a:cxnLst/>
            <a:rect l="l" t="t" r="r" b="b"/>
            <a:pathLst>
              <a:path w="52070" h="30480">
                <a:moveTo>
                  <a:pt x="39779" y="21209"/>
                </a:moveTo>
                <a:lnTo>
                  <a:pt x="22898" y="21209"/>
                </a:lnTo>
                <a:lnTo>
                  <a:pt x="31330" y="30480"/>
                </a:lnTo>
                <a:lnTo>
                  <a:pt x="39779" y="21209"/>
                </a:lnTo>
                <a:close/>
              </a:path>
              <a:path w="52070" h="30480">
                <a:moveTo>
                  <a:pt x="6019" y="0"/>
                </a:moveTo>
                <a:lnTo>
                  <a:pt x="12052" y="8000"/>
                </a:lnTo>
                <a:lnTo>
                  <a:pt x="0" y="10541"/>
                </a:lnTo>
                <a:lnTo>
                  <a:pt x="0" y="26543"/>
                </a:lnTo>
                <a:lnTo>
                  <a:pt x="14465" y="22479"/>
                </a:lnTo>
                <a:lnTo>
                  <a:pt x="22898" y="21209"/>
                </a:lnTo>
                <a:lnTo>
                  <a:pt x="39779" y="21209"/>
                </a:lnTo>
                <a:lnTo>
                  <a:pt x="51816" y="8000"/>
                </a:lnTo>
                <a:lnTo>
                  <a:pt x="6019" y="0"/>
                </a:lnTo>
                <a:close/>
              </a:path>
            </a:pathLst>
          </a:custGeom>
          <a:solidFill>
            <a:srgbClr val="424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3484" y="1365503"/>
            <a:ext cx="10937240" cy="304800"/>
          </a:xfrm>
          <a:custGeom>
            <a:avLst/>
            <a:gdLst/>
            <a:ahLst/>
            <a:cxnLst/>
            <a:rect l="l" t="t" r="r" b="b"/>
            <a:pathLst>
              <a:path w="10937240" h="304800">
                <a:moveTo>
                  <a:pt x="0" y="304800"/>
                </a:moveTo>
                <a:lnTo>
                  <a:pt x="10937240" y="304800"/>
                </a:lnTo>
                <a:lnTo>
                  <a:pt x="1093724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337134" y="1359153"/>
          <a:ext cx="10956925" cy="4402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3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Funzione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432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Inoltre, il Consiglio</a:t>
                      </a:r>
                      <a:r>
                        <a:rPr sz="1400" spc="-7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d'Istituto: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84175" indent="-286385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  <a:tabLst>
                          <a:tab pos="384175" algn="l"/>
                          <a:tab pos="384810" algn="l"/>
                        </a:tabLst>
                      </a:pP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Delibera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il</a:t>
                      </a:r>
                      <a:r>
                        <a:rPr sz="1400" b="1" spc="-4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PTOF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84175" marR="74930" indent="-286385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  <a:tabLst>
                          <a:tab pos="384810" algn="l"/>
                        </a:tabLst>
                      </a:pP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indica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criteri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generali relativi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alla formazione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delle classi</a:t>
                      </a:r>
                      <a:r>
                        <a:rPr sz="1400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, all'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assegnazione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dei singoli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docenti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, all'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adattamento dell'orario 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delle lezioni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delle altre attività scolastiche alle condizioni ambientali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al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coordinamento organizzativo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dei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consigli </a:t>
                      </a:r>
                      <a:r>
                        <a:rPr sz="1400" b="1" spc="-2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di 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intersezione, di interclasse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o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di</a:t>
                      </a:r>
                      <a:r>
                        <a:rPr sz="1400" b="1" spc="-1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classe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84175" marR="76200" indent="-286385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  <a:tabLst>
                          <a:tab pos="384175" algn="l"/>
                          <a:tab pos="384810" algn="l"/>
                        </a:tabLst>
                      </a:pP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esprime parere sull'andamento generale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, didattico </a:t>
                      </a:r>
                      <a:r>
                        <a:rPr sz="1400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ed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amministrativo dell'istituto,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stabilisce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criteri per l'espletamento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dei 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servizi</a:t>
                      </a:r>
                      <a:r>
                        <a:rPr sz="1400" b="1" spc="-2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amministrativi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84175" indent="-286385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  <a:tabLst>
                          <a:tab pos="384175" algn="l"/>
                          <a:tab pos="384810" algn="l"/>
                        </a:tabLst>
                      </a:pP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esercita le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funzioni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in materia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di sperimentazione ed</a:t>
                      </a:r>
                      <a:r>
                        <a:rPr sz="1400" b="1" spc="-19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aggiornamento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84175" indent="-286385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  <a:tabLst>
                          <a:tab pos="384175" algn="l"/>
                          <a:tab pos="384810" algn="l"/>
                        </a:tabLst>
                      </a:pP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esercita le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competenze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in materia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di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uso delle attrezzature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degli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edifici</a:t>
                      </a:r>
                      <a:r>
                        <a:rPr sz="1400" b="1" spc="-27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scolastici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84175" indent="-286385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  <a:tabLst>
                          <a:tab pos="384175" algn="l"/>
                          <a:tab pos="384810" algn="l"/>
                        </a:tabLst>
                      </a:pP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delibera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6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sentito</a:t>
                      </a:r>
                      <a:r>
                        <a:rPr sz="1400" spc="5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1400" spc="5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gli</a:t>
                      </a:r>
                      <a:r>
                        <a:rPr sz="1400" spc="6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aspetti</a:t>
                      </a:r>
                      <a:r>
                        <a:rPr sz="1400" spc="6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didattici</a:t>
                      </a:r>
                      <a:r>
                        <a:rPr sz="1400" spc="7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il</a:t>
                      </a:r>
                      <a:r>
                        <a:rPr sz="1400" spc="6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collegio</a:t>
                      </a:r>
                      <a:r>
                        <a:rPr sz="1400" spc="5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dei</a:t>
                      </a:r>
                      <a:r>
                        <a:rPr sz="1400" spc="5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docenti,</a:t>
                      </a:r>
                      <a:r>
                        <a:rPr sz="1400" spc="7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le</a:t>
                      </a:r>
                      <a:r>
                        <a:rPr sz="1400" b="1" spc="5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iniziative</a:t>
                      </a:r>
                      <a:r>
                        <a:rPr sz="1400" b="1" spc="6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dirette</a:t>
                      </a:r>
                      <a:r>
                        <a:rPr sz="1400" b="1" spc="6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alla</a:t>
                      </a:r>
                      <a:r>
                        <a:rPr sz="1400" b="1" spc="5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educazione</a:t>
                      </a:r>
                      <a:r>
                        <a:rPr sz="1400" b="1" spc="5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della</a:t>
                      </a:r>
                      <a:r>
                        <a:rPr sz="1400" b="1" spc="6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salute</a:t>
                      </a:r>
                      <a:r>
                        <a:rPr sz="1400" b="1" spc="6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5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alla</a:t>
                      </a:r>
                      <a:r>
                        <a:rPr sz="1400" b="1" spc="6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prevenzione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841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delle</a:t>
                      </a:r>
                      <a:r>
                        <a:rPr sz="1400" b="1" spc="-3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tossicodipendenze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84175" marR="74930" indent="-286385">
                        <a:lnSpc>
                          <a:spcPct val="100000"/>
                        </a:lnSpc>
                        <a:spcBef>
                          <a:spcPts val="600"/>
                        </a:spcBef>
                        <a:buChar char="•"/>
                        <a:tabLst>
                          <a:tab pos="384175" algn="l"/>
                          <a:tab pos="384810" algn="l"/>
                        </a:tabLst>
                      </a:pP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sulle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materie devolute alla sua </a:t>
                      </a:r>
                      <a:r>
                        <a:rPr sz="1400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competenza,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esso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invia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annualmente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una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relazione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al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provveditore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agli studi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al consiglio 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scolastico</a:t>
                      </a:r>
                      <a:r>
                        <a:rPr sz="1400" b="1" spc="-5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provinciale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11209273" y="6543354"/>
            <a:ext cx="221615" cy="20827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10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4588" y="768095"/>
            <a:ext cx="8719058" cy="3465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76188" y="4130040"/>
            <a:ext cx="5039995" cy="325120"/>
          </a:xfrm>
          <a:custGeom>
            <a:avLst/>
            <a:gdLst/>
            <a:ahLst/>
            <a:cxnLst/>
            <a:rect l="l" t="t" r="r" b="b"/>
            <a:pathLst>
              <a:path w="5039995" h="325120">
                <a:moveTo>
                  <a:pt x="4985766" y="0"/>
                </a:moveTo>
                <a:lnTo>
                  <a:pt x="54101" y="0"/>
                </a:lnTo>
                <a:lnTo>
                  <a:pt x="33057" y="4256"/>
                </a:lnTo>
                <a:lnTo>
                  <a:pt x="15859" y="15859"/>
                </a:lnTo>
                <a:lnTo>
                  <a:pt x="4256" y="33057"/>
                </a:lnTo>
                <a:lnTo>
                  <a:pt x="0" y="54102"/>
                </a:lnTo>
                <a:lnTo>
                  <a:pt x="0" y="270510"/>
                </a:lnTo>
                <a:lnTo>
                  <a:pt x="4256" y="291554"/>
                </a:lnTo>
                <a:lnTo>
                  <a:pt x="15859" y="308752"/>
                </a:lnTo>
                <a:lnTo>
                  <a:pt x="33057" y="320355"/>
                </a:lnTo>
                <a:lnTo>
                  <a:pt x="54101" y="324612"/>
                </a:lnTo>
                <a:lnTo>
                  <a:pt x="4985766" y="324612"/>
                </a:lnTo>
                <a:lnTo>
                  <a:pt x="5006810" y="320355"/>
                </a:lnTo>
                <a:lnTo>
                  <a:pt x="5024008" y="308752"/>
                </a:lnTo>
                <a:lnTo>
                  <a:pt x="5035611" y="291554"/>
                </a:lnTo>
                <a:lnTo>
                  <a:pt x="5039868" y="270510"/>
                </a:lnTo>
                <a:lnTo>
                  <a:pt x="5039868" y="54102"/>
                </a:lnTo>
                <a:lnTo>
                  <a:pt x="5035611" y="33057"/>
                </a:lnTo>
                <a:lnTo>
                  <a:pt x="5024008" y="15859"/>
                </a:lnTo>
                <a:lnTo>
                  <a:pt x="5006810" y="4256"/>
                </a:lnTo>
                <a:lnTo>
                  <a:pt x="4985766" y="0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87527" y="232409"/>
            <a:ext cx="9594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Agenda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ts val="1425"/>
              </a:lnSpc>
            </a:pPr>
            <a:fld id="{81D60167-4931-47E6-BA6A-407CBD079E47}" type="slidenum">
              <a:rPr spc="-5" dirty="0"/>
              <a:t>100</a:t>
            </a:fld>
            <a:endParaRPr spc="-5" dirty="0"/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153025" indent="-17970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5153660" algn="l"/>
              </a:tabLst>
            </a:pPr>
            <a:r>
              <a:rPr spc="-5" dirty="0"/>
              <a:t>Contesto e principali </a:t>
            </a:r>
            <a:r>
              <a:rPr spc="-15" dirty="0"/>
              <a:t>novità </a:t>
            </a:r>
            <a:r>
              <a:rPr spc="-5" dirty="0"/>
              <a:t>per le Istituzioni</a:t>
            </a:r>
            <a:r>
              <a:rPr spc="265" dirty="0"/>
              <a:t> </a:t>
            </a:r>
            <a:r>
              <a:rPr spc="-5" dirty="0"/>
              <a:t>scolastiche</a:t>
            </a:r>
          </a:p>
          <a:p>
            <a:pPr marL="5153025" indent="-17970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5153660" algn="l"/>
              </a:tabLst>
            </a:pPr>
            <a:r>
              <a:rPr spc="-5" dirty="0"/>
              <a:t>La gestione finanziaria ed</a:t>
            </a:r>
            <a:r>
              <a:rPr spc="90" dirty="0"/>
              <a:t> </a:t>
            </a:r>
            <a:r>
              <a:rPr spc="-5" dirty="0"/>
              <a:t>amministrativo-contabile</a:t>
            </a:r>
          </a:p>
          <a:p>
            <a:pPr marL="5331460" lvl="1" indent="-178435">
              <a:lnSpc>
                <a:spcPct val="100000"/>
              </a:lnSpc>
              <a:spcBef>
                <a:spcPts val="600"/>
              </a:spcBef>
              <a:buChar char="-"/>
              <a:tabLst>
                <a:tab pos="533146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Introduzione alla</a:t>
            </a:r>
            <a:r>
              <a:rPr sz="16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contabilità</a:t>
            </a:r>
            <a:endParaRPr sz="1600">
              <a:latin typeface="Arial"/>
              <a:cs typeface="Arial"/>
            </a:endParaRPr>
          </a:p>
          <a:p>
            <a:pPr marL="5331460" lvl="1" indent="-178435">
              <a:lnSpc>
                <a:spcPct val="100000"/>
              </a:lnSpc>
              <a:spcBef>
                <a:spcPts val="600"/>
              </a:spcBef>
              <a:buChar char="-"/>
              <a:tabLst>
                <a:tab pos="533146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Ciclo di programmazione, gestione e</a:t>
            </a:r>
            <a:r>
              <a:rPr sz="1600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rendicontazione</a:t>
            </a:r>
            <a:endParaRPr sz="1600">
              <a:latin typeface="Arial"/>
              <a:cs typeface="Arial"/>
            </a:endParaRPr>
          </a:p>
          <a:p>
            <a:pPr marL="5331460" lvl="1" indent="-178435">
              <a:lnSpc>
                <a:spcPct val="100000"/>
              </a:lnSpc>
              <a:spcBef>
                <a:spcPts val="600"/>
              </a:spcBef>
              <a:buChar char="-"/>
              <a:tabLst>
                <a:tab pos="533146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Strumenti</a:t>
            </a:r>
            <a:r>
              <a:rPr sz="16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contabili</a:t>
            </a:r>
            <a:endParaRPr sz="1600">
              <a:latin typeface="Arial"/>
              <a:cs typeface="Arial"/>
            </a:endParaRPr>
          </a:p>
          <a:p>
            <a:pPr marL="5331460" lvl="1" indent="-178435">
              <a:lnSpc>
                <a:spcPct val="100000"/>
              </a:lnSpc>
              <a:spcBef>
                <a:spcPts val="600"/>
              </a:spcBef>
              <a:buChar char="-"/>
              <a:tabLst>
                <a:tab pos="533146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Modulistica e contabilità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informatizzata</a:t>
            </a:r>
            <a:endParaRPr sz="1600">
              <a:latin typeface="Arial"/>
              <a:cs typeface="Arial"/>
            </a:endParaRPr>
          </a:p>
          <a:p>
            <a:pPr marL="5331460" lvl="1" indent="-178435">
              <a:lnSpc>
                <a:spcPct val="100000"/>
              </a:lnSpc>
              <a:spcBef>
                <a:spcPts val="605"/>
              </a:spcBef>
              <a:buChar char="-"/>
              <a:tabLst>
                <a:tab pos="533146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Coinvolgimento del DSGA sulle attività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capo al</a:t>
            </a:r>
            <a:r>
              <a:rPr sz="1600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DS</a:t>
            </a:r>
            <a:endParaRPr sz="1600">
              <a:latin typeface="Arial"/>
              <a:cs typeface="Arial"/>
            </a:endParaRPr>
          </a:p>
          <a:p>
            <a:pPr marL="5153025" indent="-17970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5153660" algn="l"/>
              </a:tabLst>
            </a:pPr>
            <a:r>
              <a:rPr spc="-10" dirty="0"/>
              <a:t>L'attività </a:t>
            </a:r>
            <a:r>
              <a:rPr spc="-5" dirty="0"/>
              <a:t>negoziale delle Istituzioni</a:t>
            </a:r>
            <a:r>
              <a:rPr spc="170" dirty="0"/>
              <a:t> </a:t>
            </a:r>
            <a:r>
              <a:rPr spc="-5" dirty="0"/>
              <a:t>scolastiche</a:t>
            </a:r>
          </a:p>
          <a:p>
            <a:pPr marL="5153025" indent="-17970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5153660" algn="l"/>
              </a:tabLst>
            </a:pPr>
            <a:r>
              <a:rPr spc="-5" dirty="0"/>
              <a:t>Ulteriori</a:t>
            </a:r>
            <a:r>
              <a:rPr spc="30" dirty="0"/>
              <a:t> </a:t>
            </a:r>
            <a:r>
              <a:rPr spc="-5" dirty="0"/>
              <a:t>disposizioni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746375" y="1140967"/>
            <a:ext cx="12973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200" b="1" spc="-145" dirty="0">
                <a:solidFill>
                  <a:srgbClr val="005EB8"/>
                </a:solidFill>
                <a:latin typeface="Verdana"/>
                <a:cs typeface="Verdana"/>
              </a:rPr>
              <a:t>LA </a:t>
            </a:r>
            <a:r>
              <a:rPr sz="1200" b="1" spc="-170" dirty="0">
                <a:solidFill>
                  <a:srgbClr val="005EB8"/>
                </a:solidFill>
                <a:latin typeface="Verdana"/>
                <a:cs typeface="Verdana"/>
              </a:rPr>
              <a:t>GESTIONE  </a:t>
            </a:r>
            <a:r>
              <a:rPr sz="1200" b="1" spc="-185" dirty="0">
                <a:solidFill>
                  <a:srgbClr val="005EB8"/>
                </a:solidFill>
                <a:latin typeface="Verdana"/>
                <a:cs typeface="Verdana"/>
              </a:rPr>
              <a:t>FINANZIARIA </a:t>
            </a:r>
            <a:r>
              <a:rPr sz="1200" b="1" spc="-180" dirty="0">
                <a:solidFill>
                  <a:srgbClr val="005EB8"/>
                </a:solidFill>
                <a:latin typeface="Verdana"/>
                <a:cs typeface="Verdana"/>
              </a:rPr>
              <a:t>ED  AMMINISTRATIVO</a:t>
            </a:r>
            <a:endParaRPr sz="12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200" b="1" spc="-150" dirty="0">
                <a:solidFill>
                  <a:srgbClr val="005EB8"/>
                </a:solidFill>
                <a:latin typeface="Verdana"/>
                <a:cs typeface="Verdana"/>
              </a:rPr>
              <a:t>-CONTABILE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03520" y="4241291"/>
            <a:ext cx="381000" cy="3215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7527" y="232409"/>
            <a:ext cx="53403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Modulistica e contabilità informatizzata</a:t>
            </a:r>
            <a:r>
              <a:rPr spc="-180" dirty="0"/>
              <a:t> </a:t>
            </a:r>
            <a:r>
              <a:rPr dirty="0"/>
              <a:t>(1/2)</a:t>
            </a:r>
          </a:p>
        </p:txBody>
      </p:sp>
      <p:sp>
        <p:nvSpPr>
          <p:cNvPr id="8" name="object 8"/>
          <p:cNvSpPr/>
          <p:nvPr/>
        </p:nvSpPr>
        <p:spPr>
          <a:xfrm>
            <a:off x="736091" y="1700783"/>
            <a:ext cx="551688" cy="5516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09448" y="773963"/>
            <a:ext cx="10860405" cy="1313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Nell'ambito del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proprio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sistema informativo,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MIUR predispone, aggiorna, e implementa un pacchetto applicativo  per la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tenuta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della contabilità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delle Istituzioni</a:t>
            </a:r>
            <a:r>
              <a:rPr sz="1600" spc="1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scolastiche*.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00">
              <a:latin typeface="Times New Roman"/>
              <a:cs typeface="Times New Roman"/>
            </a:endParaRPr>
          </a:p>
          <a:p>
            <a:pPr marL="1066800">
              <a:lnSpc>
                <a:spcPct val="100000"/>
              </a:lnSpc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Pacchetto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applicativo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41959" y="2261616"/>
            <a:ext cx="3909695" cy="76200"/>
          </a:xfrm>
          <a:custGeom>
            <a:avLst/>
            <a:gdLst/>
            <a:ahLst/>
            <a:cxnLst/>
            <a:rect l="l" t="t" r="r" b="b"/>
            <a:pathLst>
              <a:path w="3909695" h="76200">
                <a:moveTo>
                  <a:pt x="38100" y="0"/>
                </a:moveTo>
                <a:lnTo>
                  <a:pt x="23268" y="2988"/>
                </a:lnTo>
                <a:lnTo>
                  <a:pt x="11158" y="11144"/>
                </a:lnTo>
                <a:lnTo>
                  <a:pt x="2993" y="23252"/>
                </a:lnTo>
                <a:lnTo>
                  <a:pt x="0" y="38100"/>
                </a:lnTo>
                <a:lnTo>
                  <a:pt x="2993" y="52947"/>
                </a:lnTo>
                <a:lnTo>
                  <a:pt x="11158" y="65055"/>
                </a:lnTo>
                <a:lnTo>
                  <a:pt x="23268" y="73211"/>
                </a:lnTo>
                <a:lnTo>
                  <a:pt x="38100" y="76200"/>
                </a:lnTo>
                <a:lnTo>
                  <a:pt x="52931" y="73211"/>
                </a:lnTo>
                <a:lnTo>
                  <a:pt x="65041" y="65055"/>
                </a:lnTo>
                <a:lnTo>
                  <a:pt x="73206" y="52947"/>
                </a:lnTo>
                <a:lnTo>
                  <a:pt x="74919" y="44450"/>
                </a:lnTo>
                <a:lnTo>
                  <a:pt x="38100" y="44450"/>
                </a:lnTo>
                <a:lnTo>
                  <a:pt x="38100" y="31750"/>
                </a:lnTo>
                <a:lnTo>
                  <a:pt x="74919" y="31750"/>
                </a:lnTo>
                <a:lnTo>
                  <a:pt x="73206" y="23252"/>
                </a:lnTo>
                <a:lnTo>
                  <a:pt x="65041" y="11144"/>
                </a:lnTo>
                <a:lnTo>
                  <a:pt x="52931" y="2988"/>
                </a:lnTo>
                <a:lnTo>
                  <a:pt x="38100" y="0"/>
                </a:lnTo>
                <a:close/>
              </a:path>
              <a:path w="3909695" h="76200">
                <a:moveTo>
                  <a:pt x="3871341" y="0"/>
                </a:moveTo>
                <a:lnTo>
                  <a:pt x="3856547" y="2988"/>
                </a:lnTo>
                <a:lnTo>
                  <a:pt x="3844432" y="11144"/>
                </a:lnTo>
                <a:lnTo>
                  <a:pt x="3836247" y="23252"/>
                </a:lnTo>
                <a:lnTo>
                  <a:pt x="3833241" y="38100"/>
                </a:lnTo>
                <a:lnTo>
                  <a:pt x="3836247" y="52947"/>
                </a:lnTo>
                <a:lnTo>
                  <a:pt x="3844432" y="65055"/>
                </a:lnTo>
                <a:lnTo>
                  <a:pt x="3856547" y="73211"/>
                </a:lnTo>
                <a:lnTo>
                  <a:pt x="3871341" y="76200"/>
                </a:lnTo>
                <a:lnTo>
                  <a:pt x="3886188" y="73211"/>
                </a:lnTo>
                <a:lnTo>
                  <a:pt x="3898296" y="65055"/>
                </a:lnTo>
                <a:lnTo>
                  <a:pt x="3906452" y="52947"/>
                </a:lnTo>
                <a:lnTo>
                  <a:pt x="3908162" y="44450"/>
                </a:lnTo>
                <a:lnTo>
                  <a:pt x="3871341" y="44450"/>
                </a:lnTo>
                <a:lnTo>
                  <a:pt x="3871341" y="31750"/>
                </a:lnTo>
                <a:lnTo>
                  <a:pt x="3908162" y="31750"/>
                </a:lnTo>
                <a:lnTo>
                  <a:pt x="3906452" y="23252"/>
                </a:lnTo>
                <a:lnTo>
                  <a:pt x="3898296" y="11144"/>
                </a:lnTo>
                <a:lnTo>
                  <a:pt x="3886188" y="2988"/>
                </a:lnTo>
                <a:lnTo>
                  <a:pt x="3871341" y="0"/>
                </a:lnTo>
                <a:close/>
              </a:path>
              <a:path w="3909695" h="76200">
                <a:moveTo>
                  <a:pt x="74919" y="31750"/>
                </a:moveTo>
                <a:lnTo>
                  <a:pt x="38100" y="31750"/>
                </a:lnTo>
                <a:lnTo>
                  <a:pt x="38100" y="44450"/>
                </a:lnTo>
                <a:lnTo>
                  <a:pt x="74919" y="44450"/>
                </a:lnTo>
                <a:lnTo>
                  <a:pt x="76200" y="38100"/>
                </a:lnTo>
                <a:lnTo>
                  <a:pt x="74919" y="31750"/>
                </a:lnTo>
                <a:close/>
              </a:path>
              <a:path w="3909695" h="76200">
                <a:moveTo>
                  <a:pt x="3834526" y="31750"/>
                </a:moveTo>
                <a:lnTo>
                  <a:pt x="74919" y="31750"/>
                </a:lnTo>
                <a:lnTo>
                  <a:pt x="76200" y="38100"/>
                </a:lnTo>
                <a:lnTo>
                  <a:pt x="74919" y="44450"/>
                </a:lnTo>
                <a:lnTo>
                  <a:pt x="3834526" y="44450"/>
                </a:lnTo>
                <a:lnTo>
                  <a:pt x="3833241" y="38100"/>
                </a:lnTo>
                <a:lnTo>
                  <a:pt x="3834526" y="31750"/>
                </a:lnTo>
                <a:close/>
              </a:path>
              <a:path w="3909695" h="76200">
                <a:moveTo>
                  <a:pt x="3908162" y="31750"/>
                </a:moveTo>
                <a:lnTo>
                  <a:pt x="3871341" y="31750"/>
                </a:lnTo>
                <a:lnTo>
                  <a:pt x="3871341" y="44450"/>
                </a:lnTo>
                <a:lnTo>
                  <a:pt x="3908162" y="44450"/>
                </a:lnTo>
                <a:lnTo>
                  <a:pt x="3909441" y="38100"/>
                </a:lnTo>
                <a:lnTo>
                  <a:pt x="3908162" y="3175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50849" y="2805176"/>
            <a:ext cx="33889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Può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essere anche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utilizzato per</a:t>
            </a:r>
            <a:r>
              <a:rPr sz="1400" b="1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ottenere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0849" y="3019630"/>
            <a:ext cx="3491865" cy="22663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9085" marR="5080" indent="-286385" algn="just">
              <a:lnSpc>
                <a:spcPct val="150100"/>
              </a:lnSpc>
              <a:spcBef>
                <a:spcPts val="90"/>
              </a:spcBef>
              <a:buFont typeface="Arial"/>
              <a:buChar char="•"/>
              <a:tabLst>
                <a:tab pos="299720" algn="l"/>
              </a:tabLst>
            </a:pP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L'elenco dei fornitori di beni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servizi,  con l'indicazione dei relativi crediti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e  debiti</a:t>
            </a:r>
            <a:endParaRPr sz="1400">
              <a:latin typeface="Arial"/>
              <a:cs typeface="Arial"/>
            </a:endParaRPr>
          </a:p>
          <a:p>
            <a:pPr marL="299085" marR="5080" indent="-286385" algn="just">
              <a:lnSpc>
                <a:spcPct val="150000"/>
              </a:lnSpc>
              <a:buFont typeface="Arial"/>
              <a:buChar char="•"/>
              <a:tabLst>
                <a:tab pos="299720" algn="l"/>
              </a:tabLst>
            </a:pP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I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flussi di cassa distinti per tipologia di 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entrata e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400" i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spesa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840"/>
              </a:spcBef>
              <a:buFont typeface="Arial"/>
              <a:buChar char="•"/>
              <a:tabLst>
                <a:tab pos="299085" algn="l"/>
                <a:tab pos="299720" algn="l"/>
                <a:tab pos="1153795" algn="l"/>
                <a:tab pos="1748155" algn="l"/>
                <a:tab pos="2441575" algn="l"/>
                <a:tab pos="3221990" algn="l"/>
              </a:tabLst>
            </a:pP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'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i="1" spc="-2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alisi	del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e	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1400" i="1" spc="-2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se	d</a:t>
            </a:r>
            <a:r>
              <a:rPr sz="1400" i="1" spc="-1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ti</a:t>
            </a:r>
            <a:r>
              <a:rPr sz="1400" i="1" spc="-1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te	</a:t>
            </a:r>
            <a:r>
              <a:rPr sz="1400" i="1" spc="-15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er</a:t>
            </a:r>
            <a:endParaRPr sz="14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844"/>
              </a:spcBef>
            </a:pP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tipologia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845564" y="2468879"/>
            <a:ext cx="1102360" cy="152400"/>
          </a:xfrm>
          <a:custGeom>
            <a:avLst/>
            <a:gdLst/>
            <a:ahLst/>
            <a:cxnLst/>
            <a:rect l="l" t="t" r="r" b="b"/>
            <a:pathLst>
              <a:path w="1102360" h="152400">
                <a:moveTo>
                  <a:pt x="0" y="0"/>
                </a:moveTo>
                <a:lnTo>
                  <a:pt x="0" y="70993"/>
                </a:lnTo>
                <a:lnTo>
                  <a:pt x="550926" y="152400"/>
                </a:lnTo>
                <a:lnTo>
                  <a:pt x="1031374" y="81407"/>
                </a:lnTo>
                <a:lnTo>
                  <a:pt x="550926" y="81407"/>
                </a:lnTo>
                <a:lnTo>
                  <a:pt x="0" y="0"/>
                </a:lnTo>
                <a:close/>
              </a:path>
              <a:path w="1102360" h="152400">
                <a:moveTo>
                  <a:pt x="1101852" y="0"/>
                </a:moveTo>
                <a:lnTo>
                  <a:pt x="550926" y="81407"/>
                </a:lnTo>
                <a:lnTo>
                  <a:pt x="1031374" y="81407"/>
                </a:lnTo>
                <a:lnTo>
                  <a:pt x="1101852" y="70993"/>
                </a:lnTo>
                <a:lnTo>
                  <a:pt x="1101852" y="0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56176" y="2875788"/>
            <a:ext cx="0" cy="2376170"/>
          </a:xfrm>
          <a:custGeom>
            <a:avLst/>
            <a:gdLst/>
            <a:ahLst/>
            <a:cxnLst/>
            <a:rect l="l" t="t" r="r" b="b"/>
            <a:pathLst>
              <a:path h="2376170">
                <a:moveTo>
                  <a:pt x="0" y="2376043"/>
                </a:moveTo>
                <a:lnTo>
                  <a:pt x="0" y="0"/>
                </a:lnTo>
              </a:path>
            </a:pathLst>
          </a:custGeom>
          <a:ln w="12192">
            <a:solidFill>
              <a:srgbClr val="C5C8C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031484" y="4183258"/>
            <a:ext cx="5172710" cy="857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30100"/>
              </a:lnSpc>
              <a:spcBef>
                <a:spcPts val="95"/>
              </a:spcBef>
            </a:pPr>
            <a:r>
              <a:rPr sz="1400" spc="-40" dirty="0">
                <a:solidFill>
                  <a:srgbClr val="001F5F"/>
                </a:solidFill>
                <a:latin typeface="Arial"/>
                <a:cs typeface="Arial"/>
              </a:rPr>
              <a:t>Tale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pacchetto contiene meccanismi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segnalazione automatica  di anomalie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disfunzioni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che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consentono anche interrogazioni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mirate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parte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dei</a:t>
            </a:r>
            <a:r>
              <a:rPr sz="1400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Revisori.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514088" y="1968754"/>
            <a:ext cx="645795" cy="1082040"/>
          </a:xfrm>
          <a:custGeom>
            <a:avLst/>
            <a:gdLst/>
            <a:ahLst/>
            <a:cxnLst/>
            <a:rect l="l" t="t" r="r" b="b"/>
            <a:pathLst>
              <a:path w="645795" h="1082039">
                <a:moveTo>
                  <a:pt x="569087" y="1005840"/>
                </a:moveTo>
                <a:lnTo>
                  <a:pt x="569087" y="1082040"/>
                </a:lnTo>
                <a:lnTo>
                  <a:pt x="632587" y="1050290"/>
                </a:lnTo>
                <a:lnTo>
                  <a:pt x="581787" y="1050290"/>
                </a:lnTo>
                <a:lnTo>
                  <a:pt x="581787" y="1037590"/>
                </a:lnTo>
                <a:lnTo>
                  <a:pt x="632587" y="1037590"/>
                </a:lnTo>
                <a:lnTo>
                  <a:pt x="569087" y="1005840"/>
                </a:lnTo>
                <a:close/>
              </a:path>
              <a:path w="645795" h="1082039">
                <a:moveTo>
                  <a:pt x="316357" y="6350"/>
                </a:moveTo>
                <a:lnTo>
                  <a:pt x="316357" y="1047496"/>
                </a:lnTo>
                <a:lnTo>
                  <a:pt x="319150" y="1050290"/>
                </a:lnTo>
                <a:lnTo>
                  <a:pt x="569087" y="1050290"/>
                </a:lnTo>
                <a:lnTo>
                  <a:pt x="569087" y="1043940"/>
                </a:lnTo>
                <a:lnTo>
                  <a:pt x="329057" y="1043940"/>
                </a:lnTo>
                <a:lnTo>
                  <a:pt x="322707" y="1037590"/>
                </a:lnTo>
                <a:lnTo>
                  <a:pt x="329057" y="1037590"/>
                </a:lnTo>
                <a:lnTo>
                  <a:pt x="329057" y="12700"/>
                </a:lnTo>
                <a:lnTo>
                  <a:pt x="322707" y="12700"/>
                </a:lnTo>
                <a:lnTo>
                  <a:pt x="316357" y="6350"/>
                </a:lnTo>
                <a:close/>
              </a:path>
              <a:path w="645795" h="1082039">
                <a:moveTo>
                  <a:pt x="632587" y="1037590"/>
                </a:moveTo>
                <a:lnTo>
                  <a:pt x="581787" y="1037590"/>
                </a:lnTo>
                <a:lnTo>
                  <a:pt x="581787" y="1050290"/>
                </a:lnTo>
                <a:lnTo>
                  <a:pt x="632587" y="1050290"/>
                </a:lnTo>
                <a:lnTo>
                  <a:pt x="645287" y="1043940"/>
                </a:lnTo>
                <a:lnTo>
                  <a:pt x="632587" y="1037590"/>
                </a:lnTo>
                <a:close/>
              </a:path>
              <a:path w="645795" h="1082039">
                <a:moveTo>
                  <a:pt x="329057" y="1037590"/>
                </a:moveTo>
                <a:lnTo>
                  <a:pt x="322707" y="1037590"/>
                </a:lnTo>
                <a:lnTo>
                  <a:pt x="329057" y="1043940"/>
                </a:lnTo>
                <a:lnTo>
                  <a:pt x="329057" y="1037590"/>
                </a:lnTo>
                <a:close/>
              </a:path>
              <a:path w="645795" h="1082039">
                <a:moveTo>
                  <a:pt x="569087" y="1037590"/>
                </a:moveTo>
                <a:lnTo>
                  <a:pt x="329057" y="1037590"/>
                </a:lnTo>
                <a:lnTo>
                  <a:pt x="329057" y="1043940"/>
                </a:lnTo>
                <a:lnTo>
                  <a:pt x="569087" y="1043940"/>
                </a:lnTo>
                <a:lnTo>
                  <a:pt x="569087" y="1037590"/>
                </a:lnTo>
                <a:close/>
              </a:path>
              <a:path w="645795" h="1082039">
                <a:moveTo>
                  <a:pt x="326136" y="0"/>
                </a:moveTo>
                <a:lnTo>
                  <a:pt x="0" y="0"/>
                </a:lnTo>
                <a:lnTo>
                  <a:pt x="0" y="12700"/>
                </a:lnTo>
                <a:lnTo>
                  <a:pt x="316357" y="12700"/>
                </a:lnTo>
                <a:lnTo>
                  <a:pt x="316357" y="6350"/>
                </a:lnTo>
                <a:lnTo>
                  <a:pt x="329057" y="6350"/>
                </a:lnTo>
                <a:lnTo>
                  <a:pt x="329057" y="2794"/>
                </a:lnTo>
                <a:lnTo>
                  <a:pt x="326136" y="0"/>
                </a:lnTo>
                <a:close/>
              </a:path>
              <a:path w="645795" h="1082039">
                <a:moveTo>
                  <a:pt x="329057" y="6350"/>
                </a:moveTo>
                <a:lnTo>
                  <a:pt x="316357" y="6350"/>
                </a:lnTo>
                <a:lnTo>
                  <a:pt x="322707" y="12700"/>
                </a:lnTo>
                <a:lnTo>
                  <a:pt x="329057" y="12700"/>
                </a:lnTo>
                <a:lnTo>
                  <a:pt x="329057" y="635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06167" y="2901182"/>
            <a:ext cx="661012" cy="2081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031484" y="2782068"/>
            <a:ext cx="5173345" cy="857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30100"/>
              </a:lnSpc>
              <a:spcBef>
                <a:spcPts val="95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MIUR,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nell'ambito del medesimo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pacchetto, predispone, 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aggiorna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implementa linee guida per la corretta tenuta della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contabilità.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989320" y="4005071"/>
            <a:ext cx="5220335" cy="0"/>
          </a:xfrm>
          <a:custGeom>
            <a:avLst/>
            <a:gdLst/>
            <a:ahLst/>
            <a:cxnLst/>
            <a:rect l="l" t="t" r="r" b="b"/>
            <a:pathLst>
              <a:path w="5220334">
                <a:moveTo>
                  <a:pt x="0" y="0"/>
                </a:moveTo>
                <a:lnTo>
                  <a:pt x="5219954" y="0"/>
                </a:lnTo>
              </a:path>
            </a:pathLst>
          </a:custGeom>
          <a:ln w="12191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30826" y="3011423"/>
            <a:ext cx="473075" cy="1428115"/>
          </a:xfrm>
          <a:custGeom>
            <a:avLst/>
            <a:gdLst/>
            <a:ahLst/>
            <a:cxnLst/>
            <a:rect l="l" t="t" r="r" b="b"/>
            <a:pathLst>
              <a:path w="473075" h="1428114">
                <a:moveTo>
                  <a:pt x="396875" y="1351914"/>
                </a:moveTo>
                <a:lnTo>
                  <a:pt x="396875" y="1428114"/>
                </a:lnTo>
                <a:lnTo>
                  <a:pt x="460375" y="1396364"/>
                </a:lnTo>
                <a:lnTo>
                  <a:pt x="409575" y="1396364"/>
                </a:lnTo>
                <a:lnTo>
                  <a:pt x="409575" y="1383664"/>
                </a:lnTo>
                <a:lnTo>
                  <a:pt x="460375" y="1383664"/>
                </a:lnTo>
                <a:lnTo>
                  <a:pt x="396875" y="1351914"/>
                </a:lnTo>
                <a:close/>
              </a:path>
              <a:path w="473075" h="1428114">
                <a:moveTo>
                  <a:pt x="12700" y="0"/>
                </a:moveTo>
                <a:lnTo>
                  <a:pt x="0" y="0"/>
                </a:lnTo>
                <a:lnTo>
                  <a:pt x="0" y="1393570"/>
                </a:lnTo>
                <a:lnTo>
                  <a:pt x="2794" y="1396364"/>
                </a:lnTo>
                <a:lnTo>
                  <a:pt x="396875" y="1396364"/>
                </a:lnTo>
                <a:lnTo>
                  <a:pt x="396875" y="1390014"/>
                </a:lnTo>
                <a:lnTo>
                  <a:pt x="12700" y="1390014"/>
                </a:lnTo>
                <a:lnTo>
                  <a:pt x="6350" y="1383664"/>
                </a:lnTo>
                <a:lnTo>
                  <a:pt x="12700" y="1383664"/>
                </a:lnTo>
                <a:lnTo>
                  <a:pt x="12700" y="0"/>
                </a:lnTo>
                <a:close/>
              </a:path>
              <a:path w="473075" h="1428114">
                <a:moveTo>
                  <a:pt x="460375" y="1383664"/>
                </a:moveTo>
                <a:lnTo>
                  <a:pt x="409575" y="1383664"/>
                </a:lnTo>
                <a:lnTo>
                  <a:pt x="409575" y="1396364"/>
                </a:lnTo>
                <a:lnTo>
                  <a:pt x="460375" y="1396364"/>
                </a:lnTo>
                <a:lnTo>
                  <a:pt x="473075" y="1390014"/>
                </a:lnTo>
                <a:lnTo>
                  <a:pt x="460375" y="1383664"/>
                </a:lnTo>
                <a:close/>
              </a:path>
              <a:path w="473075" h="1428114">
                <a:moveTo>
                  <a:pt x="12700" y="1383664"/>
                </a:moveTo>
                <a:lnTo>
                  <a:pt x="6350" y="1383664"/>
                </a:lnTo>
                <a:lnTo>
                  <a:pt x="12700" y="1390014"/>
                </a:lnTo>
                <a:lnTo>
                  <a:pt x="12700" y="1383664"/>
                </a:lnTo>
                <a:close/>
              </a:path>
              <a:path w="473075" h="1428114">
                <a:moveTo>
                  <a:pt x="396875" y="1383664"/>
                </a:moveTo>
                <a:lnTo>
                  <a:pt x="12700" y="1383664"/>
                </a:lnTo>
                <a:lnTo>
                  <a:pt x="12700" y="1390014"/>
                </a:lnTo>
                <a:lnTo>
                  <a:pt x="396875" y="1390014"/>
                </a:lnTo>
                <a:lnTo>
                  <a:pt x="396875" y="1383664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89026" y="5870244"/>
            <a:ext cx="6844665" cy="648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785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N.B.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 dati contabili sono gestiti all'interno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Sistema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Informativo dell'Istruzione</a:t>
            </a:r>
            <a:r>
              <a:rPr sz="1400" spc="-18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 action="ppaction://hlinksldjump"/>
              </a:rPr>
              <a:t>(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8" action="ppaction://hlinksldjump"/>
              </a:rPr>
              <a:t>SI</a:t>
            </a:r>
            <a:r>
              <a:rPr sz="1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 action="ppaction://hlinksldjump"/>
              </a:rPr>
              <a:t>DI)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*E delle eventuali Gestioni economiche separate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collegamento con l'amministrazione</a:t>
            </a:r>
            <a:r>
              <a:rPr sz="10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scolastica.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ts val="1425"/>
              </a:lnSpc>
            </a:pPr>
            <a:fld id="{81D60167-4931-47E6-BA6A-407CBD079E47}" type="slidenum">
              <a:rPr spc="-5" dirty="0"/>
              <a:t>101</a:t>
            </a:fld>
            <a:endParaRPr spc="-5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09448" y="896492"/>
            <a:ext cx="10044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Il nuovo Regolamento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recepisce le </a:t>
            </a:r>
            <a:r>
              <a:rPr sz="1600" b="1" spc="-15" dirty="0">
                <a:solidFill>
                  <a:srgbClr val="001F5F"/>
                </a:solidFill>
                <a:latin typeface="Arial"/>
                <a:cs typeface="Arial"/>
              </a:rPr>
              <a:t>novità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normative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in materia di amministrazione digitale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,</a:t>
            </a:r>
            <a:r>
              <a:rPr sz="160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nello specifico: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7527" y="232409"/>
            <a:ext cx="53403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Modulistica e contabilità informatizzata</a:t>
            </a:r>
            <a:r>
              <a:rPr spc="-180" dirty="0"/>
              <a:t> </a:t>
            </a:r>
            <a:r>
              <a:rPr dirty="0"/>
              <a:t>(2/2)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106927" y="1978888"/>
            <a:ext cx="7880984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6385">
              <a:lnSpc>
                <a:spcPct val="15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Formano gli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originali dei propri documenti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con mezzi informatici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, ai sensi di quanto previsto  dal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Codice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dell'Amministrazione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Digitale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(CAD)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dalle relative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regole</a:t>
            </a:r>
            <a:r>
              <a:rPr sz="1400" spc="-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tecniche</a:t>
            </a:r>
            <a:endParaRPr sz="1400">
              <a:latin typeface="Arial"/>
              <a:cs typeface="Arial"/>
            </a:endParaRPr>
          </a:p>
          <a:p>
            <a:pPr marL="299085" marR="5080" indent="-286385">
              <a:lnSpc>
                <a:spcPts val="2520"/>
              </a:lnSpc>
              <a:spcBef>
                <a:spcPts val="22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Adottano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misure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necessarie alla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protocollazione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conservazione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formato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digitale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, 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per non meno di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dieci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anni, dei documenti</a:t>
            </a:r>
            <a:r>
              <a:rPr sz="14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amministrativo-contabili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06927" y="3889349"/>
            <a:ext cx="7881620" cy="986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6385" algn="just">
              <a:lnSpc>
                <a:spcPct val="150100"/>
              </a:lnSpc>
              <a:spcBef>
                <a:spcPts val="95"/>
              </a:spcBef>
              <a:buFont typeface="Arial"/>
              <a:buChar char="•"/>
              <a:tabLst>
                <a:tab pos="299720" algn="l"/>
              </a:tabLst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Adottano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misure necessarie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all'archiviazione digitale dei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documenti amministrativo- 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contabili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,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anche mediante dematerializzazione dei documenti formati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origine su supporto  analogico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15924" y="2232660"/>
            <a:ext cx="355092" cy="2849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42010" y="2123694"/>
            <a:ext cx="504825" cy="504825"/>
          </a:xfrm>
          <a:custGeom>
            <a:avLst/>
            <a:gdLst/>
            <a:ahLst/>
            <a:cxnLst/>
            <a:rect l="l" t="t" r="r" b="b"/>
            <a:pathLst>
              <a:path w="504825" h="504825">
                <a:moveTo>
                  <a:pt x="0" y="252221"/>
                </a:moveTo>
                <a:lnTo>
                  <a:pt x="4063" y="206879"/>
                </a:lnTo>
                <a:lnTo>
                  <a:pt x="15780" y="164205"/>
                </a:lnTo>
                <a:lnTo>
                  <a:pt x="34436" y="124911"/>
                </a:lnTo>
                <a:lnTo>
                  <a:pt x="59321" y="89710"/>
                </a:lnTo>
                <a:lnTo>
                  <a:pt x="89720" y="59312"/>
                </a:lnTo>
                <a:lnTo>
                  <a:pt x="124922" y="34431"/>
                </a:lnTo>
                <a:lnTo>
                  <a:pt x="164215" y="15777"/>
                </a:lnTo>
                <a:lnTo>
                  <a:pt x="206886" y="4062"/>
                </a:lnTo>
                <a:lnTo>
                  <a:pt x="252222" y="0"/>
                </a:lnTo>
                <a:lnTo>
                  <a:pt x="297557" y="4062"/>
                </a:lnTo>
                <a:lnTo>
                  <a:pt x="340228" y="15777"/>
                </a:lnTo>
                <a:lnTo>
                  <a:pt x="379521" y="34431"/>
                </a:lnTo>
                <a:lnTo>
                  <a:pt x="414723" y="59312"/>
                </a:lnTo>
                <a:lnTo>
                  <a:pt x="445122" y="89710"/>
                </a:lnTo>
                <a:lnTo>
                  <a:pt x="470007" y="124911"/>
                </a:lnTo>
                <a:lnTo>
                  <a:pt x="488663" y="164205"/>
                </a:lnTo>
                <a:lnTo>
                  <a:pt x="500380" y="206879"/>
                </a:lnTo>
                <a:lnTo>
                  <a:pt x="504444" y="252221"/>
                </a:lnTo>
                <a:lnTo>
                  <a:pt x="500380" y="297564"/>
                </a:lnTo>
                <a:lnTo>
                  <a:pt x="488663" y="340238"/>
                </a:lnTo>
                <a:lnTo>
                  <a:pt x="470007" y="379532"/>
                </a:lnTo>
                <a:lnTo>
                  <a:pt x="445122" y="414733"/>
                </a:lnTo>
                <a:lnTo>
                  <a:pt x="414723" y="445131"/>
                </a:lnTo>
                <a:lnTo>
                  <a:pt x="379521" y="470012"/>
                </a:lnTo>
                <a:lnTo>
                  <a:pt x="340228" y="488666"/>
                </a:lnTo>
                <a:lnTo>
                  <a:pt x="297557" y="500381"/>
                </a:lnTo>
                <a:lnTo>
                  <a:pt x="252222" y="504443"/>
                </a:lnTo>
                <a:lnTo>
                  <a:pt x="206886" y="500381"/>
                </a:lnTo>
                <a:lnTo>
                  <a:pt x="164215" y="488666"/>
                </a:lnTo>
                <a:lnTo>
                  <a:pt x="124922" y="470012"/>
                </a:lnTo>
                <a:lnTo>
                  <a:pt x="89720" y="445131"/>
                </a:lnTo>
                <a:lnTo>
                  <a:pt x="59321" y="414733"/>
                </a:lnTo>
                <a:lnTo>
                  <a:pt x="34436" y="379532"/>
                </a:lnTo>
                <a:lnTo>
                  <a:pt x="15780" y="340238"/>
                </a:lnTo>
                <a:lnTo>
                  <a:pt x="4063" y="297564"/>
                </a:lnTo>
                <a:lnTo>
                  <a:pt x="0" y="252221"/>
                </a:lnTo>
                <a:close/>
              </a:path>
            </a:pathLst>
          </a:custGeom>
          <a:ln w="2895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67939" y="2199132"/>
            <a:ext cx="152400" cy="352425"/>
          </a:xfrm>
          <a:custGeom>
            <a:avLst/>
            <a:gdLst/>
            <a:ahLst/>
            <a:cxnLst/>
            <a:rect l="l" t="t" r="r" b="b"/>
            <a:pathLst>
              <a:path w="152400" h="352425">
                <a:moveTo>
                  <a:pt x="70993" y="0"/>
                </a:moveTo>
                <a:lnTo>
                  <a:pt x="0" y="0"/>
                </a:lnTo>
                <a:lnTo>
                  <a:pt x="81407" y="176021"/>
                </a:lnTo>
                <a:lnTo>
                  <a:pt x="0" y="352043"/>
                </a:lnTo>
                <a:lnTo>
                  <a:pt x="70993" y="352043"/>
                </a:lnTo>
                <a:lnTo>
                  <a:pt x="152400" y="176021"/>
                </a:lnTo>
                <a:lnTo>
                  <a:pt x="7099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18104" y="3593591"/>
            <a:ext cx="7992109" cy="0"/>
          </a:xfrm>
          <a:custGeom>
            <a:avLst/>
            <a:gdLst/>
            <a:ahLst/>
            <a:cxnLst/>
            <a:rect l="l" t="t" r="r" b="b"/>
            <a:pathLst>
              <a:path w="7992109">
                <a:moveTo>
                  <a:pt x="799198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C5C8C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67939" y="3974591"/>
            <a:ext cx="152400" cy="911860"/>
          </a:xfrm>
          <a:custGeom>
            <a:avLst/>
            <a:gdLst/>
            <a:ahLst/>
            <a:cxnLst/>
            <a:rect l="l" t="t" r="r" b="b"/>
            <a:pathLst>
              <a:path w="152400" h="911860">
                <a:moveTo>
                  <a:pt x="70993" y="0"/>
                </a:moveTo>
                <a:lnTo>
                  <a:pt x="0" y="0"/>
                </a:lnTo>
                <a:lnTo>
                  <a:pt x="81407" y="455675"/>
                </a:lnTo>
                <a:lnTo>
                  <a:pt x="0" y="911351"/>
                </a:lnTo>
                <a:lnTo>
                  <a:pt x="70993" y="911351"/>
                </a:lnTo>
                <a:lnTo>
                  <a:pt x="152400" y="455675"/>
                </a:lnTo>
                <a:lnTo>
                  <a:pt x="7099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469516" y="2141347"/>
            <a:ext cx="995044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Istituzioni 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sc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last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40486" y="3890009"/>
            <a:ext cx="504825" cy="504825"/>
          </a:xfrm>
          <a:custGeom>
            <a:avLst/>
            <a:gdLst/>
            <a:ahLst/>
            <a:cxnLst/>
            <a:rect l="l" t="t" r="r" b="b"/>
            <a:pathLst>
              <a:path w="504825" h="504825">
                <a:moveTo>
                  <a:pt x="0" y="252221"/>
                </a:moveTo>
                <a:lnTo>
                  <a:pt x="4063" y="206879"/>
                </a:lnTo>
                <a:lnTo>
                  <a:pt x="15780" y="164205"/>
                </a:lnTo>
                <a:lnTo>
                  <a:pt x="34436" y="124911"/>
                </a:lnTo>
                <a:lnTo>
                  <a:pt x="59321" y="89710"/>
                </a:lnTo>
                <a:lnTo>
                  <a:pt x="89720" y="59312"/>
                </a:lnTo>
                <a:lnTo>
                  <a:pt x="124922" y="34431"/>
                </a:lnTo>
                <a:lnTo>
                  <a:pt x="164215" y="15777"/>
                </a:lnTo>
                <a:lnTo>
                  <a:pt x="206886" y="4062"/>
                </a:lnTo>
                <a:lnTo>
                  <a:pt x="252222" y="0"/>
                </a:lnTo>
                <a:lnTo>
                  <a:pt x="297557" y="4062"/>
                </a:lnTo>
                <a:lnTo>
                  <a:pt x="340228" y="15777"/>
                </a:lnTo>
                <a:lnTo>
                  <a:pt x="379521" y="34431"/>
                </a:lnTo>
                <a:lnTo>
                  <a:pt x="414723" y="59312"/>
                </a:lnTo>
                <a:lnTo>
                  <a:pt x="445122" y="89710"/>
                </a:lnTo>
                <a:lnTo>
                  <a:pt x="470007" y="124911"/>
                </a:lnTo>
                <a:lnTo>
                  <a:pt x="488663" y="164205"/>
                </a:lnTo>
                <a:lnTo>
                  <a:pt x="500380" y="206879"/>
                </a:lnTo>
                <a:lnTo>
                  <a:pt x="504444" y="252221"/>
                </a:lnTo>
                <a:lnTo>
                  <a:pt x="500380" y="297564"/>
                </a:lnTo>
                <a:lnTo>
                  <a:pt x="488663" y="340238"/>
                </a:lnTo>
                <a:lnTo>
                  <a:pt x="470007" y="379532"/>
                </a:lnTo>
                <a:lnTo>
                  <a:pt x="445122" y="414733"/>
                </a:lnTo>
                <a:lnTo>
                  <a:pt x="414723" y="445131"/>
                </a:lnTo>
                <a:lnTo>
                  <a:pt x="379521" y="470012"/>
                </a:lnTo>
                <a:lnTo>
                  <a:pt x="340228" y="488666"/>
                </a:lnTo>
                <a:lnTo>
                  <a:pt x="297557" y="500381"/>
                </a:lnTo>
                <a:lnTo>
                  <a:pt x="252222" y="504444"/>
                </a:lnTo>
                <a:lnTo>
                  <a:pt x="206886" y="500381"/>
                </a:lnTo>
                <a:lnTo>
                  <a:pt x="164215" y="488666"/>
                </a:lnTo>
                <a:lnTo>
                  <a:pt x="124922" y="470012"/>
                </a:lnTo>
                <a:lnTo>
                  <a:pt x="89720" y="445131"/>
                </a:lnTo>
                <a:lnTo>
                  <a:pt x="59321" y="414733"/>
                </a:lnTo>
                <a:lnTo>
                  <a:pt x="34436" y="379532"/>
                </a:lnTo>
                <a:lnTo>
                  <a:pt x="15780" y="340238"/>
                </a:lnTo>
                <a:lnTo>
                  <a:pt x="4063" y="297564"/>
                </a:lnTo>
                <a:lnTo>
                  <a:pt x="0" y="252221"/>
                </a:lnTo>
                <a:close/>
              </a:path>
            </a:pathLst>
          </a:custGeom>
          <a:ln w="2895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93647" y="4022971"/>
            <a:ext cx="195072" cy="2396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46403" y="4599042"/>
            <a:ext cx="291084" cy="2396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40486" y="4466082"/>
            <a:ext cx="504825" cy="504825"/>
          </a:xfrm>
          <a:custGeom>
            <a:avLst/>
            <a:gdLst/>
            <a:ahLst/>
            <a:cxnLst/>
            <a:rect l="l" t="t" r="r" b="b"/>
            <a:pathLst>
              <a:path w="504825" h="504825">
                <a:moveTo>
                  <a:pt x="0" y="252222"/>
                </a:moveTo>
                <a:lnTo>
                  <a:pt x="4063" y="206879"/>
                </a:lnTo>
                <a:lnTo>
                  <a:pt x="15780" y="164205"/>
                </a:lnTo>
                <a:lnTo>
                  <a:pt x="34436" y="124911"/>
                </a:lnTo>
                <a:lnTo>
                  <a:pt x="59321" y="89710"/>
                </a:lnTo>
                <a:lnTo>
                  <a:pt x="89720" y="59312"/>
                </a:lnTo>
                <a:lnTo>
                  <a:pt x="124922" y="34431"/>
                </a:lnTo>
                <a:lnTo>
                  <a:pt x="164215" y="15777"/>
                </a:lnTo>
                <a:lnTo>
                  <a:pt x="206886" y="4062"/>
                </a:lnTo>
                <a:lnTo>
                  <a:pt x="252222" y="0"/>
                </a:lnTo>
                <a:lnTo>
                  <a:pt x="297557" y="4062"/>
                </a:lnTo>
                <a:lnTo>
                  <a:pt x="340228" y="15777"/>
                </a:lnTo>
                <a:lnTo>
                  <a:pt x="379521" y="34431"/>
                </a:lnTo>
                <a:lnTo>
                  <a:pt x="414723" y="59312"/>
                </a:lnTo>
                <a:lnTo>
                  <a:pt x="445122" y="89710"/>
                </a:lnTo>
                <a:lnTo>
                  <a:pt x="470007" y="124911"/>
                </a:lnTo>
                <a:lnTo>
                  <a:pt x="488663" y="164205"/>
                </a:lnTo>
                <a:lnTo>
                  <a:pt x="500380" y="206879"/>
                </a:lnTo>
                <a:lnTo>
                  <a:pt x="504444" y="252222"/>
                </a:lnTo>
                <a:lnTo>
                  <a:pt x="500380" y="297564"/>
                </a:lnTo>
                <a:lnTo>
                  <a:pt x="488663" y="340238"/>
                </a:lnTo>
                <a:lnTo>
                  <a:pt x="470007" y="379532"/>
                </a:lnTo>
                <a:lnTo>
                  <a:pt x="445122" y="414733"/>
                </a:lnTo>
                <a:lnTo>
                  <a:pt x="414723" y="445131"/>
                </a:lnTo>
                <a:lnTo>
                  <a:pt x="379521" y="470012"/>
                </a:lnTo>
                <a:lnTo>
                  <a:pt x="340228" y="488666"/>
                </a:lnTo>
                <a:lnTo>
                  <a:pt x="297557" y="500381"/>
                </a:lnTo>
                <a:lnTo>
                  <a:pt x="252222" y="504444"/>
                </a:lnTo>
                <a:lnTo>
                  <a:pt x="206886" y="500381"/>
                </a:lnTo>
                <a:lnTo>
                  <a:pt x="164215" y="488666"/>
                </a:lnTo>
                <a:lnTo>
                  <a:pt x="124922" y="470012"/>
                </a:lnTo>
                <a:lnTo>
                  <a:pt x="89720" y="445131"/>
                </a:lnTo>
                <a:lnTo>
                  <a:pt x="59321" y="414733"/>
                </a:lnTo>
                <a:lnTo>
                  <a:pt x="34436" y="379532"/>
                </a:lnTo>
                <a:lnTo>
                  <a:pt x="15780" y="340238"/>
                </a:lnTo>
                <a:lnTo>
                  <a:pt x="4063" y="297564"/>
                </a:lnTo>
                <a:lnTo>
                  <a:pt x="0" y="252222"/>
                </a:lnTo>
                <a:close/>
              </a:path>
            </a:pathLst>
          </a:custGeom>
          <a:ln w="2895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469516" y="4015866"/>
            <a:ext cx="2717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ts val="1425"/>
              </a:lnSpc>
            </a:pPr>
            <a:fld id="{81D60167-4931-47E6-BA6A-407CBD079E47}" type="slidenum">
              <a:rPr spc="-5" dirty="0"/>
              <a:t>102</a:t>
            </a:fld>
            <a:endParaRPr spc="-5" dirty="0"/>
          </a:p>
        </p:txBody>
      </p:sp>
      <p:sp>
        <p:nvSpPr>
          <p:cNvPr id="21" name="object 21"/>
          <p:cNvSpPr txBox="1"/>
          <p:nvPr/>
        </p:nvSpPr>
        <p:spPr>
          <a:xfrm>
            <a:off x="1469516" y="4591634"/>
            <a:ext cx="54038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SGA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51687" y="2336292"/>
            <a:ext cx="10526395" cy="1381125"/>
          </a:xfrm>
          <a:prstGeom prst="rect">
            <a:avLst/>
          </a:prstGeom>
          <a:ln w="3175">
            <a:solidFill>
              <a:srgbClr val="BEBEBE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3450">
              <a:latin typeface="Times New Roman"/>
              <a:cs typeface="Times New Roman"/>
            </a:endParaRPr>
          </a:p>
          <a:p>
            <a:pPr marL="2179320">
              <a:lnSpc>
                <a:spcPct val="100000"/>
              </a:lnSpc>
            </a:pPr>
            <a:r>
              <a:rPr sz="2400" spc="-5" dirty="0"/>
              <a:t>Focus: </a:t>
            </a:r>
            <a:r>
              <a:rPr sz="2400" dirty="0"/>
              <a:t>Il </a:t>
            </a:r>
            <a:r>
              <a:rPr sz="2400" spc="-5" dirty="0"/>
              <a:t>Sistema </a:t>
            </a:r>
            <a:r>
              <a:rPr sz="2400" dirty="0"/>
              <a:t>Informativo dell'Istruzione</a:t>
            </a:r>
            <a:r>
              <a:rPr sz="2400" spc="-90" dirty="0"/>
              <a:t> </a:t>
            </a:r>
            <a:r>
              <a:rPr sz="2400" dirty="0"/>
              <a:t>(SIDI)</a:t>
            </a:r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869702" y="2468378"/>
            <a:ext cx="860701" cy="10171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ts val="1425"/>
              </a:lnSpc>
            </a:pPr>
            <a:fld id="{81D60167-4931-47E6-BA6A-407CBD079E47}" type="slidenum">
              <a:rPr spc="-5" dirty="0"/>
              <a:t>103</a:t>
            </a:fld>
            <a:endParaRPr spc="-5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7527" y="232409"/>
            <a:ext cx="57492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Il Sistema </a:t>
            </a:r>
            <a:r>
              <a:rPr spc="-5" dirty="0"/>
              <a:t>Informativo </a:t>
            </a:r>
            <a:r>
              <a:rPr dirty="0"/>
              <a:t>dell'Istruzione (SIDI)</a:t>
            </a:r>
            <a:r>
              <a:rPr spc="-160" dirty="0"/>
              <a:t> </a:t>
            </a:r>
            <a:r>
              <a:rPr dirty="0"/>
              <a:t>(1/2)</a:t>
            </a:r>
          </a:p>
        </p:txBody>
      </p:sp>
      <p:sp>
        <p:nvSpPr>
          <p:cNvPr id="7" name="object 7"/>
          <p:cNvSpPr/>
          <p:nvPr/>
        </p:nvSpPr>
        <p:spPr>
          <a:xfrm>
            <a:off x="1921001" y="837438"/>
            <a:ext cx="9215755" cy="5113020"/>
          </a:xfrm>
          <a:custGeom>
            <a:avLst/>
            <a:gdLst/>
            <a:ahLst/>
            <a:cxnLst/>
            <a:rect l="l" t="t" r="r" b="b"/>
            <a:pathLst>
              <a:path w="9215755" h="5113020">
                <a:moveTo>
                  <a:pt x="0" y="337820"/>
                </a:moveTo>
                <a:lnTo>
                  <a:pt x="3084" y="291981"/>
                </a:lnTo>
                <a:lnTo>
                  <a:pt x="12067" y="248017"/>
                </a:lnTo>
                <a:lnTo>
                  <a:pt x="26548" y="206329"/>
                </a:lnTo>
                <a:lnTo>
                  <a:pt x="46124" y="167320"/>
                </a:lnTo>
                <a:lnTo>
                  <a:pt x="70392" y="131392"/>
                </a:lnTo>
                <a:lnTo>
                  <a:pt x="98948" y="98948"/>
                </a:lnTo>
                <a:lnTo>
                  <a:pt x="131392" y="70392"/>
                </a:lnTo>
                <a:lnTo>
                  <a:pt x="167320" y="46124"/>
                </a:lnTo>
                <a:lnTo>
                  <a:pt x="206329" y="26548"/>
                </a:lnTo>
                <a:lnTo>
                  <a:pt x="248017" y="12067"/>
                </a:lnTo>
                <a:lnTo>
                  <a:pt x="291981" y="3084"/>
                </a:lnTo>
                <a:lnTo>
                  <a:pt x="337820" y="0"/>
                </a:lnTo>
                <a:lnTo>
                  <a:pt x="8877808" y="0"/>
                </a:lnTo>
                <a:lnTo>
                  <a:pt x="8923646" y="3084"/>
                </a:lnTo>
                <a:lnTo>
                  <a:pt x="8967610" y="12067"/>
                </a:lnTo>
                <a:lnTo>
                  <a:pt x="9009298" y="26548"/>
                </a:lnTo>
                <a:lnTo>
                  <a:pt x="9048307" y="46124"/>
                </a:lnTo>
                <a:lnTo>
                  <a:pt x="9084235" y="70392"/>
                </a:lnTo>
                <a:lnTo>
                  <a:pt x="9116679" y="98948"/>
                </a:lnTo>
                <a:lnTo>
                  <a:pt x="9145235" y="131392"/>
                </a:lnTo>
                <a:lnTo>
                  <a:pt x="9169503" y="167320"/>
                </a:lnTo>
                <a:lnTo>
                  <a:pt x="9189079" y="206329"/>
                </a:lnTo>
                <a:lnTo>
                  <a:pt x="9203560" y="248017"/>
                </a:lnTo>
                <a:lnTo>
                  <a:pt x="9212543" y="291981"/>
                </a:lnTo>
                <a:lnTo>
                  <a:pt x="9215628" y="337820"/>
                </a:lnTo>
                <a:lnTo>
                  <a:pt x="9215628" y="4775200"/>
                </a:lnTo>
                <a:lnTo>
                  <a:pt x="9212543" y="4821040"/>
                </a:lnTo>
                <a:lnTo>
                  <a:pt x="9203560" y="4865006"/>
                </a:lnTo>
                <a:lnTo>
                  <a:pt x="9189079" y="4906695"/>
                </a:lnTo>
                <a:lnTo>
                  <a:pt x="9169503" y="4945705"/>
                </a:lnTo>
                <a:lnTo>
                  <a:pt x="9145235" y="4981632"/>
                </a:lnTo>
                <a:lnTo>
                  <a:pt x="9116679" y="5014075"/>
                </a:lnTo>
                <a:lnTo>
                  <a:pt x="9084235" y="5042631"/>
                </a:lnTo>
                <a:lnTo>
                  <a:pt x="9048307" y="5066898"/>
                </a:lnTo>
                <a:lnTo>
                  <a:pt x="9009298" y="5086472"/>
                </a:lnTo>
                <a:lnTo>
                  <a:pt x="8967610" y="5100952"/>
                </a:lnTo>
                <a:lnTo>
                  <a:pt x="8923646" y="5109936"/>
                </a:lnTo>
                <a:lnTo>
                  <a:pt x="8877808" y="5113020"/>
                </a:lnTo>
                <a:lnTo>
                  <a:pt x="337820" y="5113020"/>
                </a:lnTo>
                <a:lnTo>
                  <a:pt x="291981" y="5109936"/>
                </a:lnTo>
                <a:lnTo>
                  <a:pt x="248017" y="5100952"/>
                </a:lnTo>
                <a:lnTo>
                  <a:pt x="206329" y="5086472"/>
                </a:lnTo>
                <a:lnTo>
                  <a:pt x="167320" y="5066898"/>
                </a:lnTo>
                <a:lnTo>
                  <a:pt x="131392" y="5042631"/>
                </a:lnTo>
                <a:lnTo>
                  <a:pt x="98948" y="5014075"/>
                </a:lnTo>
                <a:lnTo>
                  <a:pt x="70392" y="4981632"/>
                </a:lnTo>
                <a:lnTo>
                  <a:pt x="46124" y="4945705"/>
                </a:lnTo>
                <a:lnTo>
                  <a:pt x="26548" y="4906695"/>
                </a:lnTo>
                <a:lnTo>
                  <a:pt x="12067" y="4865006"/>
                </a:lnTo>
                <a:lnTo>
                  <a:pt x="3084" y="4821040"/>
                </a:lnTo>
                <a:lnTo>
                  <a:pt x="0" y="4775200"/>
                </a:lnTo>
                <a:lnTo>
                  <a:pt x="0" y="337820"/>
                </a:lnTo>
                <a:close/>
              </a:path>
            </a:pathLst>
          </a:custGeom>
          <a:ln w="25908">
            <a:solidFill>
              <a:srgbClr val="548E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2587" y="2561844"/>
            <a:ext cx="2076450" cy="15019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554604" y="913183"/>
            <a:ext cx="8267700" cy="4954270"/>
          </a:xfrm>
          <a:prstGeom prst="rect">
            <a:avLst/>
          </a:prstGeom>
        </p:spPr>
        <p:txBody>
          <a:bodyPr vert="horz" wrap="square" lIns="0" tIns="1689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30"/>
              </a:spcBef>
            </a:pPr>
            <a:r>
              <a:rPr sz="1800" b="1" u="heavy" spc="-8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Arial"/>
                <a:cs typeface="Arial"/>
              </a:rPr>
              <a:t>Cosa </a:t>
            </a:r>
            <a:r>
              <a:rPr sz="1800" b="1" u="heavy" spc="-7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Arial"/>
                <a:cs typeface="Arial"/>
              </a:rPr>
              <a:t>è</a:t>
            </a:r>
            <a:r>
              <a:rPr sz="1800" b="1" spc="10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800" b="1" spc="-345" dirty="0">
                <a:solidFill>
                  <a:srgbClr val="244060"/>
                </a:solidFill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  <a:p>
            <a:pPr marL="91440" marR="33020">
              <a:lnSpc>
                <a:spcPct val="150100"/>
              </a:lnSpc>
              <a:spcBef>
                <a:spcPts val="125"/>
              </a:spcBef>
            </a:pP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Il SIDI (Sistema Informativo Dell’Istruzione) è un’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area </a:t>
            </a:r>
            <a:r>
              <a:rPr sz="1600" b="1" spc="-10" dirty="0">
                <a:solidFill>
                  <a:srgbClr val="244060"/>
                </a:solidFill>
                <a:latin typeface="Arial"/>
                <a:cs typeface="Arial"/>
              </a:rPr>
              <a:t>riservata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in cui sono disponibili le  applicazioni (e </a:t>
            </a:r>
            <a:r>
              <a:rPr sz="1600" b="1" spc="-10" dirty="0">
                <a:solidFill>
                  <a:srgbClr val="244060"/>
                </a:solidFill>
                <a:latin typeface="Arial"/>
                <a:cs typeface="Arial"/>
              </a:rPr>
              <a:t>relative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comunicazioni) per le segreterie scolastiche e gli uffici  dell’Amministrazione </a:t>
            </a:r>
            <a:r>
              <a:rPr sz="1600" b="1" spc="-10" dirty="0">
                <a:solidFill>
                  <a:srgbClr val="244060"/>
                </a:solidFill>
                <a:latin typeface="Arial"/>
                <a:cs typeface="Arial"/>
              </a:rPr>
              <a:t>centrale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e periferica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che hanno il compito di acquisire, verificare e  gestire i dati che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il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sistema informativo raccoglie ed</a:t>
            </a:r>
            <a:r>
              <a:rPr sz="1600" spc="1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elabora.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>
              <a:latin typeface="Times New Roman"/>
              <a:cs typeface="Times New Roman"/>
            </a:endParaRPr>
          </a:p>
          <a:p>
            <a:pPr marL="37465">
              <a:lnSpc>
                <a:spcPct val="100000"/>
              </a:lnSpc>
            </a:pPr>
            <a:r>
              <a:rPr sz="1800" b="1" u="heavy" spc="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Arial"/>
                <a:cs typeface="Arial"/>
              </a:rPr>
              <a:t>Gli </a:t>
            </a:r>
            <a:r>
              <a:rPr sz="1800" b="1" u="heavy" spc="5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Arial"/>
                <a:cs typeface="Arial"/>
              </a:rPr>
              <a:t>utilizzatori</a:t>
            </a:r>
            <a:r>
              <a:rPr sz="1800" b="1" spc="-10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800" b="1" spc="-345" dirty="0">
                <a:solidFill>
                  <a:srgbClr val="244060"/>
                </a:solidFill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  <a:p>
            <a:pPr marL="378460" indent="-287020">
              <a:lnSpc>
                <a:spcPct val="100000"/>
              </a:lnSpc>
              <a:spcBef>
                <a:spcPts val="1010"/>
              </a:spcBef>
              <a:buChar char="•"/>
              <a:tabLst>
                <a:tab pos="377825" algn="l"/>
                <a:tab pos="378460" algn="l"/>
              </a:tabLst>
            </a:pP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Personale amministrativo Miur (utenti degli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Uffici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centrali e</a:t>
            </a:r>
            <a:r>
              <a:rPr sz="1600" spc="4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Periferici)</a:t>
            </a:r>
            <a:endParaRPr sz="1600">
              <a:latin typeface="Arial"/>
              <a:cs typeface="Arial"/>
            </a:endParaRPr>
          </a:p>
          <a:p>
            <a:pPr marL="378460" indent="-287020">
              <a:lnSpc>
                <a:spcPct val="100000"/>
              </a:lnSpc>
              <a:spcBef>
                <a:spcPts val="1560"/>
              </a:spcBef>
              <a:buChar char="•"/>
              <a:tabLst>
                <a:tab pos="377825" algn="l"/>
                <a:tab pos="378460" algn="l"/>
              </a:tabLst>
            </a:pP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Personale amministrativo delle scuole e Dirigenti</a:t>
            </a:r>
            <a:r>
              <a:rPr sz="1600" spc="-3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Scolastici</a:t>
            </a:r>
            <a:endParaRPr sz="1600">
              <a:latin typeface="Arial"/>
              <a:cs typeface="Arial"/>
            </a:endParaRPr>
          </a:p>
          <a:p>
            <a:pPr marL="378460" indent="-287020">
              <a:lnSpc>
                <a:spcPct val="100000"/>
              </a:lnSpc>
              <a:spcBef>
                <a:spcPts val="1560"/>
              </a:spcBef>
              <a:buChar char="•"/>
              <a:tabLst>
                <a:tab pos="377825" algn="l"/>
                <a:tab pos="378460" algn="l"/>
              </a:tabLst>
            </a:pP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Docenti e Assistenti </a:t>
            </a:r>
            <a:r>
              <a:rPr sz="1600" spc="-30" dirty="0">
                <a:solidFill>
                  <a:srgbClr val="244060"/>
                </a:solidFill>
                <a:latin typeface="Arial"/>
                <a:cs typeface="Arial"/>
              </a:rPr>
              <a:t>Tecnici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Ausiliari con impiego temporaneo in</a:t>
            </a:r>
            <a:r>
              <a:rPr sz="1600" spc="-16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segreteria</a:t>
            </a:r>
            <a:endParaRPr sz="1600">
              <a:latin typeface="Arial"/>
              <a:cs typeface="Arial"/>
            </a:endParaRPr>
          </a:p>
          <a:p>
            <a:pPr marL="378460" indent="-287020">
              <a:lnSpc>
                <a:spcPct val="100000"/>
              </a:lnSpc>
              <a:spcBef>
                <a:spcPts val="1560"/>
              </a:spcBef>
              <a:buChar char="•"/>
              <a:tabLst>
                <a:tab pos="377825" algn="l"/>
                <a:tab pos="378460" algn="l"/>
              </a:tabLst>
            </a:pP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Utenti delle scuole non statali, paritarie e non</a:t>
            </a:r>
            <a:r>
              <a:rPr sz="1600" spc="2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paritarie</a:t>
            </a:r>
            <a:endParaRPr sz="1600">
              <a:latin typeface="Arial"/>
              <a:cs typeface="Arial"/>
            </a:endParaRPr>
          </a:p>
          <a:p>
            <a:pPr marL="378460" marR="5080" indent="-287020">
              <a:lnSpc>
                <a:spcPct val="150000"/>
              </a:lnSpc>
              <a:spcBef>
                <a:spcPts val="600"/>
              </a:spcBef>
              <a:buChar char="•"/>
              <a:tabLst>
                <a:tab pos="377825" algn="l"/>
                <a:tab pos="378460" algn="l"/>
              </a:tabLst>
            </a:pP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Utenti esterni (Enti e Amministrazioni che hanno bisogno di accedere al sistema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in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base  ad accordi specifici con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il</a:t>
            </a:r>
            <a:r>
              <a:rPr sz="1600" spc="-4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Miur)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ts val="1425"/>
              </a:lnSpc>
            </a:pPr>
            <a:fld id="{81D60167-4931-47E6-BA6A-407CBD079E47}" type="slidenum">
              <a:rPr spc="-5" dirty="0"/>
              <a:t>104</a:t>
            </a:fld>
            <a:endParaRPr spc="-5"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82281" y="2242820"/>
            <a:ext cx="2221865" cy="1986914"/>
          </a:xfrm>
          <a:custGeom>
            <a:avLst/>
            <a:gdLst/>
            <a:ahLst/>
            <a:cxnLst/>
            <a:rect l="l" t="t" r="r" b="b"/>
            <a:pathLst>
              <a:path w="2221865" h="1986914">
                <a:moveTo>
                  <a:pt x="0" y="0"/>
                </a:moveTo>
                <a:lnTo>
                  <a:pt x="1560829" y="1986660"/>
                </a:lnTo>
                <a:lnTo>
                  <a:pt x="2221357" y="1203578"/>
                </a:lnTo>
                <a:lnTo>
                  <a:pt x="0" y="0"/>
                </a:lnTo>
                <a:close/>
              </a:path>
            </a:pathLst>
          </a:custGeom>
          <a:solidFill>
            <a:srgbClr val="DCE6F1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63533" y="2445257"/>
            <a:ext cx="2611120" cy="1728470"/>
          </a:xfrm>
          <a:custGeom>
            <a:avLst/>
            <a:gdLst/>
            <a:ahLst/>
            <a:cxnLst/>
            <a:rect l="l" t="t" r="r" b="b"/>
            <a:pathLst>
              <a:path w="2611120" h="1728470">
                <a:moveTo>
                  <a:pt x="2322576" y="0"/>
                </a:moveTo>
                <a:lnTo>
                  <a:pt x="288036" y="0"/>
                </a:lnTo>
                <a:lnTo>
                  <a:pt x="241302" y="3768"/>
                </a:lnTo>
                <a:lnTo>
                  <a:pt x="196973" y="14679"/>
                </a:lnTo>
                <a:lnTo>
                  <a:pt x="155643" y="32140"/>
                </a:lnTo>
                <a:lnTo>
                  <a:pt x="117902" y="55558"/>
                </a:lnTo>
                <a:lnTo>
                  <a:pt x="84343" y="84343"/>
                </a:lnTo>
                <a:lnTo>
                  <a:pt x="55558" y="117902"/>
                </a:lnTo>
                <a:lnTo>
                  <a:pt x="32140" y="155643"/>
                </a:lnTo>
                <a:lnTo>
                  <a:pt x="14679" y="196973"/>
                </a:lnTo>
                <a:lnTo>
                  <a:pt x="3768" y="241302"/>
                </a:lnTo>
                <a:lnTo>
                  <a:pt x="0" y="288036"/>
                </a:lnTo>
                <a:lnTo>
                  <a:pt x="0" y="1440179"/>
                </a:lnTo>
                <a:lnTo>
                  <a:pt x="3768" y="1486913"/>
                </a:lnTo>
                <a:lnTo>
                  <a:pt x="14679" y="1531242"/>
                </a:lnTo>
                <a:lnTo>
                  <a:pt x="32140" y="1572572"/>
                </a:lnTo>
                <a:lnTo>
                  <a:pt x="55558" y="1610313"/>
                </a:lnTo>
                <a:lnTo>
                  <a:pt x="84343" y="1643872"/>
                </a:lnTo>
                <a:lnTo>
                  <a:pt x="117902" y="1672657"/>
                </a:lnTo>
                <a:lnTo>
                  <a:pt x="155643" y="1696075"/>
                </a:lnTo>
                <a:lnTo>
                  <a:pt x="196973" y="1713536"/>
                </a:lnTo>
                <a:lnTo>
                  <a:pt x="241302" y="1724447"/>
                </a:lnTo>
                <a:lnTo>
                  <a:pt x="288036" y="1728215"/>
                </a:lnTo>
                <a:lnTo>
                  <a:pt x="2322576" y="1728215"/>
                </a:lnTo>
                <a:lnTo>
                  <a:pt x="2369309" y="1724447"/>
                </a:lnTo>
                <a:lnTo>
                  <a:pt x="2413638" y="1713536"/>
                </a:lnTo>
                <a:lnTo>
                  <a:pt x="2454968" y="1696075"/>
                </a:lnTo>
                <a:lnTo>
                  <a:pt x="2492709" y="1672657"/>
                </a:lnTo>
                <a:lnTo>
                  <a:pt x="2526268" y="1643872"/>
                </a:lnTo>
                <a:lnTo>
                  <a:pt x="2555053" y="1610313"/>
                </a:lnTo>
                <a:lnTo>
                  <a:pt x="2578471" y="1572572"/>
                </a:lnTo>
                <a:lnTo>
                  <a:pt x="2595932" y="1531242"/>
                </a:lnTo>
                <a:lnTo>
                  <a:pt x="2606843" y="1486913"/>
                </a:lnTo>
                <a:lnTo>
                  <a:pt x="2610612" y="1440179"/>
                </a:lnTo>
                <a:lnTo>
                  <a:pt x="2610612" y="288036"/>
                </a:lnTo>
                <a:lnTo>
                  <a:pt x="2606843" y="241302"/>
                </a:lnTo>
                <a:lnTo>
                  <a:pt x="2595932" y="196973"/>
                </a:lnTo>
                <a:lnTo>
                  <a:pt x="2578471" y="155643"/>
                </a:lnTo>
                <a:lnTo>
                  <a:pt x="2555053" y="117902"/>
                </a:lnTo>
                <a:lnTo>
                  <a:pt x="2526268" y="84343"/>
                </a:lnTo>
                <a:lnTo>
                  <a:pt x="2492709" y="55558"/>
                </a:lnTo>
                <a:lnTo>
                  <a:pt x="2454968" y="32140"/>
                </a:lnTo>
                <a:lnTo>
                  <a:pt x="2413638" y="14679"/>
                </a:lnTo>
                <a:lnTo>
                  <a:pt x="2369309" y="3768"/>
                </a:lnTo>
                <a:lnTo>
                  <a:pt x="23225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63533" y="2445257"/>
            <a:ext cx="2611120" cy="1728470"/>
          </a:xfrm>
          <a:custGeom>
            <a:avLst/>
            <a:gdLst/>
            <a:ahLst/>
            <a:cxnLst/>
            <a:rect l="l" t="t" r="r" b="b"/>
            <a:pathLst>
              <a:path w="2611120" h="1728470">
                <a:moveTo>
                  <a:pt x="0" y="288036"/>
                </a:moveTo>
                <a:lnTo>
                  <a:pt x="3768" y="241302"/>
                </a:lnTo>
                <a:lnTo>
                  <a:pt x="14679" y="196973"/>
                </a:lnTo>
                <a:lnTo>
                  <a:pt x="32140" y="155643"/>
                </a:lnTo>
                <a:lnTo>
                  <a:pt x="55558" y="117902"/>
                </a:lnTo>
                <a:lnTo>
                  <a:pt x="84343" y="84343"/>
                </a:lnTo>
                <a:lnTo>
                  <a:pt x="117902" y="55558"/>
                </a:lnTo>
                <a:lnTo>
                  <a:pt x="155643" y="32140"/>
                </a:lnTo>
                <a:lnTo>
                  <a:pt x="196973" y="14679"/>
                </a:lnTo>
                <a:lnTo>
                  <a:pt x="241302" y="3768"/>
                </a:lnTo>
                <a:lnTo>
                  <a:pt x="288036" y="0"/>
                </a:lnTo>
                <a:lnTo>
                  <a:pt x="2322576" y="0"/>
                </a:lnTo>
                <a:lnTo>
                  <a:pt x="2369309" y="3768"/>
                </a:lnTo>
                <a:lnTo>
                  <a:pt x="2413638" y="14679"/>
                </a:lnTo>
                <a:lnTo>
                  <a:pt x="2454968" y="32140"/>
                </a:lnTo>
                <a:lnTo>
                  <a:pt x="2492709" y="55558"/>
                </a:lnTo>
                <a:lnTo>
                  <a:pt x="2526268" y="84343"/>
                </a:lnTo>
                <a:lnTo>
                  <a:pt x="2555053" y="117902"/>
                </a:lnTo>
                <a:lnTo>
                  <a:pt x="2578471" y="155643"/>
                </a:lnTo>
                <a:lnTo>
                  <a:pt x="2595932" y="196973"/>
                </a:lnTo>
                <a:lnTo>
                  <a:pt x="2606843" y="241302"/>
                </a:lnTo>
                <a:lnTo>
                  <a:pt x="2610612" y="288036"/>
                </a:lnTo>
                <a:lnTo>
                  <a:pt x="2610612" y="1440179"/>
                </a:lnTo>
                <a:lnTo>
                  <a:pt x="2606843" y="1486913"/>
                </a:lnTo>
                <a:lnTo>
                  <a:pt x="2595932" y="1531242"/>
                </a:lnTo>
                <a:lnTo>
                  <a:pt x="2578471" y="1572572"/>
                </a:lnTo>
                <a:lnTo>
                  <a:pt x="2555053" y="1610313"/>
                </a:lnTo>
                <a:lnTo>
                  <a:pt x="2526268" y="1643872"/>
                </a:lnTo>
                <a:lnTo>
                  <a:pt x="2492709" y="1672657"/>
                </a:lnTo>
                <a:lnTo>
                  <a:pt x="2454968" y="1696075"/>
                </a:lnTo>
                <a:lnTo>
                  <a:pt x="2413638" y="1713536"/>
                </a:lnTo>
                <a:lnTo>
                  <a:pt x="2369309" y="1724447"/>
                </a:lnTo>
                <a:lnTo>
                  <a:pt x="2322576" y="1728215"/>
                </a:lnTo>
                <a:lnTo>
                  <a:pt x="288036" y="1728215"/>
                </a:lnTo>
                <a:lnTo>
                  <a:pt x="241302" y="1724447"/>
                </a:lnTo>
                <a:lnTo>
                  <a:pt x="196973" y="1713536"/>
                </a:lnTo>
                <a:lnTo>
                  <a:pt x="155643" y="1696075"/>
                </a:lnTo>
                <a:lnTo>
                  <a:pt x="117902" y="1672657"/>
                </a:lnTo>
                <a:lnTo>
                  <a:pt x="84343" y="1643872"/>
                </a:lnTo>
                <a:lnTo>
                  <a:pt x="55558" y="1610313"/>
                </a:lnTo>
                <a:lnTo>
                  <a:pt x="32140" y="1572572"/>
                </a:lnTo>
                <a:lnTo>
                  <a:pt x="14679" y="1531242"/>
                </a:lnTo>
                <a:lnTo>
                  <a:pt x="3768" y="1486913"/>
                </a:lnTo>
                <a:lnTo>
                  <a:pt x="0" y="1440179"/>
                </a:lnTo>
                <a:lnTo>
                  <a:pt x="0" y="288036"/>
                </a:lnTo>
                <a:close/>
              </a:path>
            </a:pathLst>
          </a:custGeom>
          <a:ln w="25908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943213" y="3192525"/>
            <a:ext cx="165036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244060"/>
                </a:solidFill>
                <a:latin typeface="Arial"/>
                <a:cs typeface="Arial"/>
              </a:rPr>
              <a:t>Rilevazione</a:t>
            </a:r>
            <a:r>
              <a:rPr sz="1600" b="1" spc="16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b="1" spc="85" dirty="0">
                <a:solidFill>
                  <a:srgbClr val="244060"/>
                </a:solidFill>
                <a:latin typeface="Arial"/>
                <a:cs typeface="Arial"/>
              </a:rPr>
              <a:t>Dati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554973" y="2236470"/>
            <a:ext cx="628015" cy="626745"/>
          </a:xfrm>
          <a:custGeom>
            <a:avLst/>
            <a:gdLst/>
            <a:ahLst/>
            <a:cxnLst/>
            <a:rect l="l" t="t" r="r" b="b"/>
            <a:pathLst>
              <a:path w="628015" h="626744">
                <a:moveTo>
                  <a:pt x="313944" y="0"/>
                </a:moveTo>
                <a:lnTo>
                  <a:pt x="267558" y="3395"/>
                </a:lnTo>
                <a:lnTo>
                  <a:pt x="223284" y="13259"/>
                </a:lnTo>
                <a:lnTo>
                  <a:pt x="181606" y="29106"/>
                </a:lnTo>
                <a:lnTo>
                  <a:pt x="143012" y="50453"/>
                </a:lnTo>
                <a:lnTo>
                  <a:pt x="107986" y="76815"/>
                </a:lnTo>
                <a:lnTo>
                  <a:pt x="77015" y="107708"/>
                </a:lnTo>
                <a:lnTo>
                  <a:pt x="50586" y="142647"/>
                </a:lnTo>
                <a:lnTo>
                  <a:pt x="29183" y="181148"/>
                </a:lnTo>
                <a:lnTo>
                  <a:pt x="13294" y="222727"/>
                </a:lnTo>
                <a:lnTo>
                  <a:pt x="3404" y="266900"/>
                </a:lnTo>
                <a:lnTo>
                  <a:pt x="0" y="313181"/>
                </a:lnTo>
                <a:lnTo>
                  <a:pt x="3404" y="359463"/>
                </a:lnTo>
                <a:lnTo>
                  <a:pt x="13294" y="403636"/>
                </a:lnTo>
                <a:lnTo>
                  <a:pt x="29183" y="445215"/>
                </a:lnTo>
                <a:lnTo>
                  <a:pt x="50586" y="483716"/>
                </a:lnTo>
                <a:lnTo>
                  <a:pt x="77015" y="518655"/>
                </a:lnTo>
                <a:lnTo>
                  <a:pt x="107986" y="549548"/>
                </a:lnTo>
                <a:lnTo>
                  <a:pt x="143012" y="575910"/>
                </a:lnTo>
                <a:lnTo>
                  <a:pt x="181606" y="597257"/>
                </a:lnTo>
                <a:lnTo>
                  <a:pt x="223284" y="613104"/>
                </a:lnTo>
                <a:lnTo>
                  <a:pt x="267558" y="622968"/>
                </a:lnTo>
                <a:lnTo>
                  <a:pt x="313944" y="626363"/>
                </a:lnTo>
                <a:lnTo>
                  <a:pt x="360329" y="622968"/>
                </a:lnTo>
                <a:lnTo>
                  <a:pt x="404603" y="613104"/>
                </a:lnTo>
                <a:lnTo>
                  <a:pt x="446281" y="597257"/>
                </a:lnTo>
                <a:lnTo>
                  <a:pt x="484875" y="575910"/>
                </a:lnTo>
                <a:lnTo>
                  <a:pt x="519901" y="549548"/>
                </a:lnTo>
                <a:lnTo>
                  <a:pt x="550872" y="518655"/>
                </a:lnTo>
                <a:lnTo>
                  <a:pt x="577301" y="483716"/>
                </a:lnTo>
                <a:lnTo>
                  <a:pt x="598704" y="445215"/>
                </a:lnTo>
                <a:lnTo>
                  <a:pt x="614593" y="403636"/>
                </a:lnTo>
                <a:lnTo>
                  <a:pt x="624483" y="359463"/>
                </a:lnTo>
                <a:lnTo>
                  <a:pt x="627887" y="313181"/>
                </a:lnTo>
                <a:lnTo>
                  <a:pt x="624483" y="266900"/>
                </a:lnTo>
                <a:lnTo>
                  <a:pt x="614593" y="222727"/>
                </a:lnTo>
                <a:lnTo>
                  <a:pt x="598704" y="181148"/>
                </a:lnTo>
                <a:lnTo>
                  <a:pt x="577301" y="142647"/>
                </a:lnTo>
                <a:lnTo>
                  <a:pt x="550872" y="107708"/>
                </a:lnTo>
                <a:lnTo>
                  <a:pt x="519901" y="76815"/>
                </a:lnTo>
                <a:lnTo>
                  <a:pt x="484875" y="50453"/>
                </a:lnTo>
                <a:lnTo>
                  <a:pt x="446281" y="29106"/>
                </a:lnTo>
                <a:lnTo>
                  <a:pt x="404603" y="13259"/>
                </a:lnTo>
                <a:lnTo>
                  <a:pt x="360329" y="3395"/>
                </a:lnTo>
                <a:lnTo>
                  <a:pt x="3139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54973" y="2236470"/>
            <a:ext cx="628015" cy="626745"/>
          </a:xfrm>
          <a:custGeom>
            <a:avLst/>
            <a:gdLst/>
            <a:ahLst/>
            <a:cxnLst/>
            <a:rect l="l" t="t" r="r" b="b"/>
            <a:pathLst>
              <a:path w="628015" h="626744">
                <a:moveTo>
                  <a:pt x="0" y="313181"/>
                </a:moveTo>
                <a:lnTo>
                  <a:pt x="3404" y="266900"/>
                </a:lnTo>
                <a:lnTo>
                  <a:pt x="13294" y="222727"/>
                </a:lnTo>
                <a:lnTo>
                  <a:pt x="29183" y="181148"/>
                </a:lnTo>
                <a:lnTo>
                  <a:pt x="50586" y="142647"/>
                </a:lnTo>
                <a:lnTo>
                  <a:pt x="77015" y="107708"/>
                </a:lnTo>
                <a:lnTo>
                  <a:pt x="107986" y="76815"/>
                </a:lnTo>
                <a:lnTo>
                  <a:pt x="143012" y="50453"/>
                </a:lnTo>
                <a:lnTo>
                  <a:pt x="181606" y="29106"/>
                </a:lnTo>
                <a:lnTo>
                  <a:pt x="223284" y="13259"/>
                </a:lnTo>
                <a:lnTo>
                  <a:pt x="267558" y="3395"/>
                </a:lnTo>
                <a:lnTo>
                  <a:pt x="313944" y="0"/>
                </a:lnTo>
                <a:lnTo>
                  <a:pt x="360329" y="3395"/>
                </a:lnTo>
                <a:lnTo>
                  <a:pt x="404603" y="13259"/>
                </a:lnTo>
                <a:lnTo>
                  <a:pt x="446281" y="29106"/>
                </a:lnTo>
                <a:lnTo>
                  <a:pt x="484875" y="50453"/>
                </a:lnTo>
                <a:lnTo>
                  <a:pt x="519901" y="76815"/>
                </a:lnTo>
                <a:lnTo>
                  <a:pt x="550872" y="107708"/>
                </a:lnTo>
                <a:lnTo>
                  <a:pt x="577301" y="142647"/>
                </a:lnTo>
                <a:lnTo>
                  <a:pt x="598704" y="181148"/>
                </a:lnTo>
                <a:lnTo>
                  <a:pt x="614593" y="222727"/>
                </a:lnTo>
                <a:lnTo>
                  <a:pt x="624483" y="266900"/>
                </a:lnTo>
                <a:lnTo>
                  <a:pt x="627887" y="313181"/>
                </a:lnTo>
                <a:lnTo>
                  <a:pt x="624483" y="359463"/>
                </a:lnTo>
                <a:lnTo>
                  <a:pt x="614593" y="403636"/>
                </a:lnTo>
                <a:lnTo>
                  <a:pt x="598704" y="445215"/>
                </a:lnTo>
                <a:lnTo>
                  <a:pt x="577301" y="483716"/>
                </a:lnTo>
                <a:lnTo>
                  <a:pt x="550872" y="518655"/>
                </a:lnTo>
                <a:lnTo>
                  <a:pt x="519901" y="549548"/>
                </a:lnTo>
                <a:lnTo>
                  <a:pt x="484875" y="575910"/>
                </a:lnTo>
                <a:lnTo>
                  <a:pt x="446281" y="597257"/>
                </a:lnTo>
                <a:lnTo>
                  <a:pt x="404603" y="613104"/>
                </a:lnTo>
                <a:lnTo>
                  <a:pt x="360329" y="622968"/>
                </a:lnTo>
                <a:lnTo>
                  <a:pt x="313944" y="626363"/>
                </a:lnTo>
                <a:lnTo>
                  <a:pt x="267558" y="622968"/>
                </a:lnTo>
                <a:lnTo>
                  <a:pt x="223284" y="613104"/>
                </a:lnTo>
                <a:lnTo>
                  <a:pt x="181606" y="597257"/>
                </a:lnTo>
                <a:lnTo>
                  <a:pt x="143012" y="575910"/>
                </a:lnTo>
                <a:lnTo>
                  <a:pt x="107986" y="549548"/>
                </a:lnTo>
                <a:lnTo>
                  <a:pt x="77015" y="518655"/>
                </a:lnTo>
                <a:lnTo>
                  <a:pt x="50586" y="483716"/>
                </a:lnTo>
                <a:lnTo>
                  <a:pt x="29183" y="445215"/>
                </a:lnTo>
                <a:lnTo>
                  <a:pt x="13294" y="403636"/>
                </a:lnTo>
                <a:lnTo>
                  <a:pt x="3404" y="359463"/>
                </a:lnTo>
                <a:lnTo>
                  <a:pt x="0" y="313181"/>
                </a:lnTo>
                <a:close/>
              </a:path>
            </a:pathLst>
          </a:custGeom>
          <a:ln w="28956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89597" y="2935604"/>
            <a:ext cx="1062990" cy="2016125"/>
          </a:xfrm>
          <a:custGeom>
            <a:avLst/>
            <a:gdLst/>
            <a:ahLst/>
            <a:cxnLst/>
            <a:rect l="l" t="t" r="r" b="b"/>
            <a:pathLst>
              <a:path w="1062990" h="2016125">
                <a:moveTo>
                  <a:pt x="0" y="0"/>
                </a:moveTo>
                <a:lnTo>
                  <a:pt x="46354" y="2016125"/>
                </a:lnTo>
                <a:lnTo>
                  <a:pt x="1062990" y="1713611"/>
                </a:lnTo>
                <a:lnTo>
                  <a:pt x="0" y="0"/>
                </a:lnTo>
                <a:close/>
              </a:path>
            </a:pathLst>
          </a:custGeom>
          <a:solidFill>
            <a:srgbClr val="DCE6F1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87527" y="232409"/>
            <a:ext cx="57492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Il Sistema </a:t>
            </a:r>
            <a:r>
              <a:rPr spc="-5" dirty="0"/>
              <a:t>Informativo </a:t>
            </a:r>
            <a:r>
              <a:rPr dirty="0"/>
              <a:t>dell'Istruzione (SIDI)</a:t>
            </a:r>
            <a:r>
              <a:rPr spc="-160" dirty="0"/>
              <a:t> </a:t>
            </a:r>
            <a:r>
              <a:rPr dirty="0"/>
              <a:t>(2/2)</a:t>
            </a:r>
          </a:p>
        </p:txBody>
      </p:sp>
      <p:sp>
        <p:nvSpPr>
          <p:cNvPr id="14" name="object 14"/>
          <p:cNvSpPr/>
          <p:nvPr/>
        </p:nvSpPr>
        <p:spPr>
          <a:xfrm>
            <a:off x="6672833" y="4453890"/>
            <a:ext cx="3312160" cy="1728470"/>
          </a:xfrm>
          <a:custGeom>
            <a:avLst/>
            <a:gdLst/>
            <a:ahLst/>
            <a:cxnLst/>
            <a:rect l="l" t="t" r="r" b="b"/>
            <a:pathLst>
              <a:path w="3312159" h="1728470">
                <a:moveTo>
                  <a:pt x="3023616" y="0"/>
                </a:moveTo>
                <a:lnTo>
                  <a:pt x="288036" y="0"/>
                </a:lnTo>
                <a:lnTo>
                  <a:pt x="241302" y="3768"/>
                </a:lnTo>
                <a:lnTo>
                  <a:pt x="196973" y="14679"/>
                </a:lnTo>
                <a:lnTo>
                  <a:pt x="155643" y="32140"/>
                </a:lnTo>
                <a:lnTo>
                  <a:pt x="117902" y="55558"/>
                </a:lnTo>
                <a:lnTo>
                  <a:pt x="84343" y="84343"/>
                </a:lnTo>
                <a:lnTo>
                  <a:pt x="55558" y="117902"/>
                </a:lnTo>
                <a:lnTo>
                  <a:pt x="32140" y="155643"/>
                </a:lnTo>
                <a:lnTo>
                  <a:pt x="14679" y="196973"/>
                </a:lnTo>
                <a:lnTo>
                  <a:pt x="3768" y="241302"/>
                </a:lnTo>
                <a:lnTo>
                  <a:pt x="0" y="288036"/>
                </a:lnTo>
                <a:lnTo>
                  <a:pt x="0" y="1440167"/>
                </a:lnTo>
                <a:lnTo>
                  <a:pt x="3768" y="1486892"/>
                </a:lnTo>
                <a:lnTo>
                  <a:pt x="14679" y="1531216"/>
                </a:lnTo>
                <a:lnTo>
                  <a:pt x="32140" y="1572545"/>
                </a:lnTo>
                <a:lnTo>
                  <a:pt x="55558" y="1610288"/>
                </a:lnTo>
                <a:lnTo>
                  <a:pt x="84343" y="1643851"/>
                </a:lnTo>
                <a:lnTo>
                  <a:pt x="117902" y="1672641"/>
                </a:lnTo>
                <a:lnTo>
                  <a:pt x="155643" y="1696066"/>
                </a:lnTo>
                <a:lnTo>
                  <a:pt x="196973" y="1713531"/>
                </a:lnTo>
                <a:lnTo>
                  <a:pt x="241302" y="1724446"/>
                </a:lnTo>
                <a:lnTo>
                  <a:pt x="288036" y="1728216"/>
                </a:lnTo>
                <a:lnTo>
                  <a:pt x="3023616" y="1728216"/>
                </a:lnTo>
                <a:lnTo>
                  <a:pt x="3070349" y="1724446"/>
                </a:lnTo>
                <a:lnTo>
                  <a:pt x="3114678" y="1713531"/>
                </a:lnTo>
                <a:lnTo>
                  <a:pt x="3156008" y="1696066"/>
                </a:lnTo>
                <a:lnTo>
                  <a:pt x="3193749" y="1672641"/>
                </a:lnTo>
                <a:lnTo>
                  <a:pt x="3227308" y="1643851"/>
                </a:lnTo>
                <a:lnTo>
                  <a:pt x="3256093" y="1610288"/>
                </a:lnTo>
                <a:lnTo>
                  <a:pt x="3279511" y="1572545"/>
                </a:lnTo>
                <a:lnTo>
                  <a:pt x="3296972" y="1531216"/>
                </a:lnTo>
                <a:lnTo>
                  <a:pt x="3307883" y="1486892"/>
                </a:lnTo>
                <a:lnTo>
                  <a:pt x="3311652" y="1440167"/>
                </a:lnTo>
                <a:lnTo>
                  <a:pt x="3311652" y="288036"/>
                </a:lnTo>
                <a:lnTo>
                  <a:pt x="3307883" y="241302"/>
                </a:lnTo>
                <a:lnTo>
                  <a:pt x="3296972" y="196973"/>
                </a:lnTo>
                <a:lnTo>
                  <a:pt x="3279511" y="155643"/>
                </a:lnTo>
                <a:lnTo>
                  <a:pt x="3256093" y="117902"/>
                </a:lnTo>
                <a:lnTo>
                  <a:pt x="3227308" y="84343"/>
                </a:lnTo>
                <a:lnTo>
                  <a:pt x="3193749" y="55558"/>
                </a:lnTo>
                <a:lnTo>
                  <a:pt x="3156008" y="32140"/>
                </a:lnTo>
                <a:lnTo>
                  <a:pt x="3114678" y="14679"/>
                </a:lnTo>
                <a:lnTo>
                  <a:pt x="3070349" y="3768"/>
                </a:lnTo>
                <a:lnTo>
                  <a:pt x="30236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72833" y="4453890"/>
            <a:ext cx="3312160" cy="1728470"/>
          </a:xfrm>
          <a:custGeom>
            <a:avLst/>
            <a:gdLst/>
            <a:ahLst/>
            <a:cxnLst/>
            <a:rect l="l" t="t" r="r" b="b"/>
            <a:pathLst>
              <a:path w="3312159" h="1728470">
                <a:moveTo>
                  <a:pt x="0" y="288036"/>
                </a:moveTo>
                <a:lnTo>
                  <a:pt x="3768" y="241302"/>
                </a:lnTo>
                <a:lnTo>
                  <a:pt x="14679" y="196973"/>
                </a:lnTo>
                <a:lnTo>
                  <a:pt x="32140" y="155643"/>
                </a:lnTo>
                <a:lnTo>
                  <a:pt x="55558" y="117902"/>
                </a:lnTo>
                <a:lnTo>
                  <a:pt x="84343" y="84343"/>
                </a:lnTo>
                <a:lnTo>
                  <a:pt x="117902" y="55558"/>
                </a:lnTo>
                <a:lnTo>
                  <a:pt x="155643" y="32140"/>
                </a:lnTo>
                <a:lnTo>
                  <a:pt x="196973" y="14679"/>
                </a:lnTo>
                <a:lnTo>
                  <a:pt x="241302" y="3768"/>
                </a:lnTo>
                <a:lnTo>
                  <a:pt x="288036" y="0"/>
                </a:lnTo>
                <a:lnTo>
                  <a:pt x="3023616" y="0"/>
                </a:lnTo>
                <a:lnTo>
                  <a:pt x="3070349" y="3768"/>
                </a:lnTo>
                <a:lnTo>
                  <a:pt x="3114678" y="14679"/>
                </a:lnTo>
                <a:lnTo>
                  <a:pt x="3156008" y="32140"/>
                </a:lnTo>
                <a:lnTo>
                  <a:pt x="3193749" y="55558"/>
                </a:lnTo>
                <a:lnTo>
                  <a:pt x="3227308" y="84343"/>
                </a:lnTo>
                <a:lnTo>
                  <a:pt x="3256093" y="117902"/>
                </a:lnTo>
                <a:lnTo>
                  <a:pt x="3279511" y="155643"/>
                </a:lnTo>
                <a:lnTo>
                  <a:pt x="3296972" y="196973"/>
                </a:lnTo>
                <a:lnTo>
                  <a:pt x="3307883" y="241302"/>
                </a:lnTo>
                <a:lnTo>
                  <a:pt x="3311652" y="288036"/>
                </a:lnTo>
                <a:lnTo>
                  <a:pt x="3311652" y="1440167"/>
                </a:lnTo>
                <a:lnTo>
                  <a:pt x="3307883" y="1486892"/>
                </a:lnTo>
                <a:lnTo>
                  <a:pt x="3296972" y="1531216"/>
                </a:lnTo>
                <a:lnTo>
                  <a:pt x="3279511" y="1572545"/>
                </a:lnTo>
                <a:lnTo>
                  <a:pt x="3256093" y="1610288"/>
                </a:lnTo>
                <a:lnTo>
                  <a:pt x="3227308" y="1643851"/>
                </a:lnTo>
                <a:lnTo>
                  <a:pt x="3193749" y="1672641"/>
                </a:lnTo>
                <a:lnTo>
                  <a:pt x="3156008" y="1696066"/>
                </a:lnTo>
                <a:lnTo>
                  <a:pt x="3114678" y="1713531"/>
                </a:lnTo>
                <a:lnTo>
                  <a:pt x="3070349" y="1724446"/>
                </a:lnTo>
                <a:lnTo>
                  <a:pt x="3023616" y="1728216"/>
                </a:lnTo>
                <a:lnTo>
                  <a:pt x="288036" y="1728216"/>
                </a:lnTo>
                <a:lnTo>
                  <a:pt x="241302" y="1724446"/>
                </a:lnTo>
                <a:lnTo>
                  <a:pt x="196973" y="1713531"/>
                </a:lnTo>
                <a:lnTo>
                  <a:pt x="155643" y="1696066"/>
                </a:lnTo>
                <a:lnTo>
                  <a:pt x="117902" y="1672641"/>
                </a:lnTo>
                <a:lnTo>
                  <a:pt x="84343" y="1643851"/>
                </a:lnTo>
                <a:lnTo>
                  <a:pt x="55558" y="1610288"/>
                </a:lnTo>
                <a:lnTo>
                  <a:pt x="32140" y="1572545"/>
                </a:lnTo>
                <a:lnTo>
                  <a:pt x="14679" y="1531216"/>
                </a:lnTo>
                <a:lnTo>
                  <a:pt x="3768" y="1486892"/>
                </a:lnTo>
                <a:lnTo>
                  <a:pt x="0" y="1440167"/>
                </a:lnTo>
                <a:lnTo>
                  <a:pt x="0" y="288036"/>
                </a:lnTo>
                <a:close/>
              </a:path>
            </a:pathLst>
          </a:custGeom>
          <a:ln w="25908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016622" y="5202682"/>
            <a:ext cx="26257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90" dirty="0">
                <a:solidFill>
                  <a:srgbClr val="244060"/>
                </a:solidFill>
                <a:latin typeface="Arial"/>
                <a:cs typeface="Arial"/>
              </a:rPr>
              <a:t>Dati </a:t>
            </a:r>
            <a:r>
              <a:rPr sz="1600" b="1" spc="45" dirty="0">
                <a:solidFill>
                  <a:srgbClr val="244060"/>
                </a:solidFill>
                <a:latin typeface="Arial"/>
                <a:cs typeface="Arial"/>
              </a:rPr>
              <a:t>finanziari </a:t>
            </a:r>
            <a:r>
              <a:rPr sz="1600" b="1" spc="-65" dirty="0">
                <a:solidFill>
                  <a:srgbClr val="244060"/>
                </a:solidFill>
                <a:latin typeface="Arial"/>
                <a:cs typeface="Arial"/>
              </a:rPr>
              <a:t>e</a:t>
            </a:r>
            <a:r>
              <a:rPr sz="1600" b="1" spc="-3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b="1" spc="15" dirty="0">
                <a:solidFill>
                  <a:srgbClr val="244060"/>
                </a:solidFill>
                <a:latin typeface="Arial"/>
                <a:cs typeface="Arial"/>
              </a:rPr>
              <a:t>contabili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639441" y="2335402"/>
            <a:ext cx="2291080" cy="1816100"/>
          </a:xfrm>
          <a:custGeom>
            <a:avLst/>
            <a:gdLst/>
            <a:ahLst/>
            <a:cxnLst/>
            <a:rect l="l" t="t" r="r" b="b"/>
            <a:pathLst>
              <a:path w="2291079" h="1816100">
                <a:moveTo>
                  <a:pt x="2290953" y="0"/>
                </a:moveTo>
                <a:lnTo>
                  <a:pt x="0" y="944118"/>
                </a:lnTo>
                <a:lnTo>
                  <a:pt x="604773" y="1815592"/>
                </a:lnTo>
                <a:lnTo>
                  <a:pt x="2290953" y="0"/>
                </a:lnTo>
                <a:close/>
              </a:path>
            </a:pathLst>
          </a:custGeom>
          <a:solidFill>
            <a:srgbClr val="DCE6F1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5705" y="2509266"/>
            <a:ext cx="2611120" cy="1728470"/>
          </a:xfrm>
          <a:custGeom>
            <a:avLst/>
            <a:gdLst/>
            <a:ahLst/>
            <a:cxnLst/>
            <a:rect l="l" t="t" r="r" b="b"/>
            <a:pathLst>
              <a:path w="2611120" h="1728470">
                <a:moveTo>
                  <a:pt x="2322576" y="0"/>
                </a:moveTo>
                <a:lnTo>
                  <a:pt x="288035" y="0"/>
                </a:lnTo>
                <a:lnTo>
                  <a:pt x="241314" y="3768"/>
                </a:lnTo>
                <a:lnTo>
                  <a:pt x="196993" y="14679"/>
                </a:lnTo>
                <a:lnTo>
                  <a:pt x="155665" y="32140"/>
                </a:lnTo>
                <a:lnTo>
                  <a:pt x="117924" y="55558"/>
                </a:lnTo>
                <a:lnTo>
                  <a:pt x="84362" y="84343"/>
                </a:lnTo>
                <a:lnTo>
                  <a:pt x="55573" y="117902"/>
                </a:lnTo>
                <a:lnTo>
                  <a:pt x="32149" y="155643"/>
                </a:lnTo>
                <a:lnTo>
                  <a:pt x="14684" y="196973"/>
                </a:lnTo>
                <a:lnTo>
                  <a:pt x="3769" y="241302"/>
                </a:lnTo>
                <a:lnTo>
                  <a:pt x="0" y="288036"/>
                </a:lnTo>
                <a:lnTo>
                  <a:pt x="0" y="1440180"/>
                </a:lnTo>
                <a:lnTo>
                  <a:pt x="3769" y="1486913"/>
                </a:lnTo>
                <a:lnTo>
                  <a:pt x="14684" y="1531242"/>
                </a:lnTo>
                <a:lnTo>
                  <a:pt x="32149" y="1572572"/>
                </a:lnTo>
                <a:lnTo>
                  <a:pt x="55573" y="1610313"/>
                </a:lnTo>
                <a:lnTo>
                  <a:pt x="84362" y="1643872"/>
                </a:lnTo>
                <a:lnTo>
                  <a:pt x="117924" y="1672657"/>
                </a:lnTo>
                <a:lnTo>
                  <a:pt x="155665" y="1696075"/>
                </a:lnTo>
                <a:lnTo>
                  <a:pt x="196993" y="1713536"/>
                </a:lnTo>
                <a:lnTo>
                  <a:pt x="241314" y="1724447"/>
                </a:lnTo>
                <a:lnTo>
                  <a:pt x="288035" y="1728216"/>
                </a:lnTo>
                <a:lnTo>
                  <a:pt x="2322576" y="1728216"/>
                </a:lnTo>
                <a:lnTo>
                  <a:pt x="2369309" y="1724447"/>
                </a:lnTo>
                <a:lnTo>
                  <a:pt x="2413638" y="1713536"/>
                </a:lnTo>
                <a:lnTo>
                  <a:pt x="2454968" y="1696075"/>
                </a:lnTo>
                <a:lnTo>
                  <a:pt x="2492709" y="1672657"/>
                </a:lnTo>
                <a:lnTo>
                  <a:pt x="2526268" y="1643872"/>
                </a:lnTo>
                <a:lnTo>
                  <a:pt x="2555053" y="1610313"/>
                </a:lnTo>
                <a:lnTo>
                  <a:pt x="2578471" y="1572572"/>
                </a:lnTo>
                <a:lnTo>
                  <a:pt x="2595932" y="1531242"/>
                </a:lnTo>
                <a:lnTo>
                  <a:pt x="2606843" y="1486913"/>
                </a:lnTo>
                <a:lnTo>
                  <a:pt x="2610611" y="1440180"/>
                </a:lnTo>
                <a:lnTo>
                  <a:pt x="2610611" y="288036"/>
                </a:lnTo>
                <a:lnTo>
                  <a:pt x="2606843" y="241302"/>
                </a:lnTo>
                <a:lnTo>
                  <a:pt x="2595932" y="196973"/>
                </a:lnTo>
                <a:lnTo>
                  <a:pt x="2578471" y="155643"/>
                </a:lnTo>
                <a:lnTo>
                  <a:pt x="2555053" y="117902"/>
                </a:lnTo>
                <a:lnTo>
                  <a:pt x="2526268" y="84343"/>
                </a:lnTo>
                <a:lnTo>
                  <a:pt x="2492709" y="55558"/>
                </a:lnTo>
                <a:lnTo>
                  <a:pt x="2454968" y="32140"/>
                </a:lnTo>
                <a:lnTo>
                  <a:pt x="2413638" y="14679"/>
                </a:lnTo>
                <a:lnTo>
                  <a:pt x="2369309" y="3768"/>
                </a:lnTo>
                <a:lnTo>
                  <a:pt x="23225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5705" y="2509266"/>
            <a:ext cx="2611120" cy="1728470"/>
          </a:xfrm>
          <a:custGeom>
            <a:avLst/>
            <a:gdLst/>
            <a:ahLst/>
            <a:cxnLst/>
            <a:rect l="l" t="t" r="r" b="b"/>
            <a:pathLst>
              <a:path w="2611120" h="1728470">
                <a:moveTo>
                  <a:pt x="0" y="288036"/>
                </a:moveTo>
                <a:lnTo>
                  <a:pt x="3769" y="241302"/>
                </a:lnTo>
                <a:lnTo>
                  <a:pt x="14684" y="196973"/>
                </a:lnTo>
                <a:lnTo>
                  <a:pt x="32149" y="155643"/>
                </a:lnTo>
                <a:lnTo>
                  <a:pt x="55573" y="117902"/>
                </a:lnTo>
                <a:lnTo>
                  <a:pt x="84362" y="84343"/>
                </a:lnTo>
                <a:lnTo>
                  <a:pt x="117924" y="55558"/>
                </a:lnTo>
                <a:lnTo>
                  <a:pt x="155665" y="32140"/>
                </a:lnTo>
                <a:lnTo>
                  <a:pt x="196993" y="14679"/>
                </a:lnTo>
                <a:lnTo>
                  <a:pt x="241314" y="3768"/>
                </a:lnTo>
                <a:lnTo>
                  <a:pt x="288035" y="0"/>
                </a:lnTo>
                <a:lnTo>
                  <a:pt x="2322576" y="0"/>
                </a:lnTo>
                <a:lnTo>
                  <a:pt x="2369309" y="3768"/>
                </a:lnTo>
                <a:lnTo>
                  <a:pt x="2413638" y="14679"/>
                </a:lnTo>
                <a:lnTo>
                  <a:pt x="2454968" y="32140"/>
                </a:lnTo>
                <a:lnTo>
                  <a:pt x="2492709" y="55558"/>
                </a:lnTo>
                <a:lnTo>
                  <a:pt x="2526268" y="84343"/>
                </a:lnTo>
                <a:lnTo>
                  <a:pt x="2555053" y="117902"/>
                </a:lnTo>
                <a:lnTo>
                  <a:pt x="2578471" y="155643"/>
                </a:lnTo>
                <a:lnTo>
                  <a:pt x="2595932" y="196973"/>
                </a:lnTo>
                <a:lnTo>
                  <a:pt x="2606843" y="241302"/>
                </a:lnTo>
                <a:lnTo>
                  <a:pt x="2610611" y="288036"/>
                </a:lnTo>
                <a:lnTo>
                  <a:pt x="2610611" y="1440180"/>
                </a:lnTo>
                <a:lnTo>
                  <a:pt x="2606843" y="1486913"/>
                </a:lnTo>
                <a:lnTo>
                  <a:pt x="2595932" y="1531242"/>
                </a:lnTo>
                <a:lnTo>
                  <a:pt x="2578471" y="1572572"/>
                </a:lnTo>
                <a:lnTo>
                  <a:pt x="2555053" y="1610313"/>
                </a:lnTo>
                <a:lnTo>
                  <a:pt x="2526268" y="1643872"/>
                </a:lnTo>
                <a:lnTo>
                  <a:pt x="2492709" y="1672657"/>
                </a:lnTo>
                <a:lnTo>
                  <a:pt x="2454968" y="1696075"/>
                </a:lnTo>
                <a:lnTo>
                  <a:pt x="2413638" y="1713536"/>
                </a:lnTo>
                <a:lnTo>
                  <a:pt x="2369309" y="1724447"/>
                </a:lnTo>
                <a:lnTo>
                  <a:pt x="2322576" y="1728216"/>
                </a:lnTo>
                <a:lnTo>
                  <a:pt x="288035" y="1728216"/>
                </a:lnTo>
                <a:lnTo>
                  <a:pt x="241314" y="1724447"/>
                </a:lnTo>
                <a:lnTo>
                  <a:pt x="196993" y="1713536"/>
                </a:lnTo>
                <a:lnTo>
                  <a:pt x="155665" y="1696075"/>
                </a:lnTo>
                <a:lnTo>
                  <a:pt x="117924" y="1672657"/>
                </a:lnTo>
                <a:lnTo>
                  <a:pt x="84362" y="1643872"/>
                </a:lnTo>
                <a:lnTo>
                  <a:pt x="55573" y="1610313"/>
                </a:lnTo>
                <a:lnTo>
                  <a:pt x="32149" y="1572572"/>
                </a:lnTo>
                <a:lnTo>
                  <a:pt x="14684" y="1531242"/>
                </a:lnTo>
                <a:lnTo>
                  <a:pt x="3769" y="1486913"/>
                </a:lnTo>
                <a:lnTo>
                  <a:pt x="0" y="1440180"/>
                </a:lnTo>
                <a:lnTo>
                  <a:pt x="0" y="288036"/>
                </a:lnTo>
                <a:close/>
              </a:path>
            </a:pathLst>
          </a:custGeom>
          <a:ln w="25908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87983" y="2767942"/>
            <a:ext cx="2222500" cy="1123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905" algn="ctr">
              <a:lnSpc>
                <a:spcPct val="150100"/>
              </a:lnSpc>
              <a:spcBef>
                <a:spcPts val="105"/>
              </a:spcBef>
            </a:pPr>
            <a:r>
              <a:rPr sz="1600" b="1" spc="20" dirty="0">
                <a:solidFill>
                  <a:srgbClr val="244060"/>
                </a:solidFill>
                <a:latin typeface="Arial"/>
                <a:cs typeface="Arial"/>
              </a:rPr>
              <a:t>Rete </a:t>
            </a:r>
            <a:r>
              <a:rPr sz="1600" b="1" spc="-40" dirty="0">
                <a:solidFill>
                  <a:srgbClr val="244060"/>
                </a:solidFill>
                <a:latin typeface="Arial"/>
                <a:cs typeface="Arial"/>
              </a:rPr>
              <a:t>scolastica  </a:t>
            </a:r>
            <a:r>
              <a:rPr sz="1600" b="1" spc="25" dirty="0">
                <a:solidFill>
                  <a:srgbClr val="244060"/>
                </a:solidFill>
                <a:latin typeface="Arial"/>
                <a:cs typeface="Arial"/>
              </a:rPr>
              <a:t>(istituzioni </a:t>
            </a:r>
            <a:r>
              <a:rPr sz="1600" b="1" spc="-50" dirty="0">
                <a:solidFill>
                  <a:srgbClr val="244060"/>
                </a:solidFill>
                <a:latin typeface="Arial"/>
                <a:cs typeface="Arial"/>
              </a:rPr>
              <a:t>scolastiche  </a:t>
            </a:r>
            <a:r>
              <a:rPr sz="1600" b="1" spc="40" dirty="0">
                <a:solidFill>
                  <a:srgbClr val="244060"/>
                </a:solidFill>
                <a:latin typeface="Arial"/>
                <a:cs typeface="Arial"/>
              </a:rPr>
              <a:t>statali </a:t>
            </a:r>
            <a:r>
              <a:rPr sz="1600" b="1" spc="-65" dirty="0">
                <a:solidFill>
                  <a:srgbClr val="244060"/>
                </a:solidFill>
                <a:latin typeface="Arial"/>
                <a:cs typeface="Arial"/>
              </a:rPr>
              <a:t>e </a:t>
            </a:r>
            <a:r>
              <a:rPr sz="1600" b="1" spc="20" dirty="0">
                <a:solidFill>
                  <a:srgbClr val="244060"/>
                </a:solidFill>
                <a:latin typeface="Arial"/>
                <a:cs typeface="Arial"/>
              </a:rPr>
              <a:t>non</a:t>
            </a:r>
            <a:r>
              <a:rPr sz="1600" b="1" spc="20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b="1" spc="40" dirty="0">
                <a:solidFill>
                  <a:srgbClr val="244060"/>
                </a:solidFill>
                <a:latin typeface="Arial"/>
                <a:cs typeface="Arial"/>
              </a:rPr>
              <a:t>statali)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890515" y="2997707"/>
            <a:ext cx="1061085" cy="1945005"/>
          </a:xfrm>
          <a:custGeom>
            <a:avLst/>
            <a:gdLst/>
            <a:ahLst/>
            <a:cxnLst/>
            <a:rect l="l" t="t" r="r" b="b"/>
            <a:pathLst>
              <a:path w="1061085" h="1945004">
                <a:moveTo>
                  <a:pt x="530351" y="0"/>
                </a:moveTo>
                <a:lnTo>
                  <a:pt x="0" y="1944623"/>
                </a:lnTo>
                <a:lnTo>
                  <a:pt x="1060704" y="1944623"/>
                </a:lnTo>
                <a:lnTo>
                  <a:pt x="530351" y="0"/>
                </a:lnTo>
                <a:close/>
              </a:path>
            </a:pathLst>
          </a:custGeom>
          <a:solidFill>
            <a:srgbClr val="DCE6F1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85110" y="4472178"/>
            <a:ext cx="3312160" cy="1728470"/>
          </a:xfrm>
          <a:custGeom>
            <a:avLst/>
            <a:gdLst/>
            <a:ahLst/>
            <a:cxnLst/>
            <a:rect l="l" t="t" r="r" b="b"/>
            <a:pathLst>
              <a:path w="3312160" h="1728470">
                <a:moveTo>
                  <a:pt x="3023616" y="0"/>
                </a:moveTo>
                <a:lnTo>
                  <a:pt x="288035" y="0"/>
                </a:lnTo>
                <a:lnTo>
                  <a:pt x="241302" y="3768"/>
                </a:lnTo>
                <a:lnTo>
                  <a:pt x="196973" y="14679"/>
                </a:lnTo>
                <a:lnTo>
                  <a:pt x="155643" y="32140"/>
                </a:lnTo>
                <a:lnTo>
                  <a:pt x="117902" y="55558"/>
                </a:lnTo>
                <a:lnTo>
                  <a:pt x="84343" y="84343"/>
                </a:lnTo>
                <a:lnTo>
                  <a:pt x="55558" y="117902"/>
                </a:lnTo>
                <a:lnTo>
                  <a:pt x="32140" y="155643"/>
                </a:lnTo>
                <a:lnTo>
                  <a:pt x="14679" y="196973"/>
                </a:lnTo>
                <a:lnTo>
                  <a:pt x="3768" y="241302"/>
                </a:lnTo>
                <a:lnTo>
                  <a:pt x="0" y="288036"/>
                </a:lnTo>
                <a:lnTo>
                  <a:pt x="0" y="1440167"/>
                </a:lnTo>
                <a:lnTo>
                  <a:pt x="3768" y="1486892"/>
                </a:lnTo>
                <a:lnTo>
                  <a:pt x="14679" y="1531216"/>
                </a:lnTo>
                <a:lnTo>
                  <a:pt x="32140" y="1572545"/>
                </a:lnTo>
                <a:lnTo>
                  <a:pt x="55558" y="1610288"/>
                </a:lnTo>
                <a:lnTo>
                  <a:pt x="84343" y="1643851"/>
                </a:lnTo>
                <a:lnTo>
                  <a:pt x="117902" y="1672641"/>
                </a:lnTo>
                <a:lnTo>
                  <a:pt x="155643" y="1696066"/>
                </a:lnTo>
                <a:lnTo>
                  <a:pt x="196973" y="1713531"/>
                </a:lnTo>
                <a:lnTo>
                  <a:pt x="241302" y="1724446"/>
                </a:lnTo>
                <a:lnTo>
                  <a:pt x="288035" y="1728216"/>
                </a:lnTo>
                <a:lnTo>
                  <a:pt x="3023616" y="1728216"/>
                </a:lnTo>
                <a:lnTo>
                  <a:pt x="3070349" y="1724446"/>
                </a:lnTo>
                <a:lnTo>
                  <a:pt x="3114678" y="1713531"/>
                </a:lnTo>
                <a:lnTo>
                  <a:pt x="3156008" y="1696066"/>
                </a:lnTo>
                <a:lnTo>
                  <a:pt x="3193749" y="1672641"/>
                </a:lnTo>
                <a:lnTo>
                  <a:pt x="3227308" y="1643851"/>
                </a:lnTo>
                <a:lnTo>
                  <a:pt x="3256093" y="1610288"/>
                </a:lnTo>
                <a:lnTo>
                  <a:pt x="3279511" y="1572545"/>
                </a:lnTo>
                <a:lnTo>
                  <a:pt x="3296972" y="1531216"/>
                </a:lnTo>
                <a:lnTo>
                  <a:pt x="3307883" y="1486892"/>
                </a:lnTo>
                <a:lnTo>
                  <a:pt x="3311652" y="1440167"/>
                </a:lnTo>
                <a:lnTo>
                  <a:pt x="3311652" y="288036"/>
                </a:lnTo>
                <a:lnTo>
                  <a:pt x="3307883" y="241302"/>
                </a:lnTo>
                <a:lnTo>
                  <a:pt x="3296972" y="196973"/>
                </a:lnTo>
                <a:lnTo>
                  <a:pt x="3279511" y="155643"/>
                </a:lnTo>
                <a:lnTo>
                  <a:pt x="3256093" y="117902"/>
                </a:lnTo>
                <a:lnTo>
                  <a:pt x="3227308" y="84343"/>
                </a:lnTo>
                <a:lnTo>
                  <a:pt x="3193749" y="55558"/>
                </a:lnTo>
                <a:lnTo>
                  <a:pt x="3156008" y="32140"/>
                </a:lnTo>
                <a:lnTo>
                  <a:pt x="3114678" y="14679"/>
                </a:lnTo>
                <a:lnTo>
                  <a:pt x="3070349" y="3768"/>
                </a:lnTo>
                <a:lnTo>
                  <a:pt x="30236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85110" y="4472178"/>
            <a:ext cx="3312160" cy="1728470"/>
          </a:xfrm>
          <a:custGeom>
            <a:avLst/>
            <a:gdLst/>
            <a:ahLst/>
            <a:cxnLst/>
            <a:rect l="l" t="t" r="r" b="b"/>
            <a:pathLst>
              <a:path w="3312160" h="1728470">
                <a:moveTo>
                  <a:pt x="0" y="288036"/>
                </a:moveTo>
                <a:lnTo>
                  <a:pt x="3768" y="241302"/>
                </a:lnTo>
                <a:lnTo>
                  <a:pt x="14679" y="196973"/>
                </a:lnTo>
                <a:lnTo>
                  <a:pt x="32140" y="155643"/>
                </a:lnTo>
                <a:lnTo>
                  <a:pt x="55558" y="117902"/>
                </a:lnTo>
                <a:lnTo>
                  <a:pt x="84343" y="84343"/>
                </a:lnTo>
                <a:lnTo>
                  <a:pt x="117902" y="55558"/>
                </a:lnTo>
                <a:lnTo>
                  <a:pt x="155643" y="32140"/>
                </a:lnTo>
                <a:lnTo>
                  <a:pt x="196973" y="14679"/>
                </a:lnTo>
                <a:lnTo>
                  <a:pt x="241302" y="3768"/>
                </a:lnTo>
                <a:lnTo>
                  <a:pt x="288035" y="0"/>
                </a:lnTo>
                <a:lnTo>
                  <a:pt x="3023616" y="0"/>
                </a:lnTo>
                <a:lnTo>
                  <a:pt x="3070349" y="3768"/>
                </a:lnTo>
                <a:lnTo>
                  <a:pt x="3114678" y="14679"/>
                </a:lnTo>
                <a:lnTo>
                  <a:pt x="3156008" y="32140"/>
                </a:lnTo>
                <a:lnTo>
                  <a:pt x="3193749" y="55558"/>
                </a:lnTo>
                <a:lnTo>
                  <a:pt x="3227308" y="84343"/>
                </a:lnTo>
                <a:lnTo>
                  <a:pt x="3256093" y="117902"/>
                </a:lnTo>
                <a:lnTo>
                  <a:pt x="3279511" y="155643"/>
                </a:lnTo>
                <a:lnTo>
                  <a:pt x="3296972" y="196973"/>
                </a:lnTo>
                <a:lnTo>
                  <a:pt x="3307883" y="241302"/>
                </a:lnTo>
                <a:lnTo>
                  <a:pt x="3311652" y="288036"/>
                </a:lnTo>
                <a:lnTo>
                  <a:pt x="3311652" y="1440167"/>
                </a:lnTo>
                <a:lnTo>
                  <a:pt x="3307883" y="1486892"/>
                </a:lnTo>
                <a:lnTo>
                  <a:pt x="3296972" y="1531216"/>
                </a:lnTo>
                <a:lnTo>
                  <a:pt x="3279511" y="1572545"/>
                </a:lnTo>
                <a:lnTo>
                  <a:pt x="3256093" y="1610288"/>
                </a:lnTo>
                <a:lnTo>
                  <a:pt x="3227308" y="1643851"/>
                </a:lnTo>
                <a:lnTo>
                  <a:pt x="3193749" y="1672641"/>
                </a:lnTo>
                <a:lnTo>
                  <a:pt x="3156008" y="1696066"/>
                </a:lnTo>
                <a:lnTo>
                  <a:pt x="3114678" y="1713531"/>
                </a:lnTo>
                <a:lnTo>
                  <a:pt x="3070349" y="1724446"/>
                </a:lnTo>
                <a:lnTo>
                  <a:pt x="3023616" y="1728216"/>
                </a:lnTo>
                <a:lnTo>
                  <a:pt x="288035" y="1728216"/>
                </a:lnTo>
                <a:lnTo>
                  <a:pt x="241302" y="1724446"/>
                </a:lnTo>
                <a:lnTo>
                  <a:pt x="196973" y="1713531"/>
                </a:lnTo>
                <a:lnTo>
                  <a:pt x="155643" y="1696066"/>
                </a:lnTo>
                <a:lnTo>
                  <a:pt x="117902" y="1672641"/>
                </a:lnTo>
                <a:lnTo>
                  <a:pt x="84343" y="1643851"/>
                </a:lnTo>
                <a:lnTo>
                  <a:pt x="55558" y="1610288"/>
                </a:lnTo>
                <a:lnTo>
                  <a:pt x="32140" y="1572545"/>
                </a:lnTo>
                <a:lnTo>
                  <a:pt x="14679" y="1531216"/>
                </a:lnTo>
                <a:lnTo>
                  <a:pt x="3768" y="1486892"/>
                </a:lnTo>
                <a:lnTo>
                  <a:pt x="0" y="1440167"/>
                </a:lnTo>
                <a:lnTo>
                  <a:pt x="0" y="288036"/>
                </a:lnTo>
                <a:close/>
              </a:path>
            </a:pathLst>
          </a:custGeom>
          <a:ln w="25908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105404" y="4747336"/>
            <a:ext cx="2679700" cy="513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7665">
              <a:lnSpc>
                <a:spcPct val="100000"/>
              </a:lnSpc>
              <a:spcBef>
                <a:spcPts val="95"/>
              </a:spcBef>
            </a:pPr>
            <a:r>
              <a:rPr sz="1600" b="1" spc="90" dirty="0">
                <a:solidFill>
                  <a:srgbClr val="244060"/>
                </a:solidFill>
                <a:latin typeface="Arial"/>
                <a:cs typeface="Arial"/>
              </a:rPr>
              <a:t>Dati </a:t>
            </a:r>
            <a:r>
              <a:rPr sz="1600" b="1" spc="45" dirty="0">
                <a:solidFill>
                  <a:srgbClr val="244060"/>
                </a:solidFill>
                <a:latin typeface="Arial"/>
                <a:cs typeface="Arial"/>
              </a:rPr>
              <a:t>di</a:t>
            </a:r>
            <a:r>
              <a:rPr sz="1600" b="1" spc="21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b="1" spc="40" dirty="0">
                <a:solidFill>
                  <a:srgbClr val="244060"/>
                </a:solidFill>
                <a:latin typeface="Arial"/>
                <a:cs typeface="Arial"/>
              </a:rPr>
              <a:t>funzionamento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-65" dirty="0">
                <a:solidFill>
                  <a:srgbClr val="244060"/>
                </a:solidFill>
                <a:latin typeface="Arial"/>
                <a:cs typeface="Arial"/>
              </a:rPr>
              <a:t>e  </a:t>
            </a:r>
            <a:r>
              <a:rPr sz="1600" b="1" spc="30" dirty="0">
                <a:solidFill>
                  <a:srgbClr val="244060"/>
                </a:solidFill>
                <a:latin typeface="Arial"/>
                <a:cs typeface="Arial"/>
              </a:rPr>
              <a:t>organizzativi</a:t>
            </a:r>
            <a:r>
              <a:rPr sz="1600" b="1" spc="7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b="1" spc="25" dirty="0">
                <a:solidFill>
                  <a:srgbClr val="244060"/>
                </a:solidFill>
                <a:latin typeface="Arial"/>
                <a:cs typeface="Arial"/>
              </a:rPr>
              <a:t>dell’offerta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145027" y="5235702"/>
            <a:ext cx="27711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65" dirty="0">
                <a:solidFill>
                  <a:srgbClr val="244060"/>
                </a:solidFill>
                <a:latin typeface="Arial"/>
                <a:cs typeface="Arial"/>
              </a:rPr>
              <a:t>formativa didattica</a:t>
            </a:r>
            <a:r>
              <a:rPr sz="1600" b="1" spc="35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200" b="1" spc="35" dirty="0">
                <a:solidFill>
                  <a:srgbClr val="244060"/>
                </a:solidFill>
                <a:latin typeface="Arial"/>
                <a:cs typeface="Arial"/>
              </a:rPr>
              <a:t>(indirizzi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231895" y="5485587"/>
            <a:ext cx="2599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8285">
              <a:lnSpc>
                <a:spcPct val="100000"/>
              </a:lnSpc>
              <a:spcBef>
                <a:spcPts val="100"/>
              </a:spcBef>
            </a:pPr>
            <a:r>
              <a:rPr sz="1200" b="1" spc="30" dirty="0">
                <a:solidFill>
                  <a:srgbClr val="244060"/>
                </a:solidFill>
                <a:latin typeface="Arial"/>
                <a:cs typeface="Arial"/>
              </a:rPr>
              <a:t>di </a:t>
            </a:r>
            <a:r>
              <a:rPr sz="1200" b="1" spc="5" dirty="0">
                <a:solidFill>
                  <a:srgbClr val="244060"/>
                </a:solidFill>
                <a:latin typeface="Arial"/>
                <a:cs typeface="Arial"/>
              </a:rPr>
              <a:t>studio, </a:t>
            </a:r>
            <a:r>
              <a:rPr sz="1200" b="1" spc="35" dirty="0">
                <a:solidFill>
                  <a:srgbClr val="244060"/>
                </a:solidFill>
                <a:latin typeface="Arial"/>
                <a:cs typeface="Arial"/>
              </a:rPr>
              <a:t>Alunni, </a:t>
            </a:r>
            <a:r>
              <a:rPr sz="1200" b="1" spc="20" dirty="0">
                <a:solidFill>
                  <a:srgbClr val="244060"/>
                </a:solidFill>
                <a:latin typeface="Arial"/>
                <a:cs typeface="Arial"/>
              </a:rPr>
              <a:t>Organici,  </a:t>
            </a:r>
            <a:r>
              <a:rPr sz="1200" b="1" spc="-10" dirty="0">
                <a:solidFill>
                  <a:srgbClr val="244060"/>
                </a:solidFill>
                <a:latin typeface="Arial"/>
                <a:cs typeface="Arial"/>
              </a:rPr>
              <a:t>Personale </a:t>
            </a:r>
            <a:r>
              <a:rPr sz="1200" b="1" spc="5" dirty="0">
                <a:solidFill>
                  <a:srgbClr val="244060"/>
                </a:solidFill>
                <a:latin typeface="Arial"/>
                <a:cs typeface="Arial"/>
              </a:rPr>
              <a:t>docente </a:t>
            </a:r>
            <a:r>
              <a:rPr sz="1200" b="1" spc="-50" dirty="0">
                <a:solidFill>
                  <a:srgbClr val="244060"/>
                </a:solidFill>
                <a:latin typeface="Arial"/>
                <a:cs typeface="Arial"/>
              </a:rPr>
              <a:t>e </a:t>
            </a:r>
            <a:r>
              <a:rPr sz="1200" b="1" spc="15" dirty="0">
                <a:solidFill>
                  <a:srgbClr val="244060"/>
                </a:solidFill>
                <a:latin typeface="Arial"/>
                <a:cs typeface="Arial"/>
              </a:rPr>
              <a:t>non</a:t>
            </a:r>
            <a:r>
              <a:rPr sz="1200" b="1" spc="-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200" b="1" spc="5" dirty="0">
                <a:solidFill>
                  <a:srgbClr val="244060"/>
                </a:solidFill>
                <a:latin typeface="Arial"/>
                <a:cs typeface="Arial"/>
              </a:rPr>
              <a:t>docente)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165091" y="1363980"/>
            <a:ext cx="3156966" cy="22471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63118" y="822147"/>
            <a:ext cx="417385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spc="-2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Arial"/>
                <a:cs typeface="Arial"/>
              </a:rPr>
              <a:t>Le </a:t>
            </a:r>
            <a:r>
              <a:rPr sz="1800" b="1" u="heavy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Arial"/>
                <a:cs typeface="Arial"/>
              </a:rPr>
              <a:t>tipologie </a:t>
            </a:r>
            <a:r>
              <a:rPr sz="1800" b="1" u="heavy" spc="5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Arial"/>
                <a:cs typeface="Arial"/>
              </a:rPr>
              <a:t>di </a:t>
            </a:r>
            <a:r>
              <a:rPr sz="1800" b="1" u="heavy" spc="9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Arial"/>
                <a:cs typeface="Arial"/>
              </a:rPr>
              <a:t>dati </a:t>
            </a:r>
            <a:r>
              <a:rPr sz="1800" b="1" u="heavy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Arial"/>
                <a:cs typeface="Arial"/>
              </a:rPr>
              <a:t>gestite </a:t>
            </a:r>
            <a:r>
              <a:rPr sz="1800" b="1" u="heavy" spc="5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Arial"/>
                <a:cs typeface="Arial"/>
              </a:rPr>
              <a:t>in SIDI</a:t>
            </a:r>
            <a:r>
              <a:rPr sz="1800" b="1" spc="-16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800" b="1" spc="-340" dirty="0">
                <a:solidFill>
                  <a:srgbClr val="244060"/>
                </a:solidFill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663690" y="4260341"/>
            <a:ext cx="626745" cy="626745"/>
          </a:xfrm>
          <a:custGeom>
            <a:avLst/>
            <a:gdLst/>
            <a:ahLst/>
            <a:cxnLst/>
            <a:rect l="l" t="t" r="r" b="b"/>
            <a:pathLst>
              <a:path w="626745" h="626745">
                <a:moveTo>
                  <a:pt x="313181" y="0"/>
                </a:moveTo>
                <a:lnTo>
                  <a:pt x="266900" y="3395"/>
                </a:lnTo>
                <a:lnTo>
                  <a:pt x="222727" y="13259"/>
                </a:lnTo>
                <a:lnTo>
                  <a:pt x="181148" y="29106"/>
                </a:lnTo>
                <a:lnTo>
                  <a:pt x="142647" y="50453"/>
                </a:lnTo>
                <a:lnTo>
                  <a:pt x="107708" y="76815"/>
                </a:lnTo>
                <a:lnTo>
                  <a:pt x="76815" y="107708"/>
                </a:lnTo>
                <a:lnTo>
                  <a:pt x="50453" y="142647"/>
                </a:lnTo>
                <a:lnTo>
                  <a:pt x="29106" y="181148"/>
                </a:lnTo>
                <a:lnTo>
                  <a:pt x="13259" y="222727"/>
                </a:lnTo>
                <a:lnTo>
                  <a:pt x="3395" y="266900"/>
                </a:lnTo>
                <a:lnTo>
                  <a:pt x="0" y="313181"/>
                </a:lnTo>
                <a:lnTo>
                  <a:pt x="3395" y="359463"/>
                </a:lnTo>
                <a:lnTo>
                  <a:pt x="13259" y="403636"/>
                </a:lnTo>
                <a:lnTo>
                  <a:pt x="29106" y="445215"/>
                </a:lnTo>
                <a:lnTo>
                  <a:pt x="50453" y="483716"/>
                </a:lnTo>
                <a:lnTo>
                  <a:pt x="76815" y="518655"/>
                </a:lnTo>
                <a:lnTo>
                  <a:pt x="107708" y="549548"/>
                </a:lnTo>
                <a:lnTo>
                  <a:pt x="142647" y="575910"/>
                </a:lnTo>
                <a:lnTo>
                  <a:pt x="181148" y="597257"/>
                </a:lnTo>
                <a:lnTo>
                  <a:pt x="222727" y="613104"/>
                </a:lnTo>
                <a:lnTo>
                  <a:pt x="266900" y="622968"/>
                </a:lnTo>
                <a:lnTo>
                  <a:pt x="313181" y="626363"/>
                </a:lnTo>
                <a:lnTo>
                  <a:pt x="359463" y="622968"/>
                </a:lnTo>
                <a:lnTo>
                  <a:pt x="403636" y="613104"/>
                </a:lnTo>
                <a:lnTo>
                  <a:pt x="445215" y="597257"/>
                </a:lnTo>
                <a:lnTo>
                  <a:pt x="483716" y="575910"/>
                </a:lnTo>
                <a:lnTo>
                  <a:pt x="518655" y="549548"/>
                </a:lnTo>
                <a:lnTo>
                  <a:pt x="549548" y="518655"/>
                </a:lnTo>
                <a:lnTo>
                  <a:pt x="575910" y="483716"/>
                </a:lnTo>
                <a:lnTo>
                  <a:pt x="597257" y="445215"/>
                </a:lnTo>
                <a:lnTo>
                  <a:pt x="613104" y="403636"/>
                </a:lnTo>
                <a:lnTo>
                  <a:pt x="622968" y="359463"/>
                </a:lnTo>
                <a:lnTo>
                  <a:pt x="626363" y="313181"/>
                </a:lnTo>
                <a:lnTo>
                  <a:pt x="622968" y="266900"/>
                </a:lnTo>
                <a:lnTo>
                  <a:pt x="613104" y="222727"/>
                </a:lnTo>
                <a:lnTo>
                  <a:pt x="597257" y="181148"/>
                </a:lnTo>
                <a:lnTo>
                  <a:pt x="575910" y="142647"/>
                </a:lnTo>
                <a:lnTo>
                  <a:pt x="549548" y="107708"/>
                </a:lnTo>
                <a:lnTo>
                  <a:pt x="518655" y="76815"/>
                </a:lnTo>
                <a:lnTo>
                  <a:pt x="483716" y="50453"/>
                </a:lnTo>
                <a:lnTo>
                  <a:pt x="445215" y="29106"/>
                </a:lnTo>
                <a:lnTo>
                  <a:pt x="403636" y="13259"/>
                </a:lnTo>
                <a:lnTo>
                  <a:pt x="359463" y="3395"/>
                </a:lnTo>
                <a:lnTo>
                  <a:pt x="3131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663690" y="4260341"/>
            <a:ext cx="626745" cy="626745"/>
          </a:xfrm>
          <a:custGeom>
            <a:avLst/>
            <a:gdLst/>
            <a:ahLst/>
            <a:cxnLst/>
            <a:rect l="l" t="t" r="r" b="b"/>
            <a:pathLst>
              <a:path w="626745" h="626745">
                <a:moveTo>
                  <a:pt x="0" y="313181"/>
                </a:moveTo>
                <a:lnTo>
                  <a:pt x="3395" y="266900"/>
                </a:lnTo>
                <a:lnTo>
                  <a:pt x="13259" y="222727"/>
                </a:lnTo>
                <a:lnTo>
                  <a:pt x="29106" y="181148"/>
                </a:lnTo>
                <a:lnTo>
                  <a:pt x="50453" y="142647"/>
                </a:lnTo>
                <a:lnTo>
                  <a:pt x="76815" y="107708"/>
                </a:lnTo>
                <a:lnTo>
                  <a:pt x="107708" y="76815"/>
                </a:lnTo>
                <a:lnTo>
                  <a:pt x="142647" y="50453"/>
                </a:lnTo>
                <a:lnTo>
                  <a:pt x="181148" y="29106"/>
                </a:lnTo>
                <a:lnTo>
                  <a:pt x="222727" y="13259"/>
                </a:lnTo>
                <a:lnTo>
                  <a:pt x="266900" y="3395"/>
                </a:lnTo>
                <a:lnTo>
                  <a:pt x="313181" y="0"/>
                </a:lnTo>
                <a:lnTo>
                  <a:pt x="359463" y="3395"/>
                </a:lnTo>
                <a:lnTo>
                  <a:pt x="403636" y="13259"/>
                </a:lnTo>
                <a:lnTo>
                  <a:pt x="445215" y="29106"/>
                </a:lnTo>
                <a:lnTo>
                  <a:pt x="483716" y="50453"/>
                </a:lnTo>
                <a:lnTo>
                  <a:pt x="518655" y="76815"/>
                </a:lnTo>
                <a:lnTo>
                  <a:pt x="549548" y="107708"/>
                </a:lnTo>
                <a:lnTo>
                  <a:pt x="575910" y="142647"/>
                </a:lnTo>
                <a:lnTo>
                  <a:pt x="597257" y="181148"/>
                </a:lnTo>
                <a:lnTo>
                  <a:pt x="613104" y="222727"/>
                </a:lnTo>
                <a:lnTo>
                  <a:pt x="622968" y="266900"/>
                </a:lnTo>
                <a:lnTo>
                  <a:pt x="626363" y="313181"/>
                </a:lnTo>
                <a:lnTo>
                  <a:pt x="622968" y="359463"/>
                </a:lnTo>
                <a:lnTo>
                  <a:pt x="613104" y="403636"/>
                </a:lnTo>
                <a:lnTo>
                  <a:pt x="597257" y="445215"/>
                </a:lnTo>
                <a:lnTo>
                  <a:pt x="575910" y="483716"/>
                </a:lnTo>
                <a:lnTo>
                  <a:pt x="549548" y="518655"/>
                </a:lnTo>
                <a:lnTo>
                  <a:pt x="518655" y="549548"/>
                </a:lnTo>
                <a:lnTo>
                  <a:pt x="483716" y="575910"/>
                </a:lnTo>
                <a:lnTo>
                  <a:pt x="445215" y="597257"/>
                </a:lnTo>
                <a:lnTo>
                  <a:pt x="403636" y="613104"/>
                </a:lnTo>
                <a:lnTo>
                  <a:pt x="359463" y="622968"/>
                </a:lnTo>
                <a:lnTo>
                  <a:pt x="313181" y="626363"/>
                </a:lnTo>
                <a:lnTo>
                  <a:pt x="266900" y="622968"/>
                </a:lnTo>
                <a:lnTo>
                  <a:pt x="222727" y="613104"/>
                </a:lnTo>
                <a:lnTo>
                  <a:pt x="181148" y="597257"/>
                </a:lnTo>
                <a:lnTo>
                  <a:pt x="142647" y="575910"/>
                </a:lnTo>
                <a:lnTo>
                  <a:pt x="107708" y="549548"/>
                </a:lnTo>
                <a:lnTo>
                  <a:pt x="76815" y="518655"/>
                </a:lnTo>
                <a:lnTo>
                  <a:pt x="50453" y="483716"/>
                </a:lnTo>
                <a:lnTo>
                  <a:pt x="29106" y="445215"/>
                </a:lnTo>
                <a:lnTo>
                  <a:pt x="13259" y="403636"/>
                </a:lnTo>
                <a:lnTo>
                  <a:pt x="3395" y="359463"/>
                </a:lnTo>
                <a:lnTo>
                  <a:pt x="0" y="313181"/>
                </a:lnTo>
                <a:close/>
              </a:path>
            </a:pathLst>
          </a:custGeom>
          <a:ln w="2895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793727" y="4335779"/>
            <a:ext cx="365125" cy="448309"/>
          </a:xfrm>
          <a:custGeom>
            <a:avLst/>
            <a:gdLst/>
            <a:ahLst/>
            <a:cxnLst/>
            <a:rect l="l" t="t" r="r" b="b"/>
            <a:pathLst>
              <a:path w="365125" h="448310">
                <a:moveTo>
                  <a:pt x="239023" y="107950"/>
                </a:moveTo>
                <a:lnTo>
                  <a:pt x="123326" y="107950"/>
                </a:lnTo>
                <a:lnTo>
                  <a:pt x="117865" y="111887"/>
                </a:lnTo>
                <a:lnTo>
                  <a:pt x="117865" y="119888"/>
                </a:lnTo>
                <a:lnTo>
                  <a:pt x="123326" y="123952"/>
                </a:lnTo>
                <a:lnTo>
                  <a:pt x="239023" y="123952"/>
                </a:lnTo>
                <a:lnTo>
                  <a:pt x="244484" y="119888"/>
                </a:lnTo>
                <a:lnTo>
                  <a:pt x="244484" y="111887"/>
                </a:lnTo>
                <a:lnTo>
                  <a:pt x="239023" y="107950"/>
                </a:lnTo>
                <a:close/>
              </a:path>
              <a:path w="365125" h="448310">
                <a:moveTo>
                  <a:pt x="74499" y="12777"/>
                </a:moveTo>
                <a:lnTo>
                  <a:pt x="57159" y="16002"/>
                </a:lnTo>
                <a:lnTo>
                  <a:pt x="51188" y="23681"/>
                </a:lnTo>
                <a:lnTo>
                  <a:pt x="50349" y="32480"/>
                </a:lnTo>
                <a:lnTo>
                  <a:pt x="55677" y="39040"/>
                </a:lnTo>
                <a:lnTo>
                  <a:pt x="68208" y="40005"/>
                </a:lnTo>
                <a:lnTo>
                  <a:pt x="91709" y="44281"/>
                </a:lnTo>
                <a:lnTo>
                  <a:pt x="115722" y="59451"/>
                </a:lnTo>
                <a:lnTo>
                  <a:pt x="132520" y="79884"/>
                </a:lnTo>
                <a:lnTo>
                  <a:pt x="134375" y="99949"/>
                </a:lnTo>
                <a:lnTo>
                  <a:pt x="227974" y="99949"/>
                </a:lnTo>
                <a:lnTo>
                  <a:pt x="248612" y="59451"/>
                </a:lnTo>
                <a:lnTo>
                  <a:pt x="294014" y="40005"/>
                </a:lnTo>
                <a:lnTo>
                  <a:pt x="307385" y="38469"/>
                </a:lnTo>
                <a:lnTo>
                  <a:pt x="314017" y="30956"/>
                </a:lnTo>
                <a:lnTo>
                  <a:pt x="313813" y="27940"/>
                </a:lnTo>
                <a:lnTo>
                  <a:pt x="123326" y="27940"/>
                </a:lnTo>
                <a:lnTo>
                  <a:pt x="109130" y="24378"/>
                </a:lnTo>
                <a:lnTo>
                  <a:pt x="92338" y="17446"/>
                </a:lnTo>
                <a:lnTo>
                  <a:pt x="74499" y="12777"/>
                </a:lnTo>
                <a:close/>
              </a:path>
              <a:path w="365125" h="448310">
                <a:moveTo>
                  <a:pt x="183905" y="0"/>
                </a:moveTo>
                <a:lnTo>
                  <a:pt x="159724" y="4365"/>
                </a:lnTo>
                <a:lnTo>
                  <a:pt x="147425" y="13970"/>
                </a:lnTo>
                <a:lnTo>
                  <a:pt x="138221" y="23574"/>
                </a:lnTo>
                <a:lnTo>
                  <a:pt x="123326" y="27940"/>
                </a:lnTo>
                <a:lnTo>
                  <a:pt x="239023" y="27940"/>
                </a:lnTo>
                <a:lnTo>
                  <a:pt x="224214" y="23574"/>
                </a:lnTo>
                <a:lnTo>
                  <a:pt x="215608" y="13970"/>
                </a:lnTo>
                <a:lnTo>
                  <a:pt x="204930" y="4365"/>
                </a:lnTo>
                <a:lnTo>
                  <a:pt x="183905" y="0"/>
                </a:lnTo>
                <a:close/>
              </a:path>
              <a:path w="365125" h="448310">
                <a:moveTo>
                  <a:pt x="305063" y="16002"/>
                </a:moveTo>
                <a:lnTo>
                  <a:pt x="283136" y="16152"/>
                </a:lnTo>
                <a:lnTo>
                  <a:pt x="265852" y="20447"/>
                </a:lnTo>
                <a:lnTo>
                  <a:pt x="251664" y="25503"/>
                </a:lnTo>
                <a:lnTo>
                  <a:pt x="239023" y="27940"/>
                </a:lnTo>
                <a:lnTo>
                  <a:pt x="313813" y="27940"/>
                </a:lnTo>
                <a:lnTo>
                  <a:pt x="313410" y="21967"/>
                </a:lnTo>
                <a:lnTo>
                  <a:pt x="305063" y="16002"/>
                </a:lnTo>
                <a:close/>
              </a:path>
              <a:path w="365125" h="448310">
                <a:moveTo>
                  <a:pt x="227974" y="131953"/>
                </a:moveTo>
                <a:lnTo>
                  <a:pt x="134375" y="131953"/>
                </a:lnTo>
                <a:lnTo>
                  <a:pt x="115242" y="149881"/>
                </a:lnTo>
                <a:lnTo>
                  <a:pt x="70832" y="185834"/>
                </a:lnTo>
                <a:lnTo>
                  <a:pt x="37183" y="221837"/>
                </a:lnTo>
                <a:lnTo>
                  <a:pt x="18391" y="257841"/>
                </a:lnTo>
                <a:lnTo>
                  <a:pt x="9251" y="305300"/>
                </a:lnTo>
                <a:lnTo>
                  <a:pt x="6947" y="337756"/>
                </a:lnTo>
                <a:lnTo>
                  <a:pt x="7715" y="370212"/>
                </a:lnTo>
                <a:lnTo>
                  <a:pt x="13090" y="399669"/>
                </a:lnTo>
                <a:lnTo>
                  <a:pt x="12188" y="410519"/>
                </a:lnTo>
                <a:lnTo>
                  <a:pt x="5582" y="423227"/>
                </a:lnTo>
                <a:lnTo>
                  <a:pt x="0" y="435173"/>
                </a:lnTo>
                <a:lnTo>
                  <a:pt x="2168" y="443738"/>
                </a:lnTo>
                <a:lnTo>
                  <a:pt x="13047" y="448139"/>
                </a:lnTo>
                <a:lnTo>
                  <a:pt x="27568" y="446182"/>
                </a:lnTo>
                <a:lnTo>
                  <a:pt x="43138" y="441987"/>
                </a:lnTo>
                <a:lnTo>
                  <a:pt x="57159" y="439674"/>
                </a:lnTo>
                <a:lnTo>
                  <a:pt x="362303" y="439674"/>
                </a:lnTo>
                <a:lnTo>
                  <a:pt x="364652" y="435173"/>
                </a:lnTo>
                <a:lnTo>
                  <a:pt x="358800" y="423227"/>
                </a:lnTo>
                <a:lnTo>
                  <a:pt x="350877" y="410519"/>
                </a:lnTo>
                <a:lnTo>
                  <a:pt x="349132" y="399669"/>
                </a:lnTo>
                <a:lnTo>
                  <a:pt x="194954" y="399669"/>
                </a:lnTo>
                <a:lnTo>
                  <a:pt x="161934" y="395732"/>
                </a:lnTo>
                <a:lnTo>
                  <a:pt x="161934" y="379730"/>
                </a:lnTo>
                <a:lnTo>
                  <a:pt x="146321" y="376693"/>
                </a:lnTo>
                <a:lnTo>
                  <a:pt x="106816" y="363728"/>
                </a:lnTo>
                <a:lnTo>
                  <a:pt x="84718" y="323723"/>
                </a:lnTo>
                <a:lnTo>
                  <a:pt x="216925" y="323723"/>
                </a:lnTo>
                <a:lnTo>
                  <a:pt x="195095" y="316509"/>
                </a:lnTo>
                <a:lnTo>
                  <a:pt x="134862" y="303559"/>
                </a:lnTo>
                <a:lnTo>
                  <a:pt x="99575" y="285148"/>
                </a:lnTo>
                <a:lnTo>
                  <a:pt x="90306" y="259842"/>
                </a:lnTo>
                <a:lnTo>
                  <a:pt x="92186" y="250876"/>
                </a:lnTo>
                <a:lnTo>
                  <a:pt x="124833" y="221962"/>
                </a:lnTo>
                <a:lnTo>
                  <a:pt x="172856" y="211836"/>
                </a:lnTo>
                <a:lnTo>
                  <a:pt x="172856" y="199898"/>
                </a:lnTo>
                <a:lnTo>
                  <a:pt x="306463" y="199898"/>
                </a:lnTo>
                <a:lnTo>
                  <a:pt x="291500" y="185834"/>
                </a:lnTo>
                <a:lnTo>
                  <a:pt x="247054" y="149881"/>
                </a:lnTo>
                <a:lnTo>
                  <a:pt x="227974" y="131953"/>
                </a:lnTo>
                <a:close/>
              </a:path>
              <a:path w="365125" h="448310">
                <a:moveTo>
                  <a:pt x="362303" y="439674"/>
                </a:moveTo>
                <a:lnTo>
                  <a:pt x="305063" y="439674"/>
                </a:lnTo>
                <a:lnTo>
                  <a:pt x="319087" y="441987"/>
                </a:lnTo>
                <a:lnTo>
                  <a:pt x="334670" y="446182"/>
                </a:lnTo>
                <a:lnTo>
                  <a:pt x="349230" y="448139"/>
                </a:lnTo>
                <a:lnTo>
                  <a:pt x="360181" y="443738"/>
                </a:lnTo>
                <a:lnTo>
                  <a:pt x="362303" y="439674"/>
                </a:lnTo>
                <a:close/>
              </a:path>
              <a:path w="365125" h="448310">
                <a:moveTo>
                  <a:pt x="305063" y="439674"/>
                </a:moveTo>
                <a:lnTo>
                  <a:pt x="57159" y="439674"/>
                </a:lnTo>
                <a:lnTo>
                  <a:pt x="87054" y="440309"/>
                </a:lnTo>
                <a:lnTo>
                  <a:pt x="150939" y="443103"/>
                </a:lnTo>
                <a:lnTo>
                  <a:pt x="183905" y="443738"/>
                </a:lnTo>
                <a:lnTo>
                  <a:pt x="213713" y="443103"/>
                </a:lnTo>
                <a:lnTo>
                  <a:pt x="275328" y="440309"/>
                </a:lnTo>
                <a:lnTo>
                  <a:pt x="305063" y="439674"/>
                </a:lnTo>
                <a:close/>
              </a:path>
              <a:path w="365125" h="448310">
                <a:moveTo>
                  <a:pt x="184588" y="241284"/>
                </a:moveTo>
                <a:lnTo>
                  <a:pt x="166616" y="241615"/>
                </a:lnTo>
                <a:lnTo>
                  <a:pt x="156346" y="243840"/>
                </a:lnTo>
                <a:lnTo>
                  <a:pt x="150046" y="249777"/>
                </a:lnTo>
                <a:lnTo>
                  <a:pt x="147377" y="255333"/>
                </a:lnTo>
                <a:lnTo>
                  <a:pt x="147828" y="260127"/>
                </a:lnTo>
                <a:lnTo>
                  <a:pt x="150885" y="263779"/>
                </a:lnTo>
                <a:lnTo>
                  <a:pt x="163544" y="269101"/>
                </a:lnTo>
                <a:lnTo>
                  <a:pt x="181858" y="273304"/>
                </a:lnTo>
                <a:lnTo>
                  <a:pt x="201195" y="276744"/>
                </a:lnTo>
                <a:lnTo>
                  <a:pt x="216925" y="279781"/>
                </a:lnTo>
                <a:lnTo>
                  <a:pt x="229223" y="283442"/>
                </a:lnTo>
                <a:lnTo>
                  <a:pt x="241008" y="287829"/>
                </a:lnTo>
                <a:lnTo>
                  <a:pt x="251769" y="292193"/>
                </a:lnTo>
                <a:lnTo>
                  <a:pt x="260994" y="295783"/>
                </a:lnTo>
                <a:lnTo>
                  <a:pt x="268235" y="302462"/>
                </a:lnTo>
                <a:lnTo>
                  <a:pt x="273393" y="310261"/>
                </a:lnTo>
                <a:lnTo>
                  <a:pt x="276478" y="318821"/>
                </a:lnTo>
                <a:lnTo>
                  <a:pt x="277504" y="327787"/>
                </a:lnTo>
                <a:lnTo>
                  <a:pt x="275625" y="339028"/>
                </a:lnTo>
                <a:lnTo>
                  <a:pt x="242978" y="371318"/>
                </a:lnTo>
                <a:lnTo>
                  <a:pt x="194954" y="379730"/>
                </a:lnTo>
                <a:lnTo>
                  <a:pt x="194954" y="399669"/>
                </a:lnTo>
                <a:lnTo>
                  <a:pt x="349132" y="399669"/>
                </a:lnTo>
                <a:lnTo>
                  <a:pt x="354580" y="370212"/>
                </a:lnTo>
                <a:lnTo>
                  <a:pt x="355371" y="337756"/>
                </a:lnTo>
                <a:lnTo>
                  <a:pt x="353044" y="305300"/>
                </a:lnTo>
                <a:lnTo>
                  <a:pt x="349132" y="275844"/>
                </a:lnTo>
                <a:lnTo>
                  <a:pt x="347173" y="263779"/>
                </a:lnTo>
                <a:lnTo>
                  <a:pt x="222513" y="263779"/>
                </a:lnTo>
                <a:lnTo>
                  <a:pt x="222513" y="255778"/>
                </a:lnTo>
                <a:lnTo>
                  <a:pt x="216925" y="251841"/>
                </a:lnTo>
                <a:lnTo>
                  <a:pt x="216925" y="247777"/>
                </a:lnTo>
                <a:lnTo>
                  <a:pt x="203584" y="243214"/>
                </a:lnTo>
                <a:lnTo>
                  <a:pt x="184588" y="241284"/>
                </a:lnTo>
                <a:close/>
              </a:path>
              <a:path w="365125" h="448310">
                <a:moveTo>
                  <a:pt x="216925" y="323723"/>
                </a:moveTo>
                <a:lnTo>
                  <a:pt x="145297" y="323723"/>
                </a:lnTo>
                <a:lnTo>
                  <a:pt x="145297" y="339725"/>
                </a:lnTo>
                <a:lnTo>
                  <a:pt x="150885" y="343789"/>
                </a:lnTo>
                <a:lnTo>
                  <a:pt x="163458" y="348289"/>
                </a:lnTo>
                <a:lnTo>
                  <a:pt x="181175" y="349789"/>
                </a:lnTo>
                <a:lnTo>
                  <a:pt x="198891" y="348289"/>
                </a:lnTo>
                <a:lnTo>
                  <a:pt x="211464" y="343789"/>
                </a:lnTo>
                <a:lnTo>
                  <a:pt x="217765" y="339510"/>
                </a:lnTo>
                <a:lnTo>
                  <a:pt x="220434" y="333756"/>
                </a:lnTo>
                <a:lnTo>
                  <a:pt x="219983" y="328001"/>
                </a:lnTo>
                <a:lnTo>
                  <a:pt x="216925" y="323723"/>
                </a:lnTo>
                <a:close/>
              </a:path>
              <a:path w="365125" h="448310">
                <a:moveTo>
                  <a:pt x="306463" y="199898"/>
                </a:moveTo>
                <a:lnTo>
                  <a:pt x="200415" y="199898"/>
                </a:lnTo>
                <a:lnTo>
                  <a:pt x="200415" y="215900"/>
                </a:lnTo>
                <a:lnTo>
                  <a:pt x="218332" y="216640"/>
                </a:lnTo>
                <a:lnTo>
                  <a:pt x="232118" y="218868"/>
                </a:lnTo>
                <a:lnTo>
                  <a:pt x="268614" y="242808"/>
                </a:lnTo>
                <a:lnTo>
                  <a:pt x="277504" y="263779"/>
                </a:lnTo>
                <a:lnTo>
                  <a:pt x="347173" y="263779"/>
                </a:lnTo>
                <a:lnTo>
                  <a:pt x="346209" y="257841"/>
                </a:lnTo>
                <a:lnTo>
                  <a:pt x="338131" y="239839"/>
                </a:lnTo>
                <a:lnTo>
                  <a:pt x="325933" y="221837"/>
                </a:lnTo>
                <a:lnTo>
                  <a:pt x="310651" y="203835"/>
                </a:lnTo>
                <a:lnTo>
                  <a:pt x="306463" y="199898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662416" y="2343911"/>
            <a:ext cx="420624" cy="419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17041" y="2221229"/>
            <a:ext cx="628015" cy="628015"/>
          </a:xfrm>
          <a:custGeom>
            <a:avLst/>
            <a:gdLst/>
            <a:ahLst/>
            <a:cxnLst/>
            <a:rect l="l" t="t" r="r" b="b"/>
            <a:pathLst>
              <a:path w="628015" h="628014">
                <a:moveTo>
                  <a:pt x="313944" y="0"/>
                </a:moveTo>
                <a:lnTo>
                  <a:pt x="267553" y="3404"/>
                </a:lnTo>
                <a:lnTo>
                  <a:pt x="223275" y="13294"/>
                </a:lnTo>
                <a:lnTo>
                  <a:pt x="181595" y="29183"/>
                </a:lnTo>
                <a:lnTo>
                  <a:pt x="143000" y="50586"/>
                </a:lnTo>
                <a:lnTo>
                  <a:pt x="107976" y="77015"/>
                </a:lnTo>
                <a:lnTo>
                  <a:pt x="77007" y="107986"/>
                </a:lnTo>
                <a:lnTo>
                  <a:pt x="50579" y="143012"/>
                </a:lnTo>
                <a:lnTo>
                  <a:pt x="29179" y="181606"/>
                </a:lnTo>
                <a:lnTo>
                  <a:pt x="13292" y="223284"/>
                </a:lnTo>
                <a:lnTo>
                  <a:pt x="3404" y="267558"/>
                </a:lnTo>
                <a:lnTo>
                  <a:pt x="0" y="313944"/>
                </a:lnTo>
                <a:lnTo>
                  <a:pt x="3404" y="360329"/>
                </a:lnTo>
                <a:lnTo>
                  <a:pt x="13292" y="404603"/>
                </a:lnTo>
                <a:lnTo>
                  <a:pt x="29179" y="446281"/>
                </a:lnTo>
                <a:lnTo>
                  <a:pt x="50579" y="484875"/>
                </a:lnTo>
                <a:lnTo>
                  <a:pt x="77007" y="519901"/>
                </a:lnTo>
                <a:lnTo>
                  <a:pt x="107976" y="550872"/>
                </a:lnTo>
                <a:lnTo>
                  <a:pt x="143000" y="577301"/>
                </a:lnTo>
                <a:lnTo>
                  <a:pt x="181595" y="598704"/>
                </a:lnTo>
                <a:lnTo>
                  <a:pt x="223275" y="614593"/>
                </a:lnTo>
                <a:lnTo>
                  <a:pt x="267553" y="624483"/>
                </a:lnTo>
                <a:lnTo>
                  <a:pt x="313944" y="627888"/>
                </a:lnTo>
                <a:lnTo>
                  <a:pt x="360334" y="624483"/>
                </a:lnTo>
                <a:lnTo>
                  <a:pt x="404612" y="614593"/>
                </a:lnTo>
                <a:lnTo>
                  <a:pt x="446292" y="598704"/>
                </a:lnTo>
                <a:lnTo>
                  <a:pt x="484887" y="577301"/>
                </a:lnTo>
                <a:lnTo>
                  <a:pt x="519911" y="550872"/>
                </a:lnTo>
                <a:lnTo>
                  <a:pt x="550880" y="519901"/>
                </a:lnTo>
                <a:lnTo>
                  <a:pt x="577308" y="484875"/>
                </a:lnTo>
                <a:lnTo>
                  <a:pt x="598708" y="446281"/>
                </a:lnTo>
                <a:lnTo>
                  <a:pt x="614595" y="404603"/>
                </a:lnTo>
                <a:lnTo>
                  <a:pt x="624483" y="360329"/>
                </a:lnTo>
                <a:lnTo>
                  <a:pt x="627888" y="313944"/>
                </a:lnTo>
                <a:lnTo>
                  <a:pt x="624483" y="267558"/>
                </a:lnTo>
                <a:lnTo>
                  <a:pt x="614595" y="223284"/>
                </a:lnTo>
                <a:lnTo>
                  <a:pt x="598708" y="181606"/>
                </a:lnTo>
                <a:lnTo>
                  <a:pt x="577308" y="143012"/>
                </a:lnTo>
                <a:lnTo>
                  <a:pt x="550880" y="107986"/>
                </a:lnTo>
                <a:lnTo>
                  <a:pt x="519911" y="77015"/>
                </a:lnTo>
                <a:lnTo>
                  <a:pt x="484887" y="50586"/>
                </a:lnTo>
                <a:lnTo>
                  <a:pt x="446292" y="29183"/>
                </a:lnTo>
                <a:lnTo>
                  <a:pt x="404612" y="13294"/>
                </a:lnTo>
                <a:lnTo>
                  <a:pt x="360334" y="3404"/>
                </a:lnTo>
                <a:lnTo>
                  <a:pt x="3139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17041" y="2221229"/>
            <a:ext cx="628015" cy="628015"/>
          </a:xfrm>
          <a:custGeom>
            <a:avLst/>
            <a:gdLst/>
            <a:ahLst/>
            <a:cxnLst/>
            <a:rect l="l" t="t" r="r" b="b"/>
            <a:pathLst>
              <a:path w="628015" h="628014">
                <a:moveTo>
                  <a:pt x="0" y="313944"/>
                </a:moveTo>
                <a:lnTo>
                  <a:pt x="3404" y="267558"/>
                </a:lnTo>
                <a:lnTo>
                  <a:pt x="13292" y="223284"/>
                </a:lnTo>
                <a:lnTo>
                  <a:pt x="29179" y="181606"/>
                </a:lnTo>
                <a:lnTo>
                  <a:pt x="50579" y="143012"/>
                </a:lnTo>
                <a:lnTo>
                  <a:pt x="77007" y="107986"/>
                </a:lnTo>
                <a:lnTo>
                  <a:pt x="107976" y="77015"/>
                </a:lnTo>
                <a:lnTo>
                  <a:pt x="143000" y="50586"/>
                </a:lnTo>
                <a:lnTo>
                  <a:pt x="181595" y="29183"/>
                </a:lnTo>
                <a:lnTo>
                  <a:pt x="223275" y="13294"/>
                </a:lnTo>
                <a:lnTo>
                  <a:pt x="267553" y="3404"/>
                </a:lnTo>
                <a:lnTo>
                  <a:pt x="313944" y="0"/>
                </a:lnTo>
                <a:lnTo>
                  <a:pt x="360334" y="3404"/>
                </a:lnTo>
                <a:lnTo>
                  <a:pt x="404612" y="13294"/>
                </a:lnTo>
                <a:lnTo>
                  <a:pt x="446292" y="29183"/>
                </a:lnTo>
                <a:lnTo>
                  <a:pt x="484887" y="50586"/>
                </a:lnTo>
                <a:lnTo>
                  <a:pt x="519911" y="77015"/>
                </a:lnTo>
                <a:lnTo>
                  <a:pt x="550880" y="107986"/>
                </a:lnTo>
                <a:lnTo>
                  <a:pt x="577308" y="143012"/>
                </a:lnTo>
                <a:lnTo>
                  <a:pt x="598708" y="181606"/>
                </a:lnTo>
                <a:lnTo>
                  <a:pt x="614595" y="223284"/>
                </a:lnTo>
                <a:lnTo>
                  <a:pt x="624483" y="267558"/>
                </a:lnTo>
                <a:lnTo>
                  <a:pt x="627888" y="313944"/>
                </a:lnTo>
                <a:lnTo>
                  <a:pt x="624483" y="360329"/>
                </a:lnTo>
                <a:lnTo>
                  <a:pt x="614595" y="404603"/>
                </a:lnTo>
                <a:lnTo>
                  <a:pt x="598708" y="446281"/>
                </a:lnTo>
                <a:lnTo>
                  <a:pt x="577308" y="484875"/>
                </a:lnTo>
                <a:lnTo>
                  <a:pt x="550880" y="519901"/>
                </a:lnTo>
                <a:lnTo>
                  <a:pt x="519911" y="550872"/>
                </a:lnTo>
                <a:lnTo>
                  <a:pt x="484887" y="577301"/>
                </a:lnTo>
                <a:lnTo>
                  <a:pt x="446292" y="598704"/>
                </a:lnTo>
                <a:lnTo>
                  <a:pt x="404612" y="614593"/>
                </a:lnTo>
                <a:lnTo>
                  <a:pt x="360334" y="624483"/>
                </a:lnTo>
                <a:lnTo>
                  <a:pt x="313944" y="627888"/>
                </a:lnTo>
                <a:lnTo>
                  <a:pt x="267553" y="624483"/>
                </a:lnTo>
                <a:lnTo>
                  <a:pt x="223275" y="614593"/>
                </a:lnTo>
                <a:lnTo>
                  <a:pt x="181595" y="598704"/>
                </a:lnTo>
                <a:lnTo>
                  <a:pt x="143000" y="577301"/>
                </a:lnTo>
                <a:lnTo>
                  <a:pt x="107976" y="550872"/>
                </a:lnTo>
                <a:lnTo>
                  <a:pt x="77007" y="519901"/>
                </a:lnTo>
                <a:lnTo>
                  <a:pt x="50579" y="484875"/>
                </a:lnTo>
                <a:lnTo>
                  <a:pt x="29179" y="446281"/>
                </a:lnTo>
                <a:lnTo>
                  <a:pt x="13292" y="404603"/>
                </a:lnTo>
                <a:lnTo>
                  <a:pt x="3404" y="360329"/>
                </a:lnTo>
                <a:lnTo>
                  <a:pt x="0" y="313944"/>
                </a:lnTo>
                <a:close/>
              </a:path>
            </a:pathLst>
          </a:custGeom>
          <a:ln w="2895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10768" y="2348483"/>
            <a:ext cx="428244" cy="3444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838450" y="4299965"/>
            <a:ext cx="628015" cy="626745"/>
          </a:xfrm>
          <a:custGeom>
            <a:avLst/>
            <a:gdLst/>
            <a:ahLst/>
            <a:cxnLst/>
            <a:rect l="l" t="t" r="r" b="b"/>
            <a:pathLst>
              <a:path w="628014" h="626745">
                <a:moveTo>
                  <a:pt x="313944" y="0"/>
                </a:moveTo>
                <a:lnTo>
                  <a:pt x="267558" y="3395"/>
                </a:lnTo>
                <a:lnTo>
                  <a:pt x="223284" y="13259"/>
                </a:lnTo>
                <a:lnTo>
                  <a:pt x="181606" y="29106"/>
                </a:lnTo>
                <a:lnTo>
                  <a:pt x="143012" y="50453"/>
                </a:lnTo>
                <a:lnTo>
                  <a:pt x="107986" y="76815"/>
                </a:lnTo>
                <a:lnTo>
                  <a:pt x="77015" y="107708"/>
                </a:lnTo>
                <a:lnTo>
                  <a:pt x="50586" y="142647"/>
                </a:lnTo>
                <a:lnTo>
                  <a:pt x="29183" y="181148"/>
                </a:lnTo>
                <a:lnTo>
                  <a:pt x="13294" y="222727"/>
                </a:lnTo>
                <a:lnTo>
                  <a:pt x="3404" y="266900"/>
                </a:lnTo>
                <a:lnTo>
                  <a:pt x="0" y="313181"/>
                </a:lnTo>
                <a:lnTo>
                  <a:pt x="3404" y="359463"/>
                </a:lnTo>
                <a:lnTo>
                  <a:pt x="13294" y="403636"/>
                </a:lnTo>
                <a:lnTo>
                  <a:pt x="29183" y="445215"/>
                </a:lnTo>
                <a:lnTo>
                  <a:pt x="50586" y="483716"/>
                </a:lnTo>
                <a:lnTo>
                  <a:pt x="77015" y="518655"/>
                </a:lnTo>
                <a:lnTo>
                  <a:pt x="107986" y="549548"/>
                </a:lnTo>
                <a:lnTo>
                  <a:pt x="143012" y="575910"/>
                </a:lnTo>
                <a:lnTo>
                  <a:pt x="181606" y="597257"/>
                </a:lnTo>
                <a:lnTo>
                  <a:pt x="223284" y="613104"/>
                </a:lnTo>
                <a:lnTo>
                  <a:pt x="267558" y="622968"/>
                </a:lnTo>
                <a:lnTo>
                  <a:pt x="313944" y="626363"/>
                </a:lnTo>
                <a:lnTo>
                  <a:pt x="360329" y="622968"/>
                </a:lnTo>
                <a:lnTo>
                  <a:pt x="404603" y="613104"/>
                </a:lnTo>
                <a:lnTo>
                  <a:pt x="446281" y="597257"/>
                </a:lnTo>
                <a:lnTo>
                  <a:pt x="484875" y="575910"/>
                </a:lnTo>
                <a:lnTo>
                  <a:pt x="519901" y="549548"/>
                </a:lnTo>
                <a:lnTo>
                  <a:pt x="550872" y="518655"/>
                </a:lnTo>
                <a:lnTo>
                  <a:pt x="577301" y="483716"/>
                </a:lnTo>
                <a:lnTo>
                  <a:pt x="598704" y="445215"/>
                </a:lnTo>
                <a:lnTo>
                  <a:pt x="614593" y="403636"/>
                </a:lnTo>
                <a:lnTo>
                  <a:pt x="624483" y="359463"/>
                </a:lnTo>
                <a:lnTo>
                  <a:pt x="627888" y="313181"/>
                </a:lnTo>
                <a:lnTo>
                  <a:pt x="624483" y="266900"/>
                </a:lnTo>
                <a:lnTo>
                  <a:pt x="614593" y="222727"/>
                </a:lnTo>
                <a:lnTo>
                  <a:pt x="598704" y="181148"/>
                </a:lnTo>
                <a:lnTo>
                  <a:pt x="577301" y="142647"/>
                </a:lnTo>
                <a:lnTo>
                  <a:pt x="550872" y="107708"/>
                </a:lnTo>
                <a:lnTo>
                  <a:pt x="519901" y="76815"/>
                </a:lnTo>
                <a:lnTo>
                  <a:pt x="484875" y="50453"/>
                </a:lnTo>
                <a:lnTo>
                  <a:pt x="446281" y="29106"/>
                </a:lnTo>
                <a:lnTo>
                  <a:pt x="404603" y="13259"/>
                </a:lnTo>
                <a:lnTo>
                  <a:pt x="360329" y="3395"/>
                </a:lnTo>
                <a:lnTo>
                  <a:pt x="3139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838450" y="4299965"/>
            <a:ext cx="628015" cy="626745"/>
          </a:xfrm>
          <a:custGeom>
            <a:avLst/>
            <a:gdLst/>
            <a:ahLst/>
            <a:cxnLst/>
            <a:rect l="l" t="t" r="r" b="b"/>
            <a:pathLst>
              <a:path w="628014" h="626745">
                <a:moveTo>
                  <a:pt x="0" y="313181"/>
                </a:moveTo>
                <a:lnTo>
                  <a:pt x="3404" y="266900"/>
                </a:lnTo>
                <a:lnTo>
                  <a:pt x="13294" y="222727"/>
                </a:lnTo>
                <a:lnTo>
                  <a:pt x="29183" y="181148"/>
                </a:lnTo>
                <a:lnTo>
                  <a:pt x="50586" y="142647"/>
                </a:lnTo>
                <a:lnTo>
                  <a:pt x="77015" y="107708"/>
                </a:lnTo>
                <a:lnTo>
                  <a:pt x="107986" y="76815"/>
                </a:lnTo>
                <a:lnTo>
                  <a:pt x="143012" y="50453"/>
                </a:lnTo>
                <a:lnTo>
                  <a:pt x="181606" y="29106"/>
                </a:lnTo>
                <a:lnTo>
                  <a:pt x="223284" y="13259"/>
                </a:lnTo>
                <a:lnTo>
                  <a:pt x="267558" y="3395"/>
                </a:lnTo>
                <a:lnTo>
                  <a:pt x="313944" y="0"/>
                </a:lnTo>
                <a:lnTo>
                  <a:pt x="360329" y="3395"/>
                </a:lnTo>
                <a:lnTo>
                  <a:pt x="404603" y="13259"/>
                </a:lnTo>
                <a:lnTo>
                  <a:pt x="446281" y="29106"/>
                </a:lnTo>
                <a:lnTo>
                  <a:pt x="484875" y="50453"/>
                </a:lnTo>
                <a:lnTo>
                  <a:pt x="519901" y="76815"/>
                </a:lnTo>
                <a:lnTo>
                  <a:pt x="550872" y="107708"/>
                </a:lnTo>
                <a:lnTo>
                  <a:pt x="577301" y="142647"/>
                </a:lnTo>
                <a:lnTo>
                  <a:pt x="598704" y="181148"/>
                </a:lnTo>
                <a:lnTo>
                  <a:pt x="614593" y="222727"/>
                </a:lnTo>
                <a:lnTo>
                  <a:pt x="624483" y="266900"/>
                </a:lnTo>
                <a:lnTo>
                  <a:pt x="627888" y="313181"/>
                </a:lnTo>
                <a:lnTo>
                  <a:pt x="624483" y="359463"/>
                </a:lnTo>
                <a:lnTo>
                  <a:pt x="614593" y="403636"/>
                </a:lnTo>
                <a:lnTo>
                  <a:pt x="598704" y="445215"/>
                </a:lnTo>
                <a:lnTo>
                  <a:pt x="577301" y="483716"/>
                </a:lnTo>
                <a:lnTo>
                  <a:pt x="550872" y="518655"/>
                </a:lnTo>
                <a:lnTo>
                  <a:pt x="519901" y="549548"/>
                </a:lnTo>
                <a:lnTo>
                  <a:pt x="484875" y="575910"/>
                </a:lnTo>
                <a:lnTo>
                  <a:pt x="446281" y="597257"/>
                </a:lnTo>
                <a:lnTo>
                  <a:pt x="404603" y="613104"/>
                </a:lnTo>
                <a:lnTo>
                  <a:pt x="360329" y="622968"/>
                </a:lnTo>
                <a:lnTo>
                  <a:pt x="313944" y="626363"/>
                </a:lnTo>
                <a:lnTo>
                  <a:pt x="267558" y="622968"/>
                </a:lnTo>
                <a:lnTo>
                  <a:pt x="223284" y="613104"/>
                </a:lnTo>
                <a:lnTo>
                  <a:pt x="181606" y="597257"/>
                </a:lnTo>
                <a:lnTo>
                  <a:pt x="143012" y="575910"/>
                </a:lnTo>
                <a:lnTo>
                  <a:pt x="107986" y="549548"/>
                </a:lnTo>
                <a:lnTo>
                  <a:pt x="77015" y="518655"/>
                </a:lnTo>
                <a:lnTo>
                  <a:pt x="50586" y="483716"/>
                </a:lnTo>
                <a:lnTo>
                  <a:pt x="29183" y="445215"/>
                </a:lnTo>
                <a:lnTo>
                  <a:pt x="13294" y="403636"/>
                </a:lnTo>
                <a:lnTo>
                  <a:pt x="3404" y="359463"/>
                </a:lnTo>
                <a:lnTo>
                  <a:pt x="0" y="313181"/>
                </a:lnTo>
                <a:close/>
              </a:path>
            </a:pathLst>
          </a:custGeom>
          <a:ln w="2895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176016" y="4482084"/>
            <a:ext cx="68579" cy="670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958083" y="4418076"/>
            <a:ext cx="405765" cy="407034"/>
          </a:xfrm>
          <a:custGeom>
            <a:avLst/>
            <a:gdLst/>
            <a:ahLst/>
            <a:cxnLst/>
            <a:rect l="l" t="t" r="r" b="b"/>
            <a:pathLst>
              <a:path w="405764" h="407035">
                <a:moveTo>
                  <a:pt x="263906" y="0"/>
                </a:moveTo>
                <a:lnTo>
                  <a:pt x="232918" y="0"/>
                </a:lnTo>
                <a:lnTo>
                  <a:pt x="201803" y="6985"/>
                </a:lnTo>
                <a:lnTo>
                  <a:pt x="148336" y="36322"/>
                </a:lnTo>
                <a:lnTo>
                  <a:pt x="117348" y="69215"/>
                </a:lnTo>
                <a:lnTo>
                  <a:pt x="98298" y="110871"/>
                </a:lnTo>
                <a:lnTo>
                  <a:pt x="91440" y="141986"/>
                </a:lnTo>
                <a:lnTo>
                  <a:pt x="91440" y="174879"/>
                </a:lnTo>
                <a:lnTo>
                  <a:pt x="94868" y="190500"/>
                </a:lnTo>
                <a:lnTo>
                  <a:pt x="98298" y="207772"/>
                </a:lnTo>
                <a:lnTo>
                  <a:pt x="105283" y="223393"/>
                </a:lnTo>
                <a:lnTo>
                  <a:pt x="106934" y="230250"/>
                </a:lnTo>
                <a:lnTo>
                  <a:pt x="13843" y="323850"/>
                </a:lnTo>
                <a:lnTo>
                  <a:pt x="8636" y="330707"/>
                </a:lnTo>
                <a:lnTo>
                  <a:pt x="3429" y="339344"/>
                </a:lnTo>
                <a:lnTo>
                  <a:pt x="0" y="349757"/>
                </a:lnTo>
                <a:lnTo>
                  <a:pt x="0" y="368807"/>
                </a:lnTo>
                <a:lnTo>
                  <a:pt x="29337" y="403479"/>
                </a:lnTo>
                <a:lnTo>
                  <a:pt x="39624" y="406907"/>
                </a:lnTo>
                <a:lnTo>
                  <a:pt x="58674" y="406907"/>
                </a:lnTo>
                <a:lnTo>
                  <a:pt x="67310" y="403479"/>
                </a:lnTo>
                <a:lnTo>
                  <a:pt x="75946" y="399923"/>
                </a:lnTo>
                <a:lnTo>
                  <a:pt x="175895" y="299593"/>
                </a:lnTo>
                <a:lnTo>
                  <a:pt x="319056" y="299593"/>
                </a:lnTo>
                <a:lnTo>
                  <a:pt x="322580" y="297815"/>
                </a:lnTo>
                <a:lnTo>
                  <a:pt x="336423" y="289179"/>
                </a:lnTo>
                <a:lnTo>
                  <a:pt x="348488" y="280543"/>
                </a:lnTo>
                <a:lnTo>
                  <a:pt x="236347" y="280543"/>
                </a:lnTo>
                <a:lnTo>
                  <a:pt x="224282" y="276987"/>
                </a:lnTo>
                <a:lnTo>
                  <a:pt x="179451" y="259715"/>
                </a:lnTo>
                <a:lnTo>
                  <a:pt x="162179" y="244094"/>
                </a:lnTo>
                <a:lnTo>
                  <a:pt x="153543" y="235457"/>
                </a:lnTo>
                <a:lnTo>
                  <a:pt x="131064" y="193929"/>
                </a:lnTo>
                <a:lnTo>
                  <a:pt x="125984" y="157606"/>
                </a:lnTo>
                <a:lnTo>
                  <a:pt x="127635" y="145415"/>
                </a:lnTo>
                <a:lnTo>
                  <a:pt x="129413" y="133350"/>
                </a:lnTo>
                <a:lnTo>
                  <a:pt x="131064" y="121157"/>
                </a:lnTo>
                <a:lnTo>
                  <a:pt x="136271" y="110871"/>
                </a:lnTo>
                <a:lnTo>
                  <a:pt x="146685" y="90043"/>
                </a:lnTo>
                <a:lnTo>
                  <a:pt x="153543" y="79629"/>
                </a:lnTo>
                <a:lnTo>
                  <a:pt x="189738" y="50165"/>
                </a:lnTo>
                <a:lnTo>
                  <a:pt x="236347" y="36322"/>
                </a:lnTo>
                <a:lnTo>
                  <a:pt x="348488" y="36322"/>
                </a:lnTo>
                <a:lnTo>
                  <a:pt x="336423" y="27686"/>
                </a:lnTo>
                <a:lnTo>
                  <a:pt x="322580" y="19050"/>
                </a:lnTo>
                <a:lnTo>
                  <a:pt x="308737" y="12065"/>
                </a:lnTo>
                <a:lnTo>
                  <a:pt x="295020" y="6985"/>
                </a:lnTo>
                <a:lnTo>
                  <a:pt x="263906" y="0"/>
                </a:lnTo>
                <a:close/>
              </a:path>
              <a:path w="405764" h="407035">
                <a:moveTo>
                  <a:pt x="319056" y="299593"/>
                </a:moveTo>
                <a:lnTo>
                  <a:pt x="175895" y="299593"/>
                </a:lnTo>
                <a:lnTo>
                  <a:pt x="184531" y="303022"/>
                </a:lnTo>
                <a:lnTo>
                  <a:pt x="215646" y="313436"/>
                </a:lnTo>
                <a:lnTo>
                  <a:pt x="248412" y="316865"/>
                </a:lnTo>
                <a:lnTo>
                  <a:pt x="279400" y="313436"/>
                </a:lnTo>
                <a:lnTo>
                  <a:pt x="295020" y="309880"/>
                </a:lnTo>
                <a:lnTo>
                  <a:pt x="308737" y="304800"/>
                </a:lnTo>
                <a:lnTo>
                  <a:pt x="319056" y="299593"/>
                </a:lnTo>
                <a:close/>
              </a:path>
              <a:path w="405764" h="407035">
                <a:moveTo>
                  <a:pt x="348488" y="36322"/>
                </a:moveTo>
                <a:lnTo>
                  <a:pt x="260477" y="36322"/>
                </a:lnTo>
                <a:lnTo>
                  <a:pt x="272542" y="38100"/>
                </a:lnTo>
                <a:lnTo>
                  <a:pt x="284607" y="41529"/>
                </a:lnTo>
                <a:lnTo>
                  <a:pt x="295020" y="44957"/>
                </a:lnTo>
                <a:lnTo>
                  <a:pt x="307086" y="50165"/>
                </a:lnTo>
                <a:lnTo>
                  <a:pt x="315721" y="57150"/>
                </a:lnTo>
                <a:lnTo>
                  <a:pt x="326008" y="64007"/>
                </a:lnTo>
                <a:lnTo>
                  <a:pt x="355345" y="100456"/>
                </a:lnTo>
                <a:lnTo>
                  <a:pt x="369189" y="145415"/>
                </a:lnTo>
                <a:lnTo>
                  <a:pt x="369189" y="171450"/>
                </a:lnTo>
                <a:lnTo>
                  <a:pt x="367411" y="183515"/>
                </a:lnTo>
                <a:lnTo>
                  <a:pt x="363981" y="193929"/>
                </a:lnTo>
                <a:lnTo>
                  <a:pt x="360553" y="205994"/>
                </a:lnTo>
                <a:lnTo>
                  <a:pt x="355345" y="216407"/>
                </a:lnTo>
                <a:lnTo>
                  <a:pt x="348488" y="226822"/>
                </a:lnTo>
                <a:lnTo>
                  <a:pt x="341503" y="235457"/>
                </a:lnTo>
                <a:lnTo>
                  <a:pt x="334644" y="244094"/>
                </a:lnTo>
                <a:lnTo>
                  <a:pt x="326008" y="252856"/>
                </a:lnTo>
                <a:lnTo>
                  <a:pt x="315721" y="259715"/>
                </a:lnTo>
                <a:lnTo>
                  <a:pt x="307086" y="264922"/>
                </a:lnTo>
                <a:lnTo>
                  <a:pt x="295020" y="270129"/>
                </a:lnTo>
                <a:lnTo>
                  <a:pt x="284607" y="275336"/>
                </a:lnTo>
                <a:lnTo>
                  <a:pt x="272542" y="276987"/>
                </a:lnTo>
                <a:lnTo>
                  <a:pt x="260477" y="280543"/>
                </a:lnTo>
                <a:lnTo>
                  <a:pt x="348488" y="280543"/>
                </a:lnTo>
                <a:lnTo>
                  <a:pt x="379476" y="245872"/>
                </a:lnTo>
                <a:lnTo>
                  <a:pt x="398526" y="204343"/>
                </a:lnTo>
                <a:lnTo>
                  <a:pt x="405383" y="174879"/>
                </a:lnTo>
                <a:lnTo>
                  <a:pt x="405383" y="141986"/>
                </a:lnTo>
                <a:lnTo>
                  <a:pt x="393319" y="97028"/>
                </a:lnTo>
                <a:lnTo>
                  <a:pt x="369189" y="57150"/>
                </a:lnTo>
                <a:lnTo>
                  <a:pt x="358775" y="46736"/>
                </a:lnTo>
                <a:lnTo>
                  <a:pt x="348488" y="36322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127248" y="4570476"/>
            <a:ext cx="158496" cy="1066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429493" y="6224778"/>
            <a:ext cx="620395" cy="485140"/>
          </a:xfrm>
          <a:custGeom>
            <a:avLst/>
            <a:gdLst/>
            <a:ahLst/>
            <a:cxnLst/>
            <a:rect l="l" t="t" r="r" b="b"/>
            <a:pathLst>
              <a:path w="620395" h="485140">
                <a:moveTo>
                  <a:pt x="242315" y="0"/>
                </a:moveTo>
                <a:lnTo>
                  <a:pt x="0" y="242316"/>
                </a:lnTo>
                <a:lnTo>
                  <a:pt x="242315" y="484632"/>
                </a:lnTo>
                <a:lnTo>
                  <a:pt x="242315" y="363474"/>
                </a:lnTo>
                <a:lnTo>
                  <a:pt x="620267" y="363474"/>
                </a:lnTo>
                <a:lnTo>
                  <a:pt x="620267" y="121158"/>
                </a:lnTo>
                <a:lnTo>
                  <a:pt x="242315" y="121158"/>
                </a:lnTo>
                <a:lnTo>
                  <a:pt x="24231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429493" y="6224778"/>
            <a:ext cx="620395" cy="485140"/>
          </a:xfrm>
          <a:custGeom>
            <a:avLst/>
            <a:gdLst/>
            <a:ahLst/>
            <a:cxnLst/>
            <a:rect l="l" t="t" r="r" b="b"/>
            <a:pathLst>
              <a:path w="620395" h="485140">
                <a:moveTo>
                  <a:pt x="0" y="242316"/>
                </a:moveTo>
                <a:lnTo>
                  <a:pt x="242315" y="0"/>
                </a:lnTo>
                <a:lnTo>
                  <a:pt x="242315" y="121158"/>
                </a:lnTo>
                <a:lnTo>
                  <a:pt x="620267" y="121158"/>
                </a:lnTo>
                <a:lnTo>
                  <a:pt x="620267" y="363474"/>
                </a:lnTo>
                <a:lnTo>
                  <a:pt x="242315" y="363474"/>
                </a:lnTo>
                <a:lnTo>
                  <a:pt x="242315" y="484632"/>
                </a:lnTo>
                <a:lnTo>
                  <a:pt x="0" y="242316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8741409" y="6323177"/>
            <a:ext cx="16084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001F5F"/>
                </a:solidFill>
                <a:latin typeface="Arial"/>
                <a:cs typeface="Arial"/>
              </a:rPr>
              <a:t>"Modulistica </a:t>
            </a:r>
            <a:r>
              <a:rPr sz="11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1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001F5F"/>
                </a:solidFill>
                <a:latin typeface="Arial"/>
                <a:cs typeface="Arial"/>
              </a:rPr>
              <a:t>contabilità"</a:t>
            </a:r>
            <a:endParaRPr sz="1100">
              <a:latin typeface="Arial"/>
              <a:cs typeface="Arial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ts val="1425"/>
              </a:lnSpc>
            </a:pPr>
            <a:fld id="{81D60167-4931-47E6-BA6A-407CBD079E47}" type="slidenum">
              <a:rPr spc="-5" dirty="0"/>
              <a:t>105</a:t>
            </a:fld>
            <a:endParaRPr spc="-5" dirty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76188" y="4447032"/>
            <a:ext cx="5039995" cy="325120"/>
          </a:xfrm>
          <a:custGeom>
            <a:avLst/>
            <a:gdLst/>
            <a:ahLst/>
            <a:cxnLst/>
            <a:rect l="l" t="t" r="r" b="b"/>
            <a:pathLst>
              <a:path w="5039995" h="325120">
                <a:moveTo>
                  <a:pt x="4985766" y="0"/>
                </a:moveTo>
                <a:lnTo>
                  <a:pt x="54101" y="0"/>
                </a:lnTo>
                <a:lnTo>
                  <a:pt x="33057" y="4256"/>
                </a:lnTo>
                <a:lnTo>
                  <a:pt x="15859" y="15859"/>
                </a:lnTo>
                <a:lnTo>
                  <a:pt x="4256" y="33057"/>
                </a:lnTo>
                <a:lnTo>
                  <a:pt x="0" y="54102"/>
                </a:lnTo>
                <a:lnTo>
                  <a:pt x="0" y="270510"/>
                </a:lnTo>
                <a:lnTo>
                  <a:pt x="4256" y="291554"/>
                </a:lnTo>
                <a:lnTo>
                  <a:pt x="15859" y="308752"/>
                </a:lnTo>
                <a:lnTo>
                  <a:pt x="33057" y="320355"/>
                </a:lnTo>
                <a:lnTo>
                  <a:pt x="54101" y="324612"/>
                </a:lnTo>
                <a:lnTo>
                  <a:pt x="4985766" y="324612"/>
                </a:lnTo>
                <a:lnTo>
                  <a:pt x="5006810" y="320355"/>
                </a:lnTo>
                <a:lnTo>
                  <a:pt x="5024008" y="308752"/>
                </a:lnTo>
                <a:lnTo>
                  <a:pt x="5035611" y="291554"/>
                </a:lnTo>
                <a:lnTo>
                  <a:pt x="5039868" y="270510"/>
                </a:lnTo>
                <a:lnTo>
                  <a:pt x="5039868" y="54102"/>
                </a:lnTo>
                <a:lnTo>
                  <a:pt x="5035611" y="33057"/>
                </a:lnTo>
                <a:lnTo>
                  <a:pt x="5024008" y="15859"/>
                </a:lnTo>
                <a:lnTo>
                  <a:pt x="5006810" y="4256"/>
                </a:lnTo>
                <a:lnTo>
                  <a:pt x="4985766" y="0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4588" y="768095"/>
            <a:ext cx="8719058" cy="3465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87527" y="232409"/>
            <a:ext cx="9594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Agenda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ts val="1425"/>
              </a:lnSpc>
            </a:pPr>
            <a:fld id="{81D60167-4931-47E6-BA6A-407CBD079E47}" type="slidenum">
              <a:rPr spc="-5" dirty="0"/>
              <a:t>106</a:t>
            </a:fld>
            <a:endParaRPr spc="-5" dirty="0"/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153025" indent="-17970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5153660" algn="l"/>
              </a:tabLst>
            </a:pPr>
            <a:r>
              <a:rPr spc="-5" dirty="0"/>
              <a:t>Contesto e principali </a:t>
            </a:r>
            <a:r>
              <a:rPr spc="-15" dirty="0"/>
              <a:t>novità </a:t>
            </a:r>
            <a:r>
              <a:rPr spc="-5" dirty="0"/>
              <a:t>per le Istituzioni</a:t>
            </a:r>
            <a:r>
              <a:rPr spc="265" dirty="0"/>
              <a:t> </a:t>
            </a:r>
            <a:r>
              <a:rPr spc="-5" dirty="0"/>
              <a:t>scolastiche</a:t>
            </a:r>
          </a:p>
          <a:p>
            <a:pPr marL="5153025" indent="-17970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5153660" algn="l"/>
              </a:tabLst>
            </a:pPr>
            <a:r>
              <a:rPr spc="-5" dirty="0"/>
              <a:t>La gestione finanziaria ed</a:t>
            </a:r>
            <a:r>
              <a:rPr spc="90" dirty="0"/>
              <a:t> </a:t>
            </a:r>
            <a:r>
              <a:rPr spc="-5" dirty="0"/>
              <a:t>amministrativo-contabile</a:t>
            </a:r>
          </a:p>
          <a:p>
            <a:pPr marL="5331460" lvl="1" indent="-178435">
              <a:lnSpc>
                <a:spcPct val="100000"/>
              </a:lnSpc>
              <a:spcBef>
                <a:spcPts val="600"/>
              </a:spcBef>
              <a:buChar char="-"/>
              <a:tabLst>
                <a:tab pos="533146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Introduzione alla</a:t>
            </a:r>
            <a:r>
              <a:rPr sz="16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contabilità</a:t>
            </a:r>
            <a:endParaRPr sz="1600">
              <a:latin typeface="Arial"/>
              <a:cs typeface="Arial"/>
            </a:endParaRPr>
          </a:p>
          <a:p>
            <a:pPr marL="5331460" lvl="1" indent="-178435">
              <a:lnSpc>
                <a:spcPct val="100000"/>
              </a:lnSpc>
              <a:spcBef>
                <a:spcPts val="600"/>
              </a:spcBef>
              <a:buChar char="-"/>
              <a:tabLst>
                <a:tab pos="533146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Ciclo di programmazione, gestione e</a:t>
            </a:r>
            <a:r>
              <a:rPr sz="1600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rendicontazione</a:t>
            </a:r>
            <a:endParaRPr sz="1600">
              <a:latin typeface="Arial"/>
              <a:cs typeface="Arial"/>
            </a:endParaRPr>
          </a:p>
          <a:p>
            <a:pPr marL="5331460" lvl="1" indent="-178435">
              <a:lnSpc>
                <a:spcPct val="100000"/>
              </a:lnSpc>
              <a:spcBef>
                <a:spcPts val="600"/>
              </a:spcBef>
              <a:buChar char="-"/>
              <a:tabLst>
                <a:tab pos="533146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Strumenti</a:t>
            </a:r>
            <a:r>
              <a:rPr sz="16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contabili</a:t>
            </a:r>
            <a:endParaRPr sz="1600">
              <a:latin typeface="Arial"/>
              <a:cs typeface="Arial"/>
            </a:endParaRPr>
          </a:p>
          <a:p>
            <a:pPr marL="5331460" lvl="1" indent="-178435">
              <a:lnSpc>
                <a:spcPct val="100000"/>
              </a:lnSpc>
              <a:spcBef>
                <a:spcPts val="600"/>
              </a:spcBef>
              <a:buChar char="-"/>
              <a:tabLst>
                <a:tab pos="533146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Modulistica e contabilità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informatizzata</a:t>
            </a:r>
            <a:endParaRPr sz="1600">
              <a:latin typeface="Arial"/>
              <a:cs typeface="Arial"/>
            </a:endParaRPr>
          </a:p>
          <a:p>
            <a:pPr marL="5331460" lvl="1" indent="-178435">
              <a:lnSpc>
                <a:spcPct val="100000"/>
              </a:lnSpc>
              <a:spcBef>
                <a:spcPts val="605"/>
              </a:spcBef>
              <a:buChar char="-"/>
              <a:tabLst>
                <a:tab pos="533146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Coinvolgimento del DSGA sulle attività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capo al</a:t>
            </a:r>
            <a:r>
              <a:rPr sz="1600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DS</a:t>
            </a:r>
            <a:endParaRPr sz="1600">
              <a:latin typeface="Arial"/>
              <a:cs typeface="Arial"/>
            </a:endParaRPr>
          </a:p>
          <a:p>
            <a:pPr marL="5153025" indent="-17970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5153660" algn="l"/>
              </a:tabLst>
            </a:pPr>
            <a:r>
              <a:rPr spc="-10" dirty="0"/>
              <a:t>L'attività </a:t>
            </a:r>
            <a:r>
              <a:rPr spc="-5" dirty="0"/>
              <a:t>negoziale delle Istituzioni</a:t>
            </a:r>
            <a:r>
              <a:rPr spc="170" dirty="0"/>
              <a:t> </a:t>
            </a:r>
            <a:r>
              <a:rPr spc="-5" dirty="0"/>
              <a:t>scolastiche</a:t>
            </a:r>
          </a:p>
          <a:p>
            <a:pPr marL="5153025" indent="-17970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5153660" algn="l"/>
              </a:tabLst>
            </a:pPr>
            <a:r>
              <a:rPr spc="-5" dirty="0"/>
              <a:t>Ulteriori</a:t>
            </a:r>
            <a:r>
              <a:rPr spc="30" dirty="0"/>
              <a:t> </a:t>
            </a:r>
            <a:r>
              <a:rPr spc="-5" dirty="0"/>
              <a:t>disposizioni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746375" y="1140967"/>
            <a:ext cx="12973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200" b="1" spc="-145" dirty="0">
                <a:solidFill>
                  <a:srgbClr val="005EB8"/>
                </a:solidFill>
                <a:latin typeface="Verdana"/>
                <a:cs typeface="Verdana"/>
              </a:rPr>
              <a:t>LA </a:t>
            </a:r>
            <a:r>
              <a:rPr sz="1200" b="1" spc="-170" dirty="0">
                <a:solidFill>
                  <a:srgbClr val="005EB8"/>
                </a:solidFill>
                <a:latin typeface="Verdana"/>
                <a:cs typeface="Verdana"/>
              </a:rPr>
              <a:t>GESTIONE  </a:t>
            </a:r>
            <a:r>
              <a:rPr sz="1200" b="1" spc="-185" dirty="0">
                <a:solidFill>
                  <a:srgbClr val="005EB8"/>
                </a:solidFill>
                <a:latin typeface="Verdana"/>
                <a:cs typeface="Verdana"/>
              </a:rPr>
              <a:t>FINANZIARIA </a:t>
            </a:r>
            <a:r>
              <a:rPr sz="1200" b="1" spc="-180" dirty="0">
                <a:solidFill>
                  <a:srgbClr val="005EB8"/>
                </a:solidFill>
                <a:latin typeface="Verdana"/>
                <a:cs typeface="Verdana"/>
              </a:rPr>
              <a:t>ED  AMMINISTRATIVO</a:t>
            </a:r>
            <a:endParaRPr sz="12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200" b="1" spc="-150" dirty="0">
                <a:solidFill>
                  <a:srgbClr val="005EB8"/>
                </a:solidFill>
                <a:latin typeface="Verdana"/>
                <a:cs typeface="Verdana"/>
              </a:rPr>
              <a:t>-CONTABILE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28396" y="780669"/>
          <a:ext cx="10865485" cy="5231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4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81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94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1F1F1"/>
                      </a:solidFill>
                      <a:prstDash val="solid"/>
                    </a:lnR>
                    <a:lnB w="12700">
                      <a:solidFill>
                        <a:srgbClr val="F1F1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Nuovo Regolamento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D.I.</a:t>
                      </a:r>
                      <a:r>
                        <a:rPr sz="14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129/2018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0C2C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876300" marR="257175" indent="-492759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4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Responsabilità</a:t>
                      </a:r>
                      <a:r>
                        <a:rPr sz="1400" b="1" spc="-8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della  gestione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D9D9D9">
                        <a:alpha val="6588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i="1" spc="-1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ARTICOLO</a:t>
                      </a:r>
                      <a:r>
                        <a:rPr sz="1400" b="1" i="1" spc="-2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49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D9D9D9">
                        <a:alpha val="6588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7790" marR="74930" algn="just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Il </a:t>
                      </a:r>
                      <a:r>
                        <a:rPr sz="1400" b="1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direttore </a:t>
                      </a:r>
                      <a:r>
                        <a:rPr sz="1400" b="1" spc="-1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dei </a:t>
                      </a:r>
                      <a:r>
                        <a:rPr sz="1400" b="1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servizi generali </a:t>
                      </a:r>
                      <a:r>
                        <a:rPr sz="1400" b="1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1400" b="1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amministrativi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, di seguito denominato D.S.G.A., ai sensi </a:t>
                      </a:r>
                      <a:r>
                        <a:rPr sz="1400" spc="-1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dell’articolo 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25, comma </a:t>
                      </a:r>
                      <a:r>
                        <a:rPr sz="1400" spc="-1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5,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del decreto legislativo n. 165 del </a:t>
                      </a:r>
                      <a:r>
                        <a:rPr sz="1400" spc="-1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2001, </a:t>
                      </a:r>
                      <a:r>
                        <a:rPr sz="1400" b="1" spc="-1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sovrintende con </a:t>
                      </a:r>
                      <a:r>
                        <a:rPr sz="1400" b="1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autonomia operativa </a:t>
                      </a:r>
                      <a:r>
                        <a:rPr sz="1400" b="1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e  </a:t>
                      </a:r>
                      <a:r>
                        <a:rPr sz="1400" b="1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nell’ambito </a:t>
                      </a:r>
                      <a:r>
                        <a:rPr sz="1400" b="1" spc="-1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delle direttive </a:t>
                      </a:r>
                      <a:r>
                        <a:rPr sz="1400" b="1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di massima impartite </a:t>
                      </a:r>
                      <a:r>
                        <a:rPr sz="1400" b="1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1400" b="1" spc="-1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degli obiettivi assegnati dal dirigente </a:t>
                      </a:r>
                      <a:r>
                        <a:rPr sz="1400" b="1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scolastico,  ai servizi amministrativi ed ai servizi generali </a:t>
                      </a:r>
                      <a:r>
                        <a:rPr sz="1400" b="1" spc="-1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dell’istituzione </a:t>
                      </a:r>
                      <a:r>
                        <a:rPr sz="1400" b="1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scolastica, coordinando il personale  assegnato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. </a:t>
                      </a:r>
                      <a:r>
                        <a:rPr sz="1400" i="1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(Comma</a:t>
                      </a:r>
                      <a:r>
                        <a:rPr sz="1400" i="1" spc="-6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i="1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2)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19380"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Redazione del</a:t>
                      </a:r>
                      <a:r>
                        <a:rPr sz="1400" b="1" spc="-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Programma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1938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Annuale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D9D9D9">
                        <a:alpha val="6588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i="1" spc="-1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ARTICOLO</a:t>
                      </a:r>
                      <a:r>
                        <a:rPr sz="1400" b="1" i="1" spc="-2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38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D9D9D9">
                        <a:alpha val="6588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384175" indent="-2863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84175" algn="l"/>
                          <a:tab pos="384810" algn="l"/>
                        </a:tabLst>
                      </a:pPr>
                      <a:r>
                        <a:rPr sz="1400" b="1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33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ciascuna </a:t>
                      </a:r>
                      <a:r>
                        <a:rPr sz="1400" b="1" spc="-1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destinazione di </a:t>
                      </a:r>
                      <a:r>
                        <a:rPr sz="1400" b="1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spesa compresa nel programma </a:t>
                      </a:r>
                      <a:r>
                        <a:rPr sz="1400" b="1" spc="-1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annuale </a:t>
                      </a:r>
                      <a:r>
                        <a:rPr sz="1400" b="1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per l'attuazione </a:t>
                      </a:r>
                      <a:r>
                        <a:rPr sz="1400" b="1" spc="-1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del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84175" marR="75565" algn="just">
                        <a:lnSpc>
                          <a:spcPct val="100000"/>
                        </a:lnSpc>
                      </a:pPr>
                      <a:r>
                        <a:rPr sz="1400" b="1" spc="-6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P.T.O.F. </a:t>
                      </a:r>
                      <a:r>
                        <a:rPr sz="1400" b="1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è </a:t>
                      </a:r>
                      <a:r>
                        <a:rPr sz="1400" b="1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allegata una </a:t>
                      </a:r>
                      <a:r>
                        <a:rPr sz="1400" b="1" spc="-1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scheda </a:t>
                      </a:r>
                      <a:r>
                        <a:rPr sz="1400" b="1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illustrativa </a:t>
                      </a:r>
                      <a:r>
                        <a:rPr sz="1400" b="1" spc="-1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finanziaria</a:t>
                      </a:r>
                      <a:r>
                        <a:rPr sz="1400" spc="-1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predisposta dal D.S.G.A., nella quale </a:t>
                      </a:r>
                      <a:r>
                        <a:rPr sz="1400" spc="-1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sono 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indicati l'arco temporale di riferimento, </a:t>
                      </a:r>
                      <a:r>
                        <a:rPr sz="1400" spc="-1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le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fonti di finanziamento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e il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dettaglio delle spese distinte </a:t>
                      </a:r>
                      <a:r>
                        <a:rPr sz="1400" spc="-1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per 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natura </a:t>
                      </a:r>
                      <a:r>
                        <a:rPr sz="1400" i="1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(Comma</a:t>
                      </a:r>
                      <a:r>
                        <a:rPr sz="1400" i="1" spc="-6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i="1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84175" marR="75565" indent="-286385" algn="just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84810" algn="l"/>
                        </a:tabLst>
                      </a:pPr>
                      <a:r>
                        <a:rPr sz="1400" b="1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Il </a:t>
                      </a:r>
                      <a:r>
                        <a:rPr sz="1400" b="1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programma annuale </a:t>
                      </a:r>
                      <a:r>
                        <a:rPr sz="1400" b="1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è </a:t>
                      </a:r>
                      <a:r>
                        <a:rPr sz="1400" b="1" spc="-1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predisposto dal </a:t>
                      </a:r>
                      <a:r>
                        <a:rPr sz="1400" b="1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dirigente scolastico </a:t>
                      </a:r>
                      <a:r>
                        <a:rPr sz="1400" b="1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con </a:t>
                      </a:r>
                      <a:r>
                        <a:rPr sz="1400" b="1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la collaborazione </a:t>
                      </a:r>
                      <a:r>
                        <a:rPr sz="1400" b="1" spc="-1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del </a:t>
                      </a:r>
                      <a:r>
                        <a:rPr sz="1400" b="1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D.S.G.A.  per la parte economico-finanziaria ed </a:t>
                      </a:r>
                      <a:r>
                        <a:rPr sz="1400" b="1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è </a:t>
                      </a:r>
                      <a:r>
                        <a:rPr sz="1400" b="1" spc="-1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proposto </a:t>
                      </a:r>
                      <a:r>
                        <a:rPr sz="1400" b="1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dalla </a:t>
                      </a:r>
                      <a:r>
                        <a:rPr sz="1400" b="1" spc="-1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Giunta esecutiva</a:t>
                      </a:r>
                      <a:r>
                        <a:rPr sz="1400" spc="-1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unitamente alla  relazione illustrativa, entro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il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30 novembre dell'anno precedente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quello </a:t>
                      </a:r>
                      <a:r>
                        <a:rPr sz="1400" spc="-1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di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riferimento al Consiglio  d'istituto per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l’approvazione […] </a:t>
                      </a:r>
                      <a:r>
                        <a:rPr sz="1400" i="1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(Comma</a:t>
                      </a:r>
                      <a:r>
                        <a:rPr sz="1400" i="1" spc="-13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i="1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8)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ts val="1425"/>
              </a:lnSpc>
            </a:pPr>
            <a:fld id="{81D60167-4931-47E6-BA6A-407CBD079E47}" type="slidenum">
              <a:rPr spc="-5" dirty="0"/>
              <a:t>107</a:t>
            </a:fld>
            <a:endParaRPr spc="-5"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7527" y="232409"/>
            <a:ext cx="69684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Coinvolgimento </a:t>
            </a:r>
            <a:r>
              <a:rPr dirty="0"/>
              <a:t>del DSGA </a:t>
            </a:r>
            <a:r>
              <a:rPr spc="-5" dirty="0"/>
              <a:t>sulle attività </a:t>
            </a:r>
            <a:r>
              <a:rPr dirty="0"/>
              <a:t>in capo al DS</a:t>
            </a:r>
            <a:r>
              <a:rPr spc="-114" dirty="0"/>
              <a:t> </a:t>
            </a:r>
            <a:r>
              <a:rPr dirty="0"/>
              <a:t>(1/6)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7527" y="232409"/>
            <a:ext cx="69684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Coinvolgimento </a:t>
            </a:r>
            <a:r>
              <a:rPr dirty="0"/>
              <a:t>del DSGA </a:t>
            </a:r>
            <a:r>
              <a:rPr spc="-5" dirty="0"/>
              <a:t>sulle attività </a:t>
            </a:r>
            <a:r>
              <a:rPr dirty="0"/>
              <a:t>in capo al DS</a:t>
            </a:r>
            <a:r>
              <a:rPr spc="-114" dirty="0"/>
              <a:t> </a:t>
            </a:r>
            <a:r>
              <a:rPr dirty="0"/>
              <a:t>(2/6)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ts val="1425"/>
              </a:lnSpc>
            </a:pPr>
            <a:fld id="{81D60167-4931-47E6-BA6A-407CBD079E47}" type="slidenum">
              <a:rPr spc="-5" dirty="0"/>
              <a:t>108</a:t>
            </a:fld>
            <a:endParaRPr spc="-5" dirty="0"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27990" y="783081"/>
          <a:ext cx="10865485" cy="4819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4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81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94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1F1F1"/>
                      </a:solidFill>
                      <a:prstDash val="solid"/>
                    </a:lnR>
                    <a:lnB w="12700">
                      <a:solidFill>
                        <a:srgbClr val="F1F1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2321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Nuovo Regolamento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D.I.</a:t>
                      </a:r>
                      <a:r>
                        <a:rPr sz="14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129/2018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0C2C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324485" marR="21082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Verifiche,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modifiche</a:t>
                      </a:r>
                      <a:r>
                        <a:rPr sz="1400" b="1" spc="-1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 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assestamento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al  Programma</a:t>
                      </a:r>
                      <a:r>
                        <a:rPr sz="1400" b="1" spc="-1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Annuale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D9D9D9">
                        <a:alpha val="6588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i="1" spc="-1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ARTICOLO</a:t>
                      </a:r>
                      <a:r>
                        <a:rPr sz="1400" b="1" i="1" spc="-2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25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D9D9D9">
                        <a:alpha val="6588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80010" algn="just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1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L’attività </a:t>
                      </a:r>
                      <a:r>
                        <a:rPr sz="1400" b="1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di verifica </a:t>
                      </a:r>
                      <a:r>
                        <a:rPr sz="1400" b="1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è </a:t>
                      </a:r>
                      <a:r>
                        <a:rPr sz="1400" b="1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effettuata sulla </a:t>
                      </a:r>
                      <a:r>
                        <a:rPr sz="1400" b="1" spc="-1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base </a:t>
                      </a:r>
                      <a:r>
                        <a:rPr sz="1400" b="1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di apposita relazione predisposta </a:t>
                      </a:r>
                      <a:r>
                        <a:rPr sz="1400" b="1" spc="-1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dal dirigente  </a:t>
                      </a:r>
                      <a:r>
                        <a:rPr sz="1400" b="1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scolastico </a:t>
                      </a:r>
                      <a:r>
                        <a:rPr sz="1400" b="1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1400" b="1" spc="-1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dal </a:t>
                      </a:r>
                      <a:r>
                        <a:rPr sz="1400" b="1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D.S.G.A.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, che evidenzia anche </a:t>
                      </a:r>
                      <a:r>
                        <a:rPr sz="1400" spc="-1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le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entrate accertate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e la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consistenza degli impegni 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assunti, nonché i pagamenti eseguiti. </a:t>
                      </a:r>
                      <a:r>
                        <a:rPr sz="1400" i="1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(Comma</a:t>
                      </a:r>
                      <a:r>
                        <a:rPr sz="1400" i="1" spc="-18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i="1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2)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31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477520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4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Attività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gestionale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D9D9D9">
                        <a:alpha val="6588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400" b="1" i="1" spc="-1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ARTICOLO</a:t>
                      </a:r>
                      <a:r>
                        <a:rPr sz="1400" b="1" i="1" spc="-2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spc="-5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11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D9D9D9">
                        <a:alpha val="6588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74930" algn="just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Il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D.S.G.A., sulla base delle codifiche stabilite nella modulistica di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cui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all'articolo 41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e su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indicazione del  dirigente scolastico, </a:t>
                      </a:r>
                      <a:r>
                        <a:rPr sz="1400" spc="-1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imputa le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spese al funzionamento amministrativo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didattico generale, ai compensi  spettanti al personale dipendente per </a:t>
                      </a:r>
                      <a:r>
                        <a:rPr sz="1400" spc="-1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effetto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di norme contrattuali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di disposizioni di legge, alle spese di  investimento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ai progetti, nei limiti della rispettiva dotazione finanziaria stabilita nel programma annuale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e 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delle disponibilità riferite ai singoli progetti.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A tal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fine, </a:t>
                      </a:r>
                      <a:r>
                        <a:rPr sz="1400" spc="-1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le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schede di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cui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all'articolo 5, comma 5, sono  costantemente aggiornate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cura del D.S.G.A. </a:t>
                      </a:r>
                      <a:r>
                        <a:rPr sz="1400" spc="-1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medesimo,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con riferimento alle spese sostenute. </a:t>
                      </a:r>
                      <a:r>
                        <a:rPr sz="1400" i="1" spc="-1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(Comma  </a:t>
                      </a:r>
                      <a:r>
                        <a:rPr sz="1400" i="1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2)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416559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Reversali</a:t>
                      </a:r>
                      <a:r>
                        <a:rPr sz="1400" b="1" spc="-4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d'incasso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D9D9D9">
                        <a:alpha val="6588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i="1" spc="-1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ARTICOLO</a:t>
                      </a:r>
                      <a:r>
                        <a:rPr sz="1400" b="1" i="1" spc="-2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14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27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D9D9D9">
                        <a:alpha val="6588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Le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reversali di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incasso sono firmate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dal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dirigente scolastico</a:t>
                      </a:r>
                      <a:r>
                        <a:rPr sz="1400" spc="-28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dal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D.S.G.A. […]. </a:t>
                      </a:r>
                      <a:r>
                        <a:rPr sz="1400" i="1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(Comma </a:t>
                      </a:r>
                      <a:r>
                        <a:rPr sz="1400" i="1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1)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7527" y="232409"/>
            <a:ext cx="69684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Coinvolgimento </a:t>
            </a:r>
            <a:r>
              <a:rPr dirty="0"/>
              <a:t>del DSGA </a:t>
            </a:r>
            <a:r>
              <a:rPr spc="-5" dirty="0"/>
              <a:t>sulle attività </a:t>
            </a:r>
            <a:r>
              <a:rPr dirty="0"/>
              <a:t>in capo al DS</a:t>
            </a:r>
            <a:r>
              <a:rPr spc="-114" dirty="0"/>
              <a:t> </a:t>
            </a:r>
            <a:r>
              <a:rPr dirty="0"/>
              <a:t>(3/6)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ts val="1425"/>
              </a:lnSpc>
            </a:pPr>
            <a:fld id="{81D60167-4931-47E6-BA6A-407CBD079E47}" type="slidenum">
              <a:rPr spc="-5" dirty="0"/>
              <a:t>109</a:t>
            </a:fld>
            <a:endParaRPr spc="-5" dirty="0"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24751" y="780669"/>
          <a:ext cx="10866755" cy="5643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5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81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94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1F1F1"/>
                      </a:solidFill>
                      <a:prstDash val="solid"/>
                    </a:lnR>
                    <a:lnB w="12700">
                      <a:solidFill>
                        <a:srgbClr val="F1F1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2575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Nuovo Regolamento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D.I.</a:t>
                      </a:r>
                      <a:r>
                        <a:rPr sz="14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129/2018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0C2C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475615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Attività</a:t>
                      </a:r>
                      <a:r>
                        <a:rPr sz="1400" b="1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gestionale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D9D9D9">
                        <a:alpha val="6588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i="1" spc="-1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ARTICOLO</a:t>
                      </a:r>
                      <a:r>
                        <a:rPr sz="1400" b="1" i="1" spc="-2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spc="-5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11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27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D9D9D9">
                        <a:alpha val="6588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76835" algn="just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Il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D.S.G.A., sulla base delle codifiche stabilite nella modulistica di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cui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all'articolo 41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e su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indicazione del  dirigente scolastico, </a:t>
                      </a:r>
                      <a:r>
                        <a:rPr sz="1400" spc="-1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imputa le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spese al funzionamento amministrativo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didattico generale, ai compensi  spettanti al personale dipendente per </a:t>
                      </a:r>
                      <a:r>
                        <a:rPr sz="1400" spc="-1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effetto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di norme contrattuali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di disposizioni di legge, alle spese di  investimento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ai progetti, nei limiti della rispettiva dotazione finanziaria stabilita nel programma annuale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e 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delle disponibilità riferite ai singoli progetti.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A tal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fine, </a:t>
                      </a:r>
                      <a:r>
                        <a:rPr sz="1400" spc="-1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le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schede di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cui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all'articolo 5, comma 5, sono  costantemente aggiornate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cura del D.S.G.A. </a:t>
                      </a:r>
                      <a:r>
                        <a:rPr sz="1400" spc="-1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medesimo,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con riferimento alle spese sostenute. </a:t>
                      </a:r>
                      <a:r>
                        <a:rPr sz="1400" i="1" spc="-1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(Comma  </a:t>
                      </a:r>
                      <a:r>
                        <a:rPr sz="1400" i="1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2)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412750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Reversali</a:t>
                      </a:r>
                      <a:r>
                        <a:rPr sz="1400" b="1" spc="-3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d'incasso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D9D9D9">
                        <a:alpha val="6588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i="1" spc="-1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ARTICOLO</a:t>
                      </a:r>
                      <a:r>
                        <a:rPr sz="1400" b="1" i="1" spc="-2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14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93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D9D9D9">
                        <a:alpha val="6588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5250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Le reversali di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incasso sono firmate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dal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dirigente scolastico e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dal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D.S.G.A. […].</a:t>
                      </a:r>
                      <a:r>
                        <a:rPr sz="1400" spc="-27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i="1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(Comma 1)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23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04240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Impegni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D9D9D9">
                        <a:alpha val="6588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400" b="1" i="1" spc="-1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ARTICOLO</a:t>
                      </a:r>
                      <a:r>
                        <a:rPr sz="1400" b="1" i="1" spc="-2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23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D9D9D9">
                        <a:alpha val="6588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L'impegno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delle spese è assunto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dal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dirigente scolastico ed è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registrato dal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D.S.G.A.</a:t>
                      </a:r>
                      <a:r>
                        <a:rPr sz="1400" spc="-27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i="1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(Comma </a:t>
                      </a:r>
                      <a:r>
                        <a:rPr sz="1400" i="1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6)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30988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4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Mandati di</a:t>
                      </a:r>
                      <a:r>
                        <a:rPr sz="1400" b="1" spc="-5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pagamento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D9D9D9">
                        <a:alpha val="6588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i="1" spc="-1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ARTICOLO</a:t>
                      </a:r>
                      <a:r>
                        <a:rPr sz="1400" b="1" i="1" spc="-2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17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048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D9D9D9">
                        <a:alpha val="6588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0965" marR="730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I </a:t>
                      </a:r>
                      <a:r>
                        <a:rPr sz="1400" spc="-1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mandati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di pagamento sono firmati dal dirigente scolastico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dal D.S.G.A., fermo restando l’obbligo di  fatturazione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in forma elettronica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previsto dalla normativa vigente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[…]. </a:t>
                      </a:r>
                      <a:r>
                        <a:rPr sz="1400" i="1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(Comma</a:t>
                      </a:r>
                      <a:r>
                        <a:rPr sz="1400" i="1" spc="-19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i="1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1)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8188" y="1673225"/>
            <a:ext cx="4317365" cy="0"/>
          </a:xfrm>
          <a:custGeom>
            <a:avLst/>
            <a:gdLst/>
            <a:ahLst/>
            <a:cxnLst/>
            <a:rect l="l" t="t" r="r" b="b"/>
            <a:pathLst>
              <a:path w="4317365">
                <a:moveTo>
                  <a:pt x="0" y="0"/>
                </a:moveTo>
                <a:lnTo>
                  <a:pt x="4317123" y="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4538" y="1362075"/>
            <a:ext cx="0" cy="4402455"/>
          </a:xfrm>
          <a:custGeom>
            <a:avLst/>
            <a:gdLst/>
            <a:ahLst/>
            <a:cxnLst/>
            <a:rect l="l" t="t" r="r" b="b"/>
            <a:pathLst>
              <a:path h="4402455">
                <a:moveTo>
                  <a:pt x="0" y="0"/>
                </a:moveTo>
                <a:lnTo>
                  <a:pt x="0" y="440184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48961" y="1362075"/>
            <a:ext cx="0" cy="4402455"/>
          </a:xfrm>
          <a:custGeom>
            <a:avLst/>
            <a:gdLst/>
            <a:ahLst/>
            <a:cxnLst/>
            <a:rect l="l" t="t" r="r" b="b"/>
            <a:pathLst>
              <a:path h="4402455">
                <a:moveTo>
                  <a:pt x="0" y="0"/>
                </a:moveTo>
                <a:lnTo>
                  <a:pt x="0" y="440184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8188" y="1368425"/>
            <a:ext cx="4317365" cy="0"/>
          </a:xfrm>
          <a:custGeom>
            <a:avLst/>
            <a:gdLst/>
            <a:ahLst/>
            <a:cxnLst/>
            <a:rect l="l" t="t" r="r" b="b"/>
            <a:pathLst>
              <a:path w="4317365">
                <a:moveTo>
                  <a:pt x="0" y="0"/>
                </a:moveTo>
                <a:lnTo>
                  <a:pt x="4317123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8188" y="5757570"/>
            <a:ext cx="4317365" cy="0"/>
          </a:xfrm>
          <a:custGeom>
            <a:avLst/>
            <a:gdLst/>
            <a:ahLst/>
            <a:cxnLst/>
            <a:rect l="l" t="t" r="r" b="b"/>
            <a:pathLst>
              <a:path w="4317365">
                <a:moveTo>
                  <a:pt x="0" y="0"/>
                </a:moveTo>
                <a:lnTo>
                  <a:pt x="4317123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27329" y="109804"/>
            <a:ext cx="11163300" cy="577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2390">
              <a:lnSpc>
                <a:spcPct val="100000"/>
              </a:lnSpc>
              <a:spcBef>
                <a:spcPts val="105"/>
              </a:spcBef>
            </a:pPr>
            <a:r>
              <a:rPr i="1" dirty="0">
                <a:latin typeface="Arial"/>
                <a:cs typeface="Arial"/>
              </a:rPr>
              <a:t>Governance </a:t>
            </a:r>
            <a:r>
              <a:rPr dirty="0"/>
              <a:t>dell'Istituzione</a:t>
            </a:r>
            <a:r>
              <a:rPr spc="-95" dirty="0"/>
              <a:t> </a:t>
            </a:r>
            <a:r>
              <a:rPr dirty="0"/>
              <a:t>scolastica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  <a:tabLst>
                <a:tab pos="11149965" algn="l"/>
              </a:tabLst>
            </a:pPr>
            <a:r>
              <a:rPr sz="1600" b="0" u="heavy" spc="25" dirty="0"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 </a:t>
            </a:r>
            <a:r>
              <a:rPr sz="1600" b="0" u="heavy" spc="-5" dirty="0"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Organi collegiali – Giunta</a:t>
            </a:r>
            <a:r>
              <a:rPr sz="1600" b="0" u="heavy" spc="-15" dirty="0"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 </a:t>
            </a:r>
            <a:r>
              <a:rPr sz="1600" b="0" u="heavy" spc="-5" dirty="0"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esecutiva	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6308" y="5518810"/>
            <a:ext cx="10917555" cy="772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244060"/>
                </a:solidFill>
                <a:latin typeface="Arial"/>
                <a:cs typeface="Arial"/>
              </a:rPr>
              <a:t>*Negli istituti di </a:t>
            </a:r>
            <a:r>
              <a:rPr sz="1100" b="1" spc="-5" dirty="0">
                <a:solidFill>
                  <a:srgbClr val="244060"/>
                </a:solidFill>
                <a:latin typeface="Arial"/>
                <a:cs typeface="Arial"/>
              </a:rPr>
              <a:t>istruzione secondaria </a:t>
            </a:r>
            <a:r>
              <a:rPr sz="1100" b="1" spc="-10" dirty="0">
                <a:solidFill>
                  <a:srgbClr val="244060"/>
                </a:solidFill>
                <a:latin typeface="Arial"/>
                <a:cs typeface="Arial"/>
              </a:rPr>
              <a:t>di </a:t>
            </a:r>
            <a:r>
              <a:rPr sz="1100" b="1" spc="-5" dirty="0">
                <a:solidFill>
                  <a:srgbClr val="244060"/>
                </a:solidFill>
                <a:latin typeface="Arial"/>
                <a:cs typeface="Arial"/>
              </a:rPr>
              <a:t>secondo </a:t>
            </a:r>
            <a:r>
              <a:rPr sz="1100" b="1" dirty="0">
                <a:solidFill>
                  <a:srgbClr val="244060"/>
                </a:solidFill>
                <a:latin typeface="Arial"/>
                <a:cs typeface="Arial"/>
              </a:rPr>
              <a:t>grado </a:t>
            </a:r>
            <a:r>
              <a:rPr sz="1100" spc="-5" dirty="0">
                <a:solidFill>
                  <a:srgbClr val="244060"/>
                </a:solidFill>
                <a:latin typeface="Arial"/>
                <a:cs typeface="Arial"/>
              </a:rPr>
              <a:t>la rappresentanza dei genitori </a:t>
            </a:r>
            <a:r>
              <a:rPr sz="1100" dirty="0">
                <a:solidFill>
                  <a:srgbClr val="244060"/>
                </a:solidFill>
                <a:latin typeface="Arial"/>
                <a:cs typeface="Arial"/>
              </a:rPr>
              <a:t>è </a:t>
            </a:r>
            <a:r>
              <a:rPr sz="1100" spc="-5" dirty="0">
                <a:solidFill>
                  <a:srgbClr val="244060"/>
                </a:solidFill>
                <a:latin typeface="Arial"/>
                <a:cs typeface="Arial"/>
              </a:rPr>
              <a:t>ridotta di una unità; in </a:t>
            </a:r>
            <a:r>
              <a:rPr sz="1100" dirty="0">
                <a:solidFill>
                  <a:srgbClr val="244060"/>
                </a:solidFill>
                <a:latin typeface="Arial"/>
                <a:cs typeface="Arial"/>
              </a:rPr>
              <a:t>tal </a:t>
            </a:r>
            <a:r>
              <a:rPr sz="1100" spc="-5" dirty="0">
                <a:solidFill>
                  <a:srgbClr val="244060"/>
                </a:solidFill>
                <a:latin typeface="Arial"/>
                <a:cs typeface="Arial"/>
              </a:rPr>
              <a:t>caso </a:t>
            </a:r>
            <a:r>
              <a:rPr sz="1100" dirty="0">
                <a:solidFill>
                  <a:srgbClr val="244060"/>
                </a:solidFill>
                <a:latin typeface="Arial"/>
                <a:cs typeface="Arial"/>
              </a:rPr>
              <a:t>è </a:t>
            </a:r>
            <a:r>
              <a:rPr sz="1100" spc="-5" dirty="0">
                <a:solidFill>
                  <a:srgbClr val="244060"/>
                </a:solidFill>
                <a:latin typeface="Arial"/>
                <a:cs typeface="Arial"/>
              </a:rPr>
              <a:t>chiamato </a:t>
            </a:r>
            <a:r>
              <a:rPr sz="1100" dirty="0">
                <a:solidFill>
                  <a:srgbClr val="244060"/>
                </a:solidFill>
                <a:latin typeface="Arial"/>
                <a:cs typeface="Arial"/>
              </a:rPr>
              <a:t>a </a:t>
            </a:r>
            <a:r>
              <a:rPr sz="1100" spc="-5" dirty="0">
                <a:solidFill>
                  <a:srgbClr val="244060"/>
                </a:solidFill>
                <a:latin typeface="Arial"/>
                <a:cs typeface="Arial"/>
              </a:rPr>
              <a:t>far </a:t>
            </a:r>
            <a:r>
              <a:rPr sz="1100" spc="-10" dirty="0">
                <a:solidFill>
                  <a:srgbClr val="244060"/>
                </a:solidFill>
                <a:latin typeface="Arial"/>
                <a:cs typeface="Arial"/>
              </a:rPr>
              <a:t>parte </a:t>
            </a:r>
            <a:r>
              <a:rPr sz="1100" spc="-5" dirty="0">
                <a:solidFill>
                  <a:srgbClr val="244060"/>
                </a:solidFill>
                <a:latin typeface="Arial"/>
                <a:cs typeface="Arial"/>
              </a:rPr>
              <a:t>della </a:t>
            </a:r>
            <a:r>
              <a:rPr sz="1100" dirty="0">
                <a:solidFill>
                  <a:srgbClr val="244060"/>
                </a:solidFill>
                <a:latin typeface="Arial"/>
                <a:cs typeface="Arial"/>
              </a:rPr>
              <a:t>giunta </a:t>
            </a:r>
            <a:r>
              <a:rPr sz="1100" spc="-5" dirty="0">
                <a:solidFill>
                  <a:srgbClr val="244060"/>
                </a:solidFill>
                <a:latin typeface="Arial"/>
                <a:cs typeface="Arial"/>
              </a:rPr>
              <a:t>esecutiva </a:t>
            </a:r>
            <a:r>
              <a:rPr sz="1100" b="1" spc="5" dirty="0">
                <a:solidFill>
                  <a:srgbClr val="244060"/>
                </a:solidFill>
                <a:latin typeface="Arial"/>
                <a:cs typeface="Arial"/>
              </a:rPr>
              <a:t>un  </a:t>
            </a:r>
            <a:r>
              <a:rPr sz="1100" b="1" dirty="0">
                <a:solidFill>
                  <a:srgbClr val="244060"/>
                </a:solidFill>
                <a:latin typeface="Arial"/>
                <a:cs typeface="Arial"/>
              </a:rPr>
              <a:t>rappresentante eletto dagli</a:t>
            </a:r>
            <a:r>
              <a:rPr sz="1100" b="1" spc="-7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44060"/>
                </a:solidFill>
                <a:latin typeface="Arial"/>
                <a:cs typeface="Arial"/>
              </a:rPr>
              <a:t>studenti</a:t>
            </a:r>
            <a:r>
              <a:rPr sz="1100" dirty="0">
                <a:solidFill>
                  <a:srgbClr val="244060"/>
                </a:solidFill>
                <a:latin typeface="Arial"/>
                <a:cs typeface="Arial"/>
              </a:rPr>
              <a:t>.;</a:t>
            </a:r>
            <a:endParaRPr sz="1100">
              <a:latin typeface="Arial"/>
              <a:cs typeface="Arial"/>
            </a:endParaRPr>
          </a:p>
          <a:p>
            <a:pPr marL="12700" marR="6350" indent="38100">
              <a:lnSpc>
                <a:spcPct val="100000"/>
              </a:lnSpc>
              <a:spcBef>
                <a:spcPts val="600"/>
              </a:spcBef>
            </a:pPr>
            <a:r>
              <a:rPr sz="1100" spc="-5" dirty="0">
                <a:solidFill>
                  <a:srgbClr val="244060"/>
                </a:solidFill>
                <a:latin typeface="Arial"/>
                <a:cs typeface="Arial"/>
              </a:rPr>
              <a:t>**Contro le decisioni in materia disciplinare </a:t>
            </a:r>
            <a:r>
              <a:rPr sz="1100" dirty="0">
                <a:solidFill>
                  <a:srgbClr val="244060"/>
                </a:solidFill>
                <a:latin typeface="Arial"/>
                <a:cs typeface="Arial"/>
              </a:rPr>
              <a:t>della giunta </a:t>
            </a:r>
            <a:r>
              <a:rPr sz="1100" spc="-5" dirty="0">
                <a:solidFill>
                  <a:srgbClr val="244060"/>
                </a:solidFill>
                <a:latin typeface="Arial"/>
                <a:cs typeface="Arial"/>
              </a:rPr>
              <a:t>esecutiva </a:t>
            </a:r>
            <a:r>
              <a:rPr sz="1100" dirty="0">
                <a:solidFill>
                  <a:srgbClr val="244060"/>
                </a:solidFill>
                <a:latin typeface="Arial"/>
                <a:cs typeface="Arial"/>
              </a:rPr>
              <a:t>è </a:t>
            </a:r>
            <a:r>
              <a:rPr sz="1100" spc="-5" dirty="0">
                <a:solidFill>
                  <a:srgbClr val="244060"/>
                </a:solidFill>
                <a:latin typeface="Arial"/>
                <a:cs typeface="Arial"/>
              </a:rPr>
              <a:t>ammesso </a:t>
            </a:r>
            <a:r>
              <a:rPr sz="1100" dirty="0">
                <a:solidFill>
                  <a:srgbClr val="244060"/>
                </a:solidFill>
                <a:latin typeface="Arial"/>
                <a:cs typeface="Arial"/>
              </a:rPr>
              <a:t>ricorso </a:t>
            </a:r>
            <a:r>
              <a:rPr sz="1100" spc="-5" dirty="0">
                <a:solidFill>
                  <a:srgbClr val="244060"/>
                </a:solidFill>
                <a:latin typeface="Arial"/>
                <a:cs typeface="Arial"/>
              </a:rPr>
              <a:t>al provveditore agli </a:t>
            </a:r>
            <a:r>
              <a:rPr sz="1100" dirty="0">
                <a:solidFill>
                  <a:srgbClr val="244060"/>
                </a:solidFill>
                <a:latin typeface="Arial"/>
                <a:cs typeface="Arial"/>
              </a:rPr>
              <a:t>studi che </a:t>
            </a:r>
            <a:r>
              <a:rPr sz="1100" spc="-5" dirty="0">
                <a:solidFill>
                  <a:srgbClr val="244060"/>
                </a:solidFill>
                <a:latin typeface="Arial"/>
                <a:cs typeface="Arial"/>
              </a:rPr>
              <a:t>decide in via definitiva sentita la sezione del consiglio  </a:t>
            </a:r>
            <a:r>
              <a:rPr sz="1100" dirty="0">
                <a:solidFill>
                  <a:srgbClr val="244060"/>
                </a:solidFill>
                <a:latin typeface="Arial"/>
                <a:cs typeface="Arial"/>
              </a:rPr>
              <a:t>scolastico </a:t>
            </a:r>
            <a:r>
              <a:rPr sz="1100" spc="-5" dirty="0">
                <a:solidFill>
                  <a:srgbClr val="244060"/>
                </a:solidFill>
                <a:latin typeface="Arial"/>
                <a:cs typeface="Arial"/>
              </a:rPr>
              <a:t>provinciale avente </a:t>
            </a:r>
            <a:r>
              <a:rPr sz="1100" dirty="0">
                <a:solidFill>
                  <a:srgbClr val="244060"/>
                </a:solidFill>
                <a:latin typeface="Arial"/>
                <a:cs typeface="Arial"/>
              </a:rPr>
              <a:t>competenza </a:t>
            </a:r>
            <a:r>
              <a:rPr sz="1100" spc="-5" dirty="0">
                <a:solidFill>
                  <a:srgbClr val="244060"/>
                </a:solidFill>
                <a:latin typeface="Arial"/>
                <a:cs typeface="Arial"/>
              </a:rPr>
              <a:t>per il </a:t>
            </a:r>
            <a:r>
              <a:rPr sz="1100" dirty="0">
                <a:solidFill>
                  <a:srgbClr val="244060"/>
                </a:solidFill>
                <a:latin typeface="Arial"/>
                <a:cs typeface="Arial"/>
              </a:rPr>
              <a:t>grado </a:t>
            </a:r>
            <a:r>
              <a:rPr sz="1100" spc="-5" dirty="0">
                <a:solidFill>
                  <a:srgbClr val="244060"/>
                </a:solidFill>
                <a:latin typeface="Arial"/>
                <a:cs typeface="Arial"/>
              </a:rPr>
              <a:t>di scuola </a:t>
            </a:r>
            <a:r>
              <a:rPr sz="1100" dirty="0">
                <a:solidFill>
                  <a:srgbClr val="244060"/>
                </a:solidFill>
                <a:latin typeface="Arial"/>
                <a:cs typeface="Arial"/>
              </a:rPr>
              <a:t>a cui </a:t>
            </a:r>
            <a:r>
              <a:rPr sz="1100" spc="-5" dirty="0">
                <a:solidFill>
                  <a:srgbClr val="244060"/>
                </a:solidFill>
                <a:latin typeface="Arial"/>
                <a:cs typeface="Arial"/>
              </a:rPr>
              <a:t>appartiene</a:t>
            </a:r>
            <a:r>
              <a:rPr sz="1100" spc="-4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244060"/>
                </a:solidFill>
                <a:latin typeface="Arial"/>
                <a:cs typeface="Arial"/>
              </a:rPr>
              <a:t>l'alunno</a:t>
            </a:r>
            <a:r>
              <a:rPr sz="1100" b="1" spc="-5" dirty="0">
                <a:solidFill>
                  <a:srgbClr val="244060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4974971" y="1362075"/>
          <a:ext cx="6318885" cy="3576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9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Funzione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8185"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La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Giunta</a:t>
                      </a:r>
                      <a:r>
                        <a:rPr sz="1400" spc="-5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Esecutiva: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84810" indent="-286385">
                        <a:lnSpc>
                          <a:spcPct val="100000"/>
                        </a:lnSpc>
                        <a:spcBef>
                          <a:spcPts val="595"/>
                        </a:spcBef>
                        <a:buChar char="•"/>
                        <a:tabLst>
                          <a:tab pos="384810" algn="l"/>
                          <a:tab pos="385445" algn="l"/>
                        </a:tabLst>
                      </a:pP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propone</a:t>
                      </a:r>
                      <a:r>
                        <a:rPr sz="1400" spc="5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al</a:t>
                      </a:r>
                      <a:r>
                        <a:rPr sz="1400" spc="5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Consiglio</a:t>
                      </a:r>
                      <a:r>
                        <a:rPr sz="1400" spc="5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d'Istituto</a:t>
                      </a:r>
                      <a:r>
                        <a:rPr sz="1400" spc="5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il</a:t>
                      </a:r>
                      <a:r>
                        <a:rPr sz="1400" spc="4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bilancio</a:t>
                      </a:r>
                      <a:r>
                        <a:rPr sz="1400" spc="6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preventivo</a:t>
                      </a:r>
                      <a:r>
                        <a:rPr sz="1400" spc="6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e,</a:t>
                      </a:r>
                      <a:r>
                        <a:rPr sz="1400" spc="6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400" spc="4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alternativa</a:t>
                      </a:r>
                      <a:r>
                        <a:rPr sz="1400" spc="5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al</a:t>
                      </a:r>
                      <a:r>
                        <a:rPr sz="1400" spc="7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DS,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848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le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variazioni al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Programma</a:t>
                      </a:r>
                      <a:r>
                        <a:rPr sz="1400" spc="-14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Annuale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84810" marR="74930" indent="-286385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  <a:tabLst>
                          <a:tab pos="384810" algn="l"/>
                          <a:tab pos="385445" algn="l"/>
                        </a:tabLst>
                      </a:pP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prepara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lavori del consiglio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di istituto</a:t>
                      </a:r>
                      <a:r>
                        <a:rPr sz="1400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fermo restando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il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diritto di  iniziativa del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consiglio</a:t>
                      </a:r>
                      <a:r>
                        <a:rPr sz="1400" spc="-5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stesso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84810" indent="-286385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  <a:tabLst>
                          <a:tab pos="384810" algn="l"/>
                          <a:tab pos="385445" algn="l"/>
                        </a:tabLst>
                      </a:pP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cura l'esecuzione delle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relative</a:t>
                      </a:r>
                      <a:r>
                        <a:rPr sz="1400" spc="-9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delibere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La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giunta esecutiva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ha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altresì competenza per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provvedimenti</a:t>
                      </a:r>
                      <a:r>
                        <a:rPr sz="1400" b="1" spc="16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disciplinari**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 carico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degli</a:t>
                      </a:r>
                      <a:r>
                        <a:rPr sz="1400" spc="-6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alunni.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Le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deliberazioni sono adottate su proposta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del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rispettivo consiglio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di</a:t>
                      </a:r>
                      <a:r>
                        <a:rPr sz="1400" spc="-25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classe.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714755" y="780287"/>
            <a:ext cx="10566400" cy="563880"/>
          </a:xfrm>
          <a:custGeom>
            <a:avLst/>
            <a:gdLst/>
            <a:ahLst/>
            <a:cxnLst/>
            <a:rect l="l" t="t" r="r" b="b"/>
            <a:pathLst>
              <a:path w="10566400" h="563880">
                <a:moveTo>
                  <a:pt x="10471912" y="0"/>
                </a:moveTo>
                <a:lnTo>
                  <a:pt x="93979" y="0"/>
                </a:lnTo>
                <a:lnTo>
                  <a:pt x="57398" y="7379"/>
                </a:lnTo>
                <a:lnTo>
                  <a:pt x="27525" y="27511"/>
                </a:lnTo>
                <a:lnTo>
                  <a:pt x="7385" y="57382"/>
                </a:lnTo>
                <a:lnTo>
                  <a:pt x="0" y="93979"/>
                </a:lnTo>
                <a:lnTo>
                  <a:pt x="0" y="469900"/>
                </a:lnTo>
                <a:lnTo>
                  <a:pt x="7385" y="506497"/>
                </a:lnTo>
                <a:lnTo>
                  <a:pt x="27525" y="536368"/>
                </a:lnTo>
                <a:lnTo>
                  <a:pt x="57398" y="556500"/>
                </a:lnTo>
                <a:lnTo>
                  <a:pt x="93979" y="563879"/>
                </a:lnTo>
                <a:lnTo>
                  <a:pt x="10471912" y="563879"/>
                </a:lnTo>
                <a:lnTo>
                  <a:pt x="10508509" y="556500"/>
                </a:lnTo>
                <a:lnTo>
                  <a:pt x="10538380" y="536368"/>
                </a:lnTo>
                <a:lnTo>
                  <a:pt x="10558512" y="506497"/>
                </a:lnTo>
                <a:lnTo>
                  <a:pt x="10565892" y="469900"/>
                </a:lnTo>
                <a:lnTo>
                  <a:pt x="10565892" y="93979"/>
                </a:lnTo>
                <a:lnTo>
                  <a:pt x="10558512" y="57382"/>
                </a:lnTo>
                <a:lnTo>
                  <a:pt x="10538380" y="27511"/>
                </a:lnTo>
                <a:lnTo>
                  <a:pt x="10508509" y="7379"/>
                </a:lnTo>
                <a:lnTo>
                  <a:pt x="10471912" y="0"/>
                </a:lnTo>
                <a:close/>
              </a:path>
            </a:pathLst>
          </a:custGeom>
          <a:solidFill>
            <a:srgbClr val="D6E3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50888" y="937006"/>
            <a:ext cx="4291965" cy="34423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3599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Giunta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esecutiva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>
              <a:latin typeface="Times New Roman"/>
              <a:cs typeface="Times New Roman"/>
            </a:endParaRPr>
          </a:p>
          <a:p>
            <a:pPr marL="1548130">
              <a:lnSpc>
                <a:spcPct val="100000"/>
              </a:lnSpc>
            </a:pPr>
            <a:r>
              <a:rPr sz="1400" b="1" spc="-20" dirty="0">
                <a:solidFill>
                  <a:srgbClr val="244060"/>
                </a:solidFill>
                <a:latin typeface="Arial"/>
                <a:cs typeface="Arial"/>
              </a:rPr>
              <a:t>Composizione</a:t>
            </a:r>
            <a:endParaRPr sz="1400">
              <a:latin typeface="Arial"/>
              <a:cs typeface="Arial"/>
            </a:endParaRPr>
          </a:p>
          <a:p>
            <a:pPr marL="85090" marR="75565">
              <a:lnSpc>
                <a:spcPct val="100000"/>
              </a:lnSpc>
              <a:spcBef>
                <a:spcPts val="875"/>
              </a:spcBef>
              <a:tabLst>
                <a:tab pos="306070" algn="l"/>
                <a:tab pos="1167130" algn="l"/>
                <a:tab pos="1951989" algn="l"/>
                <a:tab pos="2613660" algn="l"/>
                <a:tab pos="2980690" algn="l"/>
                <a:tab pos="3396615" algn="l"/>
                <a:tab pos="3912235" algn="l"/>
              </a:tabLst>
            </a:pPr>
            <a:r>
              <a:rPr sz="1400" spc="5" dirty="0">
                <a:solidFill>
                  <a:srgbClr val="244060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l	</a:t>
            </a:r>
            <a:r>
              <a:rPr sz="1400" spc="-10" dirty="0">
                <a:solidFill>
                  <a:srgbClr val="244060"/>
                </a:solidFill>
                <a:latin typeface="Arial"/>
                <a:cs typeface="Arial"/>
              </a:rPr>
              <a:t>C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o</a:t>
            </a:r>
            <a:r>
              <a:rPr sz="1400" spc="-15" dirty="0">
                <a:solidFill>
                  <a:srgbClr val="244060"/>
                </a:solidFill>
                <a:latin typeface="Arial"/>
                <a:cs typeface="Arial"/>
              </a:rPr>
              <a:t>n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sigl</a:t>
            </a:r>
            <a:r>
              <a:rPr sz="1400" spc="-15" dirty="0">
                <a:solidFill>
                  <a:srgbClr val="244060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o	</a:t>
            </a:r>
            <a:r>
              <a:rPr sz="1400" spc="-15" dirty="0">
                <a:solidFill>
                  <a:srgbClr val="244060"/>
                </a:solidFill>
                <a:latin typeface="Arial"/>
                <a:cs typeface="Arial"/>
              </a:rPr>
              <a:t>d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'</a:t>
            </a:r>
            <a:r>
              <a:rPr sz="1400" spc="-10" dirty="0">
                <a:solidFill>
                  <a:srgbClr val="244060"/>
                </a:solidFill>
                <a:latin typeface="Arial"/>
                <a:cs typeface="Arial"/>
              </a:rPr>
              <a:t>Is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ti</a:t>
            </a:r>
            <a:r>
              <a:rPr sz="1400" spc="-10" dirty="0">
                <a:solidFill>
                  <a:srgbClr val="244060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u</a:t>
            </a:r>
            <a:r>
              <a:rPr sz="1400" spc="-10" dirty="0">
                <a:solidFill>
                  <a:srgbClr val="244060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o	e</a:t>
            </a:r>
            <a:r>
              <a:rPr sz="1400" spc="-15" dirty="0">
                <a:solidFill>
                  <a:srgbClr val="244060"/>
                </a:solidFill>
                <a:latin typeface="Arial"/>
                <a:cs typeface="Arial"/>
              </a:rPr>
              <a:t>l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eg</a:t>
            </a:r>
            <a:r>
              <a:rPr sz="1400" spc="-15" dirty="0">
                <a:solidFill>
                  <a:srgbClr val="244060"/>
                </a:solidFill>
                <a:latin typeface="Arial"/>
                <a:cs typeface="Arial"/>
              </a:rPr>
              <a:t>g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e	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ne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l	</a:t>
            </a:r>
            <a:r>
              <a:rPr sz="1400" spc="-10" dirty="0">
                <a:solidFill>
                  <a:srgbClr val="244060"/>
                </a:solidFill>
                <a:latin typeface="Arial"/>
                <a:cs typeface="Arial"/>
              </a:rPr>
              <a:t>s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uo	s</a:t>
            </a:r>
            <a:r>
              <a:rPr sz="1400" spc="-15" dirty="0">
                <a:solidFill>
                  <a:srgbClr val="244060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no	u</a:t>
            </a:r>
            <a:r>
              <a:rPr sz="1400" spc="-15" dirty="0">
                <a:solidFill>
                  <a:srgbClr val="244060"/>
                </a:solidFill>
                <a:latin typeface="Arial"/>
                <a:cs typeface="Arial"/>
              </a:rPr>
              <a:t>n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a  Giunta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Esecutiva, composta</a:t>
            </a:r>
            <a:r>
              <a:rPr sz="1400" spc="-9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di:</a:t>
            </a:r>
            <a:endParaRPr sz="1400">
              <a:latin typeface="Arial"/>
              <a:cs typeface="Arial"/>
            </a:endParaRPr>
          </a:p>
          <a:p>
            <a:pPr marL="371475" indent="-286385">
              <a:lnSpc>
                <a:spcPct val="100000"/>
              </a:lnSpc>
              <a:spcBef>
                <a:spcPts val="605"/>
              </a:spcBef>
              <a:buChar char="•"/>
              <a:tabLst>
                <a:tab pos="371475" algn="l"/>
                <a:tab pos="372110" algn="l"/>
              </a:tabLst>
            </a:pP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un</a:t>
            </a:r>
            <a:r>
              <a:rPr sz="1400" spc="-2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244060"/>
                </a:solidFill>
                <a:latin typeface="Arial"/>
                <a:cs typeface="Arial"/>
              </a:rPr>
              <a:t>docente</a:t>
            </a:r>
            <a:endParaRPr sz="1400">
              <a:latin typeface="Arial"/>
              <a:cs typeface="Arial"/>
            </a:endParaRPr>
          </a:p>
          <a:p>
            <a:pPr marL="371475" marR="74930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371475" algn="l"/>
                <a:tab pos="372110" algn="l"/>
                <a:tab pos="709930" algn="l"/>
                <a:tab pos="1687830" algn="l"/>
                <a:tab pos="3091815" algn="l"/>
                <a:tab pos="3338829" algn="l"/>
                <a:tab pos="4099560" algn="l"/>
              </a:tabLst>
            </a:pP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u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n	</a:t>
            </a:r>
            <a:r>
              <a:rPr sz="1400" b="1" dirty="0">
                <a:solidFill>
                  <a:srgbClr val="244060"/>
                </a:solidFill>
                <a:latin typeface="Arial"/>
                <a:cs typeface="Arial"/>
              </a:rPr>
              <a:t>im</a:t>
            </a:r>
            <a:r>
              <a:rPr sz="1400" b="1" spc="-20" dirty="0">
                <a:solidFill>
                  <a:srgbClr val="244060"/>
                </a:solidFill>
                <a:latin typeface="Arial"/>
                <a:cs typeface="Arial"/>
              </a:rPr>
              <a:t>p</a:t>
            </a:r>
            <a:r>
              <a:rPr sz="1400" b="1" dirty="0">
                <a:solidFill>
                  <a:srgbClr val="244060"/>
                </a:solidFill>
                <a:latin typeface="Arial"/>
                <a:cs typeface="Arial"/>
              </a:rPr>
              <a:t>ie</a:t>
            </a:r>
            <a:r>
              <a:rPr sz="1400" b="1" spc="-20" dirty="0">
                <a:solidFill>
                  <a:srgbClr val="244060"/>
                </a:solidFill>
                <a:latin typeface="Arial"/>
                <a:cs typeface="Arial"/>
              </a:rPr>
              <a:t>g</a:t>
            </a:r>
            <a:r>
              <a:rPr sz="1400" b="1" dirty="0">
                <a:solidFill>
                  <a:srgbClr val="244060"/>
                </a:solidFill>
                <a:latin typeface="Arial"/>
                <a:cs typeface="Arial"/>
              </a:rPr>
              <a:t>ato	</a:t>
            </a:r>
            <a:r>
              <a:rPr sz="1400" b="1" spc="-15" dirty="0">
                <a:solidFill>
                  <a:srgbClr val="244060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244060"/>
                </a:solidFill>
                <a:latin typeface="Arial"/>
                <a:cs typeface="Arial"/>
              </a:rPr>
              <a:t>mmi</a:t>
            </a:r>
            <a:r>
              <a:rPr sz="1400" b="1" spc="-10" dirty="0">
                <a:solidFill>
                  <a:srgbClr val="244060"/>
                </a:solidFill>
                <a:latin typeface="Arial"/>
                <a:cs typeface="Arial"/>
              </a:rPr>
              <a:t>ni</a:t>
            </a:r>
            <a:r>
              <a:rPr sz="1400" b="1" dirty="0">
                <a:solidFill>
                  <a:srgbClr val="244060"/>
                </a:solidFill>
                <a:latin typeface="Arial"/>
                <a:cs typeface="Arial"/>
              </a:rPr>
              <a:t>st</a:t>
            </a:r>
            <a:r>
              <a:rPr sz="1400" b="1" spc="-10" dirty="0">
                <a:solidFill>
                  <a:srgbClr val="244060"/>
                </a:solidFill>
                <a:latin typeface="Arial"/>
                <a:cs typeface="Arial"/>
              </a:rPr>
              <a:t>r</a:t>
            </a:r>
            <a:r>
              <a:rPr sz="1400" b="1" dirty="0">
                <a:solidFill>
                  <a:srgbClr val="244060"/>
                </a:solidFill>
                <a:latin typeface="Arial"/>
                <a:cs typeface="Arial"/>
              </a:rPr>
              <a:t>a</a:t>
            </a:r>
            <a:r>
              <a:rPr sz="1400" b="1" spc="-15" dirty="0">
                <a:solidFill>
                  <a:srgbClr val="244060"/>
                </a:solidFill>
                <a:latin typeface="Arial"/>
                <a:cs typeface="Arial"/>
              </a:rPr>
              <a:t>t</a:t>
            </a:r>
            <a:r>
              <a:rPr sz="1400" b="1" dirty="0">
                <a:solidFill>
                  <a:srgbClr val="244060"/>
                </a:solidFill>
                <a:latin typeface="Arial"/>
                <a:cs typeface="Arial"/>
              </a:rPr>
              <a:t>i</a:t>
            </a:r>
            <a:r>
              <a:rPr sz="1400" b="1" spc="-15" dirty="0">
                <a:solidFill>
                  <a:srgbClr val="244060"/>
                </a:solidFill>
                <a:latin typeface="Arial"/>
                <a:cs typeface="Arial"/>
              </a:rPr>
              <a:t>v</a:t>
            </a:r>
            <a:r>
              <a:rPr sz="1400" b="1" dirty="0">
                <a:solidFill>
                  <a:srgbClr val="244060"/>
                </a:solidFill>
                <a:latin typeface="Arial"/>
                <a:cs typeface="Arial"/>
              </a:rPr>
              <a:t>o	o	tec</a:t>
            </a:r>
            <a:r>
              <a:rPr sz="1400" b="1" spc="-20" dirty="0">
                <a:solidFill>
                  <a:srgbClr val="244060"/>
                </a:solidFill>
                <a:latin typeface="Arial"/>
                <a:cs typeface="Arial"/>
              </a:rPr>
              <a:t>n</a:t>
            </a:r>
            <a:r>
              <a:rPr sz="1400" b="1" spc="-10" dirty="0">
                <a:solidFill>
                  <a:srgbClr val="244060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244060"/>
                </a:solidFill>
                <a:latin typeface="Arial"/>
                <a:cs typeface="Arial"/>
              </a:rPr>
              <a:t>co	o  </a:t>
            </a:r>
            <a:r>
              <a:rPr sz="1400" b="1" spc="-5" dirty="0">
                <a:solidFill>
                  <a:srgbClr val="244060"/>
                </a:solidFill>
                <a:latin typeface="Arial"/>
                <a:cs typeface="Arial"/>
              </a:rPr>
              <a:t>ausiliario</a:t>
            </a:r>
            <a:endParaRPr sz="1400">
              <a:latin typeface="Arial"/>
              <a:cs typeface="Arial"/>
            </a:endParaRPr>
          </a:p>
          <a:p>
            <a:pPr marL="371475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371475" algn="l"/>
                <a:tab pos="372110" algn="l"/>
              </a:tabLst>
            </a:pP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due</a:t>
            </a:r>
            <a:r>
              <a:rPr sz="1400" spc="-2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244060"/>
                </a:solidFill>
                <a:latin typeface="Arial"/>
                <a:cs typeface="Arial"/>
              </a:rPr>
              <a:t>genitori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*</a:t>
            </a:r>
            <a:endParaRPr sz="1400">
              <a:latin typeface="Arial"/>
              <a:cs typeface="Arial"/>
            </a:endParaRPr>
          </a:p>
          <a:p>
            <a:pPr marL="85090" marR="75565" algn="just">
              <a:lnSpc>
                <a:spcPct val="100000"/>
              </a:lnSpc>
              <a:spcBef>
                <a:spcPts val="600"/>
              </a:spcBef>
            </a:pP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Della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giunta </a:t>
            </a:r>
            <a:r>
              <a:rPr sz="1400" spc="5" dirty="0">
                <a:solidFill>
                  <a:srgbClr val="244060"/>
                </a:solidFill>
                <a:latin typeface="Arial"/>
                <a:cs typeface="Arial"/>
              </a:rPr>
              <a:t>fa </a:t>
            </a:r>
            <a:r>
              <a:rPr sz="1400" spc="-10" dirty="0">
                <a:solidFill>
                  <a:srgbClr val="244060"/>
                </a:solidFill>
                <a:latin typeface="Arial"/>
                <a:cs typeface="Arial"/>
              </a:rPr>
              <a:t>parte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di diritto il Direttore didattico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o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il  Dirigente Scolastico (</a:t>
            </a:r>
            <a:r>
              <a:rPr sz="1400" b="1" spc="-5" dirty="0">
                <a:solidFill>
                  <a:srgbClr val="244060"/>
                </a:solidFill>
                <a:latin typeface="Arial"/>
                <a:cs typeface="Arial"/>
              </a:rPr>
              <a:t>DS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),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che </a:t>
            </a:r>
            <a:r>
              <a:rPr sz="1400" spc="-10" dirty="0">
                <a:solidFill>
                  <a:srgbClr val="244060"/>
                </a:solidFill>
                <a:latin typeface="Arial"/>
                <a:cs typeface="Arial"/>
              </a:rPr>
              <a:t>la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presiede </a:t>
            </a:r>
            <a:r>
              <a:rPr sz="1400" spc="-10" dirty="0">
                <a:solidFill>
                  <a:srgbClr val="244060"/>
                </a:solidFill>
                <a:latin typeface="Arial"/>
                <a:cs typeface="Arial"/>
              </a:rPr>
              <a:t>ed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ha </a:t>
            </a:r>
            <a:r>
              <a:rPr sz="1400" spc="-15" dirty="0">
                <a:solidFill>
                  <a:srgbClr val="244060"/>
                </a:solidFill>
                <a:latin typeface="Arial"/>
                <a:cs typeface="Arial"/>
              </a:rPr>
              <a:t>la 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rappresentanza dell'istituto, ed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il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capo dei servizi di  segreteria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che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svolge anche funzioni di segretario  della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giunta</a:t>
            </a:r>
            <a:r>
              <a:rPr sz="1400" spc="-5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stessa.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44424" y="780287"/>
            <a:ext cx="684530" cy="683260"/>
          </a:xfrm>
          <a:custGeom>
            <a:avLst/>
            <a:gdLst/>
            <a:ahLst/>
            <a:cxnLst/>
            <a:rect l="l" t="t" r="r" b="b"/>
            <a:pathLst>
              <a:path w="684530" h="683260">
                <a:moveTo>
                  <a:pt x="342138" y="0"/>
                </a:moveTo>
                <a:lnTo>
                  <a:pt x="295710" y="3115"/>
                </a:lnTo>
                <a:lnTo>
                  <a:pt x="251182" y="12190"/>
                </a:lnTo>
                <a:lnTo>
                  <a:pt x="208960" y="26818"/>
                </a:lnTo>
                <a:lnTo>
                  <a:pt x="169451" y="46594"/>
                </a:lnTo>
                <a:lnTo>
                  <a:pt x="133065" y="71112"/>
                </a:lnTo>
                <a:lnTo>
                  <a:pt x="100207" y="99964"/>
                </a:lnTo>
                <a:lnTo>
                  <a:pt x="71287" y="132746"/>
                </a:lnTo>
                <a:lnTo>
                  <a:pt x="46710" y="169051"/>
                </a:lnTo>
                <a:lnTo>
                  <a:pt x="26886" y="208472"/>
                </a:lnTo>
                <a:lnTo>
                  <a:pt x="12221" y="250604"/>
                </a:lnTo>
                <a:lnTo>
                  <a:pt x="3123" y="295041"/>
                </a:lnTo>
                <a:lnTo>
                  <a:pt x="0" y="341375"/>
                </a:lnTo>
                <a:lnTo>
                  <a:pt x="3123" y="387710"/>
                </a:lnTo>
                <a:lnTo>
                  <a:pt x="12221" y="432147"/>
                </a:lnTo>
                <a:lnTo>
                  <a:pt x="26886" y="474279"/>
                </a:lnTo>
                <a:lnTo>
                  <a:pt x="46710" y="513700"/>
                </a:lnTo>
                <a:lnTo>
                  <a:pt x="71287" y="550005"/>
                </a:lnTo>
                <a:lnTo>
                  <a:pt x="100207" y="582787"/>
                </a:lnTo>
                <a:lnTo>
                  <a:pt x="133065" y="611639"/>
                </a:lnTo>
                <a:lnTo>
                  <a:pt x="169451" y="636157"/>
                </a:lnTo>
                <a:lnTo>
                  <a:pt x="208960" y="655933"/>
                </a:lnTo>
                <a:lnTo>
                  <a:pt x="251182" y="670561"/>
                </a:lnTo>
                <a:lnTo>
                  <a:pt x="295710" y="679636"/>
                </a:lnTo>
                <a:lnTo>
                  <a:pt x="342138" y="682751"/>
                </a:lnTo>
                <a:lnTo>
                  <a:pt x="388565" y="679636"/>
                </a:lnTo>
                <a:lnTo>
                  <a:pt x="433093" y="670561"/>
                </a:lnTo>
                <a:lnTo>
                  <a:pt x="475315" y="655933"/>
                </a:lnTo>
                <a:lnTo>
                  <a:pt x="514824" y="636157"/>
                </a:lnTo>
                <a:lnTo>
                  <a:pt x="551210" y="611639"/>
                </a:lnTo>
                <a:lnTo>
                  <a:pt x="584068" y="582787"/>
                </a:lnTo>
                <a:lnTo>
                  <a:pt x="612988" y="550005"/>
                </a:lnTo>
                <a:lnTo>
                  <a:pt x="637565" y="513700"/>
                </a:lnTo>
                <a:lnTo>
                  <a:pt x="657389" y="474279"/>
                </a:lnTo>
                <a:lnTo>
                  <a:pt x="672054" y="432147"/>
                </a:lnTo>
                <a:lnTo>
                  <a:pt x="681152" y="387710"/>
                </a:lnTo>
                <a:lnTo>
                  <a:pt x="684276" y="341375"/>
                </a:lnTo>
                <a:lnTo>
                  <a:pt x="681152" y="295041"/>
                </a:lnTo>
                <a:lnTo>
                  <a:pt x="672054" y="250604"/>
                </a:lnTo>
                <a:lnTo>
                  <a:pt x="657389" y="208472"/>
                </a:lnTo>
                <a:lnTo>
                  <a:pt x="637565" y="169051"/>
                </a:lnTo>
                <a:lnTo>
                  <a:pt x="612988" y="132746"/>
                </a:lnTo>
                <a:lnTo>
                  <a:pt x="584068" y="99964"/>
                </a:lnTo>
                <a:lnTo>
                  <a:pt x="551210" y="71112"/>
                </a:lnTo>
                <a:lnTo>
                  <a:pt x="514824" y="46594"/>
                </a:lnTo>
                <a:lnTo>
                  <a:pt x="475315" y="26818"/>
                </a:lnTo>
                <a:lnTo>
                  <a:pt x="433093" y="12190"/>
                </a:lnTo>
                <a:lnTo>
                  <a:pt x="388565" y="3115"/>
                </a:lnTo>
                <a:lnTo>
                  <a:pt x="3421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4424" y="780287"/>
            <a:ext cx="684530" cy="683260"/>
          </a:xfrm>
          <a:custGeom>
            <a:avLst/>
            <a:gdLst/>
            <a:ahLst/>
            <a:cxnLst/>
            <a:rect l="l" t="t" r="r" b="b"/>
            <a:pathLst>
              <a:path w="684530" h="683260">
                <a:moveTo>
                  <a:pt x="0" y="341375"/>
                </a:moveTo>
                <a:lnTo>
                  <a:pt x="3123" y="295041"/>
                </a:lnTo>
                <a:lnTo>
                  <a:pt x="12221" y="250604"/>
                </a:lnTo>
                <a:lnTo>
                  <a:pt x="26886" y="208472"/>
                </a:lnTo>
                <a:lnTo>
                  <a:pt x="46710" y="169051"/>
                </a:lnTo>
                <a:lnTo>
                  <a:pt x="71287" y="132746"/>
                </a:lnTo>
                <a:lnTo>
                  <a:pt x="100207" y="99964"/>
                </a:lnTo>
                <a:lnTo>
                  <a:pt x="133065" y="71112"/>
                </a:lnTo>
                <a:lnTo>
                  <a:pt x="169451" y="46594"/>
                </a:lnTo>
                <a:lnTo>
                  <a:pt x="208960" y="26818"/>
                </a:lnTo>
                <a:lnTo>
                  <a:pt x="251182" y="12190"/>
                </a:lnTo>
                <a:lnTo>
                  <a:pt x="295710" y="3115"/>
                </a:lnTo>
                <a:lnTo>
                  <a:pt x="342138" y="0"/>
                </a:lnTo>
                <a:lnTo>
                  <a:pt x="388565" y="3115"/>
                </a:lnTo>
                <a:lnTo>
                  <a:pt x="433093" y="12190"/>
                </a:lnTo>
                <a:lnTo>
                  <a:pt x="475315" y="26818"/>
                </a:lnTo>
                <a:lnTo>
                  <a:pt x="514824" y="46594"/>
                </a:lnTo>
                <a:lnTo>
                  <a:pt x="551210" y="71112"/>
                </a:lnTo>
                <a:lnTo>
                  <a:pt x="584068" y="99964"/>
                </a:lnTo>
                <a:lnTo>
                  <a:pt x="612988" y="132746"/>
                </a:lnTo>
                <a:lnTo>
                  <a:pt x="637565" y="169051"/>
                </a:lnTo>
                <a:lnTo>
                  <a:pt x="657389" y="208472"/>
                </a:lnTo>
                <a:lnTo>
                  <a:pt x="672054" y="250604"/>
                </a:lnTo>
                <a:lnTo>
                  <a:pt x="681152" y="295041"/>
                </a:lnTo>
                <a:lnTo>
                  <a:pt x="684276" y="341375"/>
                </a:lnTo>
                <a:lnTo>
                  <a:pt x="681152" y="387710"/>
                </a:lnTo>
                <a:lnTo>
                  <a:pt x="672054" y="432147"/>
                </a:lnTo>
                <a:lnTo>
                  <a:pt x="657389" y="474279"/>
                </a:lnTo>
                <a:lnTo>
                  <a:pt x="637565" y="513700"/>
                </a:lnTo>
                <a:lnTo>
                  <a:pt x="612988" y="550005"/>
                </a:lnTo>
                <a:lnTo>
                  <a:pt x="584068" y="582787"/>
                </a:lnTo>
                <a:lnTo>
                  <a:pt x="551210" y="611639"/>
                </a:lnTo>
                <a:lnTo>
                  <a:pt x="514824" y="636157"/>
                </a:lnTo>
                <a:lnTo>
                  <a:pt x="475315" y="655933"/>
                </a:lnTo>
                <a:lnTo>
                  <a:pt x="433093" y="670561"/>
                </a:lnTo>
                <a:lnTo>
                  <a:pt x="388565" y="679636"/>
                </a:lnTo>
                <a:lnTo>
                  <a:pt x="342138" y="682751"/>
                </a:lnTo>
                <a:lnTo>
                  <a:pt x="295710" y="679636"/>
                </a:lnTo>
                <a:lnTo>
                  <a:pt x="251182" y="670561"/>
                </a:lnTo>
                <a:lnTo>
                  <a:pt x="208960" y="655933"/>
                </a:lnTo>
                <a:lnTo>
                  <a:pt x="169451" y="636157"/>
                </a:lnTo>
                <a:lnTo>
                  <a:pt x="133065" y="611639"/>
                </a:lnTo>
                <a:lnTo>
                  <a:pt x="100207" y="582787"/>
                </a:lnTo>
                <a:lnTo>
                  <a:pt x="71287" y="550005"/>
                </a:lnTo>
                <a:lnTo>
                  <a:pt x="46710" y="513700"/>
                </a:lnTo>
                <a:lnTo>
                  <a:pt x="26886" y="474279"/>
                </a:lnTo>
                <a:lnTo>
                  <a:pt x="12221" y="432147"/>
                </a:lnTo>
                <a:lnTo>
                  <a:pt x="3123" y="387710"/>
                </a:lnTo>
                <a:lnTo>
                  <a:pt x="0" y="341375"/>
                </a:lnTo>
                <a:close/>
              </a:path>
            </a:pathLst>
          </a:custGeom>
          <a:ln w="57911">
            <a:solidFill>
              <a:srgbClr val="D6E3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2355" y="1235963"/>
            <a:ext cx="250190" cy="83820"/>
          </a:xfrm>
          <a:custGeom>
            <a:avLst/>
            <a:gdLst/>
            <a:ahLst/>
            <a:cxnLst/>
            <a:rect l="l" t="t" r="r" b="b"/>
            <a:pathLst>
              <a:path w="250190" h="83819">
                <a:moveTo>
                  <a:pt x="50482" y="29590"/>
                </a:moveTo>
                <a:lnTo>
                  <a:pt x="0" y="44323"/>
                </a:lnTo>
                <a:lnTo>
                  <a:pt x="125577" y="83820"/>
                </a:lnTo>
                <a:lnTo>
                  <a:pt x="249936" y="43180"/>
                </a:lnTo>
                <a:lnTo>
                  <a:pt x="93573" y="43180"/>
                </a:lnTo>
                <a:lnTo>
                  <a:pt x="50482" y="29590"/>
                </a:lnTo>
                <a:close/>
              </a:path>
              <a:path w="250190" h="83819">
                <a:moveTo>
                  <a:pt x="155130" y="0"/>
                </a:moveTo>
                <a:lnTo>
                  <a:pt x="94805" y="0"/>
                </a:lnTo>
                <a:lnTo>
                  <a:pt x="93573" y="43180"/>
                </a:lnTo>
                <a:lnTo>
                  <a:pt x="158826" y="43180"/>
                </a:lnTo>
                <a:lnTo>
                  <a:pt x="155130" y="0"/>
                </a:lnTo>
                <a:close/>
              </a:path>
              <a:path w="250190" h="83819">
                <a:moveTo>
                  <a:pt x="199453" y="27177"/>
                </a:moveTo>
                <a:lnTo>
                  <a:pt x="158826" y="43180"/>
                </a:lnTo>
                <a:lnTo>
                  <a:pt x="249936" y="43180"/>
                </a:lnTo>
                <a:lnTo>
                  <a:pt x="199453" y="27177"/>
                </a:lnTo>
                <a:close/>
              </a:path>
            </a:pathLst>
          </a:custGeom>
          <a:solidFill>
            <a:srgbClr val="424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7616" y="1175003"/>
            <a:ext cx="218440" cy="81280"/>
          </a:xfrm>
          <a:custGeom>
            <a:avLst/>
            <a:gdLst/>
            <a:ahLst/>
            <a:cxnLst/>
            <a:rect l="l" t="t" r="r" b="b"/>
            <a:pathLst>
              <a:path w="218440" h="81280">
                <a:moveTo>
                  <a:pt x="93573" y="0"/>
                </a:moveTo>
                <a:lnTo>
                  <a:pt x="65252" y="14732"/>
                </a:lnTo>
                <a:lnTo>
                  <a:pt x="107124" y="30607"/>
                </a:lnTo>
                <a:lnTo>
                  <a:pt x="0" y="30607"/>
                </a:lnTo>
                <a:lnTo>
                  <a:pt x="4927" y="51435"/>
                </a:lnTo>
                <a:lnTo>
                  <a:pt x="116967" y="51435"/>
                </a:lnTo>
                <a:lnTo>
                  <a:pt x="83731" y="64897"/>
                </a:lnTo>
                <a:lnTo>
                  <a:pt x="132981" y="80772"/>
                </a:lnTo>
                <a:lnTo>
                  <a:pt x="217931" y="40386"/>
                </a:lnTo>
                <a:lnTo>
                  <a:pt x="93573" y="0"/>
                </a:lnTo>
                <a:close/>
              </a:path>
            </a:pathLst>
          </a:custGeom>
          <a:solidFill>
            <a:srgbClr val="424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7576" y="1175003"/>
            <a:ext cx="218440" cy="82550"/>
          </a:xfrm>
          <a:custGeom>
            <a:avLst/>
            <a:gdLst/>
            <a:ahLst/>
            <a:cxnLst/>
            <a:rect l="l" t="t" r="r" b="b"/>
            <a:pathLst>
              <a:path w="218440" h="82550">
                <a:moveTo>
                  <a:pt x="124358" y="0"/>
                </a:moveTo>
                <a:lnTo>
                  <a:pt x="0" y="41783"/>
                </a:lnTo>
                <a:lnTo>
                  <a:pt x="86182" y="82296"/>
                </a:lnTo>
                <a:lnTo>
                  <a:pt x="136664" y="67563"/>
                </a:lnTo>
                <a:lnTo>
                  <a:pt x="100964" y="51562"/>
                </a:lnTo>
                <a:lnTo>
                  <a:pt x="214236" y="51562"/>
                </a:lnTo>
                <a:lnTo>
                  <a:pt x="217931" y="30734"/>
                </a:lnTo>
                <a:lnTo>
                  <a:pt x="110807" y="30734"/>
                </a:lnTo>
                <a:lnTo>
                  <a:pt x="153911" y="14732"/>
                </a:lnTo>
                <a:lnTo>
                  <a:pt x="124358" y="0"/>
                </a:lnTo>
                <a:close/>
              </a:path>
            </a:pathLst>
          </a:custGeom>
          <a:solidFill>
            <a:srgbClr val="424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9891" y="851916"/>
            <a:ext cx="56515" cy="71755"/>
          </a:xfrm>
          <a:custGeom>
            <a:avLst/>
            <a:gdLst/>
            <a:ahLst/>
            <a:cxnLst/>
            <a:rect l="l" t="t" r="r" b="b"/>
            <a:pathLst>
              <a:path w="56515" h="71755">
                <a:moveTo>
                  <a:pt x="28193" y="0"/>
                </a:moveTo>
                <a:lnTo>
                  <a:pt x="23291" y="1270"/>
                </a:lnTo>
                <a:lnTo>
                  <a:pt x="17157" y="3683"/>
                </a:lnTo>
                <a:lnTo>
                  <a:pt x="11036" y="4953"/>
                </a:lnTo>
                <a:lnTo>
                  <a:pt x="7353" y="11175"/>
                </a:lnTo>
                <a:lnTo>
                  <a:pt x="1231" y="23495"/>
                </a:lnTo>
                <a:lnTo>
                  <a:pt x="0" y="28448"/>
                </a:lnTo>
                <a:lnTo>
                  <a:pt x="0" y="42037"/>
                </a:lnTo>
                <a:lnTo>
                  <a:pt x="23291" y="71628"/>
                </a:lnTo>
                <a:lnTo>
                  <a:pt x="34328" y="71628"/>
                </a:lnTo>
                <a:lnTo>
                  <a:pt x="56387" y="42037"/>
                </a:lnTo>
                <a:lnTo>
                  <a:pt x="56387" y="28448"/>
                </a:lnTo>
                <a:lnTo>
                  <a:pt x="47802" y="11175"/>
                </a:lnTo>
                <a:lnTo>
                  <a:pt x="44132" y="4953"/>
                </a:lnTo>
                <a:lnTo>
                  <a:pt x="37998" y="3683"/>
                </a:lnTo>
                <a:lnTo>
                  <a:pt x="34328" y="1270"/>
                </a:lnTo>
                <a:lnTo>
                  <a:pt x="28193" y="0"/>
                </a:lnTo>
                <a:close/>
              </a:path>
            </a:pathLst>
          </a:custGeom>
          <a:solidFill>
            <a:srgbClr val="424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8744" y="931163"/>
            <a:ext cx="139065" cy="294640"/>
          </a:xfrm>
          <a:custGeom>
            <a:avLst/>
            <a:gdLst/>
            <a:ahLst/>
            <a:cxnLst/>
            <a:rect l="l" t="t" r="r" b="b"/>
            <a:pathLst>
              <a:path w="139065" h="294640">
                <a:moveTo>
                  <a:pt x="65620" y="153797"/>
                </a:moveTo>
                <a:lnTo>
                  <a:pt x="23520" y="153797"/>
                </a:lnTo>
                <a:lnTo>
                  <a:pt x="27241" y="294132"/>
                </a:lnTo>
                <a:lnTo>
                  <a:pt x="65620" y="294132"/>
                </a:lnTo>
                <a:lnTo>
                  <a:pt x="68097" y="220345"/>
                </a:lnTo>
                <a:lnTo>
                  <a:pt x="65620" y="153797"/>
                </a:lnTo>
                <a:close/>
              </a:path>
              <a:path w="139065" h="294640">
                <a:moveTo>
                  <a:pt x="115150" y="153797"/>
                </a:moveTo>
                <a:lnTo>
                  <a:pt x="71818" y="153797"/>
                </a:lnTo>
                <a:lnTo>
                  <a:pt x="75526" y="294132"/>
                </a:lnTo>
                <a:lnTo>
                  <a:pt x="115150" y="294132"/>
                </a:lnTo>
                <a:lnTo>
                  <a:pt x="115150" y="153797"/>
                </a:lnTo>
                <a:close/>
              </a:path>
              <a:path w="139065" h="294640">
                <a:moveTo>
                  <a:pt x="44576" y="0"/>
                </a:moveTo>
                <a:lnTo>
                  <a:pt x="27241" y="2412"/>
                </a:lnTo>
                <a:lnTo>
                  <a:pt x="21043" y="2412"/>
                </a:lnTo>
                <a:lnTo>
                  <a:pt x="17335" y="6096"/>
                </a:lnTo>
                <a:lnTo>
                  <a:pt x="13614" y="12319"/>
                </a:lnTo>
                <a:lnTo>
                  <a:pt x="11137" y="18414"/>
                </a:lnTo>
                <a:lnTo>
                  <a:pt x="0" y="153797"/>
                </a:lnTo>
                <a:lnTo>
                  <a:pt x="138684" y="153797"/>
                </a:lnTo>
                <a:lnTo>
                  <a:pt x="131261" y="72644"/>
                </a:lnTo>
                <a:lnTo>
                  <a:pt x="58191" y="72644"/>
                </a:lnTo>
                <a:lnTo>
                  <a:pt x="40855" y="29590"/>
                </a:lnTo>
                <a:lnTo>
                  <a:pt x="47053" y="18414"/>
                </a:lnTo>
                <a:lnTo>
                  <a:pt x="30949" y="12319"/>
                </a:lnTo>
                <a:lnTo>
                  <a:pt x="44576" y="0"/>
                </a:lnTo>
                <a:close/>
              </a:path>
              <a:path w="139065" h="294640">
                <a:moveTo>
                  <a:pt x="75526" y="0"/>
                </a:moveTo>
                <a:lnTo>
                  <a:pt x="61912" y="0"/>
                </a:lnTo>
                <a:lnTo>
                  <a:pt x="60667" y="13588"/>
                </a:lnTo>
                <a:lnTo>
                  <a:pt x="61912" y="16001"/>
                </a:lnTo>
                <a:lnTo>
                  <a:pt x="58191" y="72644"/>
                </a:lnTo>
                <a:lnTo>
                  <a:pt x="131261" y="72644"/>
                </a:lnTo>
                <a:lnTo>
                  <a:pt x="131029" y="70103"/>
                </a:lnTo>
                <a:lnTo>
                  <a:pt x="79248" y="70103"/>
                </a:lnTo>
                <a:lnTo>
                  <a:pt x="75526" y="16001"/>
                </a:lnTo>
                <a:lnTo>
                  <a:pt x="79248" y="13588"/>
                </a:lnTo>
                <a:lnTo>
                  <a:pt x="75526" y="0"/>
                </a:lnTo>
                <a:close/>
              </a:path>
              <a:path w="139065" h="294640">
                <a:moveTo>
                  <a:pt x="92862" y="0"/>
                </a:moveTo>
                <a:lnTo>
                  <a:pt x="105244" y="12319"/>
                </a:lnTo>
                <a:lnTo>
                  <a:pt x="91630" y="18414"/>
                </a:lnTo>
                <a:lnTo>
                  <a:pt x="97815" y="29590"/>
                </a:lnTo>
                <a:lnTo>
                  <a:pt x="79248" y="70103"/>
                </a:lnTo>
                <a:lnTo>
                  <a:pt x="131029" y="70103"/>
                </a:lnTo>
                <a:lnTo>
                  <a:pt x="126301" y="18414"/>
                </a:lnTo>
                <a:lnTo>
                  <a:pt x="126301" y="12319"/>
                </a:lnTo>
                <a:lnTo>
                  <a:pt x="122580" y="6096"/>
                </a:lnTo>
                <a:lnTo>
                  <a:pt x="116395" y="2412"/>
                </a:lnTo>
                <a:lnTo>
                  <a:pt x="111442" y="2412"/>
                </a:lnTo>
                <a:lnTo>
                  <a:pt x="92862" y="0"/>
                </a:lnTo>
                <a:close/>
              </a:path>
            </a:pathLst>
          </a:custGeom>
          <a:solidFill>
            <a:srgbClr val="424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1209273" y="6543354"/>
            <a:ext cx="221615" cy="20827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11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30834" y="780669"/>
          <a:ext cx="10866120" cy="4810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5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81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94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1F1F1"/>
                      </a:solidFill>
                      <a:prstDash val="solid"/>
                    </a:lnR>
                    <a:lnB w="12700">
                      <a:solidFill>
                        <a:srgbClr val="F1F1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Nuovo Regolamento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D.I.</a:t>
                      </a:r>
                      <a:r>
                        <a:rPr sz="14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129/2018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0C2C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20014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Fondo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economale per</a:t>
                      </a:r>
                      <a:r>
                        <a:rPr sz="1400" b="1" spc="-6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le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1938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minute</a:t>
                      </a:r>
                      <a:r>
                        <a:rPr sz="1400" b="1" spc="-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spese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D9D9D9">
                        <a:alpha val="6588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i="1" spc="-1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ARTICOLO</a:t>
                      </a:r>
                      <a:r>
                        <a:rPr sz="1400" b="1" i="1" spc="-2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21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78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D9D9D9">
                        <a:alpha val="6588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74930" algn="just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Il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fondo economale per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le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minute spese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è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anticipato,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1400" spc="-1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tutto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o </a:t>
                      </a:r>
                      <a:r>
                        <a:rPr sz="1400" spc="-1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in parte,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con apposito mandato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conto di  partite di giro, dal dirigente scolastico al D.S.G.A. Ogni volta che </a:t>
                      </a:r>
                      <a:r>
                        <a:rPr sz="1400" spc="-1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la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somma anticipata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è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prossima ad  esaurirsi,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il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D.S.G.A. </a:t>
                      </a:r>
                      <a:r>
                        <a:rPr sz="1400" spc="-1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presenta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le </a:t>
                      </a:r>
                      <a:r>
                        <a:rPr sz="1400" spc="-1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note documentate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delle spese sostenute, che sono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lui rimborsate con  mandati emessi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suo favore, </a:t>
                      </a:r>
                      <a:r>
                        <a:rPr sz="1400" spc="-1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imputati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al funzionamento amministrativo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didattico generale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ai singoli  progetti.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Il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rimborso deve comunque essere chiesto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disposto prima della chiusura dell'esercizio 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finanziario. </a:t>
                      </a:r>
                      <a:r>
                        <a:rPr sz="1400" i="1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(Comma</a:t>
                      </a:r>
                      <a:r>
                        <a:rPr sz="1400" i="1" spc="-6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i="1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5)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768350" marR="405130" indent="-236220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Redazione</a:t>
                      </a:r>
                      <a:r>
                        <a:rPr sz="1400" b="1" spc="-8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conto  consuntivo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D9D9D9">
                        <a:alpha val="6588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i="1" spc="-1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ARTICOLO</a:t>
                      </a:r>
                      <a:r>
                        <a:rPr sz="1400" b="1" i="1" spc="-2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23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99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D9D9D9">
                        <a:alpha val="6588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4175" marR="75565" indent="-286385" algn="just">
                        <a:lnSpc>
                          <a:spcPct val="100000"/>
                        </a:lnSpc>
                        <a:spcBef>
                          <a:spcPts val="320"/>
                        </a:spcBef>
                        <a:buChar char="•"/>
                        <a:tabLst>
                          <a:tab pos="384810" algn="l"/>
                        </a:tabLst>
                      </a:pP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Il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conto consuntivo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è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predisposto dal D.S.G.A. entro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il </a:t>
                      </a:r>
                      <a:r>
                        <a:rPr sz="1400" spc="-1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15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marzo dell’esercizio finanziario successivo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a 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quello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cui si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riferisce ed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è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corredato da una dettagliata relazione che illustra l'andamento della 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gestione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dell'istituzione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scolastica e i risultati conseguiti […]. </a:t>
                      </a:r>
                      <a:r>
                        <a:rPr sz="1400" i="1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(Comma</a:t>
                      </a:r>
                      <a:r>
                        <a:rPr sz="1400" i="1" spc="-25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i="1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1)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84175" marR="75565" indent="-286385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buChar char="•"/>
                        <a:tabLst>
                          <a:tab pos="384810" algn="l"/>
                        </a:tabLst>
                      </a:pP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Il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conto consuntivo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è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sottoposto dal dirigente scolastico, entro </a:t>
                      </a:r>
                      <a:r>
                        <a:rPr sz="1400" spc="-1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la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stessa data del </a:t>
                      </a:r>
                      <a:r>
                        <a:rPr sz="1400" spc="-1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15 marzo,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all'esame  dei revisori dei conti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che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esprimono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il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proprio parere </a:t>
                      </a:r>
                      <a:r>
                        <a:rPr sz="1400" spc="-1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con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apposita relazione entro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il </a:t>
                      </a:r>
                      <a:r>
                        <a:rPr sz="1400" spc="-1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successivo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15 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aprile […]. </a:t>
                      </a:r>
                      <a:r>
                        <a:rPr sz="1400" i="1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(Comma</a:t>
                      </a:r>
                      <a:r>
                        <a:rPr sz="1400" i="1" spc="-7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i="1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2)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11099165" y="6555545"/>
            <a:ext cx="33083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110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7527" y="232409"/>
            <a:ext cx="69684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Coinvolgimento </a:t>
            </a:r>
            <a:r>
              <a:rPr dirty="0"/>
              <a:t>del DSGA </a:t>
            </a:r>
            <a:r>
              <a:rPr spc="-5" dirty="0"/>
              <a:t>sulle attività </a:t>
            </a:r>
            <a:r>
              <a:rPr dirty="0"/>
              <a:t>in capo al DS</a:t>
            </a:r>
            <a:r>
              <a:rPr spc="-114" dirty="0"/>
              <a:t> </a:t>
            </a:r>
            <a:r>
              <a:rPr dirty="0"/>
              <a:t>(4/6)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7527" y="232409"/>
            <a:ext cx="69684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Coinvolgimento </a:t>
            </a:r>
            <a:r>
              <a:rPr dirty="0"/>
              <a:t>del DSGA </a:t>
            </a:r>
            <a:r>
              <a:rPr spc="-5" dirty="0"/>
              <a:t>sulle attività </a:t>
            </a:r>
            <a:r>
              <a:rPr dirty="0"/>
              <a:t>in capo al DS</a:t>
            </a:r>
            <a:r>
              <a:rPr spc="-114" dirty="0"/>
              <a:t> </a:t>
            </a:r>
            <a:r>
              <a:rPr dirty="0"/>
              <a:t>(5/6)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099165" y="6555545"/>
            <a:ext cx="33083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111</a:t>
            </a:fld>
            <a:endParaRPr sz="120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27990" y="781812"/>
          <a:ext cx="10866120" cy="49396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5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81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1F1F1"/>
                      </a:solidFill>
                      <a:prstDash val="solid"/>
                    </a:lnR>
                    <a:lnB w="12700">
                      <a:solidFill>
                        <a:srgbClr val="F1F1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Nuovo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Regolamento D.I.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129/2018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0C2C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43890" marR="214629" indent="-303530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Eliminazione dei</a:t>
                      </a:r>
                      <a:r>
                        <a:rPr sz="1400" b="1" spc="-9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beni  dell'inventario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D9D9D9">
                        <a:alpha val="6588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i="1" spc="-1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ARTICOLO</a:t>
                      </a:r>
                      <a:r>
                        <a:rPr sz="1400" b="1" i="1" spc="-2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33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8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D9D9D9">
                        <a:alpha val="6588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76200" algn="just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Nell’ipotesi di beni mancanti per furto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o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causa di forza maggiore, al provvedimento di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cui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al comma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1 </a:t>
                      </a:r>
                      <a:r>
                        <a:rPr sz="1400" spc="-1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è, 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altresì, allegata la relazione del D.S.G.A. in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ordine alle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circostanze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che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hanno determinato </a:t>
                      </a:r>
                      <a:r>
                        <a:rPr sz="1400" spc="-1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la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sottrazione 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o la perdita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dei beni. </a:t>
                      </a:r>
                      <a:r>
                        <a:rPr sz="1400" i="1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(Comma</a:t>
                      </a:r>
                      <a:r>
                        <a:rPr sz="1400" i="1" spc="-10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i="1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3)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20650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4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Custodia del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materiale 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didattico,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tecnico e 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scientifico, dei laboratori</a:t>
                      </a:r>
                      <a:r>
                        <a:rPr sz="1400" b="1" spc="-114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 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delle</a:t>
                      </a:r>
                      <a:r>
                        <a:rPr sz="1400" b="1" spc="-4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officine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D9D9D9">
                        <a:alpha val="6588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i="1" spc="-1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ARTICOLO</a:t>
                      </a:r>
                      <a:r>
                        <a:rPr sz="1400" b="1" i="1" spc="-2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35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44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D9D9D9">
                        <a:alpha val="6588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74930" algn="just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La custodia del materiale didattico, tecnico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scientifico dei gabinetti, dei laboratori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delle officine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è  </a:t>
                      </a:r>
                      <a:r>
                        <a:rPr sz="1400" spc="-1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affidata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dal D.S.G.A., su indicazione vincolante del dirigente scolastico, ai docenti utilizzatori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o </a:t>
                      </a:r>
                      <a:r>
                        <a:rPr sz="1400" spc="-1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ad 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insegnanti di laboratorio, ovvero al personale tecnico, che operano </a:t>
                      </a:r>
                      <a:r>
                        <a:rPr sz="1400" spc="-1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osservanza di quanto stabilito </a:t>
                      </a:r>
                      <a:r>
                        <a:rPr sz="1400" spc="-1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in 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materia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nel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regolamento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dell’istituzione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scolastica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di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cui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all’articolo 29. </a:t>
                      </a:r>
                      <a:r>
                        <a:rPr sz="1400" i="1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(Comma</a:t>
                      </a:r>
                      <a:r>
                        <a:rPr sz="1400" i="1" spc="-254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i="1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1)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23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31445" marR="4445" algn="ctr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14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Formazione,</a:t>
                      </a:r>
                      <a:r>
                        <a:rPr sz="1400" b="1" spc="-6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archiviazione 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conservazione digitale  della documentazione  amministrativo</a:t>
                      </a:r>
                      <a:r>
                        <a:rPr sz="1400" b="1" spc="-5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contabile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D9D9D9">
                        <a:alpha val="6588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400" b="1" i="1" spc="-1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ARTICOLO</a:t>
                      </a:r>
                      <a:r>
                        <a:rPr sz="1400" b="1" i="1" spc="-2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42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058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D9D9D9">
                        <a:alpha val="6588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74930" algn="just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Il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dirigente scolastico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e il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D.S.G.A. adottano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le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misure necessarie per l’archiviazione digitale dei  documenti amministrativo-contabili, anche mediante dematerializzazione dei </a:t>
                      </a:r>
                      <a:r>
                        <a:rPr sz="1400" spc="-1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documenti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formati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origine 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su supporto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analogico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[…]. </a:t>
                      </a:r>
                      <a:r>
                        <a:rPr sz="1400" i="1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(Comma</a:t>
                      </a:r>
                      <a:r>
                        <a:rPr sz="1400" i="1" spc="-14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i="1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2)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27990" y="780669"/>
          <a:ext cx="10866120" cy="20218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5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81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94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1F1F1"/>
                      </a:solidFill>
                      <a:prstDash val="solid"/>
                    </a:lnR>
                    <a:lnB w="12700">
                      <a:solidFill>
                        <a:srgbClr val="F1F1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Nuovo Regolamento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D.I.</a:t>
                      </a:r>
                      <a:r>
                        <a:rPr sz="14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129/2018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0C2C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51244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4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Attività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negoziale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D9D9D9">
                        <a:alpha val="6588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i="1" spc="-1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ARTICOLO</a:t>
                      </a:r>
                      <a:r>
                        <a:rPr sz="1400" b="1" i="1" spc="-2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44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36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D9D9D9">
                        <a:alpha val="6588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4175" marR="74930" indent="-286385" algn="just">
                        <a:lnSpc>
                          <a:spcPct val="100000"/>
                        </a:lnSpc>
                        <a:spcBef>
                          <a:spcPts val="320"/>
                        </a:spcBef>
                        <a:buChar char="•"/>
                        <a:tabLst>
                          <a:tab pos="384810" algn="l"/>
                        </a:tabLst>
                      </a:pP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Nello svolgimento dell'attività negoziale,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il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dirigente scolastico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si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avvale della attività istruttoria del 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D.S.G.A.. </a:t>
                      </a:r>
                      <a:r>
                        <a:rPr sz="1400" i="1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(Comma</a:t>
                      </a:r>
                      <a:r>
                        <a:rPr sz="1400" i="1" spc="-6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i="1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2)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84175" marR="74930" indent="-286385" algn="just">
                        <a:lnSpc>
                          <a:spcPct val="100000"/>
                        </a:lnSpc>
                        <a:buChar char="•"/>
                        <a:tabLst>
                          <a:tab pos="384810" algn="l"/>
                        </a:tabLst>
                      </a:pP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Il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dirigente scolastico può delegare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lo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svolgimento di singole attività negoziali al D.S.G.A.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o a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uno dei  propri collaboratori individuati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1400" spc="-1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base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alla normativa vigente. Al D.S.G.A. compete, comunque,  l'attività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negoziale connessa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alla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gestione </a:t>
                      </a:r>
                      <a:r>
                        <a:rPr sz="1400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del </a:t>
                      </a:r>
                      <a:r>
                        <a:rPr sz="140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fondo economale […]. </a:t>
                      </a:r>
                      <a:r>
                        <a:rPr sz="1400" i="1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(Comma</a:t>
                      </a:r>
                      <a:r>
                        <a:rPr sz="1400" i="1" spc="-260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i="1" spc="-5" dirty="0">
                          <a:solidFill>
                            <a:srgbClr val="00338D"/>
                          </a:solidFill>
                          <a:latin typeface="Arial"/>
                          <a:cs typeface="Arial"/>
                        </a:rPr>
                        <a:t>3)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11099165" y="6555545"/>
            <a:ext cx="33083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112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7527" y="232409"/>
            <a:ext cx="69684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Coinvolgimento </a:t>
            </a:r>
            <a:r>
              <a:rPr dirty="0"/>
              <a:t>del DSGA </a:t>
            </a:r>
            <a:r>
              <a:rPr spc="-5" dirty="0"/>
              <a:t>sulle attività </a:t>
            </a:r>
            <a:r>
              <a:rPr dirty="0"/>
              <a:t>in capo al DS</a:t>
            </a:r>
            <a:r>
              <a:rPr spc="-114" dirty="0"/>
              <a:t> </a:t>
            </a:r>
            <a:r>
              <a:rPr dirty="0"/>
              <a:t>(6/6)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2311" y="768095"/>
            <a:ext cx="8719058" cy="30175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0768" y="4687823"/>
            <a:ext cx="6588759" cy="325120"/>
          </a:xfrm>
          <a:custGeom>
            <a:avLst/>
            <a:gdLst/>
            <a:ahLst/>
            <a:cxnLst/>
            <a:rect l="l" t="t" r="r" b="b"/>
            <a:pathLst>
              <a:path w="6588759" h="325120">
                <a:moveTo>
                  <a:pt x="6534150" y="0"/>
                </a:moveTo>
                <a:lnTo>
                  <a:pt x="54101" y="0"/>
                </a:lnTo>
                <a:lnTo>
                  <a:pt x="33041" y="4256"/>
                </a:lnTo>
                <a:lnTo>
                  <a:pt x="15844" y="15859"/>
                </a:lnTo>
                <a:lnTo>
                  <a:pt x="4251" y="33057"/>
                </a:lnTo>
                <a:lnTo>
                  <a:pt x="0" y="54101"/>
                </a:lnTo>
                <a:lnTo>
                  <a:pt x="0" y="270509"/>
                </a:lnTo>
                <a:lnTo>
                  <a:pt x="4251" y="291554"/>
                </a:lnTo>
                <a:lnTo>
                  <a:pt x="15844" y="308752"/>
                </a:lnTo>
                <a:lnTo>
                  <a:pt x="33041" y="320355"/>
                </a:lnTo>
                <a:lnTo>
                  <a:pt x="54101" y="324612"/>
                </a:lnTo>
                <a:lnTo>
                  <a:pt x="6534150" y="324612"/>
                </a:lnTo>
                <a:lnTo>
                  <a:pt x="6555194" y="320355"/>
                </a:lnTo>
                <a:lnTo>
                  <a:pt x="6572392" y="308752"/>
                </a:lnTo>
                <a:lnTo>
                  <a:pt x="6583995" y="291554"/>
                </a:lnTo>
                <a:lnTo>
                  <a:pt x="6588252" y="270509"/>
                </a:lnTo>
                <a:lnTo>
                  <a:pt x="6588252" y="54101"/>
                </a:lnTo>
                <a:lnTo>
                  <a:pt x="6583995" y="33057"/>
                </a:lnTo>
                <a:lnTo>
                  <a:pt x="6572392" y="15859"/>
                </a:lnTo>
                <a:lnTo>
                  <a:pt x="6555194" y="4256"/>
                </a:lnTo>
                <a:lnTo>
                  <a:pt x="6534150" y="0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87527" y="232409"/>
            <a:ext cx="9594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Agenda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099165" y="6555545"/>
            <a:ext cx="33083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113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9610" y="2194687"/>
            <a:ext cx="7884159" cy="43770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69865" marR="5080">
              <a:lnSpc>
                <a:spcPct val="100000"/>
              </a:lnSpc>
              <a:spcBef>
                <a:spcPts val="105"/>
              </a:spcBef>
            </a:pP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Illustrare modalità e regole per</a:t>
            </a:r>
            <a:r>
              <a:rPr sz="1400" i="1" spc="-2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la  gestione delle attività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negoziali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e  principali elementi di</a:t>
            </a:r>
            <a:r>
              <a:rPr sz="1400" i="1" spc="-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innovazione 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coerenza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con il nuovo Codice  dei contratti pubblici nonché con  le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esigenze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operative e le  specificità del sistema</a:t>
            </a:r>
            <a:r>
              <a:rPr sz="1400" i="1" spc="-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scolastico</a:t>
            </a:r>
            <a:endParaRPr sz="1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195580" algn="l"/>
              </a:tabLst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Contesto e principali </a:t>
            </a:r>
            <a:r>
              <a:rPr sz="1600" b="1" spc="-15" dirty="0">
                <a:solidFill>
                  <a:srgbClr val="001F5F"/>
                </a:solidFill>
                <a:latin typeface="Arial"/>
                <a:cs typeface="Arial"/>
              </a:rPr>
              <a:t>novità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per le Istituzioni</a:t>
            </a:r>
            <a:r>
              <a:rPr sz="1600" b="1" spc="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scolastiche</a:t>
            </a:r>
            <a:endParaRPr sz="16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95580" algn="l"/>
              </a:tabLst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La gestione finanziaria ed</a:t>
            </a:r>
            <a:r>
              <a:rPr sz="1600" b="1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amministrativo-contabile</a:t>
            </a:r>
            <a:endParaRPr sz="16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195580" algn="l"/>
              </a:tabLst>
            </a:pP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L'attività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negoziale delle Istituzioni</a:t>
            </a:r>
            <a:r>
              <a:rPr sz="1600" b="1" spc="1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scolastiche</a:t>
            </a:r>
            <a:endParaRPr sz="1600">
              <a:latin typeface="Arial"/>
              <a:cs typeface="Arial"/>
            </a:endParaRPr>
          </a:p>
          <a:p>
            <a:pPr marL="367665" lvl="1" indent="-172085">
              <a:lnSpc>
                <a:spcPct val="100000"/>
              </a:lnSpc>
              <a:spcBef>
                <a:spcPts val="600"/>
              </a:spcBef>
              <a:buChar char="-"/>
              <a:tabLst>
                <a:tab pos="36830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Quadro normativo di</a:t>
            </a:r>
            <a:r>
              <a:rPr sz="1600" spc="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riferimento</a:t>
            </a:r>
            <a:endParaRPr sz="1600">
              <a:latin typeface="Arial"/>
              <a:cs typeface="Arial"/>
            </a:endParaRPr>
          </a:p>
          <a:p>
            <a:pPr marL="367665" lvl="1" indent="-172085">
              <a:lnSpc>
                <a:spcPct val="100000"/>
              </a:lnSpc>
              <a:spcBef>
                <a:spcPts val="600"/>
              </a:spcBef>
              <a:buChar char="-"/>
              <a:tabLst>
                <a:tab pos="36830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Capacità ed autonomia</a:t>
            </a:r>
            <a:r>
              <a:rPr sz="16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negoziale</a:t>
            </a:r>
            <a:endParaRPr sz="1600">
              <a:latin typeface="Arial"/>
              <a:cs typeface="Arial"/>
            </a:endParaRPr>
          </a:p>
          <a:p>
            <a:pPr marL="367665" lvl="1" indent="-172085">
              <a:lnSpc>
                <a:spcPct val="100000"/>
              </a:lnSpc>
              <a:spcBef>
                <a:spcPts val="600"/>
              </a:spcBef>
              <a:buChar char="-"/>
              <a:tabLst>
                <a:tab pos="36830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Disposizioni generali per l'affidamento e l'esecuzione di contratti</a:t>
            </a:r>
            <a:r>
              <a:rPr sz="1600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pubblici</a:t>
            </a:r>
            <a:endParaRPr sz="1600">
              <a:latin typeface="Arial"/>
              <a:cs typeface="Arial"/>
            </a:endParaRPr>
          </a:p>
          <a:p>
            <a:pPr marL="367665" lvl="1" indent="-172085">
              <a:lnSpc>
                <a:spcPct val="100000"/>
              </a:lnSpc>
              <a:spcBef>
                <a:spcPts val="600"/>
              </a:spcBef>
              <a:buChar char="-"/>
              <a:tabLst>
                <a:tab pos="36830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Procedure previste per specifiche categorie</a:t>
            </a:r>
            <a:r>
              <a:rPr sz="1600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merceologiche</a:t>
            </a:r>
            <a:endParaRPr sz="1600">
              <a:latin typeface="Arial"/>
              <a:cs typeface="Arial"/>
            </a:endParaRPr>
          </a:p>
          <a:p>
            <a:pPr marL="367665" lvl="1" indent="-172085">
              <a:lnSpc>
                <a:spcPct val="100000"/>
              </a:lnSpc>
              <a:spcBef>
                <a:spcPts val="600"/>
              </a:spcBef>
              <a:buChar char="-"/>
              <a:tabLst>
                <a:tab pos="36830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Ulteriori disposizioni del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Regolamento</a:t>
            </a:r>
            <a:endParaRPr sz="16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95580" algn="l"/>
              </a:tabLst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Ulteriori</a:t>
            </a:r>
            <a:r>
              <a:rPr sz="1600" b="1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disposizioni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63310" y="944371"/>
            <a:ext cx="12604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200" b="1" spc="-215" dirty="0">
                <a:solidFill>
                  <a:srgbClr val="00A2A0"/>
                </a:solidFill>
                <a:latin typeface="Verdana"/>
                <a:cs typeface="Verdana"/>
              </a:rPr>
              <a:t>L'ATTIVITÀ  </a:t>
            </a:r>
            <a:r>
              <a:rPr sz="1200" b="1" spc="-150" dirty="0">
                <a:solidFill>
                  <a:srgbClr val="00A2A0"/>
                </a:solidFill>
                <a:latin typeface="Verdana"/>
                <a:cs typeface="Verdana"/>
              </a:rPr>
              <a:t>NEGOZIALE  </a:t>
            </a:r>
            <a:r>
              <a:rPr sz="1200" b="1" spc="-210" dirty="0">
                <a:solidFill>
                  <a:srgbClr val="00A2A0"/>
                </a:solidFill>
                <a:latin typeface="Verdana"/>
                <a:cs typeface="Verdana"/>
              </a:rPr>
              <a:t>DELLE </a:t>
            </a:r>
            <a:r>
              <a:rPr sz="1200" b="1" spc="-250" dirty="0">
                <a:solidFill>
                  <a:srgbClr val="00A2A0"/>
                </a:solidFill>
                <a:latin typeface="Verdana"/>
                <a:cs typeface="Verdana"/>
              </a:rPr>
              <a:t>ISTITUZIONI  </a:t>
            </a:r>
            <a:r>
              <a:rPr sz="1200" b="1" spc="-150" dirty="0">
                <a:solidFill>
                  <a:srgbClr val="00A2A0"/>
                </a:solidFill>
                <a:latin typeface="Verdana"/>
                <a:cs typeface="Verdana"/>
              </a:rPr>
              <a:t>SCOLASTICHE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71016" y="1636776"/>
            <a:ext cx="9003792" cy="14599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0575" y="152781"/>
            <a:ext cx="39185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Quadro </a:t>
            </a:r>
            <a:r>
              <a:rPr spc="-5" dirty="0"/>
              <a:t>normativo </a:t>
            </a:r>
            <a:r>
              <a:rPr dirty="0"/>
              <a:t>di</a:t>
            </a:r>
            <a:r>
              <a:rPr spc="-75" dirty="0"/>
              <a:t> </a:t>
            </a:r>
            <a:r>
              <a:rPr dirty="0"/>
              <a:t>riferimento</a:t>
            </a:r>
          </a:p>
        </p:txBody>
      </p:sp>
      <p:sp>
        <p:nvSpPr>
          <p:cNvPr id="8" name="object 8"/>
          <p:cNvSpPr/>
          <p:nvPr/>
        </p:nvSpPr>
        <p:spPr>
          <a:xfrm>
            <a:off x="1449324" y="2205202"/>
            <a:ext cx="2289048" cy="6873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75816" y="2215870"/>
            <a:ext cx="2069592" cy="7056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67611" y="2261616"/>
            <a:ext cx="2181225" cy="579120"/>
          </a:xfrm>
          <a:custGeom>
            <a:avLst/>
            <a:gdLst/>
            <a:ahLst/>
            <a:cxnLst/>
            <a:rect l="l" t="t" r="r" b="b"/>
            <a:pathLst>
              <a:path w="2181225" h="579119">
                <a:moveTo>
                  <a:pt x="2084324" y="0"/>
                </a:moveTo>
                <a:lnTo>
                  <a:pt x="96519" y="0"/>
                </a:lnTo>
                <a:lnTo>
                  <a:pt x="58935" y="7580"/>
                </a:lnTo>
                <a:lnTo>
                  <a:pt x="28257" y="28257"/>
                </a:lnTo>
                <a:lnTo>
                  <a:pt x="7580" y="58935"/>
                </a:lnTo>
                <a:lnTo>
                  <a:pt x="0" y="96520"/>
                </a:lnTo>
                <a:lnTo>
                  <a:pt x="0" y="482600"/>
                </a:lnTo>
                <a:lnTo>
                  <a:pt x="7580" y="520184"/>
                </a:lnTo>
                <a:lnTo>
                  <a:pt x="28257" y="550862"/>
                </a:lnTo>
                <a:lnTo>
                  <a:pt x="58935" y="571539"/>
                </a:lnTo>
                <a:lnTo>
                  <a:pt x="96519" y="579120"/>
                </a:lnTo>
                <a:lnTo>
                  <a:pt x="2084324" y="579120"/>
                </a:lnTo>
                <a:lnTo>
                  <a:pt x="2121908" y="571539"/>
                </a:lnTo>
                <a:lnTo>
                  <a:pt x="2152586" y="550862"/>
                </a:lnTo>
                <a:lnTo>
                  <a:pt x="2173263" y="520184"/>
                </a:lnTo>
                <a:lnTo>
                  <a:pt x="2180843" y="482600"/>
                </a:lnTo>
                <a:lnTo>
                  <a:pt x="2180843" y="96520"/>
                </a:lnTo>
                <a:lnTo>
                  <a:pt x="2173263" y="58935"/>
                </a:lnTo>
                <a:lnTo>
                  <a:pt x="2152586" y="28257"/>
                </a:lnTo>
                <a:lnTo>
                  <a:pt x="2121908" y="7580"/>
                </a:lnTo>
                <a:lnTo>
                  <a:pt x="20843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67611" y="2261616"/>
            <a:ext cx="2181225" cy="579120"/>
          </a:xfrm>
          <a:custGeom>
            <a:avLst/>
            <a:gdLst/>
            <a:ahLst/>
            <a:cxnLst/>
            <a:rect l="l" t="t" r="r" b="b"/>
            <a:pathLst>
              <a:path w="2181225" h="579119">
                <a:moveTo>
                  <a:pt x="0" y="96520"/>
                </a:moveTo>
                <a:lnTo>
                  <a:pt x="7580" y="58935"/>
                </a:lnTo>
                <a:lnTo>
                  <a:pt x="28257" y="28257"/>
                </a:lnTo>
                <a:lnTo>
                  <a:pt x="58935" y="7580"/>
                </a:lnTo>
                <a:lnTo>
                  <a:pt x="96519" y="0"/>
                </a:lnTo>
                <a:lnTo>
                  <a:pt x="2084324" y="0"/>
                </a:lnTo>
                <a:lnTo>
                  <a:pt x="2121908" y="7580"/>
                </a:lnTo>
                <a:lnTo>
                  <a:pt x="2152586" y="28257"/>
                </a:lnTo>
                <a:lnTo>
                  <a:pt x="2173263" y="58935"/>
                </a:lnTo>
                <a:lnTo>
                  <a:pt x="2180843" y="96520"/>
                </a:lnTo>
                <a:lnTo>
                  <a:pt x="2180843" y="482600"/>
                </a:lnTo>
                <a:lnTo>
                  <a:pt x="2173263" y="520184"/>
                </a:lnTo>
                <a:lnTo>
                  <a:pt x="2152586" y="550862"/>
                </a:lnTo>
                <a:lnTo>
                  <a:pt x="2121908" y="571539"/>
                </a:lnTo>
                <a:lnTo>
                  <a:pt x="2084324" y="579120"/>
                </a:lnTo>
                <a:lnTo>
                  <a:pt x="96519" y="579120"/>
                </a:lnTo>
                <a:lnTo>
                  <a:pt x="58935" y="571539"/>
                </a:lnTo>
                <a:lnTo>
                  <a:pt x="28257" y="550862"/>
                </a:lnTo>
                <a:lnTo>
                  <a:pt x="7580" y="520184"/>
                </a:lnTo>
                <a:lnTo>
                  <a:pt x="0" y="482600"/>
                </a:lnTo>
                <a:lnTo>
                  <a:pt x="0" y="96520"/>
                </a:lnTo>
                <a:close/>
              </a:path>
            </a:pathLst>
          </a:custGeom>
          <a:ln w="6096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58873" y="2294890"/>
            <a:ext cx="1794510" cy="5073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solidFill>
                  <a:srgbClr val="001F5F"/>
                </a:solidFill>
                <a:latin typeface="Arial"/>
                <a:cs typeface="Arial"/>
              </a:rPr>
              <a:t>DIRETTIVA 2014/23/UE</a:t>
            </a:r>
            <a:r>
              <a:rPr sz="1050" b="1" spc="-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001F5F"/>
                </a:solidFill>
                <a:latin typeface="Arial"/>
                <a:cs typeface="Arial"/>
              </a:rPr>
              <a:t>DEL  </a:t>
            </a:r>
            <a:r>
              <a:rPr sz="1050" b="1" spc="-5" dirty="0">
                <a:solidFill>
                  <a:srgbClr val="001F5F"/>
                </a:solidFill>
                <a:latin typeface="Arial"/>
                <a:cs typeface="Arial"/>
              </a:rPr>
              <a:t>PARLAMENTO </a:t>
            </a:r>
            <a:r>
              <a:rPr sz="1050" b="1" dirty="0">
                <a:solidFill>
                  <a:srgbClr val="001F5F"/>
                </a:solidFill>
                <a:latin typeface="Arial"/>
                <a:cs typeface="Arial"/>
              </a:rPr>
              <a:t>EUROPEO</a:t>
            </a:r>
            <a:r>
              <a:rPr sz="1050" b="1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001F5F"/>
                </a:solidFill>
                <a:latin typeface="Arial"/>
                <a:cs typeface="Arial"/>
              </a:rPr>
              <a:t>E  DEL</a:t>
            </a:r>
            <a:r>
              <a:rPr sz="105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001F5F"/>
                </a:solidFill>
                <a:latin typeface="Arial"/>
                <a:cs typeface="Arial"/>
              </a:rPr>
              <a:t>CONSIGLIO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709159" y="2202154"/>
            <a:ext cx="2292095" cy="6873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37176" y="2212822"/>
            <a:ext cx="2069592" cy="7041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27447" y="2258567"/>
            <a:ext cx="2184400" cy="579120"/>
          </a:xfrm>
          <a:custGeom>
            <a:avLst/>
            <a:gdLst/>
            <a:ahLst/>
            <a:cxnLst/>
            <a:rect l="l" t="t" r="r" b="b"/>
            <a:pathLst>
              <a:path w="2184400" h="579119">
                <a:moveTo>
                  <a:pt x="2087372" y="0"/>
                </a:moveTo>
                <a:lnTo>
                  <a:pt x="96519" y="0"/>
                </a:lnTo>
                <a:lnTo>
                  <a:pt x="58935" y="7580"/>
                </a:lnTo>
                <a:lnTo>
                  <a:pt x="28257" y="28257"/>
                </a:lnTo>
                <a:lnTo>
                  <a:pt x="7580" y="58935"/>
                </a:lnTo>
                <a:lnTo>
                  <a:pt x="0" y="96520"/>
                </a:lnTo>
                <a:lnTo>
                  <a:pt x="0" y="482600"/>
                </a:lnTo>
                <a:lnTo>
                  <a:pt x="7580" y="520184"/>
                </a:lnTo>
                <a:lnTo>
                  <a:pt x="28257" y="550862"/>
                </a:lnTo>
                <a:lnTo>
                  <a:pt x="58935" y="571539"/>
                </a:lnTo>
                <a:lnTo>
                  <a:pt x="96519" y="579120"/>
                </a:lnTo>
                <a:lnTo>
                  <a:pt x="2087372" y="579120"/>
                </a:lnTo>
                <a:lnTo>
                  <a:pt x="2124956" y="571539"/>
                </a:lnTo>
                <a:lnTo>
                  <a:pt x="2155634" y="550862"/>
                </a:lnTo>
                <a:lnTo>
                  <a:pt x="2176311" y="520184"/>
                </a:lnTo>
                <a:lnTo>
                  <a:pt x="2183892" y="482600"/>
                </a:lnTo>
                <a:lnTo>
                  <a:pt x="2183892" y="96520"/>
                </a:lnTo>
                <a:lnTo>
                  <a:pt x="2176311" y="58935"/>
                </a:lnTo>
                <a:lnTo>
                  <a:pt x="2155634" y="28257"/>
                </a:lnTo>
                <a:lnTo>
                  <a:pt x="2124956" y="7580"/>
                </a:lnTo>
                <a:lnTo>
                  <a:pt x="20873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27447" y="2258567"/>
            <a:ext cx="2184400" cy="579120"/>
          </a:xfrm>
          <a:custGeom>
            <a:avLst/>
            <a:gdLst/>
            <a:ahLst/>
            <a:cxnLst/>
            <a:rect l="l" t="t" r="r" b="b"/>
            <a:pathLst>
              <a:path w="2184400" h="579119">
                <a:moveTo>
                  <a:pt x="0" y="96520"/>
                </a:moveTo>
                <a:lnTo>
                  <a:pt x="7580" y="58935"/>
                </a:lnTo>
                <a:lnTo>
                  <a:pt x="28257" y="28257"/>
                </a:lnTo>
                <a:lnTo>
                  <a:pt x="58935" y="7580"/>
                </a:lnTo>
                <a:lnTo>
                  <a:pt x="96519" y="0"/>
                </a:lnTo>
                <a:lnTo>
                  <a:pt x="2087372" y="0"/>
                </a:lnTo>
                <a:lnTo>
                  <a:pt x="2124956" y="7580"/>
                </a:lnTo>
                <a:lnTo>
                  <a:pt x="2155634" y="28257"/>
                </a:lnTo>
                <a:lnTo>
                  <a:pt x="2176311" y="58935"/>
                </a:lnTo>
                <a:lnTo>
                  <a:pt x="2183892" y="96520"/>
                </a:lnTo>
                <a:lnTo>
                  <a:pt x="2183892" y="482600"/>
                </a:lnTo>
                <a:lnTo>
                  <a:pt x="2176311" y="520184"/>
                </a:lnTo>
                <a:lnTo>
                  <a:pt x="2155634" y="550862"/>
                </a:lnTo>
                <a:lnTo>
                  <a:pt x="2124956" y="571539"/>
                </a:lnTo>
                <a:lnTo>
                  <a:pt x="2087372" y="579120"/>
                </a:lnTo>
                <a:lnTo>
                  <a:pt x="96519" y="579120"/>
                </a:lnTo>
                <a:lnTo>
                  <a:pt x="58935" y="571539"/>
                </a:lnTo>
                <a:lnTo>
                  <a:pt x="28257" y="550862"/>
                </a:lnTo>
                <a:lnTo>
                  <a:pt x="7580" y="520184"/>
                </a:lnTo>
                <a:lnTo>
                  <a:pt x="0" y="482600"/>
                </a:lnTo>
                <a:lnTo>
                  <a:pt x="0" y="96520"/>
                </a:lnTo>
                <a:close/>
              </a:path>
            </a:pathLst>
          </a:custGeom>
          <a:ln w="6096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921377" y="2291334"/>
            <a:ext cx="179451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solidFill>
                  <a:srgbClr val="001F5F"/>
                </a:solidFill>
                <a:latin typeface="Arial"/>
                <a:cs typeface="Arial"/>
              </a:rPr>
              <a:t>DIRETTIVA 2014/24/UE</a:t>
            </a:r>
            <a:r>
              <a:rPr sz="1050" b="1" spc="-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001F5F"/>
                </a:solidFill>
                <a:latin typeface="Arial"/>
                <a:cs typeface="Arial"/>
              </a:rPr>
              <a:t>DEL  </a:t>
            </a:r>
            <a:r>
              <a:rPr sz="1050" b="1" spc="-5" dirty="0">
                <a:solidFill>
                  <a:srgbClr val="001F5F"/>
                </a:solidFill>
                <a:latin typeface="Arial"/>
                <a:cs typeface="Arial"/>
              </a:rPr>
              <a:t>PARLAMENTO </a:t>
            </a:r>
            <a:r>
              <a:rPr sz="1050" b="1" dirty="0">
                <a:solidFill>
                  <a:srgbClr val="001F5F"/>
                </a:solidFill>
                <a:latin typeface="Arial"/>
                <a:cs typeface="Arial"/>
              </a:rPr>
              <a:t>EUROPEO</a:t>
            </a:r>
            <a:r>
              <a:rPr sz="1050" b="1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001F5F"/>
                </a:solidFill>
                <a:latin typeface="Arial"/>
                <a:cs typeface="Arial"/>
              </a:rPr>
              <a:t>E  </a:t>
            </a:r>
            <a:r>
              <a:rPr sz="1050" b="1" spc="5" dirty="0">
                <a:solidFill>
                  <a:srgbClr val="001F5F"/>
                </a:solidFill>
                <a:latin typeface="Arial"/>
                <a:cs typeface="Arial"/>
              </a:rPr>
              <a:t>DEL</a:t>
            </a:r>
            <a:r>
              <a:rPr sz="105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001F5F"/>
                </a:solidFill>
                <a:latin typeface="Arial"/>
                <a:cs typeface="Arial"/>
              </a:rPr>
              <a:t>CONSIGLIO</a:t>
            </a:r>
            <a:endParaRPr sz="105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836407" y="2180818"/>
            <a:ext cx="2287524" cy="6873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962900" y="2191486"/>
            <a:ext cx="2069592" cy="7056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854695" y="2237232"/>
            <a:ext cx="2179320" cy="579120"/>
          </a:xfrm>
          <a:custGeom>
            <a:avLst/>
            <a:gdLst/>
            <a:ahLst/>
            <a:cxnLst/>
            <a:rect l="l" t="t" r="r" b="b"/>
            <a:pathLst>
              <a:path w="2179320" h="579119">
                <a:moveTo>
                  <a:pt x="2082800" y="0"/>
                </a:moveTo>
                <a:lnTo>
                  <a:pt x="96520" y="0"/>
                </a:lnTo>
                <a:lnTo>
                  <a:pt x="58935" y="7580"/>
                </a:lnTo>
                <a:lnTo>
                  <a:pt x="28257" y="28257"/>
                </a:lnTo>
                <a:lnTo>
                  <a:pt x="7580" y="58935"/>
                </a:lnTo>
                <a:lnTo>
                  <a:pt x="0" y="96519"/>
                </a:lnTo>
                <a:lnTo>
                  <a:pt x="0" y="482600"/>
                </a:lnTo>
                <a:lnTo>
                  <a:pt x="7580" y="520184"/>
                </a:lnTo>
                <a:lnTo>
                  <a:pt x="28257" y="550862"/>
                </a:lnTo>
                <a:lnTo>
                  <a:pt x="58935" y="571539"/>
                </a:lnTo>
                <a:lnTo>
                  <a:pt x="96520" y="579119"/>
                </a:lnTo>
                <a:lnTo>
                  <a:pt x="2082800" y="579119"/>
                </a:lnTo>
                <a:lnTo>
                  <a:pt x="2120384" y="571539"/>
                </a:lnTo>
                <a:lnTo>
                  <a:pt x="2151062" y="550862"/>
                </a:lnTo>
                <a:lnTo>
                  <a:pt x="2171739" y="520184"/>
                </a:lnTo>
                <a:lnTo>
                  <a:pt x="2179320" y="482600"/>
                </a:lnTo>
                <a:lnTo>
                  <a:pt x="2179320" y="96519"/>
                </a:lnTo>
                <a:lnTo>
                  <a:pt x="2171739" y="58935"/>
                </a:lnTo>
                <a:lnTo>
                  <a:pt x="2151062" y="28257"/>
                </a:lnTo>
                <a:lnTo>
                  <a:pt x="2120384" y="7580"/>
                </a:lnTo>
                <a:lnTo>
                  <a:pt x="2082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854695" y="2237232"/>
            <a:ext cx="2179320" cy="579120"/>
          </a:xfrm>
          <a:custGeom>
            <a:avLst/>
            <a:gdLst/>
            <a:ahLst/>
            <a:cxnLst/>
            <a:rect l="l" t="t" r="r" b="b"/>
            <a:pathLst>
              <a:path w="2179320" h="579119">
                <a:moveTo>
                  <a:pt x="0" y="96519"/>
                </a:moveTo>
                <a:lnTo>
                  <a:pt x="7580" y="58935"/>
                </a:lnTo>
                <a:lnTo>
                  <a:pt x="28257" y="28257"/>
                </a:lnTo>
                <a:lnTo>
                  <a:pt x="58935" y="7580"/>
                </a:lnTo>
                <a:lnTo>
                  <a:pt x="96520" y="0"/>
                </a:lnTo>
                <a:lnTo>
                  <a:pt x="2082800" y="0"/>
                </a:lnTo>
                <a:lnTo>
                  <a:pt x="2120384" y="7580"/>
                </a:lnTo>
                <a:lnTo>
                  <a:pt x="2151062" y="28257"/>
                </a:lnTo>
                <a:lnTo>
                  <a:pt x="2171739" y="58935"/>
                </a:lnTo>
                <a:lnTo>
                  <a:pt x="2179320" y="96519"/>
                </a:lnTo>
                <a:lnTo>
                  <a:pt x="2179320" y="482600"/>
                </a:lnTo>
                <a:lnTo>
                  <a:pt x="2171739" y="520184"/>
                </a:lnTo>
                <a:lnTo>
                  <a:pt x="2151062" y="550862"/>
                </a:lnTo>
                <a:lnTo>
                  <a:pt x="2120384" y="571539"/>
                </a:lnTo>
                <a:lnTo>
                  <a:pt x="2082800" y="579119"/>
                </a:lnTo>
                <a:lnTo>
                  <a:pt x="96520" y="579119"/>
                </a:lnTo>
                <a:lnTo>
                  <a:pt x="58935" y="571539"/>
                </a:lnTo>
                <a:lnTo>
                  <a:pt x="28257" y="550862"/>
                </a:lnTo>
                <a:lnTo>
                  <a:pt x="7580" y="520184"/>
                </a:lnTo>
                <a:lnTo>
                  <a:pt x="0" y="482600"/>
                </a:lnTo>
                <a:lnTo>
                  <a:pt x="0" y="96519"/>
                </a:lnTo>
                <a:close/>
              </a:path>
            </a:pathLst>
          </a:custGeom>
          <a:ln w="6096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046466" y="2270252"/>
            <a:ext cx="179451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solidFill>
                  <a:srgbClr val="001F5F"/>
                </a:solidFill>
                <a:latin typeface="Arial"/>
                <a:cs typeface="Arial"/>
              </a:rPr>
              <a:t>DIRETTIVA 2014/25/UE</a:t>
            </a:r>
            <a:r>
              <a:rPr sz="1050" b="1" spc="-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001F5F"/>
                </a:solidFill>
                <a:latin typeface="Arial"/>
                <a:cs typeface="Arial"/>
              </a:rPr>
              <a:t>DEL  </a:t>
            </a:r>
            <a:r>
              <a:rPr sz="1050" b="1" spc="-5" dirty="0">
                <a:solidFill>
                  <a:srgbClr val="001F5F"/>
                </a:solidFill>
                <a:latin typeface="Arial"/>
                <a:cs typeface="Arial"/>
              </a:rPr>
              <a:t>PARLAMENTO </a:t>
            </a:r>
            <a:r>
              <a:rPr sz="1050" b="1" dirty="0">
                <a:solidFill>
                  <a:srgbClr val="001F5F"/>
                </a:solidFill>
                <a:latin typeface="Arial"/>
                <a:cs typeface="Arial"/>
              </a:rPr>
              <a:t>EUROPEO</a:t>
            </a:r>
            <a:r>
              <a:rPr sz="1050" b="1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001F5F"/>
                </a:solidFill>
                <a:latin typeface="Arial"/>
                <a:cs typeface="Arial"/>
              </a:rPr>
              <a:t>E  DEL</a:t>
            </a:r>
            <a:r>
              <a:rPr sz="105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001F5F"/>
                </a:solidFill>
                <a:latin typeface="Arial"/>
                <a:cs typeface="Arial"/>
              </a:rPr>
              <a:t>CONSIGLIO</a:t>
            </a:r>
            <a:endParaRPr sz="105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440180" y="1731238"/>
            <a:ext cx="2375154" cy="6317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577086" y="1843277"/>
            <a:ext cx="196088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000" b="1" i="1" spc="-5" dirty="0">
                <a:solidFill>
                  <a:srgbClr val="001F5F"/>
                </a:solidFill>
                <a:latin typeface="Arial"/>
                <a:cs typeface="Arial"/>
              </a:rPr>
              <a:t>Sull'aggiudicazione dei</a:t>
            </a:r>
            <a:r>
              <a:rPr sz="10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b="1" i="1" spc="-5" dirty="0">
                <a:solidFill>
                  <a:srgbClr val="001F5F"/>
                </a:solidFill>
                <a:latin typeface="Arial"/>
                <a:cs typeface="Arial"/>
              </a:rPr>
              <a:t>contratti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000" b="1" i="1" spc="-5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000" b="1" i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b="1" i="1" spc="-5" dirty="0">
                <a:solidFill>
                  <a:srgbClr val="001F5F"/>
                </a:solidFill>
                <a:latin typeface="Arial"/>
                <a:cs typeface="Arial"/>
              </a:rPr>
              <a:t>concessione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700015" y="1731238"/>
            <a:ext cx="2375154" cy="6317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168900" y="1919477"/>
            <a:ext cx="12992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spc="-5" dirty="0">
                <a:solidFill>
                  <a:srgbClr val="001F5F"/>
                </a:solidFill>
                <a:latin typeface="Arial"/>
                <a:cs typeface="Arial"/>
              </a:rPr>
              <a:t>Sugli appalti</a:t>
            </a:r>
            <a:r>
              <a:rPr sz="1000" b="1" i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b="1" i="1" spc="-5" dirty="0">
                <a:solidFill>
                  <a:srgbClr val="001F5F"/>
                </a:solidFill>
                <a:latin typeface="Arial"/>
                <a:cs typeface="Arial"/>
              </a:rPr>
              <a:t>pubblici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827264" y="1731238"/>
            <a:ext cx="2373629" cy="6317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958708" y="1843277"/>
            <a:ext cx="197358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180">
              <a:lnSpc>
                <a:spcPct val="100000"/>
              </a:lnSpc>
              <a:spcBef>
                <a:spcPts val="95"/>
              </a:spcBef>
            </a:pPr>
            <a:r>
              <a:rPr sz="1000" b="1" i="1" spc="-5" dirty="0">
                <a:solidFill>
                  <a:srgbClr val="001F5F"/>
                </a:solidFill>
                <a:latin typeface="Arial"/>
                <a:cs typeface="Arial"/>
              </a:rPr>
              <a:t>Sulle procedure d’appalto</a:t>
            </a:r>
            <a:r>
              <a:rPr sz="1000" b="1" i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b="1" i="1" spc="-5" dirty="0">
                <a:solidFill>
                  <a:srgbClr val="001F5F"/>
                </a:solidFill>
                <a:latin typeface="Arial"/>
                <a:cs typeface="Arial"/>
              </a:rPr>
              <a:t>degli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b="1" i="1" spc="-5" dirty="0">
                <a:solidFill>
                  <a:srgbClr val="001F5F"/>
                </a:solidFill>
                <a:latin typeface="Arial"/>
                <a:cs typeface="Arial"/>
              </a:rPr>
              <a:t>enti erogatori nei settori</a:t>
            </a:r>
            <a:r>
              <a:rPr sz="1000" b="1" i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b="1" i="1" spc="-5" dirty="0">
                <a:solidFill>
                  <a:srgbClr val="001F5F"/>
                </a:solidFill>
                <a:latin typeface="Arial"/>
                <a:cs typeface="Arial"/>
              </a:rPr>
              <a:t>speciali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785873" y="3759809"/>
            <a:ext cx="8190230" cy="537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185" marR="5080" indent="-198120">
              <a:lnSpc>
                <a:spcPct val="120000"/>
              </a:lnSpc>
              <a:spcBef>
                <a:spcPts val="100"/>
              </a:spcBef>
            </a:pP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Le Direttive sono state recepite nell'Ordinamento Italiano con il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Codice dei Contratti Pubblici</a:t>
            </a:r>
            <a:r>
              <a:rPr sz="1400" b="1" i="1" spc="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(Decreto  legislativo 18 aprile 2016, n. 50), che prevede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due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differenti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tipologie</a:t>
            </a:r>
            <a:r>
              <a:rPr sz="1400" i="1" spc="-2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atti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attuativi, adottati con: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13715" y="869696"/>
            <a:ext cx="102362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Il quadro normativo di riferimento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materia di contratti pubblici ha subito negli ultimi anni importanti</a:t>
            </a:r>
            <a:r>
              <a:rPr sz="1600" spc="3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cambiamenti.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392167" y="3197351"/>
            <a:ext cx="2845308" cy="2606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18076" y="3278123"/>
            <a:ext cx="2743200" cy="158750"/>
          </a:xfrm>
          <a:custGeom>
            <a:avLst/>
            <a:gdLst/>
            <a:ahLst/>
            <a:cxnLst/>
            <a:rect l="l" t="t" r="r" b="b"/>
            <a:pathLst>
              <a:path w="2743200" h="158750">
                <a:moveTo>
                  <a:pt x="0" y="0"/>
                </a:moveTo>
                <a:lnTo>
                  <a:pt x="0" y="73787"/>
                </a:lnTo>
                <a:lnTo>
                  <a:pt x="1371600" y="158496"/>
                </a:lnTo>
                <a:lnTo>
                  <a:pt x="2566352" y="84709"/>
                </a:lnTo>
                <a:lnTo>
                  <a:pt x="1371600" y="84709"/>
                </a:lnTo>
                <a:lnTo>
                  <a:pt x="0" y="0"/>
                </a:lnTo>
                <a:close/>
              </a:path>
              <a:path w="2743200" h="158750">
                <a:moveTo>
                  <a:pt x="2743200" y="0"/>
                </a:moveTo>
                <a:lnTo>
                  <a:pt x="1371600" y="84709"/>
                </a:lnTo>
                <a:lnTo>
                  <a:pt x="2566352" y="84709"/>
                </a:lnTo>
                <a:lnTo>
                  <a:pt x="2743200" y="73787"/>
                </a:lnTo>
                <a:lnTo>
                  <a:pt x="27432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377439" y="4707635"/>
            <a:ext cx="3003804" cy="5928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377439" y="4707635"/>
            <a:ext cx="3004185" cy="593090"/>
          </a:xfrm>
          <a:custGeom>
            <a:avLst/>
            <a:gdLst/>
            <a:ahLst/>
            <a:cxnLst/>
            <a:rect l="l" t="t" r="r" b="b"/>
            <a:pathLst>
              <a:path w="3004185" h="593089">
                <a:moveTo>
                  <a:pt x="0" y="98806"/>
                </a:moveTo>
                <a:lnTo>
                  <a:pt x="7758" y="60328"/>
                </a:lnTo>
                <a:lnTo>
                  <a:pt x="28924" y="28924"/>
                </a:lnTo>
                <a:lnTo>
                  <a:pt x="60328" y="7758"/>
                </a:lnTo>
                <a:lnTo>
                  <a:pt x="98806" y="0"/>
                </a:lnTo>
                <a:lnTo>
                  <a:pt x="2904998" y="0"/>
                </a:lnTo>
                <a:lnTo>
                  <a:pt x="2943475" y="7758"/>
                </a:lnTo>
                <a:lnTo>
                  <a:pt x="2974879" y="28924"/>
                </a:lnTo>
                <a:lnTo>
                  <a:pt x="2996045" y="60328"/>
                </a:lnTo>
                <a:lnTo>
                  <a:pt x="3003804" y="98806"/>
                </a:lnTo>
                <a:lnTo>
                  <a:pt x="3003804" y="494030"/>
                </a:lnTo>
                <a:lnTo>
                  <a:pt x="2996045" y="532507"/>
                </a:lnTo>
                <a:lnTo>
                  <a:pt x="2974879" y="563911"/>
                </a:lnTo>
                <a:lnTo>
                  <a:pt x="2943475" y="585077"/>
                </a:lnTo>
                <a:lnTo>
                  <a:pt x="2904998" y="592835"/>
                </a:lnTo>
                <a:lnTo>
                  <a:pt x="98806" y="592835"/>
                </a:lnTo>
                <a:lnTo>
                  <a:pt x="60328" y="585077"/>
                </a:lnTo>
                <a:lnTo>
                  <a:pt x="28924" y="563911"/>
                </a:lnTo>
                <a:lnTo>
                  <a:pt x="7758" y="532507"/>
                </a:lnTo>
                <a:lnTo>
                  <a:pt x="0" y="494030"/>
                </a:lnTo>
                <a:lnTo>
                  <a:pt x="0" y="98806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494533" y="4828413"/>
            <a:ext cx="276987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96265" marR="5080" indent="-5842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solidFill>
                  <a:srgbClr val="17406C"/>
                </a:solidFill>
                <a:latin typeface="Arial"/>
                <a:cs typeface="Arial"/>
              </a:rPr>
              <a:t>Decreti Ministeriali o Decreti del</a:t>
            </a:r>
            <a:r>
              <a:rPr sz="1050" b="1" spc="-130" dirty="0">
                <a:solidFill>
                  <a:srgbClr val="17406C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7406C"/>
                </a:solidFill>
                <a:latin typeface="Arial"/>
                <a:cs typeface="Arial"/>
              </a:rPr>
              <a:t>Presidente  del Consiglio dei</a:t>
            </a:r>
            <a:r>
              <a:rPr sz="1050" b="1" spc="-110" dirty="0">
                <a:solidFill>
                  <a:srgbClr val="17406C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7406C"/>
                </a:solidFill>
                <a:latin typeface="Arial"/>
                <a:cs typeface="Arial"/>
              </a:rPr>
              <a:t>Ministri</a:t>
            </a:r>
            <a:endParaRPr sz="105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318004" y="4623815"/>
            <a:ext cx="179831" cy="1798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357373" y="4630039"/>
            <a:ext cx="1022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9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044184" y="4707635"/>
            <a:ext cx="3003804" cy="5928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044184" y="4707635"/>
            <a:ext cx="3004185" cy="593090"/>
          </a:xfrm>
          <a:custGeom>
            <a:avLst/>
            <a:gdLst/>
            <a:ahLst/>
            <a:cxnLst/>
            <a:rect l="l" t="t" r="r" b="b"/>
            <a:pathLst>
              <a:path w="3004184" h="593089">
                <a:moveTo>
                  <a:pt x="0" y="98806"/>
                </a:moveTo>
                <a:lnTo>
                  <a:pt x="7758" y="60328"/>
                </a:lnTo>
                <a:lnTo>
                  <a:pt x="28924" y="28924"/>
                </a:lnTo>
                <a:lnTo>
                  <a:pt x="60328" y="7758"/>
                </a:lnTo>
                <a:lnTo>
                  <a:pt x="98805" y="0"/>
                </a:lnTo>
                <a:lnTo>
                  <a:pt x="2904997" y="0"/>
                </a:lnTo>
                <a:lnTo>
                  <a:pt x="2943475" y="7758"/>
                </a:lnTo>
                <a:lnTo>
                  <a:pt x="2974879" y="28924"/>
                </a:lnTo>
                <a:lnTo>
                  <a:pt x="2996045" y="60328"/>
                </a:lnTo>
                <a:lnTo>
                  <a:pt x="3003804" y="98806"/>
                </a:lnTo>
                <a:lnTo>
                  <a:pt x="3003804" y="494030"/>
                </a:lnTo>
                <a:lnTo>
                  <a:pt x="2996045" y="532507"/>
                </a:lnTo>
                <a:lnTo>
                  <a:pt x="2974879" y="563911"/>
                </a:lnTo>
                <a:lnTo>
                  <a:pt x="2943475" y="585077"/>
                </a:lnTo>
                <a:lnTo>
                  <a:pt x="2904997" y="592835"/>
                </a:lnTo>
                <a:lnTo>
                  <a:pt x="98805" y="592835"/>
                </a:lnTo>
                <a:lnTo>
                  <a:pt x="60328" y="585077"/>
                </a:lnTo>
                <a:lnTo>
                  <a:pt x="28924" y="563911"/>
                </a:lnTo>
                <a:lnTo>
                  <a:pt x="7758" y="532507"/>
                </a:lnTo>
                <a:lnTo>
                  <a:pt x="0" y="494030"/>
                </a:lnTo>
                <a:lnTo>
                  <a:pt x="0" y="98806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901688" y="4908041"/>
            <a:ext cx="129095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solidFill>
                  <a:srgbClr val="17406C"/>
                </a:solidFill>
                <a:latin typeface="Arial"/>
                <a:cs typeface="Arial"/>
              </a:rPr>
              <a:t>Linee guida</a:t>
            </a:r>
            <a:r>
              <a:rPr sz="1050" b="1" spc="-130" dirty="0">
                <a:solidFill>
                  <a:srgbClr val="17406C"/>
                </a:solidFill>
                <a:latin typeface="Arial"/>
                <a:cs typeface="Arial"/>
              </a:rPr>
              <a:t> </a:t>
            </a:r>
            <a:r>
              <a:rPr sz="1050" b="1" spc="-10" dirty="0">
                <a:solidFill>
                  <a:srgbClr val="17406C"/>
                </a:solidFill>
                <a:latin typeface="Arial"/>
                <a:cs typeface="Arial"/>
              </a:rPr>
              <a:t>A.N.AC.</a:t>
            </a:r>
            <a:endParaRPr sz="105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984747" y="4623815"/>
            <a:ext cx="181355" cy="17983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6025388" y="4630039"/>
            <a:ext cx="1022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9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1099165" y="6555545"/>
            <a:ext cx="33083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114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627122" y="1517980"/>
            <a:ext cx="682307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Indirizzi generali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sull’affidamento dei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servizi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attinenti all’architettura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all’ingegneria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05612" y="1403603"/>
            <a:ext cx="1520952" cy="461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3712" y="1446237"/>
            <a:ext cx="1441703" cy="4221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1519" y="1484375"/>
            <a:ext cx="1419225" cy="360045"/>
          </a:xfrm>
          <a:custGeom>
            <a:avLst/>
            <a:gdLst/>
            <a:ahLst/>
            <a:cxnLst/>
            <a:rect l="l" t="t" r="r" b="b"/>
            <a:pathLst>
              <a:path w="1419225" h="360044">
                <a:moveTo>
                  <a:pt x="1358900" y="0"/>
                </a:moveTo>
                <a:lnTo>
                  <a:pt x="59943" y="0"/>
                </a:lnTo>
                <a:lnTo>
                  <a:pt x="36609" y="4704"/>
                </a:lnTo>
                <a:lnTo>
                  <a:pt x="17556" y="17541"/>
                </a:lnTo>
                <a:lnTo>
                  <a:pt x="4710" y="36593"/>
                </a:lnTo>
                <a:lnTo>
                  <a:pt x="0" y="59944"/>
                </a:lnTo>
                <a:lnTo>
                  <a:pt x="0" y="299720"/>
                </a:lnTo>
                <a:lnTo>
                  <a:pt x="4710" y="323070"/>
                </a:lnTo>
                <a:lnTo>
                  <a:pt x="17556" y="342122"/>
                </a:lnTo>
                <a:lnTo>
                  <a:pt x="36609" y="354959"/>
                </a:lnTo>
                <a:lnTo>
                  <a:pt x="59943" y="359663"/>
                </a:lnTo>
                <a:lnTo>
                  <a:pt x="1358900" y="359663"/>
                </a:lnTo>
                <a:lnTo>
                  <a:pt x="1382250" y="354959"/>
                </a:lnTo>
                <a:lnTo>
                  <a:pt x="1401302" y="342122"/>
                </a:lnTo>
                <a:lnTo>
                  <a:pt x="1414139" y="323070"/>
                </a:lnTo>
                <a:lnTo>
                  <a:pt x="1418844" y="299720"/>
                </a:lnTo>
                <a:lnTo>
                  <a:pt x="1418844" y="59944"/>
                </a:lnTo>
                <a:lnTo>
                  <a:pt x="1414139" y="36593"/>
                </a:lnTo>
                <a:lnTo>
                  <a:pt x="1401302" y="17541"/>
                </a:lnTo>
                <a:lnTo>
                  <a:pt x="1382250" y="4704"/>
                </a:lnTo>
                <a:lnTo>
                  <a:pt x="135890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49579" y="1556384"/>
            <a:ext cx="11811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Linee guida n.</a:t>
            </a:r>
            <a:r>
              <a:rPr sz="12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27122" y="2121865"/>
            <a:ext cx="3503929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Offerta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economicamente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più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vantaggiosa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05612" y="1985772"/>
            <a:ext cx="1520952" cy="461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3712" y="2026881"/>
            <a:ext cx="1441703" cy="4221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1519" y="2066544"/>
            <a:ext cx="1419225" cy="360045"/>
          </a:xfrm>
          <a:custGeom>
            <a:avLst/>
            <a:gdLst/>
            <a:ahLst/>
            <a:cxnLst/>
            <a:rect l="l" t="t" r="r" b="b"/>
            <a:pathLst>
              <a:path w="1419225" h="360044">
                <a:moveTo>
                  <a:pt x="1358900" y="0"/>
                </a:moveTo>
                <a:lnTo>
                  <a:pt x="59943" y="0"/>
                </a:lnTo>
                <a:lnTo>
                  <a:pt x="36609" y="4704"/>
                </a:lnTo>
                <a:lnTo>
                  <a:pt x="17556" y="17541"/>
                </a:lnTo>
                <a:lnTo>
                  <a:pt x="4710" y="36593"/>
                </a:lnTo>
                <a:lnTo>
                  <a:pt x="0" y="59943"/>
                </a:lnTo>
                <a:lnTo>
                  <a:pt x="0" y="299719"/>
                </a:lnTo>
                <a:lnTo>
                  <a:pt x="4710" y="323070"/>
                </a:lnTo>
                <a:lnTo>
                  <a:pt x="17556" y="342122"/>
                </a:lnTo>
                <a:lnTo>
                  <a:pt x="36609" y="354959"/>
                </a:lnTo>
                <a:lnTo>
                  <a:pt x="59943" y="359663"/>
                </a:lnTo>
                <a:lnTo>
                  <a:pt x="1358900" y="359663"/>
                </a:lnTo>
                <a:lnTo>
                  <a:pt x="1382250" y="354959"/>
                </a:lnTo>
                <a:lnTo>
                  <a:pt x="1401302" y="342122"/>
                </a:lnTo>
                <a:lnTo>
                  <a:pt x="1414139" y="323070"/>
                </a:lnTo>
                <a:lnTo>
                  <a:pt x="1418844" y="299719"/>
                </a:lnTo>
                <a:lnTo>
                  <a:pt x="1418844" y="59943"/>
                </a:lnTo>
                <a:lnTo>
                  <a:pt x="1414139" y="36593"/>
                </a:lnTo>
                <a:lnTo>
                  <a:pt x="1401302" y="17541"/>
                </a:lnTo>
                <a:lnTo>
                  <a:pt x="1382250" y="4704"/>
                </a:lnTo>
                <a:lnTo>
                  <a:pt x="135890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49579" y="2138553"/>
            <a:ext cx="11811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Linee guida n.</a:t>
            </a:r>
            <a:r>
              <a:rPr sz="12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27122" y="2597657"/>
            <a:ext cx="826071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Nomina, ruolo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compiti del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responsabile unico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del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procedimento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per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l’affidamento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 appalti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concessioni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05612" y="2567939"/>
            <a:ext cx="1520952" cy="461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3712" y="2609049"/>
            <a:ext cx="1441703" cy="4221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31519" y="2648711"/>
            <a:ext cx="1419225" cy="360045"/>
          </a:xfrm>
          <a:custGeom>
            <a:avLst/>
            <a:gdLst/>
            <a:ahLst/>
            <a:cxnLst/>
            <a:rect l="l" t="t" r="r" b="b"/>
            <a:pathLst>
              <a:path w="1419225" h="360044">
                <a:moveTo>
                  <a:pt x="1358900" y="0"/>
                </a:moveTo>
                <a:lnTo>
                  <a:pt x="59943" y="0"/>
                </a:lnTo>
                <a:lnTo>
                  <a:pt x="36609" y="4704"/>
                </a:lnTo>
                <a:lnTo>
                  <a:pt x="17556" y="17541"/>
                </a:lnTo>
                <a:lnTo>
                  <a:pt x="4710" y="36593"/>
                </a:lnTo>
                <a:lnTo>
                  <a:pt x="0" y="59943"/>
                </a:lnTo>
                <a:lnTo>
                  <a:pt x="0" y="299720"/>
                </a:lnTo>
                <a:lnTo>
                  <a:pt x="4710" y="323070"/>
                </a:lnTo>
                <a:lnTo>
                  <a:pt x="17556" y="342122"/>
                </a:lnTo>
                <a:lnTo>
                  <a:pt x="36609" y="354959"/>
                </a:lnTo>
                <a:lnTo>
                  <a:pt x="59943" y="359663"/>
                </a:lnTo>
                <a:lnTo>
                  <a:pt x="1358900" y="359663"/>
                </a:lnTo>
                <a:lnTo>
                  <a:pt x="1382250" y="354959"/>
                </a:lnTo>
                <a:lnTo>
                  <a:pt x="1401302" y="342122"/>
                </a:lnTo>
                <a:lnTo>
                  <a:pt x="1414139" y="323070"/>
                </a:lnTo>
                <a:lnTo>
                  <a:pt x="1418844" y="299720"/>
                </a:lnTo>
                <a:lnTo>
                  <a:pt x="1418844" y="59943"/>
                </a:lnTo>
                <a:lnTo>
                  <a:pt x="1414139" y="36593"/>
                </a:lnTo>
                <a:lnTo>
                  <a:pt x="1401302" y="17541"/>
                </a:lnTo>
                <a:lnTo>
                  <a:pt x="1382250" y="4704"/>
                </a:lnTo>
                <a:lnTo>
                  <a:pt x="135890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49579" y="2720466"/>
            <a:ext cx="11811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Linee guida n.</a:t>
            </a:r>
            <a:r>
              <a:rPr sz="12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27122" y="3179445"/>
            <a:ext cx="826071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Procedure per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l’affidamento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dei contratti pubblici di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importo inferiore alle soglie di rilevanza  comunitaria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,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indagini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mercato e formazione e gestione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degli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elenchi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operatori</a:t>
            </a:r>
            <a:r>
              <a:rPr sz="1400" spc="-2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economici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05612" y="3150107"/>
            <a:ext cx="1520952" cy="4617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43712" y="3191217"/>
            <a:ext cx="1441703" cy="42218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1519" y="3230879"/>
            <a:ext cx="1419225" cy="360045"/>
          </a:xfrm>
          <a:custGeom>
            <a:avLst/>
            <a:gdLst/>
            <a:ahLst/>
            <a:cxnLst/>
            <a:rect l="l" t="t" r="r" b="b"/>
            <a:pathLst>
              <a:path w="1419225" h="360045">
                <a:moveTo>
                  <a:pt x="1358900" y="0"/>
                </a:moveTo>
                <a:lnTo>
                  <a:pt x="59943" y="0"/>
                </a:lnTo>
                <a:lnTo>
                  <a:pt x="36609" y="4704"/>
                </a:lnTo>
                <a:lnTo>
                  <a:pt x="17556" y="17541"/>
                </a:lnTo>
                <a:lnTo>
                  <a:pt x="4710" y="36593"/>
                </a:lnTo>
                <a:lnTo>
                  <a:pt x="0" y="59944"/>
                </a:lnTo>
                <a:lnTo>
                  <a:pt x="0" y="299720"/>
                </a:lnTo>
                <a:lnTo>
                  <a:pt x="4710" y="323070"/>
                </a:lnTo>
                <a:lnTo>
                  <a:pt x="17556" y="342122"/>
                </a:lnTo>
                <a:lnTo>
                  <a:pt x="36609" y="354959"/>
                </a:lnTo>
                <a:lnTo>
                  <a:pt x="59943" y="359664"/>
                </a:lnTo>
                <a:lnTo>
                  <a:pt x="1358900" y="359664"/>
                </a:lnTo>
                <a:lnTo>
                  <a:pt x="1382250" y="354959"/>
                </a:lnTo>
                <a:lnTo>
                  <a:pt x="1401302" y="342122"/>
                </a:lnTo>
                <a:lnTo>
                  <a:pt x="1414139" y="323070"/>
                </a:lnTo>
                <a:lnTo>
                  <a:pt x="1418844" y="299720"/>
                </a:lnTo>
                <a:lnTo>
                  <a:pt x="1418844" y="59944"/>
                </a:lnTo>
                <a:lnTo>
                  <a:pt x="1414139" y="36593"/>
                </a:lnTo>
                <a:lnTo>
                  <a:pt x="1401302" y="17541"/>
                </a:lnTo>
                <a:lnTo>
                  <a:pt x="1382250" y="4704"/>
                </a:lnTo>
                <a:lnTo>
                  <a:pt x="135890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49579" y="3302253"/>
            <a:ext cx="11811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Linee guida n.</a:t>
            </a:r>
            <a:r>
              <a:rPr sz="12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27122" y="3761054"/>
            <a:ext cx="825817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Criteri di scelta dei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commissari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di gara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 iscrizione degli esperti nell’Albo nazionale obbligatorio</a:t>
            </a:r>
            <a:r>
              <a:rPr sz="1400" spc="-2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dei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componenti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delle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commissioni</a:t>
            </a:r>
            <a:r>
              <a:rPr sz="1400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giudicatrici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05612" y="3730764"/>
            <a:ext cx="1520952" cy="4632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43712" y="3773385"/>
            <a:ext cx="1441703" cy="42218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31519" y="3811523"/>
            <a:ext cx="1419225" cy="361315"/>
          </a:xfrm>
          <a:custGeom>
            <a:avLst/>
            <a:gdLst/>
            <a:ahLst/>
            <a:cxnLst/>
            <a:rect l="l" t="t" r="r" b="b"/>
            <a:pathLst>
              <a:path w="1419225" h="361314">
                <a:moveTo>
                  <a:pt x="1358646" y="0"/>
                </a:moveTo>
                <a:lnTo>
                  <a:pt x="60198" y="0"/>
                </a:lnTo>
                <a:lnTo>
                  <a:pt x="36765" y="4726"/>
                </a:lnTo>
                <a:lnTo>
                  <a:pt x="17630" y="17621"/>
                </a:lnTo>
                <a:lnTo>
                  <a:pt x="4730" y="36754"/>
                </a:lnTo>
                <a:lnTo>
                  <a:pt x="0" y="60198"/>
                </a:lnTo>
                <a:lnTo>
                  <a:pt x="0" y="300989"/>
                </a:lnTo>
                <a:lnTo>
                  <a:pt x="4730" y="324433"/>
                </a:lnTo>
                <a:lnTo>
                  <a:pt x="17630" y="343566"/>
                </a:lnTo>
                <a:lnTo>
                  <a:pt x="36765" y="356461"/>
                </a:lnTo>
                <a:lnTo>
                  <a:pt x="60198" y="361188"/>
                </a:lnTo>
                <a:lnTo>
                  <a:pt x="1358646" y="361188"/>
                </a:lnTo>
                <a:lnTo>
                  <a:pt x="1382089" y="356461"/>
                </a:lnTo>
                <a:lnTo>
                  <a:pt x="1401222" y="343566"/>
                </a:lnTo>
                <a:lnTo>
                  <a:pt x="1414117" y="324433"/>
                </a:lnTo>
                <a:lnTo>
                  <a:pt x="1418844" y="300989"/>
                </a:lnTo>
                <a:lnTo>
                  <a:pt x="1418844" y="60198"/>
                </a:lnTo>
                <a:lnTo>
                  <a:pt x="1414117" y="36754"/>
                </a:lnTo>
                <a:lnTo>
                  <a:pt x="1401222" y="17621"/>
                </a:lnTo>
                <a:lnTo>
                  <a:pt x="1382089" y="4726"/>
                </a:lnTo>
                <a:lnTo>
                  <a:pt x="1358646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49579" y="3884421"/>
            <a:ext cx="11811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Linee guida n.</a:t>
            </a:r>
            <a:r>
              <a:rPr sz="12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627122" y="4396485"/>
            <a:ext cx="826071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Indicazione dei mezzi di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prova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adeguati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delle carenze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nell’esecuzione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 un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precedente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contratto di  appalto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che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possano considerarsi significative per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dimostrazione delle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circostanze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esclusione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di 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cui all’art.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80, comma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5,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lett.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c) del</a:t>
            </a:r>
            <a:r>
              <a:rPr sz="1400" b="1" spc="-1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Codice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05612" y="4472940"/>
            <a:ext cx="1520952" cy="461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43712" y="4514050"/>
            <a:ext cx="1441703" cy="42218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31519" y="4553711"/>
            <a:ext cx="1419225" cy="360045"/>
          </a:xfrm>
          <a:custGeom>
            <a:avLst/>
            <a:gdLst/>
            <a:ahLst/>
            <a:cxnLst/>
            <a:rect l="l" t="t" r="r" b="b"/>
            <a:pathLst>
              <a:path w="1419225" h="360045">
                <a:moveTo>
                  <a:pt x="1358900" y="0"/>
                </a:moveTo>
                <a:lnTo>
                  <a:pt x="59943" y="0"/>
                </a:lnTo>
                <a:lnTo>
                  <a:pt x="36609" y="4704"/>
                </a:lnTo>
                <a:lnTo>
                  <a:pt x="17556" y="17541"/>
                </a:lnTo>
                <a:lnTo>
                  <a:pt x="4710" y="36593"/>
                </a:lnTo>
                <a:lnTo>
                  <a:pt x="0" y="59943"/>
                </a:lnTo>
                <a:lnTo>
                  <a:pt x="0" y="299719"/>
                </a:lnTo>
                <a:lnTo>
                  <a:pt x="4710" y="323070"/>
                </a:lnTo>
                <a:lnTo>
                  <a:pt x="17556" y="342122"/>
                </a:lnTo>
                <a:lnTo>
                  <a:pt x="36609" y="354959"/>
                </a:lnTo>
                <a:lnTo>
                  <a:pt x="59943" y="359663"/>
                </a:lnTo>
                <a:lnTo>
                  <a:pt x="1358900" y="359663"/>
                </a:lnTo>
                <a:lnTo>
                  <a:pt x="1382250" y="354959"/>
                </a:lnTo>
                <a:lnTo>
                  <a:pt x="1401302" y="342122"/>
                </a:lnTo>
                <a:lnTo>
                  <a:pt x="1414139" y="323070"/>
                </a:lnTo>
                <a:lnTo>
                  <a:pt x="1418844" y="299719"/>
                </a:lnTo>
                <a:lnTo>
                  <a:pt x="1418844" y="59943"/>
                </a:lnTo>
                <a:lnTo>
                  <a:pt x="1414139" y="36593"/>
                </a:lnTo>
                <a:lnTo>
                  <a:pt x="1401302" y="17541"/>
                </a:lnTo>
                <a:lnTo>
                  <a:pt x="1382250" y="4704"/>
                </a:lnTo>
                <a:lnTo>
                  <a:pt x="135890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849579" y="4626355"/>
            <a:ext cx="11811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Linee guida n.</a:t>
            </a:r>
            <a:r>
              <a:rPr sz="12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627122" y="5245100"/>
            <a:ext cx="826071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Linee Guida per l’iscrizione nell’Elenco delle amministrazioni aggiudicatrici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degli enti aggiudicatori che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operano mediante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affidamenti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diretti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nei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confronti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proprie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società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1400" b="1" i="1" spc="-2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house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05612" y="5215128"/>
            <a:ext cx="1520952" cy="461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3712" y="5256263"/>
            <a:ext cx="1441703" cy="42218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31519" y="5295900"/>
            <a:ext cx="1419225" cy="360045"/>
          </a:xfrm>
          <a:custGeom>
            <a:avLst/>
            <a:gdLst/>
            <a:ahLst/>
            <a:cxnLst/>
            <a:rect l="l" t="t" r="r" b="b"/>
            <a:pathLst>
              <a:path w="1419225" h="360045">
                <a:moveTo>
                  <a:pt x="1358900" y="0"/>
                </a:moveTo>
                <a:lnTo>
                  <a:pt x="59943" y="0"/>
                </a:lnTo>
                <a:lnTo>
                  <a:pt x="36609" y="4704"/>
                </a:lnTo>
                <a:lnTo>
                  <a:pt x="17556" y="17541"/>
                </a:lnTo>
                <a:lnTo>
                  <a:pt x="4710" y="36593"/>
                </a:lnTo>
                <a:lnTo>
                  <a:pt x="0" y="59943"/>
                </a:lnTo>
                <a:lnTo>
                  <a:pt x="0" y="299719"/>
                </a:lnTo>
                <a:lnTo>
                  <a:pt x="4710" y="323054"/>
                </a:lnTo>
                <a:lnTo>
                  <a:pt x="17556" y="342107"/>
                </a:lnTo>
                <a:lnTo>
                  <a:pt x="36609" y="354953"/>
                </a:lnTo>
                <a:lnTo>
                  <a:pt x="59943" y="359663"/>
                </a:lnTo>
                <a:lnTo>
                  <a:pt x="1358900" y="359663"/>
                </a:lnTo>
                <a:lnTo>
                  <a:pt x="1382250" y="354953"/>
                </a:lnTo>
                <a:lnTo>
                  <a:pt x="1401302" y="342107"/>
                </a:lnTo>
                <a:lnTo>
                  <a:pt x="1414139" y="323054"/>
                </a:lnTo>
                <a:lnTo>
                  <a:pt x="1418844" y="299719"/>
                </a:lnTo>
                <a:lnTo>
                  <a:pt x="1418844" y="59943"/>
                </a:lnTo>
                <a:lnTo>
                  <a:pt x="1414139" y="36593"/>
                </a:lnTo>
                <a:lnTo>
                  <a:pt x="1401302" y="17541"/>
                </a:lnTo>
                <a:lnTo>
                  <a:pt x="1382250" y="4704"/>
                </a:lnTo>
                <a:lnTo>
                  <a:pt x="135890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849579" y="5367604"/>
            <a:ext cx="11817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Linee guida n.</a:t>
            </a:r>
            <a:r>
              <a:rPr sz="12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627122" y="5827267"/>
            <a:ext cx="826071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Ricorso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procedure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negoziate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senza previa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pubblicazione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di un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bando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nel caso di forniture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servizi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ritenuti</a:t>
            </a:r>
            <a:r>
              <a:rPr sz="14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infungibili</a:t>
            </a:r>
            <a:endParaRPr sz="14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05612" y="5797296"/>
            <a:ext cx="1520952" cy="461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43712" y="5838431"/>
            <a:ext cx="1441703" cy="42218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31519" y="5878067"/>
            <a:ext cx="1419225" cy="360045"/>
          </a:xfrm>
          <a:custGeom>
            <a:avLst/>
            <a:gdLst/>
            <a:ahLst/>
            <a:cxnLst/>
            <a:rect l="l" t="t" r="r" b="b"/>
            <a:pathLst>
              <a:path w="1419225" h="360045">
                <a:moveTo>
                  <a:pt x="1358900" y="0"/>
                </a:moveTo>
                <a:lnTo>
                  <a:pt x="59943" y="0"/>
                </a:lnTo>
                <a:lnTo>
                  <a:pt x="36609" y="4710"/>
                </a:lnTo>
                <a:lnTo>
                  <a:pt x="17556" y="17556"/>
                </a:lnTo>
                <a:lnTo>
                  <a:pt x="4710" y="36609"/>
                </a:lnTo>
                <a:lnTo>
                  <a:pt x="0" y="59943"/>
                </a:lnTo>
                <a:lnTo>
                  <a:pt x="0" y="299719"/>
                </a:lnTo>
                <a:lnTo>
                  <a:pt x="4710" y="323054"/>
                </a:lnTo>
                <a:lnTo>
                  <a:pt x="17556" y="342107"/>
                </a:lnTo>
                <a:lnTo>
                  <a:pt x="36609" y="354953"/>
                </a:lnTo>
                <a:lnTo>
                  <a:pt x="59943" y="359663"/>
                </a:lnTo>
                <a:lnTo>
                  <a:pt x="1358900" y="359663"/>
                </a:lnTo>
                <a:lnTo>
                  <a:pt x="1382250" y="354953"/>
                </a:lnTo>
                <a:lnTo>
                  <a:pt x="1401302" y="342107"/>
                </a:lnTo>
                <a:lnTo>
                  <a:pt x="1414139" y="323054"/>
                </a:lnTo>
                <a:lnTo>
                  <a:pt x="1418844" y="299719"/>
                </a:lnTo>
                <a:lnTo>
                  <a:pt x="1418844" y="59943"/>
                </a:lnTo>
                <a:lnTo>
                  <a:pt x="1414139" y="36609"/>
                </a:lnTo>
                <a:lnTo>
                  <a:pt x="1401302" y="17556"/>
                </a:lnTo>
                <a:lnTo>
                  <a:pt x="1382250" y="4710"/>
                </a:lnTo>
                <a:lnTo>
                  <a:pt x="135890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849579" y="5950102"/>
            <a:ext cx="11811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Linee guida n.</a:t>
            </a:r>
            <a:r>
              <a:rPr sz="12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13715" y="869696"/>
            <a:ext cx="92062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 seguire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si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riportano i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provvedimenti attuativi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al Codice dei Contratti Pubblici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adottati</a:t>
            </a:r>
            <a:r>
              <a:rPr sz="1600" b="1" spc="2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dall'A.N.AC.:</a:t>
            </a:r>
            <a:endParaRPr sz="16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567939" y="1955292"/>
            <a:ext cx="8388350" cy="0"/>
          </a:xfrm>
          <a:custGeom>
            <a:avLst/>
            <a:gdLst/>
            <a:ahLst/>
            <a:cxnLst/>
            <a:rect l="l" t="t" r="r" b="b"/>
            <a:pathLst>
              <a:path w="8388350">
                <a:moveTo>
                  <a:pt x="8387969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C5C8C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567939" y="2537460"/>
            <a:ext cx="8388350" cy="0"/>
          </a:xfrm>
          <a:custGeom>
            <a:avLst/>
            <a:gdLst/>
            <a:ahLst/>
            <a:cxnLst/>
            <a:rect l="l" t="t" r="r" b="b"/>
            <a:pathLst>
              <a:path w="8388350">
                <a:moveTo>
                  <a:pt x="8387969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C5C8C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567939" y="3119627"/>
            <a:ext cx="8388350" cy="0"/>
          </a:xfrm>
          <a:custGeom>
            <a:avLst/>
            <a:gdLst/>
            <a:ahLst/>
            <a:cxnLst/>
            <a:rect l="l" t="t" r="r" b="b"/>
            <a:pathLst>
              <a:path w="8388350">
                <a:moveTo>
                  <a:pt x="8387969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C5C8C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67939" y="3701796"/>
            <a:ext cx="8388350" cy="0"/>
          </a:xfrm>
          <a:custGeom>
            <a:avLst/>
            <a:gdLst/>
            <a:ahLst/>
            <a:cxnLst/>
            <a:rect l="l" t="t" r="r" b="b"/>
            <a:pathLst>
              <a:path w="8388350">
                <a:moveTo>
                  <a:pt x="8387969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C5C8C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67939" y="4282440"/>
            <a:ext cx="8388350" cy="0"/>
          </a:xfrm>
          <a:custGeom>
            <a:avLst/>
            <a:gdLst/>
            <a:ahLst/>
            <a:cxnLst/>
            <a:rect l="l" t="t" r="r" b="b"/>
            <a:pathLst>
              <a:path w="8388350">
                <a:moveTo>
                  <a:pt x="8387969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C5C8C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567939" y="5184647"/>
            <a:ext cx="8388350" cy="0"/>
          </a:xfrm>
          <a:custGeom>
            <a:avLst/>
            <a:gdLst/>
            <a:ahLst/>
            <a:cxnLst/>
            <a:rect l="l" t="t" r="r" b="b"/>
            <a:pathLst>
              <a:path w="8388350">
                <a:moveTo>
                  <a:pt x="8387969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C5C8C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67939" y="5766815"/>
            <a:ext cx="8388350" cy="0"/>
          </a:xfrm>
          <a:custGeom>
            <a:avLst/>
            <a:gdLst/>
            <a:ahLst/>
            <a:cxnLst/>
            <a:rect l="l" t="t" r="r" b="b"/>
            <a:pathLst>
              <a:path w="8388350">
                <a:moveTo>
                  <a:pt x="8387969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C5C8C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>
            <a:spLocks noGrp="1"/>
          </p:cNvSpPr>
          <p:nvPr>
            <p:ph type="title"/>
          </p:nvPr>
        </p:nvSpPr>
        <p:spPr>
          <a:xfrm>
            <a:off x="290575" y="152781"/>
            <a:ext cx="39185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Quadro </a:t>
            </a:r>
            <a:r>
              <a:rPr spc="-5" dirty="0"/>
              <a:t>normativo </a:t>
            </a:r>
            <a:r>
              <a:rPr dirty="0"/>
              <a:t>di</a:t>
            </a:r>
            <a:r>
              <a:rPr spc="-75" dirty="0"/>
              <a:t> </a:t>
            </a:r>
            <a:r>
              <a:rPr dirty="0"/>
              <a:t>riferimento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11099165" y="6555545"/>
            <a:ext cx="33083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115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2311" y="768095"/>
            <a:ext cx="8719058" cy="29352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0768" y="5006340"/>
            <a:ext cx="6588759" cy="323215"/>
          </a:xfrm>
          <a:custGeom>
            <a:avLst/>
            <a:gdLst/>
            <a:ahLst/>
            <a:cxnLst/>
            <a:rect l="l" t="t" r="r" b="b"/>
            <a:pathLst>
              <a:path w="6588759" h="323214">
                <a:moveTo>
                  <a:pt x="6534404" y="0"/>
                </a:moveTo>
                <a:lnTo>
                  <a:pt x="53847" y="0"/>
                </a:lnTo>
                <a:lnTo>
                  <a:pt x="32886" y="4234"/>
                </a:lnTo>
                <a:lnTo>
                  <a:pt x="15770" y="15779"/>
                </a:lnTo>
                <a:lnTo>
                  <a:pt x="4231" y="32896"/>
                </a:lnTo>
                <a:lnTo>
                  <a:pt x="0" y="53848"/>
                </a:lnTo>
                <a:lnTo>
                  <a:pt x="0" y="269240"/>
                </a:lnTo>
                <a:lnTo>
                  <a:pt x="4231" y="290191"/>
                </a:lnTo>
                <a:lnTo>
                  <a:pt x="15770" y="307308"/>
                </a:lnTo>
                <a:lnTo>
                  <a:pt x="32886" y="318853"/>
                </a:lnTo>
                <a:lnTo>
                  <a:pt x="53847" y="323088"/>
                </a:lnTo>
                <a:lnTo>
                  <a:pt x="6534404" y="323088"/>
                </a:lnTo>
                <a:lnTo>
                  <a:pt x="6555355" y="318853"/>
                </a:lnTo>
                <a:lnTo>
                  <a:pt x="6572472" y="307308"/>
                </a:lnTo>
                <a:lnTo>
                  <a:pt x="6584017" y="290191"/>
                </a:lnTo>
                <a:lnTo>
                  <a:pt x="6588252" y="269240"/>
                </a:lnTo>
                <a:lnTo>
                  <a:pt x="6588252" y="53848"/>
                </a:lnTo>
                <a:lnTo>
                  <a:pt x="6584017" y="32896"/>
                </a:lnTo>
                <a:lnTo>
                  <a:pt x="6572472" y="15779"/>
                </a:lnTo>
                <a:lnTo>
                  <a:pt x="6555355" y="4234"/>
                </a:lnTo>
                <a:lnTo>
                  <a:pt x="6534404" y="0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87527" y="232409"/>
            <a:ext cx="9594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Agenda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099165" y="6555545"/>
            <a:ext cx="33083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116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9610" y="3665411"/>
            <a:ext cx="6864984" cy="290639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195580" algn="l"/>
              </a:tabLst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Contesto e principali </a:t>
            </a:r>
            <a:r>
              <a:rPr sz="1600" b="1" spc="-15" dirty="0">
                <a:solidFill>
                  <a:srgbClr val="001F5F"/>
                </a:solidFill>
                <a:latin typeface="Arial"/>
                <a:cs typeface="Arial"/>
              </a:rPr>
              <a:t>novità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per le Istituzioni</a:t>
            </a:r>
            <a:r>
              <a:rPr sz="1600" b="1" spc="2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scolastiche</a:t>
            </a:r>
            <a:endParaRPr sz="16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95580" algn="l"/>
              </a:tabLst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La gestione finanziaria ed</a:t>
            </a:r>
            <a:r>
              <a:rPr sz="1600" b="1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amministrativo-contabile</a:t>
            </a:r>
            <a:endParaRPr sz="16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195580" algn="l"/>
              </a:tabLst>
            </a:pP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L'attività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negoziale delle Istituzioni</a:t>
            </a:r>
            <a:r>
              <a:rPr sz="1600" b="1" spc="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scolastiche</a:t>
            </a:r>
            <a:endParaRPr sz="1600">
              <a:latin typeface="Arial"/>
              <a:cs typeface="Arial"/>
            </a:endParaRPr>
          </a:p>
          <a:p>
            <a:pPr marL="367665" lvl="1" indent="-172085">
              <a:lnSpc>
                <a:spcPct val="100000"/>
              </a:lnSpc>
              <a:spcBef>
                <a:spcPts val="600"/>
              </a:spcBef>
              <a:buChar char="-"/>
              <a:tabLst>
                <a:tab pos="36830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Quadro normativo di</a:t>
            </a:r>
            <a:r>
              <a:rPr sz="1600" spc="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riferimento</a:t>
            </a:r>
            <a:endParaRPr sz="1600">
              <a:latin typeface="Arial"/>
              <a:cs typeface="Arial"/>
            </a:endParaRPr>
          </a:p>
          <a:p>
            <a:pPr marL="367665" lvl="1" indent="-172085">
              <a:lnSpc>
                <a:spcPct val="100000"/>
              </a:lnSpc>
              <a:spcBef>
                <a:spcPts val="600"/>
              </a:spcBef>
              <a:buChar char="-"/>
              <a:tabLst>
                <a:tab pos="36830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Capacità ed autonomia</a:t>
            </a:r>
            <a:r>
              <a:rPr sz="16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negoziale</a:t>
            </a:r>
            <a:endParaRPr sz="1600">
              <a:latin typeface="Arial"/>
              <a:cs typeface="Arial"/>
            </a:endParaRPr>
          </a:p>
          <a:p>
            <a:pPr marL="367665" lvl="1" indent="-172085">
              <a:lnSpc>
                <a:spcPct val="100000"/>
              </a:lnSpc>
              <a:spcBef>
                <a:spcPts val="600"/>
              </a:spcBef>
              <a:buChar char="-"/>
              <a:tabLst>
                <a:tab pos="36830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Disposizioni generali per l'affidamento e l'esecuzione di contratti</a:t>
            </a:r>
            <a:r>
              <a:rPr sz="1600" spc="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pubblici</a:t>
            </a:r>
            <a:endParaRPr sz="1600">
              <a:latin typeface="Arial"/>
              <a:cs typeface="Arial"/>
            </a:endParaRPr>
          </a:p>
          <a:p>
            <a:pPr marL="367665" lvl="1" indent="-172085">
              <a:lnSpc>
                <a:spcPct val="100000"/>
              </a:lnSpc>
              <a:spcBef>
                <a:spcPts val="600"/>
              </a:spcBef>
              <a:buChar char="-"/>
              <a:tabLst>
                <a:tab pos="36830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Procedure previste per specifiche categorie</a:t>
            </a:r>
            <a:r>
              <a:rPr sz="1600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merceologiche</a:t>
            </a:r>
            <a:endParaRPr sz="1600">
              <a:latin typeface="Arial"/>
              <a:cs typeface="Arial"/>
            </a:endParaRPr>
          </a:p>
          <a:p>
            <a:pPr marL="367665" lvl="1" indent="-172085">
              <a:lnSpc>
                <a:spcPct val="100000"/>
              </a:lnSpc>
              <a:spcBef>
                <a:spcPts val="600"/>
              </a:spcBef>
              <a:buChar char="-"/>
              <a:tabLst>
                <a:tab pos="36830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Ulteriori disposizioni del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Regolamento</a:t>
            </a:r>
            <a:endParaRPr sz="16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95580" algn="l"/>
              </a:tabLst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Ulteriori</a:t>
            </a:r>
            <a:r>
              <a:rPr sz="1600" b="1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disposizioni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63310" y="944371"/>
            <a:ext cx="12604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200" b="1" spc="-215" dirty="0">
                <a:solidFill>
                  <a:srgbClr val="00A2A0"/>
                </a:solidFill>
                <a:latin typeface="Verdana"/>
                <a:cs typeface="Verdana"/>
              </a:rPr>
              <a:t>L'ATTIVITÀ  </a:t>
            </a:r>
            <a:r>
              <a:rPr sz="1200" b="1" spc="-150" dirty="0">
                <a:solidFill>
                  <a:srgbClr val="00A2A0"/>
                </a:solidFill>
                <a:latin typeface="Verdana"/>
                <a:cs typeface="Verdana"/>
              </a:rPr>
              <a:t>NEGOZIALE  </a:t>
            </a:r>
            <a:r>
              <a:rPr sz="1200" b="1" spc="-210" dirty="0">
                <a:solidFill>
                  <a:srgbClr val="00A2A0"/>
                </a:solidFill>
                <a:latin typeface="Verdana"/>
                <a:cs typeface="Verdana"/>
              </a:rPr>
              <a:t>DELLE </a:t>
            </a:r>
            <a:r>
              <a:rPr sz="1200" b="1" spc="-250" dirty="0">
                <a:solidFill>
                  <a:srgbClr val="00A2A0"/>
                </a:solidFill>
                <a:latin typeface="Verdana"/>
                <a:cs typeface="Verdana"/>
              </a:rPr>
              <a:t>ISTITUZIONI  </a:t>
            </a:r>
            <a:r>
              <a:rPr sz="1200" b="1" spc="-150" dirty="0">
                <a:solidFill>
                  <a:srgbClr val="00A2A0"/>
                </a:solidFill>
                <a:latin typeface="Verdana"/>
                <a:cs typeface="Verdana"/>
              </a:rPr>
              <a:t>SCOLASTICHE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3063" y="2292095"/>
            <a:ext cx="144780" cy="1432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0486" y="2237994"/>
            <a:ext cx="251460" cy="253365"/>
          </a:xfrm>
          <a:custGeom>
            <a:avLst/>
            <a:gdLst/>
            <a:ahLst/>
            <a:cxnLst/>
            <a:rect l="l" t="t" r="r" b="b"/>
            <a:pathLst>
              <a:path w="251459" h="253364">
                <a:moveTo>
                  <a:pt x="0" y="126491"/>
                </a:moveTo>
                <a:lnTo>
                  <a:pt x="9879" y="77259"/>
                </a:lnTo>
                <a:lnTo>
                  <a:pt x="36823" y="37052"/>
                </a:lnTo>
                <a:lnTo>
                  <a:pt x="76788" y="9941"/>
                </a:lnTo>
                <a:lnTo>
                  <a:pt x="125729" y="0"/>
                </a:lnTo>
                <a:lnTo>
                  <a:pt x="174671" y="9941"/>
                </a:lnTo>
                <a:lnTo>
                  <a:pt x="214636" y="37052"/>
                </a:lnTo>
                <a:lnTo>
                  <a:pt x="241580" y="77259"/>
                </a:lnTo>
                <a:lnTo>
                  <a:pt x="251459" y="126491"/>
                </a:lnTo>
                <a:lnTo>
                  <a:pt x="241580" y="175724"/>
                </a:lnTo>
                <a:lnTo>
                  <a:pt x="214636" y="215931"/>
                </a:lnTo>
                <a:lnTo>
                  <a:pt x="174671" y="243042"/>
                </a:lnTo>
                <a:lnTo>
                  <a:pt x="125729" y="252983"/>
                </a:lnTo>
                <a:lnTo>
                  <a:pt x="76788" y="243042"/>
                </a:lnTo>
                <a:lnTo>
                  <a:pt x="36823" y="215931"/>
                </a:lnTo>
                <a:lnTo>
                  <a:pt x="9879" y="175724"/>
                </a:lnTo>
                <a:lnTo>
                  <a:pt x="0" y="126491"/>
                </a:lnTo>
                <a:close/>
              </a:path>
            </a:pathLst>
          </a:custGeom>
          <a:ln w="28956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36614" y="2237994"/>
            <a:ext cx="251460" cy="253365"/>
          </a:xfrm>
          <a:custGeom>
            <a:avLst/>
            <a:gdLst/>
            <a:ahLst/>
            <a:cxnLst/>
            <a:rect l="l" t="t" r="r" b="b"/>
            <a:pathLst>
              <a:path w="251459" h="253364">
                <a:moveTo>
                  <a:pt x="0" y="126491"/>
                </a:moveTo>
                <a:lnTo>
                  <a:pt x="9876" y="77259"/>
                </a:lnTo>
                <a:lnTo>
                  <a:pt x="36814" y="37052"/>
                </a:lnTo>
                <a:lnTo>
                  <a:pt x="76777" y="9941"/>
                </a:lnTo>
                <a:lnTo>
                  <a:pt x="125730" y="0"/>
                </a:lnTo>
                <a:lnTo>
                  <a:pt x="174682" y="9941"/>
                </a:lnTo>
                <a:lnTo>
                  <a:pt x="214645" y="37052"/>
                </a:lnTo>
                <a:lnTo>
                  <a:pt x="241583" y="77259"/>
                </a:lnTo>
                <a:lnTo>
                  <a:pt x="251460" y="126491"/>
                </a:lnTo>
                <a:lnTo>
                  <a:pt x="241583" y="175724"/>
                </a:lnTo>
                <a:lnTo>
                  <a:pt x="214645" y="215931"/>
                </a:lnTo>
                <a:lnTo>
                  <a:pt x="174682" y="243042"/>
                </a:lnTo>
                <a:lnTo>
                  <a:pt x="125730" y="252983"/>
                </a:lnTo>
                <a:lnTo>
                  <a:pt x="76777" y="243042"/>
                </a:lnTo>
                <a:lnTo>
                  <a:pt x="36814" y="215931"/>
                </a:lnTo>
                <a:lnTo>
                  <a:pt x="9876" y="175724"/>
                </a:lnTo>
                <a:lnTo>
                  <a:pt x="0" y="126491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90715" y="2296667"/>
            <a:ext cx="143256" cy="1447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69238" y="2881376"/>
            <a:ext cx="384365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Stipulare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contratti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di prestazione d'opera con</a:t>
            </a:r>
            <a:r>
              <a:rPr sz="12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esperti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93063" y="2918460"/>
            <a:ext cx="144780" cy="144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0486" y="2865882"/>
            <a:ext cx="251460" cy="251460"/>
          </a:xfrm>
          <a:custGeom>
            <a:avLst/>
            <a:gdLst/>
            <a:ahLst/>
            <a:cxnLst/>
            <a:rect l="l" t="t" r="r" b="b"/>
            <a:pathLst>
              <a:path w="251459" h="251460">
                <a:moveTo>
                  <a:pt x="0" y="125729"/>
                </a:moveTo>
                <a:lnTo>
                  <a:pt x="9879" y="76777"/>
                </a:lnTo>
                <a:lnTo>
                  <a:pt x="36823" y="36814"/>
                </a:lnTo>
                <a:lnTo>
                  <a:pt x="76788" y="9876"/>
                </a:lnTo>
                <a:lnTo>
                  <a:pt x="125729" y="0"/>
                </a:lnTo>
                <a:lnTo>
                  <a:pt x="174671" y="9876"/>
                </a:lnTo>
                <a:lnTo>
                  <a:pt x="214636" y="36814"/>
                </a:lnTo>
                <a:lnTo>
                  <a:pt x="241580" y="76777"/>
                </a:lnTo>
                <a:lnTo>
                  <a:pt x="251459" y="125729"/>
                </a:lnTo>
                <a:lnTo>
                  <a:pt x="241580" y="174682"/>
                </a:lnTo>
                <a:lnTo>
                  <a:pt x="214636" y="214645"/>
                </a:lnTo>
                <a:lnTo>
                  <a:pt x="174671" y="241583"/>
                </a:lnTo>
                <a:lnTo>
                  <a:pt x="125729" y="251459"/>
                </a:lnTo>
                <a:lnTo>
                  <a:pt x="76788" y="241583"/>
                </a:lnTo>
                <a:lnTo>
                  <a:pt x="36823" y="214645"/>
                </a:lnTo>
                <a:lnTo>
                  <a:pt x="9879" y="174682"/>
                </a:lnTo>
                <a:lnTo>
                  <a:pt x="0" y="125729"/>
                </a:lnTo>
                <a:close/>
              </a:path>
            </a:pathLst>
          </a:custGeom>
          <a:ln w="28956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269238" y="4919853"/>
            <a:ext cx="33870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001F5F"/>
                </a:solidFill>
                <a:latin typeface="Arial"/>
                <a:cs typeface="Arial"/>
              </a:rPr>
              <a:t>Accedere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sistemi di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raccolta fondi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anche  mediante la formazione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o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l’adesione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piattaforme  di finanziamento collettivo per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sostenere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azioni  progettuali senza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finalità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200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lucro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93063" y="4995671"/>
            <a:ext cx="144780" cy="1432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40486" y="4941570"/>
            <a:ext cx="251460" cy="253365"/>
          </a:xfrm>
          <a:custGeom>
            <a:avLst/>
            <a:gdLst/>
            <a:ahLst/>
            <a:cxnLst/>
            <a:rect l="l" t="t" r="r" b="b"/>
            <a:pathLst>
              <a:path w="251459" h="253364">
                <a:moveTo>
                  <a:pt x="0" y="126491"/>
                </a:moveTo>
                <a:lnTo>
                  <a:pt x="9879" y="77259"/>
                </a:lnTo>
                <a:lnTo>
                  <a:pt x="36823" y="37052"/>
                </a:lnTo>
                <a:lnTo>
                  <a:pt x="76788" y="9941"/>
                </a:lnTo>
                <a:lnTo>
                  <a:pt x="125729" y="0"/>
                </a:lnTo>
                <a:lnTo>
                  <a:pt x="174671" y="9941"/>
                </a:lnTo>
                <a:lnTo>
                  <a:pt x="214636" y="37052"/>
                </a:lnTo>
                <a:lnTo>
                  <a:pt x="241580" y="77259"/>
                </a:lnTo>
                <a:lnTo>
                  <a:pt x="251459" y="126491"/>
                </a:lnTo>
                <a:lnTo>
                  <a:pt x="241580" y="175724"/>
                </a:lnTo>
                <a:lnTo>
                  <a:pt x="214636" y="215931"/>
                </a:lnTo>
                <a:lnTo>
                  <a:pt x="174671" y="243042"/>
                </a:lnTo>
                <a:lnTo>
                  <a:pt x="125729" y="252983"/>
                </a:lnTo>
                <a:lnTo>
                  <a:pt x="76788" y="243042"/>
                </a:lnTo>
                <a:lnTo>
                  <a:pt x="36823" y="215931"/>
                </a:lnTo>
                <a:lnTo>
                  <a:pt x="9879" y="175724"/>
                </a:lnTo>
                <a:lnTo>
                  <a:pt x="0" y="126491"/>
                </a:lnTo>
                <a:close/>
              </a:path>
            </a:pathLst>
          </a:custGeom>
          <a:ln w="28956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269238" y="4152392"/>
            <a:ext cx="31553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Costituire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o partecipare ad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associazioni,  fondazioni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o consorzi, anche nella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forma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di  </a:t>
            </a:r>
            <a:r>
              <a:rPr sz="1200" b="1" spc="-10" dirty="0">
                <a:solidFill>
                  <a:srgbClr val="001F5F"/>
                </a:solidFill>
                <a:latin typeface="Arial"/>
                <a:cs typeface="Arial"/>
              </a:rPr>
              <a:t>s.r.l.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93063" y="4229100"/>
            <a:ext cx="144780" cy="144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0486" y="4176521"/>
            <a:ext cx="251460" cy="251460"/>
          </a:xfrm>
          <a:custGeom>
            <a:avLst/>
            <a:gdLst/>
            <a:ahLst/>
            <a:cxnLst/>
            <a:rect l="l" t="t" r="r" b="b"/>
            <a:pathLst>
              <a:path w="251459" h="251460">
                <a:moveTo>
                  <a:pt x="0" y="125729"/>
                </a:moveTo>
                <a:lnTo>
                  <a:pt x="9879" y="76777"/>
                </a:lnTo>
                <a:lnTo>
                  <a:pt x="36823" y="36814"/>
                </a:lnTo>
                <a:lnTo>
                  <a:pt x="76788" y="9876"/>
                </a:lnTo>
                <a:lnTo>
                  <a:pt x="125729" y="0"/>
                </a:lnTo>
                <a:lnTo>
                  <a:pt x="174671" y="9876"/>
                </a:lnTo>
                <a:lnTo>
                  <a:pt x="214636" y="36814"/>
                </a:lnTo>
                <a:lnTo>
                  <a:pt x="241580" y="76777"/>
                </a:lnTo>
                <a:lnTo>
                  <a:pt x="251459" y="125729"/>
                </a:lnTo>
                <a:lnTo>
                  <a:pt x="241580" y="174682"/>
                </a:lnTo>
                <a:lnTo>
                  <a:pt x="214636" y="214645"/>
                </a:lnTo>
                <a:lnTo>
                  <a:pt x="174671" y="241583"/>
                </a:lnTo>
                <a:lnTo>
                  <a:pt x="125729" y="251459"/>
                </a:lnTo>
                <a:lnTo>
                  <a:pt x="76788" y="241583"/>
                </a:lnTo>
                <a:lnTo>
                  <a:pt x="36823" y="214645"/>
                </a:lnTo>
                <a:lnTo>
                  <a:pt x="9879" y="174682"/>
                </a:lnTo>
                <a:lnTo>
                  <a:pt x="0" y="125729"/>
                </a:lnTo>
                <a:close/>
              </a:path>
            </a:pathLst>
          </a:custGeom>
          <a:ln w="28956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269238" y="3508375"/>
            <a:ext cx="28575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Concludere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o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aderire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ad accordi di</a:t>
            </a:r>
            <a:r>
              <a:rPr sz="12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rete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93063" y="3546347"/>
            <a:ext cx="144780" cy="1432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40486" y="3492246"/>
            <a:ext cx="251460" cy="251460"/>
          </a:xfrm>
          <a:custGeom>
            <a:avLst/>
            <a:gdLst/>
            <a:ahLst/>
            <a:cxnLst/>
            <a:rect l="l" t="t" r="r" b="b"/>
            <a:pathLst>
              <a:path w="251459" h="251460">
                <a:moveTo>
                  <a:pt x="0" y="125729"/>
                </a:moveTo>
                <a:lnTo>
                  <a:pt x="9879" y="76777"/>
                </a:lnTo>
                <a:lnTo>
                  <a:pt x="36823" y="36814"/>
                </a:lnTo>
                <a:lnTo>
                  <a:pt x="76788" y="9876"/>
                </a:lnTo>
                <a:lnTo>
                  <a:pt x="125729" y="0"/>
                </a:lnTo>
                <a:lnTo>
                  <a:pt x="174671" y="9876"/>
                </a:lnTo>
                <a:lnTo>
                  <a:pt x="214636" y="36814"/>
                </a:lnTo>
                <a:lnTo>
                  <a:pt x="241580" y="76777"/>
                </a:lnTo>
                <a:lnTo>
                  <a:pt x="251459" y="125729"/>
                </a:lnTo>
                <a:lnTo>
                  <a:pt x="241580" y="174682"/>
                </a:lnTo>
                <a:lnTo>
                  <a:pt x="214636" y="214645"/>
                </a:lnTo>
                <a:lnTo>
                  <a:pt x="174671" y="241583"/>
                </a:lnTo>
                <a:lnTo>
                  <a:pt x="125729" y="251459"/>
                </a:lnTo>
                <a:lnTo>
                  <a:pt x="76788" y="241583"/>
                </a:lnTo>
                <a:lnTo>
                  <a:pt x="36823" y="214645"/>
                </a:lnTo>
                <a:lnTo>
                  <a:pt x="9879" y="174682"/>
                </a:lnTo>
                <a:lnTo>
                  <a:pt x="0" y="125729"/>
                </a:lnTo>
                <a:close/>
              </a:path>
            </a:pathLst>
          </a:custGeom>
          <a:ln w="28956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932803" y="2881376"/>
            <a:ext cx="33375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Concludere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operazioni finanziarie</a:t>
            </a:r>
            <a:r>
              <a:rPr sz="12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speculative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436614" y="2865882"/>
            <a:ext cx="251460" cy="251460"/>
          </a:xfrm>
          <a:custGeom>
            <a:avLst/>
            <a:gdLst/>
            <a:ahLst/>
            <a:cxnLst/>
            <a:rect l="l" t="t" r="r" b="b"/>
            <a:pathLst>
              <a:path w="251459" h="251460">
                <a:moveTo>
                  <a:pt x="0" y="125729"/>
                </a:moveTo>
                <a:lnTo>
                  <a:pt x="9876" y="76777"/>
                </a:lnTo>
                <a:lnTo>
                  <a:pt x="36814" y="36814"/>
                </a:lnTo>
                <a:lnTo>
                  <a:pt x="76777" y="9876"/>
                </a:lnTo>
                <a:lnTo>
                  <a:pt x="125730" y="0"/>
                </a:lnTo>
                <a:lnTo>
                  <a:pt x="174682" y="9876"/>
                </a:lnTo>
                <a:lnTo>
                  <a:pt x="214645" y="36814"/>
                </a:lnTo>
                <a:lnTo>
                  <a:pt x="241583" y="76777"/>
                </a:lnTo>
                <a:lnTo>
                  <a:pt x="251460" y="125729"/>
                </a:lnTo>
                <a:lnTo>
                  <a:pt x="241583" y="174682"/>
                </a:lnTo>
                <a:lnTo>
                  <a:pt x="214645" y="214645"/>
                </a:lnTo>
                <a:lnTo>
                  <a:pt x="174682" y="241583"/>
                </a:lnTo>
                <a:lnTo>
                  <a:pt x="125730" y="251459"/>
                </a:lnTo>
                <a:lnTo>
                  <a:pt x="76777" y="241583"/>
                </a:lnTo>
                <a:lnTo>
                  <a:pt x="36814" y="214645"/>
                </a:lnTo>
                <a:lnTo>
                  <a:pt x="9876" y="174682"/>
                </a:lnTo>
                <a:lnTo>
                  <a:pt x="0" y="125729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90715" y="2924555"/>
            <a:ext cx="143256" cy="1432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932803" y="3508375"/>
            <a:ext cx="23634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Partecipare a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società di</a:t>
            </a:r>
            <a:r>
              <a:rPr sz="12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persone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436614" y="3492246"/>
            <a:ext cx="251460" cy="251460"/>
          </a:xfrm>
          <a:custGeom>
            <a:avLst/>
            <a:gdLst/>
            <a:ahLst/>
            <a:cxnLst/>
            <a:rect l="l" t="t" r="r" b="b"/>
            <a:pathLst>
              <a:path w="251459" h="251460">
                <a:moveTo>
                  <a:pt x="0" y="125729"/>
                </a:moveTo>
                <a:lnTo>
                  <a:pt x="9876" y="76777"/>
                </a:lnTo>
                <a:lnTo>
                  <a:pt x="36814" y="36814"/>
                </a:lnTo>
                <a:lnTo>
                  <a:pt x="76777" y="9876"/>
                </a:lnTo>
                <a:lnTo>
                  <a:pt x="125730" y="0"/>
                </a:lnTo>
                <a:lnTo>
                  <a:pt x="174682" y="9876"/>
                </a:lnTo>
                <a:lnTo>
                  <a:pt x="214645" y="36814"/>
                </a:lnTo>
                <a:lnTo>
                  <a:pt x="241583" y="76777"/>
                </a:lnTo>
                <a:lnTo>
                  <a:pt x="251460" y="125729"/>
                </a:lnTo>
                <a:lnTo>
                  <a:pt x="241583" y="174682"/>
                </a:lnTo>
                <a:lnTo>
                  <a:pt x="214645" y="214645"/>
                </a:lnTo>
                <a:lnTo>
                  <a:pt x="174682" y="241583"/>
                </a:lnTo>
                <a:lnTo>
                  <a:pt x="125730" y="251459"/>
                </a:lnTo>
                <a:lnTo>
                  <a:pt x="76777" y="241583"/>
                </a:lnTo>
                <a:lnTo>
                  <a:pt x="36814" y="214645"/>
                </a:lnTo>
                <a:lnTo>
                  <a:pt x="9876" y="174682"/>
                </a:lnTo>
                <a:lnTo>
                  <a:pt x="0" y="125729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490715" y="3550920"/>
            <a:ext cx="143256" cy="1447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935216" y="4166107"/>
            <a:ext cx="22961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Partecipare a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società di</a:t>
            </a:r>
            <a:r>
              <a:rPr sz="12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capitali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438138" y="4149090"/>
            <a:ext cx="251460" cy="253365"/>
          </a:xfrm>
          <a:custGeom>
            <a:avLst/>
            <a:gdLst/>
            <a:ahLst/>
            <a:cxnLst/>
            <a:rect l="l" t="t" r="r" b="b"/>
            <a:pathLst>
              <a:path w="251459" h="253364">
                <a:moveTo>
                  <a:pt x="0" y="126492"/>
                </a:moveTo>
                <a:lnTo>
                  <a:pt x="9876" y="77259"/>
                </a:lnTo>
                <a:lnTo>
                  <a:pt x="36814" y="37052"/>
                </a:lnTo>
                <a:lnTo>
                  <a:pt x="76777" y="9941"/>
                </a:lnTo>
                <a:lnTo>
                  <a:pt x="125730" y="0"/>
                </a:lnTo>
                <a:lnTo>
                  <a:pt x="174682" y="9941"/>
                </a:lnTo>
                <a:lnTo>
                  <a:pt x="214645" y="37052"/>
                </a:lnTo>
                <a:lnTo>
                  <a:pt x="241583" y="77259"/>
                </a:lnTo>
                <a:lnTo>
                  <a:pt x="251460" y="126492"/>
                </a:lnTo>
                <a:lnTo>
                  <a:pt x="241583" y="175724"/>
                </a:lnTo>
                <a:lnTo>
                  <a:pt x="214645" y="215931"/>
                </a:lnTo>
                <a:lnTo>
                  <a:pt x="174682" y="243042"/>
                </a:lnTo>
                <a:lnTo>
                  <a:pt x="125730" y="252984"/>
                </a:lnTo>
                <a:lnTo>
                  <a:pt x="76777" y="243042"/>
                </a:lnTo>
                <a:lnTo>
                  <a:pt x="36814" y="215931"/>
                </a:lnTo>
                <a:lnTo>
                  <a:pt x="9876" y="175724"/>
                </a:lnTo>
                <a:lnTo>
                  <a:pt x="0" y="126492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92240" y="4207764"/>
            <a:ext cx="144780" cy="1447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932803" y="4827523"/>
            <a:ext cx="33801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Acquistare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servizi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per lo svolgimento di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attività 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che rientrano nelle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ordinarie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funzioni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o mansioni  proprie del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personale in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servizio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nella</a:t>
            </a:r>
            <a:r>
              <a:rPr sz="12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scuola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436614" y="4810505"/>
            <a:ext cx="251460" cy="253365"/>
          </a:xfrm>
          <a:custGeom>
            <a:avLst/>
            <a:gdLst/>
            <a:ahLst/>
            <a:cxnLst/>
            <a:rect l="l" t="t" r="r" b="b"/>
            <a:pathLst>
              <a:path w="251459" h="253364">
                <a:moveTo>
                  <a:pt x="0" y="126492"/>
                </a:moveTo>
                <a:lnTo>
                  <a:pt x="9876" y="77259"/>
                </a:lnTo>
                <a:lnTo>
                  <a:pt x="36814" y="37052"/>
                </a:lnTo>
                <a:lnTo>
                  <a:pt x="76777" y="9941"/>
                </a:lnTo>
                <a:lnTo>
                  <a:pt x="125730" y="0"/>
                </a:lnTo>
                <a:lnTo>
                  <a:pt x="174682" y="9941"/>
                </a:lnTo>
                <a:lnTo>
                  <a:pt x="214645" y="37052"/>
                </a:lnTo>
                <a:lnTo>
                  <a:pt x="241583" y="77259"/>
                </a:lnTo>
                <a:lnTo>
                  <a:pt x="251460" y="126492"/>
                </a:lnTo>
                <a:lnTo>
                  <a:pt x="241583" y="175724"/>
                </a:lnTo>
                <a:lnTo>
                  <a:pt x="214645" y="215931"/>
                </a:lnTo>
                <a:lnTo>
                  <a:pt x="174682" y="243042"/>
                </a:lnTo>
                <a:lnTo>
                  <a:pt x="125730" y="252984"/>
                </a:lnTo>
                <a:lnTo>
                  <a:pt x="76777" y="243042"/>
                </a:lnTo>
                <a:lnTo>
                  <a:pt x="36814" y="215931"/>
                </a:lnTo>
                <a:lnTo>
                  <a:pt x="9876" y="175724"/>
                </a:lnTo>
                <a:lnTo>
                  <a:pt x="0" y="126492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490715" y="4869179"/>
            <a:ext cx="143256" cy="1447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5027" y="2225039"/>
            <a:ext cx="0" cy="3599815"/>
          </a:xfrm>
          <a:custGeom>
            <a:avLst/>
            <a:gdLst/>
            <a:ahLst/>
            <a:cxnLst/>
            <a:rect l="l" t="t" r="r" b="b"/>
            <a:pathLst>
              <a:path h="3599815">
                <a:moveTo>
                  <a:pt x="0" y="0"/>
                </a:moveTo>
                <a:lnTo>
                  <a:pt x="0" y="3599688"/>
                </a:lnTo>
              </a:path>
            </a:pathLst>
          </a:custGeom>
          <a:ln w="3657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86740" y="2225039"/>
            <a:ext cx="36830" cy="3599815"/>
          </a:xfrm>
          <a:custGeom>
            <a:avLst/>
            <a:gdLst/>
            <a:ahLst/>
            <a:cxnLst/>
            <a:rect l="l" t="t" r="r" b="b"/>
            <a:pathLst>
              <a:path w="36829" h="3599815">
                <a:moveTo>
                  <a:pt x="36575" y="0"/>
                </a:moveTo>
                <a:lnTo>
                  <a:pt x="18287" y="0"/>
                </a:lnTo>
                <a:lnTo>
                  <a:pt x="0" y="1799844"/>
                </a:lnTo>
                <a:lnTo>
                  <a:pt x="18287" y="3599688"/>
                </a:lnTo>
                <a:lnTo>
                  <a:pt x="36575" y="3599688"/>
                </a:lnTo>
                <a:lnTo>
                  <a:pt x="18287" y="1799844"/>
                </a:lnTo>
                <a:lnTo>
                  <a:pt x="36575" y="0"/>
                </a:lnTo>
                <a:close/>
              </a:path>
            </a:pathLst>
          </a:custGeom>
          <a:ln w="9144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114288" y="2237232"/>
            <a:ext cx="0" cy="3599815"/>
          </a:xfrm>
          <a:custGeom>
            <a:avLst/>
            <a:gdLst/>
            <a:ahLst/>
            <a:cxnLst/>
            <a:rect l="l" t="t" r="r" b="b"/>
            <a:pathLst>
              <a:path h="3599815">
                <a:moveTo>
                  <a:pt x="0" y="0"/>
                </a:moveTo>
                <a:lnTo>
                  <a:pt x="0" y="3599687"/>
                </a:lnTo>
              </a:path>
            </a:pathLst>
          </a:custGeom>
          <a:ln w="3657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96000" y="2237232"/>
            <a:ext cx="36830" cy="3599815"/>
          </a:xfrm>
          <a:custGeom>
            <a:avLst/>
            <a:gdLst/>
            <a:ahLst/>
            <a:cxnLst/>
            <a:rect l="l" t="t" r="r" b="b"/>
            <a:pathLst>
              <a:path w="36829" h="3599815">
                <a:moveTo>
                  <a:pt x="36575" y="0"/>
                </a:moveTo>
                <a:lnTo>
                  <a:pt x="18287" y="0"/>
                </a:lnTo>
                <a:lnTo>
                  <a:pt x="0" y="1799843"/>
                </a:lnTo>
                <a:lnTo>
                  <a:pt x="18287" y="3599687"/>
                </a:lnTo>
                <a:lnTo>
                  <a:pt x="36575" y="3599687"/>
                </a:lnTo>
                <a:lnTo>
                  <a:pt x="18287" y="1799843"/>
                </a:lnTo>
                <a:lnTo>
                  <a:pt x="36575" y="0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413715" y="747166"/>
            <a:ext cx="10887075" cy="1715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Le Istituzioni scolastiche hanno piena capacità e autonomia negoziale, fatti salvi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alcuni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limiti previsti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dal nuovo 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Regolamento e dalla normativa</a:t>
            </a:r>
            <a:r>
              <a:rPr sz="16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vigente.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00">
              <a:latin typeface="Times New Roman"/>
              <a:cs typeface="Times New Roman"/>
            </a:endParaRPr>
          </a:p>
          <a:p>
            <a:pPr marL="516890">
              <a:lnSpc>
                <a:spcPct val="100000"/>
              </a:lnSpc>
              <a:tabLst>
                <a:tab pos="6113145" algn="l"/>
              </a:tabLst>
            </a:pP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Le Istituzioni</a:t>
            </a:r>
            <a:r>
              <a:rPr sz="14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scolastiche</a:t>
            </a:r>
            <a:r>
              <a:rPr sz="1400" b="1" i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possono:	Le Istituzioni scolastiche NON</a:t>
            </a:r>
            <a:r>
              <a:rPr sz="1400" b="1" i="1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possono: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Times New Roman"/>
              <a:cs typeface="Times New Roman"/>
            </a:endParaRPr>
          </a:p>
          <a:p>
            <a:pPr marL="868044">
              <a:lnSpc>
                <a:spcPct val="100000"/>
              </a:lnSpc>
              <a:tabLst>
                <a:tab pos="6531609" algn="l"/>
              </a:tabLst>
            </a:pP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Stipulare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convenzioni</a:t>
            </a:r>
            <a:r>
              <a:rPr sz="1200" b="1" spc="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2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contratti	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Stipulare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contratti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aleatori*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93191" y="2065007"/>
            <a:ext cx="477773" cy="4213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76694" y="2151507"/>
            <a:ext cx="282575" cy="226060"/>
          </a:xfrm>
          <a:custGeom>
            <a:avLst/>
            <a:gdLst/>
            <a:ahLst/>
            <a:cxnLst/>
            <a:rect l="l" t="t" r="r" b="b"/>
            <a:pathLst>
              <a:path w="282575" h="226060">
                <a:moveTo>
                  <a:pt x="39382" y="144399"/>
                </a:moveTo>
                <a:lnTo>
                  <a:pt x="0" y="172338"/>
                </a:lnTo>
                <a:lnTo>
                  <a:pt x="38214" y="225678"/>
                </a:lnTo>
                <a:lnTo>
                  <a:pt x="54844" y="214249"/>
                </a:lnTo>
                <a:lnTo>
                  <a:pt x="40906" y="214249"/>
                </a:lnTo>
                <a:lnTo>
                  <a:pt x="27901" y="196468"/>
                </a:lnTo>
                <a:lnTo>
                  <a:pt x="36765" y="190118"/>
                </a:lnTo>
                <a:lnTo>
                  <a:pt x="23418" y="190118"/>
                </a:lnTo>
                <a:lnTo>
                  <a:pt x="11709" y="173608"/>
                </a:lnTo>
                <a:lnTo>
                  <a:pt x="43891" y="150749"/>
                </a:lnTo>
                <a:lnTo>
                  <a:pt x="39382" y="144399"/>
                </a:lnTo>
                <a:close/>
              </a:path>
              <a:path w="282575" h="226060">
                <a:moveTo>
                  <a:pt x="74358" y="191388"/>
                </a:moveTo>
                <a:lnTo>
                  <a:pt x="40906" y="214249"/>
                </a:lnTo>
                <a:lnTo>
                  <a:pt x="54844" y="214249"/>
                </a:lnTo>
                <a:lnTo>
                  <a:pt x="78867" y="197738"/>
                </a:lnTo>
                <a:lnTo>
                  <a:pt x="74358" y="191388"/>
                </a:lnTo>
                <a:close/>
              </a:path>
              <a:path w="282575" h="226060">
                <a:moveTo>
                  <a:pt x="53555" y="168528"/>
                </a:moveTo>
                <a:lnTo>
                  <a:pt x="23418" y="190118"/>
                </a:lnTo>
                <a:lnTo>
                  <a:pt x="36765" y="190118"/>
                </a:lnTo>
                <a:lnTo>
                  <a:pt x="58039" y="174878"/>
                </a:lnTo>
                <a:lnTo>
                  <a:pt x="53555" y="168528"/>
                </a:lnTo>
                <a:close/>
              </a:path>
              <a:path w="282575" h="226060">
                <a:moveTo>
                  <a:pt x="83312" y="176149"/>
                </a:moveTo>
                <a:lnTo>
                  <a:pt x="77419" y="181228"/>
                </a:lnTo>
                <a:lnTo>
                  <a:pt x="81102" y="185038"/>
                </a:lnTo>
                <a:lnTo>
                  <a:pt x="85039" y="186308"/>
                </a:lnTo>
                <a:lnTo>
                  <a:pt x="89217" y="187578"/>
                </a:lnTo>
                <a:lnTo>
                  <a:pt x="93395" y="187578"/>
                </a:lnTo>
                <a:lnTo>
                  <a:pt x="98056" y="186308"/>
                </a:lnTo>
                <a:lnTo>
                  <a:pt x="106273" y="179958"/>
                </a:lnTo>
                <a:lnTo>
                  <a:pt x="87998" y="179958"/>
                </a:lnTo>
                <a:lnTo>
                  <a:pt x="85534" y="177418"/>
                </a:lnTo>
                <a:lnTo>
                  <a:pt x="83312" y="176149"/>
                </a:lnTo>
                <a:close/>
              </a:path>
              <a:path w="282575" h="226060">
                <a:moveTo>
                  <a:pt x="112299" y="162178"/>
                </a:moveTo>
                <a:lnTo>
                  <a:pt x="102882" y="162178"/>
                </a:lnTo>
                <a:lnTo>
                  <a:pt x="105130" y="165988"/>
                </a:lnTo>
                <a:lnTo>
                  <a:pt x="105410" y="167258"/>
                </a:lnTo>
                <a:lnTo>
                  <a:pt x="104203" y="172338"/>
                </a:lnTo>
                <a:lnTo>
                  <a:pt x="102362" y="174878"/>
                </a:lnTo>
                <a:lnTo>
                  <a:pt x="96240" y="178688"/>
                </a:lnTo>
                <a:lnTo>
                  <a:pt x="93370" y="179958"/>
                </a:lnTo>
                <a:lnTo>
                  <a:pt x="106273" y="179958"/>
                </a:lnTo>
                <a:lnTo>
                  <a:pt x="108673" y="177418"/>
                </a:lnTo>
                <a:lnTo>
                  <a:pt x="112064" y="172338"/>
                </a:lnTo>
                <a:lnTo>
                  <a:pt x="112877" y="168528"/>
                </a:lnTo>
                <a:lnTo>
                  <a:pt x="112712" y="163449"/>
                </a:lnTo>
                <a:lnTo>
                  <a:pt x="112299" y="162178"/>
                </a:lnTo>
                <a:close/>
              </a:path>
              <a:path w="282575" h="226060">
                <a:moveTo>
                  <a:pt x="87655" y="136778"/>
                </a:moveTo>
                <a:lnTo>
                  <a:pt x="85077" y="136778"/>
                </a:lnTo>
                <a:lnTo>
                  <a:pt x="79146" y="138049"/>
                </a:lnTo>
                <a:lnTo>
                  <a:pt x="76111" y="139318"/>
                </a:lnTo>
                <a:lnTo>
                  <a:pt x="73012" y="141858"/>
                </a:lnTo>
                <a:lnTo>
                  <a:pt x="70954" y="143128"/>
                </a:lnTo>
                <a:lnTo>
                  <a:pt x="69227" y="144399"/>
                </a:lnTo>
                <a:lnTo>
                  <a:pt x="65417" y="149478"/>
                </a:lnTo>
                <a:lnTo>
                  <a:pt x="64909" y="152018"/>
                </a:lnTo>
                <a:lnTo>
                  <a:pt x="64223" y="153288"/>
                </a:lnTo>
                <a:lnTo>
                  <a:pt x="73748" y="168528"/>
                </a:lnTo>
                <a:lnTo>
                  <a:pt x="76060" y="168528"/>
                </a:lnTo>
                <a:lnTo>
                  <a:pt x="81127" y="167258"/>
                </a:lnTo>
                <a:lnTo>
                  <a:pt x="85267" y="165988"/>
                </a:lnTo>
                <a:lnTo>
                  <a:pt x="91046" y="164718"/>
                </a:lnTo>
                <a:lnTo>
                  <a:pt x="95326" y="162178"/>
                </a:lnTo>
                <a:lnTo>
                  <a:pt x="112299" y="162178"/>
                </a:lnTo>
                <a:lnTo>
                  <a:pt x="111887" y="160908"/>
                </a:lnTo>
                <a:lnTo>
                  <a:pt x="111105" y="159638"/>
                </a:lnTo>
                <a:lnTo>
                  <a:pt x="73812" y="159638"/>
                </a:lnTo>
                <a:lnTo>
                  <a:pt x="72986" y="158368"/>
                </a:lnTo>
                <a:lnTo>
                  <a:pt x="71424" y="157099"/>
                </a:lnTo>
                <a:lnTo>
                  <a:pt x="71247" y="154558"/>
                </a:lnTo>
                <a:lnTo>
                  <a:pt x="72453" y="150749"/>
                </a:lnTo>
                <a:lnTo>
                  <a:pt x="74282" y="149478"/>
                </a:lnTo>
                <a:lnTo>
                  <a:pt x="77355" y="146938"/>
                </a:lnTo>
                <a:lnTo>
                  <a:pt x="79959" y="144399"/>
                </a:lnTo>
                <a:lnTo>
                  <a:pt x="93471" y="144399"/>
                </a:lnTo>
                <a:lnTo>
                  <a:pt x="96431" y="141858"/>
                </a:lnTo>
                <a:lnTo>
                  <a:pt x="94221" y="139318"/>
                </a:lnTo>
                <a:lnTo>
                  <a:pt x="92024" y="138049"/>
                </a:lnTo>
                <a:lnTo>
                  <a:pt x="87655" y="136778"/>
                </a:lnTo>
                <a:close/>
              </a:path>
              <a:path w="282575" h="226060">
                <a:moveTo>
                  <a:pt x="104711" y="153288"/>
                </a:moveTo>
                <a:lnTo>
                  <a:pt x="100279" y="153288"/>
                </a:lnTo>
                <a:lnTo>
                  <a:pt x="95415" y="154558"/>
                </a:lnTo>
                <a:lnTo>
                  <a:pt x="91389" y="154558"/>
                </a:lnTo>
                <a:lnTo>
                  <a:pt x="81876" y="158368"/>
                </a:lnTo>
                <a:lnTo>
                  <a:pt x="79502" y="159638"/>
                </a:lnTo>
                <a:lnTo>
                  <a:pt x="111105" y="159638"/>
                </a:lnTo>
                <a:lnTo>
                  <a:pt x="108724" y="155828"/>
                </a:lnTo>
                <a:lnTo>
                  <a:pt x="106857" y="154558"/>
                </a:lnTo>
                <a:lnTo>
                  <a:pt x="104711" y="153288"/>
                </a:lnTo>
                <a:close/>
              </a:path>
              <a:path w="282575" h="226060">
                <a:moveTo>
                  <a:pt x="125768" y="107568"/>
                </a:moveTo>
                <a:lnTo>
                  <a:pt x="120205" y="108838"/>
                </a:lnTo>
                <a:lnTo>
                  <a:pt x="109474" y="116458"/>
                </a:lnTo>
                <a:lnTo>
                  <a:pt x="106324" y="121538"/>
                </a:lnTo>
                <a:lnTo>
                  <a:pt x="104635" y="132968"/>
                </a:lnTo>
                <a:lnTo>
                  <a:pt x="106540" y="139318"/>
                </a:lnTo>
                <a:lnTo>
                  <a:pt x="111201" y="145668"/>
                </a:lnTo>
                <a:lnTo>
                  <a:pt x="115697" y="152018"/>
                </a:lnTo>
                <a:lnTo>
                  <a:pt x="120891" y="155828"/>
                </a:lnTo>
                <a:lnTo>
                  <a:pt x="132638" y="158368"/>
                </a:lnTo>
                <a:lnTo>
                  <a:pt x="138468" y="157099"/>
                </a:lnTo>
                <a:lnTo>
                  <a:pt x="144233" y="153288"/>
                </a:lnTo>
                <a:lnTo>
                  <a:pt x="147290" y="150749"/>
                </a:lnTo>
                <a:lnTo>
                  <a:pt x="133565" y="150749"/>
                </a:lnTo>
                <a:lnTo>
                  <a:pt x="125920" y="149478"/>
                </a:lnTo>
                <a:lnTo>
                  <a:pt x="122364" y="146938"/>
                </a:lnTo>
                <a:lnTo>
                  <a:pt x="119075" y="143128"/>
                </a:lnTo>
                <a:lnTo>
                  <a:pt x="127729" y="136778"/>
                </a:lnTo>
                <a:lnTo>
                  <a:pt x="115582" y="136778"/>
                </a:lnTo>
                <a:lnTo>
                  <a:pt x="113398" y="132968"/>
                </a:lnTo>
                <a:lnTo>
                  <a:pt x="112623" y="129158"/>
                </a:lnTo>
                <a:lnTo>
                  <a:pt x="113919" y="122808"/>
                </a:lnTo>
                <a:lnTo>
                  <a:pt x="115785" y="120268"/>
                </a:lnTo>
                <a:lnTo>
                  <a:pt x="122250" y="115188"/>
                </a:lnTo>
                <a:lnTo>
                  <a:pt x="143692" y="115188"/>
                </a:lnTo>
                <a:lnTo>
                  <a:pt x="142722" y="113918"/>
                </a:lnTo>
                <a:lnTo>
                  <a:pt x="137502" y="110108"/>
                </a:lnTo>
                <a:lnTo>
                  <a:pt x="125768" y="107568"/>
                </a:lnTo>
                <a:close/>
              </a:path>
              <a:path w="282575" h="226060">
                <a:moveTo>
                  <a:pt x="152641" y="127888"/>
                </a:moveTo>
                <a:lnTo>
                  <a:pt x="145135" y="131699"/>
                </a:lnTo>
                <a:lnTo>
                  <a:pt x="146100" y="135508"/>
                </a:lnTo>
                <a:lnTo>
                  <a:pt x="146164" y="139318"/>
                </a:lnTo>
                <a:lnTo>
                  <a:pt x="144513" y="144399"/>
                </a:lnTo>
                <a:lnTo>
                  <a:pt x="142862" y="145668"/>
                </a:lnTo>
                <a:lnTo>
                  <a:pt x="140411" y="148208"/>
                </a:lnTo>
                <a:lnTo>
                  <a:pt x="137121" y="149478"/>
                </a:lnTo>
                <a:lnTo>
                  <a:pt x="133565" y="150749"/>
                </a:lnTo>
                <a:lnTo>
                  <a:pt x="147290" y="150749"/>
                </a:lnTo>
                <a:lnTo>
                  <a:pt x="148818" y="149478"/>
                </a:lnTo>
                <a:lnTo>
                  <a:pt x="151803" y="145668"/>
                </a:lnTo>
                <a:lnTo>
                  <a:pt x="154571" y="138049"/>
                </a:lnTo>
                <a:lnTo>
                  <a:pt x="154393" y="132968"/>
                </a:lnTo>
                <a:lnTo>
                  <a:pt x="152641" y="127888"/>
                </a:lnTo>
                <a:close/>
              </a:path>
              <a:path w="282575" h="226060">
                <a:moveTo>
                  <a:pt x="93471" y="144399"/>
                </a:moveTo>
                <a:lnTo>
                  <a:pt x="86817" y="144399"/>
                </a:lnTo>
                <a:lnTo>
                  <a:pt x="88798" y="145668"/>
                </a:lnTo>
                <a:lnTo>
                  <a:pt x="90512" y="146938"/>
                </a:lnTo>
                <a:lnTo>
                  <a:pt x="93471" y="144399"/>
                </a:lnTo>
                <a:close/>
              </a:path>
              <a:path w="282575" h="226060">
                <a:moveTo>
                  <a:pt x="143692" y="115188"/>
                </a:moveTo>
                <a:lnTo>
                  <a:pt x="125920" y="115188"/>
                </a:lnTo>
                <a:lnTo>
                  <a:pt x="129857" y="116458"/>
                </a:lnTo>
                <a:lnTo>
                  <a:pt x="132410" y="116458"/>
                </a:lnTo>
                <a:lnTo>
                  <a:pt x="135001" y="117728"/>
                </a:lnTo>
                <a:lnTo>
                  <a:pt x="137617" y="121538"/>
                </a:lnTo>
                <a:lnTo>
                  <a:pt x="115582" y="136778"/>
                </a:lnTo>
                <a:lnTo>
                  <a:pt x="127729" y="136778"/>
                </a:lnTo>
                <a:lnTo>
                  <a:pt x="148501" y="121538"/>
                </a:lnTo>
                <a:lnTo>
                  <a:pt x="147967" y="121538"/>
                </a:lnTo>
                <a:lnTo>
                  <a:pt x="147574" y="120268"/>
                </a:lnTo>
                <a:lnTo>
                  <a:pt x="143692" y="115188"/>
                </a:lnTo>
                <a:close/>
              </a:path>
              <a:path w="282575" h="226060">
                <a:moveTo>
                  <a:pt x="147751" y="91058"/>
                </a:moveTo>
                <a:lnTo>
                  <a:pt x="141770" y="94868"/>
                </a:lnTo>
                <a:lnTo>
                  <a:pt x="169456" y="134238"/>
                </a:lnTo>
                <a:lnTo>
                  <a:pt x="176136" y="129158"/>
                </a:lnTo>
                <a:lnTo>
                  <a:pt x="159258" y="105028"/>
                </a:lnTo>
                <a:lnTo>
                  <a:pt x="157683" y="102488"/>
                </a:lnTo>
                <a:lnTo>
                  <a:pt x="156451" y="97408"/>
                </a:lnTo>
                <a:lnTo>
                  <a:pt x="156521" y="96138"/>
                </a:lnTo>
                <a:lnTo>
                  <a:pt x="151638" y="96138"/>
                </a:lnTo>
                <a:lnTo>
                  <a:pt x="147751" y="91058"/>
                </a:lnTo>
                <a:close/>
              </a:path>
              <a:path w="282575" h="226060">
                <a:moveTo>
                  <a:pt x="180657" y="85978"/>
                </a:moveTo>
                <a:lnTo>
                  <a:pt x="168579" y="85978"/>
                </a:lnTo>
                <a:lnTo>
                  <a:pt x="172821" y="88518"/>
                </a:lnTo>
                <a:lnTo>
                  <a:pt x="174917" y="92328"/>
                </a:lnTo>
                <a:lnTo>
                  <a:pt x="192900" y="117728"/>
                </a:lnTo>
                <a:lnTo>
                  <a:pt x="199593" y="112649"/>
                </a:lnTo>
                <a:lnTo>
                  <a:pt x="180657" y="85978"/>
                </a:lnTo>
                <a:close/>
              </a:path>
              <a:path w="282575" h="226060">
                <a:moveTo>
                  <a:pt x="211493" y="45338"/>
                </a:moveTo>
                <a:lnTo>
                  <a:pt x="205397" y="50418"/>
                </a:lnTo>
                <a:lnTo>
                  <a:pt x="243687" y="105028"/>
                </a:lnTo>
                <a:lnTo>
                  <a:pt x="250380" y="99949"/>
                </a:lnTo>
                <a:lnTo>
                  <a:pt x="236905" y="80899"/>
                </a:lnTo>
                <a:lnTo>
                  <a:pt x="246202" y="80899"/>
                </a:lnTo>
                <a:lnTo>
                  <a:pt x="248539" y="79628"/>
                </a:lnTo>
                <a:lnTo>
                  <a:pt x="250761" y="78358"/>
                </a:lnTo>
                <a:lnTo>
                  <a:pt x="253809" y="75818"/>
                </a:lnTo>
                <a:lnTo>
                  <a:pt x="240195" y="75818"/>
                </a:lnTo>
                <a:lnTo>
                  <a:pt x="236435" y="74549"/>
                </a:lnTo>
                <a:lnTo>
                  <a:pt x="232676" y="74549"/>
                </a:lnTo>
                <a:lnTo>
                  <a:pt x="229019" y="70738"/>
                </a:lnTo>
                <a:lnTo>
                  <a:pt x="221881" y="60578"/>
                </a:lnTo>
                <a:lnTo>
                  <a:pt x="220268" y="55499"/>
                </a:lnTo>
                <a:lnTo>
                  <a:pt x="220700" y="50418"/>
                </a:lnTo>
                <a:lnTo>
                  <a:pt x="215087" y="50418"/>
                </a:lnTo>
                <a:lnTo>
                  <a:pt x="211493" y="45338"/>
                </a:lnTo>
                <a:close/>
              </a:path>
              <a:path w="282575" h="226060">
                <a:moveTo>
                  <a:pt x="203923" y="69468"/>
                </a:moveTo>
                <a:lnTo>
                  <a:pt x="191414" y="69468"/>
                </a:lnTo>
                <a:lnTo>
                  <a:pt x="192874" y="70738"/>
                </a:lnTo>
                <a:lnTo>
                  <a:pt x="195389" y="72008"/>
                </a:lnTo>
                <a:lnTo>
                  <a:pt x="196951" y="73278"/>
                </a:lnTo>
                <a:lnTo>
                  <a:pt x="216281" y="101218"/>
                </a:lnTo>
                <a:lnTo>
                  <a:pt x="222923" y="97408"/>
                </a:lnTo>
                <a:lnTo>
                  <a:pt x="203923" y="69468"/>
                </a:lnTo>
                <a:close/>
              </a:path>
              <a:path w="282575" h="226060">
                <a:moveTo>
                  <a:pt x="172783" y="78358"/>
                </a:moveTo>
                <a:lnTo>
                  <a:pt x="164833" y="78358"/>
                </a:lnTo>
                <a:lnTo>
                  <a:pt x="162013" y="79628"/>
                </a:lnTo>
                <a:lnTo>
                  <a:pt x="159092" y="80899"/>
                </a:lnTo>
                <a:lnTo>
                  <a:pt x="156464" y="83438"/>
                </a:lnTo>
                <a:lnTo>
                  <a:pt x="154533" y="84708"/>
                </a:lnTo>
                <a:lnTo>
                  <a:pt x="152069" y="91058"/>
                </a:lnTo>
                <a:lnTo>
                  <a:pt x="151511" y="93599"/>
                </a:lnTo>
                <a:lnTo>
                  <a:pt x="151638" y="96138"/>
                </a:lnTo>
                <a:lnTo>
                  <a:pt x="156521" y="96138"/>
                </a:lnTo>
                <a:lnTo>
                  <a:pt x="156591" y="94868"/>
                </a:lnTo>
                <a:lnTo>
                  <a:pt x="157492" y="93599"/>
                </a:lnTo>
                <a:lnTo>
                  <a:pt x="158394" y="91058"/>
                </a:lnTo>
                <a:lnTo>
                  <a:pt x="159791" y="89788"/>
                </a:lnTo>
                <a:lnTo>
                  <a:pt x="161671" y="88518"/>
                </a:lnTo>
                <a:lnTo>
                  <a:pt x="164147" y="85978"/>
                </a:lnTo>
                <a:lnTo>
                  <a:pt x="180657" y="85978"/>
                </a:lnTo>
                <a:lnTo>
                  <a:pt x="179501" y="82168"/>
                </a:lnTo>
                <a:lnTo>
                  <a:pt x="179768" y="80899"/>
                </a:lnTo>
                <a:lnTo>
                  <a:pt x="175082" y="80899"/>
                </a:lnTo>
                <a:lnTo>
                  <a:pt x="172783" y="78358"/>
                </a:lnTo>
                <a:close/>
              </a:path>
              <a:path w="282575" h="226060">
                <a:moveTo>
                  <a:pt x="243776" y="80899"/>
                </a:moveTo>
                <a:lnTo>
                  <a:pt x="239052" y="80899"/>
                </a:lnTo>
                <a:lnTo>
                  <a:pt x="241338" y="82168"/>
                </a:lnTo>
                <a:lnTo>
                  <a:pt x="243776" y="80899"/>
                </a:lnTo>
                <a:close/>
              </a:path>
              <a:path w="282575" h="226060">
                <a:moveTo>
                  <a:pt x="190106" y="60578"/>
                </a:moveTo>
                <a:lnTo>
                  <a:pt x="186334" y="61849"/>
                </a:lnTo>
                <a:lnTo>
                  <a:pt x="182422" y="64388"/>
                </a:lnTo>
                <a:lnTo>
                  <a:pt x="177419" y="68199"/>
                </a:lnTo>
                <a:lnTo>
                  <a:pt x="174980" y="73278"/>
                </a:lnTo>
                <a:lnTo>
                  <a:pt x="175082" y="80899"/>
                </a:lnTo>
                <a:lnTo>
                  <a:pt x="179768" y="80899"/>
                </a:lnTo>
                <a:lnTo>
                  <a:pt x="180035" y="79628"/>
                </a:lnTo>
                <a:lnTo>
                  <a:pt x="180581" y="75818"/>
                </a:lnTo>
                <a:lnTo>
                  <a:pt x="182232" y="73278"/>
                </a:lnTo>
                <a:lnTo>
                  <a:pt x="185000" y="72008"/>
                </a:lnTo>
                <a:lnTo>
                  <a:pt x="186537" y="70738"/>
                </a:lnTo>
                <a:lnTo>
                  <a:pt x="188137" y="69468"/>
                </a:lnTo>
                <a:lnTo>
                  <a:pt x="203923" y="69468"/>
                </a:lnTo>
                <a:lnTo>
                  <a:pt x="200761" y="65658"/>
                </a:lnTo>
                <a:lnTo>
                  <a:pt x="197358" y="63118"/>
                </a:lnTo>
                <a:lnTo>
                  <a:pt x="190106" y="60578"/>
                </a:lnTo>
                <a:close/>
              </a:path>
              <a:path w="282575" h="226060">
                <a:moveTo>
                  <a:pt x="249104" y="40258"/>
                </a:moveTo>
                <a:lnTo>
                  <a:pt x="231571" y="40258"/>
                </a:lnTo>
                <a:lnTo>
                  <a:pt x="239217" y="42799"/>
                </a:lnTo>
                <a:lnTo>
                  <a:pt x="242900" y="45338"/>
                </a:lnTo>
                <a:lnTo>
                  <a:pt x="246430" y="50418"/>
                </a:lnTo>
                <a:lnTo>
                  <a:pt x="250126" y="55499"/>
                </a:lnTo>
                <a:lnTo>
                  <a:pt x="251802" y="60578"/>
                </a:lnTo>
                <a:lnTo>
                  <a:pt x="251091" y="68199"/>
                </a:lnTo>
                <a:lnTo>
                  <a:pt x="249428" y="70738"/>
                </a:lnTo>
                <a:lnTo>
                  <a:pt x="246456" y="73278"/>
                </a:lnTo>
                <a:lnTo>
                  <a:pt x="243535" y="75818"/>
                </a:lnTo>
                <a:lnTo>
                  <a:pt x="253809" y="75818"/>
                </a:lnTo>
                <a:lnTo>
                  <a:pt x="256108" y="73278"/>
                </a:lnTo>
                <a:lnTo>
                  <a:pt x="259219" y="65658"/>
                </a:lnTo>
                <a:lnTo>
                  <a:pt x="259588" y="61849"/>
                </a:lnTo>
                <a:lnTo>
                  <a:pt x="257949" y="54228"/>
                </a:lnTo>
                <a:lnTo>
                  <a:pt x="256120" y="49149"/>
                </a:lnTo>
                <a:lnTo>
                  <a:pt x="250647" y="41528"/>
                </a:lnTo>
                <a:lnTo>
                  <a:pt x="249104" y="40258"/>
                </a:lnTo>
                <a:close/>
              </a:path>
              <a:path w="282575" h="226060">
                <a:moveTo>
                  <a:pt x="254533" y="16128"/>
                </a:moveTo>
                <a:lnTo>
                  <a:pt x="247853" y="19938"/>
                </a:lnTo>
                <a:lnTo>
                  <a:pt x="275539" y="59308"/>
                </a:lnTo>
                <a:lnTo>
                  <a:pt x="282219" y="55499"/>
                </a:lnTo>
                <a:lnTo>
                  <a:pt x="254533" y="16128"/>
                </a:lnTo>
                <a:close/>
              </a:path>
              <a:path w="282575" h="226060">
                <a:moveTo>
                  <a:pt x="240499" y="33908"/>
                </a:moveTo>
                <a:lnTo>
                  <a:pt x="229260" y="33908"/>
                </a:lnTo>
                <a:lnTo>
                  <a:pt x="225679" y="35178"/>
                </a:lnTo>
                <a:lnTo>
                  <a:pt x="215087" y="50418"/>
                </a:lnTo>
                <a:lnTo>
                  <a:pt x="220700" y="50418"/>
                </a:lnTo>
                <a:lnTo>
                  <a:pt x="220916" y="47878"/>
                </a:lnTo>
                <a:lnTo>
                  <a:pt x="222504" y="44068"/>
                </a:lnTo>
                <a:lnTo>
                  <a:pt x="228219" y="40258"/>
                </a:lnTo>
                <a:lnTo>
                  <a:pt x="249104" y="40258"/>
                </a:lnTo>
                <a:lnTo>
                  <a:pt x="247561" y="38988"/>
                </a:lnTo>
                <a:lnTo>
                  <a:pt x="240499" y="33908"/>
                </a:lnTo>
                <a:close/>
              </a:path>
              <a:path w="282575" h="226060">
                <a:moveTo>
                  <a:pt x="244005" y="0"/>
                </a:moveTo>
                <a:lnTo>
                  <a:pt x="237312" y="4698"/>
                </a:lnTo>
                <a:lnTo>
                  <a:pt x="242709" y="12445"/>
                </a:lnTo>
                <a:lnTo>
                  <a:pt x="249402" y="7746"/>
                </a:lnTo>
                <a:lnTo>
                  <a:pt x="244005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937503" y="2065007"/>
            <a:ext cx="477774" cy="4213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021323" y="2151507"/>
            <a:ext cx="282575" cy="226060"/>
          </a:xfrm>
          <a:custGeom>
            <a:avLst/>
            <a:gdLst/>
            <a:ahLst/>
            <a:cxnLst/>
            <a:rect l="l" t="t" r="r" b="b"/>
            <a:pathLst>
              <a:path w="282575" h="226060">
                <a:moveTo>
                  <a:pt x="39370" y="144399"/>
                </a:moveTo>
                <a:lnTo>
                  <a:pt x="0" y="172338"/>
                </a:lnTo>
                <a:lnTo>
                  <a:pt x="38226" y="225678"/>
                </a:lnTo>
                <a:lnTo>
                  <a:pt x="54852" y="214249"/>
                </a:lnTo>
                <a:lnTo>
                  <a:pt x="40893" y="214249"/>
                </a:lnTo>
                <a:lnTo>
                  <a:pt x="27939" y="196468"/>
                </a:lnTo>
                <a:lnTo>
                  <a:pt x="36792" y="190118"/>
                </a:lnTo>
                <a:lnTo>
                  <a:pt x="23367" y="190118"/>
                </a:lnTo>
                <a:lnTo>
                  <a:pt x="11684" y="173608"/>
                </a:lnTo>
                <a:lnTo>
                  <a:pt x="43941" y="150749"/>
                </a:lnTo>
                <a:lnTo>
                  <a:pt x="39370" y="144399"/>
                </a:lnTo>
                <a:close/>
              </a:path>
              <a:path w="282575" h="226060">
                <a:moveTo>
                  <a:pt x="74295" y="191388"/>
                </a:moveTo>
                <a:lnTo>
                  <a:pt x="40893" y="214249"/>
                </a:lnTo>
                <a:lnTo>
                  <a:pt x="54852" y="214249"/>
                </a:lnTo>
                <a:lnTo>
                  <a:pt x="78866" y="197738"/>
                </a:lnTo>
                <a:lnTo>
                  <a:pt x="74295" y="191388"/>
                </a:lnTo>
                <a:close/>
              </a:path>
              <a:path w="282575" h="226060">
                <a:moveTo>
                  <a:pt x="53593" y="168528"/>
                </a:moveTo>
                <a:lnTo>
                  <a:pt x="23367" y="190118"/>
                </a:lnTo>
                <a:lnTo>
                  <a:pt x="36792" y="190118"/>
                </a:lnTo>
                <a:lnTo>
                  <a:pt x="58038" y="174878"/>
                </a:lnTo>
                <a:lnTo>
                  <a:pt x="53593" y="168528"/>
                </a:lnTo>
                <a:close/>
              </a:path>
              <a:path w="282575" h="226060">
                <a:moveTo>
                  <a:pt x="83312" y="176149"/>
                </a:moveTo>
                <a:lnTo>
                  <a:pt x="77470" y="181228"/>
                </a:lnTo>
                <a:lnTo>
                  <a:pt x="81025" y="185038"/>
                </a:lnTo>
                <a:lnTo>
                  <a:pt x="84962" y="186308"/>
                </a:lnTo>
                <a:lnTo>
                  <a:pt x="89153" y="187578"/>
                </a:lnTo>
                <a:lnTo>
                  <a:pt x="93345" y="187578"/>
                </a:lnTo>
                <a:lnTo>
                  <a:pt x="98043" y="186308"/>
                </a:lnTo>
                <a:lnTo>
                  <a:pt x="103124" y="182499"/>
                </a:lnTo>
                <a:lnTo>
                  <a:pt x="106299" y="179958"/>
                </a:lnTo>
                <a:lnTo>
                  <a:pt x="88011" y="179958"/>
                </a:lnTo>
                <a:lnTo>
                  <a:pt x="85471" y="177418"/>
                </a:lnTo>
                <a:lnTo>
                  <a:pt x="83312" y="176149"/>
                </a:lnTo>
                <a:close/>
              </a:path>
              <a:path w="282575" h="226060">
                <a:moveTo>
                  <a:pt x="112268" y="162178"/>
                </a:moveTo>
                <a:lnTo>
                  <a:pt x="102870" y="162178"/>
                </a:lnTo>
                <a:lnTo>
                  <a:pt x="103886" y="163449"/>
                </a:lnTo>
                <a:lnTo>
                  <a:pt x="105155" y="165988"/>
                </a:lnTo>
                <a:lnTo>
                  <a:pt x="93345" y="179958"/>
                </a:lnTo>
                <a:lnTo>
                  <a:pt x="106299" y="179958"/>
                </a:lnTo>
                <a:lnTo>
                  <a:pt x="108712" y="177418"/>
                </a:lnTo>
                <a:lnTo>
                  <a:pt x="112013" y="172338"/>
                </a:lnTo>
                <a:lnTo>
                  <a:pt x="112902" y="168528"/>
                </a:lnTo>
                <a:lnTo>
                  <a:pt x="112649" y="163449"/>
                </a:lnTo>
                <a:lnTo>
                  <a:pt x="112268" y="162178"/>
                </a:lnTo>
                <a:close/>
              </a:path>
              <a:path w="282575" h="226060">
                <a:moveTo>
                  <a:pt x="87629" y="136778"/>
                </a:moveTo>
                <a:lnTo>
                  <a:pt x="82041" y="136778"/>
                </a:lnTo>
                <a:lnTo>
                  <a:pt x="79121" y="138049"/>
                </a:lnTo>
                <a:lnTo>
                  <a:pt x="76073" y="139318"/>
                </a:lnTo>
                <a:lnTo>
                  <a:pt x="73025" y="141858"/>
                </a:lnTo>
                <a:lnTo>
                  <a:pt x="70992" y="143128"/>
                </a:lnTo>
                <a:lnTo>
                  <a:pt x="69214" y="144399"/>
                </a:lnTo>
                <a:lnTo>
                  <a:pt x="66421" y="148208"/>
                </a:lnTo>
                <a:lnTo>
                  <a:pt x="65404" y="149478"/>
                </a:lnTo>
                <a:lnTo>
                  <a:pt x="64262" y="153288"/>
                </a:lnTo>
                <a:lnTo>
                  <a:pt x="64008" y="155828"/>
                </a:lnTo>
                <a:lnTo>
                  <a:pt x="64515" y="159638"/>
                </a:lnTo>
                <a:lnTo>
                  <a:pt x="65277" y="160908"/>
                </a:lnTo>
                <a:lnTo>
                  <a:pt x="66421" y="163449"/>
                </a:lnTo>
                <a:lnTo>
                  <a:pt x="67817" y="164718"/>
                </a:lnTo>
                <a:lnTo>
                  <a:pt x="69596" y="167258"/>
                </a:lnTo>
                <a:lnTo>
                  <a:pt x="71627" y="167258"/>
                </a:lnTo>
                <a:lnTo>
                  <a:pt x="73787" y="168528"/>
                </a:lnTo>
                <a:lnTo>
                  <a:pt x="76073" y="168528"/>
                </a:lnTo>
                <a:lnTo>
                  <a:pt x="81152" y="167258"/>
                </a:lnTo>
                <a:lnTo>
                  <a:pt x="85216" y="165988"/>
                </a:lnTo>
                <a:lnTo>
                  <a:pt x="91059" y="164718"/>
                </a:lnTo>
                <a:lnTo>
                  <a:pt x="95376" y="162178"/>
                </a:lnTo>
                <a:lnTo>
                  <a:pt x="112268" y="162178"/>
                </a:lnTo>
                <a:lnTo>
                  <a:pt x="111887" y="160908"/>
                </a:lnTo>
                <a:lnTo>
                  <a:pt x="111125" y="159638"/>
                </a:lnTo>
                <a:lnTo>
                  <a:pt x="73787" y="159638"/>
                </a:lnTo>
                <a:lnTo>
                  <a:pt x="73025" y="158368"/>
                </a:lnTo>
                <a:lnTo>
                  <a:pt x="71374" y="157099"/>
                </a:lnTo>
                <a:lnTo>
                  <a:pt x="71247" y="154558"/>
                </a:lnTo>
                <a:lnTo>
                  <a:pt x="71881" y="153288"/>
                </a:lnTo>
                <a:lnTo>
                  <a:pt x="72389" y="150749"/>
                </a:lnTo>
                <a:lnTo>
                  <a:pt x="74295" y="149478"/>
                </a:lnTo>
                <a:lnTo>
                  <a:pt x="77342" y="146938"/>
                </a:lnTo>
                <a:lnTo>
                  <a:pt x="80010" y="144399"/>
                </a:lnTo>
                <a:lnTo>
                  <a:pt x="93471" y="144399"/>
                </a:lnTo>
                <a:lnTo>
                  <a:pt x="96392" y="141858"/>
                </a:lnTo>
                <a:lnTo>
                  <a:pt x="94234" y="139318"/>
                </a:lnTo>
                <a:lnTo>
                  <a:pt x="91948" y="138049"/>
                </a:lnTo>
                <a:lnTo>
                  <a:pt x="87629" y="136778"/>
                </a:lnTo>
                <a:close/>
              </a:path>
              <a:path w="282575" h="226060">
                <a:moveTo>
                  <a:pt x="104648" y="153288"/>
                </a:moveTo>
                <a:lnTo>
                  <a:pt x="97789" y="153288"/>
                </a:lnTo>
                <a:lnTo>
                  <a:pt x="95376" y="154558"/>
                </a:lnTo>
                <a:lnTo>
                  <a:pt x="91312" y="154558"/>
                </a:lnTo>
                <a:lnTo>
                  <a:pt x="79501" y="159638"/>
                </a:lnTo>
                <a:lnTo>
                  <a:pt x="111125" y="159638"/>
                </a:lnTo>
                <a:lnTo>
                  <a:pt x="110362" y="158368"/>
                </a:lnTo>
                <a:lnTo>
                  <a:pt x="108712" y="155828"/>
                </a:lnTo>
                <a:lnTo>
                  <a:pt x="106806" y="154558"/>
                </a:lnTo>
                <a:lnTo>
                  <a:pt x="104648" y="153288"/>
                </a:lnTo>
                <a:close/>
              </a:path>
              <a:path w="282575" h="226060">
                <a:moveTo>
                  <a:pt x="125729" y="107568"/>
                </a:moveTo>
                <a:lnTo>
                  <a:pt x="120141" y="108838"/>
                </a:lnTo>
                <a:lnTo>
                  <a:pt x="114935" y="112649"/>
                </a:lnTo>
                <a:lnTo>
                  <a:pt x="109474" y="116458"/>
                </a:lnTo>
                <a:lnTo>
                  <a:pt x="106299" y="121538"/>
                </a:lnTo>
                <a:lnTo>
                  <a:pt x="105410" y="126618"/>
                </a:lnTo>
                <a:lnTo>
                  <a:pt x="104648" y="132968"/>
                </a:lnTo>
                <a:lnTo>
                  <a:pt x="106552" y="139318"/>
                </a:lnTo>
                <a:lnTo>
                  <a:pt x="115697" y="152018"/>
                </a:lnTo>
                <a:lnTo>
                  <a:pt x="120903" y="155828"/>
                </a:lnTo>
                <a:lnTo>
                  <a:pt x="132587" y="158368"/>
                </a:lnTo>
                <a:lnTo>
                  <a:pt x="138429" y="157099"/>
                </a:lnTo>
                <a:lnTo>
                  <a:pt x="147108" y="150749"/>
                </a:lnTo>
                <a:lnTo>
                  <a:pt x="133603" y="150749"/>
                </a:lnTo>
                <a:lnTo>
                  <a:pt x="125856" y="149478"/>
                </a:lnTo>
                <a:lnTo>
                  <a:pt x="122300" y="146938"/>
                </a:lnTo>
                <a:lnTo>
                  <a:pt x="118999" y="143128"/>
                </a:lnTo>
                <a:lnTo>
                  <a:pt x="127664" y="136778"/>
                </a:lnTo>
                <a:lnTo>
                  <a:pt x="115570" y="136778"/>
                </a:lnTo>
                <a:lnTo>
                  <a:pt x="113411" y="132968"/>
                </a:lnTo>
                <a:lnTo>
                  <a:pt x="112649" y="129158"/>
                </a:lnTo>
                <a:lnTo>
                  <a:pt x="113918" y="122808"/>
                </a:lnTo>
                <a:lnTo>
                  <a:pt x="115824" y="120268"/>
                </a:lnTo>
                <a:lnTo>
                  <a:pt x="122300" y="115188"/>
                </a:lnTo>
                <a:lnTo>
                  <a:pt x="143713" y="115188"/>
                </a:lnTo>
                <a:lnTo>
                  <a:pt x="142748" y="113918"/>
                </a:lnTo>
                <a:lnTo>
                  <a:pt x="137540" y="110108"/>
                </a:lnTo>
                <a:lnTo>
                  <a:pt x="125729" y="107568"/>
                </a:lnTo>
                <a:close/>
              </a:path>
              <a:path w="282575" h="226060">
                <a:moveTo>
                  <a:pt x="152653" y="127888"/>
                </a:moveTo>
                <a:lnTo>
                  <a:pt x="145161" y="131699"/>
                </a:lnTo>
                <a:lnTo>
                  <a:pt x="146050" y="135508"/>
                </a:lnTo>
                <a:lnTo>
                  <a:pt x="146176" y="139318"/>
                </a:lnTo>
                <a:lnTo>
                  <a:pt x="145287" y="141858"/>
                </a:lnTo>
                <a:lnTo>
                  <a:pt x="144525" y="144399"/>
                </a:lnTo>
                <a:lnTo>
                  <a:pt x="142875" y="145668"/>
                </a:lnTo>
                <a:lnTo>
                  <a:pt x="140462" y="148208"/>
                </a:lnTo>
                <a:lnTo>
                  <a:pt x="137160" y="149478"/>
                </a:lnTo>
                <a:lnTo>
                  <a:pt x="133603" y="150749"/>
                </a:lnTo>
                <a:lnTo>
                  <a:pt x="147108" y="150749"/>
                </a:lnTo>
                <a:lnTo>
                  <a:pt x="148843" y="149478"/>
                </a:lnTo>
                <a:lnTo>
                  <a:pt x="151764" y="145668"/>
                </a:lnTo>
                <a:lnTo>
                  <a:pt x="154559" y="138049"/>
                </a:lnTo>
                <a:lnTo>
                  <a:pt x="154431" y="132968"/>
                </a:lnTo>
                <a:lnTo>
                  <a:pt x="152653" y="127888"/>
                </a:lnTo>
                <a:close/>
              </a:path>
              <a:path w="282575" h="226060">
                <a:moveTo>
                  <a:pt x="93471" y="144399"/>
                </a:moveTo>
                <a:lnTo>
                  <a:pt x="86867" y="144399"/>
                </a:lnTo>
                <a:lnTo>
                  <a:pt x="88773" y="145668"/>
                </a:lnTo>
                <a:lnTo>
                  <a:pt x="90550" y="146938"/>
                </a:lnTo>
                <a:lnTo>
                  <a:pt x="93471" y="144399"/>
                </a:lnTo>
                <a:close/>
              </a:path>
              <a:path w="282575" h="226060">
                <a:moveTo>
                  <a:pt x="143713" y="115188"/>
                </a:moveTo>
                <a:lnTo>
                  <a:pt x="125856" y="115188"/>
                </a:lnTo>
                <a:lnTo>
                  <a:pt x="129793" y="116458"/>
                </a:lnTo>
                <a:lnTo>
                  <a:pt x="132334" y="116458"/>
                </a:lnTo>
                <a:lnTo>
                  <a:pt x="135000" y="117728"/>
                </a:lnTo>
                <a:lnTo>
                  <a:pt x="137667" y="121538"/>
                </a:lnTo>
                <a:lnTo>
                  <a:pt x="115570" y="136778"/>
                </a:lnTo>
                <a:lnTo>
                  <a:pt x="127664" y="136778"/>
                </a:lnTo>
                <a:lnTo>
                  <a:pt x="148462" y="121538"/>
                </a:lnTo>
                <a:lnTo>
                  <a:pt x="147954" y="121538"/>
                </a:lnTo>
                <a:lnTo>
                  <a:pt x="147574" y="120268"/>
                </a:lnTo>
                <a:lnTo>
                  <a:pt x="143713" y="115188"/>
                </a:lnTo>
                <a:close/>
              </a:path>
              <a:path w="282575" h="226060">
                <a:moveTo>
                  <a:pt x="147700" y="91058"/>
                </a:moveTo>
                <a:lnTo>
                  <a:pt x="141731" y="94868"/>
                </a:lnTo>
                <a:lnTo>
                  <a:pt x="169417" y="134238"/>
                </a:lnTo>
                <a:lnTo>
                  <a:pt x="176149" y="129158"/>
                </a:lnTo>
                <a:lnTo>
                  <a:pt x="161798" y="108838"/>
                </a:lnTo>
                <a:lnTo>
                  <a:pt x="159258" y="105028"/>
                </a:lnTo>
                <a:lnTo>
                  <a:pt x="157734" y="102488"/>
                </a:lnTo>
                <a:lnTo>
                  <a:pt x="156463" y="97408"/>
                </a:lnTo>
                <a:lnTo>
                  <a:pt x="156527" y="96138"/>
                </a:lnTo>
                <a:lnTo>
                  <a:pt x="151637" y="96138"/>
                </a:lnTo>
                <a:lnTo>
                  <a:pt x="147700" y="91058"/>
                </a:lnTo>
                <a:close/>
              </a:path>
              <a:path w="282575" h="226060">
                <a:moveTo>
                  <a:pt x="180593" y="85978"/>
                </a:moveTo>
                <a:lnTo>
                  <a:pt x="168528" y="85978"/>
                </a:lnTo>
                <a:lnTo>
                  <a:pt x="172847" y="88518"/>
                </a:lnTo>
                <a:lnTo>
                  <a:pt x="174878" y="92328"/>
                </a:lnTo>
                <a:lnTo>
                  <a:pt x="192912" y="117728"/>
                </a:lnTo>
                <a:lnTo>
                  <a:pt x="199516" y="112649"/>
                </a:lnTo>
                <a:lnTo>
                  <a:pt x="183514" y="89788"/>
                </a:lnTo>
                <a:lnTo>
                  <a:pt x="180593" y="85978"/>
                </a:lnTo>
                <a:close/>
              </a:path>
              <a:path w="282575" h="226060">
                <a:moveTo>
                  <a:pt x="211454" y="45338"/>
                </a:moveTo>
                <a:lnTo>
                  <a:pt x="205359" y="50418"/>
                </a:lnTo>
                <a:lnTo>
                  <a:pt x="243712" y="105028"/>
                </a:lnTo>
                <a:lnTo>
                  <a:pt x="250316" y="99949"/>
                </a:lnTo>
                <a:lnTo>
                  <a:pt x="236854" y="80899"/>
                </a:lnTo>
                <a:lnTo>
                  <a:pt x="246125" y="80899"/>
                </a:lnTo>
                <a:lnTo>
                  <a:pt x="248538" y="79628"/>
                </a:lnTo>
                <a:lnTo>
                  <a:pt x="253746" y="75818"/>
                </a:lnTo>
                <a:lnTo>
                  <a:pt x="240156" y="75818"/>
                </a:lnTo>
                <a:lnTo>
                  <a:pt x="236474" y="74549"/>
                </a:lnTo>
                <a:lnTo>
                  <a:pt x="232663" y="74549"/>
                </a:lnTo>
                <a:lnTo>
                  <a:pt x="228980" y="70738"/>
                </a:lnTo>
                <a:lnTo>
                  <a:pt x="221868" y="60578"/>
                </a:lnTo>
                <a:lnTo>
                  <a:pt x="220217" y="55499"/>
                </a:lnTo>
                <a:lnTo>
                  <a:pt x="220599" y="51688"/>
                </a:lnTo>
                <a:lnTo>
                  <a:pt x="220683" y="50418"/>
                </a:lnTo>
                <a:lnTo>
                  <a:pt x="215011" y="50418"/>
                </a:lnTo>
                <a:lnTo>
                  <a:pt x="211454" y="45338"/>
                </a:lnTo>
                <a:close/>
              </a:path>
              <a:path w="282575" h="226060">
                <a:moveTo>
                  <a:pt x="203962" y="69468"/>
                </a:moveTo>
                <a:lnTo>
                  <a:pt x="191388" y="69468"/>
                </a:lnTo>
                <a:lnTo>
                  <a:pt x="192912" y="70738"/>
                </a:lnTo>
                <a:lnTo>
                  <a:pt x="194055" y="70738"/>
                </a:lnTo>
                <a:lnTo>
                  <a:pt x="195325" y="72008"/>
                </a:lnTo>
                <a:lnTo>
                  <a:pt x="196976" y="73278"/>
                </a:lnTo>
                <a:lnTo>
                  <a:pt x="198881" y="77088"/>
                </a:lnTo>
                <a:lnTo>
                  <a:pt x="216280" y="101218"/>
                </a:lnTo>
                <a:lnTo>
                  <a:pt x="222885" y="97408"/>
                </a:lnTo>
                <a:lnTo>
                  <a:pt x="203962" y="69468"/>
                </a:lnTo>
                <a:close/>
              </a:path>
              <a:path w="282575" h="226060">
                <a:moveTo>
                  <a:pt x="172720" y="78358"/>
                </a:moveTo>
                <a:lnTo>
                  <a:pt x="164846" y="78358"/>
                </a:lnTo>
                <a:lnTo>
                  <a:pt x="162051" y="79628"/>
                </a:lnTo>
                <a:lnTo>
                  <a:pt x="159130" y="80899"/>
                </a:lnTo>
                <a:lnTo>
                  <a:pt x="156463" y="83438"/>
                </a:lnTo>
                <a:lnTo>
                  <a:pt x="154559" y="84708"/>
                </a:lnTo>
                <a:lnTo>
                  <a:pt x="152018" y="91058"/>
                </a:lnTo>
                <a:lnTo>
                  <a:pt x="151764" y="92328"/>
                </a:lnTo>
                <a:lnTo>
                  <a:pt x="151637" y="96138"/>
                </a:lnTo>
                <a:lnTo>
                  <a:pt x="156527" y="96138"/>
                </a:lnTo>
                <a:lnTo>
                  <a:pt x="156590" y="94868"/>
                </a:lnTo>
                <a:lnTo>
                  <a:pt x="157479" y="93599"/>
                </a:lnTo>
                <a:lnTo>
                  <a:pt x="158368" y="91058"/>
                </a:lnTo>
                <a:lnTo>
                  <a:pt x="159765" y="89788"/>
                </a:lnTo>
                <a:lnTo>
                  <a:pt x="161671" y="88518"/>
                </a:lnTo>
                <a:lnTo>
                  <a:pt x="164084" y="85978"/>
                </a:lnTo>
                <a:lnTo>
                  <a:pt x="180593" y="85978"/>
                </a:lnTo>
                <a:lnTo>
                  <a:pt x="179450" y="82168"/>
                </a:lnTo>
                <a:lnTo>
                  <a:pt x="179768" y="80899"/>
                </a:lnTo>
                <a:lnTo>
                  <a:pt x="175133" y="80899"/>
                </a:lnTo>
                <a:lnTo>
                  <a:pt x="172720" y="78358"/>
                </a:lnTo>
                <a:close/>
              </a:path>
              <a:path w="282575" h="226060">
                <a:moveTo>
                  <a:pt x="243712" y="80899"/>
                </a:moveTo>
                <a:lnTo>
                  <a:pt x="239013" y="80899"/>
                </a:lnTo>
                <a:lnTo>
                  <a:pt x="241300" y="82168"/>
                </a:lnTo>
                <a:lnTo>
                  <a:pt x="243712" y="80899"/>
                </a:lnTo>
                <a:close/>
              </a:path>
              <a:path w="282575" h="226060">
                <a:moveTo>
                  <a:pt x="190118" y="60578"/>
                </a:moveTo>
                <a:lnTo>
                  <a:pt x="186309" y="61849"/>
                </a:lnTo>
                <a:lnTo>
                  <a:pt x="182372" y="64388"/>
                </a:lnTo>
                <a:lnTo>
                  <a:pt x="177418" y="68199"/>
                </a:lnTo>
                <a:lnTo>
                  <a:pt x="175005" y="73278"/>
                </a:lnTo>
                <a:lnTo>
                  <a:pt x="175133" y="80899"/>
                </a:lnTo>
                <a:lnTo>
                  <a:pt x="179768" y="80899"/>
                </a:lnTo>
                <a:lnTo>
                  <a:pt x="180086" y="79628"/>
                </a:lnTo>
                <a:lnTo>
                  <a:pt x="180593" y="75818"/>
                </a:lnTo>
                <a:lnTo>
                  <a:pt x="182245" y="73278"/>
                </a:lnTo>
                <a:lnTo>
                  <a:pt x="185038" y="72008"/>
                </a:lnTo>
                <a:lnTo>
                  <a:pt x="188087" y="69468"/>
                </a:lnTo>
                <a:lnTo>
                  <a:pt x="203962" y="69468"/>
                </a:lnTo>
                <a:lnTo>
                  <a:pt x="200787" y="65658"/>
                </a:lnTo>
                <a:lnTo>
                  <a:pt x="197358" y="63118"/>
                </a:lnTo>
                <a:lnTo>
                  <a:pt x="193675" y="61849"/>
                </a:lnTo>
                <a:lnTo>
                  <a:pt x="190118" y="60578"/>
                </a:lnTo>
                <a:close/>
              </a:path>
              <a:path w="282575" h="226060">
                <a:moveTo>
                  <a:pt x="249046" y="40258"/>
                </a:moveTo>
                <a:lnTo>
                  <a:pt x="231521" y="40258"/>
                </a:lnTo>
                <a:lnTo>
                  <a:pt x="235330" y="41528"/>
                </a:lnTo>
                <a:lnTo>
                  <a:pt x="239267" y="42799"/>
                </a:lnTo>
                <a:lnTo>
                  <a:pt x="242824" y="45338"/>
                </a:lnTo>
                <a:lnTo>
                  <a:pt x="246379" y="50418"/>
                </a:lnTo>
                <a:lnTo>
                  <a:pt x="250062" y="55499"/>
                </a:lnTo>
                <a:lnTo>
                  <a:pt x="251840" y="60578"/>
                </a:lnTo>
                <a:lnTo>
                  <a:pt x="251078" y="68199"/>
                </a:lnTo>
                <a:lnTo>
                  <a:pt x="249427" y="70738"/>
                </a:lnTo>
                <a:lnTo>
                  <a:pt x="246506" y="73278"/>
                </a:lnTo>
                <a:lnTo>
                  <a:pt x="243459" y="75818"/>
                </a:lnTo>
                <a:lnTo>
                  <a:pt x="253746" y="75818"/>
                </a:lnTo>
                <a:lnTo>
                  <a:pt x="256159" y="73278"/>
                </a:lnTo>
                <a:lnTo>
                  <a:pt x="259206" y="65658"/>
                </a:lnTo>
                <a:lnTo>
                  <a:pt x="259587" y="61849"/>
                </a:lnTo>
                <a:lnTo>
                  <a:pt x="258699" y="58038"/>
                </a:lnTo>
                <a:lnTo>
                  <a:pt x="257937" y="54228"/>
                </a:lnTo>
                <a:lnTo>
                  <a:pt x="256159" y="49149"/>
                </a:lnTo>
                <a:lnTo>
                  <a:pt x="253237" y="45338"/>
                </a:lnTo>
                <a:lnTo>
                  <a:pt x="250571" y="41528"/>
                </a:lnTo>
                <a:lnTo>
                  <a:pt x="249046" y="40258"/>
                </a:lnTo>
                <a:close/>
              </a:path>
              <a:path w="282575" h="226060">
                <a:moveTo>
                  <a:pt x="254508" y="16128"/>
                </a:moveTo>
                <a:lnTo>
                  <a:pt x="247776" y="19938"/>
                </a:lnTo>
                <a:lnTo>
                  <a:pt x="275463" y="59308"/>
                </a:lnTo>
                <a:lnTo>
                  <a:pt x="282193" y="55499"/>
                </a:lnTo>
                <a:lnTo>
                  <a:pt x="254508" y="16128"/>
                </a:lnTo>
                <a:close/>
              </a:path>
              <a:path w="282575" h="226060">
                <a:moveTo>
                  <a:pt x="240537" y="33908"/>
                </a:moveTo>
                <a:lnTo>
                  <a:pt x="229235" y="33908"/>
                </a:lnTo>
                <a:lnTo>
                  <a:pt x="225678" y="35178"/>
                </a:lnTo>
                <a:lnTo>
                  <a:pt x="222250" y="36449"/>
                </a:lnTo>
                <a:lnTo>
                  <a:pt x="219710" y="38988"/>
                </a:lnTo>
                <a:lnTo>
                  <a:pt x="217931" y="40258"/>
                </a:lnTo>
                <a:lnTo>
                  <a:pt x="215646" y="45338"/>
                </a:lnTo>
                <a:lnTo>
                  <a:pt x="215137" y="47878"/>
                </a:lnTo>
                <a:lnTo>
                  <a:pt x="215011" y="50418"/>
                </a:lnTo>
                <a:lnTo>
                  <a:pt x="220683" y="50418"/>
                </a:lnTo>
                <a:lnTo>
                  <a:pt x="220852" y="47878"/>
                </a:lnTo>
                <a:lnTo>
                  <a:pt x="222503" y="44068"/>
                </a:lnTo>
                <a:lnTo>
                  <a:pt x="225298" y="42799"/>
                </a:lnTo>
                <a:lnTo>
                  <a:pt x="228218" y="40258"/>
                </a:lnTo>
                <a:lnTo>
                  <a:pt x="249046" y="40258"/>
                </a:lnTo>
                <a:lnTo>
                  <a:pt x="247523" y="38988"/>
                </a:lnTo>
                <a:lnTo>
                  <a:pt x="243966" y="36449"/>
                </a:lnTo>
                <a:lnTo>
                  <a:pt x="240537" y="33908"/>
                </a:lnTo>
                <a:close/>
              </a:path>
              <a:path w="282575" h="226060">
                <a:moveTo>
                  <a:pt x="243966" y="0"/>
                </a:moveTo>
                <a:lnTo>
                  <a:pt x="237362" y="4698"/>
                </a:lnTo>
                <a:lnTo>
                  <a:pt x="242697" y="12445"/>
                </a:lnTo>
                <a:lnTo>
                  <a:pt x="249427" y="7746"/>
                </a:lnTo>
                <a:lnTo>
                  <a:pt x="243966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270154" y="152781"/>
            <a:ext cx="403415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Capacità ed autonomia</a:t>
            </a:r>
            <a:r>
              <a:rPr spc="-114" dirty="0"/>
              <a:t> </a:t>
            </a:r>
            <a:r>
              <a:rPr dirty="0"/>
              <a:t>negoziale</a:t>
            </a:r>
          </a:p>
        </p:txBody>
      </p:sp>
      <p:sp>
        <p:nvSpPr>
          <p:cNvPr id="44" name="object 44"/>
          <p:cNvSpPr/>
          <p:nvPr/>
        </p:nvSpPr>
        <p:spPr>
          <a:xfrm>
            <a:off x="839724" y="2061972"/>
            <a:ext cx="4471035" cy="0"/>
          </a:xfrm>
          <a:custGeom>
            <a:avLst/>
            <a:gdLst/>
            <a:ahLst/>
            <a:cxnLst/>
            <a:rect l="l" t="t" r="r" b="b"/>
            <a:pathLst>
              <a:path w="4471035">
                <a:moveTo>
                  <a:pt x="0" y="0"/>
                </a:moveTo>
                <a:lnTo>
                  <a:pt x="4470654" y="0"/>
                </a:lnTo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416040" y="2061972"/>
            <a:ext cx="4471035" cy="0"/>
          </a:xfrm>
          <a:custGeom>
            <a:avLst/>
            <a:gdLst/>
            <a:ahLst/>
            <a:cxnLst/>
            <a:rect l="l" t="t" r="r" b="b"/>
            <a:pathLst>
              <a:path w="4471034">
                <a:moveTo>
                  <a:pt x="0" y="0"/>
                </a:moveTo>
                <a:lnTo>
                  <a:pt x="4470654" y="0"/>
                </a:lnTo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270154" y="6070193"/>
            <a:ext cx="107041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*Il sopra riportato divieto di stipulare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contratti aleatori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non </a:t>
            </a:r>
            <a:r>
              <a:rPr sz="1200" b="1" spc="-10" dirty="0">
                <a:solidFill>
                  <a:srgbClr val="001F5F"/>
                </a:solidFill>
                <a:latin typeface="Arial"/>
                <a:cs typeface="Arial"/>
              </a:rPr>
              <a:t>deve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intendersi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riferito anche alla stipula di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contratti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assicurativi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,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espressamente contemplati al 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comma 7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dell’articolo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43 tra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gli affidamenti delle istituzioni</a:t>
            </a:r>
            <a:r>
              <a:rPr sz="12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scolastiche.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1099165" y="6555545"/>
            <a:ext cx="33083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117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3316" y="2366772"/>
            <a:ext cx="4944110" cy="3096895"/>
          </a:xfrm>
          <a:custGeom>
            <a:avLst/>
            <a:gdLst/>
            <a:ahLst/>
            <a:cxnLst/>
            <a:rect l="l" t="t" r="r" b="b"/>
            <a:pathLst>
              <a:path w="4944110" h="3096895">
                <a:moveTo>
                  <a:pt x="0" y="244475"/>
                </a:moveTo>
                <a:lnTo>
                  <a:pt x="4967" y="195210"/>
                </a:lnTo>
                <a:lnTo>
                  <a:pt x="19213" y="149322"/>
                </a:lnTo>
                <a:lnTo>
                  <a:pt x="41754" y="107794"/>
                </a:lnTo>
                <a:lnTo>
                  <a:pt x="71608" y="71612"/>
                </a:lnTo>
                <a:lnTo>
                  <a:pt x="107792" y="41757"/>
                </a:lnTo>
                <a:lnTo>
                  <a:pt x="149322" y="19214"/>
                </a:lnTo>
                <a:lnTo>
                  <a:pt x="195215" y="4967"/>
                </a:lnTo>
                <a:lnTo>
                  <a:pt x="244487" y="0"/>
                </a:lnTo>
                <a:lnTo>
                  <a:pt x="4699381" y="0"/>
                </a:lnTo>
                <a:lnTo>
                  <a:pt x="4748645" y="4967"/>
                </a:lnTo>
                <a:lnTo>
                  <a:pt x="4794533" y="19214"/>
                </a:lnTo>
                <a:lnTo>
                  <a:pt x="4836061" y="41757"/>
                </a:lnTo>
                <a:lnTo>
                  <a:pt x="4872243" y="71612"/>
                </a:lnTo>
                <a:lnTo>
                  <a:pt x="4902098" y="107794"/>
                </a:lnTo>
                <a:lnTo>
                  <a:pt x="4924641" y="149322"/>
                </a:lnTo>
                <a:lnTo>
                  <a:pt x="4938888" y="195210"/>
                </a:lnTo>
                <a:lnTo>
                  <a:pt x="4943856" y="244475"/>
                </a:lnTo>
                <a:lnTo>
                  <a:pt x="4943856" y="2852292"/>
                </a:lnTo>
                <a:lnTo>
                  <a:pt x="4938888" y="2901557"/>
                </a:lnTo>
                <a:lnTo>
                  <a:pt x="4924641" y="2947445"/>
                </a:lnTo>
                <a:lnTo>
                  <a:pt x="4902098" y="2988973"/>
                </a:lnTo>
                <a:lnTo>
                  <a:pt x="4872243" y="3025155"/>
                </a:lnTo>
                <a:lnTo>
                  <a:pt x="4836061" y="3055010"/>
                </a:lnTo>
                <a:lnTo>
                  <a:pt x="4794533" y="3077553"/>
                </a:lnTo>
                <a:lnTo>
                  <a:pt x="4748645" y="3091800"/>
                </a:lnTo>
                <a:lnTo>
                  <a:pt x="4699381" y="3096767"/>
                </a:lnTo>
                <a:lnTo>
                  <a:pt x="244487" y="3096767"/>
                </a:lnTo>
                <a:lnTo>
                  <a:pt x="195215" y="3091800"/>
                </a:lnTo>
                <a:lnTo>
                  <a:pt x="149322" y="3077553"/>
                </a:lnTo>
                <a:lnTo>
                  <a:pt x="107792" y="3055010"/>
                </a:lnTo>
                <a:lnTo>
                  <a:pt x="71608" y="3025155"/>
                </a:lnTo>
                <a:lnTo>
                  <a:pt x="41754" y="2988973"/>
                </a:lnTo>
                <a:lnTo>
                  <a:pt x="19213" y="2947445"/>
                </a:lnTo>
                <a:lnTo>
                  <a:pt x="4967" y="2901557"/>
                </a:lnTo>
                <a:lnTo>
                  <a:pt x="0" y="2852292"/>
                </a:lnTo>
                <a:lnTo>
                  <a:pt x="0" y="244475"/>
                </a:lnTo>
                <a:close/>
              </a:path>
            </a:pathLst>
          </a:custGeom>
          <a:ln w="9144">
            <a:solidFill>
              <a:srgbClr val="4F81BC"/>
            </a:solidFill>
            <a:prstDash val="sysDash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4233" y="30860"/>
            <a:ext cx="403415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Capacità ed autonomia</a:t>
            </a:r>
            <a:r>
              <a:rPr spc="-114" dirty="0"/>
              <a:t> </a:t>
            </a:r>
            <a:r>
              <a:rPr dirty="0"/>
              <a:t>negoziale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94233" y="338709"/>
            <a:ext cx="11004550" cy="153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Linee guida e schemi di atti di</a:t>
            </a:r>
            <a:r>
              <a:rPr sz="16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gara</a:t>
            </a:r>
            <a:endParaRPr sz="1600">
              <a:latin typeface="Arial"/>
              <a:cs typeface="Arial"/>
            </a:endParaRPr>
          </a:p>
          <a:p>
            <a:pPr marL="132080" marR="5080" algn="just">
              <a:lnSpc>
                <a:spcPct val="150000"/>
              </a:lnSpc>
              <a:spcBef>
                <a:spcPts val="1300"/>
              </a:spcBef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Istituzioni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scolastiche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, nello svolgimento dell'attività negoziale, devono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rispettare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le Linee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guida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gli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schemi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di 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atti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gara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eventualmente elaborati dal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MIUR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, per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procedure di affidamento particolarmente complesse (ad esempio,  servizi assicurativi e convenzione di</a:t>
            </a:r>
            <a:r>
              <a:rPr sz="16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cassa).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51277" y="2694889"/>
            <a:ext cx="163068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elabora</a:t>
            </a:r>
            <a:r>
              <a:rPr sz="14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collaborazione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9724" y="2712720"/>
            <a:ext cx="1377696" cy="4328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67784" y="2583179"/>
            <a:ext cx="774191" cy="6918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262632" y="4315205"/>
            <a:ext cx="180975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1480" marR="405130" algn="ctr">
              <a:lnSpc>
                <a:spcPct val="100000"/>
              </a:lnSpc>
              <a:spcBef>
                <a:spcPts val="100"/>
              </a:spcBef>
            </a:pP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Linee</a:t>
            </a:r>
            <a:r>
              <a:rPr sz="1400" b="1" i="1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guida 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&amp;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Schemi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atti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400" b="1" i="1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gara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772411" y="3523538"/>
            <a:ext cx="2839212" cy="2818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98320" y="3604259"/>
            <a:ext cx="2737485" cy="180340"/>
          </a:xfrm>
          <a:custGeom>
            <a:avLst/>
            <a:gdLst/>
            <a:ahLst/>
            <a:cxnLst/>
            <a:rect l="l" t="t" r="r" b="b"/>
            <a:pathLst>
              <a:path w="2737485" h="180339">
                <a:moveTo>
                  <a:pt x="0" y="0"/>
                </a:moveTo>
                <a:lnTo>
                  <a:pt x="0" y="83692"/>
                </a:lnTo>
                <a:lnTo>
                  <a:pt x="1368552" y="179831"/>
                </a:lnTo>
                <a:lnTo>
                  <a:pt x="2559933" y="96138"/>
                </a:lnTo>
                <a:lnTo>
                  <a:pt x="1368552" y="96138"/>
                </a:lnTo>
                <a:lnTo>
                  <a:pt x="0" y="0"/>
                </a:lnTo>
                <a:close/>
              </a:path>
              <a:path w="2737485" h="180339">
                <a:moveTo>
                  <a:pt x="2737104" y="0"/>
                </a:moveTo>
                <a:lnTo>
                  <a:pt x="1368552" y="96138"/>
                </a:lnTo>
                <a:lnTo>
                  <a:pt x="2559933" y="96138"/>
                </a:lnTo>
                <a:lnTo>
                  <a:pt x="2737104" y="83692"/>
                </a:lnTo>
                <a:lnTo>
                  <a:pt x="273710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82055" y="2548127"/>
            <a:ext cx="109855" cy="1243965"/>
          </a:xfrm>
          <a:custGeom>
            <a:avLst/>
            <a:gdLst/>
            <a:ahLst/>
            <a:cxnLst/>
            <a:rect l="l" t="t" r="r" b="b"/>
            <a:pathLst>
              <a:path w="109854" h="1243964">
                <a:moveTo>
                  <a:pt x="0" y="0"/>
                </a:moveTo>
                <a:lnTo>
                  <a:pt x="0" y="1243584"/>
                </a:lnTo>
                <a:lnTo>
                  <a:pt x="109728" y="621792"/>
                </a:lnTo>
                <a:lnTo>
                  <a:pt x="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628003" y="2898775"/>
            <a:ext cx="340106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08940" marR="5080" indent="-396240">
              <a:lnSpc>
                <a:spcPct val="100000"/>
              </a:lnSpc>
              <a:spcBef>
                <a:spcPts val="105"/>
              </a:spcBef>
            </a:pP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Con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l'obiettivo di garantire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l’uniformità</a:t>
            </a:r>
            <a:r>
              <a:rPr sz="1400" i="1" spc="-1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nella 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gestione delle procedure di</a:t>
            </a:r>
            <a:r>
              <a:rPr sz="1400" i="1" spc="-1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gara.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782055" y="4094988"/>
            <a:ext cx="109855" cy="1243965"/>
          </a:xfrm>
          <a:custGeom>
            <a:avLst/>
            <a:gdLst/>
            <a:ahLst/>
            <a:cxnLst/>
            <a:rect l="l" t="t" r="r" b="b"/>
            <a:pathLst>
              <a:path w="109854" h="1243964">
                <a:moveTo>
                  <a:pt x="0" y="0"/>
                </a:moveTo>
                <a:lnTo>
                  <a:pt x="0" y="1243584"/>
                </a:lnTo>
                <a:lnTo>
                  <a:pt x="109728" y="621792"/>
                </a:lnTo>
                <a:lnTo>
                  <a:pt x="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640194" y="4320616"/>
            <a:ext cx="3375660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105"/>
              </a:spcBef>
            </a:pP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Le Scuole sono tenute a rispettare tali 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indicazioni;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qualora si discostino dalle 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medesime,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devono motivare la scelta</a:t>
            </a:r>
            <a:r>
              <a:rPr sz="1400" i="1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nella  determina a</a:t>
            </a:r>
            <a:r>
              <a:rPr sz="1400" i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contrarre.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041135" y="2889504"/>
            <a:ext cx="486409" cy="486409"/>
          </a:xfrm>
          <a:custGeom>
            <a:avLst/>
            <a:gdLst/>
            <a:ahLst/>
            <a:cxnLst/>
            <a:rect l="l" t="t" r="r" b="b"/>
            <a:pathLst>
              <a:path w="486409" h="486410">
                <a:moveTo>
                  <a:pt x="0" y="243078"/>
                </a:moveTo>
                <a:lnTo>
                  <a:pt x="4938" y="194091"/>
                </a:lnTo>
                <a:lnTo>
                  <a:pt x="19103" y="148464"/>
                </a:lnTo>
                <a:lnTo>
                  <a:pt x="41516" y="107174"/>
                </a:lnTo>
                <a:lnTo>
                  <a:pt x="71199" y="71199"/>
                </a:lnTo>
                <a:lnTo>
                  <a:pt x="107174" y="41516"/>
                </a:lnTo>
                <a:lnTo>
                  <a:pt x="148464" y="19103"/>
                </a:lnTo>
                <a:lnTo>
                  <a:pt x="194091" y="4938"/>
                </a:lnTo>
                <a:lnTo>
                  <a:pt x="243077" y="0"/>
                </a:lnTo>
                <a:lnTo>
                  <a:pt x="292064" y="4938"/>
                </a:lnTo>
                <a:lnTo>
                  <a:pt x="337691" y="19103"/>
                </a:lnTo>
                <a:lnTo>
                  <a:pt x="378981" y="41516"/>
                </a:lnTo>
                <a:lnTo>
                  <a:pt x="414956" y="71199"/>
                </a:lnTo>
                <a:lnTo>
                  <a:pt x="444639" y="107174"/>
                </a:lnTo>
                <a:lnTo>
                  <a:pt x="467052" y="148464"/>
                </a:lnTo>
                <a:lnTo>
                  <a:pt x="481217" y="194091"/>
                </a:lnTo>
                <a:lnTo>
                  <a:pt x="486156" y="243078"/>
                </a:lnTo>
                <a:lnTo>
                  <a:pt x="481217" y="292064"/>
                </a:lnTo>
                <a:lnTo>
                  <a:pt x="467052" y="337691"/>
                </a:lnTo>
                <a:lnTo>
                  <a:pt x="444639" y="378981"/>
                </a:lnTo>
                <a:lnTo>
                  <a:pt x="414956" y="414956"/>
                </a:lnTo>
                <a:lnTo>
                  <a:pt x="378981" y="444639"/>
                </a:lnTo>
                <a:lnTo>
                  <a:pt x="337691" y="467052"/>
                </a:lnTo>
                <a:lnTo>
                  <a:pt x="292064" y="481217"/>
                </a:lnTo>
                <a:lnTo>
                  <a:pt x="243077" y="486156"/>
                </a:lnTo>
                <a:lnTo>
                  <a:pt x="194091" y="481217"/>
                </a:lnTo>
                <a:lnTo>
                  <a:pt x="148464" y="467052"/>
                </a:lnTo>
                <a:lnTo>
                  <a:pt x="107174" y="444639"/>
                </a:lnTo>
                <a:lnTo>
                  <a:pt x="71199" y="414956"/>
                </a:lnTo>
                <a:lnTo>
                  <a:pt x="41516" y="378981"/>
                </a:lnTo>
                <a:lnTo>
                  <a:pt x="19103" y="337691"/>
                </a:lnTo>
                <a:lnTo>
                  <a:pt x="4938" y="292064"/>
                </a:lnTo>
                <a:lnTo>
                  <a:pt x="0" y="243078"/>
                </a:lnTo>
                <a:close/>
              </a:path>
            </a:pathLst>
          </a:custGeom>
          <a:ln w="9144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96000" y="2944367"/>
            <a:ext cx="376427" cy="3764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41135" y="4454652"/>
            <a:ext cx="486409" cy="486409"/>
          </a:xfrm>
          <a:custGeom>
            <a:avLst/>
            <a:gdLst/>
            <a:ahLst/>
            <a:cxnLst/>
            <a:rect l="l" t="t" r="r" b="b"/>
            <a:pathLst>
              <a:path w="486409" h="486410">
                <a:moveTo>
                  <a:pt x="0" y="243078"/>
                </a:moveTo>
                <a:lnTo>
                  <a:pt x="4938" y="194091"/>
                </a:lnTo>
                <a:lnTo>
                  <a:pt x="19103" y="148464"/>
                </a:lnTo>
                <a:lnTo>
                  <a:pt x="41516" y="107174"/>
                </a:lnTo>
                <a:lnTo>
                  <a:pt x="71199" y="71199"/>
                </a:lnTo>
                <a:lnTo>
                  <a:pt x="107174" y="41516"/>
                </a:lnTo>
                <a:lnTo>
                  <a:pt x="148464" y="19103"/>
                </a:lnTo>
                <a:lnTo>
                  <a:pt x="194091" y="4938"/>
                </a:lnTo>
                <a:lnTo>
                  <a:pt x="243077" y="0"/>
                </a:lnTo>
                <a:lnTo>
                  <a:pt x="292064" y="4938"/>
                </a:lnTo>
                <a:lnTo>
                  <a:pt x="337691" y="19103"/>
                </a:lnTo>
                <a:lnTo>
                  <a:pt x="378981" y="41516"/>
                </a:lnTo>
                <a:lnTo>
                  <a:pt x="414956" y="71199"/>
                </a:lnTo>
                <a:lnTo>
                  <a:pt x="444639" y="107174"/>
                </a:lnTo>
                <a:lnTo>
                  <a:pt x="467052" y="148464"/>
                </a:lnTo>
                <a:lnTo>
                  <a:pt x="481217" y="194091"/>
                </a:lnTo>
                <a:lnTo>
                  <a:pt x="486156" y="243078"/>
                </a:lnTo>
                <a:lnTo>
                  <a:pt x="481217" y="292064"/>
                </a:lnTo>
                <a:lnTo>
                  <a:pt x="467052" y="337691"/>
                </a:lnTo>
                <a:lnTo>
                  <a:pt x="444639" y="378981"/>
                </a:lnTo>
                <a:lnTo>
                  <a:pt x="414956" y="414956"/>
                </a:lnTo>
                <a:lnTo>
                  <a:pt x="378981" y="444639"/>
                </a:lnTo>
                <a:lnTo>
                  <a:pt x="337691" y="467052"/>
                </a:lnTo>
                <a:lnTo>
                  <a:pt x="292064" y="481217"/>
                </a:lnTo>
                <a:lnTo>
                  <a:pt x="243077" y="486156"/>
                </a:lnTo>
                <a:lnTo>
                  <a:pt x="194091" y="481217"/>
                </a:lnTo>
                <a:lnTo>
                  <a:pt x="148464" y="467052"/>
                </a:lnTo>
                <a:lnTo>
                  <a:pt x="107174" y="444639"/>
                </a:lnTo>
                <a:lnTo>
                  <a:pt x="71199" y="414956"/>
                </a:lnTo>
                <a:lnTo>
                  <a:pt x="41516" y="378981"/>
                </a:lnTo>
                <a:lnTo>
                  <a:pt x="19103" y="337691"/>
                </a:lnTo>
                <a:lnTo>
                  <a:pt x="4938" y="292064"/>
                </a:lnTo>
                <a:lnTo>
                  <a:pt x="0" y="243078"/>
                </a:lnTo>
                <a:close/>
              </a:path>
            </a:pathLst>
          </a:custGeom>
          <a:ln w="9144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96000" y="4509515"/>
            <a:ext cx="376427" cy="3764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1099165" y="6555545"/>
            <a:ext cx="33083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118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403415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Capacità ed autonomia</a:t>
            </a:r>
            <a:r>
              <a:rPr spc="-114" dirty="0"/>
              <a:t> </a:t>
            </a:r>
            <a:r>
              <a:rPr dirty="0"/>
              <a:t>negoziale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0575" y="338709"/>
            <a:ext cx="11009630" cy="1165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Competenze del DS, DSGA e Consiglio d'Istituto nell'attività negoziale</a:t>
            </a:r>
            <a:r>
              <a:rPr sz="16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(1/5)</a:t>
            </a:r>
            <a:endParaRPr sz="1600">
              <a:latin typeface="Arial"/>
              <a:cs typeface="Arial"/>
            </a:endParaRPr>
          </a:p>
          <a:p>
            <a:pPr marL="135255" marR="5080">
              <a:lnSpc>
                <a:spcPct val="150000"/>
              </a:lnSpc>
              <a:spcBef>
                <a:spcPts val="1300"/>
              </a:spcBef>
              <a:tabLst>
                <a:tab pos="363855" algn="l"/>
                <a:tab pos="3534410" algn="l"/>
                <a:tab pos="3831590" algn="l"/>
                <a:tab pos="5919470" algn="l"/>
                <a:tab pos="6218555" algn="l"/>
                <a:tab pos="6626859" algn="l"/>
                <a:tab pos="8992870" algn="l"/>
                <a:tab pos="989965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Il	nuovo </a:t>
            </a:r>
            <a:r>
              <a:rPr sz="1600" spc="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Regolamento </a:t>
            </a:r>
            <a:r>
              <a:rPr sz="1600" spc="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attribuisce	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al	Consiglio </a:t>
            </a:r>
            <a:r>
              <a:rPr sz="1600" b="1" spc="1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d'Istituto,	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al	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DS	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e 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al </a:t>
            </a:r>
            <a:r>
              <a:rPr sz="1600" b="1" spc="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DSGA </a:t>
            </a:r>
            <a:r>
              <a:rPr sz="1600" b="1" spc="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specifiche	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funzioni	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relative allo  svolgimento dell'attività</a:t>
            </a:r>
            <a:r>
              <a:rPr sz="16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negoziale.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12741" y="3213963"/>
            <a:ext cx="2793365" cy="1412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30000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</a:tabLst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Pone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essere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attività  necessarie per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lo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svolgimento  dell'attività negoziale nel  rispetto delle deliberazioni del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Consiglio</a:t>
            </a:r>
            <a:r>
              <a:rPr sz="14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d'Istituto.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39688" y="2426030"/>
            <a:ext cx="27178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231891" y="2282951"/>
            <a:ext cx="539750" cy="539750"/>
          </a:xfrm>
          <a:custGeom>
            <a:avLst/>
            <a:gdLst/>
            <a:ahLst/>
            <a:cxnLst/>
            <a:rect l="l" t="t" r="r" b="b"/>
            <a:pathLst>
              <a:path w="539750" h="539750">
                <a:moveTo>
                  <a:pt x="0" y="269748"/>
                </a:moveTo>
                <a:lnTo>
                  <a:pt x="4346" y="221262"/>
                </a:lnTo>
                <a:lnTo>
                  <a:pt x="16876" y="175626"/>
                </a:lnTo>
                <a:lnTo>
                  <a:pt x="36830" y="133603"/>
                </a:lnTo>
                <a:lnTo>
                  <a:pt x="63443" y="95955"/>
                </a:lnTo>
                <a:lnTo>
                  <a:pt x="95955" y="63443"/>
                </a:lnTo>
                <a:lnTo>
                  <a:pt x="133604" y="36829"/>
                </a:lnTo>
                <a:lnTo>
                  <a:pt x="175626" y="16876"/>
                </a:lnTo>
                <a:lnTo>
                  <a:pt x="221262" y="4346"/>
                </a:lnTo>
                <a:lnTo>
                  <a:pt x="269748" y="0"/>
                </a:lnTo>
                <a:lnTo>
                  <a:pt x="318233" y="4346"/>
                </a:lnTo>
                <a:lnTo>
                  <a:pt x="363869" y="16876"/>
                </a:lnTo>
                <a:lnTo>
                  <a:pt x="405892" y="36830"/>
                </a:lnTo>
                <a:lnTo>
                  <a:pt x="443540" y="63443"/>
                </a:lnTo>
                <a:lnTo>
                  <a:pt x="476052" y="95955"/>
                </a:lnTo>
                <a:lnTo>
                  <a:pt x="502666" y="133604"/>
                </a:lnTo>
                <a:lnTo>
                  <a:pt x="522619" y="175626"/>
                </a:lnTo>
                <a:lnTo>
                  <a:pt x="535149" y="221262"/>
                </a:lnTo>
                <a:lnTo>
                  <a:pt x="539496" y="269748"/>
                </a:lnTo>
                <a:lnTo>
                  <a:pt x="535149" y="318233"/>
                </a:lnTo>
                <a:lnTo>
                  <a:pt x="522619" y="363869"/>
                </a:lnTo>
                <a:lnTo>
                  <a:pt x="502665" y="405892"/>
                </a:lnTo>
                <a:lnTo>
                  <a:pt x="476052" y="443540"/>
                </a:lnTo>
                <a:lnTo>
                  <a:pt x="443540" y="476052"/>
                </a:lnTo>
                <a:lnTo>
                  <a:pt x="405891" y="502666"/>
                </a:lnTo>
                <a:lnTo>
                  <a:pt x="363869" y="522619"/>
                </a:lnTo>
                <a:lnTo>
                  <a:pt x="318233" y="535149"/>
                </a:lnTo>
                <a:lnTo>
                  <a:pt x="269748" y="539496"/>
                </a:lnTo>
                <a:lnTo>
                  <a:pt x="221262" y="535149"/>
                </a:lnTo>
                <a:lnTo>
                  <a:pt x="175626" y="522619"/>
                </a:lnTo>
                <a:lnTo>
                  <a:pt x="133604" y="502665"/>
                </a:lnTo>
                <a:lnTo>
                  <a:pt x="95955" y="476052"/>
                </a:lnTo>
                <a:lnTo>
                  <a:pt x="63443" y="443540"/>
                </a:lnTo>
                <a:lnTo>
                  <a:pt x="36830" y="405891"/>
                </a:lnTo>
                <a:lnTo>
                  <a:pt x="16876" y="363869"/>
                </a:lnTo>
                <a:lnTo>
                  <a:pt x="4346" y="318233"/>
                </a:lnTo>
                <a:lnTo>
                  <a:pt x="0" y="269748"/>
                </a:lnTo>
                <a:close/>
              </a:path>
            </a:pathLst>
          </a:custGeom>
          <a:ln w="9144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119998" y="3213963"/>
            <a:ext cx="2791460" cy="857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30000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  <a:tab pos="1957070" algn="l"/>
              </a:tabLst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Collabora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con il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DS per 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lo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olgi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to	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ell'</a:t>
            </a: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ti</a:t>
            </a: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ità  negoziale.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697593" y="2426030"/>
            <a:ext cx="54038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SGA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919971" y="2282951"/>
            <a:ext cx="541020" cy="539750"/>
          </a:xfrm>
          <a:custGeom>
            <a:avLst/>
            <a:gdLst/>
            <a:ahLst/>
            <a:cxnLst/>
            <a:rect l="l" t="t" r="r" b="b"/>
            <a:pathLst>
              <a:path w="541020" h="539750">
                <a:moveTo>
                  <a:pt x="0" y="269748"/>
                </a:moveTo>
                <a:lnTo>
                  <a:pt x="4359" y="221262"/>
                </a:lnTo>
                <a:lnTo>
                  <a:pt x="16929" y="175626"/>
                </a:lnTo>
                <a:lnTo>
                  <a:pt x="36942" y="133603"/>
                </a:lnTo>
                <a:lnTo>
                  <a:pt x="63635" y="95955"/>
                </a:lnTo>
                <a:lnTo>
                  <a:pt x="96243" y="63443"/>
                </a:lnTo>
                <a:lnTo>
                  <a:pt x="133999" y="36829"/>
                </a:lnTo>
                <a:lnTo>
                  <a:pt x="176139" y="16876"/>
                </a:lnTo>
                <a:lnTo>
                  <a:pt x="221897" y="4346"/>
                </a:lnTo>
                <a:lnTo>
                  <a:pt x="270509" y="0"/>
                </a:lnTo>
                <a:lnTo>
                  <a:pt x="319122" y="4346"/>
                </a:lnTo>
                <a:lnTo>
                  <a:pt x="364880" y="16876"/>
                </a:lnTo>
                <a:lnTo>
                  <a:pt x="407020" y="36830"/>
                </a:lnTo>
                <a:lnTo>
                  <a:pt x="444776" y="63443"/>
                </a:lnTo>
                <a:lnTo>
                  <a:pt x="477384" y="95955"/>
                </a:lnTo>
                <a:lnTo>
                  <a:pt x="504077" y="133604"/>
                </a:lnTo>
                <a:lnTo>
                  <a:pt x="524090" y="175626"/>
                </a:lnTo>
                <a:lnTo>
                  <a:pt x="536660" y="221262"/>
                </a:lnTo>
                <a:lnTo>
                  <a:pt x="541020" y="269748"/>
                </a:lnTo>
                <a:lnTo>
                  <a:pt x="536660" y="318233"/>
                </a:lnTo>
                <a:lnTo>
                  <a:pt x="524090" y="363869"/>
                </a:lnTo>
                <a:lnTo>
                  <a:pt x="504077" y="405892"/>
                </a:lnTo>
                <a:lnTo>
                  <a:pt x="477384" y="443540"/>
                </a:lnTo>
                <a:lnTo>
                  <a:pt x="444776" y="476052"/>
                </a:lnTo>
                <a:lnTo>
                  <a:pt x="407020" y="502666"/>
                </a:lnTo>
                <a:lnTo>
                  <a:pt x="364880" y="522619"/>
                </a:lnTo>
                <a:lnTo>
                  <a:pt x="319122" y="535149"/>
                </a:lnTo>
                <a:lnTo>
                  <a:pt x="270509" y="539496"/>
                </a:lnTo>
                <a:lnTo>
                  <a:pt x="221897" y="535149"/>
                </a:lnTo>
                <a:lnTo>
                  <a:pt x="176139" y="522619"/>
                </a:lnTo>
                <a:lnTo>
                  <a:pt x="133999" y="502665"/>
                </a:lnTo>
                <a:lnTo>
                  <a:pt x="96243" y="476052"/>
                </a:lnTo>
                <a:lnTo>
                  <a:pt x="63635" y="443540"/>
                </a:lnTo>
                <a:lnTo>
                  <a:pt x="36942" y="405891"/>
                </a:lnTo>
                <a:lnTo>
                  <a:pt x="16929" y="363869"/>
                </a:lnTo>
                <a:lnTo>
                  <a:pt x="4359" y="318233"/>
                </a:lnTo>
                <a:lnTo>
                  <a:pt x="0" y="269748"/>
                </a:lnTo>
                <a:close/>
              </a:path>
            </a:pathLst>
          </a:custGeom>
          <a:ln w="9144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05713" y="3213963"/>
            <a:ext cx="279400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350" indent="-342900" algn="just">
              <a:lnSpc>
                <a:spcPct val="130000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</a:tabLst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Delibera sullo svolgimento di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alcune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attività</a:t>
            </a:r>
            <a:r>
              <a:rPr sz="140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negoziali.</a:t>
            </a:r>
            <a:endParaRPr sz="1400">
              <a:latin typeface="Arial"/>
              <a:cs typeface="Arial"/>
            </a:endParaRPr>
          </a:p>
          <a:p>
            <a:pPr marL="355600" marR="5080" indent="-342900" algn="just">
              <a:lnSpc>
                <a:spcPct val="130100"/>
              </a:lnSpc>
              <a:spcBef>
                <a:spcPts val="595"/>
              </a:spcBef>
              <a:buFont typeface="Wingdings"/>
              <a:buChar char=""/>
              <a:tabLst>
                <a:tab pos="355600" algn="l"/>
                <a:tab pos="1957070" algn="l"/>
              </a:tabLst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Determina criteri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limiti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per lo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olgi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to	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ell'</a:t>
            </a: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ti</a:t>
            </a: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ità  negoziale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parte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</a:t>
            </a:r>
            <a:r>
              <a:rPr sz="14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936491" y="3285744"/>
            <a:ext cx="0" cy="1545590"/>
          </a:xfrm>
          <a:custGeom>
            <a:avLst/>
            <a:gdLst/>
            <a:ahLst/>
            <a:cxnLst/>
            <a:rect l="l" t="t" r="r" b="b"/>
            <a:pathLst>
              <a:path h="1545589">
                <a:moveTo>
                  <a:pt x="0" y="1545081"/>
                </a:moveTo>
                <a:lnTo>
                  <a:pt x="0" y="0"/>
                </a:lnTo>
              </a:path>
            </a:pathLst>
          </a:custGeom>
          <a:ln w="12192">
            <a:solidFill>
              <a:srgbClr val="C5C8C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79435" y="3285744"/>
            <a:ext cx="0" cy="1545590"/>
          </a:xfrm>
          <a:custGeom>
            <a:avLst/>
            <a:gdLst/>
            <a:ahLst/>
            <a:cxnLst/>
            <a:rect l="l" t="t" r="r" b="b"/>
            <a:pathLst>
              <a:path h="1545589">
                <a:moveTo>
                  <a:pt x="0" y="1545081"/>
                </a:moveTo>
                <a:lnTo>
                  <a:pt x="0" y="0"/>
                </a:lnTo>
              </a:path>
            </a:pathLst>
          </a:custGeom>
          <a:ln w="12192">
            <a:solidFill>
              <a:srgbClr val="C5C8C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771904" y="2426030"/>
            <a:ext cx="168148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Consiglio di</a:t>
            </a:r>
            <a:r>
              <a:rPr sz="1400" b="1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Istituto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91183" y="2282951"/>
            <a:ext cx="541020" cy="539750"/>
          </a:xfrm>
          <a:custGeom>
            <a:avLst/>
            <a:gdLst/>
            <a:ahLst/>
            <a:cxnLst/>
            <a:rect l="l" t="t" r="r" b="b"/>
            <a:pathLst>
              <a:path w="541019" h="539750">
                <a:moveTo>
                  <a:pt x="0" y="269748"/>
                </a:moveTo>
                <a:lnTo>
                  <a:pt x="4358" y="221262"/>
                </a:lnTo>
                <a:lnTo>
                  <a:pt x="16923" y="175626"/>
                </a:lnTo>
                <a:lnTo>
                  <a:pt x="36931" y="133603"/>
                </a:lnTo>
                <a:lnTo>
                  <a:pt x="63619" y="95955"/>
                </a:lnTo>
                <a:lnTo>
                  <a:pt x="96222" y="63443"/>
                </a:lnTo>
                <a:lnTo>
                  <a:pt x="133976" y="36829"/>
                </a:lnTo>
                <a:lnTo>
                  <a:pt x="176118" y="16876"/>
                </a:lnTo>
                <a:lnTo>
                  <a:pt x="221884" y="4346"/>
                </a:lnTo>
                <a:lnTo>
                  <a:pt x="270509" y="0"/>
                </a:lnTo>
                <a:lnTo>
                  <a:pt x="319122" y="4346"/>
                </a:lnTo>
                <a:lnTo>
                  <a:pt x="364880" y="16876"/>
                </a:lnTo>
                <a:lnTo>
                  <a:pt x="407020" y="36830"/>
                </a:lnTo>
                <a:lnTo>
                  <a:pt x="444776" y="63443"/>
                </a:lnTo>
                <a:lnTo>
                  <a:pt x="477384" y="95955"/>
                </a:lnTo>
                <a:lnTo>
                  <a:pt x="504077" y="133604"/>
                </a:lnTo>
                <a:lnTo>
                  <a:pt x="524090" y="175626"/>
                </a:lnTo>
                <a:lnTo>
                  <a:pt x="536660" y="221262"/>
                </a:lnTo>
                <a:lnTo>
                  <a:pt x="541020" y="269748"/>
                </a:lnTo>
                <a:lnTo>
                  <a:pt x="536660" y="318233"/>
                </a:lnTo>
                <a:lnTo>
                  <a:pt x="524090" y="363869"/>
                </a:lnTo>
                <a:lnTo>
                  <a:pt x="504077" y="405892"/>
                </a:lnTo>
                <a:lnTo>
                  <a:pt x="477384" y="443540"/>
                </a:lnTo>
                <a:lnTo>
                  <a:pt x="444776" y="476052"/>
                </a:lnTo>
                <a:lnTo>
                  <a:pt x="407020" y="502666"/>
                </a:lnTo>
                <a:lnTo>
                  <a:pt x="364880" y="522619"/>
                </a:lnTo>
                <a:lnTo>
                  <a:pt x="319122" y="535149"/>
                </a:lnTo>
                <a:lnTo>
                  <a:pt x="270509" y="539496"/>
                </a:lnTo>
                <a:lnTo>
                  <a:pt x="221884" y="535149"/>
                </a:lnTo>
                <a:lnTo>
                  <a:pt x="176118" y="522619"/>
                </a:lnTo>
                <a:lnTo>
                  <a:pt x="133976" y="502665"/>
                </a:lnTo>
                <a:lnTo>
                  <a:pt x="96222" y="476052"/>
                </a:lnTo>
                <a:lnTo>
                  <a:pt x="63619" y="443540"/>
                </a:lnTo>
                <a:lnTo>
                  <a:pt x="36931" y="405891"/>
                </a:lnTo>
                <a:lnTo>
                  <a:pt x="16923" y="363869"/>
                </a:lnTo>
                <a:lnTo>
                  <a:pt x="4358" y="318233"/>
                </a:lnTo>
                <a:lnTo>
                  <a:pt x="0" y="269748"/>
                </a:lnTo>
                <a:close/>
              </a:path>
            </a:pathLst>
          </a:custGeom>
          <a:ln w="9144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39367" y="2886455"/>
            <a:ext cx="2596515" cy="76200"/>
          </a:xfrm>
          <a:custGeom>
            <a:avLst/>
            <a:gdLst/>
            <a:ahLst/>
            <a:cxnLst/>
            <a:rect l="l" t="t" r="r" b="b"/>
            <a:pathLst>
              <a:path w="2596515" h="76200">
                <a:moveTo>
                  <a:pt x="38100" y="0"/>
                </a:moveTo>
                <a:lnTo>
                  <a:pt x="23268" y="2988"/>
                </a:lnTo>
                <a:lnTo>
                  <a:pt x="11158" y="11144"/>
                </a:lnTo>
                <a:lnTo>
                  <a:pt x="2993" y="23252"/>
                </a:lnTo>
                <a:lnTo>
                  <a:pt x="0" y="38100"/>
                </a:lnTo>
                <a:lnTo>
                  <a:pt x="2993" y="52947"/>
                </a:lnTo>
                <a:lnTo>
                  <a:pt x="11158" y="65055"/>
                </a:lnTo>
                <a:lnTo>
                  <a:pt x="23268" y="73211"/>
                </a:lnTo>
                <a:lnTo>
                  <a:pt x="38100" y="76200"/>
                </a:lnTo>
                <a:lnTo>
                  <a:pt x="52931" y="73211"/>
                </a:lnTo>
                <a:lnTo>
                  <a:pt x="65041" y="65055"/>
                </a:lnTo>
                <a:lnTo>
                  <a:pt x="73206" y="52947"/>
                </a:lnTo>
                <a:lnTo>
                  <a:pt x="74919" y="44450"/>
                </a:lnTo>
                <a:lnTo>
                  <a:pt x="38100" y="44450"/>
                </a:lnTo>
                <a:lnTo>
                  <a:pt x="38100" y="31750"/>
                </a:lnTo>
                <a:lnTo>
                  <a:pt x="74919" y="31750"/>
                </a:lnTo>
                <a:lnTo>
                  <a:pt x="73206" y="23252"/>
                </a:lnTo>
                <a:lnTo>
                  <a:pt x="65041" y="11144"/>
                </a:lnTo>
                <a:lnTo>
                  <a:pt x="52931" y="2988"/>
                </a:lnTo>
                <a:lnTo>
                  <a:pt x="38100" y="0"/>
                </a:lnTo>
                <a:close/>
              </a:path>
              <a:path w="2596515" h="76200">
                <a:moveTo>
                  <a:pt x="2558160" y="0"/>
                </a:moveTo>
                <a:lnTo>
                  <a:pt x="2543313" y="2988"/>
                </a:lnTo>
                <a:lnTo>
                  <a:pt x="2531205" y="11144"/>
                </a:lnTo>
                <a:lnTo>
                  <a:pt x="2523049" y="23252"/>
                </a:lnTo>
                <a:lnTo>
                  <a:pt x="2520060" y="38100"/>
                </a:lnTo>
                <a:lnTo>
                  <a:pt x="2523049" y="52947"/>
                </a:lnTo>
                <a:lnTo>
                  <a:pt x="2531205" y="65055"/>
                </a:lnTo>
                <a:lnTo>
                  <a:pt x="2543313" y="73211"/>
                </a:lnTo>
                <a:lnTo>
                  <a:pt x="2558160" y="76200"/>
                </a:lnTo>
                <a:lnTo>
                  <a:pt x="2572954" y="73211"/>
                </a:lnTo>
                <a:lnTo>
                  <a:pt x="2585069" y="65055"/>
                </a:lnTo>
                <a:lnTo>
                  <a:pt x="2593254" y="52947"/>
                </a:lnTo>
                <a:lnTo>
                  <a:pt x="2594975" y="44450"/>
                </a:lnTo>
                <a:lnTo>
                  <a:pt x="2558160" y="44450"/>
                </a:lnTo>
                <a:lnTo>
                  <a:pt x="2558160" y="31750"/>
                </a:lnTo>
                <a:lnTo>
                  <a:pt x="2594975" y="31750"/>
                </a:lnTo>
                <a:lnTo>
                  <a:pt x="2593254" y="23252"/>
                </a:lnTo>
                <a:lnTo>
                  <a:pt x="2585069" y="11144"/>
                </a:lnTo>
                <a:lnTo>
                  <a:pt x="2572954" y="2988"/>
                </a:lnTo>
                <a:lnTo>
                  <a:pt x="2558160" y="0"/>
                </a:lnTo>
                <a:close/>
              </a:path>
              <a:path w="2596515" h="76200">
                <a:moveTo>
                  <a:pt x="74919" y="31750"/>
                </a:moveTo>
                <a:lnTo>
                  <a:pt x="38100" y="31750"/>
                </a:lnTo>
                <a:lnTo>
                  <a:pt x="38100" y="44450"/>
                </a:lnTo>
                <a:lnTo>
                  <a:pt x="74919" y="44450"/>
                </a:lnTo>
                <a:lnTo>
                  <a:pt x="76200" y="38100"/>
                </a:lnTo>
                <a:lnTo>
                  <a:pt x="74919" y="31750"/>
                </a:lnTo>
                <a:close/>
              </a:path>
              <a:path w="2596515" h="76200">
                <a:moveTo>
                  <a:pt x="2521339" y="31750"/>
                </a:moveTo>
                <a:lnTo>
                  <a:pt x="74919" y="31750"/>
                </a:lnTo>
                <a:lnTo>
                  <a:pt x="76200" y="38100"/>
                </a:lnTo>
                <a:lnTo>
                  <a:pt x="74919" y="44450"/>
                </a:lnTo>
                <a:lnTo>
                  <a:pt x="2521339" y="44450"/>
                </a:lnTo>
                <a:lnTo>
                  <a:pt x="2520060" y="38100"/>
                </a:lnTo>
                <a:lnTo>
                  <a:pt x="2521339" y="31750"/>
                </a:lnTo>
                <a:close/>
              </a:path>
              <a:path w="2596515" h="76200">
                <a:moveTo>
                  <a:pt x="2594975" y="31750"/>
                </a:moveTo>
                <a:lnTo>
                  <a:pt x="2558160" y="31750"/>
                </a:lnTo>
                <a:lnTo>
                  <a:pt x="2558160" y="44450"/>
                </a:lnTo>
                <a:lnTo>
                  <a:pt x="2594975" y="44450"/>
                </a:lnTo>
                <a:lnTo>
                  <a:pt x="2596260" y="38100"/>
                </a:lnTo>
                <a:lnTo>
                  <a:pt x="2594975" y="3175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17720" y="2886455"/>
            <a:ext cx="2596515" cy="76200"/>
          </a:xfrm>
          <a:custGeom>
            <a:avLst/>
            <a:gdLst/>
            <a:ahLst/>
            <a:cxnLst/>
            <a:rect l="l" t="t" r="r" b="b"/>
            <a:pathLst>
              <a:path w="2596515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4921" y="44450"/>
                </a:lnTo>
                <a:lnTo>
                  <a:pt x="38100" y="44450"/>
                </a:lnTo>
                <a:lnTo>
                  <a:pt x="38100" y="31750"/>
                </a:lnTo>
                <a:lnTo>
                  <a:pt x="74921" y="31750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  <a:path w="2596515" h="76200">
                <a:moveTo>
                  <a:pt x="2558160" y="0"/>
                </a:moveTo>
                <a:lnTo>
                  <a:pt x="2543313" y="2988"/>
                </a:lnTo>
                <a:lnTo>
                  <a:pt x="2531205" y="11144"/>
                </a:lnTo>
                <a:lnTo>
                  <a:pt x="2523049" y="23252"/>
                </a:lnTo>
                <a:lnTo>
                  <a:pt x="2520060" y="38100"/>
                </a:lnTo>
                <a:lnTo>
                  <a:pt x="2523049" y="52947"/>
                </a:lnTo>
                <a:lnTo>
                  <a:pt x="2531205" y="65055"/>
                </a:lnTo>
                <a:lnTo>
                  <a:pt x="2543313" y="73211"/>
                </a:lnTo>
                <a:lnTo>
                  <a:pt x="2558160" y="76200"/>
                </a:lnTo>
                <a:lnTo>
                  <a:pt x="2572954" y="73211"/>
                </a:lnTo>
                <a:lnTo>
                  <a:pt x="2585069" y="65055"/>
                </a:lnTo>
                <a:lnTo>
                  <a:pt x="2593254" y="52947"/>
                </a:lnTo>
                <a:lnTo>
                  <a:pt x="2594975" y="44450"/>
                </a:lnTo>
                <a:lnTo>
                  <a:pt x="2558160" y="44450"/>
                </a:lnTo>
                <a:lnTo>
                  <a:pt x="2558160" y="31750"/>
                </a:lnTo>
                <a:lnTo>
                  <a:pt x="2594975" y="31750"/>
                </a:lnTo>
                <a:lnTo>
                  <a:pt x="2593254" y="23252"/>
                </a:lnTo>
                <a:lnTo>
                  <a:pt x="2585069" y="11144"/>
                </a:lnTo>
                <a:lnTo>
                  <a:pt x="2572954" y="2988"/>
                </a:lnTo>
                <a:lnTo>
                  <a:pt x="2558160" y="0"/>
                </a:lnTo>
                <a:close/>
              </a:path>
              <a:path w="2596515" h="76200">
                <a:moveTo>
                  <a:pt x="74921" y="31750"/>
                </a:moveTo>
                <a:lnTo>
                  <a:pt x="38100" y="31750"/>
                </a:lnTo>
                <a:lnTo>
                  <a:pt x="38100" y="44450"/>
                </a:lnTo>
                <a:lnTo>
                  <a:pt x="74921" y="44450"/>
                </a:lnTo>
                <a:lnTo>
                  <a:pt x="76200" y="38100"/>
                </a:lnTo>
                <a:lnTo>
                  <a:pt x="74921" y="31750"/>
                </a:lnTo>
                <a:close/>
              </a:path>
              <a:path w="2596515" h="76200">
                <a:moveTo>
                  <a:pt x="2521339" y="31750"/>
                </a:moveTo>
                <a:lnTo>
                  <a:pt x="74921" y="31750"/>
                </a:lnTo>
                <a:lnTo>
                  <a:pt x="76200" y="38100"/>
                </a:lnTo>
                <a:lnTo>
                  <a:pt x="74921" y="44450"/>
                </a:lnTo>
                <a:lnTo>
                  <a:pt x="2521339" y="44450"/>
                </a:lnTo>
                <a:lnTo>
                  <a:pt x="2520060" y="38100"/>
                </a:lnTo>
                <a:lnTo>
                  <a:pt x="2521339" y="31750"/>
                </a:lnTo>
                <a:close/>
              </a:path>
              <a:path w="2596515" h="76200">
                <a:moveTo>
                  <a:pt x="2594975" y="31750"/>
                </a:moveTo>
                <a:lnTo>
                  <a:pt x="2558160" y="31750"/>
                </a:lnTo>
                <a:lnTo>
                  <a:pt x="2558160" y="44450"/>
                </a:lnTo>
                <a:lnTo>
                  <a:pt x="2594975" y="44450"/>
                </a:lnTo>
                <a:lnTo>
                  <a:pt x="2596260" y="38100"/>
                </a:lnTo>
                <a:lnTo>
                  <a:pt x="2594975" y="3175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362188" y="2886455"/>
            <a:ext cx="2596515" cy="76200"/>
          </a:xfrm>
          <a:custGeom>
            <a:avLst/>
            <a:gdLst/>
            <a:ahLst/>
            <a:cxnLst/>
            <a:rect l="l" t="t" r="r" b="b"/>
            <a:pathLst>
              <a:path w="2596515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4921" y="44450"/>
                </a:lnTo>
                <a:lnTo>
                  <a:pt x="38100" y="44450"/>
                </a:lnTo>
                <a:lnTo>
                  <a:pt x="38100" y="31750"/>
                </a:lnTo>
                <a:lnTo>
                  <a:pt x="74921" y="31750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  <a:path w="2596515" h="76200">
                <a:moveTo>
                  <a:pt x="2558033" y="0"/>
                </a:moveTo>
                <a:lnTo>
                  <a:pt x="2543240" y="2988"/>
                </a:lnTo>
                <a:lnTo>
                  <a:pt x="2531125" y="11144"/>
                </a:lnTo>
                <a:lnTo>
                  <a:pt x="2522940" y="23252"/>
                </a:lnTo>
                <a:lnTo>
                  <a:pt x="2519933" y="38100"/>
                </a:lnTo>
                <a:lnTo>
                  <a:pt x="2522940" y="52947"/>
                </a:lnTo>
                <a:lnTo>
                  <a:pt x="2531125" y="65055"/>
                </a:lnTo>
                <a:lnTo>
                  <a:pt x="2543240" y="73211"/>
                </a:lnTo>
                <a:lnTo>
                  <a:pt x="2558033" y="76200"/>
                </a:lnTo>
                <a:lnTo>
                  <a:pt x="2572881" y="73211"/>
                </a:lnTo>
                <a:lnTo>
                  <a:pt x="2584989" y="65055"/>
                </a:lnTo>
                <a:lnTo>
                  <a:pt x="2593145" y="52947"/>
                </a:lnTo>
                <a:lnTo>
                  <a:pt x="2594855" y="44450"/>
                </a:lnTo>
                <a:lnTo>
                  <a:pt x="2558033" y="44450"/>
                </a:lnTo>
                <a:lnTo>
                  <a:pt x="2558033" y="31750"/>
                </a:lnTo>
                <a:lnTo>
                  <a:pt x="2594855" y="31750"/>
                </a:lnTo>
                <a:lnTo>
                  <a:pt x="2593145" y="23252"/>
                </a:lnTo>
                <a:lnTo>
                  <a:pt x="2584989" y="11144"/>
                </a:lnTo>
                <a:lnTo>
                  <a:pt x="2572881" y="2988"/>
                </a:lnTo>
                <a:lnTo>
                  <a:pt x="2558033" y="0"/>
                </a:lnTo>
                <a:close/>
              </a:path>
              <a:path w="2596515" h="76200">
                <a:moveTo>
                  <a:pt x="74921" y="31750"/>
                </a:moveTo>
                <a:lnTo>
                  <a:pt x="38100" y="31750"/>
                </a:lnTo>
                <a:lnTo>
                  <a:pt x="38100" y="44450"/>
                </a:lnTo>
                <a:lnTo>
                  <a:pt x="74921" y="44450"/>
                </a:lnTo>
                <a:lnTo>
                  <a:pt x="76200" y="38100"/>
                </a:lnTo>
                <a:lnTo>
                  <a:pt x="74921" y="31750"/>
                </a:lnTo>
                <a:close/>
              </a:path>
              <a:path w="2596515" h="76200">
                <a:moveTo>
                  <a:pt x="2521219" y="31750"/>
                </a:moveTo>
                <a:lnTo>
                  <a:pt x="74921" y="31750"/>
                </a:lnTo>
                <a:lnTo>
                  <a:pt x="76200" y="38100"/>
                </a:lnTo>
                <a:lnTo>
                  <a:pt x="74921" y="44450"/>
                </a:lnTo>
                <a:lnTo>
                  <a:pt x="2521219" y="44450"/>
                </a:lnTo>
                <a:lnTo>
                  <a:pt x="2519933" y="38100"/>
                </a:lnTo>
                <a:lnTo>
                  <a:pt x="2521219" y="31750"/>
                </a:lnTo>
                <a:close/>
              </a:path>
              <a:path w="2596515" h="76200">
                <a:moveTo>
                  <a:pt x="2594855" y="31750"/>
                </a:moveTo>
                <a:lnTo>
                  <a:pt x="2558033" y="31750"/>
                </a:lnTo>
                <a:lnTo>
                  <a:pt x="2558033" y="44450"/>
                </a:lnTo>
                <a:lnTo>
                  <a:pt x="2594855" y="44450"/>
                </a:lnTo>
                <a:lnTo>
                  <a:pt x="2596133" y="38100"/>
                </a:lnTo>
                <a:lnTo>
                  <a:pt x="2594855" y="3175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14771" y="2363723"/>
            <a:ext cx="192024" cy="2468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30952" y="2580132"/>
            <a:ext cx="360045" cy="143510"/>
          </a:xfrm>
          <a:custGeom>
            <a:avLst/>
            <a:gdLst/>
            <a:ahLst/>
            <a:cxnLst/>
            <a:rect l="l" t="t" r="r" b="b"/>
            <a:pathLst>
              <a:path w="360045" h="143510">
                <a:moveTo>
                  <a:pt x="121793" y="0"/>
                </a:moveTo>
                <a:lnTo>
                  <a:pt x="63626" y="20700"/>
                </a:lnTo>
                <a:lnTo>
                  <a:pt x="37464" y="32003"/>
                </a:lnTo>
                <a:lnTo>
                  <a:pt x="26162" y="38353"/>
                </a:lnTo>
                <a:lnTo>
                  <a:pt x="20574" y="47116"/>
                </a:lnTo>
                <a:lnTo>
                  <a:pt x="11811" y="58419"/>
                </a:lnTo>
                <a:lnTo>
                  <a:pt x="5587" y="72897"/>
                </a:lnTo>
                <a:lnTo>
                  <a:pt x="0" y="88010"/>
                </a:lnTo>
                <a:lnTo>
                  <a:pt x="0" y="111251"/>
                </a:lnTo>
                <a:lnTo>
                  <a:pt x="75564" y="134492"/>
                </a:lnTo>
                <a:lnTo>
                  <a:pt x="127381" y="140080"/>
                </a:lnTo>
                <a:lnTo>
                  <a:pt x="179832" y="143255"/>
                </a:lnTo>
                <a:lnTo>
                  <a:pt x="231648" y="140080"/>
                </a:lnTo>
                <a:lnTo>
                  <a:pt x="284099" y="134492"/>
                </a:lnTo>
                <a:lnTo>
                  <a:pt x="327787" y="122554"/>
                </a:lnTo>
                <a:lnTo>
                  <a:pt x="344677" y="116839"/>
                </a:lnTo>
                <a:lnTo>
                  <a:pt x="359663" y="111251"/>
                </a:lnTo>
                <a:lnTo>
                  <a:pt x="359663" y="102362"/>
                </a:lnTo>
                <a:lnTo>
                  <a:pt x="205994" y="102362"/>
                </a:lnTo>
                <a:lnTo>
                  <a:pt x="204772" y="99313"/>
                </a:lnTo>
                <a:lnTo>
                  <a:pt x="156718" y="99313"/>
                </a:lnTo>
                <a:lnTo>
                  <a:pt x="144907" y="72897"/>
                </a:lnTo>
                <a:lnTo>
                  <a:pt x="133603" y="43941"/>
                </a:lnTo>
                <a:lnTo>
                  <a:pt x="121793" y="0"/>
                </a:lnTo>
                <a:close/>
              </a:path>
              <a:path w="360045" h="143510">
                <a:moveTo>
                  <a:pt x="240411" y="0"/>
                </a:moveTo>
                <a:lnTo>
                  <a:pt x="226060" y="47116"/>
                </a:lnTo>
                <a:lnTo>
                  <a:pt x="217297" y="72897"/>
                </a:lnTo>
                <a:lnTo>
                  <a:pt x="205994" y="102362"/>
                </a:lnTo>
                <a:lnTo>
                  <a:pt x="359663" y="102362"/>
                </a:lnTo>
                <a:lnTo>
                  <a:pt x="359663" y="88010"/>
                </a:lnTo>
                <a:lnTo>
                  <a:pt x="353440" y="72897"/>
                </a:lnTo>
                <a:lnTo>
                  <a:pt x="347852" y="58419"/>
                </a:lnTo>
                <a:lnTo>
                  <a:pt x="339089" y="47116"/>
                </a:lnTo>
                <a:lnTo>
                  <a:pt x="333375" y="40893"/>
                </a:lnTo>
                <a:lnTo>
                  <a:pt x="321563" y="32003"/>
                </a:lnTo>
                <a:lnTo>
                  <a:pt x="295910" y="20700"/>
                </a:lnTo>
                <a:lnTo>
                  <a:pt x="240411" y="0"/>
                </a:lnTo>
                <a:close/>
              </a:path>
              <a:path w="360045" h="143510">
                <a:moveTo>
                  <a:pt x="162306" y="35178"/>
                </a:moveTo>
                <a:lnTo>
                  <a:pt x="156718" y="40893"/>
                </a:lnTo>
                <a:lnTo>
                  <a:pt x="156718" y="49656"/>
                </a:lnTo>
                <a:lnTo>
                  <a:pt x="159258" y="61594"/>
                </a:lnTo>
                <a:lnTo>
                  <a:pt x="165481" y="72897"/>
                </a:lnTo>
                <a:lnTo>
                  <a:pt x="156718" y="99313"/>
                </a:lnTo>
                <a:lnTo>
                  <a:pt x="204772" y="99313"/>
                </a:lnTo>
                <a:lnTo>
                  <a:pt x="194183" y="72897"/>
                </a:lnTo>
                <a:lnTo>
                  <a:pt x="202946" y="61594"/>
                </a:lnTo>
                <a:lnTo>
                  <a:pt x="205994" y="49656"/>
                </a:lnTo>
                <a:lnTo>
                  <a:pt x="202946" y="40893"/>
                </a:lnTo>
                <a:lnTo>
                  <a:pt x="200462" y="38353"/>
                </a:lnTo>
                <a:lnTo>
                  <a:pt x="179832" y="38353"/>
                </a:lnTo>
                <a:lnTo>
                  <a:pt x="162306" y="35178"/>
                </a:lnTo>
                <a:close/>
              </a:path>
              <a:path w="360045" h="143510">
                <a:moveTo>
                  <a:pt x="197358" y="35178"/>
                </a:moveTo>
                <a:lnTo>
                  <a:pt x="188595" y="38353"/>
                </a:lnTo>
                <a:lnTo>
                  <a:pt x="200462" y="38353"/>
                </a:lnTo>
                <a:lnTo>
                  <a:pt x="197358" y="35178"/>
                </a:lnTo>
                <a:close/>
              </a:path>
            </a:pathLst>
          </a:custGeom>
          <a:solidFill>
            <a:srgbClr val="4546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006840" y="2372867"/>
            <a:ext cx="367283" cy="3596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90244" y="2356104"/>
            <a:ext cx="350519" cy="3962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1099165" y="6555545"/>
            <a:ext cx="33083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119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09994" y="1356741"/>
          <a:ext cx="4323715" cy="4401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04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400" b="1" spc="-2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Composizione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4320">
                <a:tc>
                  <a:txBody>
                    <a:bodyPr/>
                    <a:lstStyle/>
                    <a:p>
                      <a:pPr marL="97790" marR="76835" algn="just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Il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Collegio dei </a:t>
                      </a:r>
                      <a:r>
                        <a:rPr sz="1400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Docenti,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ai sensi dell'art.7, c.1</a:t>
                      </a:r>
                      <a:r>
                        <a:rPr sz="1400" spc="254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del 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D.lgs.</a:t>
                      </a:r>
                      <a:r>
                        <a:rPr sz="1400" spc="-3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297/1994: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84175" marR="75565" indent="-286385">
                        <a:lnSpc>
                          <a:spcPct val="100000"/>
                        </a:lnSpc>
                        <a:spcBef>
                          <a:spcPts val="600"/>
                        </a:spcBef>
                        <a:buChar char="•"/>
                        <a:tabLst>
                          <a:tab pos="384175" algn="l"/>
                          <a:tab pos="384810" algn="l"/>
                        </a:tabLst>
                      </a:pP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è </a:t>
                      </a:r>
                      <a:r>
                        <a:rPr sz="1400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composto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dal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personale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docente di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ruolo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 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non di ruolo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in servizio</a:t>
                      </a:r>
                      <a:r>
                        <a:rPr sz="1400" b="1" spc="-1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nell'istituto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84175" indent="-286385">
                        <a:lnSpc>
                          <a:spcPct val="100000"/>
                        </a:lnSpc>
                        <a:spcBef>
                          <a:spcPts val="600"/>
                        </a:spcBef>
                        <a:buChar char="•"/>
                        <a:tabLst>
                          <a:tab pos="384175" algn="l"/>
                          <a:tab pos="384810" algn="l"/>
                        </a:tabLst>
                      </a:pP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è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presieduto dal Dirigente</a:t>
                      </a:r>
                      <a:r>
                        <a:rPr sz="1400" b="1" spc="-10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Scolastico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7790" marR="76200" algn="just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Fanno altresì parte del collegio dei docenti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docenti  di sostegno che assumono </a:t>
                      </a:r>
                      <a:r>
                        <a:rPr sz="1400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la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contitolarità di classi 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dell'istituto.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7790" marR="76200" algn="just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Nelle ipotesi di più istituti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o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scuole di </a:t>
                      </a:r>
                      <a:r>
                        <a:rPr sz="1400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istruzione 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secondaria superiore di diverso ordine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tipo  aggregati, ogni istituto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o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scuola aggregata mantiene  un proprio collegio dei docenti per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le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rispettive  competenze.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7329" y="109804"/>
            <a:ext cx="11163300" cy="577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2390">
              <a:lnSpc>
                <a:spcPct val="100000"/>
              </a:lnSpc>
              <a:spcBef>
                <a:spcPts val="105"/>
              </a:spcBef>
            </a:pPr>
            <a:r>
              <a:rPr i="1" dirty="0">
                <a:latin typeface="Arial"/>
                <a:cs typeface="Arial"/>
              </a:rPr>
              <a:t>Governance </a:t>
            </a:r>
            <a:r>
              <a:rPr dirty="0"/>
              <a:t>dell'Istituzione</a:t>
            </a:r>
            <a:r>
              <a:rPr spc="-95" dirty="0"/>
              <a:t> </a:t>
            </a:r>
            <a:r>
              <a:rPr dirty="0"/>
              <a:t>scolastica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  <a:tabLst>
                <a:tab pos="11149965" algn="l"/>
              </a:tabLst>
            </a:pPr>
            <a:r>
              <a:rPr sz="1600" b="0" u="heavy" spc="25" dirty="0"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 </a:t>
            </a:r>
            <a:r>
              <a:rPr sz="1600" b="0" u="heavy" spc="-5" dirty="0"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Organi collegiali – Collegio dei Docenti</a:t>
            </a:r>
            <a:r>
              <a:rPr sz="1600" b="0" u="heavy" spc="-15" dirty="0"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 </a:t>
            </a:r>
            <a:r>
              <a:rPr sz="1600" b="0" u="heavy" spc="-5" dirty="0"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(1/2)	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865370" y="1356741"/>
          <a:ext cx="6499860" cy="5300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0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Funzione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284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Il Collegio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dei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Docenti,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ai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sensi dell'art.7, </a:t>
                      </a:r>
                      <a:r>
                        <a:rPr sz="1400" spc="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c.2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del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D.lgs.</a:t>
                      </a:r>
                      <a:r>
                        <a:rPr sz="1400" spc="-19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297/1994: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84810" indent="-28702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  <a:tabLst>
                          <a:tab pos="384175" algn="l"/>
                          <a:tab pos="384810" algn="l"/>
                        </a:tabLst>
                      </a:pP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Elabora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il</a:t>
                      </a:r>
                      <a:r>
                        <a:rPr sz="1400" b="1" spc="-4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PTOF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84810" indent="-28702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  <a:tabLst>
                          <a:tab pos="384175" algn="l"/>
                          <a:tab pos="384810" algn="l"/>
                        </a:tabLst>
                      </a:pP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delibera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in materia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di funzionamento didattico</a:t>
                      </a:r>
                      <a:r>
                        <a:rPr sz="1400" b="1" spc="-16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dell'istituto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84810" indent="-28702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  <a:tabLst>
                          <a:tab pos="384175" algn="l"/>
                          <a:tab pos="384810" algn="l"/>
                        </a:tabLst>
                      </a:pP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cura la programmazione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dell'azione educativa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al fine di adeguare</a:t>
                      </a:r>
                      <a:r>
                        <a:rPr sz="1400" spc="18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84175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programmi di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insegnamento alle esigenze</a:t>
                      </a:r>
                      <a:r>
                        <a:rPr sz="1400" spc="-16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ambientali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84810" marR="74295" indent="-28702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  <a:tabLst>
                          <a:tab pos="384810" algn="l"/>
                        </a:tabLst>
                      </a:pP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formula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proposte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al DS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o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al preside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per </a:t>
                      </a:r>
                      <a:r>
                        <a:rPr sz="1400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la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formazione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la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composizione 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delle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classi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l'assegnazione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ai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docenti</a:t>
                      </a:r>
                      <a:r>
                        <a:rPr sz="1400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per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la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formulazione dell'orario  delle lezioni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per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lo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svolgimento delle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altre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attività</a:t>
                      </a:r>
                      <a:r>
                        <a:rPr sz="1400" spc="-13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scolastiche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84810" marR="74295" indent="-28702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  <a:tabLst>
                          <a:tab pos="384175" algn="l"/>
                          <a:tab pos="384810" algn="l"/>
                        </a:tabLst>
                      </a:pP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delibera,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ai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fine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della valutazione degli alunni,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la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suddivisione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dell'anno  scolastico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due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o tre</a:t>
                      </a:r>
                      <a:r>
                        <a:rPr sz="1400" spc="-1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periodi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84810" marR="75565" indent="-287020" algn="just">
                        <a:lnSpc>
                          <a:spcPct val="100000"/>
                        </a:lnSpc>
                        <a:spcBef>
                          <a:spcPts val="605"/>
                        </a:spcBef>
                        <a:buFont typeface="Arial"/>
                        <a:buChar char="•"/>
                        <a:tabLst>
                          <a:tab pos="384810" algn="l"/>
                        </a:tabLst>
                      </a:pP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valuta l'andamento complessivo dell'azione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didattica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per verificarne  l'efficacia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rapporto agli orientamenti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agli obiettivi </a:t>
                      </a:r>
                      <a:r>
                        <a:rPr sz="1400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programmati, 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proponendo eventuali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misure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di</a:t>
                      </a:r>
                      <a:r>
                        <a:rPr sz="1400" spc="-8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miglioramento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84810" indent="-28702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  <a:tabLst>
                          <a:tab pos="384175" algn="l"/>
                          <a:tab pos="384810" algn="l"/>
                        </a:tabLst>
                      </a:pP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provvede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all'adozione dei libri di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testo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alla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scelta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dei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sussidi</a:t>
                      </a:r>
                      <a:r>
                        <a:rPr sz="1400" spc="-15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didattici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84810" indent="-28702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  <a:tabLst>
                          <a:tab pos="384175" algn="l"/>
                          <a:tab pos="384810" algn="l"/>
                        </a:tabLst>
                      </a:pP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adotta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o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promuove iniziative di</a:t>
                      </a:r>
                      <a:r>
                        <a:rPr sz="1400" b="1" spc="-8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sperimentazione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84810" indent="-28702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  <a:tabLst>
                          <a:tab pos="384175" algn="l"/>
                          <a:tab pos="384810" algn="l"/>
                        </a:tabLst>
                      </a:pP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promuove iniziative di aggiornamento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dei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docenti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del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circolo o</a:t>
                      </a:r>
                      <a:r>
                        <a:rPr sz="1400" spc="-15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dell'istituto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84810" indent="-28702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  <a:tabLst>
                          <a:tab pos="384175" algn="l"/>
                          <a:tab pos="384810" algn="l"/>
                        </a:tabLst>
                      </a:pP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elegge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suoi rappresentanti nel consiglio di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circolo o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di</a:t>
                      </a:r>
                      <a:r>
                        <a:rPr sz="1400" b="1" spc="-18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istituto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84810" marR="76200" indent="-28702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  <a:tabLst>
                          <a:tab pos="384175" algn="l"/>
                          <a:tab pos="384810" algn="l"/>
                        </a:tabLst>
                      </a:pP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elegge,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nel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suo seno,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docenti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che fanno parte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del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comitato per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la 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valutazione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del servizio del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personale</a:t>
                      </a:r>
                      <a:r>
                        <a:rPr sz="1400" spc="-1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docente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714755" y="777240"/>
            <a:ext cx="10566400" cy="565785"/>
          </a:xfrm>
          <a:custGeom>
            <a:avLst/>
            <a:gdLst/>
            <a:ahLst/>
            <a:cxnLst/>
            <a:rect l="l" t="t" r="r" b="b"/>
            <a:pathLst>
              <a:path w="10566400" h="565785">
                <a:moveTo>
                  <a:pt x="10471658" y="0"/>
                </a:moveTo>
                <a:lnTo>
                  <a:pt x="94234" y="0"/>
                </a:lnTo>
                <a:lnTo>
                  <a:pt x="57553" y="7401"/>
                </a:lnTo>
                <a:lnTo>
                  <a:pt x="27600" y="27590"/>
                </a:lnTo>
                <a:lnTo>
                  <a:pt x="7405" y="57542"/>
                </a:lnTo>
                <a:lnTo>
                  <a:pt x="0" y="94234"/>
                </a:lnTo>
                <a:lnTo>
                  <a:pt x="0" y="471170"/>
                </a:lnTo>
                <a:lnTo>
                  <a:pt x="7405" y="507861"/>
                </a:lnTo>
                <a:lnTo>
                  <a:pt x="27600" y="537813"/>
                </a:lnTo>
                <a:lnTo>
                  <a:pt x="57553" y="558002"/>
                </a:lnTo>
                <a:lnTo>
                  <a:pt x="94234" y="565404"/>
                </a:lnTo>
                <a:lnTo>
                  <a:pt x="10471658" y="565404"/>
                </a:lnTo>
                <a:lnTo>
                  <a:pt x="10508349" y="558002"/>
                </a:lnTo>
                <a:lnTo>
                  <a:pt x="10538301" y="537813"/>
                </a:lnTo>
                <a:lnTo>
                  <a:pt x="10558490" y="507861"/>
                </a:lnTo>
                <a:lnTo>
                  <a:pt x="10565892" y="471170"/>
                </a:lnTo>
                <a:lnTo>
                  <a:pt x="10565892" y="94234"/>
                </a:lnTo>
                <a:lnTo>
                  <a:pt x="10558490" y="57542"/>
                </a:lnTo>
                <a:lnTo>
                  <a:pt x="10538301" y="27590"/>
                </a:lnTo>
                <a:lnTo>
                  <a:pt x="10508349" y="7401"/>
                </a:lnTo>
                <a:lnTo>
                  <a:pt x="10471658" y="0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74444" y="934338"/>
            <a:ext cx="17100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Collegio dei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docenti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44424" y="777240"/>
            <a:ext cx="684530" cy="684530"/>
          </a:xfrm>
          <a:custGeom>
            <a:avLst/>
            <a:gdLst/>
            <a:ahLst/>
            <a:cxnLst/>
            <a:rect l="l" t="t" r="r" b="b"/>
            <a:pathLst>
              <a:path w="684530" h="684530">
                <a:moveTo>
                  <a:pt x="342138" y="0"/>
                </a:moveTo>
                <a:lnTo>
                  <a:pt x="295710" y="3122"/>
                </a:lnTo>
                <a:lnTo>
                  <a:pt x="251182" y="12220"/>
                </a:lnTo>
                <a:lnTo>
                  <a:pt x="208960" y="26884"/>
                </a:lnTo>
                <a:lnTo>
                  <a:pt x="169451" y="46707"/>
                </a:lnTo>
                <a:lnTo>
                  <a:pt x="133065" y="71283"/>
                </a:lnTo>
                <a:lnTo>
                  <a:pt x="100207" y="100203"/>
                </a:lnTo>
                <a:lnTo>
                  <a:pt x="71287" y="133059"/>
                </a:lnTo>
                <a:lnTo>
                  <a:pt x="46710" y="169446"/>
                </a:lnTo>
                <a:lnTo>
                  <a:pt x="26886" y="208954"/>
                </a:lnTo>
                <a:lnTo>
                  <a:pt x="12221" y="251177"/>
                </a:lnTo>
                <a:lnTo>
                  <a:pt x="3123" y="295708"/>
                </a:lnTo>
                <a:lnTo>
                  <a:pt x="0" y="342138"/>
                </a:lnTo>
                <a:lnTo>
                  <a:pt x="3123" y="388567"/>
                </a:lnTo>
                <a:lnTo>
                  <a:pt x="12221" y="433098"/>
                </a:lnTo>
                <a:lnTo>
                  <a:pt x="26886" y="475321"/>
                </a:lnTo>
                <a:lnTo>
                  <a:pt x="46710" y="514829"/>
                </a:lnTo>
                <a:lnTo>
                  <a:pt x="71287" y="551216"/>
                </a:lnTo>
                <a:lnTo>
                  <a:pt x="100207" y="584073"/>
                </a:lnTo>
                <a:lnTo>
                  <a:pt x="133065" y="612992"/>
                </a:lnTo>
                <a:lnTo>
                  <a:pt x="169451" y="637568"/>
                </a:lnTo>
                <a:lnTo>
                  <a:pt x="208960" y="657391"/>
                </a:lnTo>
                <a:lnTo>
                  <a:pt x="251182" y="672055"/>
                </a:lnTo>
                <a:lnTo>
                  <a:pt x="295710" y="681153"/>
                </a:lnTo>
                <a:lnTo>
                  <a:pt x="342138" y="684276"/>
                </a:lnTo>
                <a:lnTo>
                  <a:pt x="388565" y="681153"/>
                </a:lnTo>
                <a:lnTo>
                  <a:pt x="433093" y="672055"/>
                </a:lnTo>
                <a:lnTo>
                  <a:pt x="475315" y="657391"/>
                </a:lnTo>
                <a:lnTo>
                  <a:pt x="514824" y="637568"/>
                </a:lnTo>
                <a:lnTo>
                  <a:pt x="551210" y="612992"/>
                </a:lnTo>
                <a:lnTo>
                  <a:pt x="584068" y="584073"/>
                </a:lnTo>
                <a:lnTo>
                  <a:pt x="612988" y="551216"/>
                </a:lnTo>
                <a:lnTo>
                  <a:pt x="637565" y="514829"/>
                </a:lnTo>
                <a:lnTo>
                  <a:pt x="657389" y="475321"/>
                </a:lnTo>
                <a:lnTo>
                  <a:pt x="672054" y="433098"/>
                </a:lnTo>
                <a:lnTo>
                  <a:pt x="681152" y="388567"/>
                </a:lnTo>
                <a:lnTo>
                  <a:pt x="684276" y="342138"/>
                </a:lnTo>
                <a:lnTo>
                  <a:pt x="681152" y="295708"/>
                </a:lnTo>
                <a:lnTo>
                  <a:pt x="672054" y="251177"/>
                </a:lnTo>
                <a:lnTo>
                  <a:pt x="657389" y="208954"/>
                </a:lnTo>
                <a:lnTo>
                  <a:pt x="637565" y="169446"/>
                </a:lnTo>
                <a:lnTo>
                  <a:pt x="612988" y="133059"/>
                </a:lnTo>
                <a:lnTo>
                  <a:pt x="584068" y="100203"/>
                </a:lnTo>
                <a:lnTo>
                  <a:pt x="551210" y="71283"/>
                </a:lnTo>
                <a:lnTo>
                  <a:pt x="514824" y="46707"/>
                </a:lnTo>
                <a:lnTo>
                  <a:pt x="475315" y="26884"/>
                </a:lnTo>
                <a:lnTo>
                  <a:pt x="433093" y="12220"/>
                </a:lnTo>
                <a:lnTo>
                  <a:pt x="388565" y="3122"/>
                </a:lnTo>
                <a:lnTo>
                  <a:pt x="3421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4424" y="777240"/>
            <a:ext cx="684530" cy="684530"/>
          </a:xfrm>
          <a:custGeom>
            <a:avLst/>
            <a:gdLst/>
            <a:ahLst/>
            <a:cxnLst/>
            <a:rect l="l" t="t" r="r" b="b"/>
            <a:pathLst>
              <a:path w="684530" h="684530">
                <a:moveTo>
                  <a:pt x="0" y="342138"/>
                </a:moveTo>
                <a:lnTo>
                  <a:pt x="3123" y="295708"/>
                </a:lnTo>
                <a:lnTo>
                  <a:pt x="12221" y="251177"/>
                </a:lnTo>
                <a:lnTo>
                  <a:pt x="26886" y="208954"/>
                </a:lnTo>
                <a:lnTo>
                  <a:pt x="46710" y="169446"/>
                </a:lnTo>
                <a:lnTo>
                  <a:pt x="71287" y="133059"/>
                </a:lnTo>
                <a:lnTo>
                  <a:pt x="100207" y="100203"/>
                </a:lnTo>
                <a:lnTo>
                  <a:pt x="133065" y="71283"/>
                </a:lnTo>
                <a:lnTo>
                  <a:pt x="169451" y="46707"/>
                </a:lnTo>
                <a:lnTo>
                  <a:pt x="208960" y="26884"/>
                </a:lnTo>
                <a:lnTo>
                  <a:pt x="251182" y="12220"/>
                </a:lnTo>
                <a:lnTo>
                  <a:pt x="295710" y="3122"/>
                </a:lnTo>
                <a:lnTo>
                  <a:pt x="342138" y="0"/>
                </a:lnTo>
                <a:lnTo>
                  <a:pt x="388565" y="3122"/>
                </a:lnTo>
                <a:lnTo>
                  <a:pt x="433093" y="12220"/>
                </a:lnTo>
                <a:lnTo>
                  <a:pt x="475315" y="26884"/>
                </a:lnTo>
                <a:lnTo>
                  <a:pt x="514824" y="46707"/>
                </a:lnTo>
                <a:lnTo>
                  <a:pt x="551210" y="71283"/>
                </a:lnTo>
                <a:lnTo>
                  <a:pt x="584068" y="100202"/>
                </a:lnTo>
                <a:lnTo>
                  <a:pt x="612988" y="133059"/>
                </a:lnTo>
                <a:lnTo>
                  <a:pt x="637565" y="169446"/>
                </a:lnTo>
                <a:lnTo>
                  <a:pt x="657389" y="208954"/>
                </a:lnTo>
                <a:lnTo>
                  <a:pt x="672054" y="251177"/>
                </a:lnTo>
                <a:lnTo>
                  <a:pt x="681152" y="295708"/>
                </a:lnTo>
                <a:lnTo>
                  <a:pt x="684276" y="342138"/>
                </a:lnTo>
                <a:lnTo>
                  <a:pt x="681152" y="388567"/>
                </a:lnTo>
                <a:lnTo>
                  <a:pt x="672054" y="433098"/>
                </a:lnTo>
                <a:lnTo>
                  <a:pt x="657389" y="475321"/>
                </a:lnTo>
                <a:lnTo>
                  <a:pt x="637565" y="514829"/>
                </a:lnTo>
                <a:lnTo>
                  <a:pt x="612988" y="551216"/>
                </a:lnTo>
                <a:lnTo>
                  <a:pt x="584068" y="584072"/>
                </a:lnTo>
                <a:lnTo>
                  <a:pt x="551210" y="612992"/>
                </a:lnTo>
                <a:lnTo>
                  <a:pt x="514824" y="637568"/>
                </a:lnTo>
                <a:lnTo>
                  <a:pt x="475315" y="657391"/>
                </a:lnTo>
                <a:lnTo>
                  <a:pt x="433093" y="672055"/>
                </a:lnTo>
                <a:lnTo>
                  <a:pt x="388565" y="681153"/>
                </a:lnTo>
                <a:lnTo>
                  <a:pt x="342138" y="684276"/>
                </a:lnTo>
                <a:lnTo>
                  <a:pt x="295710" y="681153"/>
                </a:lnTo>
                <a:lnTo>
                  <a:pt x="251182" y="672055"/>
                </a:lnTo>
                <a:lnTo>
                  <a:pt x="208960" y="657391"/>
                </a:lnTo>
                <a:lnTo>
                  <a:pt x="169451" y="637568"/>
                </a:lnTo>
                <a:lnTo>
                  <a:pt x="133065" y="612992"/>
                </a:lnTo>
                <a:lnTo>
                  <a:pt x="100207" y="584073"/>
                </a:lnTo>
                <a:lnTo>
                  <a:pt x="71287" y="551216"/>
                </a:lnTo>
                <a:lnTo>
                  <a:pt x="46710" y="514829"/>
                </a:lnTo>
                <a:lnTo>
                  <a:pt x="26886" y="475321"/>
                </a:lnTo>
                <a:lnTo>
                  <a:pt x="12221" y="433098"/>
                </a:lnTo>
                <a:lnTo>
                  <a:pt x="3123" y="388567"/>
                </a:lnTo>
                <a:lnTo>
                  <a:pt x="0" y="342138"/>
                </a:lnTo>
                <a:close/>
              </a:path>
            </a:pathLst>
          </a:custGeom>
          <a:ln w="57912">
            <a:solidFill>
              <a:srgbClr val="C3D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76300" y="935736"/>
            <a:ext cx="67056" cy="944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9431" y="1040891"/>
            <a:ext cx="152400" cy="321945"/>
          </a:xfrm>
          <a:custGeom>
            <a:avLst/>
            <a:gdLst/>
            <a:ahLst/>
            <a:cxnLst/>
            <a:rect l="l" t="t" r="r" b="b"/>
            <a:pathLst>
              <a:path w="152400" h="321944">
                <a:moveTo>
                  <a:pt x="98247" y="17525"/>
                </a:moveTo>
                <a:lnTo>
                  <a:pt x="81864" y="53975"/>
                </a:lnTo>
                <a:lnTo>
                  <a:pt x="76834" y="114300"/>
                </a:lnTo>
                <a:lnTo>
                  <a:pt x="74307" y="146938"/>
                </a:lnTo>
                <a:lnTo>
                  <a:pt x="75565" y="148209"/>
                </a:lnTo>
                <a:lnTo>
                  <a:pt x="70535" y="149479"/>
                </a:lnTo>
                <a:lnTo>
                  <a:pt x="42824" y="156972"/>
                </a:lnTo>
                <a:lnTo>
                  <a:pt x="30226" y="162052"/>
                </a:lnTo>
                <a:lnTo>
                  <a:pt x="25184" y="164592"/>
                </a:lnTo>
                <a:lnTo>
                  <a:pt x="20154" y="167005"/>
                </a:lnTo>
                <a:lnTo>
                  <a:pt x="13855" y="173355"/>
                </a:lnTo>
                <a:lnTo>
                  <a:pt x="12598" y="177165"/>
                </a:lnTo>
                <a:lnTo>
                  <a:pt x="11341" y="180848"/>
                </a:lnTo>
                <a:lnTo>
                  <a:pt x="8813" y="208534"/>
                </a:lnTo>
                <a:lnTo>
                  <a:pt x="0" y="300228"/>
                </a:lnTo>
                <a:lnTo>
                  <a:pt x="0" y="304038"/>
                </a:lnTo>
                <a:lnTo>
                  <a:pt x="1257" y="307721"/>
                </a:lnTo>
                <a:lnTo>
                  <a:pt x="3784" y="314071"/>
                </a:lnTo>
                <a:lnTo>
                  <a:pt x="10071" y="319024"/>
                </a:lnTo>
                <a:lnTo>
                  <a:pt x="17627" y="321563"/>
                </a:lnTo>
                <a:lnTo>
                  <a:pt x="21412" y="321563"/>
                </a:lnTo>
                <a:lnTo>
                  <a:pt x="25184" y="320294"/>
                </a:lnTo>
                <a:lnTo>
                  <a:pt x="32753" y="316484"/>
                </a:lnTo>
                <a:lnTo>
                  <a:pt x="37782" y="311531"/>
                </a:lnTo>
                <a:lnTo>
                  <a:pt x="39039" y="307721"/>
                </a:lnTo>
                <a:lnTo>
                  <a:pt x="39039" y="304038"/>
                </a:lnTo>
                <a:lnTo>
                  <a:pt x="40309" y="287655"/>
                </a:lnTo>
                <a:lnTo>
                  <a:pt x="46596" y="232410"/>
                </a:lnTo>
                <a:lnTo>
                  <a:pt x="50380" y="197231"/>
                </a:lnTo>
                <a:lnTo>
                  <a:pt x="79349" y="194691"/>
                </a:lnTo>
                <a:lnTo>
                  <a:pt x="102019" y="192150"/>
                </a:lnTo>
                <a:lnTo>
                  <a:pt x="118389" y="189611"/>
                </a:lnTo>
                <a:lnTo>
                  <a:pt x="123431" y="187198"/>
                </a:lnTo>
                <a:lnTo>
                  <a:pt x="127215" y="184658"/>
                </a:lnTo>
                <a:lnTo>
                  <a:pt x="141183" y="184658"/>
                </a:lnTo>
                <a:lnTo>
                  <a:pt x="147358" y="121793"/>
                </a:lnTo>
                <a:lnTo>
                  <a:pt x="149885" y="91694"/>
                </a:lnTo>
                <a:lnTo>
                  <a:pt x="152400" y="65278"/>
                </a:lnTo>
                <a:lnTo>
                  <a:pt x="152400" y="57785"/>
                </a:lnTo>
                <a:lnTo>
                  <a:pt x="91948" y="57785"/>
                </a:lnTo>
                <a:lnTo>
                  <a:pt x="95719" y="37719"/>
                </a:lnTo>
                <a:lnTo>
                  <a:pt x="98247" y="22606"/>
                </a:lnTo>
                <a:lnTo>
                  <a:pt x="98247" y="17525"/>
                </a:lnTo>
                <a:close/>
              </a:path>
              <a:path w="152400" h="321944">
                <a:moveTo>
                  <a:pt x="141183" y="184658"/>
                </a:moveTo>
                <a:lnTo>
                  <a:pt x="127215" y="184658"/>
                </a:lnTo>
                <a:lnTo>
                  <a:pt x="141058" y="185928"/>
                </a:lnTo>
                <a:lnTo>
                  <a:pt x="141183" y="184658"/>
                </a:lnTo>
                <a:close/>
              </a:path>
              <a:path w="152400" h="321944">
                <a:moveTo>
                  <a:pt x="137287" y="0"/>
                </a:moveTo>
                <a:lnTo>
                  <a:pt x="127215" y="1270"/>
                </a:lnTo>
                <a:lnTo>
                  <a:pt x="118389" y="6223"/>
                </a:lnTo>
                <a:lnTo>
                  <a:pt x="115874" y="8762"/>
                </a:lnTo>
                <a:lnTo>
                  <a:pt x="113360" y="13843"/>
                </a:lnTo>
                <a:lnTo>
                  <a:pt x="105803" y="27686"/>
                </a:lnTo>
                <a:lnTo>
                  <a:pt x="91948" y="57785"/>
                </a:lnTo>
                <a:lnTo>
                  <a:pt x="152400" y="57785"/>
                </a:lnTo>
                <a:lnTo>
                  <a:pt x="152400" y="41402"/>
                </a:lnTo>
                <a:lnTo>
                  <a:pt x="151142" y="31369"/>
                </a:lnTo>
                <a:lnTo>
                  <a:pt x="149885" y="22606"/>
                </a:lnTo>
                <a:lnTo>
                  <a:pt x="148615" y="15112"/>
                </a:lnTo>
                <a:lnTo>
                  <a:pt x="144843" y="8762"/>
                </a:lnTo>
                <a:lnTo>
                  <a:pt x="141058" y="3810"/>
                </a:lnTo>
                <a:lnTo>
                  <a:pt x="137287" y="0"/>
                </a:lnTo>
                <a:close/>
              </a:path>
            </a:pathLst>
          </a:custGeom>
          <a:solidFill>
            <a:srgbClr val="424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8912" y="935736"/>
            <a:ext cx="65531" cy="944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0436" y="1040891"/>
            <a:ext cx="152400" cy="321945"/>
          </a:xfrm>
          <a:custGeom>
            <a:avLst/>
            <a:gdLst/>
            <a:ahLst/>
            <a:cxnLst/>
            <a:rect l="l" t="t" r="r" b="b"/>
            <a:pathLst>
              <a:path w="152400" h="321944">
                <a:moveTo>
                  <a:pt x="140322" y="184658"/>
                </a:moveTo>
                <a:lnTo>
                  <a:pt x="23926" y="184658"/>
                </a:lnTo>
                <a:lnTo>
                  <a:pt x="28968" y="187198"/>
                </a:lnTo>
                <a:lnTo>
                  <a:pt x="34010" y="189611"/>
                </a:lnTo>
                <a:lnTo>
                  <a:pt x="49123" y="192150"/>
                </a:lnTo>
                <a:lnTo>
                  <a:pt x="71793" y="193421"/>
                </a:lnTo>
                <a:lnTo>
                  <a:pt x="93205" y="195961"/>
                </a:lnTo>
                <a:lnTo>
                  <a:pt x="102019" y="197231"/>
                </a:lnTo>
                <a:lnTo>
                  <a:pt x="103276" y="212344"/>
                </a:lnTo>
                <a:lnTo>
                  <a:pt x="109575" y="271272"/>
                </a:lnTo>
                <a:lnTo>
                  <a:pt x="112090" y="293878"/>
                </a:lnTo>
                <a:lnTo>
                  <a:pt x="112090" y="304038"/>
                </a:lnTo>
                <a:lnTo>
                  <a:pt x="113360" y="307721"/>
                </a:lnTo>
                <a:lnTo>
                  <a:pt x="114617" y="311531"/>
                </a:lnTo>
                <a:lnTo>
                  <a:pt x="119646" y="316484"/>
                </a:lnTo>
                <a:lnTo>
                  <a:pt x="125945" y="320294"/>
                </a:lnTo>
                <a:lnTo>
                  <a:pt x="129730" y="321563"/>
                </a:lnTo>
                <a:lnTo>
                  <a:pt x="133502" y="321563"/>
                </a:lnTo>
                <a:lnTo>
                  <a:pt x="152400" y="304038"/>
                </a:lnTo>
                <a:lnTo>
                  <a:pt x="152400" y="300228"/>
                </a:lnTo>
                <a:lnTo>
                  <a:pt x="147358" y="248666"/>
                </a:lnTo>
                <a:lnTo>
                  <a:pt x="143586" y="208534"/>
                </a:lnTo>
                <a:lnTo>
                  <a:pt x="140322" y="184658"/>
                </a:lnTo>
                <a:close/>
              </a:path>
              <a:path w="152400" h="321944">
                <a:moveTo>
                  <a:pt x="15112" y="0"/>
                </a:moveTo>
                <a:lnTo>
                  <a:pt x="0" y="31369"/>
                </a:lnTo>
                <a:lnTo>
                  <a:pt x="0" y="65278"/>
                </a:lnTo>
                <a:lnTo>
                  <a:pt x="1257" y="91694"/>
                </a:lnTo>
                <a:lnTo>
                  <a:pt x="3784" y="121793"/>
                </a:lnTo>
                <a:lnTo>
                  <a:pt x="11341" y="185928"/>
                </a:lnTo>
                <a:lnTo>
                  <a:pt x="23926" y="184658"/>
                </a:lnTo>
                <a:lnTo>
                  <a:pt x="140322" y="184658"/>
                </a:lnTo>
                <a:lnTo>
                  <a:pt x="139801" y="180848"/>
                </a:lnTo>
                <a:lnTo>
                  <a:pt x="139801" y="177165"/>
                </a:lnTo>
                <a:lnTo>
                  <a:pt x="134772" y="169545"/>
                </a:lnTo>
                <a:lnTo>
                  <a:pt x="130987" y="167005"/>
                </a:lnTo>
                <a:lnTo>
                  <a:pt x="125945" y="164592"/>
                </a:lnTo>
                <a:lnTo>
                  <a:pt x="115874" y="159512"/>
                </a:lnTo>
                <a:lnTo>
                  <a:pt x="76834" y="148209"/>
                </a:lnTo>
                <a:lnTo>
                  <a:pt x="78092" y="146938"/>
                </a:lnTo>
                <a:lnTo>
                  <a:pt x="74307" y="114300"/>
                </a:lnTo>
                <a:lnTo>
                  <a:pt x="73050" y="87884"/>
                </a:lnTo>
                <a:lnTo>
                  <a:pt x="71793" y="64008"/>
                </a:lnTo>
                <a:lnTo>
                  <a:pt x="71013" y="57785"/>
                </a:lnTo>
                <a:lnTo>
                  <a:pt x="59194" y="57785"/>
                </a:lnTo>
                <a:lnTo>
                  <a:pt x="46596" y="27686"/>
                </a:lnTo>
                <a:lnTo>
                  <a:pt x="39039" y="13843"/>
                </a:lnTo>
                <a:lnTo>
                  <a:pt x="35267" y="8762"/>
                </a:lnTo>
                <a:lnTo>
                  <a:pt x="32753" y="6223"/>
                </a:lnTo>
                <a:lnTo>
                  <a:pt x="23926" y="1270"/>
                </a:lnTo>
                <a:lnTo>
                  <a:pt x="15112" y="0"/>
                </a:lnTo>
                <a:close/>
              </a:path>
              <a:path w="152400" h="321944">
                <a:moveTo>
                  <a:pt x="54152" y="17525"/>
                </a:moveTo>
                <a:lnTo>
                  <a:pt x="54152" y="22606"/>
                </a:lnTo>
                <a:lnTo>
                  <a:pt x="56680" y="37719"/>
                </a:lnTo>
                <a:lnTo>
                  <a:pt x="59194" y="57785"/>
                </a:lnTo>
                <a:lnTo>
                  <a:pt x="71013" y="57785"/>
                </a:lnTo>
                <a:lnTo>
                  <a:pt x="70535" y="53975"/>
                </a:lnTo>
                <a:lnTo>
                  <a:pt x="68008" y="42672"/>
                </a:lnTo>
                <a:lnTo>
                  <a:pt x="64236" y="33909"/>
                </a:lnTo>
                <a:lnTo>
                  <a:pt x="59194" y="25146"/>
                </a:lnTo>
                <a:lnTo>
                  <a:pt x="54152" y="17525"/>
                </a:lnTo>
                <a:close/>
              </a:path>
            </a:pathLst>
          </a:custGeom>
          <a:solidFill>
            <a:srgbClr val="424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8555" y="1190244"/>
            <a:ext cx="103631" cy="1584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1980" y="894588"/>
            <a:ext cx="222504" cy="2118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1876" y="1109472"/>
            <a:ext cx="317500" cy="67310"/>
          </a:xfrm>
          <a:custGeom>
            <a:avLst/>
            <a:gdLst/>
            <a:ahLst/>
            <a:cxnLst/>
            <a:rect l="l" t="t" r="r" b="b"/>
            <a:pathLst>
              <a:path w="317500" h="67309">
                <a:moveTo>
                  <a:pt x="46354" y="0"/>
                </a:moveTo>
                <a:lnTo>
                  <a:pt x="33832" y="0"/>
                </a:lnTo>
                <a:lnTo>
                  <a:pt x="0" y="49656"/>
                </a:lnTo>
                <a:lnTo>
                  <a:pt x="0" y="67055"/>
                </a:lnTo>
                <a:lnTo>
                  <a:pt x="316992" y="67055"/>
                </a:lnTo>
                <a:lnTo>
                  <a:pt x="316992" y="49656"/>
                </a:lnTo>
                <a:lnTo>
                  <a:pt x="316158" y="48387"/>
                </a:lnTo>
                <a:lnTo>
                  <a:pt x="17538" y="48387"/>
                </a:lnTo>
                <a:lnTo>
                  <a:pt x="43853" y="1269"/>
                </a:lnTo>
                <a:lnTo>
                  <a:pt x="46354" y="0"/>
                </a:lnTo>
                <a:close/>
              </a:path>
              <a:path w="317500" h="67309">
                <a:moveTo>
                  <a:pt x="284416" y="0"/>
                </a:moveTo>
                <a:lnTo>
                  <a:pt x="270636" y="0"/>
                </a:lnTo>
                <a:lnTo>
                  <a:pt x="273138" y="2539"/>
                </a:lnTo>
                <a:lnTo>
                  <a:pt x="299453" y="48387"/>
                </a:lnTo>
                <a:lnTo>
                  <a:pt x="316158" y="48387"/>
                </a:lnTo>
                <a:lnTo>
                  <a:pt x="284416" y="0"/>
                </a:lnTo>
                <a:close/>
              </a:path>
            </a:pathLst>
          </a:custGeom>
          <a:solidFill>
            <a:srgbClr val="424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1209273" y="6543354"/>
            <a:ext cx="221615" cy="20827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12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6781165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Capacità ed autonomia</a:t>
            </a:r>
            <a:r>
              <a:rPr spc="-70" dirty="0"/>
              <a:t> </a:t>
            </a:r>
            <a:r>
              <a:rPr dirty="0"/>
              <a:t>negoziale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Competenze del DS, DSGA e Consiglio d'Istituto nell'attività negoziale</a:t>
            </a:r>
            <a:r>
              <a:rPr sz="1600" b="0" spc="25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(2/5)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9411" y="1025778"/>
            <a:ext cx="16808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Consiglio di</a:t>
            </a:r>
            <a:r>
              <a:rPr sz="1400" b="1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Istituto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8995" y="908303"/>
            <a:ext cx="539750" cy="541020"/>
          </a:xfrm>
          <a:custGeom>
            <a:avLst/>
            <a:gdLst/>
            <a:ahLst/>
            <a:cxnLst/>
            <a:rect l="l" t="t" r="r" b="b"/>
            <a:pathLst>
              <a:path w="539750" h="541019">
                <a:moveTo>
                  <a:pt x="0" y="270510"/>
                </a:moveTo>
                <a:lnTo>
                  <a:pt x="4345" y="221897"/>
                </a:lnTo>
                <a:lnTo>
                  <a:pt x="16875" y="176139"/>
                </a:lnTo>
                <a:lnTo>
                  <a:pt x="36827" y="133999"/>
                </a:lnTo>
                <a:lnTo>
                  <a:pt x="63439" y="96243"/>
                </a:lnTo>
                <a:lnTo>
                  <a:pt x="95950" y="63635"/>
                </a:lnTo>
                <a:lnTo>
                  <a:pt x="133598" y="36942"/>
                </a:lnTo>
                <a:lnTo>
                  <a:pt x="175621" y="16929"/>
                </a:lnTo>
                <a:lnTo>
                  <a:pt x="221258" y="4359"/>
                </a:lnTo>
                <a:lnTo>
                  <a:pt x="269748" y="0"/>
                </a:lnTo>
                <a:lnTo>
                  <a:pt x="318237" y="4359"/>
                </a:lnTo>
                <a:lnTo>
                  <a:pt x="363874" y="16929"/>
                </a:lnTo>
                <a:lnTo>
                  <a:pt x="405897" y="36942"/>
                </a:lnTo>
                <a:lnTo>
                  <a:pt x="443545" y="63635"/>
                </a:lnTo>
                <a:lnTo>
                  <a:pt x="476056" y="96243"/>
                </a:lnTo>
                <a:lnTo>
                  <a:pt x="502668" y="133999"/>
                </a:lnTo>
                <a:lnTo>
                  <a:pt x="522620" y="176139"/>
                </a:lnTo>
                <a:lnTo>
                  <a:pt x="535150" y="221897"/>
                </a:lnTo>
                <a:lnTo>
                  <a:pt x="539495" y="270510"/>
                </a:lnTo>
                <a:lnTo>
                  <a:pt x="535150" y="319122"/>
                </a:lnTo>
                <a:lnTo>
                  <a:pt x="522620" y="364880"/>
                </a:lnTo>
                <a:lnTo>
                  <a:pt x="502668" y="407020"/>
                </a:lnTo>
                <a:lnTo>
                  <a:pt x="476056" y="444776"/>
                </a:lnTo>
                <a:lnTo>
                  <a:pt x="443545" y="477384"/>
                </a:lnTo>
                <a:lnTo>
                  <a:pt x="405897" y="504077"/>
                </a:lnTo>
                <a:lnTo>
                  <a:pt x="363874" y="524090"/>
                </a:lnTo>
                <a:lnTo>
                  <a:pt x="318237" y="536660"/>
                </a:lnTo>
                <a:lnTo>
                  <a:pt x="269748" y="541020"/>
                </a:lnTo>
                <a:lnTo>
                  <a:pt x="221258" y="536660"/>
                </a:lnTo>
                <a:lnTo>
                  <a:pt x="175621" y="524090"/>
                </a:lnTo>
                <a:lnTo>
                  <a:pt x="133598" y="504077"/>
                </a:lnTo>
                <a:lnTo>
                  <a:pt x="95950" y="477384"/>
                </a:lnTo>
                <a:lnTo>
                  <a:pt x="63439" y="444776"/>
                </a:lnTo>
                <a:lnTo>
                  <a:pt x="36827" y="407020"/>
                </a:lnTo>
                <a:lnTo>
                  <a:pt x="16875" y="364880"/>
                </a:lnTo>
                <a:lnTo>
                  <a:pt x="4345" y="319122"/>
                </a:lnTo>
                <a:lnTo>
                  <a:pt x="0" y="270510"/>
                </a:lnTo>
                <a:close/>
              </a:path>
            </a:pathLst>
          </a:custGeom>
          <a:ln w="9144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7179" y="1519427"/>
            <a:ext cx="2596515" cy="76200"/>
          </a:xfrm>
          <a:custGeom>
            <a:avLst/>
            <a:gdLst/>
            <a:ahLst/>
            <a:cxnLst/>
            <a:rect l="l" t="t" r="r" b="b"/>
            <a:pathLst>
              <a:path w="2596515" h="76200">
                <a:moveTo>
                  <a:pt x="38100" y="0"/>
                </a:moveTo>
                <a:lnTo>
                  <a:pt x="23268" y="2988"/>
                </a:lnTo>
                <a:lnTo>
                  <a:pt x="11158" y="11144"/>
                </a:lnTo>
                <a:lnTo>
                  <a:pt x="2993" y="23252"/>
                </a:lnTo>
                <a:lnTo>
                  <a:pt x="0" y="38100"/>
                </a:lnTo>
                <a:lnTo>
                  <a:pt x="2993" y="52947"/>
                </a:lnTo>
                <a:lnTo>
                  <a:pt x="11158" y="65055"/>
                </a:lnTo>
                <a:lnTo>
                  <a:pt x="23268" y="73211"/>
                </a:lnTo>
                <a:lnTo>
                  <a:pt x="38100" y="76200"/>
                </a:lnTo>
                <a:lnTo>
                  <a:pt x="52931" y="73211"/>
                </a:lnTo>
                <a:lnTo>
                  <a:pt x="65041" y="65055"/>
                </a:lnTo>
                <a:lnTo>
                  <a:pt x="73206" y="52947"/>
                </a:lnTo>
                <a:lnTo>
                  <a:pt x="74919" y="44450"/>
                </a:lnTo>
                <a:lnTo>
                  <a:pt x="38100" y="44450"/>
                </a:lnTo>
                <a:lnTo>
                  <a:pt x="38100" y="31750"/>
                </a:lnTo>
                <a:lnTo>
                  <a:pt x="74919" y="31750"/>
                </a:lnTo>
                <a:lnTo>
                  <a:pt x="73206" y="23252"/>
                </a:lnTo>
                <a:lnTo>
                  <a:pt x="65041" y="11144"/>
                </a:lnTo>
                <a:lnTo>
                  <a:pt x="52931" y="2988"/>
                </a:lnTo>
                <a:lnTo>
                  <a:pt x="38100" y="0"/>
                </a:lnTo>
                <a:close/>
              </a:path>
              <a:path w="2596515" h="76200">
                <a:moveTo>
                  <a:pt x="2558161" y="0"/>
                </a:moveTo>
                <a:lnTo>
                  <a:pt x="2543313" y="2988"/>
                </a:lnTo>
                <a:lnTo>
                  <a:pt x="2531205" y="11144"/>
                </a:lnTo>
                <a:lnTo>
                  <a:pt x="2523049" y="23252"/>
                </a:lnTo>
                <a:lnTo>
                  <a:pt x="2520061" y="38100"/>
                </a:lnTo>
                <a:lnTo>
                  <a:pt x="2523049" y="52947"/>
                </a:lnTo>
                <a:lnTo>
                  <a:pt x="2531205" y="65055"/>
                </a:lnTo>
                <a:lnTo>
                  <a:pt x="2543313" y="73211"/>
                </a:lnTo>
                <a:lnTo>
                  <a:pt x="2558161" y="76200"/>
                </a:lnTo>
                <a:lnTo>
                  <a:pt x="2572954" y="73211"/>
                </a:lnTo>
                <a:lnTo>
                  <a:pt x="2585069" y="65055"/>
                </a:lnTo>
                <a:lnTo>
                  <a:pt x="2593254" y="52947"/>
                </a:lnTo>
                <a:lnTo>
                  <a:pt x="2594975" y="44450"/>
                </a:lnTo>
                <a:lnTo>
                  <a:pt x="2558161" y="44450"/>
                </a:lnTo>
                <a:lnTo>
                  <a:pt x="2558161" y="31750"/>
                </a:lnTo>
                <a:lnTo>
                  <a:pt x="2594975" y="31750"/>
                </a:lnTo>
                <a:lnTo>
                  <a:pt x="2593254" y="23252"/>
                </a:lnTo>
                <a:lnTo>
                  <a:pt x="2585069" y="11144"/>
                </a:lnTo>
                <a:lnTo>
                  <a:pt x="2572954" y="2988"/>
                </a:lnTo>
                <a:lnTo>
                  <a:pt x="2558161" y="0"/>
                </a:lnTo>
                <a:close/>
              </a:path>
              <a:path w="2596515" h="76200">
                <a:moveTo>
                  <a:pt x="74919" y="31750"/>
                </a:moveTo>
                <a:lnTo>
                  <a:pt x="38100" y="31750"/>
                </a:lnTo>
                <a:lnTo>
                  <a:pt x="38100" y="44450"/>
                </a:lnTo>
                <a:lnTo>
                  <a:pt x="74919" y="44450"/>
                </a:lnTo>
                <a:lnTo>
                  <a:pt x="76200" y="38100"/>
                </a:lnTo>
                <a:lnTo>
                  <a:pt x="74919" y="31750"/>
                </a:lnTo>
                <a:close/>
              </a:path>
              <a:path w="2596515" h="76200">
                <a:moveTo>
                  <a:pt x="2521339" y="31750"/>
                </a:moveTo>
                <a:lnTo>
                  <a:pt x="74919" y="31750"/>
                </a:lnTo>
                <a:lnTo>
                  <a:pt x="76200" y="38100"/>
                </a:lnTo>
                <a:lnTo>
                  <a:pt x="74919" y="44450"/>
                </a:lnTo>
                <a:lnTo>
                  <a:pt x="2521339" y="44450"/>
                </a:lnTo>
                <a:lnTo>
                  <a:pt x="2520061" y="38100"/>
                </a:lnTo>
                <a:lnTo>
                  <a:pt x="2521339" y="31750"/>
                </a:lnTo>
                <a:close/>
              </a:path>
              <a:path w="2596515" h="76200">
                <a:moveTo>
                  <a:pt x="2594975" y="31750"/>
                </a:moveTo>
                <a:lnTo>
                  <a:pt x="2558161" y="31750"/>
                </a:lnTo>
                <a:lnTo>
                  <a:pt x="2558161" y="44450"/>
                </a:lnTo>
                <a:lnTo>
                  <a:pt x="2594975" y="44450"/>
                </a:lnTo>
                <a:lnTo>
                  <a:pt x="2596261" y="38100"/>
                </a:lnTo>
                <a:lnTo>
                  <a:pt x="2594975" y="3175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1480" y="1700783"/>
            <a:ext cx="108585" cy="396240"/>
          </a:xfrm>
          <a:custGeom>
            <a:avLst/>
            <a:gdLst/>
            <a:ahLst/>
            <a:cxnLst/>
            <a:rect l="l" t="t" r="r" b="b"/>
            <a:pathLst>
              <a:path w="108584" h="396239">
                <a:moveTo>
                  <a:pt x="0" y="0"/>
                </a:moveTo>
                <a:lnTo>
                  <a:pt x="0" y="396239"/>
                </a:lnTo>
                <a:lnTo>
                  <a:pt x="108204" y="198119"/>
                </a:lnTo>
                <a:lnTo>
                  <a:pt x="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02360" y="1776476"/>
            <a:ext cx="41192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Accettazione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rinuncia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legati, eredità e</a:t>
            </a:r>
            <a:r>
              <a:rPr sz="14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donazioni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11480" y="2266188"/>
            <a:ext cx="108585" cy="396240"/>
          </a:xfrm>
          <a:custGeom>
            <a:avLst/>
            <a:gdLst/>
            <a:ahLst/>
            <a:cxnLst/>
            <a:rect l="l" t="t" r="r" b="b"/>
            <a:pathLst>
              <a:path w="108584" h="396239">
                <a:moveTo>
                  <a:pt x="0" y="0"/>
                </a:moveTo>
                <a:lnTo>
                  <a:pt x="0" y="396239"/>
                </a:lnTo>
                <a:lnTo>
                  <a:pt x="108204" y="198120"/>
                </a:lnTo>
                <a:lnTo>
                  <a:pt x="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02360" y="2357120"/>
            <a:ext cx="49574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Costituzione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compartecipazione ad associazioni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fondazioni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11480" y="2833116"/>
            <a:ext cx="108585" cy="394970"/>
          </a:xfrm>
          <a:custGeom>
            <a:avLst/>
            <a:gdLst/>
            <a:ahLst/>
            <a:cxnLst/>
            <a:rect l="l" t="t" r="r" b="b"/>
            <a:pathLst>
              <a:path w="108584" h="394969">
                <a:moveTo>
                  <a:pt x="0" y="0"/>
                </a:moveTo>
                <a:lnTo>
                  <a:pt x="0" y="394716"/>
                </a:lnTo>
                <a:lnTo>
                  <a:pt x="108204" y="197358"/>
                </a:lnTo>
                <a:lnTo>
                  <a:pt x="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1480" y="3398520"/>
            <a:ext cx="108585" cy="396240"/>
          </a:xfrm>
          <a:custGeom>
            <a:avLst/>
            <a:gdLst/>
            <a:ahLst/>
            <a:cxnLst/>
            <a:rect l="l" t="t" r="r" b="b"/>
            <a:pathLst>
              <a:path w="108584" h="396239">
                <a:moveTo>
                  <a:pt x="0" y="0"/>
                </a:moveTo>
                <a:lnTo>
                  <a:pt x="0" y="396239"/>
                </a:lnTo>
                <a:lnTo>
                  <a:pt x="108204" y="198119"/>
                </a:lnTo>
                <a:lnTo>
                  <a:pt x="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1480" y="3963923"/>
            <a:ext cx="108585" cy="396240"/>
          </a:xfrm>
          <a:custGeom>
            <a:avLst/>
            <a:gdLst/>
            <a:ahLst/>
            <a:cxnLst/>
            <a:rect l="l" t="t" r="r" b="b"/>
            <a:pathLst>
              <a:path w="108584" h="396239">
                <a:moveTo>
                  <a:pt x="0" y="0"/>
                </a:moveTo>
                <a:lnTo>
                  <a:pt x="0" y="396239"/>
                </a:lnTo>
                <a:lnTo>
                  <a:pt x="108204" y="198119"/>
                </a:lnTo>
                <a:lnTo>
                  <a:pt x="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1480" y="4529328"/>
            <a:ext cx="108585" cy="396240"/>
          </a:xfrm>
          <a:custGeom>
            <a:avLst/>
            <a:gdLst/>
            <a:ahLst/>
            <a:cxnLst/>
            <a:rect l="l" t="t" r="r" b="b"/>
            <a:pathLst>
              <a:path w="108584" h="396239">
                <a:moveTo>
                  <a:pt x="0" y="0"/>
                </a:moveTo>
                <a:lnTo>
                  <a:pt x="0" y="396240"/>
                </a:lnTo>
                <a:lnTo>
                  <a:pt x="108204" y="198120"/>
                </a:lnTo>
                <a:lnTo>
                  <a:pt x="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1480" y="5094732"/>
            <a:ext cx="108585" cy="396240"/>
          </a:xfrm>
          <a:custGeom>
            <a:avLst/>
            <a:gdLst/>
            <a:ahLst/>
            <a:cxnLst/>
            <a:rect l="l" t="t" r="r" b="b"/>
            <a:pathLst>
              <a:path w="108584" h="396239">
                <a:moveTo>
                  <a:pt x="0" y="0"/>
                </a:moveTo>
                <a:lnTo>
                  <a:pt x="0" y="396240"/>
                </a:lnTo>
                <a:lnTo>
                  <a:pt x="108204" y="198120"/>
                </a:lnTo>
                <a:lnTo>
                  <a:pt x="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1480" y="5789676"/>
            <a:ext cx="108585" cy="396240"/>
          </a:xfrm>
          <a:custGeom>
            <a:avLst/>
            <a:gdLst/>
            <a:ahLst/>
            <a:cxnLst/>
            <a:rect l="l" t="t" r="r" b="b"/>
            <a:pathLst>
              <a:path w="108584" h="396239">
                <a:moveTo>
                  <a:pt x="0" y="0"/>
                </a:moveTo>
                <a:lnTo>
                  <a:pt x="0" y="396240"/>
                </a:lnTo>
                <a:lnTo>
                  <a:pt x="108204" y="198120"/>
                </a:lnTo>
                <a:lnTo>
                  <a:pt x="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02360" y="2908554"/>
            <a:ext cx="10103485" cy="3334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Istituzione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compartecipazione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 borse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400" spc="-1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studio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Accensione di mutui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contratti di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durata</a:t>
            </a:r>
            <a:r>
              <a:rPr sz="1400" spc="-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pluriennale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263400"/>
              </a:lnSpc>
              <a:spcBef>
                <a:spcPts val="35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Alienazione,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trasferimento, costituzione, modificazione di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diritti reali su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beni immobili della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Scuola, nonché l'acquisto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degli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stessi  Adesione a reti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scuole e consorzi e utilizzazione economica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delle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opere dell'ingegno 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diritti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proprietà industriale 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Partecipazione della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Scuola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ad iniziative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che comportino il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coinvolgimento di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agenzie, enti,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università,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soggetti pubblici 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privati  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Verifica</a:t>
            </a:r>
            <a:r>
              <a:rPr sz="1400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400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coerenza,</a:t>
            </a:r>
            <a:r>
              <a:rPr sz="1400" spc="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rispetto</a:t>
            </a:r>
            <a:r>
              <a:rPr sz="1400" spc="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alle</a:t>
            </a:r>
            <a:r>
              <a:rPr sz="1400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previsioni</a:t>
            </a:r>
            <a:r>
              <a:rPr sz="1400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</a:t>
            </a:r>
            <a:r>
              <a:rPr sz="1400" spc="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001F5F"/>
                </a:solidFill>
                <a:latin typeface="Arial"/>
                <a:cs typeface="Arial"/>
              </a:rPr>
              <a:t>P.T.O.F.</a:t>
            </a:r>
            <a:r>
              <a:rPr sz="1400" spc="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</a:t>
            </a:r>
            <a:r>
              <a:rPr sz="1400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Programma</a:t>
            </a:r>
            <a:r>
              <a:rPr sz="1400" spc="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Annuale,</a:t>
            </a:r>
            <a:r>
              <a:rPr sz="1400" spc="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delle</a:t>
            </a:r>
            <a:r>
              <a:rPr sz="1400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determinazioni</a:t>
            </a:r>
            <a:r>
              <a:rPr sz="1400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contrarre</a:t>
            </a:r>
            <a:r>
              <a:rPr sz="1400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adottate</a:t>
            </a:r>
            <a:r>
              <a:rPr sz="1400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dal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DS per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acquisizioni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importo superiore alla soglia</a:t>
            </a:r>
            <a:r>
              <a:rPr sz="1400" spc="-1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comunitaria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658361" y="1027302"/>
            <a:ext cx="46031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Delibera sullo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svolgimento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delle seguenti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attività</a:t>
            </a:r>
            <a:r>
              <a:rPr sz="1400" spc="-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negoziali: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877311" y="1114044"/>
            <a:ext cx="674370" cy="76200"/>
          </a:xfrm>
          <a:custGeom>
            <a:avLst/>
            <a:gdLst/>
            <a:ahLst/>
            <a:cxnLst/>
            <a:rect l="l" t="t" r="r" b="b"/>
            <a:pathLst>
              <a:path w="674370" h="76200">
                <a:moveTo>
                  <a:pt x="598042" y="0"/>
                </a:moveTo>
                <a:lnTo>
                  <a:pt x="598042" y="76200"/>
                </a:lnTo>
                <a:lnTo>
                  <a:pt x="661542" y="44450"/>
                </a:lnTo>
                <a:lnTo>
                  <a:pt x="610742" y="44450"/>
                </a:lnTo>
                <a:lnTo>
                  <a:pt x="610742" y="31750"/>
                </a:lnTo>
                <a:lnTo>
                  <a:pt x="661542" y="31750"/>
                </a:lnTo>
                <a:lnTo>
                  <a:pt x="598042" y="0"/>
                </a:lnTo>
                <a:close/>
              </a:path>
              <a:path w="674370" h="76200">
                <a:moveTo>
                  <a:pt x="333629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37057" y="44450"/>
                </a:lnTo>
                <a:lnTo>
                  <a:pt x="343407" y="38100"/>
                </a:lnTo>
                <a:lnTo>
                  <a:pt x="330707" y="38100"/>
                </a:lnTo>
                <a:lnTo>
                  <a:pt x="330707" y="34543"/>
                </a:lnTo>
                <a:lnTo>
                  <a:pt x="333629" y="31750"/>
                </a:lnTo>
                <a:close/>
              </a:path>
              <a:path w="674370" h="76200">
                <a:moveTo>
                  <a:pt x="343407" y="38100"/>
                </a:moveTo>
                <a:lnTo>
                  <a:pt x="337057" y="44450"/>
                </a:lnTo>
                <a:lnTo>
                  <a:pt x="340613" y="44450"/>
                </a:lnTo>
                <a:lnTo>
                  <a:pt x="343407" y="41655"/>
                </a:lnTo>
                <a:lnTo>
                  <a:pt x="343407" y="38100"/>
                </a:lnTo>
                <a:close/>
              </a:path>
              <a:path w="674370" h="76200">
                <a:moveTo>
                  <a:pt x="598042" y="31750"/>
                </a:moveTo>
                <a:lnTo>
                  <a:pt x="337057" y="31750"/>
                </a:lnTo>
                <a:lnTo>
                  <a:pt x="330707" y="38100"/>
                </a:lnTo>
                <a:lnTo>
                  <a:pt x="343407" y="38100"/>
                </a:lnTo>
                <a:lnTo>
                  <a:pt x="343407" y="41655"/>
                </a:lnTo>
                <a:lnTo>
                  <a:pt x="340613" y="44450"/>
                </a:lnTo>
                <a:lnTo>
                  <a:pt x="598042" y="44450"/>
                </a:lnTo>
                <a:lnTo>
                  <a:pt x="598042" y="31750"/>
                </a:lnTo>
                <a:close/>
              </a:path>
              <a:path w="674370" h="76200">
                <a:moveTo>
                  <a:pt x="661542" y="31750"/>
                </a:moveTo>
                <a:lnTo>
                  <a:pt x="610742" y="31750"/>
                </a:lnTo>
                <a:lnTo>
                  <a:pt x="610742" y="44450"/>
                </a:lnTo>
                <a:lnTo>
                  <a:pt x="661542" y="44450"/>
                </a:lnTo>
                <a:lnTo>
                  <a:pt x="674242" y="38100"/>
                </a:lnTo>
                <a:lnTo>
                  <a:pt x="661542" y="31750"/>
                </a:lnTo>
                <a:close/>
              </a:path>
              <a:path w="674370" h="76200">
                <a:moveTo>
                  <a:pt x="337057" y="31750"/>
                </a:moveTo>
                <a:lnTo>
                  <a:pt x="333629" y="31750"/>
                </a:lnTo>
                <a:lnTo>
                  <a:pt x="330707" y="34543"/>
                </a:lnTo>
                <a:lnTo>
                  <a:pt x="330707" y="38100"/>
                </a:lnTo>
                <a:lnTo>
                  <a:pt x="337057" y="31750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723756" y="885444"/>
            <a:ext cx="2177415" cy="1932939"/>
          </a:xfrm>
          <a:custGeom>
            <a:avLst/>
            <a:gdLst/>
            <a:ahLst/>
            <a:cxnLst/>
            <a:rect l="l" t="t" r="r" b="b"/>
            <a:pathLst>
              <a:path w="2177415" h="1932939">
                <a:moveTo>
                  <a:pt x="758571" y="236473"/>
                </a:moveTo>
                <a:lnTo>
                  <a:pt x="763377" y="188829"/>
                </a:lnTo>
                <a:lnTo>
                  <a:pt x="777160" y="144446"/>
                </a:lnTo>
                <a:lnTo>
                  <a:pt x="798968" y="104278"/>
                </a:lnTo>
                <a:lnTo>
                  <a:pt x="827849" y="69278"/>
                </a:lnTo>
                <a:lnTo>
                  <a:pt x="862849" y="40397"/>
                </a:lnTo>
                <a:lnTo>
                  <a:pt x="903017" y="18589"/>
                </a:lnTo>
                <a:lnTo>
                  <a:pt x="947400" y="4806"/>
                </a:lnTo>
                <a:lnTo>
                  <a:pt x="995045" y="0"/>
                </a:lnTo>
                <a:lnTo>
                  <a:pt x="1349756" y="0"/>
                </a:lnTo>
                <a:lnTo>
                  <a:pt x="1940941" y="0"/>
                </a:lnTo>
                <a:lnTo>
                  <a:pt x="1988585" y="4806"/>
                </a:lnTo>
                <a:lnTo>
                  <a:pt x="2032968" y="18589"/>
                </a:lnTo>
                <a:lnTo>
                  <a:pt x="2073136" y="40397"/>
                </a:lnTo>
                <a:lnTo>
                  <a:pt x="2108136" y="69278"/>
                </a:lnTo>
                <a:lnTo>
                  <a:pt x="2137017" y="104278"/>
                </a:lnTo>
                <a:lnTo>
                  <a:pt x="2158825" y="144446"/>
                </a:lnTo>
                <a:lnTo>
                  <a:pt x="2172608" y="188829"/>
                </a:lnTo>
                <a:lnTo>
                  <a:pt x="2177415" y="236473"/>
                </a:lnTo>
                <a:lnTo>
                  <a:pt x="2177415" y="322071"/>
                </a:lnTo>
                <a:lnTo>
                  <a:pt x="2177415" y="805179"/>
                </a:lnTo>
                <a:lnTo>
                  <a:pt x="2177415" y="1695957"/>
                </a:lnTo>
                <a:lnTo>
                  <a:pt x="2172608" y="1743602"/>
                </a:lnTo>
                <a:lnTo>
                  <a:pt x="2158825" y="1787985"/>
                </a:lnTo>
                <a:lnTo>
                  <a:pt x="2137017" y="1828153"/>
                </a:lnTo>
                <a:lnTo>
                  <a:pt x="2108136" y="1863153"/>
                </a:lnTo>
                <a:lnTo>
                  <a:pt x="2073136" y="1892034"/>
                </a:lnTo>
                <a:lnTo>
                  <a:pt x="2032968" y="1913842"/>
                </a:lnTo>
                <a:lnTo>
                  <a:pt x="1988585" y="1927625"/>
                </a:lnTo>
                <a:lnTo>
                  <a:pt x="1940941" y="1932431"/>
                </a:lnTo>
                <a:lnTo>
                  <a:pt x="1349756" y="1932431"/>
                </a:lnTo>
                <a:lnTo>
                  <a:pt x="995045" y="1932431"/>
                </a:lnTo>
                <a:lnTo>
                  <a:pt x="947400" y="1927625"/>
                </a:lnTo>
                <a:lnTo>
                  <a:pt x="903017" y="1913842"/>
                </a:lnTo>
                <a:lnTo>
                  <a:pt x="862849" y="1892034"/>
                </a:lnTo>
                <a:lnTo>
                  <a:pt x="827849" y="1863153"/>
                </a:lnTo>
                <a:lnTo>
                  <a:pt x="798968" y="1828153"/>
                </a:lnTo>
                <a:lnTo>
                  <a:pt x="777160" y="1787985"/>
                </a:lnTo>
                <a:lnTo>
                  <a:pt x="763377" y="1743602"/>
                </a:lnTo>
                <a:lnTo>
                  <a:pt x="758571" y="1695957"/>
                </a:lnTo>
                <a:lnTo>
                  <a:pt x="758571" y="805179"/>
                </a:lnTo>
                <a:lnTo>
                  <a:pt x="0" y="295401"/>
                </a:lnTo>
                <a:lnTo>
                  <a:pt x="758571" y="322071"/>
                </a:lnTo>
                <a:lnTo>
                  <a:pt x="758571" y="236473"/>
                </a:lnTo>
                <a:close/>
              </a:path>
            </a:pathLst>
          </a:custGeom>
          <a:ln w="9144">
            <a:solidFill>
              <a:srgbClr val="DCE6F1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9654285" y="920622"/>
            <a:ext cx="107696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In tali casi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, il 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DS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non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può  recedere, 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rinunciare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o  transigere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se 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non è 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previamente 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autorizzato</a:t>
            </a:r>
            <a:r>
              <a:rPr sz="1200" b="1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dal  Consiglio di 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Istituto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45008" y="987552"/>
            <a:ext cx="348996" cy="3962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1088496" y="6555545"/>
            <a:ext cx="3422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120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6781165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Capacità ed autonomia</a:t>
            </a:r>
            <a:r>
              <a:rPr spc="-70" dirty="0"/>
              <a:t> </a:t>
            </a:r>
            <a:r>
              <a:rPr dirty="0"/>
              <a:t>negoziale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Competenze del DS, DSGA e Consiglio d'Istituto nell'attività negoziale</a:t>
            </a:r>
            <a:r>
              <a:rPr sz="1600" b="0" spc="25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(3/5)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9411" y="1025778"/>
            <a:ext cx="16808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Consiglio di</a:t>
            </a:r>
            <a:r>
              <a:rPr sz="1400" b="1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Istituto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8995" y="908303"/>
            <a:ext cx="539750" cy="541020"/>
          </a:xfrm>
          <a:custGeom>
            <a:avLst/>
            <a:gdLst/>
            <a:ahLst/>
            <a:cxnLst/>
            <a:rect l="l" t="t" r="r" b="b"/>
            <a:pathLst>
              <a:path w="539750" h="541019">
                <a:moveTo>
                  <a:pt x="0" y="270510"/>
                </a:moveTo>
                <a:lnTo>
                  <a:pt x="4345" y="221897"/>
                </a:lnTo>
                <a:lnTo>
                  <a:pt x="16875" y="176139"/>
                </a:lnTo>
                <a:lnTo>
                  <a:pt x="36827" y="133999"/>
                </a:lnTo>
                <a:lnTo>
                  <a:pt x="63439" y="96243"/>
                </a:lnTo>
                <a:lnTo>
                  <a:pt x="95950" y="63635"/>
                </a:lnTo>
                <a:lnTo>
                  <a:pt x="133598" y="36942"/>
                </a:lnTo>
                <a:lnTo>
                  <a:pt x="175621" y="16929"/>
                </a:lnTo>
                <a:lnTo>
                  <a:pt x="221258" y="4359"/>
                </a:lnTo>
                <a:lnTo>
                  <a:pt x="269748" y="0"/>
                </a:lnTo>
                <a:lnTo>
                  <a:pt x="318237" y="4359"/>
                </a:lnTo>
                <a:lnTo>
                  <a:pt x="363874" y="16929"/>
                </a:lnTo>
                <a:lnTo>
                  <a:pt x="405897" y="36942"/>
                </a:lnTo>
                <a:lnTo>
                  <a:pt x="443545" y="63635"/>
                </a:lnTo>
                <a:lnTo>
                  <a:pt x="476056" y="96243"/>
                </a:lnTo>
                <a:lnTo>
                  <a:pt x="502668" y="133999"/>
                </a:lnTo>
                <a:lnTo>
                  <a:pt x="522620" y="176139"/>
                </a:lnTo>
                <a:lnTo>
                  <a:pt x="535150" y="221897"/>
                </a:lnTo>
                <a:lnTo>
                  <a:pt x="539495" y="270510"/>
                </a:lnTo>
                <a:lnTo>
                  <a:pt x="535150" y="319122"/>
                </a:lnTo>
                <a:lnTo>
                  <a:pt x="522620" y="364880"/>
                </a:lnTo>
                <a:lnTo>
                  <a:pt x="502668" y="407020"/>
                </a:lnTo>
                <a:lnTo>
                  <a:pt x="476056" y="444776"/>
                </a:lnTo>
                <a:lnTo>
                  <a:pt x="443545" y="477384"/>
                </a:lnTo>
                <a:lnTo>
                  <a:pt x="405897" y="504077"/>
                </a:lnTo>
                <a:lnTo>
                  <a:pt x="363874" y="524090"/>
                </a:lnTo>
                <a:lnTo>
                  <a:pt x="318237" y="536660"/>
                </a:lnTo>
                <a:lnTo>
                  <a:pt x="269748" y="541020"/>
                </a:lnTo>
                <a:lnTo>
                  <a:pt x="221258" y="536660"/>
                </a:lnTo>
                <a:lnTo>
                  <a:pt x="175621" y="524090"/>
                </a:lnTo>
                <a:lnTo>
                  <a:pt x="133598" y="504077"/>
                </a:lnTo>
                <a:lnTo>
                  <a:pt x="95950" y="477384"/>
                </a:lnTo>
                <a:lnTo>
                  <a:pt x="63439" y="444776"/>
                </a:lnTo>
                <a:lnTo>
                  <a:pt x="36827" y="407020"/>
                </a:lnTo>
                <a:lnTo>
                  <a:pt x="16875" y="364880"/>
                </a:lnTo>
                <a:lnTo>
                  <a:pt x="4345" y="319122"/>
                </a:lnTo>
                <a:lnTo>
                  <a:pt x="0" y="270510"/>
                </a:lnTo>
                <a:close/>
              </a:path>
            </a:pathLst>
          </a:custGeom>
          <a:ln w="9144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7179" y="1519427"/>
            <a:ext cx="2596515" cy="76200"/>
          </a:xfrm>
          <a:custGeom>
            <a:avLst/>
            <a:gdLst/>
            <a:ahLst/>
            <a:cxnLst/>
            <a:rect l="l" t="t" r="r" b="b"/>
            <a:pathLst>
              <a:path w="2596515" h="76200">
                <a:moveTo>
                  <a:pt x="38100" y="0"/>
                </a:moveTo>
                <a:lnTo>
                  <a:pt x="23268" y="2988"/>
                </a:lnTo>
                <a:lnTo>
                  <a:pt x="11158" y="11144"/>
                </a:lnTo>
                <a:lnTo>
                  <a:pt x="2993" y="23252"/>
                </a:lnTo>
                <a:lnTo>
                  <a:pt x="0" y="38100"/>
                </a:lnTo>
                <a:lnTo>
                  <a:pt x="2993" y="52947"/>
                </a:lnTo>
                <a:lnTo>
                  <a:pt x="11158" y="65055"/>
                </a:lnTo>
                <a:lnTo>
                  <a:pt x="23268" y="73211"/>
                </a:lnTo>
                <a:lnTo>
                  <a:pt x="38100" y="76200"/>
                </a:lnTo>
                <a:lnTo>
                  <a:pt x="52931" y="73211"/>
                </a:lnTo>
                <a:lnTo>
                  <a:pt x="65041" y="65055"/>
                </a:lnTo>
                <a:lnTo>
                  <a:pt x="73206" y="52947"/>
                </a:lnTo>
                <a:lnTo>
                  <a:pt x="74919" y="44450"/>
                </a:lnTo>
                <a:lnTo>
                  <a:pt x="38100" y="44450"/>
                </a:lnTo>
                <a:lnTo>
                  <a:pt x="38100" y="31750"/>
                </a:lnTo>
                <a:lnTo>
                  <a:pt x="74919" y="31750"/>
                </a:lnTo>
                <a:lnTo>
                  <a:pt x="73206" y="23252"/>
                </a:lnTo>
                <a:lnTo>
                  <a:pt x="65041" y="11144"/>
                </a:lnTo>
                <a:lnTo>
                  <a:pt x="52931" y="2988"/>
                </a:lnTo>
                <a:lnTo>
                  <a:pt x="38100" y="0"/>
                </a:lnTo>
                <a:close/>
              </a:path>
              <a:path w="2596515" h="76200">
                <a:moveTo>
                  <a:pt x="2558161" y="0"/>
                </a:moveTo>
                <a:lnTo>
                  <a:pt x="2543313" y="2988"/>
                </a:lnTo>
                <a:lnTo>
                  <a:pt x="2531205" y="11144"/>
                </a:lnTo>
                <a:lnTo>
                  <a:pt x="2523049" y="23252"/>
                </a:lnTo>
                <a:lnTo>
                  <a:pt x="2520061" y="38100"/>
                </a:lnTo>
                <a:lnTo>
                  <a:pt x="2523049" y="52947"/>
                </a:lnTo>
                <a:lnTo>
                  <a:pt x="2531205" y="65055"/>
                </a:lnTo>
                <a:lnTo>
                  <a:pt x="2543313" y="73211"/>
                </a:lnTo>
                <a:lnTo>
                  <a:pt x="2558161" y="76200"/>
                </a:lnTo>
                <a:lnTo>
                  <a:pt x="2572954" y="73211"/>
                </a:lnTo>
                <a:lnTo>
                  <a:pt x="2585069" y="65055"/>
                </a:lnTo>
                <a:lnTo>
                  <a:pt x="2593254" y="52947"/>
                </a:lnTo>
                <a:lnTo>
                  <a:pt x="2594975" y="44450"/>
                </a:lnTo>
                <a:lnTo>
                  <a:pt x="2558161" y="44450"/>
                </a:lnTo>
                <a:lnTo>
                  <a:pt x="2558161" y="31750"/>
                </a:lnTo>
                <a:lnTo>
                  <a:pt x="2594975" y="31750"/>
                </a:lnTo>
                <a:lnTo>
                  <a:pt x="2593254" y="23252"/>
                </a:lnTo>
                <a:lnTo>
                  <a:pt x="2585069" y="11144"/>
                </a:lnTo>
                <a:lnTo>
                  <a:pt x="2572954" y="2988"/>
                </a:lnTo>
                <a:lnTo>
                  <a:pt x="2558161" y="0"/>
                </a:lnTo>
                <a:close/>
              </a:path>
              <a:path w="2596515" h="76200">
                <a:moveTo>
                  <a:pt x="74919" y="31750"/>
                </a:moveTo>
                <a:lnTo>
                  <a:pt x="38100" y="31750"/>
                </a:lnTo>
                <a:lnTo>
                  <a:pt x="38100" y="44450"/>
                </a:lnTo>
                <a:lnTo>
                  <a:pt x="74919" y="44450"/>
                </a:lnTo>
                <a:lnTo>
                  <a:pt x="76200" y="38100"/>
                </a:lnTo>
                <a:lnTo>
                  <a:pt x="74919" y="31750"/>
                </a:lnTo>
                <a:close/>
              </a:path>
              <a:path w="2596515" h="76200">
                <a:moveTo>
                  <a:pt x="2521339" y="31750"/>
                </a:moveTo>
                <a:lnTo>
                  <a:pt x="74919" y="31750"/>
                </a:lnTo>
                <a:lnTo>
                  <a:pt x="76200" y="38100"/>
                </a:lnTo>
                <a:lnTo>
                  <a:pt x="74919" y="44450"/>
                </a:lnTo>
                <a:lnTo>
                  <a:pt x="2521339" y="44450"/>
                </a:lnTo>
                <a:lnTo>
                  <a:pt x="2520061" y="38100"/>
                </a:lnTo>
                <a:lnTo>
                  <a:pt x="2521339" y="31750"/>
                </a:lnTo>
                <a:close/>
              </a:path>
              <a:path w="2596515" h="76200">
                <a:moveTo>
                  <a:pt x="2594975" y="31750"/>
                </a:moveTo>
                <a:lnTo>
                  <a:pt x="2558161" y="31750"/>
                </a:lnTo>
                <a:lnTo>
                  <a:pt x="2558161" y="44450"/>
                </a:lnTo>
                <a:lnTo>
                  <a:pt x="2594975" y="44450"/>
                </a:lnTo>
                <a:lnTo>
                  <a:pt x="2596261" y="38100"/>
                </a:lnTo>
                <a:lnTo>
                  <a:pt x="2594975" y="3175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1480" y="1722120"/>
            <a:ext cx="108585" cy="396240"/>
          </a:xfrm>
          <a:custGeom>
            <a:avLst/>
            <a:gdLst/>
            <a:ahLst/>
            <a:cxnLst/>
            <a:rect l="l" t="t" r="r" b="b"/>
            <a:pathLst>
              <a:path w="108584" h="396239">
                <a:moveTo>
                  <a:pt x="0" y="0"/>
                </a:moveTo>
                <a:lnTo>
                  <a:pt x="0" y="396239"/>
                </a:lnTo>
                <a:lnTo>
                  <a:pt x="108204" y="198119"/>
                </a:lnTo>
                <a:lnTo>
                  <a:pt x="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1480" y="2307335"/>
            <a:ext cx="108585" cy="396240"/>
          </a:xfrm>
          <a:custGeom>
            <a:avLst/>
            <a:gdLst/>
            <a:ahLst/>
            <a:cxnLst/>
            <a:rect l="l" t="t" r="r" b="b"/>
            <a:pathLst>
              <a:path w="108584" h="396239">
                <a:moveTo>
                  <a:pt x="0" y="0"/>
                </a:moveTo>
                <a:lnTo>
                  <a:pt x="0" y="396239"/>
                </a:lnTo>
                <a:lnTo>
                  <a:pt x="108204" y="198119"/>
                </a:lnTo>
                <a:lnTo>
                  <a:pt x="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1480" y="2916935"/>
            <a:ext cx="108585" cy="396240"/>
          </a:xfrm>
          <a:custGeom>
            <a:avLst/>
            <a:gdLst/>
            <a:ahLst/>
            <a:cxnLst/>
            <a:rect l="l" t="t" r="r" b="b"/>
            <a:pathLst>
              <a:path w="108584" h="396239">
                <a:moveTo>
                  <a:pt x="0" y="0"/>
                </a:moveTo>
                <a:lnTo>
                  <a:pt x="0" y="396239"/>
                </a:lnTo>
                <a:lnTo>
                  <a:pt x="108204" y="198119"/>
                </a:lnTo>
                <a:lnTo>
                  <a:pt x="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1480" y="3485388"/>
            <a:ext cx="108585" cy="396240"/>
          </a:xfrm>
          <a:custGeom>
            <a:avLst/>
            <a:gdLst/>
            <a:ahLst/>
            <a:cxnLst/>
            <a:rect l="l" t="t" r="r" b="b"/>
            <a:pathLst>
              <a:path w="108584" h="396239">
                <a:moveTo>
                  <a:pt x="0" y="0"/>
                </a:moveTo>
                <a:lnTo>
                  <a:pt x="0" y="396239"/>
                </a:lnTo>
                <a:lnTo>
                  <a:pt x="108204" y="198119"/>
                </a:lnTo>
                <a:lnTo>
                  <a:pt x="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1480" y="4055364"/>
            <a:ext cx="108585" cy="394970"/>
          </a:xfrm>
          <a:custGeom>
            <a:avLst/>
            <a:gdLst/>
            <a:ahLst/>
            <a:cxnLst/>
            <a:rect l="l" t="t" r="r" b="b"/>
            <a:pathLst>
              <a:path w="108584" h="394970">
                <a:moveTo>
                  <a:pt x="0" y="0"/>
                </a:moveTo>
                <a:lnTo>
                  <a:pt x="0" y="394716"/>
                </a:lnTo>
                <a:lnTo>
                  <a:pt x="108204" y="197358"/>
                </a:lnTo>
                <a:lnTo>
                  <a:pt x="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1480" y="4637532"/>
            <a:ext cx="108585" cy="396240"/>
          </a:xfrm>
          <a:custGeom>
            <a:avLst/>
            <a:gdLst/>
            <a:ahLst/>
            <a:cxnLst/>
            <a:rect l="l" t="t" r="r" b="b"/>
            <a:pathLst>
              <a:path w="108584" h="396239">
                <a:moveTo>
                  <a:pt x="0" y="0"/>
                </a:moveTo>
                <a:lnTo>
                  <a:pt x="0" y="396240"/>
                </a:lnTo>
                <a:lnTo>
                  <a:pt x="108204" y="198120"/>
                </a:lnTo>
                <a:lnTo>
                  <a:pt x="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1480" y="5192267"/>
            <a:ext cx="108585" cy="396240"/>
          </a:xfrm>
          <a:custGeom>
            <a:avLst/>
            <a:gdLst/>
            <a:ahLst/>
            <a:cxnLst/>
            <a:rect l="l" t="t" r="r" b="b"/>
            <a:pathLst>
              <a:path w="108584" h="396239">
                <a:moveTo>
                  <a:pt x="0" y="0"/>
                </a:moveTo>
                <a:lnTo>
                  <a:pt x="0" y="396239"/>
                </a:lnTo>
                <a:lnTo>
                  <a:pt x="108204" y="198119"/>
                </a:lnTo>
                <a:lnTo>
                  <a:pt x="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1480" y="5760720"/>
            <a:ext cx="108585" cy="396240"/>
          </a:xfrm>
          <a:custGeom>
            <a:avLst/>
            <a:gdLst/>
            <a:ahLst/>
            <a:cxnLst/>
            <a:rect l="l" t="t" r="r" b="b"/>
            <a:pathLst>
              <a:path w="108584" h="396239">
                <a:moveTo>
                  <a:pt x="0" y="0"/>
                </a:moveTo>
                <a:lnTo>
                  <a:pt x="0" y="396239"/>
                </a:lnTo>
                <a:lnTo>
                  <a:pt x="108204" y="198119"/>
                </a:lnTo>
                <a:lnTo>
                  <a:pt x="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02360" y="1798142"/>
            <a:ext cx="10103485" cy="4283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Affidamenti di lavori, servizi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forniture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importo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superiore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 10.000</a:t>
            </a:r>
            <a:r>
              <a:rPr sz="1400" spc="-2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euro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 marR="5080">
              <a:lnSpc>
                <a:spcPct val="130000"/>
              </a:lnSpc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Utilizzazione da parte di soggetti terzi di locali, beni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siti informatici, appartenenti all'Istituzione scolastica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o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in uso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alla  medesima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Convenzioni</a:t>
            </a:r>
            <a:r>
              <a:rPr sz="14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relative</a:t>
            </a: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prestazioni</a:t>
            </a:r>
            <a:r>
              <a:rPr sz="14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</a:t>
            </a: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personale</a:t>
            </a:r>
            <a:r>
              <a:rPr sz="14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della</a:t>
            </a: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scuola</a:t>
            </a:r>
            <a:r>
              <a:rPr sz="14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degli</a:t>
            </a: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alunni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per</a:t>
            </a: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conto</a:t>
            </a:r>
            <a:r>
              <a:rPr sz="14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terzi</a:t>
            </a:r>
            <a:endParaRPr sz="1400">
              <a:latin typeface="Arial"/>
              <a:cs typeface="Arial"/>
            </a:endParaRPr>
          </a:p>
          <a:p>
            <a:pPr marL="12700" marR="2124075">
              <a:lnSpc>
                <a:spcPct val="266700"/>
              </a:lnSpc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Alienazione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 beni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servizi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prodotti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nell'esercizio di attività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didattiche 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programmate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favore di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terzi  Acquisto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ed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alienazione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titoli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400" spc="-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Stato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Contratti di prestazione d'opera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con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esperti per particolari attività ed insegnamenti, contratti di sponsorizzazione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spc="1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 locazione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immobili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Partecipazione a progetti</a:t>
            </a:r>
            <a:r>
              <a:rPr sz="1400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internazionali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Determinazione della consistenza massima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limiti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importo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fondo</a:t>
            </a:r>
            <a:r>
              <a:rPr sz="1400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economale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58361" y="1027302"/>
            <a:ext cx="74295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Determina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 criteri e i limiti per lo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svolgimento,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da parte del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DS,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delle seguenti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attività</a:t>
            </a:r>
            <a:r>
              <a:rPr sz="1400" spc="-1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negoziali: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877311" y="1114044"/>
            <a:ext cx="674370" cy="76200"/>
          </a:xfrm>
          <a:custGeom>
            <a:avLst/>
            <a:gdLst/>
            <a:ahLst/>
            <a:cxnLst/>
            <a:rect l="l" t="t" r="r" b="b"/>
            <a:pathLst>
              <a:path w="674370" h="76200">
                <a:moveTo>
                  <a:pt x="598042" y="0"/>
                </a:moveTo>
                <a:lnTo>
                  <a:pt x="598042" y="76200"/>
                </a:lnTo>
                <a:lnTo>
                  <a:pt x="661542" y="44450"/>
                </a:lnTo>
                <a:lnTo>
                  <a:pt x="610742" y="44450"/>
                </a:lnTo>
                <a:lnTo>
                  <a:pt x="610742" y="31750"/>
                </a:lnTo>
                <a:lnTo>
                  <a:pt x="661542" y="31750"/>
                </a:lnTo>
                <a:lnTo>
                  <a:pt x="598042" y="0"/>
                </a:lnTo>
                <a:close/>
              </a:path>
              <a:path w="674370" h="76200">
                <a:moveTo>
                  <a:pt x="333629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37057" y="44450"/>
                </a:lnTo>
                <a:lnTo>
                  <a:pt x="343407" y="38100"/>
                </a:lnTo>
                <a:lnTo>
                  <a:pt x="330707" y="38100"/>
                </a:lnTo>
                <a:lnTo>
                  <a:pt x="330707" y="34543"/>
                </a:lnTo>
                <a:lnTo>
                  <a:pt x="333629" y="31750"/>
                </a:lnTo>
                <a:close/>
              </a:path>
              <a:path w="674370" h="76200">
                <a:moveTo>
                  <a:pt x="343407" y="38100"/>
                </a:moveTo>
                <a:lnTo>
                  <a:pt x="337057" y="44450"/>
                </a:lnTo>
                <a:lnTo>
                  <a:pt x="340613" y="44450"/>
                </a:lnTo>
                <a:lnTo>
                  <a:pt x="343407" y="41655"/>
                </a:lnTo>
                <a:lnTo>
                  <a:pt x="343407" y="38100"/>
                </a:lnTo>
                <a:close/>
              </a:path>
              <a:path w="674370" h="76200">
                <a:moveTo>
                  <a:pt x="598042" y="31750"/>
                </a:moveTo>
                <a:lnTo>
                  <a:pt x="337057" y="31750"/>
                </a:lnTo>
                <a:lnTo>
                  <a:pt x="330707" y="38100"/>
                </a:lnTo>
                <a:lnTo>
                  <a:pt x="343407" y="38100"/>
                </a:lnTo>
                <a:lnTo>
                  <a:pt x="343407" y="41655"/>
                </a:lnTo>
                <a:lnTo>
                  <a:pt x="340613" y="44450"/>
                </a:lnTo>
                <a:lnTo>
                  <a:pt x="598042" y="44450"/>
                </a:lnTo>
                <a:lnTo>
                  <a:pt x="598042" y="31750"/>
                </a:lnTo>
                <a:close/>
              </a:path>
              <a:path w="674370" h="76200">
                <a:moveTo>
                  <a:pt x="661542" y="31750"/>
                </a:moveTo>
                <a:lnTo>
                  <a:pt x="610742" y="31750"/>
                </a:lnTo>
                <a:lnTo>
                  <a:pt x="610742" y="44450"/>
                </a:lnTo>
                <a:lnTo>
                  <a:pt x="661542" y="44450"/>
                </a:lnTo>
                <a:lnTo>
                  <a:pt x="674242" y="38100"/>
                </a:lnTo>
                <a:lnTo>
                  <a:pt x="661542" y="31750"/>
                </a:lnTo>
                <a:close/>
              </a:path>
              <a:path w="674370" h="76200">
                <a:moveTo>
                  <a:pt x="337057" y="31750"/>
                </a:moveTo>
                <a:lnTo>
                  <a:pt x="333629" y="31750"/>
                </a:lnTo>
                <a:lnTo>
                  <a:pt x="330707" y="34543"/>
                </a:lnTo>
                <a:lnTo>
                  <a:pt x="330707" y="38100"/>
                </a:lnTo>
                <a:lnTo>
                  <a:pt x="337057" y="31750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5008" y="987552"/>
            <a:ext cx="348996" cy="3962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1088496" y="6555545"/>
            <a:ext cx="3422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121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6781165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Capacità ed autonomia</a:t>
            </a:r>
            <a:r>
              <a:rPr spc="-70" dirty="0"/>
              <a:t> </a:t>
            </a:r>
            <a:r>
              <a:rPr dirty="0"/>
              <a:t>negoziale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Competenze del DS, DSGA e Consiglio d'Istituto nell'attività negoziale</a:t>
            </a:r>
            <a:r>
              <a:rPr sz="1600" b="0" spc="25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(4/5)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1480" y="1700783"/>
            <a:ext cx="108585" cy="396240"/>
          </a:xfrm>
          <a:custGeom>
            <a:avLst/>
            <a:gdLst/>
            <a:ahLst/>
            <a:cxnLst/>
            <a:rect l="l" t="t" r="r" b="b"/>
            <a:pathLst>
              <a:path w="108584" h="396239">
                <a:moveTo>
                  <a:pt x="0" y="0"/>
                </a:moveTo>
                <a:lnTo>
                  <a:pt x="0" y="396239"/>
                </a:lnTo>
                <a:lnTo>
                  <a:pt x="108204" y="198119"/>
                </a:lnTo>
                <a:lnTo>
                  <a:pt x="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1480" y="2199132"/>
            <a:ext cx="108585" cy="396240"/>
          </a:xfrm>
          <a:custGeom>
            <a:avLst/>
            <a:gdLst/>
            <a:ahLst/>
            <a:cxnLst/>
            <a:rect l="l" t="t" r="r" b="b"/>
            <a:pathLst>
              <a:path w="108584" h="396239">
                <a:moveTo>
                  <a:pt x="0" y="0"/>
                </a:moveTo>
                <a:lnTo>
                  <a:pt x="0" y="396239"/>
                </a:lnTo>
                <a:lnTo>
                  <a:pt x="108204" y="198119"/>
                </a:lnTo>
                <a:lnTo>
                  <a:pt x="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1480" y="2804160"/>
            <a:ext cx="108585" cy="396240"/>
          </a:xfrm>
          <a:custGeom>
            <a:avLst/>
            <a:gdLst/>
            <a:ahLst/>
            <a:cxnLst/>
            <a:rect l="l" t="t" r="r" b="b"/>
            <a:pathLst>
              <a:path w="108584" h="396239">
                <a:moveTo>
                  <a:pt x="0" y="0"/>
                </a:moveTo>
                <a:lnTo>
                  <a:pt x="0" y="396239"/>
                </a:lnTo>
                <a:lnTo>
                  <a:pt x="108204" y="198119"/>
                </a:lnTo>
                <a:lnTo>
                  <a:pt x="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02360" y="1776476"/>
            <a:ext cx="10103485" cy="1505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Svolge l'attività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negoziale necessaria all'attuazione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 </a:t>
            </a:r>
            <a:r>
              <a:rPr sz="1400" spc="-65" dirty="0">
                <a:solidFill>
                  <a:srgbClr val="001F5F"/>
                </a:solidFill>
                <a:latin typeface="Arial"/>
                <a:cs typeface="Arial"/>
              </a:rPr>
              <a:t>P.T.O.F.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 Programma</a:t>
            </a:r>
            <a:r>
              <a:rPr sz="1400" spc="-2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Annuale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Può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delegare lo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svolgimento di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singole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attività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negoziali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al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DSGA o 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uno dei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propri</a:t>
            </a:r>
            <a:r>
              <a:rPr sz="1400" spc="-2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collaboratori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 marR="5080">
              <a:lnSpc>
                <a:spcPct val="130000"/>
              </a:lnSpc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Può avvalersi dell'opera di esperti esterni nel caso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cui non siano reperibili tra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personale della Scuola specifiche competenze  professionali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necessarie,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nei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limiti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previsti dalla</a:t>
            </a:r>
            <a:r>
              <a:rPr sz="14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normativa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11480" y="4910328"/>
            <a:ext cx="108585" cy="396240"/>
          </a:xfrm>
          <a:custGeom>
            <a:avLst/>
            <a:gdLst/>
            <a:ahLst/>
            <a:cxnLst/>
            <a:rect l="l" t="t" r="r" b="b"/>
            <a:pathLst>
              <a:path w="108584" h="396239">
                <a:moveTo>
                  <a:pt x="0" y="0"/>
                </a:moveTo>
                <a:lnTo>
                  <a:pt x="0" y="396240"/>
                </a:lnTo>
                <a:lnTo>
                  <a:pt x="108204" y="198120"/>
                </a:lnTo>
                <a:lnTo>
                  <a:pt x="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1480" y="5408676"/>
            <a:ext cx="108585" cy="396240"/>
          </a:xfrm>
          <a:custGeom>
            <a:avLst/>
            <a:gdLst/>
            <a:ahLst/>
            <a:cxnLst/>
            <a:rect l="l" t="t" r="r" b="b"/>
            <a:pathLst>
              <a:path w="108584" h="396239">
                <a:moveTo>
                  <a:pt x="0" y="0"/>
                </a:moveTo>
                <a:lnTo>
                  <a:pt x="0" y="396240"/>
                </a:lnTo>
                <a:lnTo>
                  <a:pt x="108204" y="198120"/>
                </a:lnTo>
                <a:lnTo>
                  <a:pt x="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02360" y="4987290"/>
            <a:ext cx="6714490" cy="742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Svolge l'attività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istruttoria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cui si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avvale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DS nello svolgimento dell'attività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negoziale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Svolge l'attività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negoziale connessa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alla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gestione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fondo</a:t>
            </a:r>
            <a:r>
              <a:rPr sz="1400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economale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58361" y="1027302"/>
            <a:ext cx="69957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Nel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rispetto delle deliberazione del Consiglio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d'Istituto,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pone in essere le seguenti</a:t>
            </a:r>
            <a:r>
              <a:rPr sz="1400" spc="-2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attività: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77311" y="1114044"/>
            <a:ext cx="674370" cy="76200"/>
          </a:xfrm>
          <a:custGeom>
            <a:avLst/>
            <a:gdLst/>
            <a:ahLst/>
            <a:cxnLst/>
            <a:rect l="l" t="t" r="r" b="b"/>
            <a:pathLst>
              <a:path w="674370" h="76200">
                <a:moveTo>
                  <a:pt x="598042" y="0"/>
                </a:moveTo>
                <a:lnTo>
                  <a:pt x="598042" y="76200"/>
                </a:lnTo>
                <a:lnTo>
                  <a:pt x="661542" y="44450"/>
                </a:lnTo>
                <a:lnTo>
                  <a:pt x="610742" y="44450"/>
                </a:lnTo>
                <a:lnTo>
                  <a:pt x="610742" y="31750"/>
                </a:lnTo>
                <a:lnTo>
                  <a:pt x="661542" y="31750"/>
                </a:lnTo>
                <a:lnTo>
                  <a:pt x="598042" y="0"/>
                </a:lnTo>
                <a:close/>
              </a:path>
              <a:path w="674370" h="76200">
                <a:moveTo>
                  <a:pt x="333629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37057" y="44450"/>
                </a:lnTo>
                <a:lnTo>
                  <a:pt x="343407" y="38100"/>
                </a:lnTo>
                <a:lnTo>
                  <a:pt x="330707" y="38100"/>
                </a:lnTo>
                <a:lnTo>
                  <a:pt x="330707" y="34543"/>
                </a:lnTo>
                <a:lnTo>
                  <a:pt x="333629" y="31750"/>
                </a:lnTo>
                <a:close/>
              </a:path>
              <a:path w="674370" h="76200">
                <a:moveTo>
                  <a:pt x="343407" y="38100"/>
                </a:moveTo>
                <a:lnTo>
                  <a:pt x="337057" y="44450"/>
                </a:lnTo>
                <a:lnTo>
                  <a:pt x="340613" y="44450"/>
                </a:lnTo>
                <a:lnTo>
                  <a:pt x="343407" y="41655"/>
                </a:lnTo>
                <a:lnTo>
                  <a:pt x="343407" y="38100"/>
                </a:lnTo>
                <a:close/>
              </a:path>
              <a:path w="674370" h="76200">
                <a:moveTo>
                  <a:pt x="598042" y="31750"/>
                </a:moveTo>
                <a:lnTo>
                  <a:pt x="337057" y="31750"/>
                </a:lnTo>
                <a:lnTo>
                  <a:pt x="330707" y="38100"/>
                </a:lnTo>
                <a:lnTo>
                  <a:pt x="343407" y="38100"/>
                </a:lnTo>
                <a:lnTo>
                  <a:pt x="343407" y="41655"/>
                </a:lnTo>
                <a:lnTo>
                  <a:pt x="340613" y="44450"/>
                </a:lnTo>
                <a:lnTo>
                  <a:pt x="598042" y="44450"/>
                </a:lnTo>
                <a:lnTo>
                  <a:pt x="598042" y="31750"/>
                </a:lnTo>
                <a:close/>
              </a:path>
              <a:path w="674370" h="76200">
                <a:moveTo>
                  <a:pt x="661542" y="31750"/>
                </a:moveTo>
                <a:lnTo>
                  <a:pt x="610742" y="31750"/>
                </a:lnTo>
                <a:lnTo>
                  <a:pt x="610742" y="44450"/>
                </a:lnTo>
                <a:lnTo>
                  <a:pt x="661542" y="44450"/>
                </a:lnTo>
                <a:lnTo>
                  <a:pt x="674242" y="38100"/>
                </a:lnTo>
                <a:lnTo>
                  <a:pt x="661542" y="31750"/>
                </a:lnTo>
                <a:close/>
              </a:path>
              <a:path w="674370" h="76200">
                <a:moveTo>
                  <a:pt x="337057" y="31750"/>
                </a:moveTo>
                <a:lnTo>
                  <a:pt x="333629" y="31750"/>
                </a:lnTo>
                <a:lnTo>
                  <a:pt x="330707" y="34543"/>
                </a:lnTo>
                <a:lnTo>
                  <a:pt x="330707" y="38100"/>
                </a:lnTo>
                <a:lnTo>
                  <a:pt x="337057" y="31750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818894" y="1058037"/>
            <a:ext cx="2717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11352" y="914400"/>
            <a:ext cx="539750" cy="539750"/>
          </a:xfrm>
          <a:custGeom>
            <a:avLst/>
            <a:gdLst/>
            <a:ahLst/>
            <a:cxnLst/>
            <a:rect l="l" t="t" r="r" b="b"/>
            <a:pathLst>
              <a:path w="539750" h="539750">
                <a:moveTo>
                  <a:pt x="0" y="269748"/>
                </a:moveTo>
                <a:lnTo>
                  <a:pt x="4345" y="221262"/>
                </a:lnTo>
                <a:lnTo>
                  <a:pt x="16875" y="175626"/>
                </a:lnTo>
                <a:lnTo>
                  <a:pt x="36827" y="133603"/>
                </a:lnTo>
                <a:lnTo>
                  <a:pt x="63439" y="95955"/>
                </a:lnTo>
                <a:lnTo>
                  <a:pt x="95950" y="63443"/>
                </a:lnTo>
                <a:lnTo>
                  <a:pt x="133598" y="36829"/>
                </a:lnTo>
                <a:lnTo>
                  <a:pt x="175621" y="16876"/>
                </a:lnTo>
                <a:lnTo>
                  <a:pt x="221258" y="4346"/>
                </a:lnTo>
                <a:lnTo>
                  <a:pt x="269747" y="0"/>
                </a:lnTo>
                <a:lnTo>
                  <a:pt x="318233" y="4346"/>
                </a:lnTo>
                <a:lnTo>
                  <a:pt x="363869" y="16876"/>
                </a:lnTo>
                <a:lnTo>
                  <a:pt x="405891" y="36830"/>
                </a:lnTo>
                <a:lnTo>
                  <a:pt x="443540" y="63443"/>
                </a:lnTo>
                <a:lnTo>
                  <a:pt x="476052" y="95955"/>
                </a:lnTo>
                <a:lnTo>
                  <a:pt x="502665" y="133604"/>
                </a:lnTo>
                <a:lnTo>
                  <a:pt x="522619" y="175626"/>
                </a:lnTo>
                <a:lnTo>
                  <a:pt x="535149" y="221262"/>
                </a:lnTo>
                <a:lnTo>
                  <a:pt x="539495" y="269748"/>
                </a:lnTo>
                <a:lnTo>
                  <a:pt x="535149" y="318233"/>
                </a:lnTo>
                <a:lnTo>
                  <a:pt x="522619" y="363869"/>
                </a:lnTo>
                <a:lnTo>
                  <a:pt x="502666" y="405892"/>
                </a:lnTo>
                <a:lnTo>
                  <a:pt x="476052" y="443540"/>
                </a:lnTo>
                <a:lnTo>
                  <a:pt x="443540" y="476052"/>
                </a:lnTo>
                <a:lnTo>
                  <a:pt x="405892" y="502666"/>
                </a:lnTo>
                <a:lnTo>
                  <a:pt x="363869" y="522619"/>
                </a:lnTo>
                <a:lnTo>
                  <a:pt x="318233" y="535149"/>
                </a:lnTo>
                <a:lnTo>
                  <a:pt x="269747" y="539496"/>
                </a:lnTo>
                <a:lnTo>
                  <a:pt x="221258" y="535149"/>
                </a:lnTo>
                <a:lnTo>
                  <a:pt x="175621" y="522619"/>
                </a:lnTo>
                <a:lnTo>
                  <a:pt x="133598" y="502665"/>
                </a:lnTo>
                <a:lnTo>
                  <a:pt x="95950" y="476052"/>
                </a:lnTo>
                <a:lnTo>
                  <a:pt x="63439" y="443540"/>
                </a:lnTo>
                <a:lnTo>
                  <a:pt x="36827" y="405891"/>
                </a:lnTo>
                <a:lnTo>
                  <a:pt x="16875" y="363869"/>
                </a:lnTo>
                <a:lnTo>
                  <a:pt x="4345" y="318233"/>
                </a:lnTo>
                <a:lnTo>
                  <a:pt x="0" y="269748"/>
                </a:lnTo>
                <a:close/>
              </a:path>
            </a:pathLst>
          </a:custGeom>
          <a:ln w="9144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7179" y="1519427"/>
            <a:ext cx="2596515" cy="76200"/>
          </a:xfrm>
          <a:custGeom>
            <a:avLst/>
            <a:gdLst/>
            <a:ahLst/>
            <a:cxnLst/>
            <a:rect l="l" t="t" r="r" b="b"/>
            <a:pathLst>
              <a:path w="2596515" h="76200">
                <a:moveTo>
                  <a:pt x="38100" y="0"/>
                </a:moveTo>
                <a:lnTo>
                  <a:pt x="23268" y="2988"/>
                </a:lnTo>
                <a:lnTo>
                  <a:pt x="11158" y="11144"/>
                </a:lnTo>
                <a:lnTo>
                  <a:pt x="2993" y="23252"/>
                </a:lnTo>
                <a:lnTo>
                  <a:pt x="0" y="38100"/>
                </a:lnTo>
                <a:lnTo>
                  <a:pt x="2993" y="52947"/>
                </a:lnTo>
                <a:lnTo>
                  <a:pt x="11158" y="65055"/>
                </a:lnTo>
                <a:lnTo>
                  <a:pt x="23268" y="73211"/>
                </a:lnTo>
                <a:lnTo>
                  <a:pt x="38100" y="76200"/>
                </a:lnTo>
                <a:lnTo>
                  <a:pt x="52931" y="73211"/>
                </a:lnTo>
                <a:lnTo>
                  <a:pt x="65041" y="65055"/>
                </a:lnTo>
                <a:lnTo>
                  <a:pt x="73206" y="52947"/>
                </a:lnTo>
                <a:lnTo>
                  <a:pt x="74919" y="44450"/>
                </a:lnTo>
                <a:lnTo>
                  <a:pt x="38100" y="44450"/>
                </a:lnTo>
                <a:lnTo>
                  <a:pt x="38100" y="31750"/>
                </a:lnTo>
                <a:lnTo>
                  <a:pt x="74919" y="31750"/>
                </a:lnTo>
                <a:lnTo>
                  <a:pt x="73206" y="23252"/>
                </a:lnTo>
                <a:lnTo>
                  <a:pt x="65041" y="11144"/>
                </a:lnTo>
                <a:lnTo>
                  <a:pt x="52931" y="2988"/>
                </a:lnTo>
                <a:lnTo>
                  <a:pt x="38100" y="0"/>
                </a:lnTo>
                <a:close/>
              </a:path>
              <a:path w="2596515" h="76200">
                <a:moveTo>
                  <a:pt x="2558161" y="0"/>
                </a:moveTo>
                <a:lnTo>
                  <a:pt x="2543313" y="2988"/>
                </a:lnTo>
                <a:lnTo>
                  <a:pt x="2531205" y="11144"/>
                </a:lnTo>
                <a:lnTo>
                  <a:pt x="2523049" y="23252"/>
                </a:lnTo>
                <a:lnTo>
                  <a:pt x="2520061" y="38100"/>
                </a:lnTo>
                <a:lnTo>
                  <a:pt x="2523049" y="52947"/>
                </a:lnTo>
                <a:lnTo>
                  <a:pt x="2531205" y="65055"/>
                </a:lnTo>
                <a:lnTo>
                  <a:pt x="2543313" y="73211"/>
                </a:lnTo>
                <a:lnTo>
                  <a:pt x="2558161" y="76200"/>
                </a:lnTo>
                <a:lnTo>
                  <a:pt x="2572954" y="73211"/>
                </a:lnTo>
                <a:lnTo>
                  <a:pt x="2585069" y="65055"/>
                </a:lnTo>
                <a:lnTo>
                  <a:pt x="2593254" y="52947"/>
                </a:lnTo>
                <a:lnTo>
                  <a:pt x="2594975" y="44450"/>
                </a:lnTo>
                <a:lnTo>
                  <a:pt x="2558161" y="44450"/>
                </a:lnTo>
                <a:lnTo>
                  <a:pt x="2558161" y="31750"/>
                </a:lnTo>
                <a:lnTo>
                  <a:pt x="2594975" y="31750"/>
                </a:lnTo>
                <a:lnTo>
                  <a:pt x="2593254" y="23252"/>
                </a:lnTo>
                <a:lnTo>
                  <a:pt x="2585069" y="11144"/>
                </a:lnTo>
                <a:lnTo>
                  <a:pt x="2572954" y="2988"/>
                </a:lnTo>
                <a:lnTo>
                  <a:pt x="2558161" y="0"/>
                </a:lnTo>
                <a:close/>
              </a:path>
              <a:path w="2596515" h="76200">
                <a:moveTo>
                  <a:pt x="74919" y="31750"/>
                </a:moveTo>
                <a:lnTo>
                  <a:pt x="38100" y="31750"/>
                </a:lnTo>
                <a:lnTo>
                  <a:pt x="38100" y="44450"/>
                </a:lnTo>
                <a:lnTo>
                  <a:pt x="74919" y="44450"/>
                </a:lnTo>
                <a:lnTo>
                  <a:pt x="76200" y="38100"/>
                </a:lnTo>
                <a:lnTo>
                  <a:pt x="74919" y="31750"/>
                </a:lnTo>
                <a:close/>
              </a:path>
              <a:path w="2596515" h="76200">
                <a:moveTo>
                  <a:pt x="2521339" y="31750"/>
                </a:moveTo>
                <a:lnTo>
                  <a:pt x="74919" y="31750"/>
                </a:lnTo>
                <a:lnTo>
                  <a:pt x="76200" y="38100"/>
                </a:lnTo>
                <a:lnTo>
                  <a:pt x="74919" y="44450"/>
                </a:lnTo>
                <a:lnTo>
                  <a:pt x="2521339" y="44450"/>
                </a:lnTo>
                <a:lnTo>
                  <a:pt x="2520061" y="38100"/>
                </a:lnTo>
                <a:lnTo>
                  <a:pt x="2521339" y="31750"/>
                </a:lnTo>
                <a:close/>
              </a:path>
              <a:path w="2596515" h="76200">
                <a:moveTo>
                  <a:pt x="2594975" y="31750"/>
                </a:moveTo>
                <a:lnTo>
                  <a:pt x="2558161" y="31750"/>
                </a:lnTo>
                <a:lnTo>
                  <a:pt x="2558161" y="44450"/>
                </a:lnTo>
                <a:lnTo>
                  <a:pt x="2594975" y="44450"/>
                </a:lnTo>
                <a:lnTo>
                  <a:pt x="2596261" y="38100"/>
                </a:lnTo>
                <a:lnTo>
                  <a:pt x="2594975" y="3175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658361" y="4249039"/>
            <a:ext cx="47872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Collabora con il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DS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per lo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svolgimento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delle seguenti</a:t>
            </a:r>
            <a:r>
              <a:rPr sz="1400" spc="-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attività: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877311" y="4335779"/>
            <a:ext cx="674370" cy="76200"/>
          </a:xfrm>
          <a:custGeom>
            <a:avLst/>
            <a:gdLst/>
            <a:ahLst/>
            <a:cxnLst/>
            <a:rect l="l" t="t" r="r" b="b"/>
            <a:pathLst>
              <a:path w="674370" h="76200">
                <a:moveTo>
                  <a:pt x="598042" y="0"/>
                </a:moveTo>
                <a:lnTo>
                  <a:pt x="598042" y="76200"/>
                </a:lnTo>
                <a:lnTo>
                  <a:pt x="661542" y="44450"/>
                </a:lnTo>
                <a:lnTo>
                  <a:pt x="610742" y="44450"/>
                </a:lnTo>
                <a:lnTo>
                  <a:pt x="610742" y="31750"/>
                </a:lnTo>
                <a:lnTo>
                  <a:pt x="661542" y="31750"/>
                </a:lnTo>
                <a:lnTo>
                  <a:pt x="598042" y="0"/>
                </a:lnTo>
                <a:close/>
              </a:path>
              <a:path w="674370" h="76200">
                <a:moveTo>
                  <a:pt x="333629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37057" y="44450"/>
                </a:lnTo>
                <a:lnTo>
                  <a:pt x="343407" y="38100"/>
                </a:lnTo>
                <a:lnTo>
                  <a:pt x="330707" y="38100"/>
                </a:lnTo>
                <a:lnTo>
                  <a:pt x="330707" y="34544"/>
                </a:lnTo>
                <a:lnTo>
                  <a:pt x="333629" y="31750"/>
                </a:lnTo>
                <a:close/>
              </a:path>
              <a:path w="674370" h="76200">
                <a:moveTo>
                  <a:pt x="343407" y="38100"/>
                </a:moveTo>
                <a:lnTo>
                  <a:pt x="337057" y="44450"/>
                </a:lnTo>
                <a:lnTo>
                  <a:pt x="340613" y="44450"/>
                </a:lnTo>
                <a:lnTo>
                  <a:pt x="343407" y="41656"/>
                </a:lnTo>
                <a:lnTo>
                  <a:pt x="343407" y="38100"/>
                </a:lnTo>
                <a:close/>
              </a:path>
              <a:path w="674370" h="76200">
                <a:moveTo>
                  <a:pt x="598042" y="31750"/>
                </a:moveTo>
                <a:lnTo>
                  <a:pt x="337057" y="31750"/>
                </a:lnTo>
                <a:lnTo>
                  <a:pt x="330707" y="38100"/>
                </a:lnTo>
                <a:lnTo>
                  <a:pt x="343407" y="38100"/>
                </a:lnTo>
                <a:lnTo>
                  <a:pt x="343407" y="41656"/>
                </a:lnTo>
                <a:lnTo>
                  <a:pt x="340613" y="44450"/>
                </a:lnTo>
                <a:lnTo>
                  <a:pt x="598042" y="44450"/>
                </a:lnTo>
                <a:lnTo>
                  <a:pt x="598042" y="31750"/>
                </a:lnTo>
                <a:close/>
              </a:path>
              <a:path w="674370" h="76200">
                <a:moveTo>
                  <a:pt x="661542" y="31750"/>
                </a:moveTo>
                <a:lnTo>
                  <a:pt x="610742" y="31750"/>
                </a:lnTo>
                <a:lnTo>
                  <a:pt x="610742" y="44450"/>
                </a:lnTo>
                <a:lnTo>
                  <a:pt x="661542" y="44450"/>
                </a:lnTo>
                <a:lnTo>
                  <a:pt x="674242" y="38100"/>
                </a:lnTo>
                <a:lnTo>
                  <a:pt x="661542" y="31750"/>
                </a:lnTo>
                <a:close/>
              </a:path>
              <a:path w="674370" h="76200">
                <a:moveTo>
                  <a:pt x="337057" y="31750"/>
                </a:moveTo>
                <a:lnTo>
                  <a:pt x="333629" y="31750"/>
                </a:lnTo>
                <a:lnTo>
                  <a:pt x="330707" y="34544"/>
                </a:lnTo>
                <a:lnTo>
                  <a:pt x="330707" y="38100"/>
                </a:lnTo>
                <a:lnTo>
                  <a:pt x="337057" y="31750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724660" y="4279772"/>
            <a:ext cx="5403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SGA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11352" y="4136135"/>
            <a:ext cx="539750" cy="539750"/>
          </a:xfrm>
          <a:custGeom>
            <a:avLst/>
            <a:gdLst/>
            <a:ahLst/>
            <a:cxnLst/>
            <a:rect l="l" t="t" r="r" b="b"/>
            <a:pathLst>
              <a:path w="539750" h="539750">
                <a:moveTo>
                  <a:pt x="0" y="269747"/>
                </a:moveTo>
                <a:lnTo>
                  <a:pt x="4345" y="221262"/>
                </a:lnTo>
                <a:lnTo>
                  <a:pt x="16875" y="175626"/>
                </a:lnTo>
                <a:lnTo>
                  <a:pt x="36827" y="133604"/>
                </a:lnTo>
                <a:lnTo>
                  <a:pt x="63439" y="95955"/>
                </a:lnTo>
                <a:lnTo>
                  <a:pt x="95950" y="63443"/>
                </a:lnTo>
                <a:lnTo>
                  <a:pt x="133598" y="36830"/>
                </a:lnTo>
                <a:lnTo>
                  <a:pt x="175621" y="16876"/>
                </a:lnTo>
                <a:lnTo>
                  <a:pt x="221258" y="4346"/>
                </a:lnTo>
                <a:lnTo>
                  <a:pt x="269747" y="0"/>
                </a:lnTo>
                <a:lnTo>
                  <a:pt x="318233" y="4346"/>
                </a:lnTo>
                <a:lnTo>
                  <a:pt x="363869" y="16876"/>
                </a:lnTo>
                <a:lnTo>
                  <a:pt x="405891" y="36830"/>
                </a:lnTo>
                <a:lnTo>
                  <a:pt x="443540" y="63443"/>
                </a:lnTo>
                <a:lnTo>
                  <a:pt x="476052" y="95955"/>
                </a:lnTo>
                <a:lnTo>
                  <a:pt x="502665" y="133604"/>
                </a:lnTo>
                <a:lnTo>
                  <a:pt x="522619" y="175626"/>
                </a:lnTo>
                <a:lnTo>
                  <a:pt x="535149" y="221262"/>
                </a:lnTo>
                <a:lnTo>
                  <a:pt x="539495" y="269747"/>
                </a:lnTo>
                <a:lnTo>
                  <a:pt x="535149" y="318233"/>
                </a:lnTo>
                <a:lnTo>
                  <a:pt x="522619" y="363869"/>
                </a:lnTo>
                <a:lnTo>
                  <a:pt x="502666" y="405892"/>
                </a:lnTo>
                <a:lnTo>
                  <a:pt x="476052" y="443540"/>
                </a:lnTo>
                <a:lnTo>
                  <a:pt x="443540" y="476052"/>
                </a:lnTo>
                <a:lnTo>
                  <a:pt x="405892" y="502666"/>
                </a:lnTo>
                <a:lnTo>
                  <a:pt x="363869" y="522619"/>
                </a:lnTo>
                <a:lnTo>
                  <a:pt x="318233" y="535149"/>
                </a:lnTo>
                <a:lnTo>
                  <a:pt x="269747" y="539495"/>
                </a:lnTo>
                <a:lnTo>
                  <a:pt x="221258" y="535149"/>
                </a:lnTo>
                <a:lnTo>
                  <a:pt x="175621" y="522619"/>
                </a:lnTo>
                <a:lnTo>
                  <a:pt x="133598" y="502665"/>
                </a:lnTo>
                <a:lnTo>
                  <a:pt x="95950" y="476052"/>
                </a:lnTo>
                <a:lnTo>
                  <a:pt x="63439" y="443540"/>
                </a:lnTo>
                <a:lnTo>
                  <a:pt x="36827" y="405891"/>
                </a:lnTo>
                <a:lnTo>
                  <a:pt x="16875" y="363869"/>
                </a:lnTo>
                <a:lnTo>
                  <a:pt x="4345" y="318233"/>
                </a:lnTo>
                <a:lnTo>
                  <a:pt x="0" y="269747"/>
                </a:lnTo>
                <a:close/>
              </a:path>
            </a:pathLst>
          </a:custGeom>
          <a:ln w="9144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7179" y="4739640"/>
            <a:ext cx="2596515" cy="76200"/>
          </a:xfrm>
          <a:custGeom>
            <a:avLst/>
            <a:gdLst/>
            <a:ahLst/>
            <a:cxnLst/>
            <a:rect l="l" t="t" r="r" b="b"/>
            <a:pathLst>
              <a:path w="2596515" h="76200">
                <a:moveTo>
                  <a:pt x="38100" y="0"/>
                </a:moveTo>
                <a:lnTo>
                  <a:pt x="23268" y="2988"/>
                </a:lnTo>
                <a:lnTo>
                  <a:pt x="11158" y="11144"/>
                </a:lnTo>
                <a:lnTo>
                  <a:pt x="2993" y="23252"/>
                </a:lnTo>
                <a:lnTo>
                  <a:pt x="0" y="38100"/>
                </a:lnTo>
                <a:lnTo>
                  <a:pt x="2993" y="52947"/>
                </a:lnTo>
                <a:lnTo>
                  <a:pt x="11158" y="65055"/>
                </a:lnTo>
                <a:lnTo>
                  <a:pt x="23268" y="73211"/>
                </a:lnTo>
                <a:lnTo>
                  <a:pt x="38100" y="76200"/>
                </a:lnTo>
                <a:lnTo>
                  <a:pt x="52931" y="73211"/>
                </a:lnTo>
                <a:lnTo>
                  <a:pt x="65041" y="65055"/>
                </a:lnTo>
                <a:lnTo>
                  <a:pt x="73206" y="52947"/>
                </a:lnTo>
                <a:lnTo>
                  <a:pt x="74919" y="44450"/>
                </a:lnTo>
                <a:lnTo>
                  <a:pt x="38100" y="44450"/>
                </a:lnTo>
                <a:lnTo>
                  <a:pt x="38100" y="31750"/>
                </a:lnTo>
                <a:lnTo>
                  <a:pt x="74919" y="31750"/>
                </a:lnTo>
                <a:lnTo>
                  <a:pt x="73206" y="23252"/>
                </a:lnTo>
                <a:lnTo>
                  <a:pt x="65041" y="11144"/>
                </a:lnTo>
                <a:lnTo>
                  <a:pt x="52931" y="2988"/>
                </a:lnTo>
                <a:lnTo>
                  <a:pt x="38100" y="0"/>
                </a:lnTo>
                <a:close/>
              </a:path>
              <a:path w="2596515" h="76200">
                <a:moveTo>
                  <a:pt x="2558161" y="0"/>
                </a:moveTo>
                <a:lnTo>
                  <a:pt x="2543313" y="2988"/>
                </a:lnTo>
                <a:lnTo>
                  <a:pt x="2531205" y="11144"/>
                </a:lnTo>
                <a:lnTo>
                  <a:pt x="2523049" y="23252"/>
                </a:lnTo>
                <a:lnTo>
                  <a:pt x="2520061" y="38100"/>
                </a:lnTo>
                <a:lnTo>
                  <a:pt x="2523049" y="52947"/>
                </a:lnTo>
                <a:lnTo>
                  <a:pt x="2531205" y="65055"/>
                </a:lnTo>
                <a:lnTo>
                  <a:pt x="2543313" y="73211"/>
                </a:lnTo>
                <a:lnTo>
                  <a:pt x="2558161" y="76200"/>
                </a:lnTo>
                <a:lnTo>
                  <a:pt x="2572954" y="73211"/>
                </a:lnTo>
                <a:lnTo>
                  <a:pt x="2585069" y="65055"/>
                </a:lnTo>
                <a:lnTo>
                  <a:pt x="2593254" y="52947"/>
                </a:lnTo>
                <a:lnTo>
                  <a:pt x="2594975" y="44450"/>
                </a:lnTo>
                <a:lnTo>
                  <a:pt x="2558161" y="44450"/>
                </a:lnTo>
                <a:lnTo>
                  <a:pt x="2558161" y="31750"/>
                </a:lnTo>
                <a:lnTo>
                  <a:pt x="2594975" y="31750"/>
                </a:lnTo>
                <a:lnTo>
                  <a:pt x="2593254" y="23252"/>
                </a:lnTo>
                <a:lnTo>
                  <a:pt x="2585069" y="11144"/>
                </a:lnTo>
                <a:lnTo>
                  <a:pt x="2572954" y="2988"/>
                </a:lnTo>
                <a:lnTo>
                  <a:pt x="2558161" y="0"/>
                </a:lnTo>
                <a:close/>
              </a:path>
              <a:path w="2596515" h="76200">
                <a:moveTo>
                  <a:pt x="74919" y="31750"/>
                </a:moveTo>
                <a:lnTo>
                  <a:pt x="38100" y="31750"/>
                </a:lnTo>
                <a:lnTo>
                  <a:pt x="38100" y="44450"/>
                </a:lnTo>
                <a:lnTo>
                  <a:pt x="74919" y="44450"/>
                </a:lnTo>
                <a:lnTo>
                  <a:pt x="76200" y="38100"/>
                </a:lnTo>
                <a:lnTo>
                  <a:pt x="74919" y="31750"/>
                </a:lnTo>
                <a:close/>
              </a:path>
              <a:path w="2596515" h="76200">
                <a:moveTo>
                  <a:pt x="2521339" y="31750"/>
                </a:moveTo>
                <a:lnTo>
                  <a:pt x="74919" y="31750"/>
                </a:lnTo>
                <a:lnTo>
                  <a:pt x="76200" y="38100"/>
                </a:lnTo>
                <a:lnTo>
                  <a:pt x="74919" y="44450"/>
                </a:lnTo>
                <a:lnTo>
                  <a:pt x="2521339" y="44450"/>
                </a:lnTo>
                <a:lnTo>
                  <a:pt x="2520061" y="38100"/>
                </a:lnTo>
                <a:lnTo>
                  <a:pt x="2521339" y="31750"/>
                </a:lnTo>
                <a:close/>
              </a:path>
              <a:path w="2596515" h="76200">
                <a:moveTo>
                  <a:pt x="2594975" y="31750"/>
                </a:moveTo>
                <a:lnTo>
                  <a:pt x="2558161" y="31750"/>
                </a:lnTo>
                <a:lnTo>
                  <a:pt x="2558161" y="44450"/>
                </a:lnTo>
                <a:lnTo>
                  <a:pt x="2594975" y="44450"/>
                </a:lnTo>
                <a:lnTo>
                  <a:pt x="2596261" y="38100"/>
                </a:lnTo>
                <a:lnTo>
                  <a:pt x="2594975" y="3175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5279" y="3717035"/>
            <a:ext cx="10764520" cy="0"/>
          </a:xfrm>
          <a:custGeom>
            <a:avLst/>
            <a:gdLst/>
            <a:ahLst/>
            <a:cxnLst/>
            <a:rect l="l" t="t" r="r" b="b"/>
            <a:pathLst>
              <a:path w="10764520">
                <a:moveTo>
                  <a:pt x="0" y="0"/>
                </a:moveTo>
                <a:lnTo>
                  <a:pt x="10764012" y="0"/>
                </a:lnTo>
              </a:path>
            </a:pathLst>
          </a:custGeom>
          <a:ln w="12192">
            <a:solidFill>
              <a:srgbClr val="C5C8C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86611" y="992124"/>
            <a:ext cx="190500" cy="2468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01267" y="1208532"/>
            <a:ext cx="360045" cy="143510"/>
          </a:xfrm>
          <a:custGeom>
            <a:avLst/>
            <a:gdLst/>
            <a:ahLst/>
            <a:cxnLst/>
            <a:rect l="l" t="t" r="r" b="b"/>
            <a:pathLst>
              <a:path w="360044" h="143509">
                <a:moveTo>
                  <a:pt x="121767" y="0"/>
                </a:moveTo>
                <a:lnTo>
                  <a:pt x="63690" y="20700"/>
                </a:lnTo>
                <a:lnTo>
                  <a:pt x="37465" y="32003"/>
                </a:lnTo>
                <a:lnTo>
                  <a:pt x="26225" y="38353"/>
                </a:lnTo>
                <a:lnTo>
                  <a:pt x="20599" y="47116"/>
                </a:lnTo>
                <a:lnTo>
                  <a:pt x="11861" y="58419"/>
                </a:lnTo>
                <a:lnTo>
                  <a:pt x="5613" y="72897"/>
                </a:lnTo>
                <a:lnTo>
                  <a:pt x="0" y="88010"/>
                </a:lnTo>
                <a:lnTo>
                  <a:pt x="0" y="111251"/>
                </a:lnTo>
                <a:lnTo>
                  <a:pt x="75552" y="134492"/>
                </a:lnTo>
                <a:lnTo>
                  <a:pt x="127381" y="140080"/>
                </a:lnTo>
                <a:lnTo>
                  <a:pt x="179831" y="143255"/>
                </a:lnTo>
                <a:lnTo>
                  <a:pt x="231660" y="140080"/>
                </a:lnTo>
                <a:lnTo>
                  <a:pt x="284098" y="134492"/>
                </a:lnTo>
                <a:lnTo>
                  <a:pt x="327787" y="122554"/>
                </a:lnTo>
                <a:lnTo>
                  <a:pt x="344678" y="116839"/>
                </a:lnTo>
                <a:lnTo>
                  <a:pt x="359663" y="111251"/>
                </a:lnTo>
                <a:lnTo>
                  <a:pt x="359663" y="102362"/>
                </a:lnTo>
                <a:lnTo>
                  <a:pt x="206057" y="102362"/>
                </a:lnTo>
                <a:lnTo>
                  <a:pt x="204830" y="99313"/>
                </a:lnTo>
                <a:lnTo>
                  <a:pt x="156730" y="99313"/>
                </a:lnTo>
                <a:lnTo>
                  <a:pt x="144868" y="72897"/>
                </a:lnTo>
                <a:lnTo>
                  <a:pt x="133629" y="43941"/>
                </a:lnTo>
                <a:lnTo>
                  <a:pt x="121767" y="0"/>
                </a:lnTo>
                <a:close/>
              </a:path>
              <a:path w="360044" h="143509">
                <a:moveTo>
                  <a:pt x="240398" y="0"/>
                </a:moveTo>
                <a:lnTo>
                  <a:pt x="226034" y="47116"/>
                </a:lnTo>
                <a:lnTo>
                  <a:pt x="217297" y="72897"/>
                </a:lnTo>
                <a:lnTo>
                  <a:pt x="206057" y="102362"/>
                </a:lnTo>
                <a:lnTo>
                  <a:pt x="359663" y="102362"/>
                </a:lnTo>
                <a:lnTo>
                  <a:pt x="359663" y="88010"/>
                </a:lnTo>
                <a:lnTo>
                  <a:pt x="353441" y="72897"/>
                </a:lnTo>
                <a:lnTo>
                  <a:pt x="347853" y="58419"/>
                </a:lnTo>
                <a:lnTo>
                  <a:pt x="339090" y="47116"/>
                </a:lnTo>
                <a:lnTo>
                  <a:pt x="333375" y="40893"/>
                </a:lnTo>
                <a:lnTo>
                  <a:pt x="321563" y="32003"/>
                </a:lnTo>
                <a:lnTo>
                  <a:pt x="295909" y="20700"/>
                </a:lnTo>
                <a:lnTo>
                  <a:pt x="240398" y="0"/>
                </a:lnTo>
                <a:close/>
              </a:path>
              <a:path w="360044" h="143509">
                <a:moveTo>
                  <a:pt x="162344" y="35178"/>
                </a:moveTo>
                <a:lnTo>
                  <a:pt x="156730" y="40893"/>
                </a:lnTo>
                <a:lnTo>
                  <a:pt x="156730" y="49656"/>
                </a:lnTo>
                <a:lnTo>
                  <a:pt x="159219" y="61594"/>
                </a:lnTo>
                <a:lnTo>
                  <a:pt x="165468" y="72897"/>
                </a:lnTo>
                <a:lnTo>
                  <a:pt x="156730" y="99313"/>
                </a:lnTo>
                <a:lnTo>
                  <a:pt x="204830" y="99313"/>
                </a:lnTo>
                <a:lnTo>
                  <a:pt x="194195" y="72897"/>
                </a:lnTo>
                <a:lnTo>
                  <a:pt x="202933" y="61594"/>
                </a:lnTo>
                <a:lnTo>
                  <a:pt x="206057" y="49656"/>
                </a:lnTo>
                <a:lnTo>
                  <a:pt x="202933" y="40893"/>
                </a:lnTo>
                <a:lnTo>
                  <a:pt x="200438" y="38353"/>
                </a:lnTo>
                <a:lnTo>
                  <a:pt x="179831" y="38353"/>
                </a:lnTo>
                <a:lnTo>
                  <a:pt x="162344" y="35178"/>
                </a:lnTo>
                <a:close/>
              </a:path>
              <a:path w="360044" h="143509">
                <a:moveTo>
                  <a:pt x="197319" y="35178"/>
                </a:moveTo>
                <a:lnTo>
                  <a:pt x="188569" y="38353"/>
                </a:lnTo>
                <a:lnTo>
                  <a:pt x="200438" y="38353"/>
                </a:lnTo>
                <a:lnTo>
                  <a:pt x="197319" y="35178"/>
                </a:lnTo>
                <a:close/>
              </a:path>
            </a:pathLst>
          </a:custGeom>
          <a:solidFill>
            <a:srgbClr val="4546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01267" y="4210811"/>
            <a:ext cx="368807" cy="3596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1088496" y="6555545"/>
            <a:ext cx="3422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122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403415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Capacità ed autonomia</a:t>
            </a:r>
            <a:r>
              <a:rPr spc="-114" dirty="0"/>
              <a:t> </a:t>
            </a:r>
            <a:r>
              <a:rPr dirty="0"/>
              <a:t>negoziale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0575" y="338709"/>
            <a:ext cx="10982960" cy="1973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Competenze del DS, DSGA e Consiglio d'Istituto nell'attività negoziale</a:t>
            </a:r>
            <a:r>
              <a:rPr sz="16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(5/5)</a:t>
            </a:r>
            <a:endParaRPr sz="1600">
              <a:latin typeface="Arial"/>
              <a:cs typeface="Arial"/>
            </a:endParaRPr>
          </a:p>
          <a:p>
            <a:pPr marL="29209" marR="5080" algn="just">
              <a:lnSpc>
                <a:spcPct val="150000"/>
              </a:lnSpc>
              <a:spcBef>
                <a:spcPts val="1300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L'art. 45,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comma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2,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lett. a)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del D.I. 129/2018, prevede che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il Consiglio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d'Istituto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debba deliberare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rispetto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alle  modalità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affidamento di lavori, servizi e forniture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di importo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superiore a 10.000,00 euro e inferiore a 40.000,00  euro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29209" algn="just">
              <a:lnSpc>
                <a:spcPct val="100000"/>
              </a:lnSpc>
              <a:spcBef>
                <a:spcPts val="1560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In particolare,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Consiglio d'Istituto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, sulla base delle peculiarità dell'Istituzione</a:t>
            </a:r>
            <a:r>
              <a:rPr sz="1600" spc="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scolastica: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8700" y="5489447"/>
            <a:ext cx="9599930" cy="820419"/>
          </a:xfrm>
          <a:prstGeom prst="rect">
            <a:avLst/>
          </a:prstGeom>
          <a:ln w="3175">
            <a:solidFill>
              <a:srgbClr val="BEBEBE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2533015" marR="631825" indent="-1898014">
              <a:lnSpc>
                <a:spcPct val="150100"/>
              </a:lnSpc>
              <a:spcBef>
                <a:spcPts val="345"/>
              </a:spcBef>
            </a:pPr>
            <a:r>
              <a:rPr sz="1400" b="1" i="1" spc="-15" dirty="0">
                <a:solidFill>
                  <a:srgbClr val="001F5F"/>
                </a:solidFill>
                <a:latin typeface="Arial"/>
                <a:cs typeface="Arial"/>
              </a:rPr>
              <a:t>Tale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delibera potrà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ogni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caso essere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modificata/aggiornata sulla base di esigenze specifiche che  sopravverranno successivamente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alla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delibera</a:t>
            </a:r>
            <a:r>
              <a:rPr sz="1400" b="1" i="1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stessa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5279" y="5634228"/>
            <a:ext cx="550164" cy="5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80744" y="2843783"/>
            <a:ext cx="385571" cy="384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427223" y="2934462"/>
            <a:ext cx="63614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Dovrà determinare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criteri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i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limiti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che il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DS dovrà rispettare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per tali</a:t>
            </a:r>
            <a:r>
              <a:rPr sz="14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affidamenti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57300" y="2740151"/>
            <a:ext cx="632460" cy="632460"/>
          </a:xfrm>
          <a:custGeom>
            <a:avLst/>
            <a:gdLst/>
            <a:ahLst/>
            <a:cxnLst/>
            <a:rect l="l" t="t" r="r" b="b"/>
            <a:pathLst>
              <a:path w="632460" h="632460">
                <a:moveTo>
                  <a:pt x="0" y="316230"/>
                </a:moveTo>
                <a:lnTo>
                  <a:pt x="3429" y="269505"/>
                </a:lnTo>
                <a:lnTo>
                  <a:pt x="13390" y="224907"/>
                </a:lnTo>
                <a:lnTo>
                  <a:pt x="29395" y="182925"/>
                </a:lnTo>
                <a:lnTo>
                  <a:pt x="50952" y="144050"/>
                </a:lnTo>
                <a:lnTo>
                  <a:pt x="77574" y="108769"/>
                </a:lnTo>
                <a:lnTo>
                  <a:pt x="108769" y="77574"/>
                </a:lnTo>
                <a:lnTo>
                  <a:pt x="144050" y="50952"/>
                </a:lnTo>
                <a:lnTo>
                  <a:pt x="182925" y="29395"/>
                </a:lnTo>
                <a:lnTo>
                  <a:pt x="224907" y="13390"/>
                </a:lnTo>
                <a:lnTo>
                  <a:pt x="269505" y="3429"/>
                </a:lnTo>
                <a:lnTo>
                  <a:pt x="316230" y="0"/>
                </a:lnTo>
                <a:lnTo>
                  <a:pt x="362954" y="3429"/>
                </a:lnTo>
                <a:lnTo>
                  <a:pt x="407552" y="13390"/>
                </a:lnTo>
                <a:lnTo>
                  <a:pt x="449534" y="29395"/>
                </a:lnTo>
                <a:lnTo>
                  <a:pt x="488409" y="50952"/>
                </a:lnTo>
                <a:lnTo>
                  <a:pt x="523690" y="77574"/>
                </a:lnTo>
                <a:lnTo>
                  <a:pt x="554885" y="108769"/>
                </a:lnTo>
                <a:lnTo>
                  <a:pt x="581507" y="144050"/>
                </a:lnTo>
                <a:lnTo>
                  <a:pt x="603064" y="182925"/>
                </a:lnTo>
                <a:lnTo>
                  <a:pt x="619069" y="224907"/>
                </a:lnTo>
                <a:lnTo>
                  <a:pt x="629030" y="269505"/>
                </a:lnTo>
                <a:lnTo>
                  <a:pt x="632460" y="316230"/>
                </a:lnTo>
                <a:lnTo>
                  <a:pt x="629030" y="362954"/>
                </a:lnTo>
                <a:lnTo>
                  <a:pt x="619069" y="407552"/>
                </a:lnTo>
                <a:lnTo>
                  <a:pt x="603064" y="449534"/>
                </a:lnTo>
                <a:lnTo>
                  <a:pt x="581507" y="488409"/>
                </a:lnTo>
                <a:lnTo>
                  <a:pt x="554885" y="523690"/>
                </a:lnTo>
                <a:lnTo>
                  <a:pt x="523690" y="554885"/>
                </a:lnTo>
                <a:lnTo>
                  <a:pt x="488409" y="581507"/>
                </a:lnTo>
                <a:lnTo>
                  <a:pt x="449534" y="603064"/>
                </a:lnTo>
                <a:lnTo>
                  <a:pt x="407552" y="619069"/>
                </a:lnTo>
                <a:lnTo>
                  <a:pt x="362954" y="629030"/>
                </a:lnTo>
                <a:lnTo>
                  <a:pt x="316230" y="632460"/>
                </a:lnTo>
                <a:lnTo>
                  <a:pt x="269505" y="629030"/>
                </a:lnTo>
                <a:lnTo>
                  <a:pt x="224907" y="619069"/>
                </a:lnTo>
                <a:lnTo>
                  <a:pt x="182925" y="603064"/>
                </a:lnTo>
                <a:lnTo>
                  <a:pt x="144050" y="581507"/>
                </a:lnTo>
                <a:lnTo>
                  <a:pt x="108769" y="554885"/>
                </a:lnTo>
                <a:lnTo>
                  <a:pt x="77574" y="523690"/>
                </a:lnTo>
                <a:lnTo>
                  <a:pt x="50952" y="488409"/>
                </a:lnTo>
                <a:lnTo>
                  <a:pt x="29395" y="449534"/>
                </a:lnTo>
                <a:lnTo>
                  <a:pt x="13390" y="407552"/>
                </a:lnTo>
                <a:lnTo>
                  <a:pt x="3429" y="362954"/>
                </a:lnTo>
                <a:lnTo>
                  <a:pt x="0" y="316230"/>
                </a:lnTo>
                <a:close/>
              </a:path>
            </a:pathLst>
          </a:custGeom>
          <a:ln w="9144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32076" y="2859023"/>
            <a:ext cx="90170" cy="394970"/>
          </a:xfrm>
          <a:custGeom>
            <a:avLst/>
            <a:gdLst/>
            <a:ahLst/>
            <a:cxnLst/>
            <a:rect l="l" t="t" r="r" b="b"/>
            <a:pathLst>
              <a:path w="90169" h="394970">
                <a:moveTo>
                  <a:pt x="0" y="0"/>
                </a:moveTo>
                <a:lnTo>
                  <a:pt x="0" y="394715"/>
                </a:lnTo>
                <a:lnTo>
                  <a:pt x="89916" y="197358"/>
                </a:lnTo>
                <a:lnTo>
                  <a:pt x="0" y="0"/>
                </a:lnTo>
                <a:close/>
              </a:path>
            </a:pathLst>
          </a:custGeom>
          <a:solidFill>
            <a:srgbClr val="0045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444876" y="3790950"/>
            <a:ext cx="77425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Potrà definire modalità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differenti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 seconda degli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importi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delle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diverse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categorie</a:t>
            </a:r>
            <a:r>
              <a:rPr sz="1400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merceologiche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339596" y="3706367"/>
            <a:ext cx="466343" cy="4663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57300" y="3596640"/>
            <a:ext cx="632460" cy="632460"/>
          </a:xfrm>
          <a:custGeom>
            <a:avLst/>
            <a:gdLst/>
            <a:ahLst/>
            <a:cxnLst/>
            <a:rect l="l" t="t" r="r" b="b"/>
            <a:pathLst>
              <a:path w="632460" h="632460">
                <a:moveTo>
                  <a:pt x="0" y="316230"/>
                </a:moveTo>
                <a:lnTo>
                  <a:pt x="3429" y="269505"/>
                </a:lnTo>
                <a:lnTo>
                  <a:pt x="13390" y="224907"/>
                </a:lnTo>
                <a:lnTo>
                  <a:pt x="29395" y="182925"/>
                </a:lnTo>
                <a:lnTo>
                  <a:pt x="50952" y="144050"/>
                </a:lnTo>
                <a:lnTo>
                  <a:pt x="77574" y="108769"/>
                </a:lnTo>
                <a:lnTo>
                  <a:pt x="108769" y="77574"/>
                </a:lnTo>
                <a:lnTo>
                  <a:pt x="144050" y="50952"/>
                </a:lnTo>
                <a:lnTo>
                  <a:pt x="182925" y="29395"/>
                </a:lnTo>
                <a:lnTo>
                  <a:pt x="224907" y="13390"/>
                </a:lnTo>
                <a:lnTo>
                  <a:pt x="269505" y="3429"/>
                </a:lnTo>
                <a:lnTo>
                  <a:pt x="316230" y="0"/>
                </a:lnTo>
                <a:lnTo>
                  <a:pt x="362954" y="3429"/>
                </a:lnTo>
                <a:lnTo>
                  <a:pt x="407552" y="13390"/>
                </a:lnTo>
                <a:lnTo>
                  <a:pt x="449534" y="29395"/>
                </a:lnTo>
                <a:lnTo>
                  <a:pt x="488409" y="50952"/>
                </a:lnTo>
                <a:lnTo>
                  <a:pt x="523690" y="77574"/>
                </a:lnTo>
                <a:lnTo>
                  <a:pt x="554885" y="108769"/>
                </a:lnTo>
                <a:lnTo>
                  <a:pt x="581507" y="144050"/>
                </a:lnTo>
                <a:lnTo>
                  <a:pt x="603064" y="182925"/>
                </a:lnTo>
                <a:lnTo>
                  <a:pt x="619069" y="224907"/>
                </a:lnTo>
                <a:lnTo>
                  <a:pt x="629030" y="269505"/>
                </a:lnTo>
                <a:lnTo>
                  <a:pt x="632460" y="316230"/>
                </a:lnTo>
                <a:lnTo>
                  <a:pt x="629030" y="362954"/>
                </a:lnTo>
                <a:lnTo>
                  <a:pt x="619069" y="407552"/>
                </a:lnTo>
                <a:lnTo>
                  <a:pt x="603064" y="449534"/>
                </a:lnTo>
                <a:lnTo>
                  <a:pt x="581507" y="488409"/>
                </a:lnTo>
                <a:lnTo>
                  <a:pt x="554885" y="523690"/>
                </a:lnTo>
                <a:lnTo>
                  <a:pt x="523690" y="554885"/>
                </a:lnTo>
                <a:lnTo>
                  <a:pt x="488409" y="581507"/>
                </a:lnTo>
                <a:lnTo>
                  <a:pt x="449534" y="603064"/>
                </a:lnTo>
                <a:lnTo>
                  <a:pt x="407552" y="619069"/>
                </a:lnTo>
                <a:lnTo>
                  <a:pt x="362954" y="629030"/>
                </a:lnTo>
                <a:lnTo>
                  <a:pt x="316230" y="632460"/>
                </a:lnTo>
                <a:lnTo>
                  <a:pt x="269505" y="629030"/>
                </a:lnTo>
                <a:lnTo>
                  <a:pt x="224907" y="619069"/>
                </a:lnTo>
                <a:lnTo>
                  <a:pt x="182925" y="603064"/>
                </a:lnTo>
                <a:lnTo>
                  <a:pt x="144050" y="581507"/>
                </a:lnTo>
                <a:lnTo>
                  <a:pt x="108769" y="554885"/>
                </a:lnTo>
                <a:lnTo>
                  <a:pt x="77574" y="523690"/>
                </a:lnTo>
                <a:lnTo>
                  <a:pt x="50952" y="488409"/>
                </a:lnTo>
                <a:lnTo>
                  <a:pt x="29395" y="449534"/>
                </a:lnTo>
                <a:lnTo>
                  <a:pt x="13390" y="407552"/>
                </a:lnTo>
                <a:lnTo>
                  <a:pt x="3429" y="362954"/>
                </a:lnTo>
                <a:lnTo>
                  <a:pt x="0" y="316230"/>
                </a:lnTo>
                <a:close/>
              </a:path>
            </a:pathLst>
          </a:custGeom>
          <a:ln w="9144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32076" y="3715511"/>
            <a:ext cx="90170" cy="394970"/>
          </a:xfrm>
          <a:custGeom>
            <a:avLst/>
            <a:gdLst/>
            <a:ahLst/>
            <a:cxnLst/>
            <a:rect l="l" t="t" r="r" b="b"/>
            <a:pathLst>
              <a:path w="90169" h="394970">
                <a:moveTo>
                  <a:pt x="0" y="0"/>
                </a:moveTo>
                <a:lnTo>
                  <a:pt x="0" y="394715"/>
                </a:lnTo>
                <a:lnTo>
                  <a:pt x="89916" y="197357"/>
                </a:lnTo>
                <a:lnTo>
                  <a:pt x="0" y="0"/>
                </a:lnTo>
                <a:close/>
              </a:path>
            </a:pathLst>
          </a:custGeom>
          <a:solidFill>
            <a:srgbClr val="0045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444876" y="4647438"/>
            <a:ext cx="82816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Dovrà</a:t>
            </a:r>
            <a:r>
              <a:rPr sz="14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ogni</a:t>
            </a: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caso</a:t>
            </a:r>
            <a:r>
              <a:rPr sz="14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adottare</a:t>
            </a:r>
            <a:r>
              <a:rPr sz="14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la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propria</a:t>
            </a:r>
            <a:r>
              <a:rPr sz="14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delibera</a:t>
            </a:r>
            <a:r>
              <a:rPr sz="14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nel</a:t>
            </a: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rispetto</a:t>
            </a:r>
            <a:r>
              <a:rPr sz="14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della</a:t>
            </a: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normativa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delle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Linee</a:t>
            </a:r>
            <a:r>
              <a:rPr sz="14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Guida</a:t>
            </a:r>
            <a:r>
              <a:rPr sz="1400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ANAC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n.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429511" y="4576571"/>
            <a:ext cx="385572" cy="3855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57300" y="4453128"/>
            <a:ext cx="632460" cy="632460"/>
          </a:xfrm>
          <a:custGeom>
            <a:avLst/>
            <a:gdLst/>
            <a:ahLst/>
            <a:cxnLst/>
            <a:rect l="l" t="t" r="r" b="b"/>
            <a:pathLst>
              <a:path w="632460" h="632460">
                <a:moveTo>
                  <a:pt x="0" y="316230"/>
                </a:moveTo>
                <a:lnTo>
                  <a:pt x="3429" y="269505"/>
                </a:lnTo>
                <a:lnTo>
                  <a:pt x="13390" y="224907"/>
                </a:lnTo>
                <a:lnTo>
                  <a:pt x="29395" y="182925"/>
                </a:lnTo>
                <a:lnTo>
                  <a:pt x="50952" y="144050"/>
                </a:lnTo>
                <a:lnTo>
                  <a:pt x="77574" y="108769"/>
                </a:lnTo>
                <a:lnTo>
                  <a:pt x="108769" y="77574"/>
                </a:lnTo>
                <a:lnTo>
                  <a:pt x="144050" y="50952"/>
                </a:lnTo>
                <a:lnTo>
                  <a:pt x="182925" y="29395"/>
                </a:lnTo>
                <a:lnTo>
                  <a:pt x="224907" y="13390"/>
                </a:lnTo>
                <a:lnTo>
                  <a:pt x="269505" y="3429"/>
                </a:lnTo>
                <a:lnTo>
                  <a:pt x="316230" y="0"/>
                </a:lnTo>
                <a:lnTo>
                  <a:pt x="362954" y="3429"/>
                </a:lnTo>
                <a:lnTo>
                  <a:pt x="407552" y="13390"/>
                </a:lnTo>
                <a:lnTo>
                  <a:pt x="449534" y="29395"/>
                </a:lnTo>
                <a:lnTo>
                  <a:pt x="488409" y="50952"/>
                </a:lnTo>
                <a:lnTo>
                  <a:pt x="523690" y="77574"/>
                </a:lnTo>
                <a:lnTo>
                  <a:pt x="554885" y="108769"/>
                </a:lnTo>
                <a:lnTo>
                  <a:pt x="581507" y="144050"/>
                </a:lnTo>
                <a:lnTo>
                  <a:pt x="603064" y="182925"/>
                </a:lnTo>
                <a:lnTo>
                  <a:pt x="619069" y="224907"/>
                </a:lnTo>
                <a:lnTo>
                  <a:pt x="629030" y="269505"/>
                </a:lnTo>
                <a:lnTo>
                  <a:pt x="632460" y="316230"/>
                </a:lnTo>
                <a:lnTo>
                  <a:pt x="629030" y="362954"/>
                </a:lnTo>
                <a:lnTo>
                  <a:pt x="619069" y="407552"/>
                </a:lnTo>
                <a:lnTo>
                  <a:pt x="603064" y="449534"/>
                </a:lnTo>
                <a:lnTo>
                  <a:pt x="581507" y="488409"/>
                </a:lnTo>
                <a:lnTo>
                  <a:pt x="554885" y="523690"/>
                </a:lnTo>
                <a:lnTo>
                  <a:pt x="523690" y="554885"/>
                </a:lnTo>
                <a:lnTo>
                  <a:pt x="488409" y="581507"/>
                </a:lnTo>
                <a:lnTo>
                  <a:pt x="449534" y="603064"/>
                </a:lnTo>
                <a:lnTo>
                  <a:pt x="407552" y="619069"/>
                </a:lnTo>
                <a:lnTo>
                  <a:pt x="362954" y="629030"/>
                </a:lnTo>
                <a:lnTo>
                  <a:pt x="316230" y="632460"/>
                </a:lnTo>
                <a:lnTo>
                  <a:pt x="269505" y="629030"/>
                </a:lnTo>
                <a:lnTo>
                  <a:pt x="224907" y="619069"/>
                </a:lnTo>
                <a:lnTo>
                  <a:pt x="182925" y="603064"/>
                </a:lnTo>
                <a:lnTo>
                  <a:pt x="144050" y="581507"/>
                </a:lnTo>
                <a:lnTo>
                  <a:pt x="108769" y="554885"/>
                </a:lnTo>
                <a:lnTo>
                  <a:pt x="77574" y="523690"/>
                </a:lnTo>
                <a:lnTo>
                  <a:pt x="50952" y="488409"/>
                </a:lnTo>
                <a:lnTo>
                  <a:pt x="29395" y="449534"/>
                </a:lnTo>
                <a:lnTo>
                  <a:pt x="13390" y="407552"/>
                </a:lnTo>
                <a:lnTo>
                  <a:pt x="3429" y="362954"/>
                </a:lnTo>
                <a:lnTo>
                  <a:pt x="0" y="316230"/>
                </a:lnTo>
                <a:close/>
              </a:path>
            </a:pathLst>
          </a:custGeom>
          <a:ln w="9144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32076" y="4572000"/>
            <a:ext cx="90170" cy="394970"/>
          </a:xfrm>
          <a:custGeom>
            <a:avLst/>
            <a:gdLst/>
            <a:ahLst/>
            <a:cxnLst/>
            <a:rect l="l" t="t" r="r" b="b"/>
            <a:pathLst>
              <a:path w="90169" h="394970">
                <a:moveTo>
                  <a:pt x="0" y="0"/>
                </a:moveTo>
                <a:lnTo>
                  <a:pt x="0" y="394716"/>
                </a:lnTo>
                <a:lnTo>
                  <a:pt x="89916" y="197357"/>
                </a:lnTo>
                <a:lnTo>
                  <a:pt x="0" y="0"/>
                </a:lnTo>
                <a:close/>
              </a:path>
            </a:pathLst>
          </a:custGeom>
          <a:solidFill>
            <a:srgbClr val="0045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65248" y="3515867"/>
            <a:ext cx="8366759" cy="0"/>
          </a:xfrm>
          <a:custGeom>
            <a:avLst/>
            <a:gdLst/>
            <a:ahLst/>
            <a:cxnLst/>
            <a:rect l="l" t="t" r="r" b="b"/>
            <a:pathLst>
              <a:path w="8366759">
                <a:moveTo>
                  <a:pt x="0" y="0"/>
                </a:moveTo>
                <a:lnTo>
                  <a:pt x="8366252" y="0"/>
                </a:lnTo>
              </a:path>
            </a:pathLst>
          </a:custGeom>
          <a:ln w="3175">
            <a:solidFill>
              <a:srgbClr val="7E7E7E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65248" y="4379976"/>
            <a:ext cx="8366759" cy="0"/>
          </a:xfrm>
          <a:custGeom>
            <a:avLst/>
            <a:gdLst/>
            <a:ahLst/>
            <a:cxnLst/>
            <a:rect l="l" t="t" r="r" b="b"/>
            <a:pathLst>
              <a:path w="8366759">
                <a:moveTo>
                  <a:pt x="0" y="0"/>
                </a:moveTo>
                <a:lnTo>
                  <a:pt x="8366252" y="0"/>
                </a:lnTo>
              </a:path>
            </a:pathLst>
          </a:custGeom>
          <a:ln w="3175">
            <a:solidFill>
              <a:srgbClr val="7E7E7E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1088496" y="6555545"/>
            <a:ext cx="3422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123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2311" y="768095"/>
            <a:ext cx="8719058" cy="29474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0768" y="5323332"/>
            <a:ext cx="6588759" cy="325120"/>
          </a:xfrm>
          <a:custGeom>
            <a:avLst/>
            <a:gdLst/>
            <a:ahLst/>
            <a:cxnLst/>
            <a:rect l="l" t="t" r="r" b="b"/>
            <a:pathLst>
              <a:path w="6588759" h="325120">
                <a:moveTo>
                  <a:pt x="6534150" y="0"/>
                </a:moveTo>
                <a:lnTo>
                  <a:pt x="54101" y="0"/>
                </a:lnTo>
                <a:lnTo>
                  <a:pt x="33041" y="4256"/>
                </a:lnTo>
                <a:lnTo>
                  <a:pt x="15844" y="15859"/>
                </a:lnTo>
                <a:lnTo>
                  <a:pt x="4251" y="33057"/>
                </a:lnTo>
                <a:lnTo>
                  <a:pt x="0" y="54102"/>
                </a:lnTo>
                <a:lnTo>
                  <a:pt x="0" y="270510"/>
                </a:lnTo>
                <a:lnTo>
                  <a:pt x="4251" y="291570"/>
                </a:lnTo>
                <a:lnTo>
                  <a:pt x="15844" y="308767"/>
                </a:lnTo>
                <a:lnTo>
                  <a:pt x="33041" y="320360"/>
                </a:lnTo>
                <a:lnTo>
                  <a:pt x="54101" y="324612"/>
                </a:lnTo>
                <a:lnTo>
                  <a:pt x="6534150" y="324612"/>
                </a:lnTo>
                <a:lnTo>
                  <a:pt x="6555194" y="320360"/>
                </a:lnTo>
                <a:lnTo>
                  <a:pt x="6572392" y="308767"/>
                </a:lnTo>
                <a:lnTo>
                  <a:pt x="6583995" y="291570"/>
                </a:lnTo>
                <a:lnTo>
                  <a:pt x="6588252" y="270510"/>
                </a:lnTo>
                <a:lnTo>
                  <a:pt x="6588252" y="54102"/>
                </a:lnTo>
                <a:lnTo>
                  <a:pt x="6583995" y="33057"/>
                </a:lnTo>
                <a:lnTo>
                  <a:pt x="6572392" y="15859"/>
                </a:lnTo>
                <a:lnTo>
                  <a:pt x="6555194" y="4256"/>
                </a:lnTo>
                <a:lnTo>
                  <a:pt x="6534150" y="0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87527" y="232409"/>
            <a:ext cx="9594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Agenda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088496" y="6555545"/>
            <a:ext cx="3422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124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9610" y="3665411"/>
            <a:ext cx="6864984" cy="290639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195580" algn="l"/>
              </a:tabLst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Contesto e principali </a:t>
            </a:r>
            <a:r>
              <a:rPr sz="1600" b="1" spc="-15" dirty="0">
                <a:solidFill>
                  <a:srgbClr val="001F5F"/>
                </a:solidFill>
                <a:latin typeface="Arial"/>
                <a:cs typeface="Arial"/>
              </a:rPr>
              <a:t>novità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per le Istituzioni</a:t>
            </a:r>
            <a:r>
              <a:rPr sz="1600" b="1" spc="2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scolastiche</a:t>
            </a:r>
            <a:endParaRPr sz="16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95580" algn="l"/>
              </a:tabLst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La gestione finanziaria ed</a:t>
            </a:r>
            <a:r>
              <a:rPr sz="1600" b="1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amministrativo-contabile</a:t>
            </a:r>
            <a:endParaRPr sz="16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195580" algn="l"/>
              </a:tabLst>
            </a:pP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L'attività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negoziale delle Istituzioni</a:t>
            </a:r>
            <a:r>
              <a:rPr sz="1600" b="1" spc="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scolastiche</a:t>
            </a:r>
            <a:endParaRPr sz="1600">
              <a:latin typeface="Arial"/>
              <a:cs typeface="Arial"/>
            </a:endParaRPr>
          </a:p>
          <a:p>
            <a:pPr marL="367665" lvl="1" indent="-172085">
              <a:lnSpc>
                <a:spcPct val="100000"/>
              </a:lnSpc>
              <a:spcBef>
                <a:spcPts val="600"/>
              </a:spcBef>
              <a:buChar char="-"/>
              <a:tabLst>
                <a:tab pos="36830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Quadro normativo di</a:t>
            </a:r>
            <a:r>
              <a:rPr sz="1600" spc="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riferimento</a:t>
            </a:r>
            <a:endParaRPr sz="1600">
              <a:latin typeface="Arial"/>
              <a:cs typeface="Arial"/>
            </a:endParaRPr>
          </a:p>
          <a:p>
            <a:pPr marL="367665" lvl="1" indent="-172085">
              <a:lnSpc>
                <a:spcPct val="100000"/>
              </a:lnSpc>
              <a:spcBef>
                <a:spcPts val="600"/>
              </a:spcBef>
              <a:buChar char="-"/>
              <a:tabLst>
                <a:tab pos="36830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Capacità ed autonomia</a:t>
            </a:r>
            <a:r>
              <a:rPr sz="16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negoziale</a:t>
            </a:r>
            <a:endParaRPr sz="1600">
              <a:latin typeface="Arial"/>
              <a:cs typeface="Arial"/>
            </a:endParaRPr>
          </a:p>
          <a:p>
            <a:pPr marL="367665" lvl="1" indent="-172085">
              <a:lnSpc>
                <a:spcPct val="100000"/>
              </a:lnSpc>
              <a:spcBef>
                <a:spcPts val="600"/>
              </a:spcBef>
              <a:buChar char="-"/>
              <a:tabLst>
                <a:tab pos="36830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Disposizioni generali per l'affidamento e l'esecuzione di contratti</a:t>
            </a:r>
            <a:r>
              <a:rPr sz="1600" spc="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pubblici</a:t>
            </a:r>
            <a:endParaRPr sz="1600">
              <a:latin typeface="Arial"/>
              <a:cs typeface="Arial"/>
            </a:endParaRPr>
          </a:p>
          <a:p>
            <a:pPr marL="367665" lvl="1" indent="-172085">
              <a:lnSpc>
                <a:spcPct val="100000"/>
              </a:lnSpc>
              <a:spcBef>
                <a:spcPts val="600"/>
              </a:spcBef>
              <a:buChar char="-"/>
              <a:tabLst>
                <a:tab pos="36830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Procedure previste per specifiche categorie</a:t>
            </a:r>
            <a:r>
              <a:rPr sz="1600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merceologiche</a:t>
            </a:r>
            <a:endParaRPr sz="1600">
              <a:latin typeface="Arial"/>
              <a:cs typeface="Arial"/>
            </a:endParaRPr>
          </a:p>
          <a:p>
            <a:pPr marL="367665" lvl="1" indent="-172085">
              <a:lnSpc>
                <a:spcPct val="100000"/>
              </a:lnSpc>
              <a:spcBef>
                <a:spcPts val="600"/>
              </a:spcBef>
              <a:buChar char="-"/>
              <a:tabLst>
                <a:tab pos="36830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Ulteriori disposizioni del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Regolamento</a:t>
            </a:r>
            <a:endParaRPr sz="16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95580" algn="l"/>
              </a:tabLst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Ulteriori</a:t>
            </a:r>
            <a:r>
              <a:rPr sz="1600" b="1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disposizioni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63310" y="944371"/>
            <a:ext cx="12604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200" b="1" spc="-215" dirty="0">
                <a:solidFill>
                  <a:srgbClr val="00A2A0"/>
                </a:solidFill>
                <a:latin typeface="Verdana"/>
                <a:cs typeface="Verdana"/>
              </a:rPr>
              <a:t>L'ATTIVITÀ  </a:t>
            </a:r>
            <a:r>
              <a:rPr sz="1200" b="1" spc="-150" dirty="0">
                <a:solidFill>
                  <a:srgbClr val="00A2A0"/>
                </a:solidFill>
                <a:latin typeface="Verdana"/>
                <a:cs typeface="Verdana"/>
              </a:rPr>
              <a:t>NEGOZIALE  </a:t>
            </a:r>
            <a:r>
              <a:rPr sz="1200" b="1" spc="-210" dirty="0">
                <a:solidFill>
                  <a:srgbClr val="00A2A0"/>
                </a:solidFill>
                <a:latin typeface="Verdana"/>
                <a:cs typeface="Verdana"/>
              </a:rPr>
              <a:t>DELLE </a:t>
            </a:r>
            <a:r>
              <a:rPr sz="1200" b="1" spc="-250" dirty="0">
                <a:solidFill>
                  <a:srgbClr val="00A2A0"/>
                </a:solidFill>
                <a:latin typeface="Verdana"/>
                <a:cs typeface="Verdana"/>
              </a:rPr>
              <a:t>ISTITUZIONI  </a:t>
            </a:r>
            <a:r>
              <a:rPr sz="1200" b="1" spc="-150" dirty="0">
                <a:solidFill>
                  <a:srgbClr val="00A2A0"/>
                </a:solidFill>
                <a:latin typeface="Verdana"/>
                <a:cs typeface="Verdana"/>
              </a:rPr>
              <a:t>SCOLASTICHE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39740" y="6547098"/>
            <a:ext cx="481571" cy="3108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29071" y="6516622"/>
            <a:ext cx="509003" cy="3413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65394" y="6572884"/>
            <a:ext cx="380365" cy="240665"/>
          </a:xfrm>
          <a:custGeom>
            <a:avLst/>
            <a:gdLst/>
            <a:ahLst/>
            <a:cxnLst/>
            <a:rect l="l" t="t" r="r" b="b"/>
            <a:pathLst>
              <a:path w="380364" h="240665">
                <a:moveTo>
                  <a:pt x="346075" y="0"/>
                </a:moveTo>
                <a:lnTo>
                  <a:pt x="0" y="99263"/>
                </a:lnTo>
                <a:lnTo>
                  <a:pt x="40512" y="240489"/>
                </a:lnTo>
                <a:lnTo>
                  <a:pt x="363092" y="147980"/>
                </a:lnTo>
                <a:lnTo>
                  <a:pt x="379856" y="117678"/>
                </a:lnTo>
                <a:lnTo>
                  <a:pt x="3460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27725" y="6690562"/>
            <a:ext cx="17780" cy="30480"/>
          </a:xfrm>
          <a:custGeom>
            <a:avLst/>
            <a:gdLst/>
            <a:ahLst/>
            <a:cxnLst/>
            <a:rect l="l" t="t" r="r" b="b"/>
            <a:pathLst>
              <a:path w="17779" h="30479">
                <a:moveTo>
                  <a:pt x="17525" y="0"/>
                </a:moveTo>
                <a:lnTo>
                  <a:pt x="0" y="10109"/>
                </a:lnTo>
                <a:lnTo>
                  <a:pt x="762" y="30302"/>
                </a:lnTo>
                <a:lnTo>
                  <a:pt x="17525" y="0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36259" y="6615582"/>
            <a:ext cx="224536" cy="1337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52744" y="6600443"/>
            <a:ext cx="3095625" cy="213360"/>
          </a:xfrm>
          <a:custGeom>
            <a:avLst/>
            <a:gdLst/>
            <a:ahLst/>
            <a:cxnLst/>
            <a:rect l="l" t="t" r="r" b="b"/>
            <a:pathLst>
              <a:path w="3095625" h="213359">
                <a:moveTo>
                  <a:pt x="0" y="213359"/>
                </a:moveTo>
                <a:lnTo>
                  <a:pt x="3095244" y="213359"/>
                </a:lnTo>
                <a:lnTo>
                  <a:pt x="3095244" y="0"/>
                </a:lnTo>
                <a:lnTo>
                  <a:pt x="0" y="0"/>
                </a:lnTo>
                <a:lnTo>
                  <a:pt x="0" y="213359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88728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Disposizioni generali per l'affidamento e l'esecuzione di contratti</a:t>
            </a:r>
            <a:r>
              <a:rPr spc="-210" dirty="0"/>
              <a:t> </a:t>
            </a:r>
            <a:r>
              <a:rPr dirty="0"/>
              <a:t>pubblici</a:t>
            </a:r>
          </a:p>
        </p:txBody>
      </p:sp>
      <p:sp>
        <p:nvSpPr>
          <p:cNvPr id="13" name="object 13"/>
          <p:cNvSpPr/>
          <p:nvPr/>
        </p:nvSpPr>
        <p:spPr>
          <a:xfrm>
            <a:off x="1847088" y="1729739"/>
            <a:ext cx="8819388" cy="46741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19616" y="1269491"/>
            <a:ext cx="1801495" cy="2087880"/>
          </a:xfrm>
          <a:custGeom>
            <a:avLst/>
            <a:gdLst/>
            <a:ahLst/>
            <a:cxnLst/>
            <a:rect l="l" t="t" r="r" b="b"/>
            <a:pathLst>
              <a:path w="1801495" h="2087879">
                <a:moveTo>
                  <a:pt x="1501139" y="0"/>
                </a:moveTo>
                <a:lnTo>
                  <a:pt x="300227" y="0"/>
                </a:lnTo>
                <a:lnTo>
                  <a:pt x="251517" y="3928"/>
                </a:lnTo>
                <a:lnTo>
                  <a:pt x="205313" y="15300"/>
                </a:lnTo>
                <a:lnTo>
                  <a:pt x="162233" y="33501"/>
                </a:lnTo>
                <a:lnTo>
                  <a:pt x="122895" y="57912"/>
                </a:lnTo>
                <a:lnTo>
                  <a:pt x="87915" y="87915"/>
                </a:lnTo>
                <a:lnTo>
                  <a:pt x="57911" y="122895"/>
                </a:lnTo>
                <a:lnTo>
                  <a:pt x="33501" y="162233"/>
                </a:lnTo>
                <a:lnTo>
                  <a:pt x="15300" y="205313"/>
                </a:lnTo>
                <a:lnTo>
                  <a:pt x="3928" y="251517"/>
                </a:lnTo>
                <a:lnTo>
                  <a:pt x="0" y="300228"/>
                </a:lnTo>
                <a:lnTo>
                  <a:pt x="0" y="1787652"/>
                </a:lnTo>
                <a:lnTo>
                  <a:pt x="3928" y="1836362"/>
                </a:lnTo>
                <a:lnTo>
                  <a:pt x="15300" y="1882566"/>
                </a:lnTo>
                <a:lnTo>
                  <a:pt x="33501" y="1925646"/>
                </a:lnTo>
                <a:lnTo>
                  <a:pt x="57912" y="1964984"/>
                </a:lnTo>
                <a:lnTo>
                  <a:pt x="87915" y="1999964"/>
                </a:lnTo>
                <a:lnTo>
                  <a:pt x="122895" y="2029968"/>
                </a:lnTo>
                <a:lnTo>
                  <a:pt x="162233" y="2054378"/>
                </a:lnTo>
                <a:lnTo>
                  <a:pt x="205313" y="2072579"/>
                </a:lnTo>
                <a:lnTo>
                  <a:pt x="251517" y="2083951"/>
                </a:lnTo>
                <a:lnTo>
                  <a:pt x="300227" y="2087880"/>
                </a:lnTo>
                <a:lnTo>
                  <a:pt x="1501139" y="2087880"/>
                </a:lnTo>
                <a:lnTo>
                  <a:pt x="1549850" y="2083951"/>
                </a:lnTo>
                <a:lnTo>
                  <a:pt x="1596054" y="2072579"/>
                </a:lnTo>
                <a:lnTo>
                  <a:pt x="1639134" y="2054378"/>
                </a:lnTo>
                <a:lnTo>
                  <a:pt x="1678472" y="2029968"/>
                </a:lnTo>
                <a:lnTo>
                  <a:pt x="1713452" y="1999964"/>
                </a:lnTo>
                <a:lnTo>
                  <a:pt x="1743455" y="1964984"/>
                </a:lnTo>
                <a:lnTo>
                  <a:pt x="1767866" y="1925646"/>
                </a:lnTo>
                <a:lnTo>
                  <a:pt x="1786067" y="1882566"/>
                </a:lnTo>
                <a:lnTo>
                  <a:pt x="1797439" y="1836362"/>
                </a:lnTo>
                <a:lnTo>
                  <a:pt x="1801367" y="1787652"/>
                </a:lnTo>
                <a:lnTo>
                  <a:pt x="1801367" y="300228"/>
                </a:lnTo>
                <a:lnTo>
                  <a:pt x="1797439" y="251517"/>
                </a:lnTo>
                <a:lnTo>
                  <a:pt x="1786067" y="205313"/>
                </a:lnTo>
                <a:lnTo>
                  <a:pt x="1767866" y="162233"/>
                </a:lnTo>
                <a:lnTo>
                  <a:pt x="1743455" y="122895"/>
                </a:lnTo>
                <a:lnTo>
                  <a:pt x="1713452" y="87915"/>
                </a:lnTo>
                <a:lnTo>
                  <a:pt x="1678472" y="57912"/>
                </a:lnTo>
                <a:lnTo>
                  <a:pt x="1639134" y="33501"/>
                </a:lnTo>
                <a:lnTo>
                  <a:pt x="1596054" y="15300"/>
                </a:lnTo>
                <a:lnTo>
                  <a:pt x="1549850" y="3928"/>
                </a:lnTo>
                <a:lnTo>
                  <a:pt x="15011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19616" y="1269491"/>
            <a:ext cx="1801495" cy="2087880"/>
          </a:xfrm>
          <a:custGeom>
            <a:avLst/>
            <a:gdLst/>
            <a:ahLst/>
            <a:cxnLst/>
            <a:rect l="l" t="t" r="r" b="b"/>
            <a:pathLst>
              <a:path w="1801495" h="2087879">
                <a:moveTo>
                  <a:pt x="0" y="300228"/>
                </a:moveTo>
                <a:lnTo>
                  <a:pt x="3928" y="251517"/>
                </a:lnTo>
                <a:lnTo>
                  <a:pt x="15300" y="205313"/>
                </a:lnTo>
                <a:lnTo>
                  <a:pt x="33501" y="162233"/>
                </a:lnTo>
                <a:lnTo>
                  <a:pt x="57911" y="122895"/>
                </a:lnTo>
                <a:lnTo>
                  <a:pt x="87915" y="87915"/>
                </a:lnTo>
                <a:lnTo>
                  <a:pt x="122895" y="57911"/>
                </a:lnTo>
                <a:lnTo>
                  <a:pt x="162233" y="33501"/>
                </a:lnTo>
                <a:lnTo>
                  <a:pt x="205313" y="15300"/>
                </a:lnTo>
                <a:lnTo>
                  <a:pt x="251517" y="3928"/>
                </a:lnTo>
                <a:lnTo>
                  <a:pt x="300227" y="0"/>
                </a:lnTo>
                <a:lnTo>
                  <a:pt x="750569" y="0"/>
                </a:lnTo>
                <a:lnTo>
                  <a:pt x="1501139" y="0"/>
                </a:lnTo>
                <a:lnTo>
                  <a:pt x="1549850" y="3928"/>
                </a:lnTo>
                <a:lnTo>
                  <a:pt x="1596054" y="15300"/>
                </a:lnTo>
                <a:lnTo>
                  <a:pt x="1639134" y="33501"/>
                </a:lnTo>
                <a:lnTo>
                  <a:pt x="1678472" y="57912"/>
                </a:lnTo>
                <a:lnTo>
                  <a:pt x="1713452" y="87915"/>
                </a:lnTo>
                <a:lnTo>
                  <a:pt x="1743455" y="122895"/>
                </a:lnTo>
                <a:lnTo>
                  <a:pt x="1767866" y="162233"/>
                </a:lnTo>
                <a:lnTo>
                  <a:pt x="1786067" y="205313"/>
                </a:lnTo>
                <a:lnTo>
                  <a:pt x="1797439" y="251517"/>
                </a:lnTo>
                <a:lnTo>
                  <a:pt x="1801367" y="300228"/>
                </a:lnTo>
                <a:lnTo>
                  <a:pt x="1801367" y="347980"/>
                </a:lnTo>
                <a:lnTo>
                  <a:pt x="1801367" y="869950"/>
                </a:lnTo>
                <a:lnTo>
                  <a:pt x="1801367" y="1787652"/>
                </a:lnTo>
                <a:lnTo>
                  <a:pt x="1797439" y="1836362"/>
                </a:lnTo>
                <a:lnTo>
                  <a:pt x="1786067" y="1882566"/>
                </a:lnTo>
                <a:lnTo>
                  <a:pt x="1767866" y="1925646"/>
                </a:lnTo>
                <a:lnTo>
                  <a:pt x="1743455" y="1964984"/>
                </a:lnTo>
                <a:lnTo>
                  <a:pt x="1713452" y="1999964"/>
                </a:lnTo>
                <a:lnTo>
                  <a:pt x="1678472" y="2029968"/>
                </a:lnTo>
                <a:lnTo>
                  <a:pt x="1639134" y="2054378"/>
                </a:lnTo>
                <a:lnTo>
                  <a:pt x="1596054" y="2072579"/>
                </a:lnTo>
                <a:lnTo>
                  <a:pt x="1549850" y="2083951"/>
                </a:lnTo>
                <a:lnTo>
                  <a:pt x="1501139" y="2087880"/>
                </a:lnTo>
                <a:lnTo>
                  <a:pt x="750569" y="2087880"/>
                </a:lnTo>
                <a:lnTo>
                  <a:pt x="300227" y="2087880"/>
                </a:lnTo>
                <a:lnTo>
                  <a:pt x="251517" y="2083951"/>
                </a:lnTo>
                <a:lnTo>
                  <a:pt x="205313" y="2072579"/>
                </a:lnTo>
                <a:lnTo>
                  <a:pt x="162233" y="2054378"/>
                </a:lnTo>
                <a:lnTo>
                  <a:pt x="122895" y="2029967"/>
                </a:lnTo>
                <a:lnTo>
                  <a:pt x="87915" y="1999964"/>
                </a:lnTo>
                <a:lnTo>
                  <a:pt x="57912" y="1964984"/>
                </a:lnTo>
                <a:lnTo>
                  <a:pt x="33501" y="1925646"/>
                </a:lnTo>
                <a:lnTo>
                  <a:pt x="15300" y="1882566"/>
                </a:lnTo>
                <a:lnTo>
                  <a:pt x="3928" y="1836362"/>
                </a:lnTo>
                <a:lnTo>
                  <a:pt x="0" y="1787652"/>
                </a:lnTo>
                <a:lnTo>
                  <a:pt x="0" y="869950"/>
                </a:lnTo>
                <a:lnTo>
                  <a:pt x="0" y="467995"/>
                </a:lnTo>
                <a:lnTo>
                  <a:pt x="0" y="347980"/>
                </a:lnTo>
                <a:lnTo>
                  <a:pt x="0" y="300228"/>
                </a:lnTo>
                <a:close/>
              </a:path>
            </a:pathLst>
          </a:custGeom>
          <a:ln w="9144">
            <a:solidFill>
              <a:srgbClr val="DCE6F1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90575" y="338709"/>
            <a:ext cx="11007725" cy="28225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Soglie e tipologie di procedure</a:t>
            </a:r>
            <a:r>
              <a:rPr sz="16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(1/3)</a:t>
            </a:r>
            <a:endParaRPr sz="1600">
              <a:latin typeface="Arial"/>
              <a:cs typeface="Arial"/>
            </a:endParaRPr>
          </a:p>
          <a:p>
            <a:pPr marL="135255" marR="5080">
              <a:lnSpc>
                <a:spcPct val="150000"/>
              </a:lnSpc>
              <a:spcBef>
                <a:spcPts val="1300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Di seguito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si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illustrano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soglie applicabili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alle Istituzioni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scolastiche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tipologie di procedure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espletabili per  l'affidamento di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servizi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e forniture nei settori</a:t>
            </a:r>
            <a:r>
              <a:rPr sz="1600" b="1" spc="1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ordinari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9011285">
              <a:lnSpc>
                <a:spcPts val="1040"/>
              </a:lnSpc>
            </a:pP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Si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precisa che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il Consiglio</a:t>
            </a:r>
            <a:endParaRPr sz="1000">
              <a:latin typeface="Arial"/>
              <a:cs typeface="Arial"/>
            </a:endParaRPr>
          </a:p>
          <a:p>
            <a:pPr marL="9072245" marR="610235" indent="-1905" algn="ctr">
              <a:lnSpc>
                <a:spcPct val="100000"/>
              </a:lnSpc>
              <a:spcBef>
                <a:spcPts val="5"/>
              </a:spcBef>
            </a:pP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d’istituto stabilisce, con  propria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deliberazione,  </a:t>
            </a:r>
            <a:r>
              <a:rPr sz="1000" b="1" spc="-5" dirty="0">
                <a:solidFill>
                  <a:srgbClr val="001F5F"/>
                </a:solidFill>
                <a:latin typeface="Arial"/>
                <a:cs typeface="Arial"/>
              </a:rPr>
              <a:t>criteri e limiti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per  l'affidamento di lavori, 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servizi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e forniture di  importo superiore a 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10.000,00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euro (art.</a:t>
            </a:r>
            <a:r>
              <a:rPr sz="1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45,  </a:t>
            </a:r>
            <a:r>
              <a:rPr sz="1000" spc="5" dirty="0">
                <a:solidFill>
                  <a:srgbClr val="001F5F"/>
                </a:solidFill>
                <a:latin typeface="Arial"/>
                <a:cs typeface="Arial"/>
              </a:rPr>
              <a:t>comma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2, lett. a) del  Nuovo</a:t>
            </a:r>
            <a:r>
              <a:rPr sz="1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Regolamento)</a:t>
            </a:r>
            <a:endParaRPr sz="1000">
              <a:latin typeface="Arial"/>
              <a:cs typeface="Arial"/>
            </a:endParaRPr>
          </a:p>
          <a:p>
            <a:pPr marR="1250950" algn="r">
              <a:lnSpc>
                <a:spcPct val="100000"/>
              </a:lnSpc>
            </a:pP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ts val="1425"/>
              </a:lnSpc>
            </a:pPr>
            <a:fld id="{81D60167-4931-47E6-BA6A-407CBD079E47}" type="slidenum">
              <a:rPr spc="-5" dirty="0"/>
              <a:t>125</a:t>
            </a:fld>
            <a:endParaRPr spc="-5" dirty="0"/>
          </a:p>
        </p:txBody>
      </p:sp>
      <p:sp>
        <p:nvSpPr>
          <p:cNvPr id="18" name="object 18"/>
          <p:cNvSpPr txBox="1"/>
          <p:nvPr/>
        </p:nvSpPr>
        <p:spPr>
          <a:xfrm>
            <a:off x="6007353" y="6615383"/>
            <a:ext cx="2383790" cy="17526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= procedure introdotte dal D.Lgs.</a:t>
            </a:r>
            <a:r>
              <a:rPr sz="1050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50/16.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39740" y="6547098"/>
            <a:ext cx="481571" cy="3108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29071" y="6516622"/>
            <a:ext cx="509003" cy="3413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65394" y="6572884"/>
            <a:ext cx="380365" cy="240665"/>
          </a:xfrm>
          <a:custGeom>
            <a:avLst/>
            <a:gdLst/>
            <a:ahLst/>
            <a:cxnLst/>
            <a:rect l="l" t="t" r="r" b="b"/>
            <a:pathLst>
              <a:path w="380364" h="240665">
                <a:moveTo>
                  <a:pt x="346075" y="0"/>
                </a:moveTo>
                <a:lnTo>
                  <a:pt x="0" y="99263"/>
                </a:lnTo>
                <a:lnTo>
                  <a:pt x="40512" y="240489"/>
                </a:lnTo>
                <a:lnTo>
                  <a:pt x="363092" y="147980"/>
                </a:lnTo>
                <a:lnTo>
                  <a:pt x="379856" y="117678"/>
                </a:lnTo>
                <a:lnTo>
                  <a:pt x="3460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27725" y="6690562"/>
            <a:ext cx="17780" cy="30480"/>
          </a:xfrm>
          <a:custGeom>
            <a:avLst/>
            <a:gdLst/>
            <a:ahLst/>
            <a:cxnLst/>
            <a:rect l="l" t="t" r="r" b="b"/>
            <a:pathLst>
              <a:path w="17779" h="30479">
                <a:moveTo>
                  <a:pt x="17525" y="0"/>
                </a:moveTo>
                <a:lnTo>
                  <a:pt x="0" y="10109"/>
                </a:lnTo>
                <a:lnTo>
                  <a:pt x="762" y="30302"/>
                </a:lnTo>
                <a:lnTo>
                  <a:pt x="17525" y="0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36259" y="6615582"/>
            <a:ext cx="224536" cy="1337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52744" y="6600443"/>
            <a:ext cx="3095625" cy="213360"/>
          </a:xfrm>
          <a:custGeom>
            <a:avLst/>
            <a:gdLst/>
            <a:ahLst/>
            <a:cxnLst/>
            <a:rect l="l" t="t" r="r" b="b"/>
            <a:pathLst>
              <a:path w="3095625" h="213359">
                <a:moveTo>
                  <a:pt x="0" y="213359"/>
                </a:moveTo>
                <a:lnTo>
                  <a:pt x="3095244" y="213359"/>
                </a:lnTo>
                <a:lnTo>
                  <a:pt x="3095244" y="0"/>
                </a:lnTo>
                <a:lnTo>
                  <a:pt x="0" y="0"/>
                </a:lnTo>
                <a:lnTo>
                  <a:pt x="0" y="213359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8872855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Disposizioni generali per l'affidamento e l'esecuzione di contratti</a:t>
            </a:r>
            <a:r>
              <a:rPr spc="-210" dirty="0"/>
              <a:t> </a:t>
            </a:r>
            <a:r>
              <a:rPr dirty="0"/>
              <a:t>pubblici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Soglie e tipologie di procedure</a:t>
            </a:r>
            <a:r>
              <a:rPr sz="1600" b="0" spc="-15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(2/3)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3715" y="869696"/>
            <a:ext cx="108845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Di seguito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si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illustrano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soglie applicabili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alle Istituzioni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scolastiche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tipologie di procedure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espletabili</a:t>
            </a:r>
            <a:r>
              <a:rPr sz="1600" spc="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per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3715" y="1235455"/>
            <a:ext cx="38804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l'affidamento di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lavori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nei settori</a:t>
            </a:r>
            <a:r>
              <a:rPr sz="1600" b="1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ordinari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14172" y="1507236"/>
            <a:ext cx="10773156" cy="50474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773411" y="1232916"/>
            <a:ext cx="1362710" cy="2484120"/>
          </a:xfrm>
          <a:custGeom>
            <a:avLst/>
            <a:gdLst/>
            <a:ahLst/>
            <a:cxnLst/>
            <a:rect l="l" t="t" r="r" b="b"/>
            <a:pathLst>
              <a:path w="1362709" h="2484120">
                <a:moveTo>
                  <a:pt x="1135380" y="0"/>
                </a:moveTo>
                <a:lnTo>
                  <a:pt x="227076" y="0"/>
                </a:lnTo>
                <a:lnTo>
                  <a:pt x="181329" y="4615"/>
                </a:lnTo>
                <a:lnTo>
                  <a:pt x="138713" y="17853"/>
                </a:lnTo>
                <a:lnTo>
                  <a:pt x="100142" y="38797"/>
                </a:lnTo>
                <a:lnTo>
                  <a:pt x="66532" y="66532"/>
                </a:lnTo>
                <a:lnTo>
                  <a:pt x="38797" y="100142"/>
                </a:lnTo>
                <a:lnTo>
                  <a:pt x="17853" y="138713"/>
                </a:lnTo>
                <a:lnTo>
                  <a:pt x="4615" y="181329"/>
                </a:lnTo>
                <a:lnTo>
                  <a:pt x="0" y="227075"/>
                </a:lnTo>
                <a:lnTo>
                  <a:pt x="0" y="2257044"/>
                </a:lnTo>
                <a:lnTo>
                  <a:pt x="4615" y="2302790"/>
                </a:lnTo>
                <a:lnTo>
                  <a:pt x="17853" y="2345406"/>
                </a:lnTo>
                <a:lnTo>
                  <a:pt x="38797" y="2383977"/>
                </a:lnTo>
                <a:lnTo>
                  <a:pt x="66532" y="2417587"/>
                </a:lnTo>
                <a:lnTo>
                  <a:pt x="100142" y="2445322"/>
                </a:lnTo>
                <a:lnTo>
                  <a:pt x="138713" y="2466266"/>
                </a:lnTo>
                <a:lnTo>
                  <a:pt x="181329" y="2479504"/>
                </a:lnTo>
                <a:lnTo>
                  <a:pt x="227076" y="2484120"/>
                </a:lnTo>
                <a:lnTo>
                  <a:pt x="1135380" y="2484120"/>
                </a:lnTo>
                <a:lnTo>
                  <a:pt x="1181126" y="2479504"/>
                </a:lnTo>
                <a:lnTo>
                  <a:pt x="1223742" y="2466266"/>
                </a:lnTo>
                <a:lnTo>
                  <a:pt x="1262313" y="2445322"/>
                </a:lnTo>
                <a:lnTo>
                  <a:pt x="1295923" y="2417587"/>
                </a:lnTo>
                <a:lnTo>
                  <a:pt x="1323658" y="2383977"/>
                </a:lnTo>
                <a:lnTo>
                  <a:pt x="1344602" y="2345406"/>
                </a:lnTo>
                <a:lnTo>
                  <a:pt x="1357840" y="2302790"/>
                </a:lnTo>
                <a:lnTo>
                  <a:pt x="1362456" y="2257044"/>
                </a:lnTo>
                <a:lnTo>
                  <a:pt x="1362456" y="227075"/>
                </a:lnTo>
                <a:lnTo>
                  <a:pt x="1357840" y="181329"/>
                </a:lnTo>
                <a:lnTo>
                  <a:pt x="1344602" y="138713"/>
                </a:lnTo>
                <a:lnTo>
                  <a:pt x="1323658" y="100142"/>
                </a:lnTo>
                <a:lnTo>
                  <a:pt x="1295923" y="66532"/>
                </a:lnTo>
                <a:lnTo>
                  <a:pt x="1262313" y="38797"/>
                </a:lnTo>
                <a:lnTo>
                  <a:pt x="1223742" y="17853"/>
                </a:lnTo>
                <a:lnTo>
                  <a:pt x="1181126" y="4615"/>
                </a:lnTo>
                <a:lnTo>
                  <a:pt x="11353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773411" y="1232916"/>
            <a:ext cx="1362710" cy="2484120"/>
          </a:xfrm>
          <a:custGeom>
            <a:avLst/>
            <a:gdLst/>
            <a:ahLst/>
            <a:cxnLst/>
            <a:rect l="l" t="t" r="r" b="b"/>
            <a:pathLst>
              <a:path w="1362709" h="2484120">
                <a:moveTo>
                  <a:pt x="0" y="227075"/>
                </a:moveTo>
                <a:lnTo>
                  <a:pt x="4615" y="181329"/>
                </a:lnTo>
                <a:lnTo>
                  <a:pt x="17853" y="138713"/>
                </a:lnTo>
                <a:lnTo>
                  <a:pt x="38797" y="100142"/>
                </a:lnTo>
                <a:lnTo>
                  <a:pt x="66532" y="66532"/>
                </a:lnTo>
                <a:lnTo>
                  <a:pt x="100142" y="38797"/>
                </a:lnTo>
                <a:lnTo>
                  <a:pt x="138713" y="17853"/>
                </a:lnTo>
                <a:lnTo>
                  <a:pt x="181329" y="4615"/>
                </a:lnTo>
                <a:lnTo>
                  <a:pt x="227076" y="0"/>
                </a:lnTo>
                <a:lnTo>
                  <a:pt x="567690" y="0"/>
                </a:lnTo>
                <a:lnTo>
                  <a:pt x="1135380" y="0"/>
                </a:lnTo>
                <a:lnTo>
                  <a:pt x="1181126" y="4615"/>
                </a:lnTo>
                <a:lnTo>
                  <a:pt x="1223742" y="17853"/>
                </a:lnTo>
                <a:lnTo>
                  <a:pt x="1262313" y="38797"/>
                </a:lnTo>
                <a:lnTo>
                  <a:pt x="1295923" y="66532"/>
                </a:lnTo>
                <a:lnTo>
                  <a:pt x="1323658" y="100142"/>
                </a:lnTo>
                <a:lnTo>
                  <a:pt x="1344602" y="138713"/>
                </a:lnTo>
                <a:lnTo>
                  <a:pt x="1357840" y="181329"/>
                </a:lnTo>
                <a:lnTo>
                  <a:pt x="1362456" y="227075"/>
                </a:lnTo>
                <a:lnTo>
                  <a:pt x="1362456" y="414020"/>
                </a:lnTo>
                <a:lnTo>
                  <a:pt x="1362456" y="1035050"/>
                </a:lnTo>
                <a:lnTo>
                  <a:pt x="1362456" y="2257044"/>
                </a:lnTo>
                <a:lnTo>
                  <a:pt x="1357840" y="2302790"/>
                </a:lnTo>
                <a:lnTo>
                  <a:pt x="1344602" y="2345406"/>
                </a:lnTo>
                <a:lnTo>
                  <a:pt x="1323658" y="2383977"/>
                </a:lnTo>
                <a:lnTo>
                  <a:pt x="1295923" y="2417587"/>
                </a:lnTo>
                <a:lnTo>
                  <a:pt x="1262313" y="2445322"/>
                </a:lnTo>
                <a:lnTo>
                  <a:pt x="1223742" y="2466266"/>
                </a:lnTo>
                <a:lnTo>
                  <a:pt x="1181126" y="2479504"/>
                </a:lnTo>
                <a:lnTo>
                  <a:pt x="1135380" y="2484120"/>
                </a:lnTo>
                <a:lnTo>
                  <a:pt x="567690" y="2484120"/>
                </a:lnTo>
                <a:lnTo>
                  <a:pt x="227076" y="2484120"/>
                </a:lnTo>
                <a:lnTo>
                  <a:pt x="181329" y="2479504"/>
                </a:lnTo>
                <a:lnTo>
                  <a:pt x="138713" y="2466266"/>
                </a:lnTo>
                <a:lnTo>
                  <a:pt x="100142" y="2445322"/>
                </a:lnTo>
                <a:lnTo>
                  <a:pt x="66532" y="2417587"/>
                </a:lnTo>
                <a:lnTo>
                  <a:pt x="38797" y="2383977"/>
                </a:lnTo>
                <a:lnTo>
                  <a:pt x="17853" y="2345406"/>
                </a:lnTo>
                <a:lnTo>
                  <a:pt x="4615" y="2302790"/>
                </a:lnTo>
                <a:lnTo>
                  <a:pt x="0" y="2257044"/>
                </a:lnTo>
                <a:lnTo>
                  <a:pt x="0" y="1035050"/>
                </a:lnTo>
                <a:lnTo>
                  <a:pt x="0" y="556768"/>
                </a:lnTo>
                <a:lnTo>
                  <a:pt x="0" y="414020"/>
                </a:lnTo>
                <a:lnTo>
                  <a:pt x="0" y="227075"/>
                </a:lnTo>
                <a:close/>
              </a:path>
            </a:pathLst>
          </a:custGeom>
          <a:ln w="9144">
            <a:solidFill>
              <a:srgbClr val="DCE6F1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929621" y="1316228"/>
            <a:ext cx="1050925" cy="2312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145" marR="7620" algn="ctr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Si precisa che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il 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Consiglio</a:t>
            </a:r>
            <a:r>
              <a:rPr sz="1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d’istituto  stabilisce, con  propria 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deliberazione,  </a:t>
            </a:r>
            <a:r>
              <a:rPr sz="1000" b="1" spc="-5" dirty="0">
                <a:solidFill>
                  <a:srgbClr val="001F5F"/>
                </a:solidFill>
                <a:latin typeface="Arial"/>
                <a:cs typeface="Arial"/>
              </a:rPr>
              <a:t>criteri e limiti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per  l'affidamento di  lavori,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servizi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e  forniture di  importo superiore  a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10.000,00</a:t>
            </a:r>
            <a:r>
              <a:rPr sz="1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euro</a:t>
            </a:r>
            <a:endParaRPr sz="10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(art. 45, </a:t>
            </a:r>
            <a:r>
              <a:rPr sz="1000" spc="5" dirty="0">
                <a:solidFill>
                  <a:srgbClr val="001F5F"/>
                </a:solidFill>
                <a:latin typeface="Arial"/>
                <a:cs typeface="Arial"/>
              </a:rPr>
              <a:t>comma</a:t>
            </a:r>
            <a:r>
              <a:rPr sz="1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2,  lett. a) del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Nuovo 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Regolamento)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ts val="1425"/>
              </a:lnSpc>
            </a:pPr>
            <a:fld id="{81D60167-4931-47E6-BA6A-407CBD079E47}" type="slidenum">
              <a:rPr spc="-5" dirty="0"/>
              <a:t>126</a:t>
            </a:fld>
            <a:endParaRPr spc="-5" dirty="0"/>
          </a:p>
        </p:txBody>
      </p:sp>
      <p:sp>
        <p:nvSpPr>
          <p:cNvPr id="20" name="object 20"/>
          <p:cNvSpPr txBox="1"/>
          <p:nvPr/>
        </p:nvSpPr>
        <p:spPr>
          <a:xfrm>
            <a:off x="6007353" y="6615383"/>
            <a:ext cx="2383790" cy="17526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= procedure introdotte dal D.Lgs.</a:t>
            </a:r>
            <a:r>
              <a:rPr sz="1050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50/16.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88728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Disposizioni generali per l'affidamento e l'esecuzione di contratti</a:t>
            </a:r>
            <a:r>
              <a:rPr spc="-210" dirty="0"/>
              <a:t> </a:t>
            </a:r>
            <a:r>
              <a:rPr dirty="0"/>
              <a:t>pubblici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0575" y="338709"/>
            <a:ext cx="11009630" cy="189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Soglie e tipologie di procedure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(3/3)</a:t>
            </a:r>
            <a:endParaRPr sz="1600">
              <a:latin typeface="Arial"/>
              <a:cs typeface="Arial"/>
            </a:endParaRPr>
          </a:p>
          <a:p>
            <a:pPr marL="135255" marR="5080" algn="just">
              <a:lnSpc>
                <a:spcPct val="150000"/>
              </a:lnSpc>
              <a:spcBef>
                <a:spcPts val="1300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Si ricorda che l'art. 1, comma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912,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della legge 145/2018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(c.d.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"Legge di Bilancio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2019")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ha previsto che, </a:t>
            </a:r>
            <a:r>
              <a:rPr sz="16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nelle more di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una complessiva revisione </a:t>
            </a:r>
            <a:r>
              <a:rPr sz="16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del </a:t>
            </a:r>
            <a:r>
              <a:rPr sz="16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codice </a:t>
            </a:r>
            <a:r>
              <a:rPr sz="16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dei </a:t>
            </a:r>
            <a:r>
              <a:rPr sz="16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contratti pubblici e fino al 31 dicembre 2019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,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stazioni appaltanti,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deroga  all'articolo 36, comma 2 del D.Lgs. 50/2016, possano espletare effettuare talune tipologie di affidamenti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lavori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con  modalità semplificate. In</a:t>
            </a:r>
            <a:r>
              <a:rPr sz="16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particolare: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5279" y="2348483"/>
            <a:ext cx="11041380" cy="2135505"/>
          </a:xfrm>
          <a:prstGeom prst="rect">
            <a:avLst/>
          </a:prstGeom>
          <a:ln w="9144">
            <a:solidFill>
              <a:srgbClr val="A6A6A6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 marL="90805" marR="81280" algn="just">
              <a:lnSpc>
                <a:spcPct val="150000"/>
              </a:lnSpc>
              <a:spcBef>
                <a:spcPts val="35"/>
              </a:spcBef>
            </a:pPr>
            <a:r>
              <a:rPr sz="1800" i="1" dirty="0">
                <a:solidFill>
                  <a:srgbClr val="1F487C"/>
                </a:solidFill>
                <a:latin typeface="Arial"/>
                <a:cs typeface="Arial"/>
              </a:rPr>
              <a:t>"[</a:t>
            </a:r>
            <a:r>
              <a:rPr sz="1800" i="1" dirty="0">
                <a:solidFill>
                  <a:srgbClr val="1F487C"/>
                </a:solidFill>
                <a:latin typeface="Trebuchet MS"/>
                <a:cs typeface="Trebuchet MS"/>
              </a:rPr>
              <a:t>…</a:t>
            </a:r>
            <a:r>
              <a:rPr sz="1800" i="1" dirty="0">
                <a:solidFill>
                  <a:srgbClr val="1F487C"/>
                </a:solidFill>
                <a:latin typeface="Arial"/>
                <a:cs typeface="Arial"/>
              </a:rPr>
              <a:t>] </a:t>
            </a:r>
            <a:r>
              <a:rPr sz="1800" i="1" spc="-30" dirty="0">
                <a:solidFill>
                  <a:srgbClr val="1F487C"/>
                </a:solidFill>
                <a:latin typeface="Arial"/>
                <a:cs typeface="Arial"/>
              </a:rPr>
              <a:t>fino </a:t>
            </a:r>
            <a:r>
              <a:rPr sz="1800" i="1" spc="-35" dirty="0">
                <a:solidFill>
                  <a:srgbClr val="1F487C"/>
                </a:solidFill>
                <a:latin typeface="Arial"/>
                <a:cs typeface="Arial"/>
              </a:rPr>
              <a:t>al </a:t>
            </a:r>
            <a:r>
              <a:rPr sz="1800" i="1" spc="-95" dirty="0">
                <a:solidFill>
                  <a:srgbClr val="1F487C"/>
                </a:solidFill>
                <a:latin typeface="Arial"/>
                <a:cs typeface="Arial"/>
              </a:rPr>
              <a:t>31 </a:t>
            </a:r>
            <a:r>
              <a:rPr sz="1800" i="1" spc="-85" dirty="0">
                <a:solidFill>
                  <a:srgbClr val="1F487C"/>
                </a:solidFill>
                <a:latin typeface="Arial"/>
                <a:cs typeface="Arial"/>
              </a:rPr>
              <a:t>dicembre 2019, </a:t>
            </a:r>
            <a:r>
              <a:rPr sz="1800" b="1" i="1" spc="-125" dirty="0">
                <a:solidFill>
                  <a:srgbClr val="1F487C"/>
                </a:solidFill>
                <a:latin typeface="Trebuchet MS"/>
                <a:cs typeface="Trebuchet MS"/>
              </a:rPr>
              <a:t>le </a:t>
            </a:r>
            <a:r>
              <a:rPr sz="1800" b="1" i="1" spc="-145" dirty="0">
                <a:solidFill>
                  <a:srgbClr val="1F487C"/>
                </a:solidFill>
                <a:latin typeface="Trebuchet MS"/>
                <a:cs typeface="Trebuchet MS"/>
              </a:rPr>
              <a:t>stazioni </a:t>
            </a:r>
            <a:r>
              <a:rPr sz="1800" b="1" i="1" spc="-125" dirty="0">
                <a:solidFill>
                  <a:srgbClr val="1F487C"/>
                </a:solidFill>
                <a:latin typeface="Trebuchet MS"/>
                <a:cs typeface="Trebuchet MS"/>
              </a:rPr>
              <a:t>appaltanti</a:t>
            </a:r>
            <a:r>
              <a:rPr sz="1800" i="1" spc="-125" dirty="0">
                <a:solidFill>
                  <a:srgbClr val="1F487C"/>
                </a:solidFill>
                <a:latin typeface="Arial"/>
                <a:cs typeface="Arial"/>
              </a:rPr>
              <a:t>, </a:t>
            </a:r>
            <a:r>
              <a:rPr sz="1800" i="1" spc="-40" dirty="0">
                <a:solidFill>
                  <a:srgbClr val="1F487C"/>
                </a:solidFill>
                <a:latin typeface="Arial"/>
                <a:cs typeface="Arial"/>
              </a:rPr>
              <a:t>in </a:t>
            </a:r>
            <a:r>
              <a:rPr sz="1800" i="1" spc="-75" dirty="0">
                <a:solidFill>
                  <a:srgbClr val="1F487C"/>
                </a:solidFill>
                <a:latin typeface="Arial"/>
                <a:cs typeface="Arial"/>
              </a:rPr>
              <a:t>deroga </a:t>
            </a:r>
            <a:r>
              <a:rPr sz="1800" i="1" spc="-130" dirty="0">
                <a:solidFill>
                  <a:srgbClr val="1F487C"/>
                </a:solidFill>
                <a:latin typeface="Trebuchet MS"/>
                <a:cs typeface="Trebuchet MS"/>
              </a:rPr>
              <a:t>all’articolo </a:t>
            </a:r>
            <a:r>
              <a:rPr sz="1800" i="1" spc="-75" dirty="0">
                <a:solidFill>
                  <a:srgbClr val="1F487C"/>
                </a:solidFill>
                <a:latin typeface="Arial"/>
                <a:cs typeface="Arial"/>
              </a:rPr>
              <a:t>36, </a:t>
            </a:r>
            <a:r>
              <a:rPr sz="1800" i="1" spc="-100" dirty="0">
                <a:solidFill>
                  <a:srgbClr val="1F487C"/>
                </a:solidFill>
                <a:latin typeface="Arial"/>
                <a:cs typeface="Arial"/>
              </a:rPr>
              <a:t>comma </a:t>
            </a:r>
            <a:r>
              <a:rPr sz="1800" i="1" spc="-75" dirty="0">
                <a:solidFill>
                  <a:srgbClr val="1F487C"/>
                </a:solidFill>
                <a:latin typeface="Arial"/>
                <a:cs typeface="Arial"/>
              </a:rPr>
              <a:t>2, </a:t>
            </a:r>
            <a:r>
              <a:rPr sz="1800" i="1" spc="-70" dirty="0">
                <a:solidFill>
                  <a:srgbClr val="1F487C"/>
                </a:solidFill>
                <a:latin typeface="Arial"/>
                <a:cs typeface="Arial"/>
              </a:rPr>
              <a:t>del </a:t>
            </a:r>
            <a:r>
              <a:rPr sz="1800" i="1" spc="-100" dirty="0">
                <a:solidFill>
                  <a:srgbClr val="1F487C"/>
                </a:solidFill>
                <a:latin typeface="Arial"/>
                <a:cs typeface="Arial"/>
              </a:rPr>
              <a:t>medesimo codice,  </a:t>
            </a:r>
            <a:r>
              <a:rPr sz="1800" i="1" spc="-120" dirty="0">
                <a:solidFill>
                  <a:srgbClr val="1F487C"/>
                </a:solidFill>
                <a:latin typeface="Arial"/>
                <a:cs typeface="Arial"/>
              </a:rPr>
              <a:t>possono </a:t>
            </a:r>
            <a:r>
              <a:rPr sz="1800" b="1" i="1" spc="-130" dirty="0">
                <a:solidFill>
                  <a:srgbClr val="1F487C"/>
                </a:solidFill>
                <a:latin typeface="Trebuchet MS"/>
                <a:cs typeface="Trebuchet MS"/>
              </a:rPr>
              <a:t>procedere </a:t>
            </a:r>
            <a:r>
              <a:rPr sz="1800" b="1" i="1" spc="-135" dirty="0">
                <a:solidFill>
                  <a:srgbClr val="1F487C"/>
                </a:solidFill>
                <a:latin typeface="Trebuchet MS"/>
                <a:cs typeface="Trebuchet MS"/>
              </a:rPr>
              <a:t>all’affidamento di </a:t>
            </a:r>
            <a:r>
              <a:rPr sz="1800" b="1" i="1" u="heavy" spc="-14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Trebuchet MS"/>
                <a:cs typeface="Trebuchet MS"/>
              </a:rPr>
              <a:t>lavori</a:t>
            </a:r>
            <a:r>
              <a:rPr sz="1800" b="1" i="1" spc="-140" dirty="0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sz="1800" b="1" i="1" spc="-135" dirty="0">
                <a:solidFill>
                  <a:srgbClr val="1F487C"/>
                </a:solidFill>
                <a:latin typeface="Trebuchet MS"/>
                <a:cs typeface="Trebuchet MS"/>
              </a:rPr>
              <a:t>di </a:t>
            </a:r>
            <a:r>
              <a:rPr sz="1800" b="1" i="1" spc="-120" dirty="0">
                <a:solidFill>
                  <a:srgbClr val="1F487C"/>
                </a:solidFill>
                <a:latin typeface="Trebuchet MS"/>
                <a:cs typeface="Trebuchet MS"/>
              </a:rPr>
              <a:t>importo </a:t>
            </a:r>
            <a:r>
              <a:rPr sz="1800" b="1" i="1" spc="-145" dirty="0">
                <a:solidFill>
                  <a:srgbClr val="1F487C"/>
                </a:solidFill>
                <a:latin typeface="Trebuchet MS"/>
                <a:cs typeface="Trebuchet MS"/>
              </a:rPr>
              <a:t>pari </a:t>
            </a:r>
            <a:r>
              <a:rPr sz="1800" b="1" i="1" spc="-80" dirty="0">
                <a:solidFill>
                  <a:srgbClr val="1F487C"/>
                </a:solidFill>
                <a:latin typeface="Trebuchet MS"/>
                <a:cs typeface="Trebuchet MS"/>
              </a:rPr>
              <a:t>o </a:t>
            </a:r>
            <a:r>
              <a:rPr sz="1800" b="1" i="1" spc="-125" dirty="0">
                <a:solidFill>
                  <a:srgbClr val="1F487C"/>
                </a:solidFill>
                <a:latin typeface="Trebuchet MS"/>
                <a:cs typeface="Trebuchet MS"/>
              </a:rPr>
              <a:t>superiore </a:t>
            </a:r>
            <a:r>
              <a:rPr sz="1800" b="1" i="1" spc="-120" dirty="0">
                <a:solidFill>
                  <a:srgbClr val="1F487C"/>
                </a:solidFill>
                <a:latin typeface="Trebuchet MS"/>
                <a:cs typeface="Trebuchet MS"/>
              </a:rPr>
              <a:t>a </a:t>
            </a:r>
            <a:r>
              <a:rPr sz="1800" b="1" i="1" spc="-155" dirty="0">
                <a:solidFill>
                  <a:srgbClr val="1F487C"/>
                </a:solidFill>
                <a:latin typeface="Trebuchet MS"/>
                <a:cs typeface="Trebuchet MS"/>
              </a:rPr>
              <a:t>40.000 </a:t>
            </a:r>
            <a:r>
              <a:rPr sz="1800" b="1" i="1" spc="-105" dirty="0">
                <a:solidFill>
                  <a:srgbClr val="1F487C"/>
                </a:solidFill>
                <a:latin typeface="Trebuchet MS"/>
                <a:cs typeface="Trebuchet MS"/>
              </a:rPr>
              <a:t>euro </a:t>
            </a:r>
            <a:r>
              <a:rPr sz="1800" b="1" i="1" spc="-110" dirty="0">
                <a:solidFill>
                  <a:srgbClr val="1F487C"/>
                </a:solidFill>
                <a:latin typeface="Trebuchet MS"/>
                <a:cs typeface="Trebuchet MS"/>
              </a:rPr>
              <a:t>e </a:t>
            </a:r>
            <a:r>
              <a:rPr sz="1800" b="1" i="1" spc="-135" dirty="0">
                <a:solidFill>
                  <a:srgbClr val="1F487C"/>
                </a:solidFill>
                <a:latin typeface="Trebuchet MS"/>
                <a:cs typeface="Trebuchet MS"/>
              </a:rPr>
              <a:t>inferiore </a:t>
            </a:r>
            <a:r>
              <a:rPr sz="1800" b="1" i="1" spc="-120" dirty="0">
                <a:solidFill>
                  <a:srgbClr val="1F487C"/>
                </a:solidFill>
                <a:latin typeface="Trebuchet MS"/>
                <a:cs typeface="Trebuchet MS"/>
              </a:rPr>
              <a:t>a </a:t>
            </a:r>
            <a:r>
              <a:rPr sz="1800" b="1" i="1" spc="-155" dirty="0">
                <a:solidFill>
                  <a:srgbClr val="1F487C"/>
                </a:solidFill>
                <a:latin typeface="Trebuchet MS"/>
                <a:cs typeface="Trebuchet MS"/>
              </a:rPr>
              <a:t>150.000 </a:t>
            </a:r>
            <a:r>
              <a:rPr sz="1800" b="1" i="1" spc="-105" dirty="0">
                <a:solidFill>
                  <a:srgbClr val="1F487C"/>
                </a:solidFill>
                <a:latin typeface="Trebuchet MS"/>
                <a:cs typeface="Trebuchet MS"/>
              </a:rPr>
              <a:t>euro  </a:t>
            </a:r>
            <a:r>
              <a:rPr sz="1800" b="1" i="1" spc="-114" dirty="0">
                <a:solidFill>
                  <a:srgbClr val="1F487C"/>
                </a:solidFill>
                <a:latin typeface="Trebuchet MS"/>
                <a:cs typeface="Trebuchet MS"/>
              </a:rPr>
              <a:t>mediante </a:t>
            </a:r>
            <a:r>
              <a:rPr sz="1800" b="1" i="1" u="heavy" spc="-12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Trebuchet MS"/>
                <a:cs typeface="Trebuchet MS"/>
              </a:rPr>
              <a:t>affidamento </a:t>
            </a:r>
            <a:r>
              <a:rPr sz="1800" b="1" i="1" u="heavy" spc="-14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Trebuchet MS"/>
                <a:cs typeface="Trebuchet MS"/>
              </a:rPr>
              <a:t>diretto</a:t>
            </a:r>
            <a:r>
              <a:rPr sz="1800" b="1" i="1" u="heavy" spc="25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b="1" i="1" u="heavy" spc="-14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Trebuchet MS"/>
                <a:cs typeface="Trebuchet MS"/>
              </a:rPr>
              <a:t>previa </a:t>
            </a:r>
            <a:r>
              <a:rPr sz="1800" b="1" i="1" u="heavy" spc="-12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Trebuchet MS"/>
                <a:cs typeface="Trebuchet MS"/>
              </a:rPr>
              <a:t>consultazione</a:t>
            </a:r>
            <a:r>
              <a:rPr sz="1800" b="1" i="1" spc="-125" dirty="0">
                <a:solidFill>
                  <a:srgbClr val="1F487C"/>
                </a:solidFill>
                <a:latin typeface="Trebuchet MS"/>
                <a:cs typeface="Trebuchet MS"/>
              </a:rPr>
              <a:t>, </a:t>
            </a:r>
            <a:r>
              <a:rPr sz="1800" b="1" i="1" spc="-114" dirty="0">
                <a:solidFill>
                  <a:srgbClr val="1F487C"/>
                </a:solidFill>
                <a:latin typeface="Trebuchet MS"/>
                <a:cs typeface="Trebuchet MS"/>
              </a:rPr>
              <a:t>ove </a:t>
            </a:r>
            <a:r>
              <a:rPr sz="1800" b="1" i="1" spc="-145" dirty="0">
                <a:solidFill>
                  <a:srgbClr val="1F487C"/>
                </a:solidFill>
                <a:latin typeface="Trebuchet MS"/>
                <a:cs typeface="Trebuchet MS"/>
              </a:rPr>
              <a:t>esistenti,  </a:t>
            </a:r>
            <a:r>
              <a:rPr sz="1800" b="1" i="1" u="heavy" spc="-13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Trebuchet MS"/>
                <a:cs typeface="Trebuchet MS"/>
              </a:rPr>
              <a:t>di </a:t>
            </a:r>
            <a:r>
              <a:rPr sz="1800" b="1" i="1" u="heavy" spc="-15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Trebuchet MS"/>
                <a:cs typeface="Trebuchet MS"/>
              </a:rPr>
              <a:t>tre </a:t>
            </a:r>
            <a:r>
              <a:rPr sz="1800" b="1" i="1" u="heavy" spc="-14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Trebuchet MS"/>
                <a:cs typeface="Trebuchet MS"/>
              </a:rPr>
              <a:t>operatori </a:t>
            </a:r>
            <a:r>
              <a:rPr sz="1800" b="1" i="1" u="heavy" spc="-114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Trebuchet MS"/>
                <a:cs typeface="Trebuchet MS"/>
              </a:rPr>
              <a:t>economici </a:t>
            </a:r>
            <a:r>
              <a:rPr sz="1800" i="1" spc="-145" dirty="0">
                <a:solidFill>
                  <a:srgbClr val="1F487C"/>
                </a:solidFill>
                <a:latin typeface="Arial"/>
                <a:cs typeface="Arial"/>
              </a:rPr>
              <a:t>e  </a:t>
            </a:r>
            <a:r>
              <a:rPr sz="1800" i="1" spc="-70" dirty="0">
                <a:solidFill>
                  <a:srgbClr val="1F487C"/>
                </a:solidFill>
                <a:latin typeface="Arial"/>
                <a:cs typeface="Arial"/>
              </a:rPr>
              <a:t>mediante </a:t>
            </a:r>
            <a:r>
              <a:rPr sz="1800" i="1" spc="-75" dirty="0">
                <a:solidFill>
                  <a:srgbClr val="1F487C"/>
                </a:solidFill>
                <a:latin typeface="Arial"/>
                <a:cs typeface="Arial"/>
              </a:rPr>
              <a:t>le  </a:t>
            </a:r>
            <a:r>
              <a:rPr sz="1800" b="1" i="1" u="heavy" spc="-12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Trebuchet MS"/>
                <a:cs typeface="Trebuchet MS"/>
              </a:rPr>
              <a:t>procedure </a:t>
            </a:r>
            <a:r>
              <a:rPr sz="1800" b="1" i="1" u="heavy" spc="-13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Trebuchet MS"/>
                <a:cs typeface="Trebuchet MS"/>
              </a:rPr>
              <a:t>di </a:t>
            </a:r>
            <a:r>
              <a:rPr sz="1800" b="1" i="1" u="heavy" spc="-12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Trebuchet MS"/>
                <a:cs typeface="Trebuchet MS"/>
              </a:rPr>
              <a:t>cui </a:t>
            </a:r>
            <a:r>
              <a:rPr sz="1800" b="1" i="1" u="heavy" spc="-13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Trebuchet MS"/>
                <a:cs typeface="Trebuchet MS"/>
              </a:rPr>
              <a:t>al </a:t>
            </a:r>
            <a:r>
              <a:rPr sz="1800" b="1" i="1" u="heavy" spc="-9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Trebuchet MS"/>
                <a:cs typeface="Trebuchet MS"/>
              </a:rPr>
              <a:t>comma </a:t>
            </a:r>
            <a:r>
              <a:rPr sz="1800" b="1" i="1" u="heavy" spc="-17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Trebuchet MS"/>
                <a:cs typeface="Trebuchet MS"/>
              </a:rPr>
              <a:t>2, </a:t>
            </a:r>
            <a:r>
              <a:rPr sz="1800" b="1" i="1" u="heavy" spc="-14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Trebuchet MS"/>
                <a:cs typeface="Trebuchet MS"/>
              </a:rPr>
              <a:t>lettera </a:t>
            </a:r>
            <a:r>
              <a:rPr sz="1800" b="1" i="1" u="heavy" spc="-14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Trebuchet MS"/>
                <a:cs typeface="Trebuchet MS"/>
              </a:rPr>
              <a:t>b), </a:t>
            </a:r>
            <a:r>
              <a:rPr sz="1800" b="1" i="1" u="heavy" spc="-12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Trebuchet MS"/>
                <a:cs typeface="Trebuchet MS"/>
              </a:rPr>
              <a:t>del </a:t>
            </a:r>
            <a:r>
              <a:rPr sz="1800" b="1" i="1" u="heavy" spc="-10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Trebuchet MS"/>
                <a:cs typeface="Trebuchet MS"/>
              </a:rPr>
              <a:t>medesimo </a:t>
            </a:r>
            <a:r>
              <a:rPr sz="1800" b="1" i="1" u="heavy" spc="-13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Trebuchet MS"/>
                <a:cs typeface="Trebuchet MS"/>
              </a:rPr>
              <a:t>articolo </a:t>
            </a:r>
            <a:r>
              <a:rPr sz="1800" b="1" i="1" u="heavy" spc="-14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Trebuchet MS"/>
                <a:cs typeface="Trebuchet MS"/>
              </a:rPr>
              <a:t>36 </a:t>
            </a:r>
            <a:r>
              <a:rPr sz="1800" b="1" i="1" spc="-140" dirty="0">
                <a:solidFill>
                  <a:srgbClr val="1F487C"/>
                </a:solidFill>
                <a:latin typeface="Trebuchet MS"/>
                <a:cs typeface="Trebuchet MS"/>
              </a:rPr>
              <a:t>per </a:t>
            </a:r>
            <a:r>
              <a:rPr sz="1800" b="1" i="1" spc="-150" dirty="0">
                <a:solidFill>
                  <a:srgbClr val="1F487C"/>
                </a:solidFill>
                <a:latin typeface="Trebuchet MS"/>
                <a:cs typeface="Trebuchet MS"/>
              </a:rPr>
              <a:t>i </a:t>
            </a:r>
            <a:r>
              <a:rPr sz="1800" b="1" i="1" spc="-140" dirty="0">
                <a:solidFill>
                  <a:srgbClr val="1F487C"/>
                </a:solidFill>
                <a:latin typeface="Trebuchet MS"/>
                <a:cs typeface="Trebuchet MS"/>
              </a:rPr>
              <a:t>lavori </a:t>
            </a:r>
            <a:r>
              <a:rPr sz="1800" b="1" i="1" spc="-135" dirty="0">
                <a:solidFill>
                  <a:srgbClr val="1F487C"/>
                </a:solidFill>
                <a:latin typeface="Trebuchet MS"/>
                <a:cs typeface="Trebuchet MS"/>
              </a:rPr>
              <a:t>di </a:t>
            </a:r>
            <a:r>
              <a:rPr sz="1800" b="1" i="1" spc="-120" dirty="0">
                <a:solidFill>
                  <a:srgbClr val="1F487C"/>
                </a:solidFill>
                <a:latin typeface="Trebuchet MS"/>
                <a:cs typeface="Trebuchet MS"/>
              </a:rPr>
              <a:t>importo </a:t>
            </a:r>
            <a:r>
              <a:rPr sz="1800" b="1" i="1" spc="-145" dirty="0">
                <a:solidFill>
                  <a:srgbClr val="1F487C"/>
                </a:solidFill>
                <a:latin typeface="Trebuchet MS"/>
                <a:cs typeface="Trebuchet MS"/>
              </a:rPr>
              <a:t>pari </a:t>
            </a:r>
            <a:r>
              <a:rPr sz="1800" b="1" i="1" spc="-80" dirty="0">
                <a:solidFill>
                  <a:srgbClr val="1F487C"/>
                </a:solidFill>
                <a:latin typeface="Trebuchet MS"/>
                <a:cs typeface="Trebuchet MS"/>
              </a:rPr>
              <a:t>o </a:t>
            </a:r>
            <a:r>
              <a:rPr sz="1800" b="1" i="1" spc="-125" dirty="0">
                <a:solidFill>
                  <a:srgbClr val="1F487C"/>
                </a:solidFill>
                <a:latin typeface="Trebuchet MS"/>
                <a:cs typeface="Trebuchet MS"/>
              </a:rPr>
              <a:t>superiore </a:t>
            </a:r>
            <a:r>
              <a:rPr sz="1800" b="1" i="1" spc="-120" dirty="0">
                <a:solidFill>
                  <a:srgbClr val="1F487C"/>
                </a:solidFill>
                <a:latin typeface="Trebuchet MS"/>
                <a:cs typeface="Trebuchet MS"/>
              </a:rPr>
              <a:t>a </a:t>
            </a:r>
            <a:r>
              <a:rPr sz="1800" b="1" i="1" spc="-155" dirty="0">
                <a:solidFill>
                  <a:srgbClr val="1F487C"/>
                </a:solidFill>
                <a:latin typeface="Trebuchet MS"/>
                <a:cs typeface="Trebuchet MS"/>
              </a:rPr>
              <a:t>150.000  </a:t>
            </a:r>
            <a:r>
              <a:rPr sz="1800" b="1" i="1" spc="-105" dirty="0">
                <a:solidFill>
                  <a:srgbClr val="1F487C"/>
                </a:solidFill>
                <a:latin typeface="Trebuchet MS"/>
                <a:cs typeface="Trebuchet MS"/>
              </a:rPr>
              <a:t>euro </a:t>
            </a:r>
            <a:r>
              <a:rPr sz="1800" b="1" i="1" spc="-110" dirty="0">
                <a:solidFill>
                  <a:srgbClr val="1F487C"/>
                </a:solidFill>
                <a:latin typeface="Trebuchet MS"/>
                <a:cs typeface="Trebuchet MS"/>
              </a:rPr>
              <a:t>e </a:t>
            </a:r>
            <a:r>
              <a:rPr sz="1800" b="1" i="1" spc="-135" dirty="0">
                <a:solidFill>
                  <a:srgbClr val="1F487C"/>
                </a:solidFill>
                <a:latin typeface="Trebuchet MS"/>
                <a:cs typeface="Trebuchet MS"/>
              </a:rPr>
              <a:t>inferiore </a:t>
            </a:r>
            <a:r>
              <a:rPr sz="1800" b="1" i="1" spc="-120" dirty="0">
                <a:solidFill>
                  <a:srgbClr val="1F487C"/>
                </a:solidFill>
                <a:latin typeface="Trebuchet MS"/>
                <a:cs typeface="Trebuchet MS"/>
              </a:rPr>
              <a:t>a </a:t>
            </a:r>
            <a:r>
              <a:rPr sz="1800" b="1" i="1" spc="-155" dirty="0">
                <a:solidFill>
                  <a:srgbClr val="1F487C"/>
                </a:solidFill>
                <a:latin typeface="Trebuchet MS"/>
                <a:cs typeface="Trebuchet MS"/>
              </a:rPr>
              <a:t>350.000</a:t>
            </a:r>
            <a:r>
              <a:rPr sz="1800" b="1" i="1" spc="-175" dirty="0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sz="1800" b="1" i="1" spc="-70" dirty="0">
                <a:solidFill>
                  <a:srgbClr val="1F487C"/>
                </a:solidFill>
                <a:latin typeface="Trebuchet MS"/>
                <a:cs typeface="Trebuchet MS"/>
              </a:rPr>
              <a:t>euro</a:t>
            </a:r>
            <a:r>
              <a:rPr sz="1800" i="1" spc="-70" dirty="0">
                <a:solidFill>
                  <a:srgbClr val="1F487C"/>
                </a:solidFill>
                <a:latin typeface="Arial"/>
                <a:cs typeface="Arial"/>
              </a:rPr>
              <a:t>"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04569" y="5223764"/>
            <a:ext cx="24980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14195" algn="l"/>
              </a:tabLst>
            </a:pPr>
            <a:r>
              <a:rPr sz="1100" b="1" spc="-90" dirty="0">
                <a:solidFill>
                  <a:srgbClr val="2B4077"/>
                </a:solidFill>
                <a:latin typeface="Trebuchet MS"/>
                <a:cs typeface="Trebuchet MS"/>
              </a:rPr>
              <a:t>40.000 </a:t>
            </a:r>
            <a:r>
              <a:rPr sz="1100" b="1" spc="-85" dirty="0">
                <a:solidFill>
                  <a:srgbClr val="2B4077"/>
                </a:solidFill>
                <a:latin typeface="Trebuchet MS"/>
                <a:cs typeface="Trebuchet MS"/>
              </a:rPr>
              <a:t>€</a:t>
            </a:r>
            <a:r>
              <a:rPr sz="1100" b="1" spc="-80" dirty="0">
                <a:solidFill>
                  <a:srgbClr val="2B4077"/>
                </a:solidFill>
                <a:latin typeface="Trebuchet MS"/>
                <a:cs typeface="Trebuchet MS"/>
              </a:rPr>
              <a:t> </a:t>
            </a:r>
            <a:r>
              <a:rPr sz="1100" b="1" spc="-95" dirty="0">
                <a:solidFill>
                  <a:srgbClr val="2B4077"/>
                </a:solidFill>
                <a:latin typeface="Trebuchet MS"/>
                <a:cs typeface="Trebuchet MS"/>
              </a:rPr>
              <a:t>=&gt;	&lt; </a:t>
            </a:r>
            <a:r>
              <a:rPr sz="1100" b="1" spc="-90" dirty="0">
                <a:solidFill>
                  <a:srgbClr val="2B4077"/>
                </a:solidFill>
                <a:latin typeface="Trebuchet MS"/>
                <a:cs typeface="Trebuchet MS"/>
              </a:rPr>
              <a:t>150.000</a:t>
            </a:r>
            <a:r>
              <a:rPr sz="1100" b="1" spc="-145" dirty="0">
                <a:solidFill>
                  <a:srgbClr val="2B4077"/>
                </a:solidFill>
                <a:latin typeface="Trebuchet MS"/>
                <a:cs typeface="Trebuchet MS"/>
              </a:rPr>
              <a:t> </a:t>
            </a:r>
            <a:r>
              <a:rPr sz="1100" b="1" spc="-85" dirty="0">
                <a:solidFill>
                  <a:srgbClr val="2B4077"/>
                </a:solidFill>
                <a:latin typeface="Trebuchet MS"/>
                <a:cs typeface="Trebuchet MS"/>
              </a:rPr>
              <a:t>€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66154" y="5223764"/>
            <a:ext cx="278765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05355" algn="l"/>
              </a:tabLst>
            </a:pPr>
            <a:r>
              <a:rPr sz="1100" b="1" spc="-90" dirty="0">
                <a:solidFill>
                  <a:srgbClr val="2B4077"/>
                </a:solidFill>
                <a:latin typeface="Trebuchet MS"/>
                <a:cs typeface="Trebuchet MS"/>
              </a:rPr>
              <a:t>150.000 </a:t>
            </a:r>
            <a:r>
              <a:rPr sz="1100" b="1" spc="-85" dirty="0">
                <a:solidFill>
                  <a:srgbClr val="2B4077"/>
                </a:solidFill>
                <a:latin typeface="Trebuchet MS"/>
                <a:cs typeface="Trebuchet MS"/>
              </a:rPr>
              <a:t>€</a:t>
            </a:r>
            <a:r>
              <a:rPr sz="1100" b="1" spc="-75" dirty="0">
                <a:solidFill>
                  <a:srgbClr val="2B4077"/>
                </a:solidFill>
                <a:latin typeface="Trebuchet MS"/>
                <a:cs typeface="Trebuchet MS"/>
              </a:rPr>
              <a:t> </a:t>
            </a:r>
            <a:r>
              <a:rPr sz="1100" b="1" spc="-95" dirty="0">
                <a:solidFill>
                  <a:srgbClr val="2B4077"/>
                </a:solidFill>
                <a:latin typeface="Trebuchet MS"/>
                <a:cs typeface="Trebuchet MS"/>
              </a:rPr>
              <a:t>=&gt;	&lt;</a:t>
            </a:r>
            <a:r>
              <a:rPr sz="1100" b="1" spc="-140" dirty="0">
                <a:solidFill>
                  <a:srgbClr val="2B4077"/>
                </a:solidFill>
                <a:latin typeface="Trebuchet MS"/>
                <a:cs typeface="Trebuchet MS"/>
              </a:rPr>
              <a:t> </a:t>
            </a:r>
            <a:r>
              <a:rPr sz="1100" b="1" spc="-90" dirty="0">
                <a:solidFill>
                  <a:srgbClr val="2B4077"/>
                </a:solidFill>
                <a:latin typeface="Trebuchet MS"/>
                <a:cs typeface="Trebuchet MS"/>
              </a:rPr>
              <a:t>350.000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58368" y="5039867"/>
            <a:ext cx="373341" cy="6431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5319" y="4989576"/>
            <a:ext cx="422186" cy="7437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4276" y="5065776"/>
            <a:ext cx="271780" cy="541020"/>
          </a:xfrm>
          <a:custGeom>
            <a:avLst/>
            <a:gdLst/>
            <a:ahLst/>
            <a:cxnLst/>
            <a:rect l="l" t="t" r="r" b="b"/>
            <a:pathLst>
              <a:path w="271780" h="541020">
                <a:moveTo>
                  <a:pt x="0" y="541020"/>
                </a:moveTo>
                <a:lnTo>
                  <a:pt x="271272" y="541020"/>
                </a:lnTo>
                <a:lnTo>
                  <a:pt x="271272" y="0"/>
                </a:lnTo>
                <a:lnTo>
                  <a:pt x="0" y="0"/>
                </a:lnTo>
                <a:lnTo>
                  <a:pt x="0" y="5410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25636" y="5097449"/>
            <a:ext cx="196215" cy="48323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Soglie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463540" y="5606796"/>
            <a:ext cx="0" cy="1062990"/>
          </a:xfrm>
          <a:custGeom>
            <a:avLst/>
            <a:gdLst/>
            <a:ahLst/>
            <a:cxnLst/>
            <a:rect l="l" t="t" r="r" b="b"/>
            <a:pathLst>
              <a:path h="1062990">
                <a:moveTo>
                  <a:pt x="0" y="0"/>
                </a:moveTo>
                <a:lnTo>
                  <a:pt x="0" y="1062481"/>
                </a:lnTo>
              </a:path>
            </a:pathLst>
          </a:custGeom>
          <a:ln w="9144">
            <a:solidFill>
              <a:srgbClr val="DCE6F1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86755" y="5039867"/>
            <a:ext cx="373341" cy="6431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83708" y="4989576"/>
            <a:ext cx="422186" cy="7437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12664" y="5065776"/>
            <a:ext cx="271780" cy="541020"/>
          </a:xfrm>
          <a:custGeom>
            <a:avLst/>
            <a:gdLst/>
            <a:ahLst/>
            <a:cxnLst/>
            <a:rect l="l" t="t" r="r" b="b"/>
            <a:pathLst>
              <a:path w="271779" h="541020">
                <a:moveTo>
                  <a:pt x="0" y="541020"/>
                </a:moveTo>
                <a:lnTo>
                  <a:pt x="271272" y="541020"/>
                </a:lnTo>
                <a:lnTo>
                  <a:pt x="271272" y="0"/>
                </a:lnTo>
                <a:lnTo>
                  <a:pt x="0" y="0"/>
                </a:lnTo>
                <a:lnTo>
                  <a:pt x="0" y="5410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354913" y="5097449"/>
            <a:ext cx="196215" cy="48323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Soglie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804416" y="5550408"/>
            <a:ext cx="1927859" cy="6903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35479" y="5605271"/>
            <a:ext cx="1693164" cy="6157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830323" y="5576315"/>
            <a:ext cx="1826260" cy="588645"/>
          </a:xfrm>
          <a:prstGeom prst="rect">
            <a:avLst/>
          </a:prstGeom>
          <a:solidFill>
            <a:srgbClr val="DCE6F1"/>
          </a:solidFill>
        </p:spPr>
        <p:txBody>
          <a:bodyPr vert="horz" wrap="square" lIns="0" tIns="86995" rIns="0" bIns="0" rtlCol="0">
            <a:spAutoFit/>
          </a:bodyPr>
          <a:lstStyle/>
          <a:p>
            <a:pPr marL="200025" marR="193675" indent="-3175" algn="ctr">
              <a:lnSpc>
                <a:spcPct val="100000"/>
              </a:lnSpc>
              <a:spcBef>
                <a:spcPts val="685"/>
              </a:spcBef>
            </a:pPr>
            <a:r>
              <a:rPr sz="900" b="1" spc="-5" dirty="0">
                <a:solidFill>
                  <a:srgbClr val="001F5F"/>
                </a:solidFill>
                <a:latin typeface="Arial"/>
                <a:cs typeface="Arial"/>
              </a:rPr>
              <a:t>Affidamento </a:t>
            </a:r>
            <a:r>
              <a:rPr sz="900" b="1" dirty="0">
                <a:solidFill>
                  <a:srgbClr val="001F5F"/>
                </a:solidFill>
                <a:latin typeface="Arial"/>
                <a:cs typeface="Arial"/>
              </a:rPr>
              <a:t>diretto</a:t>
            </a:r>
            <a:r>
              <a:rPr sz="9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001F5F"/>
                </a:solidFill>
                <a:latin typeface="Arial"/>
                <a:cs typeface="Arial"/>
              </a:rPr>
              <a:t>previa  </a:t>
            </a:r>
            <a:r>
              <a:rPr sz="900" b="1" dirty="0">
                <a:solidFill>
                  <a:srgbClr val="001F5F"/>
                </a:solidFill>
                <a:latin typeface="Arial"/>
                <a:cs typeface="Arial"/>
              </a:rPr>
              <a:t>consultazione di almeno</a:t>
            </a:r>
            <a:r>
              <a:rPr sz="900" b="1" spc="-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001F5F"/>
                </a:solidFill>
                <a:latin typeface="Arial"/>
                <a:cs typeface="Arial"/>
              </a:rPr>
              <a:t>3  </a:t>
            </a:r>
            <a:r>
              <a:rPr sz="900" b="1" dirty="0">
                <a:solidFill>
                  <a:srgbClr val="001F5F"/>
                </a:solidFill>
                <a:latin typeface="Arial"/>
                <a:cs typeface="Arial"/>
              </a:rPr>
              <a:t>operatori</a:t>
            </a:r>
            <a:r>
              <a:rPr sz="9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1F5F"/>
                </a:solidFill>
                <a:latin typeface="Arial"/>
                <a:cs typeface="Arial"/>
              </a:rPr>
              <a:t>economici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074407" y="5550408"/>
            <a:ext cx="1927859" cy="6903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71943" y="5605271"/>
            <a:ext cx="1763268" cy="6157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100316" y="5576315"/>
            <a:ext cx="1826260" cy="588645"/>
          </a:xfrm>
          <a:prstGeom prst="rect">
            <a:avLst/>
          </a:prstGeom>
          <a:solidFill>
            <a:srgbClr val="DCE6F1"/>
          </a:solidFill>
        </p:spPr>
        <p:txBody>
          <a:bodyPr vert="horz" wrap="square" lIns="0" tIns="86995" rIns="0" bIns="0" rtlCol="0">
            <a:spAutoFit/>
          </a:bodyPr>
          <a:lstStyle/>
          <a:p>
            <a:pPr marL="166370" marR="160020" indent="-635" algn="ctr">
              <a:lnSpc>
                <a:spcPct val="100000"/>
              </a:lnSpc>
              <a:spcBef>
                <a:spcPts val="685"/>
              </a:spcBef>
            </a:pPr>
            <a:r>
              <a:rPr sz="900" b="1" dirty="0">
                <a:solidFill>
                  <a:srgbClr val="001F5F"/>
                </a:solidFill>
                <a:latin typeface="Arial"/>
                <a:cs typeface="Arial"/>
              </a:rPr>
              <a:t>Procedura negoziata</a:t>
            </a:r>
            <a:r>
              <a:rPr sz="900" b="1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001F5F"/>
                </a:solidFill>
                <a:latin typeface="Arial"/>
                <a:cs typeface="Arial"/>
              </a:rPr>
              <a:t>previa  </a:t>
            </a:r>
            <a:r>
              <a:rPr sz="900" b="1" dirty="0">
                <a:solidFill>
                  <a:srgbClr val="001F5F"/>
                </a:solidFill>
                <a:latin typeface="Arial"/>
                <a:cs typeface="Arial"/>
              </a:rPr>
              <a:t>consultazione di almeno</a:t>
            </a:r>
            <a:r>
              <a:rPr sz="900" b="1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900" b="1" spc="-5" dirty="0">
                <a:solidFill>
                  <a:srgbClr val="001F5F"/>
                </a:solidFill>
                <a:latin typeface="Arial"/>
                <a:cs typeface="Arial"/>
              </a:rPr>
              <a:t>10  </a:t>
            </a:r>
            <a:r>
              <a:rPr sz="900" b="1" dirty="0">
                <a:solidFill>
                  <a:srgbClr val="001F5F"/>
                </a:solidFill>
                <a:latin typeface="Arial"/>
                <a:cs typeface="Arial"/>
              </a:rPr>
              <a:t>operatori</a:t>
            </a:r>
            <a:r>
              <a:rPr sz="9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001F5F"/>
                </a:solidFill>
                <a:latin typeface="Arial"/>
                <a:cs typeface="Arial"/>
              </a:rPr>
              <a:t>economici</a:t>
            </a:r>
            <a:endParaRPr sz="900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ts val="1425"/>
              </a:lnSpc>
            </a:pPr>
            <a:fld id="{81D60167-4931-47E6-BA6A-407CBD079E47}" type="slidenum">
              <a:rPr spc="-5" dirty="0"/>
              <a:t>127</a:t>
            </a:fld>
            <a:endParaRPr spc="-5" dirty="0"/>
          </a:p>
        </p:txBody>
      </p:sp>
      <p:sp>
        <p:nvSpPr>
          <p:cNvPr id="26" name="object 26"/>
          <p:cNvSpPr txBox="1"/>
          <p:nvPr/>
        </p:nvSpPr>
        <p:spPr>
          <a:xfrm>
            <a:off x="413715" y="4702505"/>
            <a:ext cx="93306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1F487C"/>
                </a:solidFill>
                <a:latin typeface="Arial"/>
                <a:cs typeface="Arial"/>
              </a:rPr>
              <a:t>Pertanto, esclusivamente per </a:t>
            </a:r>
            <a:r>
              <a:rPr sz="1600" dirty="0">
                <a:solidFill>
                  <a:srgbClr val="1F487C"/>
                </a:solidFill>
                <a:latin typeface="Arial"/>
                <a:cs typeface="Arial"/>
              </a:rPr>
              <a:t>il </a:t>
            </a:r>
            <a:r>
              <a:rPr sz="1600" spc="-5" dirty="0">
                <a:solidFill>
                  <a:srgbClr val="1F487C"/>
                </a:solidFill>
                <a:latin typeface="Arial"/>
                <a:cs typeface="Arial"/>
              </a:rPr>
              <a:t>2019, sono consentite </a:t>
            </a:r>
            <a:r>
              <a:rPr sz="1600" dirty="0">
                <a:solidFill>
                  <a:srgbClr val="1F487C"/>
                </a:solidFill>
                <a:latin typeface="Arial"/>
                <a:cs typeface="Arial"/>
              </a:rPr>
              <a:t>le </a:t>
            </a:r>
            <a:r>
              <a:rPr sz="1600" spc="-5" dirty="0">
                <a:solidFill>
                  <a:srgbClr val="1F487C"/>
                </a:solidFill>
                <a:latin typeface="Arial"/>
                <a:cs typeface="Arial"/>
              </a:rPr>
              <a:t>seguenti procedure per gli affidamenti di</a:t>
            </a:r>
            <a:r>
              <a:rPr sz="1600" spc="22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1F487C"/>
                </a:solidFill>
                <a:latin typeface="Arial"/>
                <a:cs typeface="Arial"/>
              </a:rPr>
              <a:t>lavori: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4255" y="2139695"/>
            <a:ext cx="10305288" cy="38846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1687" y="2167127"/>
            <a:ext cx="10200640" cy="3779520"/>
          </a:xfrm>
          <a:custGeom>
            <a:avLst/>
            <a:gdLst/>
            <a:ahLst/>
            <a:cxnLst/>
            <a:rect l="l" t="t" r="r" b="b"/>
            <a:pathLst>
              <a:path w="10200640" h="3779520">
                <a:moveTo>
                  <a:pt x="9570212" y="0"/>
                </a:moveTo>
                <a:lnTo>
                  <a:pt x="629932" y="0"/>
                </a:lnTo>
                <a:lnTo>
                  <a:pt x="582919" y="1728"/>
                </a:lnTo>
                <a:lnTo>
                  <a:pt x="536845" y="6830"/>
                </a:lnTo>
                <a:lnTo>
                  <a:pt x="491831" y="15186"/>
                </a:lnTo>
                <a:lnTo>
                  <a:pt x="447999" y="26673"/>
                </a:lnTo>
                <a:lnTo>
                  <a:pt x="405470" y="41169"/>
                </a:lnTo>
                <a:lnTo>
                  <a:pt x="364368" y="58553"/>
                </a:lnTo>
                <a:lnTo>
                  <a:pt x="324813" y="78702"/>
                </a:lnTo>
                <a:lnTo>
                  <a:pt x="286927" y="101494"/>
                </a:lnTo>
                <a:lnTo>
                  <a:pt x="250832" y="126808"/>
                </a:lnTo>
                <a:lnTo>
                  <a:pt x="216649" y="154523"/>
                </a:lnTo>
                <a:lnTo>
                  <a:pt x="184502" y="184515"/>
                </a:lnTo>
                <a:lnTo>
                  <a:pt x="154511" y="216663"/>
                </a:lnTo>
                <a:lnTo>
                  <a:pt x="126798" y="250845"/>
                </a:lnTo>
                <a:lnTo>
                  <a:pt x="101485" y="286940"/>
                </a:lnTo>
                <a:lnTo>
                  <a:pt x="78694" y="324825"/>
                </a:lnTo>
                <a:lnTo>
                  <a:pt x="58547" y="364379"/>
                </a:lnTo>
                <a:lnTo>
                  <a:pt x="41165" y="405480"/>
                </a:lnTo>
                <a:lnTo>
                  <a:pt x="26670" y="448006"/>
                </a:lnTo>
                <a:lnTo>
                  <a:pt x="15184" y="491834"/>
                </a:lnTo>
                <a:lnTo>
                  <a:pt x="6830" y="536844"/>
                </a:lnTo>
                <a:lnTo>
                  <a:pt x="1727" y="582913"/>
                </a:lnTo>
                <a:lnTo>
                  <a:pt x="0" y="629920"/>
                </a:lnTo>
                <a:lnTo>
                  <a:pt x="0" y="3149600"/>
                </a:lnTo>
                <a:lnTo>
                  <a:pt x="1727" y="3196611"/>
                </a:lnTo>
                <a:lnTo>
                  <a:pt x="6830" y="3242684"/>
                </a:lnTo>
                <a:lnTo>
                  <a:pt x="15184" y="3287696"/>
                </a:lnTo>
                <a:lnTo>
                  <a:pt x="26670" y="3331527"/>
                </a:lnTo>
                <a:lnTo>
                  <a:pt x="41165" y="3374054"/>
                </a:lnTo>
                <a:lnTo>
                  <a:pt x="58547" y="3415156"/>
                </a:lnTo>
                <a:lnTo>
                  <a:pt x="78694" y="3454710"/>
                </a:lnTo>
                <a:lnTo>
                  <a:pt x="101485" y="3492596"/>
                </a:lnTo>
                <a:lnTo>
                  <a:pt x="126798" y="3528690"/>
                </a:lnTo>
                <a:lnTo>
                  <a:pt x="154511" y="3562872"/>
                </a:lnTo>
                <a:lnTo>
                  <a:pt x="184502" y="3595019"/>
                </a:lnTo>
                <a:lnTo>
                  <a:pt x="216649" y="3625009"/>
                </a:lnTo>
                <a:lnTo>
                  <a:pt x="250832" y="3652722"/>
                </a:lnTo>
                <a:lnTo>
                  <a:pt x="286927" y="3678034"/>
                </a:lnTo>
                <a:lnTo>
                  <a:pt x="324813" y="3700825"/>
                </a:lnTo>
                <a:lnTo>
                  <a:pt x="364368" y="3720972"/>
                </a:lnTo>
                <a:lnTo>
                  <a:pt x="405470" y="3738354"/>
                </a:lnTo>
                <a:lnTo>
                  <a:pt x="447999" y="3752849"/>
                </a:lnTo>
                <a:lnTo>
                  <a:pt x="491831" y="3764335"/>
                </a:lnTo>
                <a:lnTo>
                  <a:pt x="536845" y="3772689"/>
                </a:lnTo>
                <a:lnTo>
                  <a:pt x="582919" y="3777792"/>
                </a:lnTo>
                <a:lnTo>
                  <a:pt x="629932" y="3779520"/>
                </a:lnTo>
                <a:lnTo>
                  <a:pt x="9570212" y="3779520"/>
                </a:lnTo>
                <a:lnTo>
                  <a:pt x="9617218" y="3777792"/>
                </a:lnTo>
                <a:lnTo>
                  <a:pt x="9663287" y="3772689"/>
                </a:lnTo>
                <a:lnTo>
                  <a:pt x="9708297" y="3764335"/>
                </a:lnTo>
                <a:lnTo>
                  <a:pt x="9752125" y="3752849"/>
                </a:lnTo>
                <a:lnTo>
                  <a:pt x="9794651" y="3738354"/>
                </a:lnTo>
                <a:lnTo>
                  <a:pt x="9835752" y="3720972"/>
                </a:lnTo>
                <a:lnTo>
                  <a:pt x="9875306" y="3700825"/>
                </a:lnTo>
                <a:lnTo>
                  <a:pt x="9913191" y="3678034"/>
                </a:lnTo>
                <a:lnTo>
                  <a:pt x="9949286" y="3652722"/>
                </a:lnTo>
                <a:lnTo>
                  <a:pt x="9983468" y="3625009"/>
                </a:lnTo>
                <a:lnTo>
                  <a:pt x="10015616" y="3595019"/>
                </a:lnTo>
                <a:lnTo>
                  <a:pt x="10045608" y="3562872"/>
                </a:lnTo>
                <a:lnTo>
                  <a:pt x="10073323" y="3528690"/>
                </a:lnTo>
                <a:lnTo>
                  <a:pt x="10098637" y="3492596"/>
                </a:lnTo>
                <a:lnTo>
                  <a:pt x="10121429" y="3454710"/>
                </a:lnTo>
                <a:lnTo>
                  <a:pt x="10141578" y="3415156"/>
                </a:lnTo>
                <a:lnTo>
                  <a:pt x="10158962" y="3374054"/>
                </a:lnTo>
                <a:lnTo>
                  <a:pt x="10173458" y="3331527"/>
                </a:lnTo>
                <a:lnTo>
                  <a:pt x="10184945" y="3287696"/>
                </a:lnTo>
                <a:lnTo>
                  <a:pt x="10193301" y="3242684"/>
                </a:lnTo>
                <a:lnTo>
                  <a:pt x="10198403" y="3196611"/>
                </a:lnTo>
                <a:lnTo>
                  <a:pt x="10200132" y="3149600"/>
                </a:lnTo>
                <a:lnTo>
                  <a:pt x="10200132" y="629920"/>
                </a:lnTo>
                <a:lnTo>
                  <a:pt x="10198403" y="582913"/>
                </a:lnTo>
                <a:lnTo>
                  <a:pt x="10193301" y="536844"/>
                </a:lnTo>
                <a:lnTo>
                  <a:pt x="10184945" y="491834"/>
                </a:lnTo>
                <a:lnTo>
                  <a:pt x="10173458" y="448006"/>
                </a:lnTo>
                <a:lnTo>
                  <a:pt x="10158962" y="405480"/>
                </a:lnTo>
                <a:lnTo>
                  <a:pt x="10141578" y="364379"/>
                </a:lnTo>
                <a:lnTo>
                  <a:pt x="10121429" y="324825"/>
                </a:lnTo>
                <a:lnTo>
                  <a:pt x="10098637" y="286940"/>
                </a:lnTo>
                <a:lnTo>
                  <a:pt x="10073323" y="250845"/>
                </a:lnTo>
                <a:lnTo>
                  <a:pt x="10045608" y="216663"/>
                </a:lnTo>
                <a:lnTo>
                  <a:pt x="10015616" y="184515"/>
                </a:lnTo>
                <a:lnTo>
                  <a:pt x="9983468" y="154523"/>
                </a:lnTo>
                <a:lnTo>
                  <a:pt x="9949286" y="126808"/>
                </a:lnTo>
                <a:lnTo>
                  <a:pt x="9913191" y="101494"/>
                </a:lnTo>
                <a:lnTo>
                  <a:pt x="9875306" y="78702"/>
                </a:lnTo>
                <a:lnTo>
                  <a:pt x="9835752" y="58553"/>
                </a:lnTo>
                <a:lnTo>
                  <a:pt x="9794651" y="41169"/>
                </a:lnTo>
                <a:lnTo>
                  <a:pt x="9752125" y="26673"/>
                </a:lnTo>
                <a:lnTo>
                  <a:pt x="9708297" y="15186"/>
                </a:lnTo>
                <a:lnTo>
                  <a:pt x="9663287" y="6830"/>
                </a:lnTo>
                <a:lnTo>
                  <a:pt x="9617218" y="1728"/>
                </a:lnTo>
                <a:lnTo>
                  <a:pt x="95702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1687" y="2167127"/>
            <a:ext cx="10200640" cy="3779520"/>
          </a:xfrm>
          <a:custGeom>
            <a:avLst/>
            <a:gdLst/>
            <a:ahLst/>
            <a:cxnLst/>
            <a:rect l="l" t="t" r="r" b="b"/>
            <a:pathLst>
              <a:path w="10200640" h="3779520">
                <a:moveTo>
                  <a:pt x="0" y="629920"/>
                </a:moveTo>
                <a:lnTo>
                  <a:pt x="1727" y="582913"/>
                </a:lnTo>
                <a:lnTo>
                  <a:pt x="6830" y="536844"/>
                </a:lnTo>
                <a:lnTo>
                  <a:pt x="15184" y="491834"/>
                </a:lnTo>
                <a:lnTo>
                  <a:pt x="26670" y="448006"/>
                </a:lnTo>
                <a:lnTo>
                  <a:pt x="41165" y="405480"/>
                </a:lnTo>
                <a:lnTo>
                  <a:pt x="58547" y="364379"/>
                </a:lnTo>
                <a:lnTo>
                  <a:pt x="78694" y="324825"/>
                </a:lnTo>
                <a:lnTo>
                  <a:pt x="101485" y="286940"/>
                </a:lnTo>
                <a:lnTo>
                  <a:pt x="126798" y="250845"/>
                </a:lnTo>
                <a:lnTo>
                  <a:pt x="154511" y="216663"/>
                </a:lnTo>
                <a:lnTo>
                  <a:pt x="184502" y="184515"/>
                </a:lnTo>
                <a:lnTo>
                  <a:pt x="216649" y="154523"/>
                </a:lnTo>
                <a:lnTo>
                  <a:pt x="250832" y="126808"/>
                </a:lnTo>
                <a:lnTo>
                  <a:pt x="286927" y="101494"/>
                </a:lnTo>
                <a:lnTo>
                  <a:pt x="324813" y="78702"/>
                </a:lnTo>
                <a:lnTo>
                  <a:pt x="364368" y="58553"/>
                </a:lnTo>
                <a:lnTo>
                  <a:pt x="405470" y="41169"/>
                </a:lnTo>
                <a:lnTo>
                  <a:pt x="447999" y="26673"/>
                </a:lnTo>
                <a:lnTo>
                  <a:pt x="491831" y="15186"/>
                </a:lnTo>
                <a:lnTo>
                  <a:pt x="536845" y="6830"/>
                </a:lnTo>
                <a:lnTo>
                  <a:pt x="582919" y="1728"/>
                </a:lnTo>
                <a:lnTo>
                  <a:pt x="629932" y="0"/>
                </a:lnTo>
                <a:lnTo>
                  <a:pt x="9570212" y="0"/>
                </a:lnTo>
                <a:lnTo>
                  <a:pt x="9617218" y="1728"/>
                </a:lnTo>
                <a:lnTo>
                  <a:pt x="9663287" y="6830"/>
                </a:lnTo>
                <a:lnTo>
                  <a:pt x="9708297" y="15186"/>
                </a:lnTo>
                <a:lnTo>
                  <a:pt x="9752125" y="26673"/>
                </a:lnTo>
                <a:lnTo>
                  <a:pt x="9794651" y="41169"/>
                </a:lnTo>
                <a:lnTo>
                  <a:pt x="9835752" y="58553"/>
                </a:lnTo>
                <a:lnTo>
                  <a:pt x="9875306" y="78702"/>
                </a:lnTo>
                <a:lnTo>
                  <a:pt x="9913191" y="101494"/>
                </a:lnTo>
                <a:lnTo>
                  <a:pt x="9949286" y="126808"/>
                </a:lnTo>
                <a:lnTo>
                  <a:pt x="9983468" y="154523"/>
                </a:lnTo>
                <a:lnTo>
                  <a:pt x="10015616" y="184515"/>
                </a:lnTo>
                <a:lnTo>
                  <a:pt x="10045608" y="216663"/>
                </a:lnTo>
                <a:lnTo>
                  <a:pt x="10073323" y="250845"/>
                </a:lnTo>
                <a:lnTo>
                  <a:pt x="10098637" y="286940"/>
                </a:lnTo>
                <a:lnTo>
                  <a:pt x="10121429" y="324825"/>
                </a:lnTo>
                <a:lnTo>
                  <a:pt x="10141578" y="364379"/>
                </a:lnTo>
                <a:lnTo>
                  <a:pt x="10158962" y="405480"/>
                </a:lnTo>
                <a:lnTo>
                  <a:pt x="10173458" y="448006"/>
                </a:lnTo>
                <a:lnTo>
                  <a:pt x="10184945" y="491834"/>
                </a:lnTo>
                <a:lnTo>
                  <a:pt x="10193301" y="536844"/>
                </a:lnTo>
                <a:lnTo>
                  <a:pt x="10198403" y="582913"/>
                </a:lnTo>
                <a:lnTo>
                  <a:pt x="10200132" y="629920"/>
                </a:lnTo>
                <a:lnTo>
                  <a:pt x="10200132" y="3149600"/>
                </a:lnTo>
                <a:lnTo>
                  <a:pt x="10198403" y="3196611"/>
                </a:lnTo>
                <a:lnTo>
                  <a:pt x="10193301" y="3242684"/>
                </a:lnTo>
                <a:lnTo>
                  <a:pt x="10184945" y="3287696"/>
                </a:lnTo>
                <a:lnTo>
                  <a:pt x="10173458" y="3331527"/>
                </a:lnTo>
                <a:lnTo>
                  <a:pt x="10158962" y="3374054"/>
                </a:lnTo>
                <a:lnTo>
                  <a:pt x="10141578" y="3415156"/>
                </a:lnTo>
                <a:lnTo>
                  <a:pt x="10121429" y="3454710"/>
                </a:lnTo>
                <a:lnTo>
                  <a:pt x="10098637" y="3492596"/>
                </a:lnTo>
                <a:lnTo>
                  <a:pt x="10073323" y="3528690"/>
                </a:lnTo>
                <a:lnTo>
                  <a:pt x="10045608" y="3562872"/>
                </a:lnTo>
                <a:lnTo>
                  <a:pt x="10015616" y="3595019"/>
                </a:lnTo>
                <a:lnTo>
                  <a:pt x="9983468" y="3625009"/>
                </a:lnTo>
                <a:lnTo>
                  <a:pt x="9949286" y="3652722"/>
                </a:lnTo>
                <a:lnTo>
                  <a:pt x="9913191" y="3678034"/>
                </a:lnTo>
                <a:lnTo>
                  <a:pt x="9875306" y="3700825"/>
                </a:lnTo>
                <a:lnTo>
                  <a:pt x="9835752" y="3720972"/>
                </a:lnTo>
                <a:lnTo>
                  <a:pt x="9794651" y="3738354"/>
                </a:lnTo>
                <a:lnTo>
                  <a:pt x="9752125" y="3752849"/>
                </a:lnTo>
                <a:lnTo>
                  <a:pt x="9708297" y="3764335"/>
                </a:lnTo>
                <a:lnTo>
                  <a:pt x="9663287" y="3772689"/>
                </a:lnTo>
                <a:lnTo>
                  <a:pt x="9617218" y="3777792"/>
                </a:lnTo>
                <a:lnTo>
                  <a:pt x="9570212" y="3779520"/>
                </a:lnTo>
                <a:lnTo>
                  <a:pt x="629932" y="3779520"/>
                </a:lnTo>
                <a:lnTo>
                  <a:pt x="582919" y="3777792"/>
                </a:lnTo>
                <a:lnTo>
                  <a:pt x="536845" y="3772689"/>
                </a:lnTo>
                <a:lnTo>
                  <a:pt x="491831" y="3764335"/>
                </a:lnTo>
                <a:lnTo>
                  <a:pt x="447999" y="3752849"/>
                </a:lnTo>
                <a:lnTo>
                  <a:pt x="405470" y="3738354"/>
                </a:lnTo>
                <a:lnTo>
                  <a:pt x="364368" y="3720972"/>
                </a:lnTo>
                <a:lnTo>
                  <a:pt x="324813" y="3700825"/>
                </a:lnTo>
                <a:lnTo>
                  <a:pt x="286927" y="3678034"/>
                </a:lnTo>
                <a:lnTo>
                  <a:pt x="250832" y="3652722"/>
                </a:lnTo>
                <a:lnTo>
                  <a:pt x="216649" y="3625009"/>
                </a:lnTo>
                <a:lnTo>
                  <a:pt x="184502" y="3595019"/>
                </a:lnTo>
                <a:lnTo>
                  <a:pt x="154511" y="3562872"/>
                </a:lnTo>
                <a:lnTo>
                  <a:pt x="126798" y="3528690"/>
                </a:lnTo>
                <a:lnTo>
                  <a:pt x="101485" y="3492596"/>
                </a:lnTo>
                <a:lnTo>
                  <a:pt x="78694" y="3454710"/>
                </a:lnTo>
                <a:lnTo>
                  <a:pt x="58547" y="3415156"/>
                </a:lnTo>
                <a:lnTo>
                  <a:pt x="41165" y="3374054"/>
                </a:lnTo>
                <a:lnTo>
                  <a:pt x="26670" y="3331527"/>
                </a:lnTo>
                <a:lnTo>
                  <a:pt x="15184" y="3287696"/>
                </a:lnTo>
                <a:lnTo>
                  <a:pt x="6830" y="3242684"/>
                </a:lnTo>
                <a:lnTo>
                  <a:pt x="1727" y="3196611"/>
                </a:lnTo>
                <a:lnTo>
                  <a:pt x="0" y="3149600"/>
                </a:lnTo>
                <a:lnTo>
                  <a:pt x="0" y="629920"/>
                </a:lnTo>
                <a:close/>
              </a:path>
            </a:pathLst>
          </a:custGeom>
          <a:ln w="317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40308" y="2430779"/>
            <a:ext cx="1704339" cy="541020"/>
          </a:xfrm>
          <a:prstGeom prst="rect">
            <a:avLst/>
          </a:prstGeom>
          <a:ln w="12700">
            <a:solidFill>
              <a:srgbClr val="D9D9D9"/>
            </a:solidFill>
          </a:ln>
        </p:spPr>
        <p:txBody>
          <a:bodyPr vert="horz" wrap="square" lIns="0" tIns="1149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5"/>
              </a:spcBef>
            </a:pP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Verifica</a:t>
            </a:r>
            <a:r>
              <a:rPr sz="10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esistenza</a:t>
            </a:r>
            <a:endParaRPr sz="10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Convenzione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– quadro</a:t>
            </a:r>
            <a:r>
              <a:rPr sz="1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attiva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80033" y="5746800"/>
            <a:ext cx="28422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7" baseline="27777" dirty="0">
                <a:solidFill>
                  <a:srgbClr val="001F5F"/>
                </a:solidFill>
                <a:latin typeface="Arial"/>
                <a:cs typeface="Arial"/>
              </a:rPr>
              <a:t>*</a:t>
            </a:r>
            <a:r>
              <a:rPr sz="900" spc="-5" dirty="0">
                <a:solidFill>
                  <a:srgbClr val="001F5F"/>
                </a:solidFill>
                <a:latin typeface="Arial"/>
                <a:cs typeface="Arial"/>
              </a:rPr>
              <a:t>Per la </a:t>
            </a:r>
            <a:r>
              <a:rPr sz="900" dirty="0">
                <a:solidFill>
                  <a:srgbClr val="001F5F"/>
                </a:solidFill>
                <a:latin typeface="Arial"/>
                <a:cs typeface="Arial"/>
              </a:rPr>
              <a:t>categoria </a:t>
            </a:r>
            <a:r>
              <a:rPr sz="900" spc="-5" dirty="0">
                <a:solidFill>
                  <a:srgbClr val="001F5F"/>
                </a:solidFill>
                <a:latin typeface="Arial"/>
                <a:cs typeface="Arial"/>
              </a:rPr>
              <a:t>merceologia </a:t>
            </a:r>
            <a:r>
              <a:rPr sz="900" dirty="0">
                <a:solidFill>
                  <a:srgbClr val="001F5F"/>
                </a:solidFill>
                <a:latin typeface="Arial"/>
                <a:cs typeface="Arial"/>
              </a:rPr>
              <a:t>che si </a:t>
            </a:r>
            <a:r>
              <a:rPr sz="900" spc="-5" dirty="0">
                <a:solidFill>
                  <a:srgbClr val="001F5F"/>
                </a:solidFill>
                <a:latin typeface="Arial"/>
                <a:cs typeface="Arial"/>
              </a:rPr>
              <a:t>intende</a:t>
            </a:r>
            <a:r>
              <a:rPr sz="9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1F5F"/>
                </a:solidFill>
                <a:latin typeface="Arial"/>
                <a:cs typeface="Arial"/>
              </a:rPr>
              <a:t>acquistare.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46403" y="3331464"/>
            <a:ext cx="1693545" cy="878205"/>
          </a:xfrm>
          <a:custGeom>
            <a:avLst/>
            <a:gdLst/>
            <a:ahLst/>
            <a:cxnLst/>
            <a:rect l="l" t="t" r="r" b="b"/>
            <a:pathLst>
              <a:path w="1693545" h="878204">
                <a:moveTo>
                  <a:pt x="846582" y="0"/>
                </a:moveTo>
                <a:lnTo>
                  <a:pt x="0" y="438912"/>
                </a:lnTo>
                <a:lnTo>
                  <a:pt x="846582" y="877824"/>
                </a:lnTo>
                <a:lnTo>
                  <a:pt x="1693164" y="438912"/>
                </a:lnTo>
                <a:lnTo>
                  <a:pt x="8465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46403" y="3331464"/>
            <a:ext cx="1693545" cy="878205"/>
          </a:xfrm>
          <a:custGeom>
            <a:avLst/>
            <a:gdLst/>
            <a:ahLst/>
            <a:cxnLst/>
            <a:rect l="l" t="t" r="r" b="b"/>
            <a:pathLst>
              <a:path w="1693545" h="878204">
                <a:moveTo>
                  <a:pt x="0" y="438912"/>
                </a:moveTo>
                <a:lnTo>
                  <a:pt x="846582" y="0"/>
                </a:lnTo>
                <a:lnTo>
                  <a:pt x="1693164" y="438912"/>
                </a:lnTo>
                <a:lnTo>
                  <a:pt x="846582" y="877824"/>
                </a:lnTo>
                <a:lnTo>
                  <a:pt x="0" y="438912"/>
                </a:lnTo>
                <a:close/>
              </a:path>
            </a:pathLst>
          </a:custGeom>
          <a:ln w="12700">
            <a:solidFill>
              <a:srgbClr val="94B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454022" y="3537965"/>
            <a:ext cx="680720" cy="459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950" spc="-35" dirty="0">
                <a:solidFill>
                  <a:srgbClr val="001F5F"/>
                </a:solidFill>
                <a:latin typeface="Arial"/>
                <a:cs typeface="Arial"/>
              </a:rPr>
              <a:t>Esiste </a:t>
            </a:r>
            <a:r>
              <a:rPr sz="950" spc="-30" dirty="0">
                <a:solidFill>
                  <a:srgbClr val="001F5F"/>
                </a:solidFill>
                <a:latin typeface="Arial"/>
                <a:cs typeface="Arial"/>
              </a:rPr>
              <a:t>una  </a:t>
            </a:r>
            <a:r>
              <a:rPr sz="950" spc="-45" dirty="0">
                <a:solidFill>
                  <a:srgbClr val="001F5F"/>
                </a:solidFill>
                <a:latin typeface="Arial"/>
                <a:cs typeface="Arial"/>
              </a:rPr>
              <a:t>Con</a:t>
            </a:r>
            <a:r>
              <a:rPr sz="950" spc="-5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950" spc="-45" dirty="0">
                <a:solidFill>
                  <a:srgbClr val="001F5F"/>
                </a:solidFill>
                <a:latin typeface="Arial"/>
                <a:cs typeface="Arial"/>
              </a:rPr>
              <a:t>en</a:t>
            </a:r>
            <a:r>
              <a:rPr sz="950" spc="-50" dirty="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sz="950" spc="-4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950" spc="-4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950" spc="-5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950" spc="-5" dirty="0">
                <a:solidFill>
                  <a:srgbClr val="001F5F"/>
                </a:solidFill>
                <a:latin typeface="Arial"/>
                <a:cs typeface="Arial"/>
              </a:rPr>
              <a:t>e  </a:t>
            </a:r>
            <a:r>
              <a:rPr sz="950" spc="-40" dirty="0">
                <a:solidFill>
                  <a:srgbClr val="001F5F"/>
                </a:solidFill>
                <a:latin typeface="Arial"/>
                <a:cs typeface="Arial"/>
              </a:rPr>
              <a:t>attiva?</a:t>
            </a:r>
            <a:endParaRPr sz="9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64052" y="3500628"/>
            <a:ext cx="1704339" cy="539750"/>
          </a:xfrm>
          <a:prstGeom prst="rect">
            <a:avLst/>
          </a:prstGeom>
          <a:ln w="12700">
            <a:solidFill>
              <a:srgbClr val="D9D9D9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52705" marR="42545" algn="ctr">
              <a:lnSpc>
                <a:spcPct val="100000"/>
              </a:lnSpc>
              <a:spcBef>
                <a:spcPts val="295"/>
              </a:spcBef>
            </a:pP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Verifica se la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Convenzione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–  quadro è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idonea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rispetto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alle  esigenze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754123" y="2971800"/>
            <a:ext cx="76200" cy="360045"/>
          </a:xfrm>
          <a:custGeom>
            <a:avLst/>
            <a:gdLst/>
            <a:ahLst/>
            <a:cxnLst/>
            <a:rect l="l" t="t" r="r" b="b"/>
            <a:pathLst>
              <a:path w="76200" h="360045">
                <a:moveTo>
                  <a:pt x="31750" y="283337"/>
                </a:moveTo>
                <a:lnTo>
                  <a:pt x="0" y="283337"/>
                </a:lnTo>
                <a:lnTo>
                  <a:pt x="38100" y="359537"/>
                </a:lnTo>
                <a:lnTo>
                  <a:pt x="69850" y="296037"/>
                </a:lnTo>
                <a:lnTo>
                  <a:pt x="31750" y="296037"/>
                </a:lnTo>
                <a:lnTo>
                  <a:pt x="31750" y="283337"/>
                </a:lnTo>
                <a:close/>
              </a:path>
              <a:path w="76200" h="360045">
                <a:moveTo>
                  <a:pt x="44450" y="0"/>
                </a:moveTo>
                <a:lnTo>
                  <a:pt x="31750" y="0"/>
                </a:lnTo>
                <a:lnTo>
                  <a:pt x="31750" y="296037"/>
                </a:lnTo>
                <a:lnTo>
                  <a:pt x="44450" y="296037"/>
                </a:lnTo>
                <a:lnTo>
                  <a:pt x="44450" y="0"/>
                </a:lnTo>
                <a:close/>
              </a:path>
              <a:path w="76200" h="360045">
                <a:moveTo>
                  <a:pt x="76200" y="283337"/>
                </a:moveTo>
                <a:lnTo>
                  <a:pt x="44450" y="283337"/>
                </a:lnTo>
                <a:lnTo>
                  <a:pt x="44450" y="296037"/>
                </a:lnTo>
                <a:lnTo>
                  <a:pt x="69850" y="296037"/>
                </a:lnTo>
                <a:lnTo>
                  <a:pt x="76200" y="283337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39567" y="3732276"/>
            <a:ext cx="826135" cy="76200"/>
          </a:xfrm>
          <a:custGeom>
            <a:avLst/>
            <a:gdLst/>
            <a:ahLst/>
            <a:cxnLst/>
            <a:rect l="l" t="t" r="r" b="b"/>
            <a:pathLst>
              <a:path w="826135" h="76200">
                <a:moveTo>
                  <a:pt x="749681" y="0"/>
                </a:moveTo>
                <a:lnTo>
                  <a:pt x="749681" y="76200"/>
                </a:lnTo>
                <a:lnTo>
                  <a:pt x="813181" y="44450"/>
                </a:lnTo>
                <a:lnTo>
                  <a:pt x="762381" y="44450"/>
                </a:lnTo>
                <a:lnTo>
                  <a:pt x="762381" y="31750"/>
                </a:lnTo>
                <a:lnTo>
                  <a:pt x="813181" y="31750"/>
                </a:lnTo>
                <a:lnTo>
                  <a:pt x="749681" y="0"/>
                </a:lnTo>
                <a:close/>
              </a:path>
              <a:path w="826135" h="76200">
                <a:moveTo>
                  <a:pt x="749681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749681" y="44450"/>
                </a:lnTo>
                <a:lnTo>
                  <a:pt x="749681" y="31750"/>
                </a:lnTo>
                <a:close/>
              </a:path>
              <a:path w="826135" h="76200">
                <a:moveTo>
                  <a:pt x="813181" y="31750"/>
                </a:moveTo>
                <a:lnTo>
                  <a:pt x="762381" y="31750"/>
                </a:lnTo>
                <a:lnTo>
                  <a:pt x="762381" y="44450"/>
                </a:lnTo>
                <a:lnTo>
                  <a:pt x="813181" y="44450"/>
                </a:lnTo>
                <a:lnTo>
                  <a:pt x="825881" y="38100"/>
                </a:lnTo>
                <a:lnTo>
                  <a:pt x="813181" y="3175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28944" y="3331464"/>
            <a:ext cx="1693545" cy="878205"/>
          </a:xfrm>
          <a:custGeom>
            <a:avLst/>
            <a:gdLst/>
            <a:ahLst/>
            <a:cxnLst/>
            <a:rect l="l" t="t" r="r" b="b"/>
            <a:pathLst>
              <a:path w="1693545" h="878204">
                <a:moveTo>
                  <a:pt x="846581" y="0"/>
                </a:moveTo>
                <a:lnTo>
                  <a:pt x="0" y="438912"/>
                </a:lnTo>
                <a:lnTo>
                  <a:pt x="846581" y="877824"/>
                </a:lnTo>
                <a:lnTo>
                  <a:pt x="1693163" y="438912"/>
                </a:lnTo>
                <a:lnTo>
                  <a:pt x="8465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28944" y="3331464"/>
            <a:ext cx="1693545" cy="878205"/>
          </a:xfrm>
          <a:custGeom>
            <a:avLst/>
            <a:gdLst/>
            <a:ahLst/>
            <a:cxnLst/>
            <a:rect l="l" t="t" r="r" b="b"/>
            <a:pathLst>
              <a:path w="1693545" h="878204">
                <a:moveTo>
                  <a:pt x="0" y="438912"/>
                </a:moveTo>
                <a:lnTo>
                  <a:pt x="846581" y="0"/>
                </a:lnTo>
                <a:lnTo>
                  <a:pt x="1693163" y="438912"/>
                </a:lnTo>
                <a:lnTo>
                  <a:pt x="846581" y="877824"/>
                </a:lnTo>
                <a:lnTo>
                  <a:pt x="0" y="438912"/>
                </a:lnTo>
                <a:close/>
              </a:path>
            </a:pathLst>
          </a:custGeom>
          <a:ln w="12700">
            <a:solidFill>
              <a:srgbClr val="94B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462776" y="3610102"/>
            <a:ext cx="833755" cy="315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9545" marR="5080" indent="-157480">
              <a:lnSpc>
                <a:spcPct val="100000"/>
              </a:lnSpc>
              <a:spcBef>
                <a:spcPts val="95"/>
              </a:spcBef>
            </a:pPr>
            <a:r>
              <a:rPr sz="950" spc="-25" dirty="0">
                <a:solidFill>
                  <a:srgbClr val="001F5F"/>
                </a:solidFill>
                <a:latin typeface="Arial"/>
                <a:cs typeface="Arial"/>
              </a:rPr>
              <a:t>La</a:t>
            </a:r>
            <a:r>
              <a:rPr sz="95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950" spc="-40" dirty="0">
                <a:solidFill>
                  <a:srgbClr val="001F5F"/>
                </a:solidFill>
                <a:latin typeface="Arial"/>
                <a:cs typeface="Arial"/>
              </a:rPr>
              <a:t>Convenzione  </a:t>
            </a:r>
            <a:r>
              <a:rPr sz="950" spc="-5" dirty="0">
                <a:solidFill>
                  <a:srgbClr val="001F5F"/>
                </a:solidFill>
                <a:latin typeface="Arial"/>
                <a:cs typeface="Arial"/>
              </a:rPr>
              <a:t>è</a:t>
            </a:r>
            <a:r>
              <a:rPr sz="950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950" spc="-40" dirty="0">
                <a:solidFill>
                  <a:srgbClr val="001F5F"/>
                </a:solidFill>
                <a:latin typeface="Arial"/>
                <a:cs typeface="Arial"/>
              </a:rPr>
              <a:t>idonea?</a:t>
            </a:r>
            <a:endParaRPr sz="95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024371" y="4904232"/>
            <a:ext cx="1704339" cy="541020"/>
          </a:xfrm>
          <a:custGeom>
            <a:avLst/>
            <a:gdLst/>
            <a:ahLst/>
            <a:cxnLst/>
            <a:rect l="l" t="t" r="r" b="b"/>
            <a:pathLst>
              <a:path w="1704340" h="541020">
                <a:moveTo>
                  <a:pt x="0" y="541020"/>
                </a:moveTo>
                <a:lnTo>
                  <a:pt x="1703831" y="541020"/>
                </a:lnTo>
                <a:lnTo>
                  <a:pt x="1703831" y="0"/>
                </a:lnTo>
                <a:lnTo>
                  <a:pt x="0" y="0"/>
                </a:lnTo>
                <a:lnTo>
                  <a:pt x="0" y="541020"/>
                </a:lnTo>
                <a:close/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077458" y="4931409"/>
            <a:ext cx="159702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Redazione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invio 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provvedimento motivato</a:t>
            </a:r>
            <a:r>
              <a:rPr sz="10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alla 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Corte dei</a:t>
            </a:r>
            <a:r>
              <a:rPr sz="1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Conti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688323" y="4904232"/>
            <a:ext cx="1704339" cy="541020"/>
          </a:xfrm>
          <a:custGeom>
            <a:avLst/>
            <a:gdLst/>
            <a:ahLst/>
            <a:cxnLst/>
            <a:rect l="l" t="t" r="r" b="b"/>
            <a:pathLst>
              <a:path w="1704340" h="541020">
                <a:moveTo>
                  <a:pt x="0" y="541020"/>
                </a:moveTo>
                <a:lnTo>
                  <a:pt x="1703831" y="541020"/>
                </a:lnTo>
                <a:lnTo>
                  <a:pt x="1703831" y="0"/>
                </a:lnTo>
                <a:lnTo>
                  <a:pt x="0" y="0"/>
                </a:lnTo>
                <a:lnTo>
                  <a:pt x="0" y="541020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688323" y="5007609"/>
            <a:ext cx="1704339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2450" marR="38100" indent="-506095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Acquisto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tramite strumenti  alternativi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167884" y="3732276"/>
            <a:ext cx="861694" cy="76200"/>
          </a:xfrm>
          <a:custGeom>
            <a:avLst/>
            <a:gdLst/>
            <a:ahLst/>
            <a:cxnLst/>
            <a:rect l="l" t="t" r="r" b="b"/>
            <a:pathLst>
              <a:path w="861695" h="76200">
                <a:moveTo>
                  <a:pt x="785367" y="0"/>
                </a:moveTo>
                <a:lnTo>
                  <a:pt x="785367" y="76200"/>
                </a:lnTo>
                <a:lnTo>
                  <a:pt x="848867" y="44450"/>
                </a:lnTo>
                <a:lnTo>
                  <a:pt x="798067" y="44450"/>
                </a:lnTo>
                <a:lnTo>
                  <a:pt x="798067" y="31750"/>
                </a:lnTo>
                <a:lnTo>
                  <a:pt x="848867" y="31750"/>
                </a:lnTo>
                <a:lnTo>
                  <a:pt x="785367" y="0"/>
                </a:lnTo>
                <a:close/>
              </a:path>
              <a:path w="861695" h="76200">
                <a:moveTo>
                  <a:pt x="785367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785367" y="44450"/>
                </a:lnTo>
                <a:lnTo>
                  <a:pt x="785367" y="31750"/>
                </a:lnTo>
                <a:close/>
              </a:path>
              <a:path w="861695" h="76200">
                <a:moveTo>
                  <a:pt x="848867" y="31750"/>
                </a:moveTo>
                <a:lnTo>
                  <a:pt x="798067" y="31750"/>
                </a:lnTo>
                <a:lnTo>
                  <a:pt x="798067" y="44450"/>
                </a:lnTo>
                <a:lnTo>
                  <a:pt x="848867" y="44450"/>
                </a:lnTo>
                <a:lnTo>
                  <a:pt x="861567" y="38100"/>
                </a:lnTo>
                <a:lnTo>
                  <a:pt x="848867" y="3175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85873" y="4209288"/>
            <a:ext cx="7791450" cy="1470660"/>
          </a:xfrm>
          <a:custGeom>
            <a:avLst/>
            <a:gdLst/>
            <a:ahLst/>
            <a:cxnLst/>
            <a:rect l="l" t="t" r="r" b="b"/>
            <a:pathLst>
              <a:path w="7791450" h="1470660">
                <a:moveTo>
                  <a:pt x="12700" y="0"/>
                </a:moveTo>
                <a:lnTo>
                  <a:pt x="0" y="0"/>
                </a:lnTo>
                <a:lnTo>
                  <a:pt x="0" y="1467789"/>
                </a:lnTo>
                <a:lnTo>
                  <a:pt x="2793" y="1470634"/>
                </a:lnTo>
                <a:lnTo>
                  <a:pt x="7756906" y="1470634"/>
                </a:lnTo>
                <a:lnTo>
                  <a:pt x="7759700" y="1467789"/>
                </a:lnTo>
                <a:lnTo>
                  <a:pt x="7759700" y="1464284"/>
                </a:lnTo>
                <a:lnTo>
                  <a:pt x="12700" y="1464284"/>
                </a:lnTo>
                <a:lnTo>
                  <a:pt x="6350" y="1457934"/>
                </a:lnTo>
                <a:lnTo>
                  <a:pt x="12700" y="1457934"/>
                </a:lnTo>
                <a:lnTo>
                  <a:pt x="12700" y="0"/>
                </a:lnTo>
                <a:close/>
              </a:path>
              <a:path w="7791450" h="1470660">
                <a:moveTo>
                  <a:pt x="12700" y="1457934"/>
                </a:moveTo>
                <a:lnTo>
                  <a:pt x="6350" y="1457934"/>
                </a:lnTo>
                <a:lnTo>
                  <a:pt x="12700" y="1464284"/>
                </a:lnTo>
                <a:lnTo>
                  <a:pt x="12700" y="1457934"/>
                </a:lnTo>
                <a:close/>
              </a:path>
              <a:path w="7791450" h="1470660">
                <a:moveTo>
                  <a:pt x="7747000" y="1457934"/>
                </a:moveTo>
                <a:lnTo>
                  <a:pt x="12700" y="1457934"/>
                </a:lnTo>
                <a:lnTo>
                  <a:pt x="12700" y="1464284"/>
                </a:lnTo>
                <a:lnTo>
                  <a:pt x="7747000" y="1464284"/>
                </a:lnTo>
                <a:lnTo>
                  <a:pt x="7747000" y="1457934"/>
                </a:lnTo>
                <a:close/>
              </a:path>
              <a:path w="7791450" h="1470660">
                <a:moveTo>
                  <a:pt x="7759700" y="1299210"/>
                </a:moveTo>
                <a:lnTo>
                  <a:pt x="7747000" y="1299210"/>
                </a:lnTo>
                <a:lnTo>
                  <a:pt x="7747000" y="1464284"/>
                </a:lnTo>
                <a:lnTo>
                  <a:pt x="7753350" y="1457934"/>
                </a:lnTo>
                <a:lnTo>
                  <a:pt x="7759700" y="1457934"/>
                </a:lnTo>
                <a:lnTo>
                  <a:pt x="7759700" y="1299210"/>
                </a:lnTo>
                <a:close/>
              </a:path>
              <a:path w="7791450" h="1470660">
                <a:moveTo>
                  <a:pt x="7759700" y="1457934"/>
                </a:moveTo>
                <a:lnTo>
                  <a:pt x="7753350" y="1457934"/>
                </a:lnTo>
                <a:lnTo>
                  <a:pt x="7747000" y="1464284"/>
                </a:lnTo>
                <a:lnTo>
                  <a:pt x="7759700" y="1464284"/>
                </a:lnTo>
                <a:lnTo>
                  <a:pt x="7759700" y="1457934"/>
                </a:lnTo>
                <a:close/>
              </a:path>
              <a:path w="7791450" h="1470660">
                <a:moveTo>
                  <a:pt x="7753350" y="1235710"/>
                </a:moveTo>
                <a:lnTo>
                  <a:pt x="7715250" y="1311910"/>
                </a:lnTo>
                <a:lnTo>
                  <a:pt x="7747000" y="1311910"/>
                </a:lnTo>
                <a:lnTo>
                  <a:pt x="7747000" y="1299210"/>
                </a:lnTo>
                <a:lnTo>
                  <a:pt x="7785100" y="1299210"/>
                </a:lnTo>
                <a:lnTo>
                  <a:pt x="7753350" y="1235710"/>
                </a:lnTo>
                <a:close/>
              </a:path>
              <a:path w="7791450" h="1470660">
                <a:moveTo>
                  <a:pt x="7785100" y="1299210"/>
                </a:moveTo>
                <a:lnTo>
                  <a:pt x="7759700" y="1299210"/>
                </a:lnTo>
                <a:lnTo>
                  <a:pt x="7759700" y="1311910"/>
                </a:lnTo>
                <a:lnTo>
                  <a:pt x="7791450" y="1311910"/>
                </a:lnTo>
                <a:lnTo>
                  <a:pt x="7785100" y="129921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28204" y="5135879"/>
            <a:ext cx="960755" cy="76200"/>
          </a:xfrm>
          <a:custGeom>
            <a:avLst/>
            <a:gdLst/>
            <a:ahLst/>
            <a:cxnLst/>
            <a:rect l="l" t="t" r="r" b="b"/>
            <a:pathLst>
              <a:path w="960754" h="76200">
                <a:moveTo>
                  <a:pt x="884427" y="0"/>
                </a:moveTo>
                <a:lnTo>
                  <a:pt x="884427" y="76200"/>
                </a:lnTo>
                <a:lnTo>
                  <a:pt x="947927" y="44450"/>
                </a:lnTo>
                <a:lnTo>
                  <a:pt x="897127" y="44450"/>
                </a:lnTo>
                <a:lnTo>
                  <a:pt x="897127" y="31750"/>
                </a:lnTo>
                <a:lnTo>
                  <a:pt x="947927" y="31750"/>
                </a:lnTo>
                <a:lnTo>
                  <a:pt x="884427" y="0"/>
                </a:lnTo>
                <a:close/>
              </a:path>
              <a:path w="960754" h="76200">
                <a:moveTo>
                  <a:pt x="884427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884427" y="44450"/>
                </a:lnTo>
                <a:lnTo>
                  <a:pt x="884427" y="31750"/>
                </a:lnTo>
                <a:close/>
              </a:path>
              <a:path w="960754" h="76200">
                <a:moveTo>
                  <a:pt x="947927" y="31750"/>
                </a:moveTo>
                <a:lnTo>
                  <a:pt x="897127" y="31750"/>
                </a:lnTo>
                <a:lnTo>
                  <a:pt x="897127" y="44450"/>
                </a:lnTo>
                <a:lnTo>
                  <a:pt x="947927" y="44450"/>
                </a:lnTo>
                <a:lnTo>
                  <a:pt x="960627" y="38100"/>
                </a:lnTo>
                <a:lnTo>
                  <a:pt x="947927" y="3175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8688323" y="3500628"/>
            <a:ext cx="1704339" cy="539750"/>
          </a:xfrm>
          <a:prstGeom prst="rect">
            <a:avLst/>
          </a:prstGeom>
          <a:solidFill>
            <a:srgbClr val="4F81BC"/>
          </a:solidFill>
        </p:spPr>
        <p:txBody>
          <a:bodyPr vert="horz" wrap="square" lIns="0" tIns="113664" rIns="0" bIns="0" rtlCol="0">
            <a:spAutoFit/>
          </a:bodyPr>
          <a:lstStyle/>
          <a:p>
            <a:pPr marL="186690" marR="177800" indent="165735">
              <a:lnSpc>
                <a:spcPct val="100000"/>
              </a:lnSpc>
              <a:spcBef>
                <a:spcPts val="894"/>
              </a:spcBef>
            </a:pP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Acquisto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tramite  Convenzione -</a:t>
            </a:r>
            <a:r>
              <a:rPr sz="1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quadro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722107" y="3732276"/>
            <a:ext cx="966469" cy="76200"/>
          </a:xfrm>
          <a:custGeom>
            <a:avLst/>
            <a:gdLst/>
            <a:ahLst/>
            <a:cxnLst/>
            <a:rect l="l" t="t" r="r" b="b"/>
            <a:pathLst>
              <a:path w="966470" h="76200">
                <a:moveTo>
                  <a:pt x="890143" y="0"/>
                </a:moveTo>
                <a:lnTo>
                  <a:pt x="890143" y="76200"/>
                </a:lnTo>
                <a:lnTo>
                  <a:pt x="953643" y="44450"/>
                </a:lnTo>
                <a:lnTo>
                  <a:pt x="902843" y="44450"/>
                </a:lnTo>
                <a:lnTo>
                  <a:pt x="902843" y="31750"/>
                </a:lnTo>
                <a:lnTo>
                  <a:pt x="953643" y="31750"/>
                </a:lnTo>
                <a:lnTo>
                  <a:pt x="890143" y="0"/>
                </a:lnTo>
                <a:close/>
              </a:path>
              <a:path w="966470" h="76200">
                <a:moveTo>
                  <a:pt x="890143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890143" y="44450"/>
                </a:lnTo>
                <a:lnTo>
                  <a:pt x="890143" y="31750"/>
                </a:lnTo>
                <a:close/>
              </a:path>
              <a:path w="966470" h="76200">
                <a:moveTo>
                  <a:pt x="953643" y="31750"/>
                </a:moveTo>
                <a:lnTo>
                  <a:pt x="902843" y="31750"/>
                </a:lnTo>
                <a:lnTo>
                  <a:pt x="902843" y="44450"/>
                </a:lnTo>
                <a:lnTo>
                  <a:pt x="953643" y="44450"/>
                </a:lnTo>
                <a:lnTo>
                  <a:pt x="966343" y="38100"/>
                </a:lnTo>
                <a:lnTo>
                  <a:pt x="953643" y="3175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838188" y="4209288"/>
            <a:ext cx="76200" cy="695960"/>
          </a:xfrm>
          <a:custGeom>
            <a:avLst/>
            <a:gdLst/>
            <a:ahLst/>
            <a:cxnLst/>
            <a:rect l="l" t="t" r="r" b="b"/>
            <a:pathLst>
              <a:path w="76200" h="695960">
                <a:moveTo>
                  <a:pt x="31750" y="619506"/>
                </a:moveTo>
                <a:lnTo>
                  <a:pt x="0" y="619506"/>
                </a:lnTo>
                <a:lnTo>
                  <a:pt x="38100" y="695706"/>
                </a:lnTo>
                <a:lnTo>
                  <a:pt x="69850" y="632206"/>
                </a:lnTo>
                <a:lnTo>
                  <a:pt x="31750" y="632206"/>
                </a:lnTo>
                <a:lnTo>
                  <a:pt x="31750" y="619506"/>
                </a:lnTo>
                <a:close/>
              </a:path>
              <a:path w="76200" h="695960">
                <a:moveTo>
                  <a:pt x="44450" y="0"/>
                </a:moveTo>
                <a:lnTo>
                  <a:pt x="31750" y="0"/>
                </a:lnTo>
                <a:lnTo>
                  <a:pt x="31750" y="632206"/>
                </a:lnTo>
                <a:lnTo>
                  <a:pt x="44450" y="632206"/>
                </a:lnTo>
                <a:lnTo>
                  <a:pt x="44450" y="0"/>
                </a:lnTo>
                <a:close/>
              </a:path>
              <a:path w="76200" h="695960">
                <a:moveTo>
                  <a:pt x="76200" y="619506"/>
                </a:moveTo>
                <a:lnTo>
                  <a:pt x="44450" y="619506"/>
                </a:lnTo>
                <a:lnTo>
                  <a:pt x="44450" y="632206"/>
                </a:lnTo>
                <a:lnTo>
                  <a:pt x="69850" y="632206"/>
                </a:lnTo>
                <a:lnTo>
                  <a:pt x="76200" y="619506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715005" y="3577209"/>
            <a:ext cx="1416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35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r>
              <a:rPr sz="1000" b="1" spc="-5" dirty="0">
                <a:solidFill>
                  <a:srgbClr val="1F487C"/>
                </a:solidFill>
                <a:latin typeface="Arial"/>
                <a:cs typeface="Arial"/>
              </a:rPr>
              <a:t>ì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926082" y="4180713"/>
            <a:ext cx="1885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30" dirty="0">
                <a:solidFill>
                  <a:srgbClr val="1F487C"/>
                </a:solidFill>
                <a:latin typeface="Arial"/>
                <a:cs typeface="Arial"/>
              </a:rPr>
              <a:t>No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781925" y="3577209"/>
            <a:ext cx="1416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35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r>
              <a:rPr sz="1000" b="1" spc="-5" dirty="0">
                <a:solidFill>
                  <a:srgbClr val="1F487C"/>
                </a:solidFill>
                <a:latin typeface="Arial"/>
                <a:cs typeface="Arial"/>
              </a:rPr>
              <a:t>ì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000113" y="4180713"/>
            <a:ext cx="1885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30" dirty="0">
                <a:solidFill>
                  <a:srgbClr val="1F487C"/>
                </a:solidFill>
                <a:latin typeface="Arial"/>
                <a:cs typeface="Arial"/>
              </a:rPr>
              <a:t>No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922019" y="1871472"/>
            <a:ext cx="1840992" cy="4617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85088" y="1860765"/>
            <a:ext cx="1514856" cy="5212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47927" y="1952244"/>
            <a:ext cx="1739264" cy="360045"/>
          </a:xfrm>
          <a:custGeom>
            <a:avLst/>
            <a:gdLst/>
            <a:ahLst/>
            <a:cxnLst/>
            <a:rect l="l" t="t" r="r" b="b"/>
            <a:pathLst>
              <a:path w="1739264" h="360044">
                <a:moveTo>
                  <a:pt x="0" y="359663"/>
                </a:moveTo>
                <a:lnTo>
                  <a:pt x="1738884" y="359663"/>
                </a:lnTo>
                <a:lnTo>
                  <a:pt x="1738884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174800" y="1964562"/>
            <a:ext cx="12890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Acquisto</a:t>
            </a:r>
            <a:r>
              <a:rPr sz="1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tramite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000" b="1" spc="-30" dirty="0">
                <a:solidFill>
                  <a:srgbClr val="FFFFFF"/>
                </a:solidFill>
                <a:latin typeface="Arial"/>
                <a:cs typeface="Arial"/>
              </a:rPr>
              <a:t>Convenzione 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000" b="1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FFFFFF"/>
                </a:solidFill>
                <a:latin typeface="Arial"/>
                <a:cs typeface="Arial"/>
              </a:rPr>
              <a:t>quadro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900683" y="1883664"/>
            <a:ext cx="179831" cy="1798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940104" y="1890140"/>
            <a:ext cx="1022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900">
              <a:latin typeface="Arial"/>
              <a:cs typeface="Arial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88728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Disposizioni generali per l'affidamento e l'esecuzione di contratti</a:t>
            </a:r>
            <a:r>
              <a:rPr spc="-210" dirty="0"/>
              <a:t> </a:t>
            </a:r>
            <a:r>
              <a:rPr dirty="0"/>
              <a:t>pubblici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290575" y="338709"/>
            <a:ext cx="11008360" cy="1496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Scelta degli strumenti di acquisizione – Quadro di</a:t>
            </a:r>
            <a:r>
              <a:rPr sz="1600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sintesi</a:t>
            </a:r>
            <a:endParaRPr sz="1600">
              <a:latin typeface="Arial"/>
              <a:cs typeface="Arial"/>
            </a:endParaRPr>
          </a:p>
          <a:p>
            <a:pPr marL="135255" marR="5080" algn="just">
              <a:lnSpc>
                <a:spcPct val="150100"/>
              </a:lnSpc>
              <a:spcBef>
                <a:spcPts val="101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La scelta degli strumenti di acquisizione deve partire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dalla verifica della sussistenza e dell'idoneità di Convenzioni -  quadro messe a disposizione da Consip S.p.A.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. Qualora, per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merceologia desiderata non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esista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o non sia idonea  una Convenzione – quadro, è possibile ricorrere ad altri strumenti d'acquisizione</a:t>
            </a:r>
            <a:r>
              <a:rPr sz="1600" spc="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alternativi.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023230" y="6160414"/>
            <a:ext cx="565023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001F5F"/>
                </a:solidFill>
                <a:latin typeface="Arial"/>
                <a:cs typeface="Arial"/>
              </a:rPr>
              <a:t>Per </a:t>
            </a:r>
            <a:r>
              <a:rPr sz="1100" spc="-5" dirty="0">
                <a:solidFill>
                  <a:srgbClr val="001F5F"/>
                </a:solidFill>
                <a:latin typeface="Arial"/>
                <a:cs typeface="Arial"/>
              </a:rPr>
              <a:t>maggiori approfondimenti in merito agli strumenti di acquisizione </a:t>
            </a:r>
            <a:r>
              <a:rPr sz="1100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1100" spc="-5" dirty="0">
                <a:solidFill>
                  <a:srgbClr val="001F5F"/>
                </a:solidFill>
                <a:latin typeface="Arial"/>
                <a:cs typeface="Arial"/>
              </a:rPr>
              <a:t>disposizione delle  Istituzioni </a:t>
            </a:r>
            <a:r>
              <a:rPr sz="1100" dirty="0">
                <a:solidFill>
                  <a:srgbClr val="001F5F"/>
                </a:solidFill>
                <a:latin typeface="Arial"/>
                <a:cs typeface="Arial"/>
              </a:rPr>
              <a:t>scolastiche, si </a:t>
            </a:r>
            <a:r>
              <a:rPr sz="1100" spc="-5" dirty="0">
                <a:solidFill>
                  <a:srgbClr val="001F5F"/>
                </a:solidFill>
                <a:latin typeface="Arial"/>
                <a:cs typeface="Arial"/>
              </a:rPr>
              <a:t>rimanda all'Allegato consultabile cliccando sull'icona di</a:t>
            </a:r>
            <a:r>
              <a:rPr sz="1100" spc="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01F5F"/>
                </a:solidFill>
                <a:latin typeface="Arial"/>
                <a:cs typeface="Arial"/>
              </a:rPr>
              <a:t>seguito</a:t>
            </a:r>
            <a:endParaRPr sz="11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0777728" y="6112764"/>
            <a:ext cx="504825" cy="433070"/>
          </a:xfrm>
          <a:custGeom>
            <a:avLst/>
            <a:gdLst/>
            <a:ahLst/>
            <a:cxnLst/>
            <a:rect l="l" t="t" r="r" b="b"/>
            <a:pathLst>
              <a:path w="504825" h="433070">
                <a:moveTo>
                  <a:pt x="13462" y="108204"/>
                </a:moveTo>
                <a:lnTo>
                  <a:pt x="0" y="108204"/>
                </a:lnTo>
                <a:lnTo>
                  <a:pt x="0" y="324612"/>
                </a:lnTo>
                <a:lnTo>
                  <a:pt x="13462" y="324612"/>
                </a:lnTo>
                <a:lnTo>
                  <a:pt x="13462" y="108204"/>
                </a:lnTo>
                <a:close/>
              </a:path>
              <a:path w="504825" h="433070">
                <a:moveTo>
                  <a:pt x="54101" y="108204"/>
                </a:moveTo>
                <a:lnTo>
                  <a:pt x="27050" y="108204"/>
                </a:lnTo>
                <a:lnTo>
                  <a:pt x="27050" y="324612"/>
                </a:lnTo>
                <a:lnTo>
                  <a:pt x="54101" y="324612"/>
                </a:lnTo>
                <a:lnTo>
                  <a:pt x="54101" y="108204"/>
                </a:lnTo>
                <a:close/>
              </a:path>
              <a:path w="504825" h="433070">
                <a:moveTo>
                  <a:pt x="288036" y="0"/>
                </a:moveTo>
                <a:lnTo>
                  <a:pt x="288036" y="108204"/>
                </a:lnTo>
                <a:lnTo>
                  <a:pt x="67564" y="108204"/>
                </a:lnTo>
                <a:lnTo>
                  <a:pt x="67564" y="324612"/>
                </a:lnTo>
                <a:lnTo>
                  <a:pt x="288036" y="324612"/>
                </a:lnTo>
                <a:lnTo>
                  <a:pt x="288036" y="432816"/>
                </a:lnTo>
                <a:lnTo>
                  <a:pt x="504444" y="216408"/>
                </a:lnTo>
                <a:lnTo>
                  <a:pt x="288036" y="0"/>
                </a:lnTo>
                <a:close/>
              </a:path>
            </a:pathLst>
          </a:custGeom>
          <a:solidFill>
            <a:srgbClr val="1343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ts val="1425"/>
              </a:lnSpc>
            </a:pPr>
            <a:fld id="{81D60167-4931-47E6-BA6A-407CBD079E47}" type="slidenum">
              <a:rPr spc="-5" dirty="0"/>
              <a:t>128</a:t>
            </a:fld>
            <a:endParaRPr spc="-5" dirty="0"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7095" y="1115567"/>
            <a:ext cx="1840992" cy="461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5112" y="1094244"/>
            <a:ext cx="1584960" cy="5455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3004" y="1196339"/>
            <a:ext cx="1739264" cy="360045"/>
          </a:xfrm>
          <a:custGeom>
            <a:avLst/>
            <a:gdLst/>
            <a:ahLst/>
            <a:cxnLst/>
            <a:rect l="l" t="t" r="r" b="b"/>
            <a:pathLst>
              <a:path w="1739264" h="360044">
                <a:moveTo>
                  <a:pt x="0" y="359663"/>
                </a:moveTo>
                <a:lnTo>
                  <a:pt x="1738883" y="359663"/>
                </a:lnTo>
                <a:lnTo>
                  <a:pt x="1738883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0006" y="1199769"/>
            <a:ext cx="135191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050" spc="-35" dirty="0">
                <a:solidFill>
                  <a:srgbClr val="FFFFFF"/>
                </a:solidFill>
                <a:latin typeface="Arial"/>
                <a:cs typeface="Arial"/>
              </a:rPr>
              <a:t>Acquisto</a:t>
            </a:r>
            <a:r>
              <a:rPr sz="10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35" dirty="0">
                <a:solidFill>
                  <a:srgbClr val="FFFFFF"/>
                </a:solidFill>
                <a:latin typeface="Arial"/>
                <a:cs typeface="Arial"/>
              </a:rPr>
              <a:t>tramite</a:t>
            </a:r>
            <a:endParaRPr sz="10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050" b="1" spc="-35" dirty="0">
                <a:solidFill>
                  <a:srgbClr val="FFFFFF"/>
                </a:solidFill>
                <a:latin typeface="Arial"/>
                <a:cs typeface="Arial"/>
              </a:rPr>
              <a:t>Convenzione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05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30" dirty="0">
                <a:solidFill>
                  <a:srgbClr val="FFFFFF"/>
                </a:solidFill>
                <a:latin typeface="Arial"/>
                <a:cs typeface="Arial"/>
              </a:rPr>
              <a:t>quadro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65759" y="1127760"/>
            <a:ext cx="181355" cy="1813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05790" y="1134617"/>
            <a:ext cx="1022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76858" y="1556003"/>
            <a:ext cx="1003300" cy="758190"/>
          </a:xfrm>
          <a:custGeom>
            <a:avLst/>
            <a:gdLst/>
            <a:ahLst/>
            <a:cxnLst/>
            <a:rect l="l" t="t" r="r" b="b"/>
            <a:pathLst>
              <a:path w="1003300" h="758189">
                <a:moveTo>
                  <a:pt x="926718" y="681990"/>
                </a:moveTo>
                <a:lnTo>
                  <a:pt x="926718" y="758190"/>
                </a:lnTo>
                <a:lnTo>
                  <a:pt x="990218" y="726440"/>
                </a:lnTo>
                <a:lnTo>
                  <a:pt x="939418" y="726440"/>
                </a:lnTo>
                <a:lnTo>
                  <a:pt x="939418" y="713740"/>
                </a:lnTo>
                <a:lnTo>
                  <a:pt x="990218" y="713740"/>
                </a:lnTo>
                <a:lnTo>
                  <a:pt x="926718" y="681990"/>
                </a:lnTo>
                <a:close/>
              </a:path>
              <a:path w="1003300" h="758189">
                <a:moveTo>
                  <a:pt x="12700" y="0"/>
                </a:moveTo>
                <a:lnTo>
                  <a:pt x="0" y="0"/>
                </a:lnTo>
                <a:lnTo>
                  <a:pt x="0" y="723646"/>
                </a:lnTo>
                <a:lnTo>
                  <a:pt x="2793" y="726440"/>
                </a:lnTo>
                <a:lnTo>
                  <a:pt x="926718" y="726440"/>
                </a:lnTo>
                <a:lnTo>
                  <a:pt x="926718" y="720090"/>
                </a:lnTo>
                <a:lnTo>
                  <a:pt x="12700" y="720090"/>
                </a:lnTo>
                <a:lnTo>
                  <a:pt x="6350" y="713740"/>
                </a:lnTo>
                <a:lnTo>
                  <a:pt x="12700" y="713740"/>
                </a:lnTo>
                <a:lnTo>
                  <a:pt x="12700" y="0"/>
                </a:lnTo>
                <a:close/>
              </a:path>
              <a:path w="1003300" h="758189">
                <a:moveTo>
                  <a:pt x="990218" y="713740"/>
                </a:moveTo>
                <a:lnTo>
                  <a:pt x="939418" y="713740"/>
                </a:lnTo>
                <a:lnTo>
                  <a:pt x="939418" y="726440"/>
                </a:lnTo>
                <a:lnTo>
                  <a:pt x="990218" y="726440"/>
                </a:lnTo>
                <a:lnTo>
                  <a:pt x="1002918" y="720090"/>
                </a:lnTo>
                <a:lnTo>
                  <a:pt x="990218" y="713740"/>
                </a:lnTo>
                <a:close/>
              </a:path>
              <a:path w="1003300" h="758189">
                <a:moveTo>
                  <a:pt x="12700" y="713740"/>
                </a:moveTo>
                <a:lnTo>
                  <a:pt x="6350" y="713740"/>
                </a:lnTo>
                <a:lnTo>
                  <a:pt x="12700" y="720090"/>
                </a:lnTo>
                <a:lnTo>
                  <a:pt x="12700" y="713740"/>
                </a:lnTo>
                <a:close/>
              </a:path>
              <a:path w="1003300" h="758189">
                <a:moveTo>
                  <a:pt x="926718" y="713740"/>
                </a:moveTo>
                <a:lnTo>
                  <a:pt x="12700" y="713740"/>
                </a:lnTo>
                <a:lnTo>
                  <a:pt x="12700" y="720090"/>
                </a:lnTo>
                <a:lnTo>
                  <a:pt x="926718" y="720090"/>
                </a:lnTo>
                <a:lnTo>
                  <a:pt x="926718" y="713740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411095" y="1777974"/>
            <a:ext cx="8721090" cy="1050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20100"/>
              </a:lnSpc>
              <a:spcBef>
                <a:spcPts val="95"/>
              </a:spcBef>
            </a:pPr>
            <a:r>
              <a:rPr sz="1400" i="1" spc="-20" dirty="0">
                <a:solidFill>
                  <a:srgbClr val="1F487C"/>
                </a:solidFill>
                <a:latin typeface="Arial"/>
                <a:cs typeface="Arial"/>
              </a:rPr>
              <a:t>Trattasi </a:t>
            </a:r>
            <a:r>
              <a:rPr sz="1400" i="1" spc="-5" dirty="0">
                <a:solidFill>
                  <a:srgbClr val="1F487C"/>
                </a:solidFill>
                <a:latin typeface="Arial"/>
                <a:cs typeface="Arial"/>
              </a:rPr>
              <a:t>di Convenzioni stipulate da Consip S.p.A. con </a:t>
            </a:r>
            <a:r>
              <a:rPr sz="1400" i="1" dirty="0">
                <a:solidFill>
                  <a:srgbClr val="1F487C"/>
                </a:solidFill>
                <a:latin typeface="Arial"/>
                <a:cs typeface="Arial"/>
              </a:rPr>
              <a:t>le </a:t>
            </a:r>
            <a:r>
              <a:rPr sz="1400" i="1" spc="-5" dirty="0">
                <a:solidFill>
                  <a:srgbClr val="1F487C"/>
                </a:solidFill>
                <a:latin typeface="Arial"/>
                <a:cs typeface="Arial"/>
              </a:rPr>
              <a:t>quali </a:t>
            </a:r>
            <a:r>
              <a:rPr sz="1400" b="1" i="1" spc="-5" dirty="0">
                <a:solidFill>
                  <a:srgbClr val="1F487C"/>
                </a:solidFill>
                <a:latin typeface="Arial"/>
                <a:cs typeface="Arial"/>
              </a:rPr>
              <a:t>l'impresa prescelta si impegna </a:t>
            </a:r>
            <a:r>
              <a:rPr sz="1400" b="1" i="1" spc="-10" dirty="0">
                <a:solidFill>
                  <a:srgbClr val="1F487C"/>
                </a:solidFill>
                <a:latin typeface="Arial"/>
                <a:cs typeface="Arial"/>
              </a:rPr>
              <a:t>ad accettare,  </a:t>
            </a:r>
            <a:r>
              <a:rPr sz="1400" b="1" i="1" spc="-5" dirty="0">
                <a:solidFill>
                  <a:srgbClr val="1F487C"/>
                </a:solidFill>
                <a:latin typeface="Arial"/>
                <a:cs typeface="Arial"/>
              </a:rPr>
              <a:t>sino </a:t>
            </a:r>
            <a:r>
              <a:rPr sz="1400" b="1" i="1" dirty="0">
                <a:solidFill>
                  <a:srgbClr val="1F487C"/>
                </a:solidFill>
                <a:latin typeface="Arial"/>
                <a:cs typeface="Arial"/>
              </a:rPr>
              <a:t>a </a:t>
            </a:r>
            <a:r>
              <a:rPr sz="1400" b="1" i="1" spc="-5" dirty="0">
                <a:solidFill>
                  <a:srgbClr val="1F487C"/>
                </a:solidFill>
                <a:latin typeface="Arial"/>
                <a:cs typeface="Arial"/>
              </a:rPr>
              <a:t>concorrenza </a:t>
            </a:r>
            <a:r>
              <a:rPr sz="1400" b="1" i="1" spc="-10" dirty="0">
                <a:solidFill>
                  <a:srgbClr val="1F487C"/>
                </a:solidFill>
                <a:latin typeface="Arial"/>
                <a:cs typeface="Arial"/>
              </a:rPr>
              <a:t>della quantità </a:t>
            </a:r>
            <a:r>
              <a:rPr sz="1400" b="1" i="1" spc="-5" dirty="0">
                <a:solidFill>
                  <a:srgbClr val="1F487C"/>
                </a:solidFill>
                <a:latin typeface="Arial"/>
                <a:cs typeface="Arial"/>
              </a:rPr>
              <a:t>massima complessiva </a:t>
            </a:r>
            <a:r>
              <a:rPr sz="1400" i="1" spc="-5" dirty="0">
                <a:solidFill>
                  <a:srgbClr val="1F487C"/>
                </a:solidFill>
                <a:latin typeface="Arial"/>
                <a:cs typeface="Arial"/>
              </a:rPr>
              <a:t>stabilita dalla convenzione </a:t>
            </a:r>
            <a:r>
              <a:rPr sz="1400" b="1" i="1" spc="-10" dirty="0">
                <a:solidFill>
                  <a:srgbClr val="1F487C"/>
                </a:solidFill>
                <a:latin typeface="Arial"/>
                <a:cs typeface="Arial"/>
              </a:rPr>
              <a:t>ed ai </a:t>
            </a:r>
            <a:r>
              <a:rPr sz="1400" b="1" i="1" spc="-5" dirty="0">
                <a:solidFill>
                  <a:srgbClr val="1F487C"/>
                </a:solidFill>
                <a:latin typeface="Arial"/>
                <a:cs typeface="Arial"/>
              </a:rPr>
              <a:t>prezzi </a:t>
            </a:r>
            <a:r>
              <a:rPr sz="1400" b="1" i="1" dirty="0">
                <a:solidFill>
                  <a:srgbClr val="1F487C"/>
                </a:solidFill>
                <a:latin typeface="Arial"/>
                <a:cs typeface="Arial"/>
              </a:rPr>
              <a:t>e  </a:t>
            </a:r>
            <a:r>
              <a:rPr sz="1400" b="1" i="1" spc="-10" dirty="0">
                <a:solidFill>
                  <a:srgbClr val="1F487C"/>
                </a:solidFill>
                <a:latin typeface="Arial"/>
                <a:cs typeface="Arial"/>
              </a:rPr>
              <a:t>condizioni </a:t>
            </a:r>
            <a:r>
              <a:rPr sz="1400" b="1" i="1" spc="-5" dirty="0">
                <a:solidFill>
                  <a:srgbClr val="1F487C"/>
                </a:solidFill>
                <a:latin typeface="Arial"/>
                <a:cs typeface="Arial"/>
              </a:rPr>
              <a:t>ivi previsti</a:t>
            </a:r>
            <a:r>
              <a:rPr sz="1400" i="1" spc="-5" dirty="0">
                <a:solidFill>
                  <a:srgbClr val="1F487C"/>
                </a:solidFill>
                <a:latin typeface="Arial"/>
                <a:cs typeface="Arial"/>
              </a:rPr>
              <a:t>, </a:t>
            </a:r>
            <a:r>
              <a:rPr sz="1400" b="1" i="1" spc="-10" dirty="0">
                <a:solidFill>
                  <a:srgbClr val="1F487C"/>
                </a:solidFill>
                <a:latin typeface="Arial"/>
                <a:cs typeface="Arial"/>
              </a:rPr>
              <a:t>ordinativi di </a:t>
            </a:r>
            <a:r>
              <a:rPr sz="1400" b="1" i="1" spc="-5" dirty="0">
                <a:solidFill>
                  <a:srgbClr val="1F487C"/>
                </a:solidFill>
                <a:latin typeface="Arial"/>
                <a:cs typeface="Arial"/>
              </a:rPr>
              <a:t>fornitura </a:t>
            </a:r>
            <a:r>
              <a:rPr sz="1400" b="1" i="1" spc="-10" dirty="0">
                <a:solidFill>
                  <a:srgbClr val="1F487C"/>
                </a:solidFill>
                <a:latin typeface="Arial"/>
                <a:cs typeface="Arial"/>
              </a:rPr>
              <a:t>di beni </a:t>
            </a:r>
            <a:r>
              <a:rPr sz="1400" b="1" i="1" dirty="0">
                <a:solidFill>
                  <a:srgbClr val="1F487C"/>
                </a:solidFill>
                <a:latin typeface="Arial"/>
                <a:cs typeface="Arial"/>
              </a:rPr>
              <a:t>e </a:t>
            </a:r>
            <a:r>
              <a:rPr sz="1400" b="1" i="1" spc="-5" dirty="0">
                <a:solidFill>
                  <a:srgbClr val="1F487C"/>
                </a:solidFill>
                <a:latin typeface="Arial"/>
                <a:cs typeface="Arial"/>
              </a:rPr>
              <a:t>servizi </a:t>
            </a:r>
            <a:r>
              <a:rPr sz="1400" b="1" i="1" spc="-10" dirty="0">
                <a:solidFill>
                  <a:srgbClr val="1F487C"/>
                </a:solidFill>
                <a:latin typeface="Arial"/>
                <a:cs typeface="Arial"/>
              </a:rPr>
              <a:t>deliberati dalle Pubbliche  </a:t>
            </a:r>
            <a:r>
              <a:rPr sz="1400" b="1" i="1" spc="-5" dirty="0">
                <a:solidFill>
                  <a:srgbClr val="1F487C"/>
                </a:solidFill>
                <a:latin typeface="Arial"/>
                <a:cs typeface="Arial"/>
              </a:rPr>
              <a:t>Amministrazioni</a:t>
            </a:r>
            <a:r>
              <a:rPr sz="1400" i="1" spc="-5" dirty="0">
                <a:solidFill>
                  <a:srgbClr val="1F487C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3715" y="6397244"/>
            <a:ext cx="392620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001F5F"/>
                </a:solidFill>
                <a:latin typeface="Arial"/>
                <a:cs typeface="Arial"/>
              </a:rPr>
              <a:t>Fonte: Consip, Il Programma </a:t>
            </a:r>
            <a:r>
              <a:rPr sz="900" spc="-5" dirty="0">
                <a:solidFill>
                  <a:srgbClr val="001F5F"/>
                </a:solidFill>
                <a:latin typeface="Arial"/>
                <a:cs typeface="Arial"/>
              </a:rPr>
              <a:t>per la razionalizzazione degli </a:t>
            </a:r>
            <a:r>
              <a:rPr sz="900" dirty="0">
                <a:solidFill>
                  <a:srgbClr val="001F5F"/>
                </a:solidFill>
                <a:latin typeface="Arial"/>
                <a:cs typeface="Arial"/>
              </a:rPr>
              <a:t>acquisti </a:t>
            </a:r>
            <a:r>
              <a:rPr sz="900" spc="-5" dirty="0">
                <a:solidFill>
                  <a:srgbClr val="001F5F"/>
                </a:solidFill>
                <a:latin typeface="Arial"/>
                <a:cs typeface="Arial"/>
              </a:rPr>
              <a:t>nella</a:t>
            </a:r>
            <a:r>
              <a:rPr sz="900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001F5F"/>
                </a:solidFill>
                <a:latin typeface="Arial"/>
                <a:cs typeface="Arial"/>
              </a:rPr>
              <a:t>P.A.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8872855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Disposizioni generali per l'affidamento e l'esecuzione di contratti</a:t>
            </a:r>
            <a:r>
              <a:rPr spc="-210" dirty="0"/>
              <a:t> </a:t>
            </a:r>
            <a:r>
              <a:rPr dirty="0"/>
              <a:t>pubblici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Convenzione – quadro: Meccanismo di</a:t>
            </a:r>
            <a:r>
              <a:rPr sz="1600" b="0" spc="15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funzionamento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360420" y="3041904"/>
            <a:ext cx="6632448" cy="29809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ts val="1425"/>
              </a:lnSpc>
            </a:pPr>
            <a:fld id="{81D60167-4931-47E6-BA6A-407CBD079E47}" type="slidenum">
              <a:rPr spc="-5" dirty="0"/>
              <a:t>129</a:t>
            </a:fld>
            <a:endParaRPr spc="-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7329" y="109804"/>
            <a:ext cx="11163300" cy="577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2390">
              <a:lnSpc>
                <a:spcPct val="100000"/>
              </a:lnSpc>
              <a:spcBef>
                <a:spcPts val="105"/>
              </a:spcBef>
            </a:pPr>
            <a:r>
              <a:rPr i="1" dirty="0">
                <a:latin typeface="Arial"/>
                <a:cs typeface="Arial"/>
              </a:rPr>
              <a:t>Governance </a:t>
            </a:r>
            <a:r>
              <a:rPr dirty="0"/>
              <a:t>dell'Istituzione</a:t>
            </a:r>
            <a:r>
              <a:rPr spc="-95" dirty="0"/>
              <a:t> </a:t>
            </a:r>
            <a:r>
              <a:rPr dirty="0"/>
              <a:t>scolastica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  <a:tabLst>
                <a:tab pos="11149965" algn="l"/>
              </a:tabLst>
            </a:pPr>
            <a:r>
              <a:rPr sz="1600" b="0" u="heavy" spc="25" dirty="0"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 </a:t>
            </a:r>
            <a:r>
              <a:rPr sz="1600" b="0" u="heavy" spc="-5" dirty="0"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Organi collegiali – Collegio dei Docenti</a:t>
            </a:r>
            <a:r>
              <a:rPr sz="1600" b="0" u="heavy" spc="-15" dirty="0"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 </a:t>
            </a:r>
            <a:r>
              <a:rPr sz="1600" b="0" u="heavy" spc="-5" dirty="0"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(2/2)	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38188" y="1357122"/>
          <a:ext cx="10955655" cy="4783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35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Funzione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532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Inoltre, il Collegio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dei</a:t>
                      </a:r>
                      <a:r>
                        <a:rPr sz="1400" spc="-7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Docenti: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84175" marR="75565" indent="-286385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  <a:tabLst>
                          <a:tab pos="384810" algn="l"/>
                        </a:tabLst>
                      </a:pP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elegge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, nel numero di uno nelle scuole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fino a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200 alunni, di due nelle scuole fino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500 alunni, di tre nelle scuole fino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900 alunni,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 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di quattro nelle scuole con più di 900 alunni,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docenti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incaricati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di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collaborare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con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il DS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; uno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degli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eletti sostituisce il DS in caso </a:t>
                      </a:r>
                      <a:r>
                        <a:rPr sz="1400" spc="-1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di 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assenza o</a:t>
                      </a:r>
                      <a:r>
                        <a:rPr sz="1400" spc="-6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impedimento.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84175" marR="75565" indent="-286385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buChar char="•"/>
                        <a:tabLst>
                          <a:tab pos="384810" algn="l"/>
                        </a:tabLst>
                      </a:pP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nelle scuole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le cui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sezioni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o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classi siano </a:t>
                      </a:r>
                      <a:r>
                        <a:rPr sz="1400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tutte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finalizzate all'istruzione ed educazione di minori portatori di handicap anche nei casi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in  cui il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numero degli alunni del circolo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o </a:t>
                      </a:r>
                      <a:r>
                        <a:rPr sz="1400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istituto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sia inferiore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duecento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il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collegio dei docenti elegge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due docenti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incaricati </a:t>
                      </a:r>
                      <a:r>
                        <a:rPr sz="1400" spc="-1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di 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collaborare col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direttore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didattico o</a:t>
                      </a:r>
                      <a:r>
                        <a:rPr sz="1400" spc="-14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preside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84175" indent="-286385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  <a:tabLst>
                          <a:tab pos="384175" algn="l"/>
                          <a:tab pos="384810" algn="l"/>
                        </a:tabLst>
                      </a:pP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programma ed attua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le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iniziative per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il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sostegno degli alunni portatori di</a:t>
                      </a:r>
                      <a:r>
                        <a:rPr sz="1400" b="1" spc="-2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handicap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84175" marR="75565" indent="-286385" algn="just">
                        <a:lnSpc>
                          <a:spcPct val="100000"/>
                        </a:lnSpc>
                        <a:spcBef>
                          <a:spcPts val="605"/>
                        </a:spcBef>
                        <a:buFont typeface="Arial"/>
                        <a:buChar char="•"/>
                        <a:tabLst>
                          <a:tab pos="384810" algn="l"/>
                        </a:tabLst>
                      </a:pP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propone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al DS, sulla base dei criteri stabiliti dal Consiglio d'Istituto,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il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piano di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formazione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delle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classi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. </a:t>
                      </a:r>
                      <a:r>
                        <a:rPr sz="1400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Fatto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salvo che, nelle scuole  che accolgono alunni figli di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stranieri residenti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Italia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che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abbiano </a:t>
                      </a:r>
                      <a:r>
                        <a:rPr sz="1400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la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cittadinanza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uno dei Paesi della Comunità europea, </a:t>
                      </a:r>
                      <a:r>
                        <a:rPr sz="1400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si 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adotta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le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iniziative previste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dall'articolo </a:t>
                      </a:r>
                      <a:r>
                        <a:rPr sz="1400" b="1" spc="-2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115,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comma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, ovvero,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raggruppare </a:t>
                      </a:r>
                      <a:r>
                        <a:rPr sz="1400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un'unica classe gli alunni dello stesso </a:t>
                      </a:r>
                      <a:r>
                        <a:rPr sz="1400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gruppo 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linguistico che, comunque,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non devono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superare il numero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di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cinque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per ogni</a:t>
                      </a:r>
                      <a:r>
                        <a:rPr sz="1400" spc="-26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classe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84175" indent="-286385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  <a:tabLst>
                          <a:tab pos="384175" algn="l"/>
                          <a:tab pos="384810" algn="l"/>
                        </a:tabLst>
                      </a:pP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esamina</a:t>
                      </a:r>
                      <a:r>
                        <a:rPr sz="1400" b="1" spc="12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 spc="13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casi</a:t>
                      </a:r>
                      <a:r>
                        <a:rPr sz="1400" b="1" spc="14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di</a:t>
                      </a:r>
                      <a:r>
                        <a:rPr sz="1400" b="1" spc="13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scarso</a:t>
                      </a:r>
                      <a:r>
                        <a:rPr sz="1400" b="1" spc="13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profitto</a:t>
                      </a:r>
                      <a:r>
                        <a:rPr sz="1400" b="1" spc="13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00" b="1" spc="114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di</a:t>
                      </a:r>
                      <a:r>
                        <a:rPr sz="1400" b="1" spc="12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irregolare</a:t>
                      </a:r>
                      <a:r>
                        <a:rPr sz="1400" b="1" spc="12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comportamento</a:t>
                      </a:r>
                      <a:r>
                        <a:rPr sz="1400" b="1" spc="12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degli</a:t>
                      </a:r>
                      <a:r>
                        <a:rPr sz="1400" b="1" spc="12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alunni</a:t>
                      </a:r>
                      <a:r>
                        <a:rPr sz="1400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400" spc="13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su</a:t>
                      </a:r>
                      <a:r>
                        <a:rPr sz="1400" spc="13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iniziativa</a:t>
                      </a:r>
                      <a:r>
                        <a:rPr sz="1400" spc="14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dei</a:t>
                      </a:r>
                      <a:r>
                        <a:rPr sz="1400" spc="12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docenti</a:t>
                      </a:r>
                      <a:r>
                        <a:rPr sz="1400" spc="12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della</a:t>
                      </a:r>
                      <a:r>
                        <a:rPr sz="1400" spc="12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rispettiva</a:t>
                      </a:r>
                      <a:r>
                        <a:rPr sz="1400" spc="13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classe</a:t>
                      </a:r>
                      <a:r>
                        <a:rPr sz="1400" spc="12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8417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sentiti gli specialisti che operano con compiti medico,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socio-psico-pedagogici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di</a:t>
                      </a:r>
                      <a:r>
                        <a:rPr sz="1400" spc="-27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orientamento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84175" marR="76200" indent="-286385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  <a:tabLst>
                          <a:tab pos="384810" algn="l"/>
                        </a:tabLst>
                      </a:pP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esprime al direttore didattico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o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al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preside il parere in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ordine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alla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sospensione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dal servizio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alla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sospensione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cautelare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del 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personale docente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quando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ricorrano ragioni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di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particolare</a:t>
                      </a:r>
                      <a:r>
                        <a:rPr sz="1400" spc="-204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urgenza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84175" marR="75565" indent="-286385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  <a:tabLst>
                          <a:tab pos="384810" algn="l"/>
                        </a:tabLst>
                      </a:pP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esprime parere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, per gli aspetti didattici,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ordine alle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iniziative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dirette alla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educazione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della salute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alla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prevenzione delle 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tossicodipendenze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714755" y="777240"/>
            <a:ext cx="10566400" cy="565785"/>
          </a:xfrm>
          <a:custGeom>
            <a:avLst/>
            <a:gdLst/>
            <a:ahLst/>
            <a:cxnLst/>
            <a:rect l="l" t="t" r="r" b="b"/>
            <a:pathLst>
              <a:path w="10566400" h="565785">
                <a:moveTo>
                  <a:pt x="10471658" y="0"/>
                </a:moveTo>
                <a:lnTo>
                  <a:pt x="94234" y="0"/>
                </a:lnTo>
                <a:lnTo>
                  <a:pt x="57553" y="7401"/>
                </a:lnTo>
                <a:lnTo>
                  <a:pt x="27600" y="27590"/>
                </a:lnTo>
                <a:lnTo>
                  <a:pt x="7405" y="57542"/>
                </a:lnTo>
                <a:lnTo>
                  <a:pt x="0" y="94234"/>
                </a:lnTo>
                <a:lnTo>
                  <a:pt x="0" y="471170"/>
                </a:lnTo>
                <a:lnTo>
                  <a:pt x="7405" y="507861"/>
                </a:lnTo>
                <a:lnTo>
                  <a:pt x="27600" y="537813"/>
                </a:lnTo>
                <a:lnTo>
                  <a:pt x="57553" y="558002"/>
                </a:lnTo>
                <a:lnTo>
                  <a:pt x="94234" y="565404"/>
                </a:lnTo>
                <a:lnTo>
                  <a:pt x="10471658" y="565404"/>
                </a:lnTo>
                <a:lnTo>
                  <a:pt x="10508349" y="558002"/>
                </a:lnTo>
                <a:lnTo>
                  <a:pt x="10538301" y="537813"/>
                </a:lnTo>
                <a:lnTo>
                  <a:pt x="10558490" y="507861"/>
                </a:lnTo>
                <a:lnTo>
                  <a:pt x="10565892" y="471170"/>
                </a:lnTo>
                <a:lnTo>
                  <a:pt x="10565892" y="94234"/>
                </a:lnTo>
                <a:lnTo>
                  <a:pt x="10558490" y="57542"/>
                </a:lnTo>
                <a:lnTo>
                  <a:pt x="10538301" y="27590"/>
                </a:lnTo>
                <a:lnTo>
                  <a:pt x="10508349" y="7401"/>
                </a:lnTo>
                <a:lnTo>
                  <a:pt x="10471658" y="0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74444" y="934338"/>
            <a:ext cx="17100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Collegio dei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docenti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4424" y="777240"/>
            <a:ext cx="684530" cy="684530"/>
          </a:xfrm>
          <a:custGeom>
            <a:avLst/>
            <a:gdLst/>
            <a:ahLst/>
            <a:cxnLst/>
            <a:rect l="l" t="t" r="r" b="b"/>
            <a:pathLst>
              <a:path w="684530" h="684530">
                <a:moveTo>
                  <a:pt x="342138" y="0"/>
                </a:moveTo>
                <a:lnTo>
                  <a:pt x="295710" y="3122"/>
                </a:lnTo>
                <a:lnTo>
                  <a:pt x="251182" y="12220"/>
                </a:lnTo>
                <a:lnTo>
                  <a:pt x="208960" y="26884"/>
                </a:lnTo>
                <a:lnTo>
                  <a:pt x="169451" y="46707"/>
                </a:lnTo>
                <a:lnTo>
                  <a:pt x="133065" y="71283"/>
                </a:lnTo>
                <a:lnTo>
                  <a:pt x="100207" y="100203"/>
                </a:lnTo>
                <a:lnTo>
                  <a:pt x="71287" y="133059"/>
                </a:lnTo>
                <a:lnTo>
                  <a:pt x="46710" y="169446"/>
                </a:lnTo>
                <a:lnTo>
                  <a:pt x="26886" y="208954"/>
                </a:lnTo>
                <a:lnTo>
                  <a:pt x="12221" y="251177"/>
                </a:lnTo>
                <a:lnTo>
                  <a:pt x="3123" y="295708"/>
                </a:lnTo>
                <a:lnTo>
                  <a:pt x="0" y="342138"/>
                </a:lnTo>
                <a:lnTo>
                  <a:pt x="3123" y="388567"/>
                </a:lnTo>
                <a:lnTo>
                  <a:pt x="12221" y="433098"/>
                </a:lnTo>
                <a:lnTo>
                  <a:pt x="26886" y="475321"/>
                </a:lnTo>
                <a:lnTo>
                  <a:pt x="46710" y="514829"/>
                </a:lnTo>
                <a:lnTo>
                  <a:pt x="71287" y="551216"/>
                </a:lnTo>
                <a:lnTo>
                  <a:pt x="100207" y="584073"/>
                </a:lnTo>
                <a:lnTo>
                  <a:pt x="133065" y="612992"/>
                </a:lnTo>
                <a:lnTo>
                  <a:pt x="169451" y="637568"/>
                </a:lnTo>
                <a:lnTo>
                  <a:pt x="208960" y="657391"/>
                </a:lnTo>
                <a:lnTo>
                  <a:pt x="251182" y="672055"/>
                </a:lnTo>
                <a:lnTo>
                  <a:pt x="295710" y="681153"/>
                </a:lnTo>
                <a:lnTo>
                  <a:pt x="342138" y="684276"/>
                </a:lnTo>
                <a:lnTo>
                  <a:pt x="388565" y="681153"/>
                </a:lnTo>
                <a:lnTo>
                  <a:pt x="433093" y="672055"/>
                </a:lnTo>
                <a:lnTo>
                  <a:pt x="475315" y="657391"/>
                </a:lnTo>
                <a:lnTo>
                  <a:pt x="514824" y="637568"/>
                </a:lnTo>
                <a:lnTo>
                  <a:pt x="551210" y="612992"/>
                </a:lnTo>
                <a:lnTo>
                  <a:pt x="584068" y="584073"/>
                </a:lnTo>
                <a:lnTo>
                  <a:pt x="612988" y="551216"/>
                </a:lnTo>
                <a:lnTo>
                  <a:pt x="637565" y="514829"/>
                </a:lnTo>
                <a:lnTo>
                  <a:pt x="657389" y="475321"/>
                </a:lnTo>
                <a:lnTo>
                  <a:pt x="672054" y="433098"/>
                </a:lnTo>
                <a:lnTo>
                  <a:pt x="681152" y="388567"/>
                </a:lnTo>
                <a:lnTo>
                  <a:pt x="684276" y="342138"/>
                </a:lnTo>
                <a:lnTo>
                  <a:pt x="681152" y="295708"/>
                </a:lnTo>
                <a:lnTo>
                  <a:pt x="672054" y="251177"/>
                </a:lnTo>
                <a:lnTo>
                  <a:pt x="657389" y="208954"/>
                </a:lnTo>
                <a:lnTo>
                  <a:pt x="637565" y="169446"/>
                </a:lnTo>
                <a:lnTo>
                  <a:pt x="612988" y="133059"/>
                </a:lnTo>
                <a:lnTo>
                  <a:pt x="584068" y="100203"/>
                </a:lnTo>
                <a:lnTo>
                  <a:pt x="551210" y="71283"/>
                </a:lnTo>
                <a:lnTo>
                  <a:pt x="514824" y="46707"/>
                </a:lnTo>
                <a:lnTo>
                  <a:pt x="475315" y="26884"/>
                </a:lnTo>
                <a:lnTo>
                  <a:pt x="433093" y="12220"/>
                </a:lnTo>
                <a:lnTo>
                  <a:pt x="388565" y="3122"/>
                </a:lnTo>
                <a:lnTo>
                  <a:pt x="3421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4424" y="777240"/>
            <a:ext cx="684530" cy="684530"/>
          </a:xfrm>
          <a:custGeom>
            <a:avLst/>
            <a:gdLst/>
            <a:ahLst/>
            <a:cxnLst/>
            <a:rect l="l" t="t" r="r" b="b"/>
            <a:pathLst>
              <a:path w="684530" h="684530">
                <a:moveTo>
                  <a:pt x="0" y="342138"/>
                </a:moveTo>
                <a:lnTo>
                  <a:pt x="3123" y="295708"/>
                </a:lnTo>
                <a:lnTo>
                  <a:pt x="12221" y="251177"/>
                </a:lnTo>
                <a:lnTo>
                  <a:pt x="26886" y="208954"/>
                </a:lnTo>
                <a:lnTo>
                  <a:pt x="46710" y="169446"/>
                </a:lnTo>
                <a:lnTo>
                  <a:pt x="71287" y="133059"/>
                </a:lnTo>
                <a:lnTo>
                  <a:pt x="100207" y="100203"/>
                </a:lnTo>
                <a:lnTo>
                  <a:pt x="133065" y="71283"/>
                </a:lnTo>
                <a:lnTo>
                  <a:pt x="169451" y="46707"/>
                </a:lnTo>
                <a:lnTo>
                  <a:pt x="208960" y="26884"/>
                </a:lnTo>
                <a:lnTo>
                  <a:pt x="251182" y="12220"/>
                </a:lnTo>
                <a:lnTo>
                  <a:pt x="295710" y="3122"/>
                </a:lnTo>
                <a:lnTo>
                  <a:pt x="342138" y="0"/>
                </a:lnTo>
                <a:lnTo>
                  <a:pt x="388565" y="3122"/>
                </a:lnTo>
                <a:lnTo>
                  <a:pt x="433093" y="12220"/>
                </a:lnTo>
                <a:lnTo>
                  <a:pt x="475315" y="26884"/>
                </a:lnTo>
                <a:lnTo>
                  <a:pt x="514824" y="46707"/>
                </a:lnTo>
                <a:lnTo>
                  <a:pt x="551210" y="71283"/>
                </a:lnTo>
                <a:lnTo>
                  <a:pt x="584068" y="100202"/>
                </a:lnTo>
                <a:lnTo>
                  <a:pt x="612988" y="133059"/>
                </a:lnTo>
                <a:lnTo>
                  <a:pt x="637565" y="169446"/>
                </a:lnTo>
                <a:lnTo>
                  <a:pt x="657389" y="208954"/>
                </a:lnTo>
                <a:lnTo>
                  <a:pt x="672054" y="251177"/>
                </a:lnTo>
                <a:lnTo>
                  <a:pt x="681152" y="295708"/>
                </a:lnTo>
                <a:lnTo>
                  <a:pt x="684276" y="342138"/>
                </a:lnTo>
                <a:lnTo>
                  <a:pt x="681152" y="388567"/>
                </a:lnTo>
                <a:lnTo>
                  <a:pt x="672054" y="433098"/>
                </a:lnTo>
                <a:lnTo>
                  <a:pt x="657389" y="475321"/>
                </a:lnTo>
                <a:lnTo>
                  <a:pt x="637565" y="514829"/>
                </a:lnTo>
                <a:lnTo>
                  <a:pt x="612988" y="551216"/>
                </a:lnTo>
                <a:lnTo>
                  <a:pt x="584068" y="584072"/>
                </a:lnTo>
                <a:lnTo>
                  <a:pt x="551210" y="612992"/>
                </a:lnTo>
                <a:lnTo>
                  <a:pt x="514824" y="637568"/>
                </a:lnTo>
                <a:lnTo>
                  <a:pt x="475315" y="657391"/>
                </a:lnTo>
                <a:lnTo>
                  <a:pt x="433093" y="672055"/>
                </a:lnTo>
                <a:lnTo>
                  <a:pt x="388565" y="681153"/>
                </a:lnTo>
                <a:lnTo>
                  <a:pt x="342138" y="684276"/>
                </a:lnTo>
                <a:lnTo>
                  <a:pt x="295710" y="681153"/>
                </a:lnTo>
                <a:lnTo>
                  <a:pt x="251182" y="672055"/>
                </a:lnTo>
                <a:lnTo>
                  <a:pt x="208960" y="657391"/>
                </a:lnTo>
                <a:lnTo>
                  <a:pt x="169451" y="637568"/>
                </a:lnTo>
                <a:lnTo>
                  <a:pt x="133065" y="612992"/>
                </a:lnTo>
                <a:lnTo>
                  <a:pt x="100207" y="584073"/>
                </a:lnTo>
                <a:lnTo>
                  <a:pt x="71287" y="551216"/>
                </a:lnTo>
                <a:lnTo>
                  <a:pt x="46710" y="514829"/>
                </a:lnTo>
                <a:lnTo>
                  <a:pt x="26886" y="475321"/>
                </a:lnTo>
                <a:lnTo>
                  <a:pt x="12221" y="433098"/>
                </a:lnTo>
                <a:lnTo>
                  <a:pt x="3123" y="388567"/>
                </a:lnTo>
                <a:lnTo>
                  <a:pt x="0" y="342138"/>
                </a:lnTo>
                <a:close/>
              </a:path>
            </a:pathLst>
          </a:custGeom>
          <a:ln w="57912">
            <a:solidFill>
              <a:srgbClr val="C3D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76300" y="935736"/>
            <a:ext cx="67056" cy="944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9431" y="1040891"/>
            <a:ext cx="152400" cy="321945"/>
          </a:xfrm>
          <a:custGeom>
            <a:avLst/>
            <a:gdLst/>
            <a:ahLst/>
            <a:cxnLst/>
            <a:rect l="l" t="t" r="r" b="b"/>
            <a:pathLst>
              <a:path w="152400" h="321944">
                <a:moveTo>
                  <a:pt x="98247" y="17525"/>
                </a:moveTo>
                <a:lnTo>
                  <a:pt x="81864" y="53975"/>
                </a:lnTo>
                <a:lnTo>
                  <a:pt x="76834" y="114300"/>
                </a:lnTo>
                <a:lnTo>
                  <a:pt x="74307" y="146938"/>
                </a:lnTo>
                <a:lnTo>
                  <a:pt x="75565" y="148209"/>
                </a:lnTo>
                <a:lnTo>
                  <a:pt x="70535" y="149479"/>
                </a:lnTo>
                <a:lnTo>
                  <a:pt x="42824" y="156972"/>
                </a:lnTo>
                <a:lnTo>
                  <a:pt x="30226" y="162052"/>
                </a:lnTo>
                <a:lnTo>
                  <a:pt x="25184" y="164592"/>
                </a:lnTo>
                <a:lnTo>
                  <a:pt x="20154" y="167005"/>
                </a:lnTo>
                <a:lnTo>
                  <a:pt x="13855" y="173355"/>
                </a:lnTo>
                <a:lnTo>
                  <a:pt x="12598" y="177165"/>
                </a:lnTo>
                <a:lnTo>
                  <a:pt x="11341" y="180848"/>
                </a:lnTo>
                <a:lnTo>
                  <a:pt x="8813" y="208534"/>
                </a:lnTo>
                <a:lnTo>
                  <a:pt x="0" y="300228"/>
                </a:lnTo>
                <a:lnTo>
                  <a:pt x="0" y="304038"/>
                </a:lnTo>
                <a:lnTo>
                  <a:pt x="1257" y="307721"/>
                </a:lnTo>
                <a:lnTo>
                  <a:pt x="3784" y="314071"/>
                </a:lnTo>
                <a:lnTo>
                  <a:pt x="10071" y="319024"/>
                </a:lnTo>
                <a:lnTo>
                  <a:pt x="17627" y="321563"/>
                </a:lnTo>
                <a:lnTo>
                  <a:pt x="21412" y="321563"/>
                </a:lnTo>
                <a:lnTo>
                  <a:pt x="25184" y="320294"/>
                </a:lnTo>
                <a:lnTo>
                  <a:pt x="32753" y="316484"/>
                </a:lnTo>
                <a:lnTo>
                  <a:pt x="37782" y="311531"/>
                </a:lnTo>
                <a:lnTo>
                  <a:pt x="39039" y="307721"/>
                </a:lnTo>
                <a:lnTo>
                  <a:pt x="39039" y="304038"/>
                </a:lnTo>
                <a:lnTo>
                  <a:pt x="40309" y="287655"/>
                </a:lnTo>
                <a:lnTo>
                  <a:pt x="46596" y="232410"/>
                </a:lnTo>
                <a:lnTo>
                  <a:pt x="50380" y="197231"/>
                </a:lnTo>
                <a:lnTo>
                  <a:pt x="79349" y="194691"/>
                </a:lnTo>
                <a:lnTo>
                  <a:pt x="102019" y="192150"/>
                </a:lnTo>
                <a:lnTo>
                  <a:pt x="118389" y="189611"/>
                </a:lnTo>
                <a:lnTo>
                  <a:pt x="123431" y="187198"/>
                </a:lnTo>
                <a:lnTo>
                  <a:pt x="127215" y="184658"/>
                </a:lnTo>
                <a:lnTo>
                  <a:pt x="141183" y="184658"/>
                </a:lnTo>
                <a:lnTo>
                  <a:pt x="147358" y="121793"/>
                </a:lnTo>
                <a:lnTo>
                  <a:pt x="149885" y="91694"/>
                </a:lnTo>
                <a:lnTo>
                  <a:pt x="152400" y="65278"/>
                </a:lnTo>
                <a:lnTo>
                  <a:pt x="152400" y="57785"/>
                </a:lnTo>
                <a:lnTo>
                  <a:pt x="91948" y="57785"/>
                </a:lnTo>
                <a:lnTo>
                  <a:pt x="95719" y="37719"/>
                </a:lnTo>
                <a:lnTo>
                  <a:pt x="98247" y="22606"/>
                </a:lnTo>
                <a:lnTo>
                  <a:pt x="98247" y="17525"/>
                </a:lnTo>
                <a:close/>
              </a:path>
              <a:path w="152400" h="321944">
                <a:moveTo>
                  <a:pt x="141183" y="184658"/>
                </a:moveTo>
                <a:lnTo>
                  <a:pt x="127215" y="184658"/>
                </a:lnTo>
                <a:lnTo>
                  <a:pt x="141058" y="185928"/>
                </a:lnTo>
                <a:lnTo>
                  <a:pt x="141183" y="184658"/>
                </a:lnTo>
                <a:close/>
              </a:path>
              <a:path w="152400" h="321944">
                <a:moveTo>
                  <a:pt x="137287" y="0"/>
                </a:moveTo>
                <a:lnTo>
                  <a:pt x="127215" y="1270"/>
                </a:lnTo>
                <a:lnTo>
                  <a:pt x="118389" y="6223"/>
                </a:lnTo>
                <a:lnTo>
                  <a:pt x="115874" y="8762"/>
                </a:lnTo>
                <a:lnTo>
                  <a:pt x="113360" y="13843"/>
                </a:lnTo>
                <a:lnTo>
                  <a:pt x="105803" y="27686"/>
                </a:lnTo>
                <a:lnTo>
                  <a:pt x="91948" y="57785"/>
                </a:lnTo>
                <a:lnTo>
                  <a:pt x="152400" y="57785"/>
                </a:lnTo>
                <a:lnTo>
                  <a:pt x="152400" y="41402"/>
                </a:lnTo>
                <a:lnTo>
                  <a:pt x="151142" y="31369"/>
                </a:lnTo>
                <a:lnTo>
                  <a:pt x="149885" y="22606"/>
                </a:lnTo>
                <a:lnTo>
                  <a:pt x="148615" y="15112"/>
                </a:lnTo>
                <a:lnTo>
                  <a:pt x="144843" y="8762"/>
                </a:lnTo>
                <a:lnTo>
                  <a:pt x="141058" y="3810"/>
                </a:lnTo>
                <a:lnTo>
                  <a:pt x="137287" y="0"/>
                </a:lnTo>
                <a:close/>
              </a:path>
            </a:pathLst>
          </a:custGeom>
          <a:solidFill>
            <a:srgbClr val="424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8912" y="935736"/>
            <a:ext cx="65531" cy="944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0436" y="1040891"/>
            <a:ext cx="152400" cy="321945"/>
          </a:xfrm>
          <a:custGeom>
            <a:avLst/>
            <a:gdLst/>
            <a:ahLst/>
            <a:cxnLst/>
            <a:rect l="l" t="t" r="r" b="b"/>
            <a:pathLst>
              <a:path w="152400" h="321944">
                <a:moveTo>
                  <a:pt x="140322" y="184658"/>
                </a:moveTo>
                <a:lnTo>
                  <a:pt x="23926" y="184658"/>
                </a:lnTo>
                <a:lnTo>
                  <a:pt x="28968" y="187198"/>
                </a:lnTo>
                <a:lnTo>
                  <a:pt x="34010" y="189611"/>
                </a:lnTo>
                <a:lnTo>
                  <a:pt x="49123" y="192150"/>
                </a:lnTo>
                <a:lnTo>
                  <a:pt x="71793" y="193421"/>
                </a:lnTo>
                <a:lnTo>
                  <a:pt x="93205" y="195961"/>
                </a:lnTo>
                <a:lnTo>
                  <a:pt x="102019" y="197231"/>
                </a:lnTo>
                <a:lnTo>
                  <a:pt x="103276" y="212344"/>
                </a:lnTo>
                <a:lnTo>
                  <a:pt x="109575" y="271272"/>
                </a:lnTo>
                <a:lnTo>
                  <a:pt x="112090" y="293878"/>
                </a:lnTo>
                <a:lnTo>
                  <a:pt x="112090" y="304038"/>
                </a:lnTo>
                <a:lnTo>
                  <a:pt x="113360" y="307721"/>
                </a:lnTo>
                <a:lnTo>
                  <a:pt x="114617" y="311531"/>
                </a:lnTo>
                <a:lnTo>
                  <a:pt x="119646" y="316484"/>
                </a:lnTo>
                <a:lnTo>
                  <a:pt x="125945" y="320294"/>
                </a:lnTo>
                <a:lnTo>
                  <a:pt x="129730" y="321563"/>
                </a:lnTo>
                <a:lnTo>
                  <a:pt x="133502" y="321563"/>
                </a:lnTo>
                <a:lnTo>
                  <a:pt x="152400" y="304038"/>
                </a:lnTo>
                <a:lnTo>
                  <a:pt x="152400" y="300228"/>
                </a:lnTo>
                <a:lnTo>
                  <a:pt x="147358" y="248666"/>
                </a:lnTo>
                <a:lnTo>
                  <a:pt x="143586" y="208534"/>
                </a:lnTo>
                <a:lnTo>
                  <a:pt x="140322" y="184658"/>
                </a:lnTo>
                <a:close/>
              </a:path>
              <a:path w="152400" h="321944">
                <a:moveTo>
                  <a:pt x="15112" y="0"/>
                </a:moveTo>
                <a:lnTo>
                  <a:pt x="0" y="31369"/>
                </a:lnTo>
                <a:lnTo>
                  <a:pt x="0" y="65278"/>
                </a:lnTo>
                <a:lnTo>
                  <a:pt x="1257" y="91694"/>
                </a:lnTo>
                <a:lnTo>
                  <a:pt x="3784" y="121793"/>
                </a:lnTo>
                <a:lnTo>
                  <a:pt x="11341" y="185928"/>
                </a:lnTo>
                <a:lnTo>
                  <a:pt x="23926" y="184658"/>
                </a:lnTo>
                <a:lnTo>
                  <a:pt x="140322" y="184658"/>
                </a:lnTo>
                <a:lnTo>
                  <a:pt x="139801" y="180848"/>
                </a:lnTo>
                <a:lnTo>
                  <a:pt x="139801" y="177165"/>
                </a:lnTo>
                <a:lnTo>
                  <a:pt x="134772" y="169545"/>
                </a:lnTo>
                <a:lnTo>
                  <a:pt x="130987" y="167005"/>
                </a:lnTo>
                <a:lnTo>
                  <a:pt x="125945" y="164592"/>
                </a:lnTo>
                <a:lnTo>
                  <a:pt x="115874" y="159512"/>
                </a:lnTo>
                <a:lnTo>
                  <a:pt x="76834" y="148209"/>
                </a:lnTo>
                <a:lnTo>
                  <a:pt x="78092" y="146938"/>
                </a:lnTo>
                <a:lnTo>
                  <a:pt x="74307" y="114300"/>
                </a:lnTo>
                <a:lnTo>
                  <a:pt x="73050" y="87884"/>
                </a:lnTo>
                <a:lnTo>
                  <a:pt x="71793" y="64008"/>
                </a:lnTo>
                <a:lnTo>
                  <a:pt x="71013" y="57785"/>
                </a:lnTo>
                <a:lnTo>
                  <a:pt x="59194" y="57785"/>
                </a:lnTo>
                <a:lnTo>
                  <a:pt x="46596" y="27686"/>
                </a:lnTo>
                <a:lnTo>
                  <a:pt x="39039" y="13843"/>
                </a:lnTo>
                <a:lnTo>
                  <a:pt x="35267" y="8762"/>
                </a:lnTo>
                <a:lnTo>
                  <a:pt x="32753" y="6223"/>
                </a:lnTo>
                <a:lnTo>
                  <a:pt x="23926" y="1270"/>
                </a:lnTo>
                <a:lnTo>
                  <a:pt x="15112" y="0"/>
                </a:lnTo>
                <a:close/>
              </a:path>
              <a:path w="152400" h="321944">
                <a:moveTo>
                  <a:pt x="54152" y="17525"/>
                </a:moveTo>
                <a:lnTo>
                  <a:pt x="54152" y="22606"/>
                </a:lnTo>
                <a:lnTo>
                  <a:pt x="56680" y="37719"/>
                </a:lnTo>
                <a:lnTo>
                  <a:pt x="59194" y="57785"/>
                </a:lnTo>
                <a:lnTo>
                  <a:pt x="71013" y="57785"/>
                </a:lnTo>
                <a:lnTo>
                  <a:pt x="70535" y="53975"/>
                </a:lnTo>
                <a:lnTo>
                  <a:pt x="68008" y="42672"/>
                </a:lnTo>
                <a:lnTo>
                  <a:pt x="64236" y="33909"/>
                </a:lnTo>
                <a:lnTo>
                  <a:pt x="59194" y="25146"/>
                </a:lnTo>
                <a:lnTo>
                  <a:pt x="54152" y="17525"/>
                </a:lnTo>
                <a:close/>
              </a:path>
            </a:pathLst>
          </a:custGeom>
          <a:solidFill>
            <a:srgbClr val="424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8555" y="1190244"/>
            <a:ext cx="103631" cy="1584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1980" y="894588"/>
            <a:ext cx="222504" cy="2118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1876" y="1109472"/>
            <a:ext cx="317500" cy="67310"/>
          </a:xfrm>
          <a:custGeom>
            <a:avLst/>
            <a:gdLst/>
            <a:ahLst/>
            <a:cxnLst/>
            <a:rect l="l" t="t" r="r" b="b"/>
            <a:pathLst>
              <a:path w="317500" h="67309">
                <a:moveTo>
                  <a:pt x="46354" y="0"/>
                </a:moveTo>
                <a:lnTo>
                  <a:pt x="33832" y="0"/>
                </a:lnTo>
                <a:lnTo>
                  <a:pt x="0" y="49656"/>
                </a:lnTo>
                <a:lnTo>
                  <a:pt x="0" y="67055"/>
                </a:lnTo>
                <a:lnTo>
                  <a:pt x="316992" y="67055"/>
                </a:lnTo>
                <a:lnTo>
                  <a:pt x="316992" y="49656"/>
                </a:lnTo>
                <a:lnTo>
                  <a:pt x="316158" y="48387"/>
                </a:lnTo>
                <a:lnTo>
                  <a:pt x="17538" y="48387"/>
                </a:lnTo>
                <a:lnTo>
                  <a:pt x="43853" y="1269"/>
                </a:lnTo>
                <a:lnTo>
                  <a:pt x="46354" y="0"/>
                </a:lnTo>
                <a:close/>
              </a:path>
              <a:path w="317500" h="67309">
                <a:moveTo>
                  <a:pt x="284416" y="0"/>
                </a:moveTo>
                <a:lnTo>
                  <a:pt x="270636" y="0"/>
                </a:lnTo>
                <a:lnTo>
                  <a:pt x="273138" y="2539"/>
                </a:lnTo>
                <a:lnTo>
                  <a:pt x="299453" y="48387"/>
                </a:lnTo>
                <a:lnTo>
                  <a:pt x="316158" y="48387"/>
                </a:lnTo>
                <a:lnTo>
                  <a:pt x="284416" y="0"/>
                </a:lnTo>
                <a:close/>
              </a:path>
            </a:pathLst>
          </a:custGeom>
          <a:solidFill>
            <a:srgbClr val="424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1209273" y="6543354"/>
            <a:ext cx="221615" cy="20827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13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9184" y="5164835"/>
            <a:ext cx="11051286" cy="7886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67004" y="5329554"/>
            <a:ext cx="1037844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92829" marR="5080" indent="-3580765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Le</a:t>
            </a:r>
            <a:r>
              <a:rPr sz="1400" i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Istituzioni</a:t>
            </a:r>
            <a:r>
              <a:rPr sz="1400" i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scolastiche</a:t>
            </a:r>
            <a:r>
              <a:rPr sz="1400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possono</a:t>
            </a:r>
            <a:r>
              <a:rPr sz="1400" i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espletare</a:t>
            </a:r>
            <a:r>
              <a:rPr sz="1400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altresì</a:t>
            </a:r>
            <a:r>
              <a:rPr sz="1400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procedure</a:t>
            </a:r>
            <a:r>
              <a:rPr sz="1400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 affidamento</a:t>
            </a:r>
            <a:r>
              <a:rPr sz="1400" i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1400" i="1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forma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associata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,</a:t>
            </a:r>
            <a:r>
              <a:rPr sz="1400" i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mediante</a:t>
            </a:r>
            <a:r>
              <a:rPr sz="1400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costituzione</a:t>
            </a:r>
            <a:r>
              <a:rPr sz="1400" b="1" i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reti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 di  Scuole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o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l’adesione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reti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già</a:t>
            </a:r>
            <a:r>
              <a:rPr sz="1400" b="1" i="1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esistenti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4091" y="910488"/>
            <a:ext cx="108858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Nel caso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cui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non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sia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presente una Convenzione – quadro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attiva,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ovvero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stessa, pur essendo attiva, non risulti  idonea,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Istituzioni scolastiche possono ricorrere ad altri strumenti di acquisizione</a:t>
            </a:r>
            <a:r>
              <a:rPr sz="1600" b="1" spc="2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alternativi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685788" y="3153168"/>
            <a:ext cx="1840992" cy="4632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58000" y="3131832"/>
            <a:ext cx="1527048" cy="5455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11695" y="3233927"/>
            <a:ext cx="1739264" cy="361315"/>
          </a:xfrm>
          <a:custGeom>
            <a:avLst/>
            <a:gdLst/>
            <a:ahLst/>
            <a:cxnLst/>
            <a:rect l="l" t="t" r="r" b="b"/>
            <a:pathLst>
              <a:path w="1739265" h="361314">
                <a:moveTo>
                  <a:pt x="0" y="361188"/>
                </a:moveTo>
                <a:lnTo>
                  <a:pt x="1738883" y="361188"/>
                </a:lnTo>
                <a:lnTo>
                  <a:pt x="1738883" y="0"/>
                </a:lnTo>
                <a:lnTo>
                  <a:pt x="0" y="0"/>
                </a:lnTo>
                <a:lnTo>
                  <a:pt x="0" y="361188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965315" y="3237991"/>
            <a:ext cx="128143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36830" algn="ctr">
              <a:lnSpc>
                <a:spcPct val="100000"/>
              </a:lnSpc>
              <a:spcBef>
                <a:spcPts val="105"/>
              </a:spcBef>
            </a:pPr>
            <a:r>
              <a:rPr sz="1050" spc="-35" dirty="0">
                <a:solidFill>
                  <a:srgbClr val="FFFFFF"/>
                </a:solidFill>
                <a:latin typeface="Arial"/>
                <a:cs typeface="Arial"/>
              </a:rPr>
              <a:t>Acquisto</a:t>
            </a:r>
            <a:r>
              <a:rPr sz="10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35" dirty="0">
                <a:solidFill>
                  <a:srgbClr val="FFFFFF"/>
                </a:solidFill>
                <a:latin typeface="Arial"/>
                <a:cs typeface="Arial"/>
              </a:rPr>
              <a:t>tramite</a:t>
            </a:r>
            <a:endParaRPr sz="1050">
              <a:latin typeface="Arial"/>
              <a:cs typeface="Arial"/>
            </a:endParaRPr>
          </a:p>
          <a:p>
            <a:pPr marR="5080" algn="ctr">
              <a:lnSpc>
                <a:spcPct val="100000"/>
              </a:lnSpc>
            </a:pPr>
            <a:r>
              <a:rPr sz="1050" b="1" spc="-35" dirty="0">
                <a:solidFill>
                  <a:srgbClr val="FFFFFF"/>
                </a:solidFill>
                <a:latin typeface="Arial"/>
                <a:cs typeface="Arial"/>
              </a:rPr>
              <a:t>ACCORDO</a:t>
            </a:r>
            <a:r>
              <a:rPr sz="105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35" dirty="0">
                <a:solidFill>
                  <a:srgbClr val="FFFFFF"/>
                </a:solidFill>
                <a:latin typeface="Arial"/>
                <a:cs typeface="Arial"/>
              </a:rPr>
              <a:t>QUADRO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852916" y="3153168"/>
            <a:ext cx="1840992" cy="4632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94292" y="3131832"/>
            <a:ext cx="1193292" cy="5455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878823" y="3233927"/>
            <a:ext cx="1739264" cy="361315"/>
          </a:xfrm>
          <a:custGeom>
            <a:avLst/>
            <a:gdLst/>
            <a:ahLst/>
            <a:cxnLst/>
            <a:rect l="l" t="t" r="r" b="b"/>
            <a:pathLst>
              <a:path w="1739265" h="361314">
                <a:moveTo>
                  <a:pt x="0" y="361188"/>
                </a:moveTo>
                <a:lnTo>
                  <a:pt x="1738883" y="361188"/>
                </a:lnTo>
                <a:lnTo>
                  <a:pt x="1738883" y="0"/>
                </a:lnTo>
                <a:lnTo>
                  <a:pt x="0" y="0"/>
                </a:lnTo>
                <a:lnTo>
                  <a:pt x="0" y="361188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302750" y="3237991"/>
            <a:ext cx="91059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5"/>
              </a:spcBef>
            </a:pPr>
            <a:r>
              <a:rPr sz="1050" spc="-35" dirty="0">
                <a:solidFill>
                  <a:srgbClr val="FFFFFF"/>
                </a:solidFill>
                <a:latin typeface="Arial"/>
                <a:cs typeface="Arial"/>
              </a:rPr>
              <a:t>Acquisto</a:t>
            </a:r>
            <a:r>
              <a:rPr sz="105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35" dirty="0">
                <a:solidFill>
                  <a:srgbClr val="FFFFFF"/>
                </a:solidFill>
                <a:latin typeface="Arial"/>
                <a:cs typeface="Arial"/>
              </a:rPr>
              <a:t>tramite</a:t>
            </a:r>
            <a:endParaRPr sz="1050">
              <a:latin typeface="Arial"/>
              <a:cs typeface="Arial"/>
            </a:endParaRPr>
          </a:p>
          <a:p>
            <a:pPr marR="1905" algn="ctr">
              <a:lnSpc>
                <a:spcPct val="100000"/>
              </a:lnSpc>
            </a:pPr>
            <a:r>
              <a:rPr sz="1050" b="1" spc="-35" dirty="0">
                <a:solidFill>
                  <a:srgbClr val="FFFFFF"/>
                </a:solidFill>
                <a:latin typeface="Arial"/>
                <a:cs typeface="Arial"/>
              </a:rPr>
              <a:t>SDA.PA.</a:t>
            </a:r>
            <a:endParaRPr sz="10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685788" y="3822191"/>
            <a:ext cx="1840992" cy="4617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69023" y="3800855"/>
            <a:ext cx="1872996" cy="5440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11695" y="3902964"/>
            <a:ext cx="1739264" cy="360045"/>
          </a:xfrm>
          <a:custGeom>
            <a:avLst/>
            <a:gdLst/>
            <a:ahLst/>
            <a:cxnLst/>
            <a:rect l="l" t="t" r="r" b="b"/>
            <a:pathLst>
              <a:path w="1739265" h="360045">
                <a:moveTo>
                  <a:pt x="0" y="359663"/>
                </a:moveTo>
                <a:lnTo>
                  <a:pt x="1738883" y="359663"/>
                </a:lnTo>
                <a:lnTo>
                  <a:pt x="1738883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711695" y="3906773"/>
            <a:ext cx="1739264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5"/>
              </a:spcBef>
            </a:pPr>
            <a:r>
              <a:rPr sz="1050" spc="-35" dirty="0">
                <a:solidFill>
                  <a:srgbClr val="FFFFFF"/>
                </a:solidFill>
                <a:latin typeface="Arial"/>
                <a:cs typeface="Arial"/>
              </a:rPr>
              <a:t>Acquisto</a:t>
            </a:r>
            <a:r>
              <a:rPr sz="10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35" dirty="0">
                <a:solidFill>
                  <a:srgbClr val="FFFFFF"/>
                </a:solidFill>
                <a:latin typeface="Arial"/>
                <a:cs typeface="Arial"/>
              </a:rPr>
              <a:t>tramite</a:t>
            </a:r>
            <a:endParaRPr sz="1050">
              <a:latin typeface="Arial"/>
              <a:cs typeface="Arial"/>
            </a:endParaRPr>
          </a:p>
          <a:p>
            <a:pPr marL="7620" algn="ctr">
              <a:lnSpc>
                <a:spcPct val="100000"/>
              </a:lnSpc>
            </a:pPr>
            <a:r>
              <a:rPr sz="1050" b="1" spc="-30" dirty="0">
                <a:solidFill>
                  <a:srgbClr val="FFFFFF"/>
                </a:solidFill>
                <a:latin typeface="Arial"/>
                <a:cs typeface="Arial"/>
              </a:rPr>
              <a:t>PROCEDURA</a:t>
            </a:r>
            <a:r>
              <a:rPr sz="105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35" dirty="0">
                <a:solidFill>
                  <a:srgbClr val="FFFFFF"/>
                </a:solidFill>
                <a:latin typeface="Arial"/>
                <a:cs typeface="Arial"/>
              </a:rPr>
              <a:t>AUTONOMA</a:t>
            </a:r>
            <a:endParaRPr sz="105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605528" y="3147060"/>
            <a:ext cx="1840992" cy="4617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946903" y="3125723"/>
            <a:ext cx="1193291" cy="5440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31435" y="3227832"/>
            <a:ext cx="1739264" cy="360045"/>
          </a:xfrm>
          <a:custGeom>
            <a:avLst/>
            <a:gdLst/>
            <a:ahLst/>
            <a:cxnLst/>
            <a:rect l="l" t="t" r="r" b="b"/>
            <a:pathLst>
              <a:path w="1739264" h="360045">
                <a:moveTo>
                  <a:pt x="0" y="359663"/>
                </a:moveTo>
                <a:lnTo>
                  <a:pt x="1738884" y="359663"/>
                </a:lnTo>
                <a:lnTo>
                  <a:pt x="1738884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053838" y="3231260"/>
            <a:ext cx="91059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5"/>
              </a:spcBef>
            </a:pPr>
            <a:r>
              <a:rPr sz="1050" spc="-35" dirty="0">
                <a:solidFill>
                  <a:srgbClr val="FFFFFF"/>
                </a:solidFill>
                <a:latin typeface="Arial"/>
                <a:cs typeface="Arial"/>
              </a:rPr>
              <a:t>Acquisto</a:t>
            </a:r>
            <a:r>
              <a:rPr sz="105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35" dirty="0">
                <a:solidFill>
                  <a:srgbClr val="FFFFFF"/>
                </a:solidFill>
                <a:latin typeface="Arial"/>
                <a:cs typeface="Arial"/>
              </a:rPr>
              <a:t>tramite</a:t>
            </a:r>
            <a:endParaRPr sz="105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1050" b="1" spc="-30" dirty="0">
                <a:solidFill>
                  <a:srgbClr val="FFFFFF"/>
                </a:solidFill>
                <a:latin typeface="Arial"/>
                <a:cs typeface="Arial"/>
              </a:rPr>
              <a:t>Me.PA.</a:t>
            </a:r>
            <a:endParaRPr sz="105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439411" y="3080004"/>
            <a:ext cx="6339840" cy="1362710"/>
          </a:xfrm>
          <a:custGeom>
            <a:avLst/>
            <a:gdLst/>
            <a:ahLst/>
            <a:cxnLst/>
            <a:rect l="l" t="t" r="r" b="b"/>
            <a:pathLst>
              <a:path w="6339840" h="1362710">
                <a:moveTo>
                  <a:pt x="0" y="1362456"/>
                </a:moveTo>
                <a:lnTo>
                  <a:pt x="6339840" y="1362456"/>
                </a:lnTo>
                <a:lnTo>
                  <a:pt x="6339840" y="0"/>
                </a:lnTo>
                <a:lnTo>
                  <a:pt x="0" y="0"/>
                </a:lnTo>
                <a:lnTo>
                  <a:pt x="0" y="1362456"/>
                </a:lnTo>
                <a:close/>
              </a:path>
            </a:pathLst>
          </a:custGeom>
          <a:ln w="9144">
            <a:solidFill>
              <a:srgbClr val="A6A6A6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439411" y="2667000"/>
            <a:ext cx="6339840" cy="325120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66675" rIns="0" bIns="0" rtlCol="0">
            <a:spAutoFit/>
          </a:bodyPr>
          <a:lstStyle/>
          <a:p>
            <a:pPr marL="1804035">
              <a:lnSpc>
                <a:spcPct val="100000"/>
              </a:lnSpc>
              <a:spcBef>
                <a:spcPts val="525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584191" y="3159251"/>
            <a:ext cx="179832" cy="1798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647688" y="3159251"/>
            <a:ext cx="179831" cy="1798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636261" y="3165728"/>
            <a:ext cx="21558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2059939" algn="l"/>
              </a:tabLst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B	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9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807195" y="3159251"/>
            <a:ext cx="179831" cy="1798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8857233" y="3165728"/>
            <a:ext cx="952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9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646164" y="3806952"/>
            <a:ext cx="179831" cy="1798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698233" y="3814064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9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86383" y="2624327"/>
            <a:ext cx="1840991" cy="4617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14400" y="2602992"/>
            <a:ext cx="1584960" cy="5440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12291" y="2705100"/>
            <a:ext cx="1739264" cy="360045"/>
          </a:xfrm>
          <a:custGeom>
            <a:avLst/>
            <a:gdLst/>
            <a:ahLst/>
            <a:cxnLst/>
            <a:rect l="l" t="t" r="r" b="b"/>
            <a:pathLst>
              <a:path w="1739264" h="360044">
                <a:moveTo>
                  <a:pt x="0" y="359663"/>
                </a:moveTo>
                <a:lnTo>
                  <a:pt x="1738883" y="359663"/>
                </a:lnTo>
                <a:lnTo>
                  <a:pt x="1738883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008380" y="2708528"/>
            <a:ext cx="135128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050" spc="-35" dirty="0">
                <a:solidFill>
                  <a:srgbClr val="FFFFFF"/>
                </a:solidFill>
                <a:latin typeface="Arial"/>
                <a:cs typeface="Arial"/>
              </a:rPr>
              <a:t>Acquisto</a:t>
            </a:r>
            <a:r>
              <a:rPr sz="10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35" dirty="0">
                <a:solidFill>
                  <a:srgbClr val="FFFFFF"/>
                </a:solidFill>
                <a:latin typeface="Arial"/>
                <a:cs typeface="Arial"/>
              </a:rPr>
              <a:t>tramite</a:t>
            </a:r>
            <a:endParaRPr sz="10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050" b="1" spc="-35" dirty="0">
                <a:solidFill>
                  <a:srgbClr val="FFFFFF"/>
                </a:solidFill>
                <a:latin typeface="Arial"/>
                <a:cs typeface="Arial"/>
              </a:rPr>
              <a:t>Convenzione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05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30" dirty="0">
                <a:solidFill>
                  <a:srgbClr val="FFFFFF"/>
                </a:solidFill>
                <a:latin typeface="Arial"/>
                <a:cs typeface="Arial"/>
              </a:rPr>
              <a:t>quadro</a:t>
            </a:r>
            <a:endParaRPr sz="105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65048" y="2636520"/>
            <a:ext cx="179832" cy="17983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803859" y="2643378"/>
            <a:ext cx="1022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9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877311" y="2671572"/>
            <a:ext cx="1222375" cy="360045"/>
          </a:xfrm>
          <a:custGeom>
            <a:avLst/>
            <a:gdLst/>
            <a:ahLst/>
            <a:cxnLst/>
            <a:rect l="l" t="t" r="r" b="b"/>
            <a:pathLst>
              <a:path w="1222375" h="360044">
                <a:moveTo>
                  <a:pt x="1042415" y="0"/>
                </a:moveTo>
                <a:lnTo>
                  <a:pt x="1042415" y="89915"/>
                </a:lnTo>
                <a:lnTo>
                  <a:pt x="0" y="89915"/>
                </a:lnTo>
                <a:lnTo>
                  <a:pt x="0" y="269748"/>
                </a:lnTo>
                <a:lnTo>
                  <a:pt x="1042415" y="269748"/>
                </a:lnTo>
                <a:lnTo>
                  <a:pt x="1042415" y="359663"/>
                </a:lnTo>
                <a:lnTo>
                  <a:pt x="1222248" y="179831"/>
                </a:lnTo>
                <a:lnTo>
                  <a:pt x="1042415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822320" y="3102864"/>
            <a:ext cx="0" cy="550545"/>
          </a:xfrm>
          <a:custGeom>
            <a:avLst/>
            <a:gdLst/>
            <a:ahLst/>
            <a:cxnLst/>
            <a:rect l="l" t="t" r="r" b="b"/>
            <a:pathLst>
              <a:path h="550545">
                <a:moveTo>
                  <a:pt x="0" y="0"/>
                </a:moveTo>
                <a:lnTo>
                  <a:pt x="0" y="550163"/>
                </a:lnTo>
              </a:path>
            </a:pathLst>
          </a:custGeom>
          <a:ln w="3175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822320" y="3124073"/>
            <a:ext cx="635" cy="298450"/>
          </a:xfrm>
          <a:custGeom>
            <a:avLst/>
            <a:gdLst/>
            <a:ahLst/>
            <a:cxnLst/>
            <a:rect l="l" t="t" r="r" b="b"/>
            <a:pathLst>
              <a:path w="635" h="298450">
                <a:moveTo>
                  <a:pt x="0" y="298450"/>
                </a:moveTo>
                <a:lnTo>
                  <a:pt x="635" y="0"/>
                </a:lnTo>
              </a:path>
            </a:pathLst>
          </a:custGeom>
          <a:ln w="3175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2971292" y="3133801"/>
            <a:ext cx="108521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i="1" spc="-5" dirty="0">
                <a:solidFill>
                  <a:srgbClr val="001F5F"/>
                </a:solidFill>
                <a:latin typeface="Arial"/>
                <a:cs typeface="Arial"/>
              </a:rPr>
              <a:t>Qualora non</a:t>
            </a:r>
            <a:r>
              <a:rPr sz="1000" i="1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i="1" spc="-5" dirty="0">
                <a:solidFill>
                  <a:srgbClr val="001F5F"/>
                </a:solidFill>
                <a:latin typeface="Arial"/>
                <a:cs typeface="Arial"/>
              </a:rPr>
              <a:t>esista  una </a:t>
            </a:r>
            <a:r>
              <a:rPr sz="1000" i="1" spc="-10" dirty="0">
                <a:solidFill>
                  <a:srgbClr val="001F5F"/>
                </a:solidFill>
                <a:latin typeface="Arial"/>
                <a:cs typeface="Arial"/>
              </a:rPr>
              <a:t>Convenzione  </a:t>
            </a:r>
            <a:r>
              <a:rPr sz="1000" i="1" spc="-5" dirty="0">
                <a:solidFill>
                  <a:srgbClr val="001F5F"/>
                </a:solidFill>
                <a:latin typeface="Arial"/>
                <a:cs typeface="Arial"/>
              </a:rPr>
              <a:t>attiva o</a:t>
            </a:r>
            <a:r>
              <a:rPr sz="1000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i="1" spc="-10" dirty="0">
                <a:solidFill>
                  <a:srgbClr val="001F5F"/>
                </a:solidFill>
                <a:latin typeface="Arial"/>
                <a:cs typeface="Arial"/>
              </a:rPr>
              <a:t>idonea</a:t>
            </a:r>
            <a:endParaRPr sz="10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1136630" y="6555545"/>
            <a:ext cx="28194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latin typeface="Arial"/>
                <a:cs typeface="Arial"/>
              </a:rPr>
              <a:t>130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8872855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Disposizioni generali per l'affidamento e l'esecuzione di contratti</a:t>
            </a:r>
            <a:r>
              <a:rPr spc="-210" dirty="0"/>
              <a:t> </a:t>
            </a:r>
            <a:r>
              <a:rPr dirty="0"/>
              <a:t>pubblici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Strumenti alternativi alla Convenzione -</a:t>
            </a:r>
            <a:r>
              <a:rPr sz="1600" b="0" spc="15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quadro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88728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Disposizioni generali per l'affidamento e l'esecuzione di contratti</a:t>
            </a:r>
            <a:r>
              <a:rPr spc="-210" dirty="0"/>
              <a:t> </a:t>
            </a:r>
            <a:r>
              <a:rPr dirty="0"/>
              <a:t>pubblici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0575" y="338709"/>
            <a:ext cx="11009630" cy="189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Possibilità di deroga all'obbligo di ricorrere alle Convenzioni -</a:t>
            </a:r>
            <a:r>
              <a:rPr sz="16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quadro</a:t>
            </a:r>
            <a:endParaRPr sz="1600">
              <a:latin typeface="Arial"/>
              <a:cs typeface="Arial"/>
            </a:endParaRPr>
          </a:p>
          <a:p>
            <a:pPr marL="135255" marR="5080" algn="just">
              <a:lnSpc>
                <a:spcPct val="150000"/>
              </a:lnSpc>
              <a:spcBef>
                <a:spcPts val="1300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Nelle ipotesi nelle quali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Convenzioni – quadro Consip siano attive ma inidonee al soddisfacimento dello specifico  fabbisogno dell'Amministrazione, l'acquisto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deroga alle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predette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Convenzioni, ed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attraverso il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ricorso a strumenti  alternativi,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dovrà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essere previamente autorizzato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dall’organo di vertice amministrativo, ovvero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DS. Di seguito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si 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illustra l'</a:t>
            </a:r>
            <a:r>
              <a:rPr sz="1600" i="1" spc="-5" dirty="0">
                <a:solidFill>
                  <a:srgbClr val="001F5F"/>
                </a:solidFill>
                <a:latin typeface="Arial"/>
                <a:cs typeface="Arial"/>
              </a:rPr>
              <a:t>iter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da seguire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tali fattispecie.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16736" y="2388107"/>
            <a:ext cx="8601456" cy="3933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44167" y="2415539"/>
            <a:ext cx="8496300" cy="3828415"/>
          </a:xfrm>
          <a:custGeom>
            <a:avLst/>
            <a:gdLst/>
            <a:ahLst/>
            <a:cxnLst/>
            <a:rect l="l" t="t" r="r" b="b"/>
            <a:pathLst>
              <a:path w="8496300" h="3828415">
                <a:moveTo>
                  <a:pt x="7858252" y="0"/>
                </a:moveTo>
                <a:lnTo>
                  <a:pt x="638048" y="0"/>
                </a:lnTo>
                <a:lnTo>
                  <a:pt x="590424" y="1749"/>
                </a:lnTo>
                <a:lnTo>
                  <a:pt x="543752" y="6917"/>
                </a:lnTo>
                <a:lnTo>
                  <a:pt x="498155" y="15378"/>
                </a:lnTo>
                <a:lnTo>
                  <a:pt x="453756" y="27011"/>
                </a:lnTo>
                <a:lnTo>
                  <a:pt x="410678" y="41690"/>
                </a:lnTo>
                <a:lnTo>
                  <a:pt x="369045" y="59295"/>
                </a:lnTo>
                <a:lnTo>
                  <a:pt x="328980" y="79700"/>
                </a:lnTo>
                <a:lnTo>
                  <a:pt x="290606" y="102783"/>
                </a:lnTo>
                <a:lnTo>
                  <a:pt x="254046" y="128420"/>
                </a:lnTo>
                <a:lnTo>
                  <a:pt x="219425" y="156488"/>
                </a:lnTo>
                <a:lnTo>
                  <a:pt x="186864" y="186864"/>
                </a:lnTo>
                <a:lnTo>
                  <a:pt x="156488" y="219425"/>
                </a:lnTo>
                <a:lnTo>
                  <a:pt x="128420" y="254046"/>
                </a:lnTo>
                <a:lnTo>
                  <a:pt x="102783" y="290606"/>
                </a:lnTo>
                <a:lnTo>
                  <a:pt x="79700" y="328980"/>
                </a:lnTo>
                <a:lnTo>
                  <a:pt x="59295" y="369045"/>
                </a:lnTo>
                <a:lnTo>
                  <a:pt x="41690" y="410678"/>
                </a:lnTo>
                <a:lnTo>
                  <a:pt x="27011" y="453756"/>
                </a:lnTo>
                <a:lnTo>
                  <a:pt x="15378" y="498155"/>
                </a:lnTo>
                <a:lnTo>
                  <a:pt x="6917" y="543752"/>
                </a:lnTo>
                <a:lnTo>
                  <a:pt x="1749" y="590424"/>
                </a:lnTo>
                <a:lnTo>
                  <a:pt x="0" y="638048"/>
                </a:lnTo>
                <a:lnTo>
                  <a:pt x="0" y="3190227"/>
                </a:lnTo>
                <a:lnTo>
                  <a:pt x="1749" y="3237845"/>
                </a:lnTo>
                <a:lnTo>
                  <a:pt x="6917" y="3284514"/>
                </a:lnTo>
                <a:lnTo>
                  <a:pt x="15378" y="3330108"/>
                </a:lnTo>
                <a:lnTo>
                  <a:pt x="27011" y="3374506"/>
                </a:lnTo>
                <a:lnTo>
                  <a:pt x="41690" y="3417582"/>
                </a:lnTo>
                <a:lnTo>
                  <a:pt x="59295" y="3459215"/>
                </a:lnTo>
                <a:lnTo>
                  <a:pt x="79700" y="3499281"/>
                </a:lnTo>
                <a:lnTo>
                  <a:pt x="102783" y="3537656"/>
                </a:lnTo>
                <a:lnTo>
                  <a:pt x="128420" y="3574216"/>
                </a:lnTo>
                <a:lnTo>
                  <a:pt x="156488" y="3608840"/>
                </a:lnTo>
                <a:lnTo>
                  <a:pt x="186864" y="3641402"/>
                </a:lnTo>
                <a:lnTo>
                  <a:pt x="219425" y="3671781"/>
                </a:lnTo>
                <a:lnTo>
                  <a:pt x="254046" y="3699851"/>
                </a:lnTo>
                <a:lnTo>
                  <a:pt x="290606" y="3725491"/>
                </a:lnTo>
                <a:lnTo>
                  <a:pt x="328980" y="3748576"/>
                </a:lnTo>
                <a:lnTo>
                  <a:pt x="369045" y="3768984"/>
                </a:lnTo>
                <a:lnTo>
                  <a:pt x="410678" y="3786590"/>
                </a:lnTo>
                <a:lnTo>
                  <a:pt x="453756" y="3801272"/>
                </a:lnTo>
                <a:lnTo>
                  <a:pt x="498155" y="3812906"/>
                </a:lnTo>
                <a:lnTo>
                  <a:pt x="543752" y="3821369"/>
                </a:lnTo>
                <a:lnTo>
                  <a:pt x="590424" y="3826537"/>
                </a:lnTo>
                <a:lnTo>
                  <a:pt x="638048" y="3828288"/>
                </a:lnTo>
                <a:lnTo>
                  <a:pt x="7858252" y="3828288"/>
                </a:lnTo>
                <a:lnTo>
                  <a:pt x="7905875" y="3826537"/>
                </a:lnTo>
                <a:lnTo>
                  <a:pt x="7952547" y="3821369"/>
                </a:lnTo>
                <a:lnTo>
                  <a:pt x="7998144" y="3812906"/>
                </a:lnTo>
                <a:lnTo>
                  <a:pt x="8042543" y="3801272"/>
                </a:lnTo>
                <a:lnTo>
                  <a:pt x="8085621" y="3786590"/>
                </a:lnTo>
                <a:lnTo>
                  <a:pt x="8127254" y="3768984"/>
                </a:lnTo>
                <a:lnTo>
                  <a:pt x="8167319" y="3748576"/>
                </a:lnTo>
                <a:lnTo>
                  <a:pt x="8205693" y="3725491"/>
                </a:lnTo>
                <a:lnTo>
                  <a:pt x="8242253" y="3699851"/>
                </a:lnTo>
                <a:lnTo>
                  <a:pt x="8276874" y="3671781"/>
                </a:lnTo>
                <a:lnTo>
                  <a:pt x="8309435" y="3641402"/>
                </a:lnTo>
                <a:lnTo>
                  <a:pt x="8339811" y="3608840"/>
                </a:lnTo>
                <a:lnTo>
                  <a:pt x="8367879" y="3574216"/>
                </a:lnTo>
                <a:lnTo>
                  <a:pt x="8393516" y="3537656"/>
                </a:lnTo>
                <a:lnTo>
                  <a:pt x="8416599" y="3499281"/>
                </a:lnTo>
                <a:lnTo>
                  <a:pt x="8437004" y="3459215"/>
                </a:lnTo>
                <a:lnTo>
                  <a:pt x="8454609" y="3417582"/>
                </a:lnTo>
                <a:lnTo>
                  <a:pt x="8469288" y="3374506"/>
                </a:lnTo>
                <a:lnTo>
                  <a:pt x="8480921" y="3330108"/>
                </a:lnTo>
                <a:lnTo>
                  <a:pt x="8489382" y="3284514"/>
                </a:lnTo>
                <a:lnTo>
                  <a:pt x="8494550" y="3237845"/>
                </a:lnTo>
                <a:lnTo>
                  <a:pt x="8496300" y="3190227"/>
                </a:lnTo>
                <a:lnTo>
                  <a:pt x="8496300" y="638048"/>
                </a:lnTo>
                <a:lnTo>
                  <a:pt x="8494550" y="590424"/>
                </a:lnTo>
                <a:lnTo>
                  <a:pt x="8489382" y="543752"/>
                </a:lnTo>
                <a:lnTo>
                  <a:pt x="8480921" y="498155"/>
                </a:lnTo>
                <a:lnTo>
                  <a:pt x="8469288" y="453756"/>
                </a:lnTo>
                <a:lnTo>
                  <a:pt x="8454609" y="410678"/>
                </a:lnTo>
                <a:lnTo>
                  <a:pt x="8437004" y="369045"/>
                </a:lnTo>
                <a:lnTo>
                  <a:pt x="8416599" y="328980"/>
                </a:lnTo>
                <a:lnTo>
                  <a:pt x="8393516" y="290606"/>
                </a:lnTo>
                <a:lnTo>
                  <a:pt x="8367879" y="254046"/>
                </a:lnTo>
                <a:lnTo>
                  <a:pt x="8339811" y="219425"/>
                </a:lnTo>
                <a:lnTo>
                  <a:pt x="8309435" y="186864"/>
                </a:lnTo>
                <a:lnTo>
                  <a:pt x="8276874" y="156488"/>
                </a:lnTo>
                <a:lnTo>
                  <a:pt x="8242253" y="128420"/>
                </a:lnTo>
                <a:lnTo>
                  <a:pt x="8205693" y="102783"/>
                </a:lnTo>
                <a:lnTo>
                  <a:pt x="8167319" y="79700"/>
                </a:lnTo>
                <a:lnTo>
                  <a:pt x="8127254" y="59295"/>
                </a:lnTo>
                <a:lnTo>
                  <a:pt x="8085621" y="41690"/>
                </a:lnTo>
                <a:lnTo>
                  <a:pt x="8042543" y="27011"/>
                </a:lnTo>
                <a:lnTo>
                  <a:pt x="7998144" y="15378"/>
                </a:lnTo>
                <a:lnTo>
                  <a:pt x="7952547" y="6917"/>
                </a:lnTo>
                <a:lnTo>
                  <a:pt x="7905875" y="1749"/>
                </a:lnTo>
                <a:lnTo>
                  <a:pt x="78582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44167" y="2415539"/>
            <a:ext cx="8496300" cy="3828415"/>
          </a:xfrm>
          <a:custGeom>
            <a:avLst/>
            <a:gdLst/>
            <a:ahLst/>
            <a:cxnLst/>
            <a:rect l="l" t="t" r="r" b="b"/>
            <a:pathLst>
              <a:path w="8496300" h="3828415">
                <a:moveTo>
                  <a:pt x="0" y="638048"/>
                </a:moveTo>
                <a:lnTo>
                  <a:pt x="1749" y="590424"/>
                </a:lnTo>
                <a:lnTo>
                  <a:pt x="6917" y="543752"/>
                </a:lnTo>
                <a:lnTo>
                  <a:pt x="15378" y="498155"/>
                </a:lnTo>
                <a:lnTo>
                  <a:pt x="27011" y="453756"/>
                </a:lnTo>
                <a:lnTo>
                  <a:pt x="41690" y="410678"/>
                </a:lnTo>
                <a:lnTo>
                  <a:pt x="59295" y="369045"/>
                </a:lnTo>
                <a:lnTo>
                  <a:pt x="79700" y="328980"/>
                </a:lnTo>
                <a:lnTo>
                  <a:pt x="102783" y="290606"/>
                </a:lnTo>
                <a:lnTo>
                  <a:pt x="128420" y="254046"/>
                </a:lnTo>
                <a:lnTo>
                  <a:pt x="156488" y="219425"/>
                </a:lnTo>
                <a:lnTo>
                  <a:pt x="186864" y="186864"/>
                </a:lnTo>
                <a:lnTo>
                  <a:pt x="219425" y="156488"/>
                </a:lnTo>
                <a:lnTo>
                  <a:pt x="254046" y="128420"/>
                </a:lnTo>
                <a:lnTo>
                  <a:pt x="290606" y="102783"/>
                </a:lnTo>
                <a:lnTo>
                  <a:pt x="328980" y="79700"/>
                </a:lnTo>
                <a:lnTo>
                  <a:pt x="369045" y="59295"/>
                </a:lnTo>
                <a:lnTo>
                  <a:pt x="410678" y="41690"/>
                </a:lnTo>
                <a:lnTo>
                  <a:pt x="453756" y="27011"/>
                </a:lnTo>
                <a:lnTo>
                  <a:pt x="498155" y="15378"/>
                </a:lnTo>
                <a:lnTo>
                  <a:pt x="543752" y="6917"/>
                </a:lnTo>
                <a:lnTo>
                  <a:pt x="590424" y="1749"/>
                </a:lnTo>
                <a:lnTo>
                  <a:pt x="638048" y="0"/>
                </a:lnTo>
                <a:lnTo>
                  <a:pt x="7858252" y="0"/>
                </a:lnTo>
                <a:lnTo>
                  <a:pt x="7905875" y="1749"/>
                </a:lnTo>
                <a:lnTo>
                  <a:pt x="7952547" y="6917"/>
                </a:lnTo>
                <a:lnTo>
                  <a:pt x="7998144" y="15378"/>
                </a:lnTo>
                <a:lnTo>
                  <a:pt x="8042543" y="27011"/>
                </a:lnTo>
                <a:lnTo>
                  <a:pt x="8085621" y="41690"/>
                </a:lnTo>
                <a:lnTo>
                  <a:pt x="8127254" y="59295"/>
                </a:lnTo>
                <a:lnTo>
                  <a:pt x="8167319" y="79700"/>
                </a:lnTo>
                <a:lnTo>
                  <a:pt x="8205693" y="102783"/>
                </a:lnTo>
                <a:lnTo>
                  <a:pt x="8242253" y="128420"/>
                </a:lnTo>
                <a:lnTo>
                  <a:pt x="8276874" y="156488"/>
                </a:lnTo>
                <a:lnTo>
                  <a:pt x="8309435" y="186864"/>
                </a:lnTo>
                <a:lnTo>
                  <a:pt x="8339811" y="219425"/>
                </a:lnTo>
                <a:lnTo>
                  <a:pt x="8367879" y="254046"/>
                </a:lnTo>
                <a:lnTo>
                  <a:pt x="8393516" y="290606"/>
                </a:lnTo>
                <a:lnTo>
                  <a:pt x="8416599" y="328980"/>
                </a:lnTo>
                <a:lnTo>
                  <a:pt x="8437004" y="369045"/>
                </a:lnTo>
                <a:lnTo>
                  <a:pt x="8454609" y="410678"/>
                </a:lnTo>
                <a:lnTo>
                  <a:pt x="8469288" y="453756"/>
                </a:lnTo>
                <a:lnTo>
                  <a:pt x="8480921" y="498155"/>
                </a:lnTo>
                <a:lnTo>
                  <a:pt x="8489382" y="543752"/>
                </a:lnTo>
                <a:lnTo>
                  <a:pt x="8494550" y="590424"/>
                </a:lnTo>
                <a:lnTo>
                  <a:pt x="8496300" y="638048"/>
                </a:lnTo>
                <a:lnTo>
                  <a:pt x="8496300" y="3190227"/>
                </a:lnTo>
                <a:lnTo>
                  <a:pt x="8494550" y="3237845"/>
                </a:lnTo>
                <a:lnTo>
                  <a:pt x="8489382" y="3284514"/>
                </a:lnTo>
                <a:lnTo>
                  <a:pt x="8480921" y="3330108"/>
                </a:lnTo>
                <a:lnTo>
                  <a:pt x="8469288" y="3374506"/>
                </a:lnTo>
                <a:lnTo>
                  <a:pt x="8454609" y="3417582"/>
                </a:lnTo>
                <a:lnTo>
                  <a:pt x="8437004" y="3459215"/>
                </a:lnTo>
                <a:lnTo>
                  <a:pt x="8416599" y="3499281"/>
                </a:lnTo>
                <a:lnTo>
                  <a:pt x="8393516" y="3537656"/>
                </a:lnTo>
                <a:lnTo>
                  <a:pt x="8367879" y="3574216"/>
                </a:lnTo>
                <a:lnTo>
                  <a:pt x="8339811" y="3608840"/>
                </a:lnTo>
                <a:lnTo>
                  <a:pt x="8309435" y="3641402"/>
                </a:lnTo>
                <a:lnTo>
                  <a:pt x="8276874" y="3671781"/>
                </a:lnTo>
                <a:lnTo>
                  <a:pt x="8242253" y="3699851"/>
                </a:lnTo>
                <a:lnTo>
                  <a:pt x="8205693" y="3725491"/>
                </a:lnTo>
                <a:lnTo>
                  <a:pt x="8167319" y="3748576"/>
                </a:lnTo>
                <a:lnTo>
                  <a:pt x="8127254" y="3768984"/>
                </a:lnTo>
                <a:lnTo>
                  <a:pt x="8085621" y="3786590"/>
                </a:lnTo>
                <a:lnTo>
                  <a:pt x="8042543" y="3801272"/>
                </a:lnTo>
                <a:lnTo>
                  <a:pt x="7998144" y="3812906"/>
                </a:lnTo>
                <a:lnTo>
                  <a:pt x="7952547" y="3821369"/>
                </a:lnTo>
                <a:lnTo>
                  <a:pt x="7905875" y="3826537"/>
                </a:lnTo>
                <a:lnTo>
                  <a:pt x="7858252" y="3828288"/>
                </a:lnTo>
                <a:lnTo>
                  <a:pt x="638048" y="3828288"/>
                </a:lnTo>
                <a:lnTo>
                  <a:pt x="590424" y="3826537"/>
                </a:lnTo>
                <a:lnTo>
                  <a:pt x="543752" y="3821369"/>
                </a:lnTo>
                <a:lnTo>
                  <a:pt x="498155" y="3812906"/>
                </a:lnTo>
                <a:lnTo>
                  <a:pt x="453756" y="3801272"/>
                </a:lnTo>
                <a:lnTo>
                  <a:pt x="410678" y="3786590"/>
                </a:lnTo>
                <a:lnTo>
                  <a:pt x="369045" y="3768984"/>
                </a:lnTo>
                <a:lnTo>
                  <a:pt x="328980" y="3748576"/>
                </a:lnTo>
                <a:lnTo>
                  <a:pt x="290606" y="3725491"/>
                </a:lnTo>
                <a:lnTo>
                  <a:pt x="254046" y="3699851"/>
                </a:lnTo>
                <a:lnTo>
                  <a:pt x="219425" y="3671781"/>
                </a:lnTo>
                <a:lnTo>
                  <a:pt x="186864" y="3641402"/>
                </a:lnTo>
                <a:lnTo>
                  <a:pt x="156488" y="3608840"/>
                </a:lnTo>
                <a:lnTo>
                  <a:pt x="128420" y="3574216"/>
                </a:lnTo>
                <a:lnTo>
                  <a:pt x="102783" y="3537656"/>
                </a:lnTo>
                <a:lnTo>
                  <a:pt x="79700" y="3499281"/>
                </a:lnTo>
                <a:lnTo>
                  <a:pt x="59295" y="3459215"/>
                </a:lnTo>
                <a:lnTo>
                  <a:pt x="41690" y="3417582"/>
                </a:lnTo>
                <a:lnTo>
                  <a:pt x="27011" y="3374506"/>
                </a:lnTo>
                <a:lnTo>
                  <a:pt x="15378" y="3330108"/>
                </a:lnTo>
                <a:lnTo>
                  <a:pt x="6917" y="3284514"/>
                </a:lnTo>
                <a:lnTo>
                  <a:pt x="1749" y="3237845"/>
                </a:lnTo>
                <a:lnTo>
                  <a:pt x="0" y="3190227"/>
                </a:lnTo>
                <a:lnTo>
                  <a:pt x="0" y="638048"/>
                </a:lnTo>
                <a:close/>
              </a:path>
            </a:pathLst>
          </a:custGeom>
          <a:ln w="317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529967" y="2745994"/>
            <a:ext cx="700976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Richiesta di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autorizzazione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all'organo di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vertice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amministrativo, che nell'ambito  delle Istituzioni scolastiche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è il</a:t>
            </a:r>
            <a:r>
              <a:rPr sz="1400" b="1" spc="-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29967" y="4069207"/>
            <a:ext cx="34315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Apposita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autorizzazione motivata del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29967" y="5385308"/>
            <a:ext cx="46183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Comunicazione dell'autorizzazione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alla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Corte dei</a:t>
            </a:r>
            <a:r>
              <a:rPr sz="1400" b="1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Conti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648967" y="4044696"/>
            <a:ext cx="341375" cy="2971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77339" y="3950208"/>
            <a:ext cx="486409" cy="487680"/>
          </a:xfrm>
          <a:custGeom>
            <a:avLst/>
            <a:gdLst/>
            <a:ahLst/>
            <a:cxnLst/>
            <a:rect l="l" t="t" r="r" b="b"/>
            <a:pathLst>
              <a:path w="486410" h="487679">
                <a:moveTo>
                  <a:pt x="0" y="243840"/>
                </a:moveTo>
                <a:lnTo>
                  <a:pt x="4938" y="194711"/>
                </a:lnTo>
                <a:lnTo>
                  <a:pt x="19103" y="148947"/>
                </a:lnTo>
                <a:lnTo>
                  <a:pt x="41516" y="107528"/>
                </a:lnTo>
                <a:lnTo>
                  <a:pt x="71199" y="71437"/>
                </a:lnTo>
                <a:lnTo>
                  <a:pt x="107174" y="41656"/>
                </a:lnTo>
                <a:lnTo>
                  <a:pt x="148464" y="19169"/>
                </a:lnTo>
                <a:lnTo>
                  <a:pt x="194091" y="4955"/>
                </a:lnTo>
                <a:lnTo>
                  <a:pt x="243078" y="0"/>
                </a:lnTo>
                <a:lnTo>
                  <a:pt x="292064" y="4955"/>
                </a:lnTo>
                <a:lnTo>
                  <a:pt x="337691" y="19169"/>
                </a:lnTo>
                <a:lnTo>
                  <a:pt x="378981" y="41656"/>
                </a:lnTo>
                <a:lnTo>
                  <a:pt x="414956" y="71437"/>
                </a:lnTo>
                <a:lnTo>
                  <a:pt x="444639" y="107528"/>
                </a:lnTo>
                <a:lnTo>
                  <a:pt x="467052" y="148947"/>
                </a:lnTo>
                <a:lnTo>
                  <a:pt x="481217" y="194711"/>
                </a:lnTo>
                <a:lnTo>
                  <a:pt x="486155" y="243840"/>
                </a:lnTo>
                <a:lnTo>
                  <a:pt x="481217" y="292968"/>
                </a:lnTo>
                <a:lnTo>
                  <a:pt x="467052" y="338732"/>
                </a:lnTo>
                <a:lnTo>
                  <a:pt x="444639" y="380151"/>
                </a:lnTo>
                <a:lnTo>
                  <a:pt x="414956" y="416242"/>
                </a:lnTo>
                <a:lnTo>
                  <a:pt x="378981" y="446023"/>
                </a:lnTo>
                <a:lnTo>
                  <a:pt x="337691" y="468510"/>
                </a:lnTo>
                <a:lnTo>
                  <a:pt x="292064" y="482724"/>
                </a:lnTo>
                <a:lnTo>
                  <a:pt x="243078" y="487680"/>
                </a:lnTo>
                <a:lnTo>
                  <a:pt x="194091" y="482724"/>
                </a:lnTo>
                <a:lnTo>
                  <a:pt x="148464" y="468510"/>
                </a:lnTo>
                <a:lnTo>
                  <a:pt x="107174" y="446023"/>
                </a:lnTo>
                <a:lnTo>
                  <a:pt x="71199" y="416242"/>
                </a:lnTo>
                <a:lnTo>
                  <a:pt x="41516" y="380151"/>
                </a:lnTo>
                <a:lnTo>
                  <a:pt x="19103" y="338732"/>
                </a:lnTo>
                <a:lnTo>
                  <a:pt x="4938" y="292968"/>
                </a:lnTo>
                <a:lnTo>
                  <a:pt x="0" y="243840"/>
                </a:lnTo>
                <a:close/>
              </a:path>
            </a:pathLst>
          </a:custGeom>
          <a:ln w="9144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56588" y="5367528"/>
            <a:ext cx="327660" cy="2849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77339" y="5265420"/>
            <a:ext cx="486409" cy="487680"/>
          </a:xfrm>
          <a:custGeom>
            <a:avLst/>
            <a:gdLst/>
            <a:ahLst/>
            <a:cxnLst/>
            <a:rect l="l" t="t" r="r" b="b"/>
            <a:pathLst>
              <a:path w="486410" h="487679">
                <a:moveTo>
                  <a:pt x="0" y="243839"/>
                </a:moveTo>
                <a:lnTo>
                  <a:pt x="4938" y="194711"/>
                </a:lnTo>
                <a:lnTo>
                  <a:pt x="19103" y="148947"/>
                </a:lnTo>
                <a:lnTo>
                  <a:pt x="41516" y="107528"/>
                </a:lnTo>
                <a:lnTo>
                  <a:pt x="71199" y="71437"/>
                </a:lnTo>
                <a:lnTo>
                  <a:pt x="107174" y="41656"/>
                </a:lnTo>
                <a:lnTo>
                  <a:pt x="148464" y="19169"/>
                </a:lnTo>
                <a:lnTo>
                  <a:pt x="194091" y="4955"/>
                </a:lnTo>
                <a:lnTo>
                  <a:pt x="243078" y="0"/>
                </a:lnTo>
                <a:lnTo>
                  <a:pt x="292064" y="4955"/>
                </a:lnTo>
                <a:lnTo>
                  <a:pt x="337691" y="19169"/>
                </a:lnTo>
                <a:lnTo>
                  <a:pt x="378981" y="41656"/>
                </a:lnTo>
                <a:lnTo>
                  <a:pt x="414956" y="71437"/>
                </a:lnTo>
                <a:lnTo>
                  <a:pt x="444639" y="107528"/>
                </a:lnTo>
                <a:lnTo>
                  <a:pt x="467052" y="148947"/>
                </a:lnTo>
                <a:lnTo>
                  <a:pt x="481217" y="194711"/>
                </a:lnTo>
                <a:lnTo>
                  <a:pt x="486155" y="243839"/>
                </a:lnTo>
                <a:lnTo>
                  <a:pt x="481217" y="292982"/>
                </a:lnTo>
                <a:lnTo>
                  <a:pt x="467052" y="338754"/>
                </a:lnTo>
                <a:lnTo>
                  <a:pt x="444639" y="380174"/>
                </a:lnTo>
                <a:lnTo>
                  <a:pt x="414956" y="416261"/>
                </a:lnTo>
                <a:lnTo>
                  <a:pt x="378981" y="446036"/>
                </a:lnTo>
                <a:lnTo>
                  <a:pt x="337691" y="468518"/>
                </a:lnTo>
                <a:lnTo>
                  <a:pt x="292064" y="482726"/>
                </a:lnTo>
                <a:lnTo>
                  <a:pt x="243078" y="487679"/>
                </a:lnTo>
                <a:lnTo>
                  <a:pt x="194091" y="482726"/>
                </a:lnTo>
                <a:lnTo>
                  <a:pt x="148464" y="468518"/>
                </a:lnTo>
                <a:lnTo>
                  <a:pt x="107174" y="446036"/>
                </a:lnTo>
                <a:lnTo>
                  <a:pt x="71199" y="416261"/>
                </a:lnTo>
                <a:lnTo>
                  <a:pt x="41516" y="380174"/>
                </a:lnTo>
                <a:lnTo>
                  <a:pt x="19103" y="338754"/>
                </a:lnTo>
                <a:lnTo>
                  <a:pt x="4938" y="292982"/>
                </a:lnTo>
                <a:lnTo>
                  <a:pt x="0" y="243839"/>
                </a:lnTo>
                <a:close/>
              </a:path>
            </a:pathLst>
          </a:custGeom>
          <a:ln w="9144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77339" y="2734055"/>
            <a:ext cx="486409" cy="486409"/>
          </a:xfrm>
          <a:custGeom>
            <a:avLst/>
            <a:gdLst/>
            <a:ahLst/>
            <a:cxnLst/>
            <a:rect l="l" t="t" r="r" b="b"/>
            <a:pathLst>
              <a:path w="486410" h="486410">
                <a:moveTo>
                  <a:pt x="0" y="243078"/>
                </a:moveTo>
                <a:lnTo>
                  <a:pt x="4938" y="194091"/>
                </a:lnTo>
                <a:lnTo>
                  <a:pt x="19103" y="148464"/>
                </a:lnTo>
                <a:lnTo>
                  <a:pt x="41516" y="107174"/>
                </a:lnTo>
                <a:lnTo>
                  <a:pt x="71199" y="71199"/>
                </a:lnTo>
                <a:lnTo>
                  <a:pt x="107174" y="41516"/>
                </a:lnTo>
                <a:lnTo>
                  <a:pt x="148464" y="19103"/>
                </a:lnTo>
                <a:lnTo>
                  <a:pt x="194091" y="4938"/>
                </a:lnTo>
                <a:lnTo>
                  <a:pt x="243078" y="0"/>
                </a:lnTo>
                <a:lnTo>
                  <a:pt x="292064" y="4938"/>
                </a:lnTo>
                <a:lnTo>
                  <a:pt x="337691" y="19103"/>
                </a:lnTo>
                <a:lnTo>
                  <a:pt x="378981" y="41516"/>
                </a:lnTo>
                <a:lnTo>
                  <a:pt x="414956" y="71199"/>
                </a:lnTo>
                <a:lnTo>
                  <a:pt x="444639" y="107174"/>
                </a:lnTo>
                <a:lnTo>
                  <a:pt x="467052" y="148464"/>
                </a:lnTo>
                <a:lnTo>
                  <a:pt x="481217" y="194091"/>
                </a:lnTo>
                <a:lnTo>
                  <a:pt x="486155" y="243078"/>
                </a:lnTo>
                <a:lnTo>
                  <a:pt x="481217" y="292064"/>
                </a:lnTo>
                <a:lnTo>
                  <a:pt x="467052" y="337691"/>
                </a:lnTo>
                <a:lnTo>
                  <a:pt x="444639" y="378981"/>
                </a:lnTo>
                <a:lnTo>
                  <a:pt x="414956" y="414956"/>
                </a:lnTo>
                <a:lnTo>
                  <a:pt x="378981" y="444639"/>
                </a:lnTo>
                <a:lnTo>
                  <a:pt x="337691" y="467052"/>
                </a:lnTo>
                <a:lnTo>
                  <a:pt x="292064" y="481217"/>
                </a:lnTo>
                <a:lnTo>
                  <a:pt x="243078" y="486156"/>
                </a:lnTo>
                <a:lnTo>
                  <a:pt x="194091" y="481217"/>
                </a:lnTo>
                <a:lnTo>
                  <a:pt x="148464" y="467052"/>
                </a:lnTo>
                <a:lnTo>
                  <a:pt x="107174" y="444639"/>
                </a:lnTo>
                <a:lnTo>
                  <a:pt x="71199" y="414956"/>
                </a:lnTo>
                <a:lnTo>
                  <a:pt x="41516" y="378981"/>
                </a:lnTo>
                <a:lnTo>
                  <a:pt x="19103" y="337691"/>
                </a:lnTo>
                <a:lnTo>
                  <a:pt x="4938" y="292064"/>
                </a:lnTo>
                <a:lnTo>
                  <a:pt x="0" y="243078"/>
                </a:lnTo>
                <a:close/>
              </a:path>
            </a:pathLst>
          </a:custGeom>
          <a:ln w="9144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71827" y="2828544"/>
            <a:ext cx="297180" cy="2971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38115" y="3395522"/>
            <a:ext cx="1722119" cy="24531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64023" y="3476244"/>
            <a:ext cx="1620520" cy="143510"/>
          </a:xfrm>
          <a:custGeom>
            <a:avLst/>
            <a:gdLst/>
            <a:ahLst/>
            <a:cxnLst/>
            <a:rect l="l" t="t" r="r" b="b"/>
            <a:pathLst>
              <a:path w="1620520" h="143510">
                <a:moveTo>
                  <a:pt x="0" y="0"/>
                </a:moveTo>
                <a:lnTo>
                  <a:pt x="0" y="66675"/>
                </a:lnTo>
                <a:lnTo>
                  <a:pt x="810005" y="143255"/>
                </a:lnTo>
                <a:lnTo>
                  <a:pt x="1515235" y="76580"/>
                </a:lnTo>
                <a:lnTo>
                  <a:pt x="810005" y="76580"/>
                </a:lnTo>
                <a:lnTo>
                  <a:pt x="0" y="0"/>
                </a:lnTo>
                <a:close/>
              </a:path>
              <a:path w="1620520" h="143510">
                <a:moveTo>
                  <a:pt x="1620012" y="0"/>
                </a:moveTo>
                <a:lnTo>
                  <a:pt x="810005" y="76580"/>
                </a:lnTo>
                <a:lnTo>
                  <a:pt x="1515235" y="76580"/>
                </a:lnTo>
                <a:lnTo>
                  <a:pt x="1620012" y="66675"/>
                </a:lnTo>
                <a:lnTo>
                  <a:pt x="162001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38115" y="4657394"/>
            <a:ext cx="1722119" cy="24531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64023" y="4738115"/>
            <a:ext cx="1620520" cy="143510"/>
          </a:xfrm>
          <a:custGeom>
            <a:avLst/>
            <a:gdLst/>
            <a:ahLst/>
            <a:cxnLst/>
            <a:rect l="l" t="t" r="r" b="b"/>
            <a:pathLst>
              <a:path w="1620520" h="143510">
                <a:moveTo>
                  <a:pt x="0" y="0"/>
                </a:moveTo>
                <a:lnTo>
                  <a:pt x="0" y="66674"/>
                </a:lnTo>
                <a:lnTo>
                  <a:pt x="810005" y="143255"/>
                </a:lnTo>
                <a:lnTo>
                  <a:pt x="1515235" y="76580"/>
                </a:lnTo>
                <a:lnTo>
                  <a:pt x="810005" y="76580"/>
                </a:lnTo>
                <a:lnTo>
                  <a:pt x="0" y="0"/>
                </a:lnTo>
                <a:close/>
              </a:path>
              <a:path w="1620520" h="143510">
                <a:moveTo>
                  <a:pt x="1620012" y="0"/>
                </a:moveTo>
                <a:lnTo>
                  <a:pt x="810005" y="76580"/>
                </a:lnTo>
                <a:lnTo>
                  <a:pt x="1515235" y="76580"/>
                </a:lnTo>
                <a:lnTo>
                  <a:pt x="1620012" y="66674"/>
                </a:lnTo>
                <a:lnTo>
                  <a:pt x="162001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74748" y="2720352"/>
            <a:ext cx="246964" cy="4632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00655" y="2801111"/>
            <a:ext cx="144780" cy="361315"/>
          </a:xfrm>
          <a:custGeom>
            <a:avLst/>
            <a:gdLst/>
            <a:ahLst/>
            <a:cxnLst/>
            <a:rect l="l" t="t" r="r" b="b"/>
            <a:pathLst>
              <a:path w="144780" h="361314">
                <a:moveTo>
                  <a:pt x="67437" y="0"/>
                </a:moveTo>
                <a:lnTo>
                  <a:pt x="0" y="0"/>
                </a:lnTo>
                <a:lnTo>
                  <a:pt x="77343" y="180593"/>
                </a:lnTo>
                <a:lnTo>
                  <a:pt x="0" y="361188"/>
                </a:lnTo>
                <a:lnTo>
                  <a:pt x="67437" y="361188"/>
                </a:lnTo>
                <a:lnTo>
                  <a:pt x="144780" y="180593"/>
                </a:lnTo>
                <a:lnTo>
                  <a:pt x="67437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174748" y="3933444"/>
            <a:ext cx="246964" cy="4617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00655" y="4014215"/>
            <a:ext cx="144780" cy="360045"/>
          </a:xfrm>
          <a:custGeom>
            <a:avLst/>
            <a:gdLst/>
            <a:ahLst/>
            <a:cxnLst/>
            <a:rect l="l" t="t" r="r" b="b"/>
            <a:pathLst>
              <a:path w="144780" h="360045">
                <a:moveTo>
                  <a:pt x="67437" y="0"/>
                </a:moveTo>
                <a:lnTo>
                  <a:pt x="0" y="0"/>
                </a:lnTo>
                <a:lnTo>
                  <a:pt x="77343" y="179831"/>
                </a:lnTo>
                <a:lnTo>
                  <a:pt x="0" y="359663"/>
                </a:lnTo>
                <a:lnTo>
                  <a:pt x="67437" y="359663"/>
                </a:lnTo>
                <a:lnTo>
                  <a:pt x="144780" y="179831"/>
                </a:lnTo>
                <a:lnTo>
                  <a:pt x="67437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174748" y="5248655"/>
            <a:ext cx="246964" cy="4617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00655" y="5329428"/>
            <a:ext cx="144780" cy="360045"/>
          </a:xfrm>
          <a:custGeom>
            <a:avLst/>
            <a:gdLst/>
            <a:ahLst/>
            <a:cxnLst/>
            <a:rect l="l" t="t" r="r" b="b"/>
            <a:pathLst>
              <a:path w="144780" h="360045">
                <a:moveTo>
                  <a:pt x="67437" y="0"/>
                </a:moveTo>
                <a:lnTo>
                  <a:pt x="0" y="0"/>
                </a:lnTo>
                <a:lnTo>
                  <a:pt x="77343" y="179832"/>
                </a:lnTo>
                <a:lnTo>
                  <a:pt x="0" y="359664"/>
                </a:lnTo>
                <a:lnTo>
                  <a:pt x="67437" y="359664"/>
                </a:lnTo>
                <a:lnTo>
                  <a:pt x="144780" y="179832"/>
                </a:lnTo>
                <a:lnTo>
                  <a:pt x="67437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286752" y="4690871"/>
            <a:ext cx="3201670" cy="1351915"/>
          </a:xfrm>
          <a:custGeom>
            <a:avLst/>
            <a:gdLst/>
            <a:ahLst/>
            <a:cxnLst/>
            <a:rect l="l" t="t" r="r" b="b"/>
            <a:pathLst>
              <a:path w="3201670" h="1351914">
                <a:moveTo>
                  <a:pt x="2976118" y="0"/>
                </a:moveTo>
                <a:lnTo>
                  <a:pt x="834390" y="0"/>
                </a:lnTo>
                <a:lnTo>
                  <a:pt x="788975" y="4575"/>
                </a:lnTo>
                <a:lnTo>
                  <a:pt x="746680" y="17700"/>
                </a:lnTo>
                <a:lnTo>
                  <a:pt x="708409" y="38469"/>
                </a:lnTo>
                <a:lnTo>
                  <a:pt x="675068" y="65976"/>
                </a:lnTo>
                <a:lnTo>
                  <a:pt x="647561" y="99317"/>
                </a:lnTo>
                <a:lnTo>
                  <a:pt x="626792" y="137588"/>
                </a:lnTo>
                <a:lnTo>
                  <a:pt x="613667" y="179883"/>
                </a:lnTo>
                <a:lnTo>
                  <a:pt x="609092" y="225297"/>
                </a:lnTo>
                <a:lnTo>
                  <a:pt x="609092" y="788542"/>
                </a:lnTo>
                <a:lnTo>
                  <a:pt x="0" y="819784"/>
                </a:lnTo>
                <a:lnTo>
                  <a:pt x="609092" y="1126489"/>
                </a:lnTo>
                <a:lnTo>
                  <a:pt x="613667" y="1171893"/>
                </a:lnTo>
                <a:lnTo>
                  <a:pt x="626792" y="1214183"/>
                </a:lnTo>
                <a:lnTo>
                  <a:pt x="647561" y="1252453"/>
                </a:lnTo>
                <a:lnTo>
                  <a:pt x="675068" y="1285797"/>
                </a:lnTo>
                <a:lnTo>
                  <a:pt x="708409" y="1313308"/>
                </a:lnTo>
                <a:lnTo>
                  <a:pt x="746680" y="1334082"/>
                </a:lnTo>
                <a:lnTo>
                  <a:pt x="788975" y="1347210"/>
                </a:lnTo>
                <a:lnTo>
                  <a:pt x="834390" y="1351787"/>
                </a:lnTo>
                <a:lnTo>
                  <a:pt x="2976118" y="1351787"/>
                </a:lnTo>
                <a:lnTo>
                  <a:pt x="3021532" y="1347210"/>
                </a:lnTo>
                <a:lnTo>
                  <a:pt x="3063827" y="1334082"/>
                </a:lnTo>
                <a:lnTo>
                  <a:pt x="3102098" y="1313308"/>
                </a:lnTo>
                <a:lnTo>
                  <a:pt x="3135439" y="1285797"/>
                </a:lnTo>
                <a:lnTo>
                  <a:pt x="3162946" y="1252453"/>
                </a:lnTo>
                <a:lnTo>
                  <a:pt x="3183715" y="1214183"/>
                </a:lnTo>
                <a:lnTo>
                  <a:pt x="3196840" y="1171893"/>
                </a:lnTo>
                <a:lnTo>
                  <a:pt x="3201416" y="1126489"/>
                </a:lnTo>
                <a:lnTo>
                  <a:pt x="3201416" y="225297"/>
                </a:lnTo>
                <a:lnTo>
                  <a:pt x="3196840" y="179883"/>
                </a:lnTo>
                <a:lnTo>
                  <a:pt x="3183715" y="137588"/>
                </a:lnTo>
                <a:lnTo>
                  <a:pt x="3162946" y="99317"/>
                </a:lnTo>
                <a:lnTo>
                  <a:pt x="3135439" y="65976"/>
                </a:lnTo>
                <a:lnTo>
                  <a:pt x="3102098" y="38469"/>
                </a:lnTo>
                <a:lnTo>
                  <a:pt x="3063827" y="17700"/>
                </a:lnTo>
                <a:lnTo>
                  <a:pt x="3021532" y="4575"/>
                </a:lnTo>
                <a:lnTo>
                  <a:pt x="2976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286752" y="4690871"/>
            <a:ext cx="3201670" cy="1351915"/>
          </a:xfrm>
          <a:custGeom>
            <a:avLst/>
            <a:gdLst/>
            <a:ahLst/>
            <a:cxnLst/>
            <a:rect l="l" t="t" r="r" b="b"/>
            <a:pathLst>
              <a:path w="3201670" h="1351914">
                <a:moveTo>
                  <a:pt x="609092" y="225297"/>
                </a:moveTo>
                <a:lnTo>
                  <a:pt x="613667" y="179883"/>
                </a:lnTo>
                <a:lnTo>
                  <a:pt x="626792" y="137588"/>
                </a:lnTo>
                <a:lnTo>
                  <a:pt x="647561" y="99317"/>
                </a:lnTo>
                <a:lnTo>
                  <a:pt x="675068" y="65976"/>
                </a:lnTo>
                <a:lnTo>
                  <a:pt x="708409" y="38469"/>
                </a:lnTo>
                <a:lnTo>
                  <a:pt x="746680" y="17700"/>
                </a:lnTo>
                <a:lnTo>
                  <a:pt x="788975" y="4575"/>
                </a:lnTo>
                <a:lnTo>
                  <a:pt x="834390" y="0"/>
                </a:lnTo>
                <a:lnTo>
                  <a:pt x="1041146" y="0"/>
                </a:lnTo>
                <a:lnTo>
                  <a:pt x="1689227" y="0"/>
                </a:lnTo>
                <a:lnTo>
                  <a:pt x="2976118" y="0"/>
                </a:lnTo>
                <a:lnTo>
                  <a:pt x="3021532" y="4575"/>
                </a:lnTo>
                <a:lnTo>
                  <a:pt x="3063827" y="17700"/>
                </a:lnTo>
                <a:lnTo>
                  <a:pt x="3102098" y="38469"/>
                </a:lnTo>
                <a:lnTo>
                  <a:pt x="3135439" y="65976"/>
                </a:lnTo>
                <a:lnTo>
                  <a:pt x="3162946" y="99317"/>
                </a:lnTo>
                <a:lnTo>
                  <a:pt x="3183715" y="137588"/>
                </a:lnTo>
                <a:lnTo>
                  <a:pt x="3196840" y="179883"/>
                </a:lnTo>
                <a:lnTo>
                  <a:pt x="3201416" y="225297"/>
                </a:lnTo>
                <a:lnTo>
                  <a:pt x="3201416" y="788542"/>
                </a:lnTo>
                <a:lnTo>
                  <a:pt x="3201416" y="1126489"/>
                </a:lnTo>
                <a:lnTo>
                  <a:pt x="3196840" y="1171893"/>
                </a:lnTo>
                <a:lnTo>
                  <a:pt x="3183715" y="1214183"/>
                </a:lnTo>
                <a:lnTo>
                  <a:pt x="3162946" y="1252453"/>
                </a:lnTo>
                <a:lnTo>
                  <a:pt x="3135439" y="1285797"/>
                </a:lnTo>
                <a:lnTo>
                  <a:pt x="3102098" y="1313308"/>
                </a:lnTo>
                <a:lnTo>
                  <a:pt x="3063827" y="1334082"/>
                </a:lnTo>
                <a:lnTo>
                  <a:pt x="3021532" y="1347210"/>
                </a:lnTo>
                <a:lnTo>
                  <a:pt x="2976118" y="1351787"/>
                </a:lnTo>
                <a:lnTo>
                  <a:pt x="1689227" y="1351787"/>
                </a:lnTo>
                <a:lnTo>
                  <a:pt x="1041146" y="1351787"/>
                </a:lnTo>
                <a:lnTo>
                  <a:pt x="834390" y="1351787"/>
                </a:lnTo>
                <a:lnTo>
                  <a:pt x="788975" y="1347210"/>
                </a:lnTo>
                <a:lnTo>
                  <a:pt x="746680" y="1334082"/>
                </a:lnTo>
                <a:lnTo>
                  <a:pt x="708409" y="1313308"/>
                </a:lnTo>
                <a:lnTo>
                  <a:pt x="675068" y="1285797"/>
                </a:lnTo>
                <a:lnTo>
                  <a:pt x="647561" y="1252453"/>
                </a:lnTo>
                <a:lnTo>
                  <a:pt x="626792" y="1214183"/>
                </a:lnTo>
                <a:lnTo>
                  <a:pt x="613667" y="1171893"/>
                </a:lnTo>
                <a:lnTo>
                  <a:pt x="609092" y="1126489"/>
                </a:lnTo>
                <a:lnTo>
                  <a:pt x="0" y="819784"/>
                </a:lnTo>
                <a:lnTo>
                  <a:pt x="609092" y="788542"/>
                </a:lnTo>
                <a:lnTo>
                  <a:pt x="609092" y="225297"/>
                </a:lnTo>
                <a:close/>
              </a:path>
            </a:pathLst>
          </a:custGeom>
          <a:ln w="9144">
            <a:solidFill>
              <a:srgbClr val="DCE6F1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8060563" y="4802251"/>
            <a:ext cx="22618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controllo della Corte dei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Conti</a:t>
            </a:r>
            <a:r>
              <a:rPr sz="12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è  configurabile quale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«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controllo 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sulla gestione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» e «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finanziario- 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contabile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»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(Corte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dei Conti, 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Sezioni Riunite in sede di  controllo, 26 luglio 2016,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n.</a:t>
            </a:r>
            <a:r>
              <a:rPr sz="12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12).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ts val="1425"/>
              </a:lnSpc>
            </a:pPr>
            <a:fld id="{81D60167-4931-47E6-BA6A-407CBD079E47}" type="slidenum">
              <a:rPr spc="-5" dirty="0"/>
              <a:t>131</a:t>
            </a:fld>
            <a:endParaRPr spc="-5" dirty="0"/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8197" y="4363592"/>
            <a:ext cx="4194810" cy="83058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240"/>
              </a:spcBef>
            </a:pP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L'ACCORDO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DI RETE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è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finalizzato alla gestione</a:t>
            </a:r>
            <a:r>
              <a:rPr sz="12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comune</a:t>
            </a:r>
            <a:endParaRPr sz="1200">
              <a:latin typeface="Arial"/>
              <a:cs typeface="Arial"/>
            </a:endParaRPr>
          </a:p>
          <a:p>
            <a:pPr marL="196850" indent="-184150">
              <a:lnSpc>
                <a:spcPct val="100000"/>
              </a:lnSpc>
              <a:spcBef>
                <a:spcPts val="145"/>
              </a:spcBef>
              <a:buChar char="•"/>
              <a:tabLst>
                <a:tab pos="196850" algn="l"/>
                <a:tab pos="197485" algn="l"/>
              </a:tabLst>
            </a:pP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di funzioni ed attività</a:t>
            </a:r>
            <a:r>
              <a:rPr sz="12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amministrativo-contabili;</a:t>
            </a:r>
            <a:endParaRPr sz="1200">
              <a:latin typeface="Arial"/>
              <a:cs typeface="Arial"/>
            </a:endParaRPr>
          </a:p>
          <a:p>
            <a:pPr marL="196850" indent="-184150">
              <a:lnSpc>
                <a:spcPct val="100000"/>
              </a:lnSpc>
              <a:spcBef>
                <a:spcPts val="145"/>
              </a:spcBef>
              <a:buChar char="•"/>
              <a:tabLst>
                <a:tab pos="196850" algn="l"/>
                <a:tab pos="197485" algn="l"/>
              </a:tabLst>
            </a:pPr>
            <a:r>
              <a:rPr sz="1200" spc="-10" dirty="0">
                <a:solidFill>
                  <a:srgbClr val="001F5F"/>
                </a:solidFill>
                <a:latin typeface="Arial"/>
                <a:cs typeface="Arial"/>
              </a:rPr>
              <a:t>delle procedure connesse agli affidamenti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di lavori, </a:t>
            </a:r>
            <a:r>
              <a:rPr sz="1200" spc="-10" dirty="0">
                <a:solidFill>
                  <a:srgbClr val="001F5F"/>
                </a:solidFill>
                <a:latin typeface="Arial"/>
                <a:cs typeface="Arial"/>
              </a:rPr>
              <a:t>beni</a:t>
            </a:r>
            <a:r>
              <a:rPr sz="1200" spc="-1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  <a:p>
            <a:pPr marL="19685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servizi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agli acquisti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88728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Disposizioni generali per l'affidamento e l'esecuzione di contratti</a:t>
            </a:r>
            <a:r>
              <a:rPr spc="-210" dirty="0"/>
              <a:t> </a:t>
            </a:r>
            <a:r>
              <a:rPr dirty="0"/>
              <a:t>pubblici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90575" y="338709"/>
            <a:ext cx="11007725" cy="1165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Accordi di rete per gli affidamenti e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gli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acquisti</a:t>
            </a:r>
            <a:r>
              <a:rPr sz="16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(1/2)</a:t>
            </a:r>
            <a:endParaRPr sz="1600">
              <a:latin typeface="Arial"/>
              <a:cs typeface="Arial"/>
            </a:endParaRPr>
          </a:p>
          <a:p>
            <a:pPr marL="135255" marR="5080">
              <a:lnSpc>
                <a:spcPct val="150000"/>
              </a:lnSpc>
              <a:spcBef>
                <a:spcPts val="1300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Ai sensi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degli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artt. 46 e 47 del nuovo Regolamento,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Scuole possono espletare,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forma aggregata,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procedure di  affidamento precedentemente descritte, mediante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costituzione di reti di Scuole o l’adesione a reti già</a:t>
            </a:r>
            <a:r>
              <a:rPr sz="1600" b="1" spc="3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esistenti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41475" y="2124455"/>
            <a:ext cx="3540252" cy="20010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42559" y="3176016"/>
            <a:ext cx="246964" cy="13975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68467" y="3256788"/>
            <a:ext cx="144780" cy="1295400"/>
          </a:xfrm>
          <a:custGeom>
            <a:avLst/>
            <a:gdLst/>
            <a:ahLst/>
            <a:cxnLst/>
            <a:rect l="l" t="t" r="r" b="b"/>
            <a:pathLst>
              <a:path w="144779" h="1295400">
                <a:moveTo>
                  <a:pt x="67437" y="0"/>
                </a:moveTo>
                <a:lnTo>
                  <a:pt x="0" y="0"/>
                </a:lnTo>
                <a:lnTo>
                  <a:pt x="77343" y="647700"/>
                </a:lnTo>
                <a:lnTo>
                  <a:pt x="0" y="1295400"/>
                </a:lnTo>
                <a:lnTo>
                  <a:pt x="67437" y="1295400"/>
                </a:lnTo>
                <a:lnTo>
                  <a:pt x="144780" y="647700"/>
                </a:lnTo>
                <a:lnTo>
                  <a:pt x="67437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832475" y="2456814"/>
            <a:ext cx="5048250" cy="1092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105"/>
              </a:spcBef>
            </a:pP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Istituzioni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scolastiche </a:t>
            </a:r>
            <a:r>
              <a:rPr sz="1400" b="1" i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delegano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funzioni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al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DS  dell'Istituzione "capofila"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,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il quale assume, nei confronti dei  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terzi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estranei alla </a:t>
            </a:r>
            <a:r>
              <a:rPr sz="1400" i="1" spc="-40" dirty="0">
                <a:solidFill>
                  <a:srgbClr val="001F5F"/>
                </a:solidFill>
                <a:latin typeface="Arial"/>
                <a:cs typeface="Arial"/>
              </a:rPr>
              <a:t>P.A.,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rappresentanza di tutte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Istituzioni  scolastiche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che fanno parte della rete e le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connesse  responsabilità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249668" y="3752138"/>
            <a:ext cx="2261616" cy="2453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75576" y="3832859"/>
            <a:ext cx="2159635" cy="143510"/>
          </a:xfrm>
          <a:custGeom>
            <a:avLst/>
            <a:gdLst/>
            <a:ahLst/>
            <a:cxnLst/>
            <a:rect l="l" t="t" r="r" b="b"/>
            <a:pathLst>
              <a:path w="2159634" h="143510">
                <a:moveTo>
                  <a:pt x="2159507" y="0"/>
                </a:moveTo>
                <a:lnTo>
                  <a:pt x="0" y="0"/>
                </a:lnTo>
                <a:lnTo>
                  <a:pt x="1079753" y="143256"/>
                </a:lnTo>
                <a:lnTo>
                  <a:pt x="2159507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931534" y="4237990"/>
            <a:ext cx="484886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La delega ha ad oggetto le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sole attività indicate nel</a:t>
            </a:r>
            <a:r>
              <a:rPr sz="1400" b="1" i="1" spc="-1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singolo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accordo di</a:t>
            </a:r>
            <a:r>
              <a:rPr sz="1400" b="1" i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rete.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50163" y="5548884"/>
            <a:ext cx="10662666" cy="7642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91997" y="5701385"/>
            <a:ext cx="1037844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79925" marR="5080" indent="-4467860">
              <a:lnSpc>
                <a:spcPct val="100000"/>
              </a:lnSpc>
              <a:spcBef>
                <a:spcPts val="100"/>
              </a:spcBef>
            </a:pP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scritture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contabili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delle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Istituzioni scolastiche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sono autonome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e separate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anche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seguito della conclusione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o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dell’adesione ad 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un accordo di</a:t>
            </a:r>
            <a:r>
              <a:rPr sz="1400" i="1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rete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ts val="1425"/>
              </a:lnSpc>
            </a:pPr>
            <a:fld id="{81D60167-4931-47E6-BA6A-407CBD079E47}" type="slidenum">
              <a:rPr spc="-5" dirty="0"/>
              <a:t>132</a:t>
            </a:fld>
            <a:endParaRPr spc="-5" dirty="0"/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70760" y="2400300"/>
            <a:ext cx="342900" cy="342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89988" y="2319527"/>
            <a:ext cx="504825" cy="504825"/>
          </a:xfrm>
          <a:custGeom>
            <a:avLst/>
            <a:gdLst/>
            <a:ahLst/>
            <a:cxnLst/>
            <a:rect l="l" t="t" r="r" b="b"/>
            <a:pathLst>
              <a:path w="504825" h="504825">
                <a:moveTo>
                  <a:pt x="0" y="252222"/>
                </a:moveTo>
                <a:lnTo>
                  <a:pt x="4062" y="206879"/>
                </a:lnTo>
                <a:lnTo>
                  <a:pt x="15777" y="164205"/>
                </a:lnTo>
                <a:lnTo>
                  <a:pt x="34431" y="124911"/>
                </a:lnTo>
                <a:lnTo>
                  <a:pt x="59312" y="89710"/>
                </a:lnTo>
                <a:lnTo>
                  <a:pt x="89710" y="59312"/>
                </a:lnTo>
                <a:lnTo>
                  <a:pt x="124911" y="34431"/>
                </a:lnTo>
                <a:lnTo>
                  <a:pt x="164205" y="15777"/>
                </a:lnTo>
                <a:lnTo>
                  <a:pt x="206879" y="4062"/>
                </a:lnTo>
                <a:lnTo>
                  <a:pt x="252222" y="0"/>
                </a:lnTo>
                <a:lnTo>
                  <a:pt x="297564" y="4062"/>
                </a:lnTo>
                <a:lnTo>
                  <a:pt x="340238" y="15777"/>
                </a:lnTo>
                <a:lnTo>
                  <a:pt x="379532" y="34431"/>
                </a:lnTo>
                <a:lnTo>
                  <a:pt x="414733" y="59312"/>
                </a:lnTo>
                <a:lnTo>
                  <a:pt x="445131" y="89710"/>
                </a:lnTo>
                <a:lnTo>
                  <a:pt x="470012" y="124911"/>
                </a:lnTo>
                <a:lnTo>
                  <a:pt x="488666" y="164205"/>
                </a:lnTo>
                <a:lnTo>
                  <a:pt x="500381" y="206879"/>
                </a:lnTo>
                <a:lnTo>
                  <a:pt x="504444" y="252222"/>
                </a:lnTo>
                <a:lnTo>
                  <a:pt x="500381" y="297564"/>
                </a:lnTo>
                <a:lnTo>
                  <a:pt x="488666" y="340238"/>
                </a:lnTo>
                <a:lnTo>
                  <a:pt x="470012" y="379532"/>
                </a:lnTo>
                <a:lnTo>
                  <a:pt x="445131" y="414733"/>
                </a:lnTo>
                <a:lnTo>
                  <a:pt x="414733" y="445131"/>
                </a:lnTo>
                <a:lnTo>
                  <a:pt x="379532" y="470012"/>
                </a:lnTo>
                <a:lnTo>
                  <a:pt x="340238" y="488666"/>
                </a:lnTo>
                <a:lnTo>
                  <a:pt x="297564" y="500381"/>
                </a:lnTo>
                <a:lnTo>
                  <a:pt x="252222" y="504444"/>
                </a:lnTo>
                <a:lnTo>
                  <a:pt x="206879" y="500381"/>
                </a:lnTo>
                <a:lnTo>
                  <a:pt x="164205" y="488666"/>
                </a:lnTo>
                <a:lnTo>
                  <a:pt x="124911" y="470012"/>
                </a:lnTo>
                <a:lnTo>
                  <a:pt x="89710" y="445131"/>
                </a:lnTo>
                <a:lnTo>
                  <a:pt x="59312" y="414733"/>
                </a:lnTo>
                <a:lnTo>
                  <a:pt x="34431" y="379532"/>
                </a:lnTo>
                <a:lnTo>
                  <a:pt x="15777" y="340238"/>
                </a:lnTo>
                <a:lnTo>
                  <a:pt x="4062" y="297564"/>
                </a:lnTo>
                <a:lnTo>
                  <a:pt x="0" y="252222"/>
                </a:lnTo>
                <a:close/>
              </a:path>
            </a:pathLst>
          </a:custGeom>
          <a:ln w="9144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71292" y="2302255"/>
            <a:ext cx="6814184" cy="589915"/>
          </a:xfrm>
          <a:custGeom>
            <a:avLst/>
            <a:gdLst/>
            <a:ahLst/>
            <a:cxnLst/>
            <a:rect l="l" t="t" r="r" b="b"/>
            <a:pathLst>
              <a:path w="6814184" h="589914">
                <a:moveTo>
                  <a:pt x="6767194" y="0"/>
                </a:moveTo>
                <a:lnTo>
                  <a:pt x="46608" y="0"/>
                </a:lnTo>
                <a:lnTo>
                  <a:pt x="28449" y="3657"/>
                </a:lnTo>
                <a:lnTo>
                  <a:pt x="13636" y="13636"/>
                </a:lnTo>
                <a:lnTo>
                  <a:pt x="3657" y="28449"/>
                </a:lnTo>
                <a:lnTo>
                  <a:pt x="0" y="46609"/>
                </a:lnTo>
                <a:lnTo>
                  <a:pt x="0" y="543179"/>
                </a:lnTo>
                <a:lnTo>
                  <a:pt x="3657" y="561338"/>
                </a:lnTo>
                <a:lnTo>
                  <a:pt x="13636" y="576151"/>
                </a:lnTo>
                <a:lnTo>
                  <a:pt x="28449" y="586130"/>
                </a:lnTo>
                <a:lnTo>
                  <a:pt x="46608" y="589788"/>
                </a:lnTo>
                <a:lnTo>
                  <a:pt x="6767194" y="589788"/>
                </a:lnTo>
                <a:lnTo>
                  <a:pt x="6785354" y="586130"/>
                </a:lnTo>
                <a:lnTo>
                  <a:pt x="6800167" y="576151"/>
                </a:lnTo>
                <a:lnTo>
                  <a:pt x="6810146" y="561338"/>
                </a:lnTo>
                <a:lnTo>
                  <a:pt x="6813804" y="543179"/>
                </a:lnTo>
                <a:lnTo>
                  <a:pt x="6813804" y="46609"/>
                </a:lnTo>
                <a:lnTo>
                  <a:pt x="6810146" y="28449"/>
                </a:lnTo>
                <a:lnTo>
                  <a:pt x="6800167" y="13636"/>
                </a:lnTo>
                <a:lnTo>
                  <a:pt x="6785354" y="3657"/>
                </a:lnTo>
                <a:lnTo>
                  <a:pt x="6767194" y="0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45892" y="2276855"/>
            <a:ext cx="6813804" cy="5897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61616" y="3144011"/>
            <a:ext cx="361188" cy="3596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89988" y="3072383"/>
            <a:ext cx="504825" cy="504825"/>
          </a:xfrm>
          <a:custGeom>
            <a:avLst/>
            <a:gdLst/>
            <a:ahLst/>
            <a:cxnLst/>
            <a:rect l="l" t="t" r="r" b="b"/>
            <a:pathLst>
              <a:path w="504825" h="504825">
                <a:moveTo>
                  <a:pt x="0" y="252221"/>
                </a:moveTo>
                <a:lnTo>
                  <a:pt x="4062" y="206879"/>
                </a:lnTo>
                <a:lnTo>
                  <a:pt x="15777" y="164205"/>
                </a:lnTo>
                <a:lnTo>
                  <a:pt x="34431" y="124911"/>
                </a:lnTo>
                <a:lnTo>
                  <a:pt x="59312" y="89710"/>
                </a:lnTo>
                <a:lnTo>
                  <a:pt x="89710" y="59312"/>
                </a:lnTo>
                <a:lnTo>
                  <a:pt x="124911" y="34431"/>
                </a:lnTo>
                <a:lnTo>
                  <a:pt x="164205" y="15777"/>
                </a:lnTo>
                <a:lnTo>
                  <a:pt x="206879" y="4062"/>
                </a:lnTo>
                <a:lnTo>
                  <a:pt x="252222" y="0"/>
                </a:lnTo>
                <a:lnTo>
                  <a:pt x="297564" y="4062"/>
                </a:lnTo>
                <a:lnTo>
                  <a:pt x="340238" y="15777"/>
                </a:lnTo>
                <a:lnTo>
                  <a:pt x="379532" y="34431"/>
                </a:lnTo>
                <a:lnTo>
                  <a:pt x="414733" y="59312"/>
                </a:lnTo>
                <a:lnTo>
                  <a:pt x="445131" y="89710"/>
                </a:lnTo>
                <a:lnTo>
                  <a:pt x="470012" y="124911"/>
                </a:lnTo>
                <a:lnTo>
                  <a:pt x="488666" y="164205"/>
                </a:lnTo>
                <a:lnTo>
                  <a:pt x="500381" y="206879"/>
                </a:lnTo>
                <a:lnTo>
                  <a:pt x="504444" y="252221"/>
                </a:lnTo>
                <a:lnTo>
                  <a:pt x="500381" y="297564"/>
                </a:lnTo>
                <a:lnTo>
                  <a:pt x="488666" y="340238"/>
                </a:lnTo>
                <a:lnTo>
                  <a:pt x="470012" y="379532"/>
                </a:lnTo>
                <a:lnTo>
                  <a:pt x="445131" y="414733"/>
                </a:lnTo>
                <a:lnTo>
                  <a:pt x="414733" y="445131"/>
                </a:lnTo>
                <a:lnTo>
                  <a:pt x="379532" y="470012"/>
                </a:lnTo>
                <a:lnTo>
                  <a:pt x="340238" y="488666"/>
                </a:lnTo>
                <a:lnTo>
                  <a:pt x="297564" y="500381"/>
                </a:lnTo>
                <a:lnTo>
                  <a:pt x="252222" y="504443"/>
                </a:lnTo>
                <a:lnTo>
                  <a:pt x="206879" y="500381"/>
                </a:lnTo>
                <a:lnTo>
                  <a:pt x="164205" y="488666"/>
                </a:lnTo>
                <a:lnTo>
                  <a:pt x="124911" y="470012"/>
                </a:lnTo>
                <a:lnTo>
                  <a:pt x="89710" y="445131"/>
                </a:lnTo>
                <a:lnTo>
                  <a:pt x="59312" y="414733"/>
                </a:lnTo>
                <a:lnTo>
                  <a:pt x="34431" y="379532"/>
                </a:lnTo>
                <a:lnTo>
                  <a:pt x="15777" y="340238"/>
                </a:lnTo>
                <a:lnTo>
                  <a:pt x="4062" y="297564"/>
                </a:lnTo>
                <a:lnTo>
                  <a:pt x="0" y="252221"/>
                </a:lnTo>
                <a:close/>
              </a:path>
            </a:pathLst>
          </a:custGeom>
          <a:ln w="9144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71292" y="3055111"/>
            <a:ext cx="6814184" cy="589915"/>
          </a:xfrm>
          <a:custGeom>
            <a:avLst/>
            <a:gdLst/>
            <a:ahLst/>
            <a:cxnLst/>
            <a:rect l="l" t="t" r="r" b="b"/>
            <a:pathLst>
              <a:path w="6814184" h="589914">
                <a:moveTo>
                  <a:pt x="6767194" y="0"/>
                </a:moveTo>
                <a:lnTo>
                  <a:pt x="46608" y="0"/>
                </a:lnTo>
                <a:lnTo>
                  <a:pt x="28449" y="3657"/>
                </a:lnTo>
                <a:lnTo>
                  <a:pt x="13636" y="13636"/>
                </a:lnTo>
                <a:lnTo>
                  <a:pt x="3657" y="28449"/>
                </a:lnTo>
                <a:lnTo>
                  <a:pt x="0" y="46609"/>
                </a:lnTo>
                <a:lnTo>
                  <a:pt x="0" y="543178"/>
                </a:lnTo>
                <a:lnTo>
                  <a:pt x="3657" y="561338"/>
                </a:lnTo>
                <a:lnTo>
                  <a:pt x="13636" y="576151"/>
                </a:lnTo>
                <a:lnTo>
                  <a:pt x="28449" y="586130"/>
                </a:lnTo>
                <a:lnTo>
                  <a:pt x="46608" y="589788"/>
                </a:lnTo>
                <a:lnTo>
                  <a:pt x="6767194" y="589788"/>
                </a:lnTo>
                <a:lnTo>
                  <a:pt x="6785354" y="586130"/>
                </a:lnTo>
                <a:lnTo>
                  <a:pt x="6800167" y="576151"/>
                </a:lnTo>
                <a:lnTo>
                  <a:pt x="6810146" y="561338"/>
                </a:lnTo>
                <a:lnTo>
                  <a:pt x="6813804" y="543178"/>
                </a:lnTo>
                <a:lnTo>
                  <a:pt x="6813804" y="46609"/>
                </a:lnTo>
                <a:lnTo>
                  <a:pt x="6810146" y="28449"/>
                </a:lnTo>
                <a:lnTo>
                  <a:pt x="6800167" y="13636"/>
                </a:lnTo>
                <a:lnTo>
                  <a:pt x="6785354" y="3657"/>
                </a:lnTo>
                <a:lnTo>
                  <a:pt x="6767194" y="0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45892" y="3029711"/>
            <a:ext cx="6813804" cy="5897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98192" y="3921252"/>
            <a:ext cx="310895" cy="3108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89988" y="3825240"/>
            <a:ext cx="504825" cy="504825"/>
          </a:xfrm>
          <a:custGeom>
            <a:avLst/>
            <a:gdLst/>
            <a:ahLst/>
            <a:cxnLst/>
            <a:rect l="l" t="t" r="r" b="b"/>
            <a:pathLst>
              <a:path w="504825" h="504825">
                <a:moveTo>
                  <a:pt x="0" y="252222"/>
                </a:moveTo>
                <a:lnTo>
                  <a:pt x="4062" y="206879"/>
                </a:lnTo>
                <a:lnTo>
                  <a:pt x="15777" y="164205"/>
                </a:lnTo>
                <a:lnTo>
                  <a:pt x="34431" y="124911"/>
                </a:lnTo>
                <a:lnTo>
                  <a:pt x="59312" y="89710"/>
                </a:lnTo>
                <a:lnTo>
                  <a:pt x="89710" y="59312"/>
                </a:lnTo>
                <a:lnTo>
                  <a:pt x="124911" y="34431"/>
                </a:lnTo>
                <a:lnTo>
                  <a:pt x="164205" y="15777"/>
                </a:lnTo>
                <a:lnTo>
                  <a:pt x="206879" y="4062"/>
                </a:lnTo>
                <a:lnTo>
                  <a:pt x="252222" y="0"/>
                </a:lnTo>
                <a:lnTo>
                  <a:pt x="297564" y="4062"/>
                </a:lnTo>
                <a:lnTo>
                  <a:pt x="340238" y="15777"/>
                </a:lnTo>
                <a:lnTo>
                  <a:pt x="379532" y="34431"/>
                </a:lnTo>
                <a:lnTo>
                  <a:pt x="414733" y="59312"/>
                </a:lnTo>
                <a:lnTo>
                  <a:pt x="445131" y="89710"/>
                </a:lnTo>
                <a:lnTo>
                  <a:pt x="470012" y="124911"/>
                </a:lnTo>
                <a:lnTo>
                  <a:pt x="488666" y="164205"/>
                </a:lnTo>
                <a:lnTo>
                  <a:pt x="500381" y="206879"/>
                </a:lnTo>
                <a:lnTo>
                  <a:pt x="504444" y="252222"/>
                </a:lnTo>
                <a:lnTo>
                  <a:pt x="500381" y="297564"/>
                </a:lnTo>
                <a:lnTo>
                  <a:pt x="488666" y="340238"/>
                </a:lnTo>
                <a:lnTo>
                  <a:pt x="470012" y="379532"/>
                </a:lnTo>
                <a:lnTo>
                  <a:pt x="445131" y="414733"/>
                </a:lnTo>
                <a:lnTo>
                  <a:pt x="414733" y="445131"/>
                </a:lnTo>
                <a:lnTo>
                  <a:pt x="379532" y="470012"/>
                </a:lnTo>
                <a:lnTo>
                  <a:pt x="340238" y="488666"/>
                </a:lnTo>
                <a:lnTo>
                  <a:pt x="297564" y="500381"/>
                </a:lnTo>
                <a:lnTo>
                  <a:pt x="252222" y="504444"/>
                </a:lnTo>
                <a:lnTo>
                  <a:pt x="206879" y="500381"/>
                </a:lnTo>
                <a:lnTo>
                  <a:pt x="164205" y="488666"/>
                </a:lnTo>
                <a:lnTo>
                  <a:pt x="124911" y="470012"/>
                </a:lnTo>
                <a:lnTo>
                  <a:pt x="89710" y="445131"/>
                </a:lnTo>
                <a:lnTo>
                  <a:pt x="59312" y="414733"/>
                </a:lnTo>
                <a:lnTo>
                  <a:pt x="34431" y="379532"/>
                </a:lnTo>
                <a:lnTo>
                  <a:pt x="15777" y="340238"/>
                </a:lnTo>
                <a:lnTo>
                  <a:pt x="4062" y="297564"/>
                </a:lnTo>
                <a:lnTo>
                  <a:pt x="0" y="252222"/>
                </a:lnTo>
                <a:close/>
              </a:path>
            </a:pathLst>
          </a:custGeom>
          <a:ln w="9144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54527" y="3807967"/>
            <a:ext cx="6821805" cy="589915"/>
          </a:xfrm>
          <a:custGeom>
            <a:avLst/>
            <a:gdLst/>
            <a:ahLst/>
            <a:cxnLst/>
            <a:rect l="l" t="t" r="r" b="b"/>
            <a:pathLst>
              <a:path w="6821805" h="589914">
                <a:moveTo>
                  <a:pt x="6774815" y="0"/>
                </a:moveTo>
                <a:lnTo>
                  <a:pt x="46609" y="0"/>
                </a:lnTo>
                <a:lnTo>
                  <a:pt x="28449" y="3657"/>
                </a:lnTo>
                <a:lnTo>
                  <a:pt x="13636" y="13636"/>
                </a:lnTo>
                <a:lnTo>
                  <a:pt x="3657" y="28449"/>
                </a:lnTo>
                <a:lnTo>
                  <a:pt x="0" y="46608"/>
                </a:lnTo>
                <a:lnTo>
                  <a:pt x="0" y="543178"/>
                </a:lnTo>
                <a:lnTo>
                  <a:pt x="3657" y="561338"/>
                </a:lnTo>
                <a:lnTo>
                  <a:pt x="13636" y="576151"/>
                </a:lnTo>
                <a:lnTo>
                  <a:pt x="28449" y="586130"/>
                </a:lnTo>
                <a:lnTo>
                  <a:pt x="46609" y="589787"/>
                </a:lnTo>
                <a:lnTo>
                  <a:pt x="6774815" y="589787"/>
                </a:lnTo>
                <a:lnTo>
                  <a:pt x="6792974" y="586130"/>
                </a:lnTo>
                <a:lnTo>
                  <a:pt x="6807787" y="576151"/>
                </a:lnTo>
                <a:lnTo>
                  <a:pt x="6817766" y="561338"/>
                </a:lnTo>
                <a:lnTo>
                  <a:pt x="6821424" y="543178"/>
                </a:lnTo>
                <a:lnTo>
                  <a:pt x="6821424" y="46608"/>
                </a:lnTo>
                <a:lnTo>
                  <a:pt x="6817766" y="28449"/>
                </a:lnTo>
                <a:lnTo>
                  <a:pt x="6807787" y="13636"/>
                </a:lnTo>
                <a:lnTo>
                  <a:pt x="6792974" y="3657"/>
                </a:lnTo>
                <a:lnTo>
                  <a:pt x="6774815" y="0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29127" y="3782567"/>
            <a:ext cx="6821424" cy="5897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86000" y="4674108"/>
            <a:ext cx="312419" cy="3108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89988" y="4578096"/>
            <a:ext cx="504825" cy="502920"/>
          </a:xfrm>
          <a:custGeom>
            <a:avLst/>
            <a:gdLst/>
            <a:ahLst/>
            <a:cxnLst/>
            <a:rect l="l" t="t" r="r" b="b"/>
            <a:pathLst>
              <a:path w="504825" h="502920">
                <a:moveTo>
                  <a:pt x="0" y="251459"/>
                </a:moveTo>
                <a:lnTo>
                  <a:pt x="4062" y="206243"/>
                </a:lnTo>
                <a:lnTo>
                  <a:pt x="15777" y="163693"/>
                </a:lnTo>
                <a:lnTo>
                  <a:pt x="34431" y="124516"/>
                </a:lnTo>
                <a:lnTo>
                  <a:pt x="59312" y="89422"/>
                </a:lnTo>
                <a:lnTo>
                  <a:pt x="89710" y="59120"/>
                </a:lnTo>
                <a:lnTo>
                  <a:pt x="124911" y="34318"/>
                </a:lnTo>
                <a:lnTo>
                  <a:pt x="164205" y="15725"/>
                </a:lnTo>
                <a:lnTo>
                  <a:pt x="206879" y="4049"/>
                </a:lnTo>
                <a:lnTo>
                  <a:pt x="252222" y="0"/>
                </a:lnTo>
                <a:lnTo>
                  <a:pt x="297564" y="4049"/>
                </a:lnTo>
                <a:lnTo>
                  <a:pt x="340238" y="15725"/>
                </a:lnTo>
                <a:lnTo>
                  <a:pt x="379532" y="34318"/>
                </a:lnTo>
                <a:lnTo>
                  <a:pt x="414733" y="59120"/>
                </a:lnTo>
                <a:lnTo>
                  <a:pt x="445131" y="89422"/>
                </a:lnTo>
                <a:lnTo>
                  <a:pt x="470012" y="124516"/>
                </a:lnTo>
                <a:lnTo>
                  <a:pt x="488666" y="163693"/>
                </a:lnTo>
                <a:lnTo>
                  <a:pt x="500381" y="206243"/>
                </a:lnTo>
                <a:lnTo>
                  <a:pt x="504444" y="251459"/>
                </a:lnTo>
                <a:lnTo>
                  <a:pt x="500381" y="296676"/>
                </a:lnTo>
                <a:lnTo>
                  <a:pt x="488666" y="339226"/>
                </a:lnTo>
                <a:lnTo>
                  <a:pt x="470012" y="378403"/>
                </a:lnTo>
                <a:lnTo>
                  <a:pt x="445131" y="413497"/>
                </a:lnTo>
                <a:lnTo>
                  <a:pt x="414733" y="443799"/>
                </a:lnTo>
                <a:lnTo>
                  <a:pt x="379532" y="468601"/>
                </a:lnTo>
                <a:lnTo>
                  <a:pt x="340238" y="487194"/>
                </a:lnTo>
                <a:lnTo>
                  <a:pt x="297564" y="498870"/>
                </a:lnTo>
                <a:lnTo>
                  <a:pt x="252222" y="502919"/>
                </a:lnTo>
                <a:lnTo>
                  <a:pt x="206879" y="498870"/>
                </a:lnTo>
                <a:lnTo>
                  <a:pt x="164205" y="487194"/>
                </a:lnTo>
                <a:lnTo>
                  <a:pt x="124911" y="468601"/>
                </a:lnTo>
                <a:lnTo>
                  <a:pt x="89710" y="443799"/>
                </a:lnTo>
                <a:lnTo>
                  <a:pt x="59312" y="413497"/>
                </a:lnTo>
                <a:lnTo>
                  <a:pt x="34431" y="378403"/>
                </a:lnTo>
                <a:lnTo>
                  <a:pt x="15777" y="339226"/>
                </a:lnTo>
                <a:lnTo>
                  <a:pt x="4062" y="296676"/>
                </a:lnTo>
                <a:lnTo>
                  <a:pt x="0" y="251459"/>
                </a:lnTo>
                <a:close/>
              </a:path>
            </a:pathLst>
          </a:custGeom>
          <a:ln w="9144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42335" y="4560823"/>
            <a:ext cx="6819900" cy="589915"/>
          </a:xfrm>
          <a:custGeom>
            <a:avLst/>
            <a:gdLst/>
            <a:ahLst/>
            <a:cxnLst/>
            <a:rect l="l" t="t" r="r" b="b"/>
            <a:pathLst>
              <a:path w="6819900" h="589914">
                <a:moveTo>
                  <a:pt x="6773290" y="0"/>
                </a:moveTo>
                <a:lnTo>
                  <a:pt x="46608" y="0"/>
                </a:lnTo>
                <a:lnTo>
                  <a:pt x="28449" y="3657"/>
                </a:lnTo>
                <a:lnTo>
                  <a:pt x="13636" y="13636"/>
                </a:lnTo>
                <a:lnTo>
                  <a:pt x="3657" y="28449"/>
                </a:lnTo>
                <a:lnTo>
                  <a:pt x="0" y="46608"/>
                </a:lnTo>
                <a:lnTo>
                  <a:pt x="0" y="543178"/>
                </a:lnTo>
                <a:lnTo>
                  <a:pt x="3657" y="561338"/>
                </a:lnTo>
                <a:lnTo>
                  <a:pt x="13636" y="576151"/>
                </a:lnTo>
                <a:lnTo>
                  <a:pt x="28449" y="586130"/>
                </a:lnTo>
                <a:lnTo>
                  <a:pt x="46608" y="589788"/>
                </a:lnTo>
                <a:lnTo>
                  <a:pt x="6773290" y="589788"/>
                </a:lnTo>
                <a:lnTo>
                  <a:pt x="6791450" y="586130"/>
                </a:lnTo>
                <a:lnTo>
                  <a:pt x="6806263" y="576151"/>
                </a:lnTo>
                <a:lnTo>
                  <a:pt x="6816242" y="561338"/>
                </a:lnTo>
                <a:lnTo>
                  <a:pt x="6819900" y="543178"/>
                </a:lnTo>
                <a:lnTo>
                  <a:pt x="6819900" y="46608"/>
                </a:lnTo>
                <a:lnTo>
                  <a:pt x="6816242" y="28449"/>
                </a:lnTo>
                <a:lnTo>
                  <a:pt x="6806263" y="13636"/>
                </a:lnTo>
                <a:lnTo>
                  <a:pt x="6791450" y="3657"/>
                </a:lnTo>
                <a:lnTo>
                  <a:pt x="6773290" y="0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16935" y="4535423"/>
            <a:ext cx="6819900" cy="5897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89988" y="5330952"/>
            <a:ext cx="504825" cy="502920"/>
          </a:xfrm>
          <a:custGeom>
            <a:avLst/>
            <a:gdLst/>
            <a:ahLst/>
            <a:cxnLst/>
            <a:rect l="l" t="t" r="r" b="b"/>
            <a:pathLst>
              <a:path w="504825" h="502920">
                <a:moveTo>
                  <a:pt x="0" y="251460"/>
                </a:moveTo>
                <a:lnTo>
                  <a:pt x="4062" y="206243"/>
                </a:lnTo>
                <a:lnTo>
                  <a:pt x="15777" y="163693"/>
                </a:lnTo>
                <a:lnTo>
                  <a:pt x="34431" y="124516"/>
                </a:lnTo>
                <a:lnTo>
                  <a:pt x="59312" y="89422"/>
                </a:lnTo>
                <a:lnTo>
                  <a:pt x="89710" y="59120"/>
                </a:lnTo>
                <a:lnTo>
                  <a:pt x="124911" y="34318"/>
                </a:lnTo>
                <a:lnTo>
                  <a:pt x="164205" y="15725"/>
                </a:lnTo>
                <a:lnTo>
                  <a:pt x="206879" y="4049"/>
                </a:lnTo>
                <a:lnTo>
                  <a:pt x="252222" y="0"/>
                </a:lnTo>
                <a:lnTo>
                  <a:pt x="297564" y="4049"/>
                </a:lnTo>
                <a:lnTo>
                  <a:pt x="340238" y="15725"/>
                </a:lnTo>
                <a:lnTo>
                  <a:pt x="379532" y="34318"/>
                </a:lnTo>
                <a:lnTo>
                  <a:pt x="414733" y="59120"/>
                </a:lnTo>
                <a:lnTo>
                  <a:pt x="445131" y="89422"/>
                </a:lnTo>
                <a:lnTo>
                  <a:pt x="470012" y="124516"/>
                </a:lnTo>
                <a:lnTo>
                  <a:pt x="488666" y="163693"/>
                </a:lnTo>
                <a:lnTo>
                  <a:pt x="500381" y="206243"/>
                </a:lnTo>
                <a:lnTo>
                  <a:pt x="504444" y="251460"/>
                </a:lnTo>
                <a:lnTo>
                  <a:pt x="500381" y="296659"/>
                </a:lnTo>
                <a:lnTo>
                  <a:pt x="488666" y="339201"/>
                </a:lnTo>
                <a:lnTo>
                  <a:pt x="470012" y="378375"/>
                </a:lnTo>
                <a:lnTo>
                  <a:pt x="445131" y="413471"/>
                </a:lnTo>
                <a:lnTo>
                  <a:pt x="414733" y="443778"/>
                </a:lnTo>
                <a:lnTo>
                  <a:pt x="379532" y="468587"/>
                </a:lnTo>
                <a:lnTo>
                  <a:pt x="340238" y="487187"/>
                </a:lnTo>
                <a:lnTo>
                  <a:pt x="297564" y="498868"/>
                </a:lnTo>
                <a:lnTo>
                  <a:pt x="252222" y="502920"/>
                </a:lnTo>
                <a:lnTo>
                  <a:pt x="206879" y="498868"/>
                </a:lnTo>
                <a:lnTo>
                  <a:pt x="164205" y="487187"/>
                </a:lnTo>
                <a:lnTo>
                  <a:pt x="124911" y="468587"/>
                </a:lnTo>
                <a:lnTo>
                  <a:pt x="89710" y="443778"/>
                </a:lnTo>
                <a:lnTo>
                  <a:pt x="59312" y="413471"/>
                </a:lnTo>
                <a:lnTo>
                  <a:pt x="34431" y="378375"/>
                </a:lnTo>
                <a:lnTo>
                  <a:pt x="15777" y="339201"/>
                </a:lnTo>
                <a:lnTo>
                  <a:pt x="4062" y="296659"/>
                </a:lnTo>
                <a:lnTo>
                  <a:pt x="0" y="251460"/>
                </a:lnTo>
                <a:close/>
              </a:path>
            </a:pathLst>
          </a:custGeom>
          <a:ln w="9144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79904" y="5420867"/>
            <a:ext cx="324612" cy="3230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42335" y="5313679"/>
            <a:ext cx="6812280" cy="588645"/>
          </a:xfrm>
          <a:custGeom>
            <a:avLst/>
            <a:gdLst/>
            <a:ahLst/>
            <a:cxnLst/>
            <a:rect l="l" t="t" r="r" b="b"/>
            <a:pathLst>
              <a:path w="6812280" h="588645">
                <a:moveTo>
                  <a:pt x="6765798" y="0"/>
                </a:moveTo>
                <a:lnTo>
                  <a:pt x="46481" y="0"/>
                </a:lnTo>
                <a:lnTo>
                  <a:pt x="28396" y="3655"/>
                </a:lnTo>
                <a:lnTo>
                  <a:pt x="13620" y="13620"/>
                </a:lnTo>
                <a:lnTo>
                  <a:pt x="3655" y="28396"/>
                </a:lnTo>
                <a:lnTo>
                  <a:pt x="0" y="46482"/>
                </a:lnTo>
                <a:lnTo>
                  <a:pt x="0" y="541820"/>
                </a:lnTo>
                <a:lnTo>
                  <a:pt x="3655" y="559899"/>
                </a:lnTo>
                <a:lnTo>
                  <a:pt x="13620" y="574662"/>
                </a:lnTo>
                <a:lnTo>
                  <a:pt x="28396" y="584614"/>
                </a:lnTo>
                <a:lnTo>
                  <a:pt x="46481" y="588264"/>
                </a:lnTo>
                <a:lnTo>
                  <a:pt x="6765798" y="588264"/>
                </a:lnTo>
                <a:lnTo>
                  <a:pt x="6783883" y="584614"/>
                </a:lnTo>
                <a:lnTo>
                  <a:pt x="6798659" y="574662"/>
                </a:lnTo>
                <a:lnTo>
                  <a:pt x="6808624" y="559899"/>
                </a:lnTo>
                <a:lnTo>
                  <a:pt x="6812280" y="541820"/>
                </a:lnTo>
                <a:lnTo>
                  <a:pt x="6812280" y="46482"/>
                </a:lnTo>
                <a:lnTo>
                  <a:pt x="6808624" y="28396"/>
                </a:lnTo>
                <a:lnTo>
                  <a:pt x="6798659" y="13620"/>
                </a:lnTo>
                <a:lnTo>
                  <a:pt x="6783883" y="3655"/>
                </a:lnTo>
                <a:lnTo>
                  <a:pt x="6765798" y="0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16935" y="5288279"/>
            <a:ext cx="6812280" cy="58826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88728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Disposizioni generali per l'affidamento e l'esecuzione di contratti</a:t>
            </a:r>
            <a:r>
              <a:rPr spc="-210" dirty="0"/>
              <a:t> </a:t>
            </a:r>
            <a:r>
              <a:rPr dirty="0"/>
              <a:t>pubblici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ts val="1425"/>
              </a:lnSpc>
            </a:pPr>
            <a:fld id="{81D60167-4931-47E6-BA6A-407CBD079E47}" type="slidenum">
              <a:rPr spc="-5" dirty="0"/>
              <a:t>133</a:t>
            </a:fld>
            <a:endParaRPr spc="-5" dirty="0"/>
          </a:p>
        </p:txBody>
      </p:sp>
      <p:sp>
        <p:nvSpPr>
          <p:cNvPr id="27" name="object 27"/>
          <p:cNvSpPr txBox="1"/>
          <p:nvPr/>
        </p:nvSpPr>
        <p:spPr>
          <a:xfrm>
            <a:off x="290575" y="338709"/>
            <a:ext cx="11007090" cy="5463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Accordi di rete per gli affidamenti e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gli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acquisti</a:t>
            </a:r>
            <a:r>
              <a:rPr sz="16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(2/2)</a:t>
            </a:r>
            <a:endParaRPr sz="1600">
              <a:latin typeface="Arial"/>
              <a:cs typeface="Arial"/>
            </a:endParaRPr>
          </a:p>
          <a:p>
            <a:pPr marL="135255" marR="5080" algn="just">
              <a:lnSpc>
                <a:spcPct val="150000"/>
              </a:lnSpc>
              <a:spcBef>
                <a:spcPts val="1300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Nello specifico, agli accordi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rete è applicabile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disciplina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di cui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all'art. 15 della L. 241/1990 che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prevede la  possibilità per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600" b="1" spc="-60" dirty="0">
                <a:solidFill>
                  <a:srgbClr val="001F5F"/>
                </a:solidFill>
                <a:latin typeface="Arial"/>
                <a:cs typeface="Arial"/>
              </a:rPr>
              <a:t>P.A.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concludere tra loro accordi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per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regolamentare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lo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svolgimento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collaborazione di attività  di interesse</a:t>
            </a:r>
            <a:r>
              <a:rPr sz="1600" b="1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comune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>
              <a:latin typeface="Times New Roman"/>
              <a:cs typeface="Times New Roman"/>
            </a:endParaRPr>
          </a:p>
          <a:p>
            <a:pPr marL="2720975" marR="2025650">
              <a:lnSpc>
                <a:spcPct val="100000"/>
              </a:lnSpc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Gli accordi devono essere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stipulati,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pena di nullità,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per atto scritto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,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salvo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che la legge disponga</a:t>
            </a:r>
            <a:r>
              <a:rPr sz="1400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altrimenti.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200">
              <a:latin typeface="Times New Roman"/>
              <a:cs typeface="Times New Roman"/>
            </a:endParaRPr>
          </a:p>
          <a:p>
            <a:pPr marL="2720975" marR="1612265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Si applicano, ove non diversamente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previsto,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principi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del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codice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civile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materia  di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obbligazioni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contratti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in quanto</a:t>
            </a:r>
            <a:r>
              <a:rPr sz="1400" spc="-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compatibili.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Times New Roman"/>
              <a:cs typeface="Times New Roman"/>
            </a:endParaRPr>
          </a:p>
          <a:p>
            <a:pPr marL="2720975">
              <a:lnSpc>
                <a:spcPct val="100000"/>
              </a:lnSpc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Gli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accordi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devono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essere</a:t>
            </a:r>
            <a:r>
              <a:rPr sz="1400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motivati.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50">
              <a:latin typeface="Times New Roman"/>
              <a:cs typeface="Times New Roman"/>
            </a:endParaRPr>
          </a:p>
          <a:p>
            <a:pPr marL="2720975">
              <a:lnSpc>
                <a:spcPct val="100000"/>
              </a:lnSpc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Gli</a:t>
            </a:r>
            <a:r>
              <a:rPr sz="1400" spc="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accordi</a:t>
            </a:r>
            <a:r>
              <a:rPr sz="1400" b="1" spc="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sostitutivi</a:t>
            </a:r>
            <a:r>
              <a:rPr sz="1400" b="1" spc="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400" spc="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provvedimenti</a:t>
            </a:r>
            <a:r>
              <a:rPr sz="1400" spc="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sono</a:t>
            </a:r>
            <a:r>
              <a:rPr sz="1400" spc="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soggetti</a:t>
            </a:r>
            <a:r>
              <a:rPr sz="1400" spc="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ai</a:t>
            </a:r>
            <a:r>
              <a:rPr sz="1400" spc="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medesimi</a:t>
            </a:r>
            <a:r>
              <a:rPr sz="1400" b="1" spc="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controlli</a:t>
            </a:r>
            <a:endParaRPr sz="1400">
              <a:latin typeface="Arial"/>
              <a:cs typeface="Arial"/>
            </a:endParaRPr>
          </a:p>
          <a:p>
            <a:pPr marL="2720975">
              <a:lnSpc>
                <a:spcPct val="100000"/>
              </a:lnSpc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previsti per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questi</a:t>
            </a:r>
            <a:r>
              <a:rPr sz="14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ultimi.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200">
              <a:latin typeface="Times New Roman"/>
              <a:cs typeface="Times New Roman"/>
            </a:endParaRPr>
          </a:p>
          <a:p>
            <a:pPr marL="2720975">
              <a:lnSpc>
                <a:spcPct val="100000"/>
              </a:lnSpc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Gli</a:t>
            </a:r>
            <a:r>
              <a:rPr sz="1400" spc="2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accordi</a:t>
            </a:r>
            <a:r>
              <a:rPr sz="1400" spc="2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sono</a:t>
            </a:r>
            <a:r>
              <a:rPr sz="1400" spc="25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sottoscritti</a:t>
            </a:r>
            <a:r>
              <a:rPr sz="1400" spc="2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con</a:t>
            </a:r>
            <a:r>
              <a:rPr sz="1400" spc="2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firma</a:t>
            </a:r>
            <a:r>
              <a:rPr sz="1400" b="1" spc="2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digitale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,</a:t>
            </a:r>
            <a:r>
              <a:rPr sz="1400" spc="2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con</a:t>
            </a:r>
            <a:r>
              <a:rPr sz="1400" spc="2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firma</a:t>
            </a:r>
            <a:r>
              <a:rPr sz="1400" b="1" spc="25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elettronica</a:t>
            </a:r>
            <a:r>
              <a:rPr sz="1400" b="1" spc="2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avanzata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,</a:t>
            </a:r>
            <a:endParaRPr sz="1400">
              <a:latin typeface="Arial"/>
              <a:cs typeface="Arial"/>
            </a:endParaRPr>
          </a:p>
          <a:p>
            <a:pPr marL="2720975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ovvero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con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altra firma elettronica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qualificata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, pena la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nullità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degli</a:t>
            </a:r>
            <a:r>
              <a:rPr sz="1400" spc="-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stessi.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2311" y="768095"/>
            <a:ext cx="8719058" cy="29474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0768" y="5631179"/>
            <a:ext cx="6588759" cy="325120"/>
          </a:xfrm>
          <a:custGeom>
            <a:avLst/>
            <a:gdLst/>
            <a:ahLst/>
            <a:cxnLst/>
            <a:rect l="l" t="t" r="r" b="b"/>
            <a:pathLst>
              <a:path w="6588759" h="325120">
                <a:moveTo>
                  <a:pt x="6534150" y="0"/>
                </a:moveTo>
                <a:lnTo>
                  <a:pt x="54101" y="0"/>
                </a:lnTo>
                <a:lnTo>
                  <a:pt x="33041" y="4251"/>
                </a:lnTo>
                <a:lnTo>
                  <a:pt x="15844" y="15844"/>
                </a:lnTo>
                <a:lnTo>
                  <a:pt x="4251" y="33041"/>
                </a:lnTo>
                <a:lnTo>
                  <a:pt x="0" y="54102"/>
                </a:lnTo>
                <a:lnTo>
                  <a:pt x="0" y="270510"/>
                </a:lnTo>
                <a:lnTo>
                  <a:pt x="4251" y="291570"/>
                </a:lnTo>
                <a:lnTo>
                  <a:pt x="15844" y="308767"/>
                </a:lnTo>
                <a:lnTo>
                  <a:pt x="33041" y="320360"/>
                </a:lnTo>
                <a:lnTo>
                  <a:pt x="54101" y="324612"/>
                </a:lnTo>
                <a:lnTo>
                  <a:pt x="6534150" y="324612"/>
                </a:lnTo>
                <a:lnTo>
                  <a:pt x="6555194" y="320360"/>
                </a:lnTo>
                <a:lnTo>
                  <a:pt x="6572392" y="308767"/>
                </a:lnTo>
                <a:lnTo>
                  <a:pt x="6583995" y="291570"/>
                </a:lnTo>
                <a:lnTo>
                  <a:pt x="6588252" y="270510"/>
                </a:lnTo>
                <a:lnTo>
                  <a:pt x="6588252" y="54102"/>
                </a:lnTo>
                <a:lnTo>
                  <a:pt x="6583995" y="33041"/>
                </a:lnTo>
                <a:lnTo>
                  <a:pt x="6572392" y="15844"/>
                </a:lnTo>
                <a:lnTo>
                  <a:pt x="6555194" y="4251"/>
                </a:lnTo>
                <a:lnTo>
                  <a:pt x="6534150" y="0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87527" y="232409"/>
            <a:ext cx="9594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Agenda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ts val="1425"/>
              </a:lnSpc>
            </a:pPr>
            <a:fld id="{81D60167-4931-47E6-BA6A-407CBD079E47}" type="slidenum">
              <a:rPr spc="-5" dirty="0"/>
              <a:t>134</a:t>
            </a:fld>
            <a:endParaRPr spc="-5" dirty="0"/>
          </a:p>
        </p:txBody>
      </p:sp>
      <p:sp>
        <p:nvSpPr>
          <p:cNvPr id="9" name="object 9"/>
          <p:cNvSpPr txBox="1"/>
          <p:nvPr/>
        </p:nvSpPr>
        <p:spPr>
          <a:xfrm>
            <a:off x="489610" y="3665411"/>
            <a:ext cx="6864984" cy="290639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195580" algn="l"/>
              </a:tabLst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Contesto e principali </a:t>
            </a:r>
            <a:r>
              <a:rPr sz="1600" b="1" spc="-15" dirty="0">
                <a:solidFill>
                  <a:srgbClr val="001F5F"/>
                </a:solidFill>
                <a:latin typeface="Arial"/>
                <a:cs typeface="Arial"/>
              </a:rPr>
              <a:t>novità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per le Istituzioni</a:t>
            </a:r>
            <a:r>
              <a:rPr sz="1600" b="1" spc="2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scolastiche</a:t>
            </a:r>
            <a:endParaRPr sz="16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95580" algn="l"/>
              </a:tabLst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La gestione finanziaria ed</a:t>
            </a:r>
            <a:r>
              <a:rPr sz="1600" b="1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amministrativo-contabile</a:t>
            </a:r>
            <a:endParaRPr sz="16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195580" algn="l"/>
              </a:tabLst>
            </a:pP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L'attività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negoziale delle Istituzioni</a:t>
            </a:r>
            <a:r>
              <a:rPr sz="1600" b="1" spc="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scolastiche</a:t>
            </a:r>
            <a:endParaRPr sz="1600">
              <a:latin typeface="Arial"/>
              <a:cs typeface="Arial"/>
            </a:endParaRPr>
          </a:p>
          <a:p>
            <a:pPr marL="367665" lvl="1" indent="-172085">
              <a:lnSpc>
                <a:spcPct val="100000"/>
              </a:lnSpc>
              <a:spcBef>
                <a:spcPts val="600"/>
              </a:spcBef>
              <a:buChar char="-"/>
              <a:tabLst>
                <a:tab pos="36830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Quadro normativo di</a:t>
            </a:r>
            <a:r>
              <a:rPr sz="1600" spc="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riferimento</a:t>
            </a:r>
            <a:endParaRPr sz="1600">
              <a:latin typeface="Arial"/>
              <a:cs typeface="Arial"/>
            </a:endParaRPr>
          </a:p>
          <a:p>
            <a:pPr marL="367665" lvl="1" indent="-172085">
              <a:lnSpc>
                <a:spcPct val="100000"/>
              </a:lnSpc>
              <a:spcBef>
                <a:spcPts val="600"/>
              </a:spcBef>
              <a:buChar char="-"/>
              <a:tabLst>
                <a:tab pos="36830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Capacità ed autonomia</a:t>
            </a:r>
            <a:r>
              <a:rPr sz="16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negoziale</a:t>
            </a:r>
            <a:endParaRPr sz="1600">
              <a:latin typeface="Arial"/>
              <a:cs typeface="Arial"/>
            </a:endParaRPr>
          </a:p>
          <a:p>
            <a:pPr marL="367665" lvl="1" indent="-172085">
              <a:lnSpc>
                <a:spcPct val="100000"/>
              </a:lnSpc>
              <a:spcBef>
                <a:spcPts val="600"/>
              </a:spcBef>
              <a:buChar char="-"/>
              <a:tabLst>
                <a:tab pos="36830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Disposizioni generali per l'affidamento e l'esecuzione di contratti</a:t>
            </a:r>
            <a:r>
              <a:rPr sz="1600" spc="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pubblici</a:t>
            </a:r>
            <a:endParaRPr sz="1600">
              <a:latin typeface="Arial"/>
              <a:cs typeface="Arial"/>
            </a:endParaRPr>
          </a:p>
          <a:p>
            <a:pPr marL="367665" lvl="1" indent="-172085">
              <a:lnSpc>
                <a:spcPct val="100000"/>
              </a:lnSpc>
              <a:spcBef>
                <a:spcPts val="600"/>
              </a:spcBef>
              <a:buChar char="-"/>
              <a:tabLst>
                <a:tab pos="36830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Procedure previste per specifiche categorie</a:t>
            </a:r>
            <a:r>
              <a:rPr sz="1600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merceologiche</a:t>
            </a:r>
            <a:endParaRPr sz="1600">
              <a:latin typeface="Arial"/>
              <a:cs typeface="Arial"/>
            </a:endParaRPr>
          </a:p>
          <a:p>
            <a:pPr marL="367665" lvl="1" indent="-172085">
              <a:lnSpc>
                <a:spcPct val="100000"/>
              </a:lnSpc>
              <a:spcBef>
                <a:spcPts val="600"/>
              </a:spcBef>
              <a:buChar char="-"/>
              <a:tabLst>
                <a:tab pos="36830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Ulteriori disposizioni del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Regolamento</a:t>
            </a:r>
            <a:endParaRPr sz="16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95580" algn="l"/>
              </a:tabLst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Ulteriori</a:t>
            </a:r>
            <a:r>
              <a:rPr sz="1600" b="1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disposizioni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63310" y="944371"/>
            <a:ext cx="12604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200" b="1" spc="-215" dirty="0">
                <a:solidFill>
                  <a:srgbClr val="00A2A0"/>
                </a:solidFill>
                <a:latin typeface="Verdana"/>
                <a:cs typeface="Verdana"/>
              </a:rPr>
              <a:t>L'ATTIVITÀ  </a:t>
            </a:r>
            <a:r>
              <a:rPr sz="1200" b="1" spc="-150" dirty="0">
                <a:solidFill>
                  <a:srgbClr val="00A2A0"/>
                </a:solidFill>
                <a:latin typeface="Verdana"/>
                <a:cs typeface="Verdana"/>
              </a:rPr>
              <a:t>NEGOZIALE  </a:t>
            </a:r>
            <a:r>
              <a:rPr sz="1200" b="1" spc="-210" dirty="0">
                <a:solidFill>
                  <a:srgbClr val="00A2A0"/>
                </a:solidFill>
                <a:latin typeface="Verdana"/>
                <a:cs typeface="Verdana"/>
              </a:rPr>
              <a:t>DELLE </a:t>
            </a:r>
            <a:r>
              <a:rPr sz="1200" b="1" spc="-250" dirty="0">
                <a:solidFill>
                  <a:srgbClr val="00A2A0"/>
                </a:solidFill>
                <a:latin typeface="Verdana"/>
                <a:cs typeface="Verdana"/>
              </a:rPr>
              <a:t>ISTITUZIONI  </a:t>
            </a:r>
            <a:r>
              <a:rPr sz="1200" b="1" spc="-150" dirty="0">
                <a:solidFill>
                  <a:srgbClr val="00A2A0"/>
                </a:solidFill>
                <a:latin typeface="Verdana"/>
                <a:cs typeface="Verdana"/>
              </a:rPr>
              <a:t>SCOLASTICHE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58111" y="2162555"/>
            <a:ext cx="7825740" cy="27919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84020" y="2243327"/>
            <a:ext cx="7723632" cy="2689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90575" y="152781"/>
            <a:ext cx="716660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Procedure </a:t>
            </a:r>
            <a:r>
              <a:rPr spc="-5" dirty="0"/>
              <a:t>previste </a:t>
            </a:r>
            <a:r>
              <a:rPr dirty="0"/>
              <a:t>per specifiche categorie</a:t>
            </a:r>
            <a:r>
              <a:rPr spc="-90" dirty="0"/>
              <a:t> </a:t>
            </a:r>
            <a:r>
              <a:rPr dirty="0"/>
              <a:t>merceologiche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13715" y="747166"/>
            <a:ext cx="108832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In deroga alle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disposizioni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normative precedentemente esposte, sono previsti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obblighi peculiari di acquisto per  particolari categorie</a:t>
            </a:r>
            <a:r>
              <a:rPr sz="1600" b="1" spc="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merceologiche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609088" y="2592311"/>
            <a:ext cx="6274308" cy="5699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39567" y="2622804"/>
            <a:ext cx="6163310" cy="459105"/>
          </a:xfrm>
          <a:custGeom>
            <a:avLst/>
            <a:gdLst/>
            <a:ahLst/>
            <a:cxnLst/>
            <a:rect l="l" t="t" r="r" b="b"/>
            <a:pathLst>
              <a:path w="6163309" h="459105">
                <a:moveTo>
                  <a:pt x="6086602" y="0"/>
                </a:moveTo>
                <a:lnTo>
                  <a:pt x="76454" y="0"/>
                </a:lnTo>
                <a:lnTo>
                  <a:pt x="46720" y="6016"/>
                </a:lnTo>
                <a:lnTo>
                  <a:pt x="22415" y="22415"/>
                </a:lnTo>
                <a:lnTo>
                  <a:pt x="6016" y="46720"/>
                </a:lnTo>
                <a:lnTo>
                  <a:pt x="0" y="76454"/>
                </a:lnTo>
                <a:lnTo>
                  <a:pt x="0" y="382270"/>
                </a:lnTo>
                <a:lnTo>
                  <a:pt x="6016" y="412003"/>
                </a:lnTo>
                <a:lnTo>
                  <a:pt x="22415" y="436308"/>
                </a:lnTo>
                <a:lnTo>
                  <a:pt x="46720" y="452707"/>
                </a:lnTo>
                <a:lnTo>
                  <a:pt x="76454" y="458724"/>
                </a:lnTo>
                <a:lnTo>
                  <a:pt x="6086602" y="458724"/>
                </a:lnTo>
                <a:lnTo>
                  <a:pt x="6116335" y="452707"/>
                </a:lnTo>
                <a:lnTo>
                  <a:pt x="6140640" y="436308"/>
                </a:lnTo>
                <a:lnTo>
                  <a:pt x="6157039" y="412003"/>
                </a:lnTo>
                <a:lnTo>
                  <a:pt x="6163056" y="382270"/>
                </a:lnTo>
                <a:lnTo>
                  <a:pt x="6163056" y="76454"/>
                </a:lnTo>
                <a:lnTo>
                  <a:pt x="6157039" y="46720"/>
                </a:lnTo>
                <a:lnTo>
                  <a:pt x="6140640" y="22415"/>
                </a:lnTo>
                <a:lnTo>
                  <a:pt x="6116335" y="6016"/>
                </a:lnTo>
                <a:lnTo>
                  <a:pt x="60866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39567" y="2622804"/>
            <a:ext cx="6163310" cy="459105"/>
          </a:xfrm>
          <a:custGeom>
            <a:avLst/>
            <a:gdLst/>
            <a:ahLst/>
            <a:cxnLst/>
            <a:rect l="l" t="t" r="r" b="b"/>
            <a:pathLst>
              <a:path w="6163309" h="459105">
                <a:moveTo>
                  <a:pt x="0" y="76454"/>
                </a:moveTo>
                <a:lnTo>
                  <a:pt x="6016" y="46720"/>
                </a:lnTo>
                <a:lnTo>
                  <a:pt x="22415" y="22415"/>
                </a:lnTo>
                <a:lnTo>
                  <a:pt x="46720" y="6016"/>
                </a:lnTo>
                <a:lnTo>
                  <a:pt x="76454" y="0"/>
                </a:lnTo>
                <a:lnTo>
                  <a:pt x="6086602" y="0"/>
                </a:lnTo>
                <a:lnTo>
                  <a:pt x="6116335" y="6016"/>
                </a:lnTo>
                <a:lnTo>
                  <a:pt x="6140640" y="22415"/>
                </a:lnTo>
                <a:lnTo>
                  <a:pt x="6157039" y="46720"/>
                </a:lnTo>
                <a:lnTo>
                  <a:pt x="6163056" y="76454"/>
                </a:lnTo>
                <a:lnTo>
                  <a:pt x="6163056" y="382270"/>
                </a:lnTo>
                <a:lnTo>
                  <a:pt x="6157039" y="412003"/>
                </a:lnTo>
                <a:lnTo>
                  <a:pt x="6140640" y="436308"/>
                </a:lnTo>
                <a:lnTo>
                  <a:pt x="6116335" y="452707"/>
                </a:lnTo>
                <a:lnTo>
                  <a:pt x="6086602" y="458724"/>
                </a:lnTo>
                <a:lnTo>
                  <a:pt x="76454" y="458724"/>
                </a:lnTo>
                <a:lnTo>
                  <a:pt x="46720" y="452707"/>
                </a:lnTo>
                <a:lnTo>
                  <a:pt x="22415" y="436308"/>
                </a:lnTo>
                <a:lnTo>
                  <a:pt x="6016" y="412003"/>
                </a:lnTo>
                <a:lnTo>
                  <a:pt x="0" y="382270"/>
                </a:lnTo>
                <a:lnTo>
                  <a:pt x="0" y="76454"/>
                </a:lnTo>
                <a:close/>
              </a:path>
            </a:pathLst>
          </a:custGeom>
          <a:ln w="9144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103370" y="2712466"/>
            <a:ext cx="32346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Acquisizione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di beni e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servizi</a:t>
            </a:r>
            <a:r>
              <a:rPr sz="1600" b="1" spc="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ICT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609088" y="3912095"/>
            <a:ext cx="6274308" cy="5699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39567" y="3942588"/>
            <a:ext cx="6163310" cy="459105"/>
          </a:xfrm>
          <a:custGeom>
            <a:avLst/>
            <a:gdLst/>
            <a:ahLst/>
            <a:cxnLst/>
            <a:rect l="l" t="t" r="r" b="b"/>
            <a:pathLst>
              <a:path w="6163309" h="459104">
                <a:moveTo>
                  <a:pt x="6086602" y="0"/>
                </a:moveTo>
                <a:lnTo>
                  <a:pt x="76454" y="0"/>
                </a:lnTo>
                <a:lnTo>
                  <a:pt x="46720" y="6016"/>
                </a:lnTo>
                <a:lnTo>
                  <a:pt x="22415" y="22415"/>
                </a:lnTo>
                <a:lnTo>
                  <a:pt x="6016" y="46720"/>
                </a:lnTo>
                <a:lnTo>
                  <a:pt x="0" y="76454"/>
                </a:lnTo>
                <a:lnTo>
                  <a:pt x="0" y="382269"/>
                </a:lnTo>
                <a:lnTo>
                  <a:pt x="6016" y="412003"/>
                </a:lnTo>
                <a:lnTo>
                  <a:pt x="22415" y="436308"/>
                </a:lnTo>
                <a:lnTo>
                  <a:pt x="46720" y="452707"/>
                </a:lnTo>
                <a:lnTo>
                  <a:pt x="76454" y="458724"/>
                </a:lnTo>
                <a:lnTo>
                  <a:pt x="6086602" y="458724"/>
                </a:lnTo>
                <a:lnTo>
                  <a:pt x="6116335" y="452707"/>
                </a:lnTo>
                <a:lnTo>
                  <a:pt x="6140640" y="436308"/>
                </a:lnTo>
                <a:lnTo>
                  <a:pt x="6157039" y="412003"/>
                </a:lnTo>
                <a:lnTo>
                  <a:pt x="6163056" y="382269"/>
                </a:lnTo>
                <a:lnTo>
                  <a:pt x="6163056" y="76454"/>
                </a:lnTo>
                <a:lnTo>
                  <a:pt x="6157039" y="46720"/>
                </a:lnTo>
                <a:lnTo>
                  <a:pt x="6140640" y="22415"/>
                </a:lnTo>
                <a:lnTo>
                  <a:pt x="6116335" y="6016"/>
                </a:lnTo>
                <a:lnTo>
                  <a:pt x="60866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39567" y="3942588"/>
            <a:ext cx="6163310" cy="459105"/>
          </a:xfrm>
          <a:custGeom>
            <a:avLst/>
            <a:gdLst/>
            <a:ahLst/>
            <a:cxnLst/>
            <a:rect l="l" t="t" r="r" b="b"/>
            <a:pathLst>
              <a:path w="6163309" h="459104">
                <a:moveTo>
                  <a:pt x="0" y="76454"/>
                </a:moveTo>
                <a:lnTo>
                  <a:pt x="6016" y="46720"/>
                </a:lnTo>
                <a:lnTo>
                  <a:pt x="22415" y="22415"/>
                </a:lnTo>
                <a:lnTo>
                  <a:pt x="46720" y="6016"/>
                </a:lnTo>
                <a:lnTo>
                  <a:pt x="76454" y="0"/>
                </a:lnTo>
                <a:lnTo>
                  <a:pt x="6086602" y="0"/>
                </a:lnTo>
                <a:lnTo>
                  <a:pt x="6116335" y="6016"/>
                </a:lnTo>
                <a:lnTo>
                  <a:pt x="6140640" y="22415"/>
                </a:lnTo>
                <a:lnTo>
                  <a:pt x="6157039" y="46720"/>
                </a:lnTo>
                <a:lnTo>
                  <a:pt x="6163056" y="76454"/>
                </a:lnTo>
                <a:lnTo>
                  <a:pt x="6163056" y="382269"/>
                </a:lnTo>
                <a:lnTo>
                  <a:pt x="6157039" y="412003"/>
                </a:lnTo>
                <a:lnTo>
                  <a:pt x="6140640" y="436308"/>
                </a:lnTo>
                <a:lnTo>
                  <a:pt x="6116335" y="452707"/>
                </a:lnTo>
                <a:lnTo>
                  <a:pt x="6086602" y="458724"/>
                </a:lnTo>
                <a:lnTo>
                  <a:pt x="76454" y="458724"/>
                </a:lnTo>
                <a:lnTo>
                  <a:pt x="46720" y="452707"/>
                </a:lnTo>
                <a:lnTo>
                  <a:pt x="22415" y="436308"/>
                </a:lnTo>
                <a:lnTo>
                  <a:pt x="6016" y="412003"/>
                </a:lnTo>
                <a:lnTo>
                  <a:pt x="0" y="382269"/>
                </a:lnTo>
                <a:lnTo>
                  <a:pt x="0" y="76454"/>
                </a:lnTo>
                <a:close/>
              </a:path>
            </a:pathLst>
          </a:custGeom>
          <a:ln w="9144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163061" y="4032630"/>
            <a:ext cx="51174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Acquisizioni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di determinate categorie</a:t>
            </a:r>
            <a:r>
              <a:rPr sz="1600" b="1" spc="1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merceologiche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972055" y="2663951"/>
            <a:ext cx="376428" cy="3779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06523" y="2599944"/>
            <a:ext cx="506095" cy="506095"/>
          </a:xfrm>
          <a:custGeom>
            <a:avLst/>
            <a:gdLst/>
            <a:ahLst/>
            <a:cxnLst/>
            <a:rect l="l" t="t" r="r" b="b"/>
            <a:pathLst>
              <a:path w="506094" h="506094">
                <a:moveTo>
                  <a:pt x="0" y="252983"/>
                </a:moveTo>
                <a:lnTo>
                  <a:pt x="4076" y="207514"/>
                </a:lnTo>
                <a:lnTo>
                  <a:pt x="15829" y="164717"/>
                </a:lnTo>
                <a:lnTo>
                  <a:pt x="34543" y="125306"/>
                </a:lnTo>
                <a:lnTo>
                  <a:pt x="59504" y="89997"/>
                </a:lnTo>
                <a:lnTo>
                  <a:pt x="89997" y="59504"/>
                </a:lnTo>
                <a:lnTo>
                  <a:pt x="125306" y="34543"/>
                </a:lnTo>
                <a:lnTo>
                  <a:pt x="164717" y="15829"/>
                </a:lnTo>
                <a:lnTo>
                  <a:pt x="207514" y="4076"/>
                </a:lnTo>
                <a:lnTo>
                  <a:pt x="252983" y="0"/>
                </a:lnTo>
                <a:lnTo>
                  <a:pt x="298453" y="4076"/>
                </a:lnTo>
                <a:lnTo>
                  <a:pt x="341250" y="15829"/>
                </a:lnTo>
                <a:lnTo>
                  <a:pt x="380661" y="34543"/>
                </a:lnTo>
                <a:lnTo>
                  <a:pt x="415970" y="59504"/>
                </a:lnTo>
                <a:lnTo>
                  <a:pt x="446463" y="89997"/>
                </a:lnTo>
                <a:lnTo>
                  <a:pt x="471424" y="125306"/>
                </a:lnTo>
                <a:lnTo>
                  <a:pt x="490138" y="164717"/>
                </a:lnTo>
                <a:lnTo>
                  <a:pt x="501891" y="207514"/>
                </a:lnTo>
                <a:lnTo>
                  <a:pt x="505968" y="252983"/>
                </a:lnTo>
                <a:lnTo>
                  <a:pt x="501891" y="298453"/>
                </a:lnTo>
                <a:lnTo>
                  <a:pt x="490138" y="341250"/>
                </a:lnTo>
                <a:lnTo>
                  <a:pt x="471424" y="380661"/>
                </a:lnTo>
                <a:lnTo>
                  <a:pt x="446463" y="415970"/>
                </a:lnTo>
                <a:lnTo>
                  <a:pt x="415970" y="446463"/>
                </a:lnTo>
                <a:lnTo>
                  <a:pt x="380661" y="471424"/>
                </a:lnTo>
                <a:lnTo>
                  <a:pt x="341250" y="490138"/>
                </a:lnTo>
                <a:lnTo>
                  <a:pt x="298453" y="501891"/>
                </a:lnTo>
                <a:lnTo>
                  <a:pt x="252983" y="505967"/>
                </a:lnTo>
                <a:lnTo>
                  <a:pt x="207514" y="501891"/>
                </a:lnTo>
                <a:lnTo>
                  <a:pt x="164717" y="490138"/>
                </a:lnTo>
                <a:lnTo>
                  <a:pt x="125306" y="471423"/>
                </a:lnTo>
                <a:lnTo>
                  <a:pt x="89997" y="446463"/>
                </a:lnTo>
                <a:lnTo>
                  <a:pt x="59504" y="415970"/>
                </a:lnTo>
                <a:lnTo>
                  <a:pt x="34543" y="380661"/>
                </a:lnTo>
                <a:lnTo>
                  <a:pt x="15829" y="341250"/>
                </a:lnTo>
                <a:lnTo>
                  <a:pt x="4076" y="298453"/>
                </a:lnTo>
                <a:lnTo>
                  <a:pt x="0" y="252983"/>
                </a:lnTo>
                <a:close/>
              </a:path>
            </a:pathLst>
          </a:custGeom>
          <a:ln w="9144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04060" y="4017264"/>
            <a:ext cx="312419" cy="3108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06523" y="3919728"/>
            <a:ext cx="506095" cy="506095"/>
          </a:xfrm>
          <a:custGeom>
            <a:avLst/>
            <a:gdLst/>
            <a:ahLst/>
            <a:cxnLst/>
            <a:rect l="l" t="t" r="r" b="b"/>
            <a:pathLst>
              <a:path w="506094" h="506095">
                <a:moveTo>
                  <a:pt x="0" y="252984"/>
                </a:moveTo>
                <a:lnTo>
                  <a:pt x="4076" y="207514"/>
                </a:lnTo>
                <a:lnTo>
                  <a:pt x="15829" y="164717"/>
                </a:lnTo>
                <a:lnTo>
                  <a:pt x="34543" y="125306"/>
                </a:lnTo>
                <a:lnTo>
                  <a:pt x="59504" y="89997"/>
                </a:lnTo>
                <a:lnTo>
                  <a:pt x="89997" y="59504"/>
                </a:lnTo>
                <a:lnTo>
                  <a:pt x="125306" y="34543"/>
                </a:lnTo>
                <a:lnTo>
                  <a:pt x="164717" y="15829"/>
                </a:lnTo>
                <a:lnTo>
                  <a:pt x="207514" y="4076"/>
                </a:lnTo>
                <a:lnTo>
                  <a:pt x="252983" y="0"/>
                </a:lnTo>
                <a:lnTo>
                  <a:pt x="298453" y="4076"/>
                </a:lnTo>
                <a:lnTo>
                  <a:pt x="341250" y="15829"/>
                </a:lnTo>
                <a:lnTo>
                  <a:pt x="380661" y="34543"/>
                </a:lnTo>
                <a:lnTo>
                  <a:pt x="415970" y="59504"/>
                </a:lnTo>
                <a:lnTo>
                  <a:pt x="446463" y="89997"/>
                </a:lnTo>
                <a:lnTo>
                  <a:pt x="471424" y="125306"/>
                </a:lnTo>
                <a:lnTo>
                  <a:pt x="490138" y="164717"/>
                </a:lnTo>
                <a:lnTo>
                  <a:pt x="501891" y="207514"/>
                </a:lnTo>
                <a:lnTo>
                  <a:pt x="505968" y="252984"/>
                </a:lnTo>
                <a:lnTo>
                  <a:pt x="501891" y="298453"/>
                </a:lnTo>
                <a:lnTo>
                  <a:pt x="490138" y="341250"/>
                </a:lnTo>
                <a:lnTo>
                  <a:pt x="471424" y="380661"/>
                </a:lnTo>
                <a:lnTo>
                  <a:pt x="446463" y="415970"/>
                </a:lnTo>
                <a:lnTo>
                  <a:pt x="415970" y="446463"/>
                </a:lnTo>
                <a:lnTo>
                  <a:pt x="380661" y="471424"/>
                </a:lnTo>
                <a:lnTo>
                  <a:pt x="341250" y="490138"/>
                </a:lnTo>
                <a:lnTo>
                  <a:pt x="298453" y="501891"/>
                </a:lnTo>
                <a:lnTo>
                  <a:pt x="252983" y="505968"/>
                </a:lnTo>
                <a:lnTo>
                  <a:pt x="207514" y="501891"/>
                </a:lnTo>
                <a:lnTo>
                  <a:pt x="164717" y="490138"/>
                </a:lnTo>
                <a:lnTo>
                  <a:pt x="125306" y="471424"/>
                </a:lnTo>
                <a:lnTo>
                  <a:pt x="89997" y="446463"/>
                </a:lnTo>
                <a:lnTo>
                  <a:pt x="59504" y="415970"/>
                </a:lnTo>
                <a:lnTo>
                  <a:pt x="34543" y="380661"/>
                </a:lnTo>
                <a:lnTo>
                  <a:pt x="15829" y="341250"/>
                </a:lnTo>
                <a:lnTo>
                  <a:pt x="4076" y="298453"/>
                </a:lnTo>
                <a:lnTo>
                  <a:pt x="0" y="252984"/>
                </a:lnTo>
                <a:close/>
              </a:path>
            </a:pathLst>
          </a:custGeom>
          <a:ln w="9144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ts val="1425"/>
              </a:lnSpc>
            </a:pPr>
            <a:fld id="{81D60167-4931-47E6-BA6A-407CBD079E47}" type="slidenum">
              <a:rPr spc="-5" dirty="0"/>
              <a:t>135</a:t>
            </a:fld>
            <a:endParaRPr spc="-5" dirty="0"/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7165975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Procedure </a:t>
            </a:r>
            <a:r>
              <a:rPr spc="-5" dirty="0"/>
              <a:t>previste </a:t>
            </a:r>
            <a:r>
              <a:rPr dirty="0"/>
              <a:t>per specifiche categorie</a:t>
            </a:r>
            <a:r>
              <a:rPr spc="-95" dirty="0"/>
              <a:t> </a:t>
            </a:r>
            <a:r>
              <a:rPr dirty="0"/>
              <a:t>merceologiche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Procedure e strumenti di acquisizione di beni e servizi</a:t>
            </a:r>
            <a:r>
              <a:rPr sz="1600" b="0" spc="35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ICT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1836" y="908303"/>
            <a:ext cx="4771644" cy="3962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13715" y="1317884"/>
            <a:ext cx="10885170" cy="756920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105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La legge n. 208/2015 ha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previsto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all'art.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1,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comma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512,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peculiari obblighi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acquisto relativi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alla</a:t>
            </a:r>
            <a:r>
              <a:rPr sz="1600" b="1" spc="3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categoria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merceologica dei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servizi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e beni informatici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, che a seguire si</a:t>
            </a:r>
            <a:r>
              <a:rPr sz="1600" spc="2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riportano.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59635" y="2226564"/>
            <a:ext cx="856615" cy="3837940"/>
          </a:xfrm>
          <a:custGeom>
            <a:avLst/>
            <a:gdLst/>
            <a:ahLst/>
            <a:cxnLst/>
            <a:rect l="l" t="t" r="r" b="b"/>
            <a:pathLst>
              <a:path w="856614" h="3837940">
                <a:moveTo>
                  <a:pt x="856488" y="3409188"/>
                </a:moveTo>
                <a:lnTo>
                  <a:pt x="0" y="3409188"/>
                </a:lnTo>
                <a:lnTo>
                  <a:pt x="428244" y="3837432"/>
                </a:lnTo>
                <a:lnTo>
                  <a:pt x="856488" y="3409188"/>
                </a:lnTo>
                <a:close/>
              </a:path>
              <a:path w="856614" h="3837940">
                <a:moveTo>
                  <a:pt x="642365" y="0"/>
                </a:moveTo>
                <a:lnTo>
                  <a:pt x="214121" y="0"/>
                </a:lnTo>
                <a:lnTo>
                  <a:pt x="214121" y="3409188"/>
                </a:lnTo>
                <a:lnTo>
                  <a:pt x="642365" y="3409188"/>
                </a:lnTo>
                <a:lnTo>
                  <a:pt x="642365" y="0"/>
                </a:lnTo>
                <a:close/>
              </a:path>
            </a:pathLst>
          </a:custGeom>
          <a:solidFill>
            <a:srgbClr val="DCE6F1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59635" y="2226564"/>
            <a:ext cx="856615" cy="3837940"/>
          </a:xfrm>
          <a:custGeom>
            <a:avLst/>
            <a:gdLst/>
            <a:ahLst/>
            <a:cxnLst/>
            <a:rect l="l" t="t" r="r" b="b"/>
            <a:pathLst>
              <a:path w="856614" h="3837940">
                <a:moveTo>
                  <a:pt x="0" y="3409188"/>
                </a:moveTo>
                <a:lnTo>
                  <a:pt x="214121" y="3409188"/>
                </a:lnTo>
                <a:lnTo>
                  <a:pt x="214121" y="0"/>
                </a:lnTo>
                <a:lnTo>
                  <a:pt x="642365" y="0"/>
                </a:lnTo>
                <a:lnTo>
                  <a:pt x="642365" y="3409188"/>
                </a:lnTo>
                <a:lnTo>
                  <a:pt x="856488" y="3409188"/>
                </a:lnTo>
                <a:lnTo>
                  <a:pt x="428244" y="3837432"/>
                </a:lnTo>
                <a:lnTo>
                  <a:pt x="0" y="3409188"/>
                </a:lnTo>
                <a:close/>
              </a:path>
            </a:pathLst>
          </a:custGeom>
          <a:ln w="609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6966" y="2247900"/>
            <a:ext cx="2803906" cy="10007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16609" y="2261742"/>
            <a:ext cx="221424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F487C"/>
                </a:solidFill>
                <a:latin typeface="Arial"/>
                <a:cs typeface="Arial"/>
              </a:rPr>
              <a:t>Verifica </a:t>
            </a:r>
            <a:r>
              <a:rPr sz="1200" spc="-5" dirty="0">
                <a:solidFill>
                  <a:srgbClr val="1F487C"/>
                </a:solidFill>
                <a:latin typeface="Arial"/>
                <a:cs typeface="Arial"/>
              </a:rPr>
              <a:t>in merito al rispetto</a:t>
            </a:r>
            <a:r>
              <a:rPr sz="1200" spc="-5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1F487C"/>
                </a:solidFill>
                <a:latin typeface="Arial"/>
                <a:cs typeface="Arial"/>
              </a:rPr>
              <a:t>degli  </a:t>
            </a:r>
            <a:r>
              <a:rPr sz="1200" b="1" dirty="0">
                <a:solidFill>
                  <a:srgbClr val="1F487C"/>
                </a:solidFill>
                <a:latin typeface="Arial"/>
                <a:cs typeface="Arial"/>
              </a:rPr>
              <a:t>obblighi di acquisizione  </a:t>
            </a:r>
            <a:r>
              <a:rPr sz="1200" b="1" spc="-5" dirty="0">
                <a:solidFill>
                  <a:srgbClr val="1F487C"/>
                </a:solidFill>
                <a:latin typeface="Arial"/>
                <a:cs typeface="Arial"/>
              </a:rPr>
              <a:t>centralizzata </a:t>
            </a:r>
            <a:r>
              <a:rPr sz="1200" spc="-5" dirty="0">
                <a:solidFill>
                  <a:srgbClr val="1F487C"/>
                </a:solidFill>
                <a:latin typeface="Arial"/>
                <a:cs typeface="Arial"/>
              </a:rPr>
              <a:t>previsti dalla  normativa vigente per i beni e  </a:t>
            </a:r>
            <a:r>
              <a:rPr sz="1200" spc="-10" dirty="0">
                <a:solidFill>
                  <a:srgbClr val="1F487C"/>
                </a:solidFill>
                <a:latin typeface="Arial"/>
                <a:cs typeface="Arial"/>
              </a:rPr>
              <a:t>servizi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4552" y="2633217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16966" y="3357371"/>
            <a:ext cx="2803906" cy="10022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92225" y="3463290"/>
            <a:ext cx="22637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ct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1F487C"/>
                </a:solidFill>
                <a:latin typeface="Arial"/>
                <a:cs typeface="Arial"/>
              </a:rPr>
              <a:t>Verifica </a:t>
            </a:r>
            <a:r>
              <a:rPr sz="1200" spc="-5" dirty="0">
                <a:solidFill>
                  <a:srgbClr val="1F487C"/>
                </a:solidFill>
                <a:latin typeface="Arial"/>
                <a:cs typeface="Arial"/>
              </a:rPr>
              <a:t>in merito alla</a:t>
            </a:r>
            <a:r>
              <a:rPr sz="1200" spc="-4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1F487C"/>
                </a:solidFill>
                <a:latin typeface="Arial"/>
                <a:cs typeface="Arial"/>
              </a:rPr>
              <a:t>disponibilità  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e </a:t>
            </a:r>
            <a:r>
              <a:rPr sz="1200" spc="-5" dirty="0">
                <a:solidFill>
                  <a:srgbClr val="1F487C"/>
                </a:solidFill>
                <a:latin typeface="Arial"/>
                <a:cs typeface="Arial"/>
              </a:rPr>
              <a:t>all’idoneità 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di </a:t>
            </a:r>
            <a:r>
              <a:rPr sz="1200" b="1" dirty="0">
                <a:solidFill>
                  <a:srgbClr val="1F487C"/>
                </a:solidFill>
                <a:latin typeface="Arial"/>
                <a:cs typeface="Arial"/>
              </a:rPr>
              <a:t>strumenti di  acquisto </a:t>
            </a:r>
            <a:r>
              <a:rPr sz="1200" b="1" spc="-5" dirty="0">
                <a:solidFill>
                  <a:srgbClr val="1F487C"/>
                </a:solidFill>
                <a:latin typeface="Arial"/>
                <a:cs typeface="Arial"/>
              </a:rPr>
              <a:t>e </a:t>
            </a:r>
            <a:r>
              <a:rPr sz="1200" b="1" dirty="0">
                <a:solidFill>
                  <a:srgbClr val="1F487C"/>
                </a:solidFill>
                <a:latin typeface="Arial"/>
                <a:cs typeface="Arial"/>
              </a:rPr>
              <a:t>di negoziazione  </a:t>
            </a:r>
            <a:r>
              <a:rPr sz="1200" b="1" spc="-5" dirty="0">
                <a:solidFill>
                  <a:srgbClr val="1F487C"/>
                </a:solidFill>
                <a:latin typeface="Arial"/>
                <a:cs typeface="Arial"/>
              </a:rPr>
              <a:t>presso</a:t>
            </a:r>
            <a:r>
              <a:rPr sz="1200" b="1" spc="-2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1F487C"/>
                </a:solidFill>
                <a:latin typeface="Arial"/>
                <a:cs typeface="Arial"/>
              </a:rPr>
              <a:t>Consip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4552" y="3754373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16966" y="4479035"/>
            <a:ext cx="2803906" cy="10022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64793" y="4677282"/>
            <a:ext cx="23183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1F487C"/>
                </a:solidFill>
                <a:latin typeface="Arial"/>
                <a:cs typeface="Arial"/>
              </a:rPr>
              <a:t>Svolgimento di </a:t>
            </a:r>
            <a:r>
              <a:rPr sz="1200" b="1" dirty="0">
                <a:solidFill>
                  <a:srgbClr val="1F487C"/>
                </a:solidFill>
                <a:latin typeface="Arial"/>
                <a:cs typeface="Arial"/>
              </a:rPr>
              <a:t>procedure  </a:t>
            </a:r>
            <a:r>
              <a:rPr sz="1200" b="1" spc="-5" dirty="0">
                <a:solidFill>
                  <a:srgbClr val="1F487C"/>
                </a:solidFill>
                <a:latin typeface="Arial"/>
                <a:cs typeface="Arial"/>
              </a:rPr>
              <a:t>autonome</a:t>
            </a:r>
            <a:r>
              <a:rPr sz="1200" spc="-5" dirty="0">
                <a:solidFill>
                  <a:srgbClr val="1F487C"/>
                </a:solidFill>
                <a:latin typeface="Arial"/>
                <a:cs typeface="Arial"/>
              </a:rPr>
              <a:t>, 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solo in </a:t>
            </a:r>
            <a:r>
              <a:rPr sz="1200" spc="-5" dirty="0">
                <a:solidFill>
                  <a:srgbClr val="1F487C"/>
                </a:solidFill>
                <a:latin typeface="Arial"/>
                <a:cs typeface="Arial"/>
              </a:rPr>
              <a:t>presenza 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di</a:t>
            </a:r>
            <a:r>
              <a:rPr sz="1200" spc="-5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un  </a:t>
            </a:r>
            <a:r>
              <a:rPr sz="1200" spc="-5" dirty="0">
                <a:solidFill>
                  <a:srgbClr val="1F487C"/>
                </a:solidFill>
                <a:latin typeface="Arial"/>
                <a:cs typeface="Arial"/>
              </a:rPr>
              <a:t>provvedimento motivato del</a:t>
            </a:r>
            <a:r>
              <a:rPr sz="1200" spc="-6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1F487C"/>
                </a:solidFill>
                <a:latin typeface="Arial"/>
                <a:cs typeface="Arial"/>
              </a:rPr>
              <a:t>DS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14552" y="4865878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1289" y="6093663"/>
            <a:ext cx="35915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4090" marR="5080" indent="-962025">
              <a:lnSpc>
                <a:spcPct val="100000"/>
              </a:lnSpc>
              <a:spcBef>
                <a:spcPts val="100"/>
              </a:spcBef>
            </a:pPr>
            <a:r>
              <a:rPr sz="1200" b="1" i="1" spc="-50" dirty="0">
                <a:solidFill>
                  <a:srgbClr val="001F5F"/>
                </a:solidFill>
                <a:latin typeface="Arial"/>
                <a:cs typeface="Arial"/>
              </a:rPr>
              <a:t>Tali</a:t>
            </a:r>
            <a:r>
              <a:rPr sz="1200" b="1" i="1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i="1" spc="-50" dirty="0">
                <a:solidFill>
                  <a:srgbClr val="001F5F"/>
                </a:solidFill>
                <a:latin typeface="Arial"/>
                <a:cs typeface="Arial"/>
              </a:rPr>
              <a:t>approvvigionamenti</a:t>
            </a:r>
            <a:r>
              <a:rPr sz="1200" b="1" i="1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i="1" spc="-40" dirty="0">
                <a:solidFill>
                  <a:srgbClr val="001F5F"/>
                </a:solidFill>
                <a:latin typeface="Arial"/>
                <a:cs typeface="Arial"/>
              </a:rPr>
              <a:t>devono</a:t>
            </a:r>
            <a:r>
              <a:rPr sz="1200" b="1" i="1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i="1" spc="-45" dirty="0">
                <a:solidFill>
                  <a:srgbClr val="001F5F"/>
                </a:solidFill>
                <a:latin typeface="Arial"/>
                <a:cs typeface="Arial"/>
              </a:rPr>
              <a:t>essere</a:t>
            </a:r>
            <a:r>
              <a:rPr sz="1200" b="1" i="1" spc="-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i="1" spc="-60" dirty="0">
                <a:solidFill>
                  <a:srgbClr val="001F5F"/>
                </a:solidFill>
                <a:latin typeface="Arial"/>
                <a:cs typeface="Arial"/>
              </a:rPr>
              <a:t>COMUNICATI  </a:t>
            </a:r>
            <a:r>
              <a:rPr sz="1200" b="1" i="1" spc="-50" dirty="0">
                <a:solidFill>
                  <a:srgbClr val="001F5F"/>
                </a:solidFill>
                <a:latin typeface="Arial"/>
                <a:cs typeface="Arial"/>
              </a:rPr>
              <a:t>ALL'A.N.AC. </a:t>
            </a:r>
            <a:r>
              <a:rPr sz="1200" b="1" i="1" spc="-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200" b="1" i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i="1" spc="-50" dirty="0">
                <a:solidFill>
                  <a:srgbClr val="001F5F"/>
                </a:solidFill>
                <a:latin typeface="Arial"/>
                <a:cs typeface="Arial"/>
              </a:rPr>
              <a:t>ALL'AGID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622547" y="2410955"/>
            <a:ext cx="245313" cy="6065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48455" y="2491739"/>
            <a:ext cx="143510" cy="504825"/>
          </a:xfrm>
          <a:custGeom>
            <a:avLst/>
            <a:gdLst/>
            <a:ahLst/>
            <a:cxnLst/>
            <a:rect l="l" t="t" r="r" b="b"/>
            <a:pathLst>
              <a:path w="143510" h="504825">
                <a:moveTo>
                  <a:pt x="0" y="0"/>
                </a:moveTo>
                <a:lnTo>
                  <a:pt x="0" y="504444"/>
                </a:lnTo>
                <a:lnTo>
                  <a:pt x="143256" y="252222"/>
                </a:lnTo>
                <a:lnTo>
                  <a:pt x="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22547" y="3512807"/>
            <a:ext cx="245313" cy="6065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48455" y="3593591"/>
            <a:ext cx="143510" cy="504825"/>
          </a:xfrm>
          <a:custGeom>
            <a:avLst/>
            <a:gdLst/>
            <a:ahLst/>
            <a:cxnLst/>
            <a:rect l="l" t="t" r="r" b="b"/>
            <a:pathLst>
              <a:path w="143510" h="504825">
                <a:moveTo>
                  <a:pt x="0" y="0"/>
                </a:moveTo>
                <a:lnTo>
                  <a:pt x="0" y="504444"/>
                </a:lnTo>
                <a:lnTo>
                  <a:pt x="143256" y="252222"/>
                </a:lnTo>
                <a:lnTo>
                  <a:pt x="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22547" y="4635982"/>
            <a:ext cx="245313" cy="60505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48455" y="4716779"/>
            <a:ext cx="143510" cy="502920"/>
          </a:xfrm>
          <a:custGeom>
            <a:avLst/>
            <a:gdLst/>
            <a:ahLst/>
            <a:cxnLst/>
            <a:rect l="l" t="t" r="r" b="b"/>
            <a:pathLst>
              <a:path w="143510" h="502920">
                <a:moveTo>
                  <a:pt x="0" y="0"/>
                </a:moveTo>
                <a:lnTo>
                  <a:pt x="0" y="502920"/>
                </a:lnTo>
                <a:lnTo>
                  <a:pt x="143256" y="251460"/>
                </a:lnTo>
                <a:lnTo>
                  <a:pt x="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63340" y="3212592"/>
            <a:ext cx="7200265" cy="0"/>
          </a:xfrm>
          <a:custGeom>
            <a:avLst/>
            <a:gdLst/>
            <a:ahLst/>
            <a:cxnLst/>
            <a:rect l="l" t="t" r="r" b="b"/>
            <a:pathLst>
              <a:path w="7200265">
                <a:moveTo>
                  <a:pt x="0" y="0"/>
                </a:moveTo>
                <a:lnTo>
                  <a:pt x="7200011" y="0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63340" y="4364735"/>
            <a:ext cx="7200265" cy="0"/>
          </a:xfrm>
          <a:custGeom>
            <a:avLst/>
            <a:gdLst/>
            <a:ahLst/>
            <a:cxnLst/>
            <a:rect l="l" t="t" r="r" b="b"/>
            <a:pathLst>
              <a:path w="7200265">
                <a:moveTo>
                  <a:pt x="0" y="0"/>
                </a:moveTo>
                <a:lnTo>
                  <a:pt x="7200011" y="0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942969" y="2612263"/>
            <a:ext cx="38963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185420" algn="l"/>
              </a:tabLst>
            </a:pP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Convenzioni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–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quadro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messe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a disposizione da</a:t>
            </a:r>
            <a:r>
              <a:rPr sz="12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Consip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ts val="1425"/>
              </a:lnSpc>
            </a:pPr>
            <a:fld id="{81D60167-4931-47E6-BA6A-407CBD079E47}" type="slidenum">
              <a:rPr spc="-5" dirty="0"/>
              <a:t>136</a:t>
            </a:fld>
            <a:endParaRPr spc="-5" dirty="0"/>
          </a:p>
        </p:txBody>
      </p:sp>
      <p:sp>
        <p:nvSpPr>
          <p:cNvPr id="30" name="object 30"/>
          <p:cNvSpPr txBox="1"/>
          <p:nvPr/>
        </p:nvSpPr>
        <p:spPr>
          <a:xfrm>
            <a:off x="3942969" y="3476371"/>
            <a:ext cx="1221740" cy="68389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385"/>
              </a:spcBef>
              <a:buFont typeface="Wingdings"/>
              <a:buChar char=""/>
              <a:tabLst>
                <a:tab pos="185420" algn="l"/>
              </a:tabLst>
            </a:pPr>
            <a:r>
              <a:rPr sz="1200" spc="-15" dirty="0">
                <a:solidFill>
                  <a:srgbClr val="001F5F"/>
                </a:solidFill>
                <a:latin typeface="Arial"/>
                <a:cs typeface="Arial"/>
              </a:rPr>
              <a:t>Me.PA.</a:t>
            </a:r>
            <a:endParaRPr sz="120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spcBef>
                <a:spcPts val="290"/>
              </a:spcBef>
              <a:buFont typeface="Wingdings"/>
              <a:buChar char=""/>
              <a:tabLst>
                <a:tab pos="185420" algn="l"/>
              </a:tabLst>
            </a:pP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Accordi</a:t>
            </a:r>
            <a:r>
              <a:rPr sz="12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quadro</a:t>
            </a:r>
            <a:endParaRPr sz="120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spcBef>
                <a:spcPts val="285"/>
              </a:spcBef>
              <a:buFont typeface="Wingdings"/>
              <a:buChar char=""/>
              <a:tabLst>
                <a:tab pos="185420" algn="l"/>
              </a:tabLst>
            </a:pPr>
            <a:r>
              <a:rPr sz="1200" spc="-15" dirty="0">
                <a:solidFill>
                  <a:srgbClr val="001F5F"/>
                </a:solidFill>
                <a:latin typeface="Arial"/>
                <a:cs typeface="Arial"/>
              </a:rPr>
              <a:t>SDA.PA.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942969" y="4540123"/>
            <a:ext cx="704024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La motivazione </a:t>
            </a:r>
            <a:r>
              <a:rPr sz="1200" b="1" spc="-10" dirty="0">
                <a:solidFill>
                  <a:srgbClr val="001F5F"/>
                </a:solidFill>
                <a:latin typeface="Arial"/>
                <a:cs typeface="Arial"/>
              </a:rPr>
              <a:t>deve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riguardare l'impossibilità di ricorrere agli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strumenti </a:t>
            </a:r>
            <a:r>
              <a:rPr sz="1200" b="1" spc="-10" dirty="0">
                <a:solidFill>
                  <a:srgbClr val="001F5F"/>
                </a:solidFill>
                <a:latin typeface="Arial"/>
                <a:cs typeface="Arial"/>
              </a:rPr>
              <a:t>messi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disposizione 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da Consip e può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riguardare in</a:t>
            </a:r>
            <a:r>
              <a:rPr sz="1200" b="1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alternativa:</a:t>
            </a:r>
            <a:endParaRPr sz="120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spcBef>
                <a:spcPts val="720"/>
              </a:spcBef>
              <a:buFont typeface="Wingdings"/>
              <a:buChar char=""/>
              <a:tabLst>
                <a:tab pos="185420" algn="l"/>
              </a:tabLst>
            </a:pP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l'indisponibilità del</a:t>
            </a:r>
            <a:r>
              <a:rPr sz="12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bene/servizio</a:t>
            </a:r>
            <a:endParaRPr sz="120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spcBef>
                <a:spcPts val="720"/>
              </a:spcBef>
              <a:buFont typeface="Wingdings"/>
              <a:buChar char=""/>
              <a:tabLst>
                <a:tab pos="185420" algn="l"/>
              </a:tabLst>
            </a:pP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l'inidoneità del</a:t>
            </a:r>
            <a:r>
              <a:rPr sz="120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bene/servizio</a:t>
            </a:r>
            <a:endParaRPr sz="120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spcBef>
                <a:spcPts val="720"/>
              </a:spcBef>
              <a:buFont typeface="Wingdings"/>
              <a:buChar char=""/>
              <a:tabLst>
                <a:tab pos="185420" algn="l"/>
              </a:tabLst>
            </a:pP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la necessità e l'urgenza comunque funzionali ad assicurare la continuità della gestione</a:t>
            </a:r>
            <a:r>
              <a:rPr sz="1200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amministrativa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94332" y="4032503"/>
            <a:ext cx="594398" cy="21534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79676" y="4035552"/>
            <a:ext cx="475526" cy="19705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20239" y="4113276"/>
            <a:ext cx="492759" cy="2051685"/>
          </a:xfrm>
          <a:custGeom>
            <a:avLst/>
            <a:gdLst/>
            <a:ahLst/>
            <a:cxnLst/>
            <a:rect l="l" t="t" r="r" b="b"/>
            <a:pathLst>
              <a:path w="492760" h="2051685">
                <a:moveTo>
                  <a:pt x="0" y="2051304"/>
                </a:moveTo>
                <a:lnTo>
                  <a:pt x="492251" y="2051304"/>
                </a:lnTo>
                <a:lnTo>
                  <a:pt x="492251" y="0"/>
                </a:lnTo>
                <a:lnTo>
                  <a:pt x="0" y="0"/>
                </a:lnTo>
                <a:lnTo>
                  <a:pt x="0" y="2051304"/>
                </a:lnTo>
                <a:close/>
              </a:path>
            </a:pathLst>
          </a:custGeom>
          <a:solidFill>
            <a:srgbClr val="94B3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57653" y="4211049"/>
            <a:ext cx="224790" cy="16808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Obbligo di</a:t>
            </a:r>
            <a:r>
              <a:rPr sz="14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acquisto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9289415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Procedure </a:t>
            </a:r>
            <a:r>
              <a:rPr spc="-5" dirty="0"/>
              <a:t>previste </a:t>
            </a:r>
            <a:r>
              <a:rPr dirty="0"/>
              <a:t>per specifiche categorie</a:t>
            </a:r>
            <a:r>
              <a:rPr spc="-110" dirty="0"/>
              <a:t> </a:t>
            </a:r>
            <a:r>
              <a:rPr dirty="0"/>
              <a:t>merceologiche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Procedure e strumenti di acquisizione di beni appartenenti a determinate categorie merceologiche</a:t>
            </a:r>
            <a:r>
              <a:rPr sz="1600" b="0" spc="220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(1/2)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2023" y="908303"/>
            <a:ext cx="4771644" cy="3916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13715" y="1317884"/>
            <a:ext cx="10885170" cy="756920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Per</a:t>
            </a:r>
            <a:r>
              <a:rPr sz="1600" spc="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l'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acquisto</a:t>
            </a:r>
            <a:r>
              <a:rPr sz="1600" b="1" spc="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600" spc="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beni</a:t>
            </a:r>
            <a:r>
              <a:rPr sz="1600" spc="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appartenenti</a:t>
            </a:r>
            <a:r>
              <a:rPr sz="1600" spc="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alle</a:t>
            </a:r>
            <a:r>
              <a:rPr sz="1600" spc="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seguenti</a:t>
            </a:r>
            <a:r>
              <a:rPr sz="1600" b="1" spc="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categorie</a:t>
            </a:r>
            <a:r>
              <a:rPr sz="1600" b="1" spc="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merceologiche</a:t>
            </a:r>
            <a:r>
              <a:rPr sz="1600" b="1" spc="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è</a:t>
            </a:r>
            <a:r>
              <a:rPr sz="1600" b="1" spc="1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previsto</a:t>
            </a:r>
            <a:r>
              <a:rPr sz="1600" b="1" spc="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un</a:t>
            </a:r>
            <a:r>
              <a:rPr sz="1600" b="1" spc="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particolare</a:t>
            </a:r>
            <a:r>
              <a:rPr sz="1600" b="1" spc="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regime</a:t>
            </a:r>
            <a:r>
              <a:rPr sz="1600" b="1" spc="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(D.L.</a:t>
            </a:r>
            <a:r>
              <a:rPr sz="1600" spc="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6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luglio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2012, n.95, art. 1, comma</a:t>
            </a:r>
            <a:r>
              <a:rPr sz="1600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7).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71372" y="2272283"/>
            <a:ext cx="9110472" cy="16916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71372" y="2281427"/>
            <a:ext cx="1341120" cy="1346200"/>
          </a:xfrm>
          <a:custGeom>
            <a:avLst/>
            <a:gdLst/>
            <a:ahLst/>
            <a:cxnLst/>
            <a:rect l="l" t="t" r="r" b="b"/>
            <a:pathLst>
              <a:path w="1341120" h="1346200">
                <a:moveTo>
                  <a:pt x="1117600" y="0"/>
                </a:moveTo>
                <a:lnTo>
                  <a:pt x="223519" y="0"/>
                </a:lnTo>
                <a:lnTo>
                  <a:pt x="178473" y="4541"/>
                </a:lnTo>
                <a:lnTo>
                  <a:pt x="136517" y="17565"/>
                </a:lnTo>
                <a:lnTo>
                  <a:pt x="98549" y="38174"/>
                </a:lnTo>
                <a:lnTo>
                  <a:pt x="65468" y="65468"/>
                </a:lnTo>
                <a:lnTo>
                  <a:pt x="38174" y="98549"/>
                </a:lnTo>
                <a:lnTo>
                  <a:pt x="17565" y="136517"/>
                </a:lnTo>
                <a:lnTo>
                  <a:pt x="4541" y="178473"/>
                </a:lnTo>
                <a:lnTo>
                  <a:pt x="0" y="223520"/>
                </a:lnTo>
                <a:lnTo>
                  <a:pt x="0" y="1122172"/>
                </a:lnTo>
                <a:lnTo>
                  <a:pt x="4541" y="1167218"/>
                </a:lnTo>
                <a:lnTo>
                  <a:pt x="17565" y="1209174"/>
                </a:lnTo>
                <a:lnTo>
                  <a:pt x="38174" y="1247142"/>
                </a:lnTo>
                <a:lnTo>
                  <a:pt x="65468" y="1280223"/>
                </a:lnTo>
                <a:lnTo>
                  <a:pt x="98549" y="1307517"/>
                </a:lnTo>
                <a:lnTo>
                  <a:pt x="136517" y="1328126"/>
                </a:lnTo>
                <a:lnTo>
                  <a:pt x="178473" y="1341150"/>
                </a:lnTo>
                <a:lnTo>
                  <a:pt x="223519" y="1345692"/>
                </a:lnTo>
                <a:lnTo>
                  <a:pt x="1117600" y="1345692"/>
                </a:lnTo>
                <a:lnTo>
                  <a:pt x="1162646" y="1341150"/>
                </a:lnTo>
                <a:lnTo>
                  <a:pt x="1204602" y="1328126"/>
                </a:lnTo>
                <a:lnTo>
                  <a:pt x="1242570" y="1307517"/>
                </a:lnTo>
                <a:lnTo>
                  <a:pt x="1275651" y="1280223"/>
                </a:lnTo>
                <a:lnTo>
                  <a:pt x="1302945" y="1247142"/>
                </a:lnTo>
                <a:lnTo>
                  <a:pt x="1323554" y="1209174"/>
                </a:lnTo>
                <a:lnTo>
                  <a:pt x="1336578" y="1167218"/>
                </a:lnTo>
                <a:lnTo>
                  <a:pt x="1341120" y="1122172"/>
                </a:lnTo>
                <a:lnTo>
                  <a:pt x="1341120" y="223520"/>
                </a:lnTo>
                <a:lnTo>
                  <a:pt x="1336578" y="178473"/>
                </a:lnTo>
                <a:lnTo>
                  <a:pt x="1323554" y="136517"/>
                </a:lnTo>
                <a:lnTo>
                  <a:pt x="1302945" y="98549"/>
                </a:lnTo>
                <a:lnTo>
                  <a:pt x="1275651" y="65468"/>
                </a:lnTo>
                <a:lnTo>
                  <a:pt x="1242570" y="38174"/>
                </a:lnTo>
                <a:lnTo>
                  <a:pt x="1204602" y="17565"/>
                </a:lnTo>
                <a:lnTo>
                  <a:pt x="1162646" y="4541"/>
                </a:lnTo>
                <a:lnTo>
                  <a:pt x="111760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409191" y="3242894"/>
            <a:ext cx="667385" cy="287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660">
              <a:lnSpc>
                <a:spcPts val="1025"/>
              </a:lnSpc>
              <a:spcBef>
                <a:spcPts val="100"/>
              </a:spcBef>
            </a:pPr>
            <a:r>
              <a:rPr sz="900" b="1" spc="-5" dirty="0">
                <a:solidFill>
                  <a:srgbClr val="1F487C"/>
                </a:solidFill>
                <a:latin typeface="Arial"/>
                <a:cs typeface="Arial"/>
              </a:rPr>
              <a:t>ENERGIA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25"/>
              </a:lnSpc>
            </a:pPr>
            <a:r>
              <a:rPr sz="900" b="1" dirty="0">
                <a:solidFill>
                  <a:srgbClr val="1F487C"/>
                </a:solidFill>
                <a:latin typeface="Arial"/>
                <a:cs typeface="Arial"/>
              </a:rPr>
              <a:t>ELETTRICA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619755" y="2281427"/>
            <a:ext cx="1343025" cy="1346200"/>
          </a:xfrm>
          <a:custGeom>
            <a:avLst/>
            <a:gdLst/>
            <a:ahLst/>
            <a:cxnLst/>
            <a:rect l="l" t="t" r="r" b="b"/>
            <a:pathLst>
              <a:path w="1343025" h="1346200">
                <a:moveTo>
                  <a:pt x="1118870" y="0"/>
                </a:moveTo>
                <a:lnTo>
                  <a:pt x="223774" y="0"/>
                </a:lnTo>
                <a:lnTo>
                  <a:pt x="178680" y="4546"/>
                </a:lnTo>
                <a:lnTo>
                  <a:pt x="136677" y="17587"/>
                </a:lnTo>
                <a:lnTo>
                  <a:pt x="98666" y="38221"/>
                </a:lnTo>
                <a:lnTo>
                  <a:pt x="65547" y="65547"/>
                </a:lnTo>
                <a:lnTo>
                  <a:pt x="38221" y="98666"/>
                </a:lnTo>
                <a:lnTo>
                  <a:pt x="17587" y="136677"/>
                </a:lnTo>
                <a:lnTo>
                  <a:pt x="4546" y="178680"/>
                </a:lnTo>
                <a:lnTo>
                  <a:pt x="0" y="223774"/>
                </a:lnTo>
                <a:lnTo>
                  <a:pt x="0" y="1121918"/>
                </a:lnTo>
                <a:lnTo>
                  <a:pt x="4546" y="1167011"/>
                </a:lnTo>
                <a:lnTo>
                  <a:pt x="17587" y="1209014"/>
                </a:lnTo>
                <a:lnTo>
                  <a:pt x="38221" y="1247025"/>
                </a:lnTo>
                <a:lnTo>
                  <a:pt x="65547" y="1280144"/>
                </a:lnTo>
                <a:lnTo>
                  <a:pt x="98666" y="1307470"/>
                </a:lnTo>
                <a:lnTo>
                  <a:pt x="136677" y="1328104"/>
                </a:lnTo>
                <a:lnTo>
                  <a:pt x="178680" y="1341145"/>
                </a:lnTo>
                <a:lnTo>
                  <a:pt x="223774" y="1345692"/>
                </a:lnTo>
                <a:lnTo>
                  <a:pt x="1118870" y="1345692"/>
                </a:lnTo>
                <a:lnTo>
                  <a:pt x="1163963" y="1341145"/>
                </a:lnTo>
                <a:lnTo>
                  <a:pt x="1205966" y="1328104"/>
                </a:lnTo>
                <a:lnTo>
                  <a:pt x="1243977" y="1307470"/>
                </a:lnTo>
                <a:lnTo>
                  <a:pt x="1277096" y="1280144"/>
                </a:lnTo>
                <a:lnTo>
                  <a:pt x="1304422" y="1247025"/>
                </a:lnTo>
                <a:lnTo>
                  <a:pt x="1325056" y="1209014"/>
                </a:lnTo>
                <a:lnTo>
                  <a:pt x="1338097" y="1167011"/>
                </a:lnTo>
                <a:lnTo>
                  <a:pt x="1342644" y="1121918"/>
                </a:lnTo>
                <a:lnTo>
                  <a:pt x="1342644" y="223774"/>
                </a:lnTo>
                <a:lnTo>
                  <a:pt x="1338097" y="178680"/>
                </a:lnTo>
                <a:lnTo>
                  <a:pt x="1325056" y="136677"/>
                </a:lnTo>
                <a:lnTo>
                  <a:pt x="1304422" y="98666"/>
                </a:lnTo>
                <a:lnTo>
                  <a:pt x="1277096" y="65547"/>
                </a:lnTo>
                <a:lnTo>
                  <a:pt x="1243977" y="38221"/>
                </a:lnTo>
                <a:lnTo>
                  <a:pt x="1205966" y="17587"/>
                </a:lnTo>
                <a:lnTo>
                  <a:pt x="1163963" y="4546"/>
                </a:lnTo>
                <a:lnTo>
                  <a:pt x="111887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155442" y="3242894"/>
            <a:ext cx="27114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1F487C"/>
                </a:solidFill>
                <a:latin typeface="Arial"/>
                <a:cs typeface="Arial"/>
              </a:rPr>
              <a:t>G</a:t>
            </a:r>
            <a:r>
              <a:rPr sz="900" b="1" spc="-20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900" b="1" dirty="0">
                <a:solidFill>
                  <a:srgbClr val="1F487C"/>
                </a:solidFill>
                <a:latin typeface="Arial"/>
                <a:cs typeface="Arial"/>
              </a:rPr>
              <a:t>S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174235" y="2281427"/>
            <a:ext cx="1341120" cy="1346200"/>
          </a:xfrm>
          <a:custGeom>
            <a:avLst/>
            <a:gdLst/>
            <a:ahLst/>
            <a:cxnLst/>
            <a:rect l="l" t="t" r="r" b="b"/>
            <a:pathLst>
              <a:path w="1341120" h="1346200">
                <a:moveTo>
                  <a:pt x="1117600" y="0"/>
                </a:moveTo>
                <a:lnTo>
                  <a:pt x="223519" y="0"/>
                </a:lnTo>
                <a:lnTo>
                  <a:pt x="178473" y="4541"/>
                </a:lnTo>
                <a:lnTo>
                  <a:pt x="136517" y="17565"/>
                </a:lnTo>
                <a:lnTo>
                  <a:pt x="98549" y="38174"/>
                </a:lnTo>
                <a:lnTo>
                  <a:pt x="65468" y="65468"/>
                </a:lnTo>
                <a:lnTo>
                  <a:pt x="38174" y="98549"/>
                </a:lnTo>
                <a:lnTo>
                  <a:pt x="17565" y="136517"/>
                </a:lnTo>
                <a:lnTo>
                  <a:pt x="4541" y="178473"/>
                </a:lnTo>
                <a:lnTo>
                  <a:pt x="0" y="223520"/>
                </a:lnTo>
                <a:lnTo>
                  <a:pt x="0" y="1122172"/>
                </a:lnTo>
                <a:lnTo>
                  <a:pt x="4541" y="1167218"/>
                </a:lnTo>
                <a:lnTo>
                  <a:pt x="17565" y="1209174"/>
                </a:lnTo>
                <a:lnTo>
                  <a:pt x="38174" y="1247142"/>
                </a:lnTo>
                <a:lnTo>
                  <a:pt x="65468" y="1280223"/>
                </a:lnTo>
                <a:lnTo>
                  <a:pt x="98549" y="1307517"/>
                </a:lnTo>
                <a:lnTo>
                  <a:pt x="136517" y="1328126"/>
                </a:lnTo>
                <a:lnTo>
                  <a:pt x="178473" y="1341150"/>
                </a:lnTo>
                <a:lnTo>
                  <a:pt x="223519" y="1345692"/>
                </a:lnTo>
                <a:lnTo>
                  <a:pt x="1117600" y="1345692"/>
                </a:lnTo>
                <a:lnTo>
                  <a:pt x="1162646" y="1341150"/>
                </a:lnTo>
                <a:lnTo>
                  <a:pt x="1204602" y="1328126"/>
                </a:lnTo>
                <a:lnTo>
                  <a:pt x="1242570" y="1307517"/>
                </a:lnTo>
                <a:lnTo>
                  <a:pt x="1275651" y="1280223"/>
                </a:lnTo>
                <a:lnTo>
                  <a:pt x="1302945" y="1247142"/>
                </a:lnTo>
                <a:lnTo>
                  <a:pt x="1323554" y="1209174"/>
                </a:lnTo>
                <a:lnTo>
                  <a:pt x="1336578" y="1167218"/>
                </a:lnTo>
                <a:lnTo>
                  <a:pt x="1341119" y="1122172"/>
                </a:lnTo>
                <a:lnTo>
                  <a:pt x="1341119" y="223520"/>
                </a:lnTo>
                <a:lnTo>
                  <a:pt x="1336578" y="178473"/>
                </a:lnTo>
                <a:lnTo>
                  <a:pt x="1323554" y="136517"/>
                </a:lnTo>
                <a:lnTo>
                  <a:pt x="1302945" y="98549"/>
                </a:lnTo>
                <a:lnTo>
                  <a:pt x="1275651" y="65468"/>
                </a:lnTo>
                <a:lnTo>
                  <a:pt x="1242570" y="38174"/>
                </a:lnTo>
                <a:lnTo>
                  <a:pt x="1204602" y="17565"/>
                </a:lnTo>
                <a:lnTo>
                  <a:pt x="1162646" y="4541"/>
                </a:lnTo>
                <a:lnTo>
                  <a:pt x="111760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282821" y="3242894"/>
            <a:ext cx="1124585" cy="287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025"/>
              </a:lnSpc>
              <a:spcBef>
                <a:spcPts val="100"/>
              </a:spcBef>
            </a:pPr>
            <a:r>
              <a:rPr sz="900" b="1" spc="-10" dirty="0">
                <a:solidFill>
                  <a:srgbClr val="1F487C"/>
                </a:solidFill>
                <a:latin typeface="Arial"/>
                <a:cs typeface="Arial"/>
              </a:rPr>
              <a:t>CARBURANTI</a:t>
            </a:r>
            <a:r>
              <a:rPr sz="900" b="1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1F487C"/>
                </a:solidFill>
                <a:latin typeface="Arial"/>
                <a:cs typeface="Arial"/>
              </a:rPr>
              <a:t>RETE</a:t>
            </a:r>
            <a:endParaRPr sz="900">
              <a:latin typeface="Arial"/>
              <a:cs typeface="Arial"/>
            </a:endParaRPr>
          </a:p>
          <a:p>
            <a:pPr marL="635" algn="ctr">
              <a:lnSpc>
                <a:spcPts val="1025"/>
              </a:lnSpc>
            </a:pPr>
            <a:r>
              <a:rPr sz="900" b="1" spc="-5" dirty="0">
                <a:solidFill>
                  <a:srgbClr val="1F487C"/>
                </a:solidFill>
                <a:latin typeface="Arial"/>
                <a:cs typeface="Arial"/>
              </a:rPr>
              <a:t>ED </a:t>
            </a:r>
            <a:r>
              <a:rPr sz="900" b="1" dirty="0">
                <a:solidFill>
                  <a:srgbClr val="1F487C"/>
                </a:solidFill>
                <a:latin typeface="Arial"/>
                <a:cs typeface="Arial"/>
              </a:rPr>
              <a:t>EXTRA</a:t>
            </a:r>
            <a:r>
              <a:rPr sz="900" b="1" spc="-3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1F487C"/>
                </a:solidFill>
                <a:latin typeface="Arial"/>
                <a:cs typeface="Arial"/>
              </a:rPr>
              <a:t>RETE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737859" y="2272283"/>
            <a:ext cx="1341120" cy="1346200"/>
          </a:xfrm>
          <a:custGeom>
            <a:avLst/>
            <a:gdLst/>
            <a:ahLst/>
            <a:cxnLst/>
            <a:rect l="l" t="t" r="r" b="b"/>
            <a:pathLst>
              <a:path w="1341120" h="1346200">
                <a:moveTo>
                  <a:pt x="1117599" y="0"/>
                </a:moveTo>
                <a:lnTo>
                  <a:pt x="223519" y="0"/>
                </a:lnTo>
                <a:lnTo>
                  <a:pt x="178473" y="4541"/>
                </a:lnTo>
                <a:lnTo>
                  <a:pt x="136517" y="17565"/>
                </a:lnTo>
                <a:lnTo>
                  <a:pt x="98549" y="38174"/>
                </a:lnTo>
                <a:lnTo>
                  <a:pt x="65468" y="65468"/>
                </a:lnTo>
                <a:lnTo>
                  <a:pt x="38174" y="98549"/>
                </a:lnTo>
                <a:lnTo>
                  <a:pt x="17565" y="136517"/>
                </a:lnTo>
                <a:lnTo>
                  <a:pt x="4541" y="178473"/>
                </a:lnTo>
                <a:lnTo>
                  <a:pt x="0" y="223519"/>
                </a:lnTo>
                <a:lnTo>
                  <a:pt x="0" y="1122171"/>
                </a:lnTo>
                <a:lnTo>
                  <a:pt x="4541" y="1167218"/>
                </a:lnTo>
                <a:lnTo>
                  <a:pt x="17565" y="1209174"/>
                </a:lnTo>
                <a:lnTo>
                  <a:pt x="38174" y="1247142"/>
                </a:lnTo>
                <a:lnTo>
                  <a:pt x="65468" y="1280223"/>
                </a:lnTo>
                <a:lnTo>
                  <a:pt x="98549" y="1307517"/>
                </a:lnTo>
                <a:lnTo>
                  <a:pt x="136517" y="1328126"/>
                </a:lnTo>
                <a:lnTo>
                  <a:pt x="178473" y="1341150"/>
                </a:lnTo>
                <a:lnTo>
                  <a:pt x="223519" y="1345691"/>
                </a:lnTo>
                <a:lnTo>
                  <a:pt x="1117599" y="1345691"/>
                </a:lnTo>
                <a:lnTo>
                  <a:pt x="1162646" y="1341150"/>
                </a:lnTo>
                <a:lnTo>
                  <a:pt x="1204602" y="1328126"/>
                </a:lnTo>
                <a:lnTo>
                  <a:pt x="1242570" y="1307517"/>
                </a:lnTo>
                <a:lnTo>
                  <a:pt x="1275651" y="1280223"/>
                </a:lnTo>
                <a:lnTo>
                  <a:pt x="1302945" y="1247142"/>
                </a:lnTo>
                <a:lnTo>
                  <a:pt x="1323554" y="1209174"/>
                </a:lnTo>
                <a:lnTo>
                  <a:pt x="1336578" y="1167218"/>
                </a:lnTo>
                <a:lnTo>
                  <a:pt x="1341119" y="1122171"/>
                </a:lnTo>
                <a:lnTo>
                  <a:pt x="1341119" y="223519"/>
                </a:lnTo>
                <a:lnTo>
                  <a:pt x="1336578" y="178473"/>
                </a:lnTo>
                <a:lnTo>
                  <a:pt x="1323554" y="136517"/>
                </a:lnTo>
                <a:lnTo>
                  <a:pt x="1302945" y="98549"/>
                </a:lnTo>
                <a:lnTo>
                  <a:pt x="1275651" y="65468"/>
                </a:lnTo>
                <a:lnTo>
                  <a:pt x="1242570" y="38174"/>
                </a:lnTo>
                <a:lnTo>
                  <a:pt x="1204602" y="17565"/>
                </a:lnTo>
                <a:lnTo>
                  <a:pt x="1162646" y="4541"/>
                </a:lnTo>
                <a:lnTo>
                  <a:pt x="1117599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851016" y="3233165"/>
            <a:ext cx="1116965" cy="28638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58419" marR="5080" indent="-45720">
              <a:lnSpc>
                <a:spcPts val="969"/>
              </a:lnSpc>
              <a:spcBef>
                <a:spcPts val="225"/>
              </a:spcBef>
            </a:pPr>
            <a:r>
              <a:rPr sz="900" b="1" spc="-5" dirty="0">
                <a:solidFill>
                  <a:srgbClr val="1F487C"/>
                </a:solidFill>
                <a:latin typeface="Arial"/>
                <a:cs typeface="Arial"/>
              </a:rPr>
              <a:t>COMBUSTIBILI</a:t>
            </a:r>
            <a:r>
              <a:rPr sz="900" b="1" spc="-5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1F487C"/>
                </a:solidFill>
                <a:latin typeface="Arial"/>
                <a:cs typeface="Arial"/>
              </a:rPr>
              <a:t>PER  </a:t>
            </a:r>
            <a:r>
              <a:rPr sz="900" b="1" spc="-5" dirty="0">
                <a:solidFill>
                  <a:srgbClr val="1F487C"/>
                </a:solidFill>
                <a:latin typeface="Arial"/>
                <a:cs typeface="Arial"/>
              </a:rPr>
              <a:t>RISCALDAMENTO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287768" y="2272283"/>
            <a:ext cx="1341120" cy="1346200"/>
          </a:xfrm>
          <a:custGeom>
            <a:avLst/>
            <a:gdLst/>
            <a:ahLst/>
            <a:cxnLst/>
            <a:rect l="l" t="t" r="r" b="b"/>
            <a:pathLst>
              <a:path w="1341120" h="1346200">
                <a:moveTo>
                  <a:pt x="1117600" y="0"/>
                </a:moveTo>
                <a:lnTo>
                  <a:pt x="223520" y="0"/>
                </a:lnTo>
                <a:lnTo>
                  <a:pt x="178473" y="4541"/>
                </a:lnTo>
                <a:lnTo>
                  <a:pt x="136517" y="17565"/>
                </a:lnTo>
                <a:lnTo>
                  <a:pt x="98549" y="38174"/>
                </a:lnTo>
                <a:lnTo>
                  <a:pt x="65468" y="65468"/>
                </a:lnTo>
                <a:lnTo>
                  <a:pt x="38174" y="98549"/>
                </a:lnTo>
                <a:lnTo>
                  <a:pt x="17565" y="136517"/>
                </a:lnTo>
                <a:lnTo>
                  <a:pt x="4541" y="178473"/>
                </a:lnTo>
                <a:lnTo>
                  <a:pt x="0" y="223519"/>
                </a:lnTo>
                <a:lnTo>
                  <a:pt x="0" y="1122171"/>
                </a:lnTo>
                <a:lnTo>
                  <a:pt x="4541" y="1167218"/>
                </a:lnTo>
                <a:lnTo>
                  <a:pt x="17565" y="1209174"/>
                </a:lnTo>
                <a:lnTo>
                  <a:pt x="38174" y="1247142"/>
                </a:lnTo>
                <a:lnTo>
                  <a:pt x="65468" y="1280223"/>
                </a:lnTo>
                <a:lnTo>
                  <a:pt x="98549" y="1307517"/>
                </a:lnTo>
                <a:lnTo>
                  <a:pt x="136517" y="1328126"/>
                </a:lnTo>
                <a:lnTo>
                  <a:pt x="178473" y="1341150"/>
                </a:lnTo>
                <a:lnTo>
                  <a:pt x="223520" y="1345691"/>
                </a:lnTo>
                <a:lnTo>
                  <a:pt x="1117600" y="1345691"/>
                </a:lnTo>
                <a:lnTo>
                  <a:pt x="1162646" y="1341150"/>
                </a:lnTo>
                <a:lnTo>
                  <a:pt x="1204602" y="1328126"/>
                </a:lnTo>
                <a:lnTo>
                  <a:pt x="1242570" y="1307517"/>
                </a:lnTo>
                <a:lnTo>
                  <a:pt x="1275651" y="1280223"/>
                </a:lnTo>
                <a:lnTo>
                  <a:pt x="1302945" y="1247142"/>
                </a:lnTo>
                <a:lnTo>
                  <a:pt x="1323554" y="1209174"/>
                </a:lnTo>
                <a:lnTo>
                  <a:pt x="1336578" y="1167218"/>
                </a:lnTo>
                <a:lnTo>
                  <a:pt x="1341120" y="1122171"/>
                </a:lnTo>
                <a:lnTo>
                  <a:pt x="1341120" y="223519"/>
                </a:lnTo>
                <a:lnTo>
                  <a:pt x="1336578" y="178473"/>
                </a:lnTo>
                <a:lnTo>
                  <a:pt x="1323554" y="136517"/>
                </a:lnTo>
                <a:lnTo>
                  <a:pt x="1302945" y="98549"/>
                </a:lnTo>
                <a:lnTo>
                  <a:pt x="1275651" y="65468"/>
                </a:lnTo>
                <a:lnTo>
                  <a:pt x="1242570" y="38174"/>
                </a:lnTo>
                <a:lnTo>
                  <a:pt x="1204602" y="17565"/>
                </a:lnTo>
                <a:lnTo>
                  <a:pt x="1162646" y="4541"/>
                </a:lnTo>
                <a:lnTo>
                  <a:pt x="111760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384160" y="3233165"/>
            <a:ext cx="1148080" cy="28638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52425" marR="5080" indent="-340360">
              <a:lnSpc>
                <a:spcPts val="969"/>
              </a:lnSpc>
              <a:spcBef>
                <a:spcPts val="225"/>
              </a:spcBef>
            </a:pPr>
            <a:r>
              <a:rPr sz="900" b="1" spc="-5" dirty="0">
                <a:solidFill>
                  <a:srgbClr val="1F487C"/>
                </a:solidFill>
                <a:latin typeface="Arial"/>
                <a:cs typeface="Arial"/>
              </a:rPr>
              <a:t>TELEFONIA </a:t>
            </a:r>
            <a:r>
              <a:rPr sz="900" b="1" dirty="0">
                <a:solidFill>
                  <a:srgbClr val="1F487C"/>
                </a:solidFill>
                <a:latin typeface="Arial"/>
                <a:cs typeface="Arial"/>
              </a:rPr>
              <a:t>FISSA</a:t>
            </a:r>
            <a:r>
              <a:rPr sz="900" b="1" spc="-7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1F487C"/>
                </a:solidFill>
                <a:latin typeface="Arial"/>
                <a:cs typeface="Arial"/>
              </a:rPr>
              <a:t>E  MOBILE</a:t>
            </a:r>
            <a:endParaRPr sz="9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840723" y="2272283"/>
            <a:ext cx="1341120" cy="1346200"/>
          </a:xfrm>
          <a:custGeom>
            <a:avLst/>
            <a:gdLst/>
            <a:ahLst/>
            <a:cxnLst/>
            <a:rect l="l" t="t" r="r" b="b"/>
            <a:pathLst>
              <a:path w="1341120" h="1346200">
                <a:moveTo>
                  <a:pt x="1117600" y="0"/>
                </a:moveTo>
                <a:lnTo>
                  <a:pt x="223520" y="0"/>
                </a:lnTo>
                <a:lnTo>
                  <a:pt x="178473" y="4541"/>
                </a:lnTo>
                <a:lnTo>
                  <a:pt x="136517" y="17565"/>
                </a:lnTo>
                <a:lnTo>
                  <a:pt x="98549" y="38174"/>
                </a:lnTo>
                <a:lnTo>
                  <a:pt x="65468" y="65468"/>
                </a:lnTo>
                <a:lnTo>
                  <a:pt x="38174" y="98549"/>
                </a:lnTo>
                <a:lnTo>
                  <a:pt x="17565" y="136517"/>
                </a:lnTo>
                <a:lnTo>
                  <a:pt x="4541" y="178473"/>
                </a:lnTo>
                <a:lnTo>
                  <a:pt x="0" y="223519"/>
                </a:lnTo>
                <a:lnTo>
                  <a:pt x="0" y="1122171"/>
                </a:lnTo>
                <a:lnTo>
                  <a:pt x="4541" y="1167218"/>
                </a:lnTo>
                <a:lnTo>
                  <a:pt x="17565" y="1209174"/>
                </a:lnTo>
                <a:lnTo>
                  <a:pt x="38174" y="1247142"/>
                </a:lnTo>
                <a:lnTo>
                  <a:pt x="65468" y="1280223"/>
                </a:lnTo>
                <a:lnTo>
                  <a:pt x="98549" y="1307517"/>
                </a:lnTo>
                <a:lnTo>
                  <a:pt x="136517" y="1328126"/>
                </a:lnTo>
                <a:lnTo>
                  <a:pt x="178473" y="1341150"/>
                </a:lnTo>
                <a:lnTo>
                  <a:pt x="223520" y="1345691"/>
                </a:lnTo>
                <a:lnTo>
                  <a:pt x="1117600" y="1345691"/>
                </a:lnTo>
                <a:lnTo>
                  <a:pt x="1162646" y="1341150"/>
                </a:lnTo>
                <a:lnTo>
                  <a:pt x="1204602" y="1328126"/>
                </a:lnTo>
                <a:lnTo>
                  <a:pt x="1242570" y="1307517"/>
                </a:lnTo>
                <a:lnTo>
                  <a:pt x="1275651" y="1280223"/>
                </a:lnTo>
                <a:lnTo>
                  <a:pt x="1302945" y="1247142"/>
                </a:lnTo>
                <a:lnTo>
                  <a:pt x="1323554" y="1209174"/>
                </a:lnTo>
                <a:lnTo>
                  <a:pt x="1336578" y="1167218"/>
                </a:lnTo>
                <a:lnTo>
                  <a:pt x="1341120" y="1122171"/>
                </a:lnTo>
                <a:lnTo>
                  <a:pt x="1341120" y="223519"/>
                </a:lnTo>
                <a:lnTo>
                  <a:pt x="1336578" y="178473"/>
                </a:lnTo>
                <a:lnTo>
                  <a:pt x="1323554" y="136517"/>
                </a:lnTo>
                <a:lnTo>
                  <a:pt x="1302945" y="98549"/>
                </a:lnTo>
                <a:lnTo>
                  <a:pt x="1275651" y="65468"/>
                </a:lnTo>
                <a:lnTo>
                  <a:pt x="1242570" y="38174"/>
                </a:lnTo>
                <a:lnTo>
                  <a:pt x="1204602" y="17565"/>
                </a:lnTo>
                <a:lnTo>
                  <a:pt x="1162646" y="4541"/>
                </a:lnTo>
                <a:lnTo>
                  <a:pt x="111760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9303766" y="3233165"/>
            <a:ext cx="417830" cy="28638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12065">
              <a:lnSpc>
                <a:spcPts val="969"/>
              </a:lnSpc>
              <a:spcBef>
                <a:spcPts val="225"/>
              </a:spcBef>
            </a:pPr>
            <a:r>
              <a:rPr sz="900" b="1" spc="-5" dirty="0">
                <a:solidFill>
                  <a:srgbClr val="1F487C"/>
                </a:solidFill>
                <a:latin typeface="Arial"/>
                <a:cs typeface="Arial"/>
              </a:rPr>
              <a:t>B</a:t>
            </a:r>
            <a:r>
              <a:rPr sz="900" b="1" spc="-10" dirty="0">
                <a:solidFill>
                  <a:srgbClr val="1F487C"/>
                </a:solidFill>
                <a:latin typeface="Arial"/>
                <a:cs typeface="Arial"/>
              </a:rPr>
              <a:t>U</a:t>
            </a:r>
            <a:r>
              <a:rPr sz="900" b="1" spc="-5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900" b="1" dirty="0">
                <a:solidFill>
                  <a:srgbClr val="1F487C"/>
                </a:solidFill>
                <a:latin typeface="Arial"/>
                <a:cs typeface="Arial"/>
              </a:rPr>
              <a:t>NI  </a:t>
            </a:r>
            <a:r>
              <a:rPr sz="900" b="1" spc="-5" dirty="0">
                <a:solidFill>
                  <a:srgbClr val="1F487C"/>
                </a:solidFill>
                <a:latin typeface="Arial"/>
                <a:cs typeface="Arial"/>
              </a:rPr>
              <a:t>P</a:t>
            </a:r>
            <a:r>
              <a:rPr sz="900" b="1" spc="-20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900" b="1" dirty="0">
                <a:solidFill>
                  <a:srgbClr val="1F487C"/>
                </a:solidFill>
                <a:latin typeface="Arial"/>
                <a:cs typeface="Arial"/>
              </a:rPr>
              <a:t>STO</a:t>
            </a:r>
            <a:endParaRPr sz="9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354836" y="2337816"/>
            <a:ext cx="774192" cy="7757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03220" y="2337816"/>
            <a:ext cx="774192" cy="7757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32376" y="2337816"/>
            <a:ext cx="774191" cy="7757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21323" y="2348483"/>
            <a:ext cx="774192" cy="7772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571231" y="2348483"/>
            <a:ext cx="774192" cy="7772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124188" y="2348483"/>
            <a:ext cx="774192" cy="7772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712720" y="4113276"/>
            <a:ext cx="6507480" cy="539750"/>
          </a:xfrm>
          <a:prstGeom prst="rect">
            <a:avLst/>
          </a:prstGeom>
          <a:ln w="9144">
            <a:solidFill>
              <a:srgbClr val="DCE6F1"/>
            </a:solidFill>
          </a:ln>
        </p:spPr>
        <p:txBody>
          <a:bodyPr vert="horz" wrap="square" lIns="0" tIns="137160" rIns="0" bIns="0" rtlCol="0">
            <a:spAutoFit/>
          </a:bodyPr>
          <a:lstStyle/>
          <a:p>
            <a:pPr marL="1281430">
              <a:lnSpc>
                <a:spcPct val="100000"/>
              </a:lnSpc>
              <a:spcBef>
                <a:spcPts val="1080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Convenzioni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–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quadro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stipulate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Consip</a:t>
            </a:r>
            <a:r>
              <a:rPr sz="1400" spc="-1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S.p.A.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715767" y="5625084"/>
            <a:ext cx="6507480" cy="539750"/>
          </a:xfrm>
          <a:prstGeom prst="rect">
            <a:avLst/>
          </a:prstGeom>
          <a:ln w="9144">
            <a:solidFill>
              <a:srgbClr val="DCE6F1"/>
            </a:solidFill>
          </a:ln>
        </p:spPr>
        <p:txBody>
          <a:bodyPr vert="horz" wrap="square" lIns="0" tIns="52704" rIns="0" bIns="0" rtlCol="0">
            <a:spAutoFit/>
          </a:bodyPr>
          <a:lstStyle/>
          <a:p>
            <a:pPr marL="401955" marR="394970" indent="223520">
              <a:lnSpc>
                <a:spcPct val="100000"/>
              </a:lnSpc>
              <a:spcBef>
                <a:spcPts val="414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Procedure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espletate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mediante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l'utilizzo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dei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sistemi telematici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di  negoziazione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messi a disposizione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da Consip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S.p.A.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(Me.PA,</a:t>
            </a:r>
            <a:r>
              <a:rPr sz="1400" b="1" spc="-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SDA.PA)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711195" y="4869179"/>
            <a:ext cx="6507480" cy="539750"/>
          </a:xfrm>
          <a:prstGeom prst="rect">
            <a:avLst/>
          </a:prstGeom>
          <a:ln w="9144">
            <a:solidFill>
              <a:srgbClr val="DCE6F1"/>
            </a:solidFill>
          </a:ln>
        </p:spPr>
        <p:txBody>
          <a:bodyPr vert="horz" wrap="square" lIns="0" tIns="137795" rIns="0" bIns="0" rtlCol="0">
            <a:spAutoFit/>
          </a:bodyPr>
          <a:lstStyle/>
          <a:p>
            <a:pPr marL="1063625">
              <a:lnSpc>
                <a:spcPct val="100000"/>
              </a:lnSpc>
              <a:spcBef>
                <a:spcPts val="1085"/>
              </a:spcBef>
            </a:pP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Accordi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quadro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messi a disposizione da Consip</a:t>
            </a:r>
            <a:r>
              <a:rPr sz="14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S.p.A.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284732" y="4869179"/>
            <a:ext cx="539495" cy="53949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ts val="1425"/>
              </a:lnSpc>
            </a:pPr>
            <a:fld id="{81D60167-4931-47E6-BA6A-407CBD079E47}" type="slidenum">
              <a:rPr spc="-5" dirty="0"/>
              <a:t>137</a:t>
            </a:fld>
            <a:endParaRPr spc="-5" dirty="0"/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2311" y="768095"/>
            <a:ext cx="8719058" cy="29474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0768" y="5958840"/>
            <a:ext cx="6588759" cy="325120"/>
          </a:xfrm>
          <a:custGeom>
            <a:avLst/>
            <a:gdLst/>
            <a:ahLst/>
            <a:cxnLst/>
            <a:rect l="l" t="t" r="r" b="b"/>
            <a:pathLst>
              <a:path w="6588759" h="325120">
                <a:moveTo>
                  <a:pt x="6534150" y="0"/>
                </a:moveTo>
                <a:lnTo>
                  <a:pt x="54101" y="0"/>
                </a:lnTo>
                <a:lnTo>
                  <a:pt x="33041" y="4251"/>
                </a:lnTo>
                <a:lnTo>
                  <a:pt x="15844" y="15844"/>
                </a:lnTo>
                <a:lnTo>
                  <a:pt x="4251" y="33041"/>
                </a:lnTo>
                <a:lnTo>
                  <a:pt x="0" y="54102"/>
                </a:lnTo>
                <a:lnTo>
                  <a:pt x="0" y="270510"/>
                </a:lnTo>
                <a:lnTo>
                  <a:pt x="4251" y="291570"/>
                </a:lnTo>
                <a:lnTo>
                  <a:pt x="15844" y="308767"/>
                </a:lnTo>
                <a:lnTo>
                  <a:pt x="33041" y="320360"/>
                </a:lnTo>
                <a:lnTo>
                  <a:pt x="54101" y="324612"/>
                </a:lnTo>
                <a:lnTo>
                  <a:pt x="6534150" y="324612"/>
                </a:lnTo>
                <a:lnTo>
                  <a:pt x="6555194" y="320360"/>
                </a:lnTo>
                <a:lnTo>
                  <a:pt x="6572392" y="308767"/>
                </a:lnTo>
                <a:lnTo>
                  <a:pt x="6583995" y="291570"/>
                </a:lnTo>
                <a:lnTo>
                  <a:pt x="6588252" y="270510"/>
                </a:lnTo>
                <a:lnTo>
                  <a:pt x="6588252" y="54102"/>
                </a:lnTo>
                <a:lnTo>
                  <a:pt x="6583995" y="33041"/>
                </a:lnTo>
                <a:lnTo>
                  <a:pt x="6572392" y="15844"/>
                </a:lnTo>
                <a:lnTo>
                  <a:pt x="6555194" y="4251"/>
                </a:lnTo>
                <a:lnTo>
                  <a:pt x="6534150" y="0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87527" y="232409"/>
            <a:ext cx="9594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Agenda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ts val="1425"/>
              </a:lnSpc>
            </a:pPr>
            <a:fld id="{81D60167-4931-47E6-BA6A-407CBD079E47}" type="slidenum">
              <a:rPr spc="-5" dirty="0"/>
              <a:t>138</a:t>
            </a:fld>
            <a:endParaRPr spc="-5" dirty="0"/>
          </a:p>
        </p:txBody>
      </p:sp>
      <p:sp>
        <p:nvSpPr>
          <p:cNvPr id="9" name="object 9"/>
          <p:cNvSpPr txBox="1"/>
          <p:nvPr/>
        </p:nvSpPr>
        <p:spPr>
          <a:xfrm>
            <a:off x="489610" y="3665411"/>
            <a:ext cx="6864984" cy="290639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195580" algn="l"/>
              </a:tabLst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Contesto e principali </a:t>
            </a:r>
            <a:r>
              <a:rPr sz="1600" b="1" spc="-15" dirty="0">
                <a:solidFill>
                  <a:srgbClr val="001F5F"/>
                </a:solidFill>
                <a:latin typeface="Arial"/>
                <a:cs typeface="Arial"/>
              </a:rPr>
              <a:t>novità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per le Istituzioni</a:t>
            </a:r>
            <a:r>
              <a:rPr sz="1600" b="1" spc="2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scolastiche</a:t>
            </a:r>
            <a:endParaRPr sz="16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95580" algn="l"/>
              </a:tabLst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La gestione finanziaria ed</a:t>
            </a:r>
            <a:r>
              <a:rPr sz="1600" b="1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amministrativo-contabile</a:t>
            </a:r>
            <a:endParaRPr sz="16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195580" algn="l"/>
              </a:tabLst>
            </a:pP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L'attività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negoziale delle Istituzioni</a:t>
            </a:r>
            <a:r>
              <a:rPr sz="1600" b="1" spc="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scolastiche</a:t>
            </a:r>
            <a:endParaRPr sz="1600">
              <a:latin typeface="Arial"/>
              <a:cs typeface="Arial"/>
            </a:endParaRPr>
          </a:p>
          <a:p>
            <a:pPr marL="367665" lvl="1" indent="-172085">
              <a:lnSpc>
                <a:spcPct val="100000"/>
              </a:lnSpc>
              <a:spcBef>
                <a:spcPts val="600"/>
              </a:spcBef>
              <a:buChar char="-"/>
              <a:tabLst>
                <a:tab pos="36830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Quadro normativo di</a:t>
            </a:r>
            <a:r>
              <a:rPr sz="1600" spc="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riferimento</a:t>
            </a:r>
            <a:endParaRPr sz="1600">
              <a:latin typeface="Arial"/>
              <a:cs typeface="Arial"/>
            </a:endParaRPr>
          </a:p>
          <a:p>
            <a:pPr marL="367665" lvl="1" indent="-172085">
              <a:lnSpc>
                <a:spcPct val="100000"/>
              </a:lnSpc>
              <a:spcBef>
                <a:spcPts val="600"/>
              </a:spcBef>
              <a:buChar char="-"/>
              <a:tabLst>
                <a:tab pos="36830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Capacità ed autonomia</a:t>
            </a:r>
            <a:r>
              <a:rPr sz="16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negoziale</a:t>
            </a:r>
            <a:endParaRPr sz="1600">
              <a:latin typeface="Arial"/>
              <a:cs typeface="Arial"/>
            </a:endParaRPr>
          </a:p>
          <a:p>
            <a:pPr marL="367665" lvl="1" indent="-172085">
              <a:lnSpc>
                <a:spcPct val="100000"/>
              </a:lnSpc>
              <a:spcBef>
                <a:spcPts val="600"/>
              </a:spcBef>
              <a:buChar char="-"/>
              <a:tabLst>
                <a:tab pos="36830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Disposizioni generali per l'affidamento e l'esecuzione di contratti</a:t>
            </a:r>
            <a:r>
              <a:rPr sz="1600" spc="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pubblici</a:t>
            </a:r>
            <a:endParaRPr sz="1600">
              <a:latin typeface="Arial"/>
              <a:cs typeface="Arial"/>
            </a:endParaRPr>
          </a:p>
          <a:p>
            <a:pPr marL="367665" lvl="1" indent="-172085">
              <a:lnSpc>
                <a:spcPct val="100000"/>
              </a:lnSpc>
              <a:spcBef>
                <a:spcPts val="600"/>
              </a:spcBef>
              <a:buChar char="-"/>
              <a:tabLst>
                <a:tab pos="36830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Procedure previste per specifiche categorie</a:t>
            </a:r>
            <a:r>
              <a:rPr sz="1600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merceologiche</a:t>
            </a:r>
            <a:endParaRPr sz="1600">
              <a:latin typeface="Arial"/>
              <a:cs typeface="Arial"/>
            </a:endParaRPr>
          </a:p>
          <a:p>
            <a:pPr marL="367665" lvl="1" indent="-172085">
              <a:lnSpc>
                <a:spcPct val="100000"/>
              </a:lnSpc>
              <a:spcBef>
                <a:spcPts val="600"/>
              </a:spcBef>
              <a:buChar char="-"/>
              <a:tabLst>
                <a:tab pos="36830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Ulteriori disposizioni del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Regolamento</a:t>
            </a:r>
            <a:endParaRPr sz="16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95580" algn="l"/>
              </a:tabLst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Ulteriori</a:t>
            </a:r>
            <a:r>
              <a:rPr sz="1600" b="1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disposizioni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63310" y="944371"/>
            <a:ext cx="12604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200" b="1" spc="-215" dirty="0">
                <a:solidFill>
                  <a:srgbClr val="00A2A0"/>
                </a:solidFill>
                <a:latin typeface="Verdana"/>
                <a:cs typeface="Verdana"/>
              </a:rPr>
              <a:t>L'ATTIVITÀ  </a:t>
            </a:r>
            <a:r>
              <a:rPr sz="1200" b="1" spc="-150" dirty="0">
                <a:solidFill>
                  <a:srgbClr val="00A2A0"/>
                </a:solidFill>
                <a:latin typeface="Verdana"/>
                <a:cs typeface="Verdana"/>
              </a:rPr>
              <a:t>NEGOZIALE  </a:t>
            </a:r>
            <a:r>
              <a:rPr sz="1200" b="1" spc="-210" dirty="0">
                <a:solidFill>
                  <a:srgbClr val="00A2A0"/>
                </a:solidFill>
                <a:latin typeface="Verdana"/>
                <a:cs typeface="Verdana"/>
              </a:rPr>
              <a:t>DELLE </a:t>
            </a:r>
            <a:r>
              <a:rPr sz="1200" b="1" spc="-250" dirty="0">
                <a:solidFill>
                  <a:srgbClr val="00A2A0"/>
                </a:solidFill>
                <a:latin typeface="Verdana"/>
                <a:cs typeface="Verdana"/>
              </a:rPr>
              <a:t>ISTITUZIONI  </a:t>
            </a:r>
            <a:r>
              <a:rPr sz="1200" b="1" spc="-150" dirty="0">
                <a:solidFill>
                  <a:srgbClr val="00A2A0"/>
                </a:solidFill>
                <a:latin typeface="Verdana"/>
                <a:cs typeface="Verdana"/>
              </a:rPr>
              <a:t>SCOLASTICHE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575" y="152781"/>
            <a:ext cx="67691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Ulteriori disposizioni contenute nel </a:t>
            </a:r>
            <a:r>
              <a:rPr spc="-5" dirty="0"/>
              <a:t>nuovo</a:t>
            </a:r>
            <a:r>
              <a:rPr spc="-125" dirty="0"/>
              <a:t> </a:t>
            </a:r>
            <a:r>
              <a:rPr dirty="0"/>
              <a:t>Regolamento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13715" y="869696"/>
            <a:ext cx="97440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Di seguito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si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illustrano ulteriori disposizioni contenute nel nuovo Regolamento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merito alle attività</a:t>
            </a:r>
            <a:r>
              <a:rPr sz="1600" spc="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negoziali.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368040" y="2010155"/>
            <a:ext cx="3957954" cy="467995"/>
          </a:xfrm>
          <a:custGeom>
            <a:avLst/>
            <a:gdLst/>
            <a:ahLst/>
            <a:cxnLst/>
            <a:rect l="l" t="t" r="r" b="b"/>
            <a:pathLst>
              <a:path w="3957954" h="467994">
                <a:moveTo>
                  <a:pt x="3928364" y="0"/>
                </a:moveTo>
                <a:lnTo>
                  <a:pt x="29463" y="0"/>
                </a:lnTo>
                <a:lnTo>
                  <a:pt x="18002" y="2317"/>
                </a:lnTo>
                <a:lnTo>
                  <a:pt x="8636" y="8636"/>
                </a:lnTo>
                <a:lnTo>
                  <a:pt x="2317" y="18002"/>
                </a:lnTo>
                <a:lnTo>
                  <a:pt x="0" y="29464"/>
                </a:lnTo>
                <a:lnTo>
                  <a:pt x="0" y="438404"/>
                </a:lnTo>
                <a:lnTo>
                  <a:pt x="2317" y="449865"/>
                </a:lnTo>
                <a:lnTo>
                  <a:pt x="8636" y="459232"/>
                </a:lnTo>
                <a:lnTo>
                  <a:pt x="18002" y="465550"/>
                </a:lnTo>
                <a:lnTo>
                  <a:pt x="29463" y="467868"/>
                </a:lnTo>
                <a:lnTo>
                  <a:pt x="3928364" y="467868"/>
                </a:lnTo>
                <a:lnTo>
                  <a:pt x="3939825" y="465550"/>
                </a:lnTo>
                <a:lnTo>
                  <a:pt x="3949191" y="459232"/>
                </a:lnTo>
                <a:lnTo>
                  <a:pt x="3955510" y="449865"/>
                </a:lnTo>
                <a:lnTo>
                  <a:pt x="3957828" y="438404"/>
                </a:lnTo>
                <a:lnTo>
                  <a:pt x="3957828" y="29464"/>
                </a:lnTo>
                <a:lnTo>
                  <a:pt x="3955510" y="18002"/>
                </a:lnTo>
                <a:lnTo>
                  <a:pt x="3949192" y="8636"/>
                </a:lnTo>
                <a:lnTo>
                  <a:pt x="3939825" y="2317"/>
                </a:lnTo>
                <a:lnTo>
                  <a:pt x="392836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68040" y="2010155"/>
            <a:ext cx="3957954" cy="467995"/>
          </a:xfrm>
          <a:custGeom>
            <a:avLst/>
            <a:gdLst/>
            <a:ahLst/>
            <a:cxnLst/>
            <a:rect l="l" t="t" r="r" b="b"/>
            <a:pathLst>
              <a:path w="3957954" h="467994">
                <a:moveTo>
                  <a:pt x="0" y="29464"/>
                </a:moveTo>
                <a:lnTo>
                  <a:pt x="2317" y="18002"/>
                </a:lnTo>
                <a:lnTo>
                  <a:pt x="8636" y="8636"/>
                </a:lnTo>
                <a:lnTo>
                  <a:pt x="18002" y="2317"/>
                </a:lnTo>
                <a:lnTo>
                  <a:pt x="29463" y="0"/>
                </a:lnTo>
                <a:lnTo>
                  <a:pt x="3928364" y="0"/>
                </a:lnTo>
                <a:lnTo>
                  <a:pt x="3939825" y="2317"/>
                </a:lnTo>
                <a:lnTo>
                  <a:pt x="3949192" y="8636"/>
                </a:lnTo>
                <a:lnTo>
                  <a:pt x="3955510" y="18002"/>
                </a:lnTo>
                <a:lnTo>
                  <a:pt x="3957828" y="29464"/>
                </a:lnTo>
                <a:lnTo>
                  <a:pt x="3957828" y="438404"/>
                </a:lnTo>
                <a:lnTo>
                  <a:pt x="3955510" y="449865"/>
                </a:lnTo>
                <a:lnTo>
                  <a:pt x="3949191" y="459232"/>
                </a:lnTo>
                <a:lnTo>
                  <a:pt x="3939825" y="465550"/>
                </a:lnTo>
                <a:lnTo>
                  <a:pt x="3928364" y="467868"/>
                </a:lnTo>
                <a:lnTo>
                  <a:pt x="29463" y="467868"/>
                </a:lnTo>
                <a:lnTo>
                  <a:pt x="18002" y="465550"/>
                </a:lnTo>
                <a:lnTo>
                  <a:pt x="8636" y="459232"/>
                </a:lnTo>
                <a:lnTo>
                  <a:pt x="2317" y="449865"/>
                </a:lnTo>
                <a:lnTo>
                  <a:pt x="0" y="438404"/>
                </a:lnTo>
                <a:lnTo>
                  <a:pt x="0" y="29464"/>
                </a:lnTo>
                <a:close/>
              </a:path>
            </a:pathLst>
          </a:custGeom>
          <a:ln w="6096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61359" y="1891309"/>
            <a:ext cx="355053" cy="3535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41548" y="1877529"/>
            <a:ext cx="390131" cy="4221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87267" y="1917192"/>
            <a:ext cx="252984" cy="2514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346450" y="1934717"/>
            <a:ext cx="3413125" cy="424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601345">
              <a:lnSpc>
                <a:spcPct val="100000"/>
              </a:lnSpc>
              <a:spcBef>
                <a:spcPts val="15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Affidamento del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servizio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cassa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368040" y="2973323"/>
            <a:ext cx="3957954" cy="467995"/>
          </a:xfrm>
          <a:custGeom>
            <a:avLst/>
            <a:gdLst/>
            <a:ahLst/>
            <a:cxnLst/>
            <a:rect l="l" t="t" r="r" b="b"/>
            <a:pathLst>
              <a:path w="3957954" h="467995">
                <a:moveTo>
                  <a:pt x="3928364" y="0"/>
                </a:moveTo>
                <a:lnTo>
                  <a:pt x="29463" y="0"/>
                </a:lnTo>
                <a:lnTo>
                  <a:pt x="18002" y="2317"/>
                </a:lnTo>
                <a:lnTo>
                  <a:pt x="8636" y="8636"/>
                </a:lnTo>
                <a:lnTo>
                  <a:pt x="2317" y="18002"/>
                </a:lnTo>
                <a:lnTo>
                  <a:pt x="0" y="29463"/>
                </a:lnTo>
                <a:lnTo>
                  <a:pt x="0" y="438403"/>
                </a:lnTo>
                <a:lnTo>
                  <a:pt x="2317" y="449865"/>
                </a:lnTo>
                <a:lnTo>
                  <a:pt x="8636" y="459232"/>
                </a:lnTo>
                <a:lnTo>
                  <a:pt x="18002" y="465550"/>
                </a:lnTo>
                <a:lnTo>
                  <a:pt x="29463" y="467867"/>
                </a:lnTo>
                <a:lnTo>
                  <a:pt x="3928364" y="467867"/>
                </a:lnTo>
                <a:lnTo>
                  <a:pt x="3939825" y="465550"/>
                </a:lnTo>
                <a:lnTo>
                  <a:pt x="3949191" y="459232"/>
                </a:lnTo>
                <a:lnTo>
                  <a:pt x="3955510" y="449865"/>
                </a:lnTo>
                <a:lnTo>
                  <a:pt x="3957828" y="438403"/>
                </a:lnTo>
                <a:lnTo>
                  <a:pt x="3957828" y="29463"/>
                </a:lnTo>
                <a:lnTo>
                  <a:pt x="3955510" y="18002"/>
                </a:lnTo>
                <a:lnTo>
                  <a:pt x="3949192" y="8636"/>
                </a:lnTo>
                <a:lnTo>
                  <a:pt x="3939825" y="2317"/>
                </a:lnTo>
                <a:lnTo>
                  <a:pt x="392836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68040" y="2973323"/>
            <a:ext cx="3957954" cy="467995"/>
          </a:xfrm>
          <a:custGeom>
            <a:avLst/>
            <a:gdLst/>
            <a:ahLst/>
            <a:cxnLst/>
            <a:rect l="l" t="t" r="r" b="b"/>
            <a:pathLst>
              <a:path w="3957954" h="467995">
                <a:moveTo>
                  <a:pt x="0" y="29463"/>
                </a:moveTo>
                <a:lnTo>
                  <a:pt x="2317" y="18002"/>
                </a:lnTo>
                <a:lnTo>
                  <a:pt x="8636" y="8636"/>
                </a:lnTo>
                <a:lnTo>
                  <a:pt x="18002" y="2317"/>
                </a:lnTo>
                <a:lnTo>
                  <a:pt x="29463" y="0"/>
                </a:lnTo>
                <a:lnTo>
                  <a:pt x="3928364" y="0"/>
                </a:lnTo>
                <a:lnTo>
                  <a:pt x="3939825" y="2317"/>
                </a:lnTo>
                <a:lnTo>
                  <a:pt x="3949192" y="8636"/>
                </a:lnTo>
                <a:lnTo>
                  <a:pt x="3955510" y="18002"/>
                </a:lnTo>
                <a:lnTo>
                  <a:pt x="3957828" y="29463"/>
                </a:lnTo>
                <a:lnTo>
                  <a:pt x="3957828" y="438403"/>
                </a:lnTo>
                <a:lnTo>
                  <a:pt x="3955510" y="449865"/>
                </a:lnTo>
                <a:lnTo>
                  <a:pt x="3949191" y="459232"/>
                </a:lnTo>
                <a:lnTo>
                  <a:pt x="3939825" y="465550"/>
                </a:lnTo>
                <a:lnTo>
                  <a:pt x="3928364" y="467867"/>
                </a:lnTo>
                <a:lnTo>
                  <a:pt x="29463" y="467867"/>
                </a:lnTo>
                <a:lnTo>
                  <a:pt x="18002" y="465550"/>
                </a:lnTo>
                <a:lnTo>
                  <a:pt x="8636" y="459231"/>
                </a:lnTo>
                <a:lnTo>
                  <a:pt x="2317" y="449865"/>
                </a:lnTo>
                <a:lnTo>
                  <a:pt x="0" y="438403"/>
                </a:lnTo>
                <a:lnTo>
                  <a:pt x="0" y="29463"/>
                </a:lnTo>
                <a:close/>
              </a:path>
            </a:pathLst>
          </a:custGeom>
          <a:ln w="6096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676650" y="2975863"/>
            <a:ext cx="3342004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36345" marR="5080" indent="-122428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Uso temporaneo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 precario</a:t>
            </a:r>
            <a:r>
              <a:rPr sz="1400" b="1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dell'edificio  scolastico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261359" y="2854477"/>
            <a:ext cx="355053" cy="3535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41548" y="2840697"/>
            <a:ext cx="394754" cy="4221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87267" y="2880360"/>
            <a:ext cx="252984" cy="2514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346450" y="2897504"/>
            <a:ext cx="135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368040" y="3936491"/>
            <a:ext cx="3957954" cy="467995"/>
          </a:xfrm>
          <a:custGeom>
            <a:avLst/>
            <a:gdLst/>
            <a:ahLst/>
            <a:cxnLst/>
            <a:rect l="l" t="t" r="r" b="b"/>
            <a:pathLst>
              <a:path w="3957954" h="467995">
                <a:moveTo>
                  <a:pt x="3928364" y="0"/>
                </a:moveTo>
                <a:lnTo>
                  <a:pt x="29463" y="0"/>
                </a:lnTo>
                <a:lnTo>
                  <a:pt x="18002" y="2317"/>
                </a:lnTo>
                <a:lnTo>
                  <a:pt x="8636" y="8635"/>
                </a:lnTo>
                <a:lnTo>
                  <a:pt x="2317" y="18002"/>
                </a:lnTo>
                <a:lnTo>
                  <a:pt x="0" y="29463"/>
                </a:lnTo>
                <a:lnTo>
                  <a:pt x="0" y="438403"/>
                </a:lnTo>
                <a:lnTo>
                  <a:pt x="2317" y="449865"/>
                </a:lnTo>
                <a:lnTo>
                  <a:pt x="8636" y="459231"/>
                </a:lnTo>
                <a:lnTo>
                  <a:pt x="18002" y="465550"/>
                </a:lnTo>
                <a:lnTo>
                  <a:pt x="29463" y="467867"/>
                </a:lnTo>
                <a:lnTo>
                  <a:pt x="3928364" y="467867"/>
                </a:lnTo>
                <a:lnTo>
                  <a:pt x="3939825" y="465550"/>
                </a:lnTo>
                <a:lnTo>
                  <a:pt x="3949191" y="459231"/>
                </a:lnTo>
                <a:lnTo>
                  <a:pt x="3955510" y="449865"/>
                </a:lnTo>
                <a:lnTo>
                  <a:pt x="3957828" y="438403"/>
                </a:lnTo>
                <a:lnTo>
                  <a:pt x="3957828" y="29463"/>
                </a:lnTo>
                <a:lnTo>
                  <a:pt x="3955510" y="18002"/>
                </a:lnTo>
                <a:lnTo>
                  <a:pt x="3949192" y="8635"/>
                </a:lnTo>
                <a:lnTo>
                  <a:pt x="3939825" y="2317"/>
                </a:lnTo>
                <a:lnTo>
                  <a:pt x="392836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68040" y="3936491"/>
            <a:ext cx="3957954" cy="467995"/>
          </a:xfrm>
          <a:custGeom>
            <a:avLst/>
            <a:gdLst/>
            <a:ahLst/>
            <a:cxnLst/>
            <a:rect l="l" t="t" r="r" b="b"/>
            <a:pathLst>
              <a:path w="3957954" h="467995">
                <a:moveTo>
                  <a:pt x="0" y="29463"/>
                </a:moveTo>
                <a:lnTo>
                  <a:pt x="2317" y="18002"/>
                </a:lnTo>
                <a:lnTo>
                  <a:pt x="8636" y="8635"/>
                </a:lnTo>
                <a:lnTo>
                  <a:pt x="18002" y="2317"/>
                </a:lnTo>
                <a:lnTo>
                  <a:pt x="29463" y="0"/>
                </a:lnTo>
                <a:lnTo>
                  <a:pt x="3928364" y="0"/>
                </a:lnTo>
                <a:lnTo>
                  <a:pt x="3939825" y="2317"/>
                </a:lnTo>
                <a:lnTo>
                  <a:pt x="3949192" y="8635"/>
                </a:lnTo>
                <a:lnTo>
                  <a:pt x="3955510" y="18002"/>
                </a:lnTo>
                <a:lnTo>
                  <a:pt x="3957828" y="29463"/>
                </a:lnTo>
                <a:lnTo>
                  <a:pt x="3957828" y="438403"/>
                </a:lnTo>
                <a:lnTo>
                  <a:pt x="3955510" y="449865"/>
                </a:lnTo>
                <a:lnTo>
                  <a:pt x="3949191" y="459231"/>
                </a:lnTo>
                <a:lnTo>
                  <a:pt x="3939825" y="465550"/>
                </a:lnTo>
                <a:lnTo>
                  <a:pt x="3928364" y="467867"/>
                </a:lnTo>
                <a:lnTo>
                  <a:pt x="29463" y="467867"/>
                </a:lnTo>
                <a:lnTo>
                  <a:pt x="18002" y="465550"/>
                </a:lnTo>
                <a:lnTo>
                  <a:pt x="8636" y="459231"/>
                </a:lnTo>
                <a:lnTo>
                  <a:pt x="2317" y="449865"/>
                </a:lnTo>
                <a:lnTo>
                  <a:pt x="0" y="438403"/>
                </a:lnTo>
                <a:lnTo>
                  <a:pt x="0" y="29463"/>
                </a:lnTo>
                <a:close/>
              </a:path>
            </a:pathLst>
          </a:custGeom>
          <a:ln w="6096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61359" y="3816134"/>
            <a:ext cx="355053" cy="35505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41548" y="3803865"/>
            <a:ext cx="394754" cy="42218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87267" y="3842003"/>
            <a:ext cx="252984" cy="252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346450" y="3860672"/>
            <a:ext cx="3545840" cy="424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200">
              <a:latin typeface="Arial"/>
              <a:cs typeface="Arial"/>
            </a:endParaRPr>
          </a:p>
          <a:p>
            <a:pPr marL="470534">
              <a:lnSpc>
                <a:spcPct val="100000"/>
              </a:lnSpc>
              <a:spcBef>
                <a:spcPts val="15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Manutenzione degli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edifici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scolastici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ts val="1425"/>
              </a:lnSpc>
            </a:pPr>
            <a:fld id="{81D60167-4931-47E6-BA6A-407CBD079E47}" type="slidenum">
              <a:rPr spc="-5" dirty="0"/>
              <a:t>139</a:t>
            </a:fld>
            <a:endParaRPr spc="-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4755" y="780287"/>
            <a:ext cx="10566400" cy="563880"/>
          </a:xfrm>
          <a:custGeom>
            <a:avLst/>
            <a:gdLst/>
            <a:ahLst/>
            <a:cxnLst/>
            <a:rect l="l" t="t" r="r" b="b"/>
            <a:pathLst>
              <a:path w="10566400" h="563880">
                <a:moveTo>
                  <a:pt x="10471912" y="0"/>
                </a:moveTo>
                <a:lnTo>
                  <a:pt x="93979" y="0"/>
                </a:lnTo>
                <a:lnTo>
                  <a:pt x="57398" y="7379"/>
                </a:lnTo>
                <a:lnTo>
                  <a:pt x="27525" y="27511"/>
                </a:lnTo>
                <a:lnTo>
                  <a:pt x="7385" y="57382"/>
                </a:lnTo>
                <a:lnTo>
                  <a:pt x="0" y="93979"/>
                </a:lnTo>
                <a:lnTo>
                  <a:pt x="0" y="469900"/>
                </a:lnTo>
                <a:lnTo>
                  <a:pt x="7385" y="506497"/>
                </a:lnTo>
                <a:lnTo>
                  <a:pt x="27525" y="536368"/>
                </a:lnTo>
                <a:lnTo>
                  <a:pt x="57398" y="556500"/>
                </a:lnTo>
                <a:lnTo>
                  <a:pt x="93979" y="563879"/>
                </a:lnTo>
                <a:lnTo>
                  <a:pt x="10471912" y="563879"/>
                </a:lnTo>
                <a:lnTo>
                  <a:pt x="10508509" y="556500"/>
                </a:lnTo>
                <a:lnTo>
                  <a:pt x="10538380" y="536368"/>
                </a:lnTo>
                <a:lnTo>
                  <a:pt x="10558512" y="506497"/>
                </a:lnTo>
                <a:lnTo>
                  <a:pt x="10565892" y="469900"/>
                </a:lnTo>
                <a:lnTo>
                  <a:pt x="10565892" y="93979"/>
                </a:lnTo>
                <a:lnTo>
                  <a:pt x="10558512" y="57382"/>
                </a:lnTo>
                <a:lnTo>
                  <a:pt x="10538380" y="27511"/>
                </a:lnTo>
                <a:lnTo>
                  <a:pt x="10508509" y="7379"/>
                </a:lnTo>
                <a:lnTo>
                  <a:pt x="10471912" y="0"/>
                </a:lnTo>
                <a:close/>
              </a:path>
            </a:pathLst>
          </a:custGeom>
          <a:solidFill>
            <a:srgbClr val="B5CD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7329" y="109804"/>
            <a:ext cx="11163300" cy="577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2390">
              <a:lnSpc>
                <a:spcPct val="100000"/>
              </a:lnSpc>
              <a:spcBef>
                <a:spcPts val="105"/>
              </a:spcBef>
            </a:pPr>
            <a:r>
              <a:rPr i="1" dirty="0">
                <a:latin typeface="Arial"/>
                <a:cs typeface="Arial"/>
              </a:rPr>
              <a:t>Governance </a:t>
            </a:r>
            <a:r>
              <a:rPr dirty="0"/>
              <a:t>dell'Istituzione</a:t>
            </a:r>
            <a:r>
              <a:rPr spc="-95" dirty="0"/>
              <a:t> </a:t>
            </a:r>
            <a:r>
              <a:rPr dirty="0"/>
              <a:t>scolastica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  <a:tabLst>
                <a:tab pos="11149965" algn="l"/>
              </a:tabLst>
            </a:pPr>
            <a:r>
              <a:rPr sz="1600" b="0" u="heavy" spc="25" dirty="0"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 </a:t>
            </a:r>
            <a:r>
              <a:rPr sz="1600" b="0" u="heavy" spc="-5" dirty="0"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Organi collegiali – Consiglio di Intersezione, Interclasse o Classe</a:t>
            </a:r>
            <a:r>
              <a:rPr sz="1600" b="0" u="heavy" spc="65" dirty="0"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 </a:t>
            </a:r>
            <a:r>
              <a:rPr sz="1600" b="0" u="heavy" spc="-5" dirty="0"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(1/2)	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74444" y="937006"/>
            <a:ext cx="39243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Consiglio di Intersezione, Interclasse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Classe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4424" y="780287"/>
            <a:ext cx="684530" cy="683260"/>
          </a:xfrm>
          <a:custGeom>
            <a:avLst/>
            <a:gdLst/>
            <a:ahLst/>
            <a:cxnLst/>
            <a:rect l="l" t="t" r="r" b="b"/>
            <a:pathLst>
              <a:path w="684530" h="683260">
                <a:moveTo>
                  <a:pt x="342138" y="0"/>
                </a:moveTo>
                <a:lnTo>
                  <a:pt x="295710" y="3115"/>
                </a:lnTo>
                <a:lnTo>
                  <a:pt x="251182" y="12190"/>
                </a:lnTo>
                <a:lnTo>
                  <a:pt x="208960" y="26818"/>
                </a:lnTo>
                <a:lnTo>
                  <a:pt x="169451" y="46594"/>
                </a:lnTo>
                <a:lnTo>
                  <a:pt x="133065" y="71112"/>
                </a:lnTo>
                <a:lnTo>
                  <a:pt x="100207" y="99964"/>
                </a:lnTo>
                <a:lnTo>
                  <a:pt x="71287" y="132746"/>
                </a:lnTo>
                <a:lnTo>
                  <a:pt x="46710" y="169051"/>
                </a:lnTo>
                <a:lnTo>
                  <a:pt x="26886" y="208472"/>
                </a:lnTo>
                <a:lnTo>
                  <a:pt x="12221" y="250604"/>
                </a:lnTo>
                <a:lnTo>
                  <a:pt x="3123" y="295041"/>
                </a:lnTo>
                <a:lnTo>
                  <a:pt x="0" y="341375"/>
                </a:lnTo>
                <a:lnTo>
                  <a:pt x="3123" y="387710"/>
                </a:lnTo>
                <a:lnTo>
                  <a:pt x="12221" y="432147"/>
                </a:lnTo>
                <a:lnTo>
                  <a:pt x="26886" y="474279"/>
                </a:lnTo>
                <a:lnTo>
                  <a:pt x="46710" y="513700"/>
                </a:lnTo>
                <a:lnTo>
                  <a:pt x="71287" y="550005"/>
                </a:lnTo>
                <a:lnTo>
                  <a:pt x="100207" y="582787"/>
                </a:lnTo>
                <a:lnTo>
                  <a:pt x="133065" y="611639"/>
                </a:lnTo>
                <a:lnTo>
                  <a:pt x="169451" y="636157"/>
                </a:lnTo>
                <a:lnTo>
                  <a:pt x="208960" y="655933"/>
                </a:lnTo>
                <a:lnTo>
                  <a:pt x="251182" y="670561"/>
                </a:lnTo>
                <a:lnTo>
                  <a:pt x="295710" y="679636"/>
                </a:lnTo>
                <a:lnTo>
                  <a:pt x="342138" y="682751"/>
                </a:lnTo>
                <a:lnTo>
                  <a:pt x="388565" y="679636"/>
                </a:lnTo>
                <a:lnTo>
                  <a:pt x="433093" y="670561"/>
                </a:lnTo>
                <a:lnTo>
                  <a:pt x="475315" y="655933"/>
                </a:lnTo>
                <a:lnTo>
                  <a:pt x="514824" y="636157"/>
                </a:lnTo>
                <a:lnTo>
                  <a:pt x="551210" y="611639"/>
                </a:lnTo>
                <a:lnTo>
                  <a:pt x="584068" y="582787"/>
                </a:lnTo>
                <a:lnTo>
                  <a:pt x="612988" y="550005"/>
                </a:lnTo>
                <a:lnTo>
                  <a:pt x="637565" y="513700"/>
                </a:lnTo>
                <a:lnTo>
                  <a:pt x="657389" y="474279"/>
                </a:lnTo>
                <a:lnTo>
                  <a:pt x="672054" y="432147"/>
                </a:lnTo>
                <a:lnTo>
                  <a:pt x="681152" y="387710"/>
                </a:lnTo>
                <a:lnTo>
                  <a:pt x="684276" y="341375"/>
                </a:lnTo>
                <a:lnTo>
                  <a:pt x="681152" y="295041"/>
                </a:lnTo>
                <a:lnTo>
                  <a:pt x="672054" y="250604"/>
                </a:lnTo>
                <a:lnTo>
                  <a:pt x="657389" y="208472"/>
                </a:lnTo>
                <a:lnTo>
                  <a:pt x="637565" y="169051"/>
                </a:lnTo>
                <a:lnTo>
                  <a:pt x="612988" y="132746"/>
                </a:lnTo>
                <a:lnTo>
                  <a:pt x="584068" y="99964"/>
                </a:lnTo>
                <a:lnTo>
                  <a:pt x="551210" y="71112"/>
                </a:lnTo>
                <a:lnTo>
                  <a:pt x="514824" y="46594"/>
                </a:lnTo>
                <a:lnTo>
                  <a:pt x="475315" y="26818"/>
                </a:lnTo>
                <a:lnTo>
                  <a:pt x="433093" y="12190"/>
                </a:lnTo>
                <a:lnTo>
                  <a:pt x="388565" y="3115"/>
                </a:lnTo>
                <a:lnTo>
                  <a:pt x="3421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4424" y="780287"/>
            <a:ext cx="684530" cy="683260"/>
          </a:xfrm>
          <a:custGeom>
            <a:avLst/>
            <a:gdLst/>
            <a:ahLst/>
            <a:cxnLst/>
            <a:rect l="l" t="t" r="r" b="b"/>
            <a:pathLst>
              <a:path w="684530" h="683260">
                <a:moveTo>
                  <a:pt x="0" y="341375"/>
                </a:moveTo>
                <a:lnTo>
                  <a:pt x="3123" y="295041"/>
                </a:lnTo>
                <a:lnTo>
                  <a:pt x="12221" y="250604"/>
                </a:lnTo>
                <a:lnTo>
                  <a:pt x="26886" y="208472"/>
                </a:lnTo>
                <a:lnTo>
                  <a:pt x="46710" y="169051"/>
                </a:lnTo>
                <a:lnTo>
                  <a:pt x="71287" y="132746"/>
                </a:lnTo>
                <a:lnTo>
                  <a:pt x="100207" y="99964"/>
                </a:lnTo>
                <a:lnTo>
                  <a:pt x="133065" y="71112"/>
                </a:lnTo>
                <a:lnTo>
                  <a:pt x="169451" y="46594"/>
                </a:lnTo>
                <a:lnTo>
                  <a:pt x="208960" y="26818"/>
                </a:lnTo>
                <a:lnTo>
                  <a:pt x="251182" y="12190"/>
                </a:lnTo>
                <a:lnTo>
                  <a:pt x="295710" y="3115"/>
                </a:lnTo>
                <a:lnTo>
                  <a:pt x="342138" y="0"/>
                </a:lnTo>
                <a:lnTo>
                  <a:pt x="388565" y="3115"/>
                </a:lnTo>
                <a:lnTo>
                  <a:pt x="433093" y="12190"/>
                </a:lnTo>
                <a:lnTo>
                  <a:pt x="475315" y="26818"/>
                </a:lnTo>
                <a:lnTo>
                  <a:pt x="514824" y="46594"/>
                </a:lnTo>
                <a:lnTo>
                  <a:pt x="551210" y="71112"/>
                </a:lnTo>
                <a:lnTo>
                  <a:pt x="584068" y="99964"/>
                </a:lnTo>
                <a:lnTo>
                  <a:pt x="612988" y="132746"/>
                </a:lnTo>
                <a:lnTo>
                  <a:pt x="637565" y="169051"/>
                </a:lnTo>
                <a:lnTo>
                  <a:pt x="657389" y="208472"/>
                </a:lnTo>
                <a:lnTo>
                  <a:pt x="672054" y="250604"/>
                </a:lnTo>
                <a:lnTo>
                  <a:pt x="681152" y="295041"/>
                </a:lnTo>
                <a:lnTo>
                  <a:pt x="684276" y="341375"/>
                </a:lnTo>
                <a:lnTo>
                  <a:pt x="681152" y="387710"/>
                </a:lnTo>
                <a:lnTo>
                  <a:pt x="672054" y="432147"/>
                </a:lnTo>
                <a:lnTo>
                  <a:pt x="657389" y="474279"/>
                </a:lnTo>
                <a:lnTo>
                  <a:pt x="637565" y="513700"/>
                </a:lnTo>
                <a:lnTo>
                  <a:pt x="612988" y="550005"/>
                </a:lnTo>
                <a:lnTo>
                  <a:pt x="584068" y="582787"/>
                </a:lnTo>
                <a:lnTo>
                  <a:pt x="551210" y="611639"/>
                </a:lnTo>
                <a:lnTo>
                  <a:pt x="514824" y="636157"/>
                </a:lnTo>
                <a:lnTo>
                  <a:pt x="475315" y="655933"/>
                </a:lnTo>
                <a:lnTo>
                  <a:pt x="433093" y="670561"/>
                </a:lnTo>
                <a:lnTo>
                  <a:pt x="388565" y="679636"/>
                </a:lnTo>
                <a:lnTo>
                  <a:pt x="342138" y="682751"/>
                </a:lnTo>
                <a:lnTo>
                  <a:pt x="295710" y="679636"/>
                </a:lnTo>
                <a:lnTo>
                  <a:pt x="251182" y="670561"/>
                </a:lnTo>
                <a:lnTo>
                  <a:pt x="208960" y="655933"/>
                </a:lnTo>
                <a:lnTo>
                  <a:pt x="169451" y="636157"/>
                </a:lnTo>
                <a:lnTo>
                  <a:pt x="133065" y="611639"/>
                </a:lnTo>
                <a:lnTo>
                  <a:pt x="100207" y="582787"/>
                </a:lnTo>
                <a:lnTo>
                  <a:pt x="71287" y="550005"/>
                </a:lnTo>
                <a:lnTo>
                  <a:pt x="46710" y="513700"/>
                </a:lnTo>
                <a:lnTo>
                  <a:pt x="26886" y="474279"/>
                </a:lnTo>
                <a:lnTo>
                  <a:pt x="12221" y="432147"/>
                </a:lnTo>
                <a:lnTo>
                  <a:pt x="3123" y="387710"/>
                </a:lnTo>
                <a:lnTo>
                  <a:pt x="0" y="341375"/>
                </a:lnTo>
                <a:close/>
              </a:path>
            </a:pathLst>
          </a:custGeom>
          <a:ln w="57911">
            <a:solidFill>
              <a:srgbClr val="B5CD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0" y="1056132"/>
            <a:ext cx="111760" cy="254635"/>
          </a:xfrm>
          <a:custGeom>
            <a:avLst/>
            <a:gdLst/>
            <a:ahLst/>
            <a:cxnLst/>
            <a:rect l="l" t="t" r="r" b="b"/>
            <a:pathLst>
              <a:path w="111759" h="254634">
                <a:moveTo>
                  <a:pt x="37947" y="0"/>
                </a:moveTo>
                <a:lnTo>
                  <a:pt x="15976" y="0"/>
                </a:lnTo>
                <a:lnTo>
                  <a:pt x="11988" y="634"/>
                </a:lnTo>
                <a:lnTo>
                  <a:pt x="7785" y="2031"/>
                </a:lnTo>
                <a:lnTo>
                  <a:pt x="3797" y="4571"/>
                </a:lnTo>
                <a:lnTo>
                  <a:pt x="0" y="8000"/>
                </a:lnTo>
                <a:lnTo>
                  <a:pt x="4991" y="15493"/>
                </a:lnTo>
                <a:lnTo>
                  <a:pt x="8788" y="23875"/>
                </a:lnTo>
                <a:lnTo>
                  <a:pt x="11785" y="32765"/>
                </a:lnTo>
                <a:lnTo>
                  <a:pt x="13576" y="42037"/>
                </a:lnTo>
                <a:lnTo>
                  <a:pt x="13982" y="52069"/>
                </a:lnTo>
                <a:lnTo>
                  <a:pt x="13982" y="141731"/>
                </a:lnTo>
                <a:lnTo>
                  <a:pt x="13576" y="146557"/>
                </a:lnTo>
                <a:lnTo>
                  <a:pt x="12585" y="151129"/>
                </a:lnTo>
                <a:lnTo>
                  <a:pt x="12585" y="239013"/>
                </a:lnTo>
                <a:lnTo>
                  <a:pt x="27559" y="254507"/>
                </a:lnTo>
                <a:lnTo>
                  <a:pt x="31762" y="253745"/>
                </a:lnTo>
                <a:lnTo>
                  <a:pt x="42938" y="239013"/>
                </a:lnTo>
                <a:lnTo>
                  <a:pt x="42938" y="123062"/>
                </a:lnTo>
                <a:lnTo>
                  <a:pt x="100266" y="123062"/>
                </a:lnTo>
                <a:lnTo>
                  <a:pt x="111252" y="111759"/>
                </a:lnTo>
                <a:lnTo>
                  <a:pt x="111252" y="38607"/>
                </a:lnTo>
                <a:lnTo>
                  <a:pt x="102852" y="11302"/>
                </a:lnTo>
                <a:lnTo>
                  <a:pt x="50330" y="11302"/>
                </a:lnTo>
                <a:lnTo>
                  <a:pt x="37947" y="0"/>
                </a:lnTo>
                <a:close/>
              </a:path>
              <a:path w="111759" h="254634">
                <a:moveTo>
                  <a:pt x="87884" y="123062"/>
                </a:moveTo>
                <a:lnTo>
                  <a:pt x="57518" y="123062"/>
                </a:lnTo>
                <a:lnTo>
                  <a:pt x="57518" y="239013"/>
                </a:lnTo>
                <a:lnTo>
                  <a:pt x="72707" y="254507"/>
                </a:lnTo>
                <a:lnTo>
                  <a:pt x="76695" y="253745"/>
                </a:lnTo>
                <a:lnTo>
                  <a:pt x="88087" y="239013"/>
                </a:lnTo>
                <a:lnTo>
                  <a:pt x="88087" y="123443"/>
                </a:lnTo>
                <a:lnTo>
                  <a:pt x="87884" y="123062"/>
                </a:lnTo>
                <a:close/>
              </a:path>
              <a:path w="111759" h="254634">
                <a:moveTo>
                  <a:pt x="84493" y="0"/>
                </a:moveTo>
                <a:lnTo>
                  <a:pt x="62318" y="0"/>
                </a:lnTo>
                <a:lnTo>
                  <a:pt x="50330" y="11302"/>
                </a:lnTo>
                <a:lnTo>
                  <a:pt x="102852" y="11302"/>
                </a:lnTo>
                <a:lnTo>
                  <a:pt x="100469" y="8000"/>
                </a:lnTo>
                <a:lnTo>
                  <a:pt x="96672" y="4571"/>
                </a:lnTo>
                <a:lnTo>
                  <a:pt x="92671" y="2031"/>
                </a:lnTo>
                <a:lnTo>
                  <a:pt x="88684" y="634"/>
                </a:lnTo>
                <a:lnTo>
                  <a:pt x="84493" y="0"/>
                </a:lnTo>
                <a:close/>
              </a:path>
            </a:pathLst>
          </a:custGeom>
          <a:solidFill>
            <a:srgbClr val="424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7908" y="999744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24574" y="0"/>
                </a:moveTo>
                <a:lnTo>
                  <a:pt x="0" y="25145"/>
                </a:lnTo>
                <a:lnTo>
                  <a:pt x="787" y="30860"/>
                </a:lnTo>
                <a:lnTo>
                  <a:pt x="24574" y="50291"/>
                </a:lnTo>
                <a:lnTo>
                  <a:pt x="30086" y="49529"/>
                </a:lnTo>
                <a:lnTo>
                  <a:pt x="48767" y="25145"/>
                </a:lnTo>
                <a:lnTo>
                  <a:pt x="48183" y="19303"/>
                </a:lnTo>
                <a:lnTo>
                  <a:pt x="24574" y="0"/>
                </a:lnTo>
                <a:close/>
              </a:path>
            </a:pathLst>
          </a:custGeom>
          <a:solidFill>
            <a:srgbClr val="424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5300" y="1056132"/>
            <a:ext cx="111760" cy="254635"/>
          </a:xfrm>
          <a:custGeom>
            <a:avLst/>
            <a:gdLst/>
            <a:ahLst/>
            <a:cxnLst/>
            <a:rect l="l" t="t" r="r" b="b"/>
            <a:pathLst>
              <a:path w="111759" h="254634">
                <a:moveTo>
                  <a:pt x="53822" y="123062"/>
                </a:moveTo>
                <a:lnTo>
                  <a:pt x="23406" y="123062"/>
                </a:lnTo>
                <a:lnTo>
                  <a:pt x="23215" y="123443"/>
                </a:lnTo>
                <a:lnTo>
                  <a:pt x="23215" y="239013"/>
                </a:lnTo>
                <a:lnTo>
                  <a:pt x="24015" y="243077"/>
                </a:lnTo>
                <a:lnTo>
                  <a:pt x="38620" y="254507"/>
                </a:lnTo>
                <a:lnTo>
                  <a:pt x="42621" y="253745"/>
                </a:lnTo>
                <a:lnTo>
                  <a:pt x="53822" y="239013"/>
                </a:lnTo>
                <a:lnTo>
                  <a:pt x="53822" y="123062"/>
                </a:lnTo>
                <a:close/>
              </a:path>
              <a:path w="111759" h="254634">
                <a:moveTo>
                  <a:pt x="49021" y="0"/>
                </a:moveTo>
                <a:lnTo>
                  <a:pt x="26809" y="0"/>
                </a:lnTo>
                <a:lnTo>
                  <a:pt x="22809" y="634"/>
                </a:lnTo>
                <a:lnTo>
                  <a:pt x="0" y="38607"/>
                </a:lnTo>
                <a:lnTo>
                  <a:pt x="0" y="111759"/>
                </a:lnTo>
                <a:lnTo>
                  <a:pt x="11201" y="123062"/>
                </a:lnTo>
                <a:lnTo>
                  <a:pt x="68427" y="123062"/>
                </a:lnTo>
                <a:lnTo>
                  <a:pt x="68427" y="239013"/>
                </a:lnTo>
                <a:lnTo>
                  <a:pt x="83845" y="254507"/>
                </a:lnTo>
                <a:lnTo>
                  <a:pt x="87845" y="253745"/>
                </a:lnTo>
                <a:lnTo>
                  <a:pt x="99047" y="239013"/>
                </a:lnTo>
                <a:lnTo>
                  <a:pt x="99047" y="152145"/>
                </a:lnTo>
                <a:lnTo>
                  <a:pt x="97650" y="146938"/>
                </a:lnTo>
                <a:lnTo>
                  <a:pt x="97243" y="141731"/>
                </a:lnTo>
                <a:lnTo>
                  <a:pt x="97243" y="52069"/>
                </a:lnTo>
                <a:lnTo>
                  <a:pt x="97650" y="42037"/>
                </a:lnTo>
                <a:lnTo>
                  <a:pt x="99440" y="32384"/>
                </a:lnTo>
                <a:lnTo>
                  <a:pt x="102247" y="23494"/>
                </a:lnTo>
                <a:lnTo>
                  <a:pt x="106248" y="15239"/>
                </a:lnTo>
                <a:lnTo>
                  <a:pt x="108922" y="11302"/>
                </a:lnTo>
                <a:lnTo>
                  <a:pt x="61023" y="11302"/>
                </a:lnTo>
                <a:lnTo>
                  <a:pt x="49021" y="0"/>
                </a:lnTo>
                <a:close/>
              </a:path>
              <a:path w="111759" h="254634">
                <a:moveTo>
                  <a:pt x="95440" y="0"/>
                </a:moveTo>
                <a:lnTo>
                  <a:pt x="73431" y="0"/>
                </a:lnTo>
                <a:lnTo>
                  <a:pt x="61023" y="11302"/>
                </a:lnTo>
                <a:lnTo>
                  <a:pt x="108922" y="11302"/>
                </a:lnTo>
                <a:lnTo>
                  <a:pt x="111251" y="7873"/>
                </a:lnTo>
                <a:lnTo>
                  <a:pt x="107454" y="4571"/>
                </a:lnTo>
                <a:lnTo>
                  <a:pt x="103454" y="2031"/>
                </a:lnTo>
                <a:lnTo>
                  <a:pt x="99440" y="634"/>
                </a:lnTo>
                <a:lnTo>
                  <a:pt x="95440" y="0"/>
                </a:lnTo>
                <a:close/>
              </a:path>
            </a:pathLst>
          </a:custGeom>
          <a:solidFill>
            <a:srgbClr val="424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1876" y="99974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4942" y="0"/>
                </a:moveTo>
                <a:lnTo>
                  <a:pt x="0" y="25145"/>
                </a:lnTo>
                <a:lnTo>
                  <a:pt x="812" y="30860"/>
                </a:lnTo>
                <a:lnTo>
                  <a:pt x="24942" y="50291"/>
                </a:lnTo>
                <a:lnTo>
                  <a:pt x="30822" y="49529"/>
                </a:lnTo>
                <a:lnTo>
                  <a:pt x="50292" y="25145"/>
                </a:lnTo>
                <a:lnTo>
                  <a:pt x="49479" y="19303"/>
                </a:lnTo>
                <a:lnTo>
                  <a:pt x="24942" y="0"/>
                </a:lnTo>
                <a:close/>
              </a:path>
            </a:pathLst>
          </a:custGeom>
          <a:solidFill>
            <a:srgbClr val="424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8076" y="1060703"/>
            <a:ext cx="152400" cy="312420"/>
          </a:xfrm>
          <a:custGeom>
            <a:avLst/>
            <a:gdLst/>
            <a:ahLst/>
            <a:cxnLst/>
            <a:rect l="l" t="t" r="r" b="b"/>
            <a:pathLst>
              <a:path w="152400" h="312419">
                <a:moveTo>
                  <a:pt x="69608" y="150749"/>
                </a:moveTo>
                <a:lnTo>
                  <a:pt x="31661" y="150749"/>
                </a:lnTo>
                <a:lnTo>
                  <a:pt x="31661" y="293497"/>
                </a:lnTo>
                <a:lnTo>
                  <a:pt x="50533" y="312420"/>
                </a:lnTo>
                <a:lnTo>
                  <a:pt x="55600" y="311658"/>
                </a:lnTo>
                <a:lnTo>
                  <a:pt x="69608" y="293497"/>
                </a:lnTo>
                <a:lnTo>
                  <a:pt x="69608" y="150749"/>
                </a:lnTo>
                <a:close/>
              </a:path>
              <a:path w="152400" h="312419">
                <a:moveTo>
                  <a:pt x="120942" y="150749"/>
                </a:moveTo>
                <a:lnTo>
                  <a:pt x="82791" y="150749"/>
                </a:lnTo>
                <a:lnTo>
                  <a:pt x="82791" y="293497"/>
                </a:lnTo>
                <a:lnTo>
                  <a:pt x="102069" y="312420"/>
                </a:lnTo>
                <a:lnTo>
                  <a:pt x="106946" y="311658"/>
                </a:lnTo>
                <a:lnTo>
                  <a:pt x="120942" y="293497"/>
                </a:lnTo>
                <a:lnTo>
                  <a:pt x="120942" y="150749"/>
                </a:lnTo>
                <a:close/>
              </a:path>
              <a:path w="152400" h="312419">
                <a:moveTo>
                  <a:pt x="61086" y="0"/>
                </a:moveTo>
                <a:lnTo>
                  <a:pt x="33477" y="0"/>
                </a:lnTo>
                <a:lnTo>
                  <a:pt x="29019" y="635"/>
                </a:lnTo>
                <a:lnTo>
                  <a:pt x="2031" y="30987"/>
                </a:lnTo>
                <a:lnTo>
                  <a:pt x="0" y="47244"/>
                </a:lnTo>
                <a:lnTo>
                  <a:pt x="203" y="47244"/>
                </a:lnTo>
                <a:lnTo>
                  <a:pt x="0" y="48513"/>
                </a:lnTo>
                <a:lnTo>
                  <a:pt x="0" y="136906"/>
                </a:lnTo>
                <a:lnTo>
                  <a:pt x="609" y="141478"/>
                </a:lnTo>
                <a:lnTo>
                  <a:pt x="2641" y="145415"/>
                </a:lnTo>
                <a:lnTo>
                  <a:pt x="5880" y="148336"/>
                </a:lnTo>
                <a:lnTo>
                  <a:pt x="9740" y="150241"/>
                </a:lnTo>
                <a:lnTo>
                  <a:pt x="14008" y="150749"/>
                </a:lnTo>
                <a:lnTo>
                  <a:pt x="138595" y="150749"/>
                </a:lnTo>
                <a:lnTo>
                  <a:pt x="152400" y="136906"/>
                </a:lnTo>
                <a:lnTo>
                  <a:pt x="152400" y="47244"/>
                </a:lnTo>
                <a:lnTo>
                  <a:pt x="141990" y="13462"/>
                </a:lnTo>
                <a:lnTo>
                  <a:pt x="76098" y="13462"/>
                </a:lnTo>
                <a:lnTo>
                  <a:pt x="61086" y="0"/>
                </a:lnTo>
                <a:close/>
              </a:path>
              <a:path w="152400" h="312419">
                <a:moveTo>
                  <a:pt x="118922" y="0"/>
                </a:moveTo>
                <a:lnTo>
                  <a:pt x="91516" y="0"/>
                </a:lnTo>
                <a:lnTo>
                  <a:pt x="76098" y="13462"/>
                </a:lnTo>
                <a:lnTo>
                  <a:pt x="141990" y="13462"/>
                </a:lnTo>
                <a:lnTo>
                  <a:pt x="141236" y="12446"/>
                </a:lnTo>
                <a:lnTo>
                  <a:pt x="118922" y="0"/>
                </a:lnTo>
                <a:close/>
              </a:path>
            </a:pathLst>
          </a:custGeom>
          <a:solidFill>
            <a:srgbClr val="424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338188" y="1364107"/>
          <a:ext cx="10984230" cy="1292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64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400" b="1" spc="-2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Composizione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4725"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La composizione del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Consiglio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di Intersezione, Interclasse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o Classe è determinata dall'art.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5,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c.1-2</a:t>
                      </a:r>
                      <a:r>
                        <a:rPr sz="1400" spc="-28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del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D.lgs.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297/1994: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84175" indent="-286385">
                        <a:lnSpc>
                          <a:spcPct val="100000"/>
                        </a:lnSpc>
                        <a:buFont typeface="Wingdings"/>
                        <a:buChar char=""/>
                        <a:tabLst>
                          <a:tab pos="384175" algn="l"/>
                          <a:tab pos="384810" algn="l"/>
                        </a:tabLst>
                      </a:pPr>
                      <a:r>
                        <a:rPr sz="1400" b="1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Scuola dell'infanzia</a:t>
                      </a:r>
                      <a:r>
                        <a:rPr sz="1400" b="1" spc="-6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(materna)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7790">
                        <a:lnSpc>
                          <a:spcPts val="1565"/>
                        </a:lnSpc>
                      </a:pPr>
                      <a:r>
                        <a:rPr sz="140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Il Consiglio </a:t>
                      </a:r>
                      <a:r>
                        <a:rPr sz="1400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di Intersezione </a:t>
                      </a:r>
                      <a:r>
                        <a:rPr sz="140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è</a:t>
                      </a:r>
                      <a:r>
                        <a:rPr sz="1400" spc="-8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composto: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object 16"/>
          <p:cNvSpPr/>
          <p:nvPr/>
        </p:nvSpPr>
        <p:spPr>
          <a:xfrm>
            <a:off x="601980" y="870203"/>
            <a:ext cx="164592" cy="1844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85394" y="4969002"/>
            <a:ext cx="4168140" cy="954405"/>
          </a:xfrm>
          <a:prstGeom prst="rect">
            <a:avLst/>
          </a:prstGeom>
          <a:ln w="19811">
            <a:solidFill>
              <a:srgbClr val="00338D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377190" indent="-286385">
              <a:lnSpc>
                <a:spcPct val="100000"/>
              </a:lnSpc>
              <a:spcBef>
                <a:spcPts val="320"/>
              </a:spcBef>
              <a:buFont typeface="Wingdings"/>
              <a:buChar char=""/>
              <a:tabLst>
                <a:tab pos="377190" algn="l"/>
                <a:tab pos="377825" algn="l"/>
              </a:tabLst>
            </a:pPr>
            <a:r>
              <a:rPr sz="1400" b="1" spc="-5" dirty="0">
                <a:solidFill>
                  <a:srgbClr val="1F487C"/>
                </a:solidFill>
                <a:latin typeface="Arial"/>
                <a:cs typeface="Arial"/>
              </a:rPr>
              <a:t>Scuola</a:t>
            </a:r>
            <a:r>
              <a:rPr sz="1400" b="1" spc="-2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F487C"/>
                </a:solidFill>
                <a:latin typeface="Arial"/>
                <a:cs typeface="Arial"/>
              </a:rPr>
              <a:t>secondaria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90805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Il Consiglio </a:t>
            </a:r>
            <a:r>
              <a:rPr sz="1400" spc="-5" dirty="0">
                <a:solidFill>
                  <a:srgbClr val="1F487C"/>
                </a:solidFill>
                <a:latin typeface="Arial"/>
                <a:cs typeface="Arial"/>
              </a:rPr>
              <a:t>di 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Classe è</a:t>
            </a:r>
            <a:r>
              <a:rPr sz="1400" spc="-9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composto:</a:t>
            </a:r>
            <a:endParaRPr sz="1400">
              <a:latin typeface="Arial"/>
              <a:cs typeface="Arial"/>
            </a:endParaRPr>
          </a:p>
          <a:p>
            <a:pPr marL="377190" indent="-286385">
              <a:lnSpc>
                <a:spcPct val="100000"/>
              </a:lnSpc>
              <a:buFont typeface="Wingdings"/>
              <a:buChar char=""/>
              <a:tabLst>
                <a:tab pos="377190" algn="l"/>
                <a:tab pos="377825" algn="l"/>
              </a:tabLst>
            </a:pPr>
            <a:r>
              <a:rPr sz="1400" spc="-5" dirty="0">
                <a:solidFill>
                  <a:srgbClr val="1F487C"/>
                </a:solidFill>
                <a:latin typeface="Arial"/>
                <a:cs typeface="Arial"/>
              </a:rPr>
              <a:t>dai 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docenti </a:t>
            </a:r>
            <a:r>
              <a:rPr sz="1400" spc="-5" dirty="0">
                <a:solidFill>
                  <a:srgbClr val="1F487C"/>
                </a:solidFill>
                <a:latin typeface="Arial"/>
                <a:cs typeface="Arial"/>
              </a:rPr>
              <a:t>di ogni 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singola</a:t>
            </a:r>
            <a:r>
              <a:rPr sz="1400" spc="-10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classe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649851" y="4968240"/>
            <a:ext cx="942975" cy="483234"/>
          </a:xfrm>
          <a:custGeom>
            <a:avLst/>
            <a:gdLst/>
            <a:ahLst/>
            <a:cxnLst/>
            <a:rect l="l" t="t" r="r" b="b"/>
            <a:pathLst>
              <a:path w="942975" h="483235">
                <a:moveTo>
                  <a:pt x="871986" y="28848"/>
                </a:moveTo>
                <a:lnTo>
                  <a:pt x="0" y="471424"/>
                </a:lnTo>
                <a:lnTo>
                  <a:pt x="5841" y="482727"/>
                </a:lnTo>
                <a:lnTo>
                  <a:pt x="877710" y="40147"/>
                </a:lnTo>
                <a:lnTo>
                  <a:pt x="871986" y="28848"/>
                </a:lnTo>
                <a:close/>
              </a:path>
              <a:path w="942975" h="483235">
                <a:moveTo>
                  <a:pt x="925694" y="23114"/>
                </a:moveTo>
                <a:lnTo>
                  <a:pt x="883285" y="23114"/>
                </a:lnTo>
                <a:lnTo>
                  <a:pt x="889000" y="34417"/>
                </a:lnTo>
                <a:lnTo>
                  <a:pt x="877710" y="40147"/>
                </a:lnTo>
                <a:lnTo>
                  <a:pt x="892048" y="68453"/>
                </a:lnTo>
                <a:lnTo>
                  <a:pt x="925694" y="23114"/>
                </a:lnTo>
                <a:close/>
              </a:path>
              <a:path w="942975" h="483235">
                <a:moveTo>
                  <a:pt x="883285" y="23114"/>
                </a:moveTo>
                <a:lnTo>
                  <a:pt x="871986" y="28848"/>
                </a:lnTo>
                <a:lnTo>
                  <a:pt x="877710" y="40147"/>
                </a:lnTo>
                <a:lnTo>
                  <a:pt x="889000" y="34417"/>
                </a:lnTo>
                <a:lnTo>
                  <a:pt x="883285" y="23114"/>
                </a:lnTo>
                <a:close/>
              </a:path>
              <a:path w="942975" h="483235">
                <a:moveTo>
                  <a:pt x="942848" y="0"/>
                </a:moveTo>
                <a:lnTo>
                  <a:pt x="857631" y="508"/>
                </a:lnTo>
                <a:lnTo>
                  <a:pt x="871986" y="28848"/>
                </a:lnTo>
                <a:lnTo>
                  <a:pt x="883285" y="23114"/>
                </a:lnTo>
                <a:lnTo>
                  <a:pt x="925694" y="23114"/>
                </a:lnTo>
                <a:lnTo>
                  <a:pt x="942848" y="0"/>
                </a:lnTo>
                <a:close/>
              </a:path>
            </a:pathLst>
          </a:custGeom>
          <a:solidFill>
            <a:srgbClr val="1343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49342" y="5439917"/>
            <a:ext cx="943610" cy="621030"/>
          </a:xfrm>
          <a:custGeom>
            <a:avLst/>
            <a:gdLst/>
            <a:ahLst/>
            <a:cxnLst/>
            <a:rect l="l" t="t" r="r" b="b"/>
            <a:pathLst>
              <a:path w="943610" h="621029">
                <a:moveTo>
                  <a:pt x="876067" y="584428"/>
                </a:moveTo>
                <a:lnTo>
                  <a:pt x="858647" y="611009"/>
                </a:lnTo>
                <a:lnTo>
                  <a:pt x="943356" y="620877"/>
                </a:lnTo>
                <a:lnTo>
                  <a:pt x="926169" y="591400"/>
                </a:lnTo>
                <a:lnTo>
                  <a:pt x="886714" y="591400"/>
                </a:lnTo>
                <a:lnTo>
                  <a:pt x="876067" y="584428"/>
                </a:lnTo>
                <a:close/>
              </a:path>
              <a:path w="943610" h="621029">
                <a:moveTo>
                  <a:pt x="883033" y="573799"/>
                </a:moveTo>
                <a:lnTo>
                  <a:pt x="876067" y="584428"/>
                </a:lnTo>
                <a:lnTo>
                  <a:pt x="886714" y="591400"/>
                </a:lnTo>
                <a:lnTo>
                  <a:pt x="893699" y="580783"/>
                </a:lnTo>
                <a:lnTo>
                  <a:pt x="883033" y="573799"/>
                </a:lnTo>
                <a:close/>
              </a:path>
              <a:path w="943610" h="621029">
                <a:moveTo>
                  <a:pt x="900430" y="547255"/>
                </a:moveTo>
                <a:lnTo>
                  <a:pt x="883033" y="573799"/>
                </a:lnTo>
                <a:lnTo>
                  <a:pt x="893699" y="580783"/>
                </a:lnTo>
                <a:lnTo>
                  <a:pt x="886714" y="591400"/>
                </a:lnTo>
                <a:lnTo>
                  <a:pt x="926169" y="591400"/>
                </a:lnTo>
                <a:lnTo>
                  <a:pt x="900430" y="547255"/>
                </a:lnTo>
                <a:close/>
              </a:path>
              <a:path w="943610" h="621029">
                <a:moveTo>
                  <a:pt x="6858" y="0"/>
                </a:moveTo>
                <a:lnTo>
                  <a:pt x="0" y="10667"/>
                </a:lnTo>
                <a:lnTo>
                  <a:pt x="876067" y="584428"/>
                </a:lnTo>
                <a:lnTo>
                  <a:pt x="883033" y="573799"/>
                </a:lnTo>
                <a:lnTo>
                  <a:pt x="6858" y="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23468" y="2639060"/>
            <a:ext cx="8306434" cy="23094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1F487C"/>
                </a:solidFill>
                <a:latin typeface="Arial"/>
                <a:cs typeface="Arial"/>
              </a:rPr>
              <a:t>dai 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docenti </a:t>
            </a:r>
            <a:r>
              <a:rPr sz="1400" spc="-5" dirty="0">
                <a:solidFill>
                  <a:srgbClr val="1F487C"/>
                </a:solidFill>
                <a:latin typeface="Arial"/>
                <a:cs typeface="Arial"/>
              </a:rPr>
              <a:t>delle 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sezioni </a:t>
            </a:r>
            <a:r>
              <a:rPr sz="1400" spc="-5" dirty="0">
                <a:solidFill>
                  <a:srgbClr val="1F487C"/>
                </a:solidFill>
                <a:latin typeface="Arial"/>
                <a:cs typeface="Arial"/>
              </a:rPr>
              <a:t>dello 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stesso</a:t>
            </a:r>
            <a:r>
              <a:rPr sz="1400" spc="-14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plesso;</a:t>
            </a:r>
            <a:endParaRPr sz="1400">
              <a:latin typeface="Arial"/>
              <a:cs typeface="Arial"/>
            </a:endParaRPr>
          </a:p>
          <a:p>
            <a:pPr marL="299085" marR="1923414" indent="-286385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1F487C"/>
                </a:solidFill>
                <a:latin typeface="Arial"/>
                <a:cs typeface="Arial"/>
              </a:rPr>
              <a:t>per ciascuna delle sezioni interessate, </a:t>
            </a:r>
            <a:r>
              <a:rPr sz="1400" spc="-10" dirty="0">
                <a:solidFill>
                  <a:srgbClr val="1F487C"/>
                </a:solidFill>
                <a:latin typeface="Arial"/>
                <a:cs typeface="Arial"/>
              </a:rPr>
              <a:t>da </a:t>
            </a:r>
            <a:r>
              <a:rPr sz="1400" spc="-5" dirty="0">
                <a:solidFill>
                  <a:srgbClr val="1F487C"/>
                </a:solidFill>
                <a:latin typeface="Arial"/>
                <a:cs typeface="Arial"/>
              </a:rPr>
              <a:t>un rappresentante eletto dai  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genitori </a:t>
            </a:r>
            <a:r>
              <a:rPr sz="1400" spc="-5" dirty="0">
                <a:solidFill>
                  <a:srgbClr val="1F487C"/>
                </a:solidFill>
                <a:latin typeface="Arial"/>
                <a:cs typeface="Arial"/>
              </a:rPr>
              <a:t>degli alunni</a:t>
            </a:r>
            <a:r>
              <a:rPr sz="1400" spc="-8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iscritti.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915"/>
              </a:spcBef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400" b="1" spc="-5" dirty="0">
                <a:solidFill>
                  <a:srgbClr val="1F487C"/>
                </a:solidFill>
                <a:latin typeface="Arial"/>
                <a:cs typeface="Arial"/>
              </a:rPr>
              <a:t>Scuola</a:t>
            </a:r>
            <a:r>
              <a:rPr sz="1400" b="1" spc="-2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F487C"/>
                </a:solidFill>
                <a:latin typeface="Arial"/>
                <a:cs typeface="Arial"/>
              </a:rPr>
              <a:t>primaria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Il Consiglio </a:t>
            </a:r>
            <a:r>
              <a:rPr sz="1400" spc="-5" dirty="0">
                <a:solidFill>
                  <a:srgbClr val="1F487C"/>
                </a:solidFill>
                <a:latin typeface="Arial"/>
                <a:cs typeface="Arial"/>
              </a:rPr>
              <a:t>di Interclasse 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è</a:t>
            </a:r>
            <a:r>
              <a:rPr sz="1400" spc="-8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F487C"/>
                </a:solidFill>
                <a:latin typeface="Arial"/>
                <a:cs typeface="Arial"/>
              </a:rPr>
              <a:t>composto: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1F487C"/>
                </a:solidFill>
                <a:latin typeface="Arial"/>
                <a:cs typeface="Arial"/>
              </a:rPr>
              <a:t>dai docenti dei gruppi di classi parallele 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o </a:t>
            </a:r>
            <a:r>
              <a:rPr sz="1400" spc="-5" dirty="0">
                <a:solidFill>
                  <a:srgbClr val="1F487C"/>
                </a:solidFill>
                <a:latin typeface="Arial"/>
                <a:cs typeface="Arial"/>
              </a:rPr>
              <a:t>dello stesso ciclo 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o</a:t>
            </a:r>
            <a:r>
              <a:rPr sz="1400" spc="3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F487C"/>
                </a:solidFill>
                <a:latin typeface="Arial"/>
                <a:cs typeface="Arial"/>
              </a:rPr>
              <a:t>dello</a:t>
            </a:r>
            <a:endParaRPr sz="14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stesso plesso </a:t>
            </a:r>
            <a:r>
              <a:rPr sz="1400" spc="-5" dirty="0">
                <a:solidFill>
                  <a:srgbClr val="1F487C"/>
                </a:solidFill>
                <a:latin typeface="Arial"/>
                <a:cs typeface="Arial"/>
              </a:rPr>
              <a:t>nella 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scuola</a:t>
            </a:r>
            <a:r>
              <a:rPr sz="1400" spc="-12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primaria;</a:t>
            </a:r>
            <a:endParaRPr sz="1400">
              <a:latin typeface="Arial"/>
              <a:cs typeface="Arial"/>
            </a:endParaRPr>
          </a:p>
          <a:p>
            <a:pPr marL="299085" marR="237172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1F487C"/>
                </a:solidFill>
                <a:latin typeface="Arial"/>
                <a:cs typeface="Arial"/>
              </a:rPr>
              <a:t>per ciascuna delle classi </a:t>
            </a:r>
            <a:r>
              <a:rPr sz="1400" spc="-10" dirty="0">
                <a:solidFill>
                  <a:srgbClr val="1F487C"/>
                </a:solidFill>
                <a:latin typeface="Arial"/>
                <a:cs typeface="Arial"/>
              </a:rPr>
              <a:t>interessate, </a:t>
            </a:r>
            <a:r>
              <a:rPr sz="1400" spc="-5" dirty="0">
                <a:solidFill>
                  <a:srgbClr val="1F487C"/>
                </a:solidFill>
                <a:latin typeface="Arial"/>
                <a:cs typeface="Arial"/>
              </a:rPr>
              <a:t>da un rappresentante eletto dai  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genitori </a:t>
            </a:r>
            <a:r>
              <a:rPr sz="1400" spc="-5" dirty="0">
                <a:solidFill>
                  <a:srgbClr val="1F487C"/>
                </a:solidFill>
                <a:latin typeface="Arial"/>
                <a:cs typeface="Arial"/>
              </a:rPr>
              <a:t>degli alunni</a:t>
            </a:r>
            <a:r>
              <a:rPr sz="1400" spc="-8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487C"/>
                </a:solidFill>
                <a:latin typeface="Arial"/>
                <a:cs typeface="Arial"/>
              </a:rPr>
              <a:t>iscritti.</a:t>
            </a:r>
            <a:endParaRPr sz="1400">
              <a:latin typeface="Arial"/>
              <a:cs typeface="Arial"/>
            </a:endParaRPr>
          </a:p>
          <a:p>
            <a:pPr marL="5782945" lvl="1" indent="-286385">
              <a:lnSpc>
                <a:spcPts val="1335"/>
              </a:lnSpc>
              <a:buFont typeface="Wingdings"/>
              <a:buChar char=""/>
              <a:tabLst>
                <a:tab pos="5782945" algn="l"/>
                <a:tab pos="5783580" algn="l"/>
              </a:tabLst>
            </a:pPr>
            <a:r>
              <a:rPr sz="1200" b="1" dirty="0">
                <a:solidFill>
                  <a:srgbClr val="1F487C"/>
                </a:solidFill>
                <a:latin typeface="Arial"/>
                <a:cs typeface="Arial"/>
              </a:rPr>
              <a:t>Scuola secondaria </a:t>
            </a:r>
            <a:r>
              <a:rPr sz="1200" b="1" spc="-5" dirty="0">
                <a:solidFill>
                  <a:srgbClr val="1F487C"/>
                </a:solidFill>
                <a:latin typeface="Arial"/>
                <a:cs typeface="Arial"/>
              </a:rPr>
              <a:t>di </a:t>
            </a:r>
            <a:r>
              <a:rPr sz="1200" b="1" dirty="0">
                <a:solidFill>
                  <a:srgbClr val="1F487C"/>
                </a:solidFill>
                <a:latin typeface="Arial"/>
                <a:cs typeface="Arial"/>
              </a:rPr>
              <a:t>Primo</a:t>
            </a:r>
            <a:r>
              <a:rPr sz="1200" b="1" spc="-7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1F487C"/>
                </a:solidFill>
                <a:latin typeface="Arial"/>
                <a:cs typeface="Arial"/>
              </a:rPr>
              <a:t>grado</a:t>
            </a:r>
            <a:r>
              <a:rPr sz="1200" spc="-5" dirty="0">
                <a:solidFill>
                  <a:srgbClr val="1F487C"/>
                </a:solidFill>
                <a:latin typeface="Arial"/>
                <a:cs typeface="Arial"/>
              </a:rPr>
              <a:t>: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209273" y="6543354"/>
            <a:ext cx="221615" cy="20827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14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59671" y="4922901"/>
            <a:ext cx="3441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1F487C"/>
                </a:solidFill>
                <a:latin typeface="Arial"/>
                <a:cs typeface="Arial"/>
              </a:rPr>
              <a:t>d</a:t>
            </a:r>
            <a:r>
              <a:rPr sz="1200" spc="-5" dirty="0">
                <a:solidFill>
                  <a:srgbClr val="1F487C"/>
                </a:solidFill>
                <a:latin typeface="Arial"/>
                <a:cs typeface="Arial"/>
              </a:rPr>
              <a:t>e</a:t>
            </a:r>
            <a:r>
              <a:rPr sz="1200" spc="-15" dirty="0">
                <a:solidFill>
                  <a:srgbClr val="1F487C"/>
                </a:solidFill>
                <a:latin typeface="Arial"/>
                <a:cs typeface="Arial"/>
              </a:rPr>
              <a:t>g</a:t>
            </a:r>
            <a:r>
              <a:rPr sz="1200" spc="-20" dirty="0">
                <a:solidFill>
                  <a:srgbClr val="1F487C"/>
                </a:solidFill>
                <a:latin typeface="Arial"/>
                <a:cs typeface="Arial"/>
              </a:rPr>
              <a:t>l</a:t>
            </a:r>
            <a:r>
              <a:rPr sz="1200" spc="-5" dirty="0">
                <a:solidFill>
                  <a:srgbClr val="1F487C"/>
                </a:solidFill>
                <a:latin typeface="Arial"/>
                <a:cs typeface="Arial"/>
              </a:rPr>
              <a:t>i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907404" y="4922901"/>
            <a:ext cx="30759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08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185420" algn="l"/>
              </a:tabLst>
            </a:pPr>
            <a:r>
              <a:rPr sz="1200" spc="-5" dirty="0">
                <a:solidFill>
                  <a:srgbClr val="1F487C"/>
                </a:solidFill>
                <a:latin typeface="Arial"/>
                <a:cs typeface="Arial"/>
              </a:rPr>
              <a:t>quattro rappresentanti eletti dai genitori  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alunni </a:t>
            </a:r>
            <a:r>
              <a:rPr sz="1200" spc="-5" dirty="0">
                <a:solidFill>
                  <a:srgbClr val="1F487C"/>
                </a:solidFill>
                <a:latin typeface="Arial"/>
                <a:cs typeface="Arial"/>
              </a:rPr>
              <a:t>iscritti alla</a:t>
            </a:r>
            <a:r>
              <a:rPr sz="1200" spc="-5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classe;</a:t>
            </a:r>
            <a:endParaRPr sz="12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200" b="1" dirty="0">
                <a:solidFill>
                  <a:srgbClr val="1F487C"/>
                </a:solidFill>
                <a:latin typeface="Arial"/>
                <a:cs typeface="Arial"/>
              </a:rPr>
              <a:t>Scuola secondaria </a:t>
            </a:r>
            <a:r>
              <a:rPr sz="1200" b="1" spc="-5" dirty="0">
                <a:solidFill>
                  <a:srgbClr val="1F487C"/>
                </a:solidFill>
                <a:latin typeface="Arial"/>
                <a:cs typeface="Arial"/>
              </a:rPr>
              <a:t>di </a:t>
            </a:r>
            <a:r>
              <a:rPr sz="1200" b="1" dirty="0">
                <a:solidFill>
                  <a:srgbClr val="1F487C"/>
                </a:solidFill>
                <a:latin typeface="Arial"/>
                <a:cs typeface="Arial"/>
              </a:rPr>
              <a:t>Secondo</a:t>
            </a:r>
            <a:r>
              <a:rPr sz="1200" b="1" spc="-8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F487C"/>
                </a:solidFill>
                <a:latin typeface="Arial"/>
                <a:cs typeface="Arial"/>
              </a:rPr>
              <a:t>grado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: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907404" y="5471566"/>
            <a:ext cx="34963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085" algn="just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185420" algn="l"/>
              </a:tabLst>
            </a:pPr>
            <a:r>
              <a:rPr sz="1200" spc="-5" dirty="0">
                <a:solidFill>
                  <a:srgbClr val="1F487C"/>
                </a:solidFill>
                <a:latin typeface="Arial"/>
                <a:cs typeface="Arial"/>
              </a:rPr>
              <a:t>due rappresentanti eletti dai genitori degli </a:t>
            </a:r>
            <a:r>
              <a:rPr sz="1200" spc="-10" dirty="0">
                <a:solidFill>
                  <a:srgbClr val="1F487C"/>
                </a:solidFill>
                <a:latin typeface="Arial"/>
                <a:cs typeface="Arial"/>
              </a:rPr>
              <a:t>alunni  </a:t>
            </a:r>
            <a:r>
              <a:rPr sz="1200" spc="-5" dirty="0">
                <a:solidFill>
                  <a:srgbClr val="1F487C"/>
                </a:solidFill>
                <a:latin typeface="Arial"/>
                <a:cs typeface="Arial"/>
              </a:rPr>
              <a:t>iscritti alla classe, nonché </a:t>
            </a:r>
            <a:r>
              <a:rPr sz="1200" spc="-10" dirty="0">
                <a:solidFill>
                  <a:srgbClr val="1F487C"/>
                </a:solidFill>
                <a:latin typeface="Arial"/>
                <a:cs typeface="Arial"/>
              </a:rPr>
              <a:t>due </a:t>
            </a:r>
            <a:r>
              <a:rPr sz="1200" spc="-5" dirty="0">
                <a:solidFill>
                  <a:srgbClr val="1F487C"/>
                </a:solidFill>
                <a:latin typeface="Arial"/>
                <a:cs typeface="Arial"/>
              </a:rPr>
              <a:t>rappresentanti  degli 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studenti, </a:t>
            </a:r>
            <a:r>
              <a:rPr sz="1200" spc="-5" dirty="0">
                <a:solidFill>
                  <a:srgbClr val="1F487C"/>
                </a:solidFill>
                <a:latin typeface="Arial"/>
                <a:cs typeface="Arial"/>
              </a:rPr>
              <a:t>eletti dagli 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studenti </a:t>
            </a:r>
            <a:r>
              <a:rPr sz="1200" spc="-5" dirty="0">
                <a:solidFill>
                  <a:srgbClr val="1F487C"/>
                </a:solidFill>
                <a:latin typeface="Arial"/>
                <a:cs typeface="Arial"/>
              </a:rPr>
              <a:t>della</a:t>
            </a:r>
            <a:r>
              <a:rPr sz="1200" spc="-13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487C"/>
                </a:solidFill>
                <a:latin typeface="Arial"/>
                <a:cs typeface="Arial"/>
              </a:rPr>
              <a:t>classe.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2504" y="836675"/>
            <a:ext cx="3380232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6769100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Ulteriori disposizioni contenute nel </a:t>
            </a:r>
            <a:r>
              <a:rPr spc="-5" dirty="0"/>
              <a:t>nuovo</a:t>
            </a:r>
            <a:r>
              <a:rPr spc="-125" dirty="0"/>
              <a:t> </a:t>
            </a:r>
            <a:r>
              <a:rPr dirty="0"/>
              <a:t>Regolamento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Affidamento del servizio di cassa</a:t>
            </a:r>
            <a:r>
              <a:rPr sz="1600" b="0" spc="-15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(1/3)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48271" y="2400300"/>
            <a:ext cx="371855" cy="3703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72071" y="2324100"/>
            <a:ext cx="524510" cy="523240"/>
          </a:xfrm>
          <a:custGeom>
            <a:avLst/>
            <a:gdLst/>
            <a:ahLst/>
            <a:cxnLst/>
            <a:rect l="l" t="t" r="r" b="b"/>
            <a:pathLst>
              <a:path w="524509" h="523239">
                <a:moveTo>
                  <a:pt x="0" y="261365"/>
                </a:moveTo>
                <a:lnTo>
                  <a:pt x="4222" y="214371"/>
                </a:lnTo>
                <a:lnTo>
                  <a:pt x="16398" y="170146"/>
                </a:lnTo>
                <a:lnTo>
                  <a:pt x="35785" y="129427"/>
                </a:lnTo>
                <a:lnTo>
                  <a:pt x="61645" y="92950"/>
                </a:lnTo>
                <a:lnTo>
                  <a:pt x="93237" y="61453"/>
                </a:lnTo>
                <a:lnTo>
                  <a:pt x="129822" y="35672"/>
                </a:lnTo>
                <a:lnTo>
                  <a:pt x="170658" y="16345"/>
                </a:lnTo>
                <a:lnTo>
                  <a:pt x="215007" y="4209"/>
                </a:lnTo>
                <a:lnTo>
                  <a:pt x="262127" y="0"/>
                </a:lnTo>
                <a:lnTo>
                  <a:pt x="309248" y="4209"/>
                </a:lnTo>
                <a:lnTo>
                  <a:pt x="353597" y="16345"/>
                </a:lnTo>
                <a:lnTo>
                  <a:pt x="394433" y="35672"/>
                </a:lnTo>
                <a:lnTo>
                  <a:pt x="431018" y="61453"/>
                </a:lnTo>
                <a:lnTo>
                  <a:pt x="462610" y="92950"/>
                </a:lnTo>
                <a:lnTo>
                  <a:pt x="488470" y="129427"/>
                </a:lnTo>
                <a:lnTo>
                  <a:pt x="507857" y="170146"/>
                </a:lnTo>
                <a:lnTo>
                  <a:pt x="520033" y="214371"/>
                </a:lnTo>
                <a:lnTo>
                  <a:pt x="524255" y="261365"/>
                </a:lnTo>
                <a:lnTo>
                  <a:pt x="520033" y="308360"/>
                </a:lnTo>
                <a:lnTo>
                  <a:pt x="507857" y="352585"/>
                </a:lnTo>
                <a:lnTo>
                  <a:pt x="488470" y="393304"/>
                </a:lnTo>
                <a:lnTo>
                  <a:pt x="462610" y="429781"/>
                </a:lnTo>
                <a:lnTo>
                  <a:pt x="431018" y="461278"/>
                </a:lnTo>
                <a:lnTo>
                  <a:pt x="394433" y="487059"/>
                </a:lnTo>
                <a:lnTo>
                  <a:pt x="353597" y="506386"/>
                </a:lnTo>
                <a:lnTo>
                  <a:pt x="309248" y="518522"/>
                </a:lnTo>
                <a:lnTo>
                  <a:pt x="262127" y="522732"/>
                </a:lnTo>
                <a:lnTo>
                  <a:pt x="215007" y="518522"/>
                </a:lnTo>
                <a:lnTo>
                  <a:pt x="170658" y="506386"/>
                </a:lnTo>
                <a:lnTo>
                  <a:pt x="129822" y="487059"/>
                </a:lnTo>
                <a:lnTo>
                  <a:pt x="93237" y="461278"/>
                </a:lnTo>
                <a:lnTo>
                  <a:pt x="61645" y="429781"/>
                </a:lnTo>
                <a:lnTo>
                  <a:pt x="35785" y="393304"/>
                </a:lnTo>
                <a:lnTo>
                  <a:pt x="16398" y="352585"/>
                </a:lnTo>
                <a:lnTo>
                  <a:pt x="4222" y="308360"/>
                </a:lnTo>
                <a:lnTo>
                  <a:pt x="0" y="261365"/>
                </a:lnTo>
                <a:close/>
              </a:path>
            </a:pathLst>
          </a:custGeom>
          <a:ln w="9144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018792" y="1910333"/>
            <a:ext cx="23602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Modalità di</a:t>
            </a:r>
            <a:r>
              <a:rPr sz="1600" b="1" i="1" u="heavy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1600" b="1" i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affidamento: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0408" y="2384551"/>
            <a:ext cx="5507990" cy="887094"/>
          </a:xfrm>
          <a:custGeom>
            <a:avLst/>
            <a:gdLst/>
            <a:ahLst/>
            <a:cxnLst/>
            <a:rect l="l" t="t" r="r" b="b"/>
            <a:pathLst>
              <a:path w="5507990" h="887095">
                <a:moveTo>
                  <a:pt x="0" y="886968"/>
                </a:moveTo>
                <a:lnTo>
                  <a:pt x="5507736" y="886968"/>
                </a:lnTo>
                <a:lnTo>
                  <a:pt x="5507736" y="0"/>
                </a:lnTo>
                <a:lnTo>
                  <a:pt x="0" y="0"/>
                </a:lnTo>
                <a:lnTo>
                  <a:pt x="0" y="886968"/>
                </a:lnTo>
                <a:close/>
              </a:path>
            </a:pathLst>
          </a:custGeom>
          <a:solidFill>
            <a:srgbClr val="CCD5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95451" y="2659760"/>
            <a:ext cx="902004" cy="165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62479" y="2659760"/>
            <a:ext cx="3298952" cy="165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1489" y="2870961"/>
            <a:ext cx="3729774" cy="16497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41240" y="2871851"/>
            <a:ext cx="1055751" cy="1309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71540" y="2873120"/>
            <a:ext cx="439420" cy="130175"/>
          </a:xfrm>
          <a:custGeom>
            <a:avLst/>
            <a:gdLst/>
            <a:ahLst/>
            <a:cxnLst/>
            <a:rect l="l" t="t" r="r" b="b"/>
            <a:pathLst>
              <a:path w="439420" h="130175">
                <a:moveTo>
                  <a:pt x="25526" y="0"/>
                </a:moveTo>
                <a:lnTo>
                  <a:pt x="0" y="0"/>
                </a:lnTo>
                <a:lnTo>
                  <a:pt x="0" y="127634"/>
                </a:lnTo>
                <a:lnTo>
                  <a:pt x="16383" y="127634"/>
                </a:lnTo>
                <a:lnTo>
                  <a:pt x="16383" y="18923"/>
                </a:lnTo>
                <a:lnTo>
                  <a:pt x="31834" y="18923"/>
                </a:lnTo>
                <a:lnTo>
                  <a:pt x="25526" y="0"/>
                </a:lnTo>
                <a:close/>
              </a:path>
              <a:path w="439420" h="130175">
                <a:moveTo>
                  <a:pt x="31834" y="18923"/>
                </a:moveTo>
                <a:lnTo>
                  <a:pt x="16383" y="18923"/>
                </a:lnTo>
                <a:lnTo>
                  <a:pt x="53212" y="127634"/>
                </a:lnTo>
                <a:lnTo>
                  <a:pt x="68453" y="127634"/>
                </a:lnTo>
                <a:lnTo>
                  <a:pt x="74846" y="109219"/>
                </a:lnTo>
                <a:lnTo>
                  <a:pt x="61722" y="109219"/>
                </a:lnTo>
                <a:lnTo>
                  <a:pt x="60451" y="105028"/>
                </a:lnTo>
                <a:lnTo>
                  <a:pt x="55625" y="90296"/>
                </a:lnTo>
                <a:lnTo>
                  <a:pt x="31834" y="18923"/>
                </a:lnTo>
                <a:close/>
              </a:path>
              <a:path w="439420" h="130175">
                <a:moveTo>
                  <a:pt x="121793" y="20827"/>
                </a:moveTo>
                <a:lnTo>
                  <a:pt x="105537" y="20827"/>
                </a:lnTo>
                <a:lnTo>
                  <a:pt x="105537" y="127634"/>
                </a:lnTo>
                <a:lnTo>
                  <a:pt x="121793" y="127634"/>
                </a:lnTo>
                <a:lnTo>
                  <a:pt x="121793" y="20827"/>
                </a:lnTo>
                <a:close/>
              </a:path>
              <a:path w="439420" h="130175">
                <a:moveTo>
                  <a:pt x="121793" y="0"/>
                </a:moveTo>
                <a:lnTo>
                  <a:pt x="99187" y="0"/>
                </a:lnTo>
                <a:lnTo>
                  <a:pt x="68580" y="88773"/>
                </a:lnTo>
                <a:lnTo>
                  <a:pt x="65532" y="97789"/>
                </a:lnTo>
                <a:lnTo>
                  <a:pt x="61722" y="109219"/>
                </a:lnTo>
                <a:lnTo>
                  <a:pt x="74846" y="109219"/>
                </a:lnTo>
                <a:lnTo>
                  <a:pt x="105537" y="20827"/>
                </a:lnTo>
                <a:lnTo>
                  <a:pt x="121793" y="20827"/>
                </a:lnTo>
                <a:lnTo>
                  <a:pt x="121793" y="0"/>
                </a:lnTo>
                <a:close/>
              </a:path>
              <a:path w="439420" h="130175">
                <a:moveTo>
                  <a:pt x="168148" y="0"/>
                </a:moveTo>
                <a:lnTo>
                  <a:pt x="151257" y="0"/>
                </a:lnTo>
                <a:lnTo>
                  <a:pt x="151257" y="127634"/>
                </a:lnTo>
                <a:lnTo>
                  <a:pt x="168148" y="127634"/>
                </a:lnTo>
                <a:lnTo>
                  <a:pt x="168148" y="0"/>
                </a:lnTo>
                <a:close/>
              </a:path>
              <a:path w="439420" h="130175">
                <a:moveTo>
                  <a:pt x="215900" y="0"/>
                </a:moveTo>
                <a:lnTo>
                  <a:pt x="199009" y="0"/>
                </a:lnTo>
                <a:lnTo>
                  <a:pt x="199009" y="73787"/>
                </a:lnTo>
                <a:lnTo>
                  <a:pt x="207137" y="113537"/>
                </a:lnTo>
                <a:lnTo>
                  <a:pt x="249428" y="129793"/>
                </a:lnTo>
                <a:lnTo>
                  <a:pt x="258216" y="129343"/>
                </a:lnTo>
                <a:lnTo>
                  <a:pt x="289821" y="114553"/>
                </a:lnTo>
                <a:lnTo>
                  <a:pt x="240664" y="114553"/>
                </a:lnTo>
                <a:lnTo>
                  <a:pt x="234569" y="113156"/>
                </a:lnTo>
                <a:lnTo>
                  <a:pt x="229616" y="110236"/>
                </a:lnTo>
                <a:lnTo>
                  <a:pt x="224536" y="107441"/>
                </a:lnTo>
                <a:lnTo>
                  <a:pt x="220980" y="103377"/>
                </a:lnTo>
                <a:lnTo>
                  <a:pt x="218938" y="98147"/>
                </a:lnTo>
                <a:lnTo>
                  <a:pt x="216916" y="92837"/>
                </a:lnTo>
                <a:lnTo>
                  <a:pt x="215900" y="84708"/>
                </a:lnTo>
                <a:lnTo>
                  <a:pt x="215900" y="0"/>
                </a:lnTo>
                <a:close/>
              </a:path>
              <a:path w="439420" h="130175">
                <a:moveTo>
                  <a:pt x="299338" y="0"/>
                </a:moveTo>
                <a:lnTo>
                  <a:pt x="282448" y="0"/>
                </a:lnTo>
                <a:lnTo>
                  <a:pt x="282442" y="73787"/>
                </a:lnTo>
                <a:lnTo>
                  <a:pt x="281946" y="84708"/>
                </a:lnTo>
                <a:lnTo>
                  <a:pt x="256625" y="114030"/>
                </a:lnTo>
                <a:lnTo>
                  <a:pt x="248031" y="114553"/>
                </a:lnTo>
                <a:lnTo>
                  <a:pt x="289821" y="114553"/>
                </a:lnTo>
                <a:lnTo>
                  <a:pt x="299338" y="73787"/>
                </a:lnTo>
                <a:lnTo>
                  <a:pt x="299338" y="0"/>
                </a:lnTo>
                <a:close/>
              </a:path>
              <a:path w="439420" h="130175">
                <a:moveTo>
                  <a:pt x="383539" y="0"/>
                </a:moveTo>
                <a:lnTo>
                  <a:pt x="327025" y="0"/>
                </a:lnTo>
                <a:lnTo>
                  <a:pt x="327025" y="127634"/>
                </a:lnTo>
                <a:lnTo>
                  <a:pt x="343916" y="127634"/>
                </a:lnTo>
                <a:lnTo>
                  <a:pt x="343916" y="70992"/>
                </a:lnTo>
                <a:lnTo>
                  <a:pt x="395941" y="70992"/>
                </a:lnTo>
                <a:lnTo>
                  <a:pt x="393064" y="69595"/>
                </a:lnTo>
                <a:lnTo>
                  <a:pt x="401633" y="67855"/>
                </a:lnTo>
                <a:lnTo>
                  <a:pt x="409035" y="65293"/>
                </a:lnTo>
                <a:lnTo>
                  <a:pt x="415246" y="61898"/>
                </a:lnTo>
                <a:lnTo>
                  <a:pt x="420243" y="57657"/>
                </a:lnTo>
                <a:lnTo>
                  <a:pt x="421581" y="56261"/>
                </a:lnTo>
                <a:lnTo>
                  <a:pt x="343916" y="56261"/>
                </a:lnTo>
                <a:lnTo>
                  <a:pt x="343916" y="14096"/>
                </a:lnTo>
                <a:lnTo>
                  <a:pt x="422744" y="14096"/>
                </a:lnTo>
                <a:lnTo>
                  <a:pt x="420116" y="9778"/>
                </a:lnTo>
                <a:lnTo>
                  <a:pt x="391588" y="214"/>
                </a:lnTo>
                <a:lnTo>
                  <a:pt x="383539" y="0"/>
                </a:lnTo>
                <a:close/>
              </a:path>
              <a:path w="439420" h="130175">
                <a:moveTo>
                  <a:pt x="395941" y="70992"/>
                </a:moveTo>
                <a:lnTo>
                  <a:pt x="367792" y="70992"/>
                </a:lnTo>
                <a:lnTo>
                  <a:pt x="370967" y="71119"/>
                </a:lnTo>
                <a:lnTo>
                  <a:pt x="372872" y="71500"/>
                </a:lnTo>
                <a:lnTo>
                  <a:pt x="418211" y="127634"/>
                </a:lnTo>
                <a:lnTo>
                  <a:pt x="439420" y="127634"/>
                </a:lnTo>
                <a:lnTo>
                  <a:pt x="412876" y="86105"/>
                </a:lnTo>
                <a:lnTo>
                  <a:pt x="408178" y="80390"/>
                </a:lnTo>
                <a:lnTo>
                  <a:pt x="403225" y="75945"/>
                </a:lnTo>
                <a:lnTo>
                  <a:pt x="400938" y="73787"/>
                </a:lnTo>
                <a:lnTo>
                  <a:pt x="397510" y="71754"/>
                </a:lnTo>
                <a:lnTo>
                  <a:pt x="395941" y="70992"/>
                </a:lnTo>
                <a:close/>
              </a:path>
              <a:path w="439420" h="130175">
                <a:moveTo>
                  <a:pt x="422744" y="14096"/>
                </a:moveTo>
                <a:lnTo>
                  <a:pt x="393700" y="14096"/>
                </a:lnTo>
                <a:lnTo>
                  <a:pt x="400685" y="16001"/>
                </a:lnTo>
                <a:lnTo>
                  <a:pt x="405003" y="19938"/>
                </a:lnTo>
                <a:lnTo>
                  <a:pt x="409448" y="23749"/>
                </a:lnTo>
                <a:lnTo>
                  <a:pt x="411607" y="28828"/>
                </a:lnTo>
                <a:lnTo>
                  <a:pt x="411607" y="38988"/>
                </a:lnTo>
                <a:lnTo>
                  <a:pt x="410463" y="42799"/>
                </a:lnTo>
                <a:lnTo>
                  <a:pt x="408178" y="46227"/>
                </a:lnTo>
                <a:lnTo>
                  <a:pt x="405892" y="49783"/>
                </a:lnTo>
                <a:lnTo>
                  <a:pt x="402589" y="52324"/>
                </a:lnTo>
                <a:lnTo>
                  <a:pt x="398272" y="53975"/>
                </a:lnTo>
                <a:lnTo>
                  <a:pt x="393954" y="55499"/>
                </a:lnTo>
                <a:lnTo>
                  <a:pt x="387858" y="56261"/>
                </a:lnTo>
                <a:lnTo>
                  <a:pt x="421581" y="56261"/>
                </a:lnTo>
                <a:lnTo>
                  <a:pt x="426085" y="51562"/>
                </a:lnTo>
                <a:lnTo>
                  <a:pt x="429006" y="43814"/>
                </a:lnTo>
                <a:lnTo>
                  <a:pt x="429006" y="27812"/>
                </a:lnTo>
                <a:lnTo>
                  <a:pt x="427228" y="21336"/>
                </a:lnTo>
                <a:lnTo>
                  <a:pt x="423672" y="15620"/>
                </a:lnTo>
                <a:lnTo>
                  <a:pt x="422744" y="14096"/>
                </a:lnTo>
                <a:close/>
              </a:path>
            </a:pathLst>
          </a:custGeom>
          <a:solidFill>
            <a:srgbClr val="CCD5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5008" y="2359151"/>
            <a:ext cx="5507990" cy="887094"/>
          </a:xfrm>
          <a:custGeom>
            <a:avLst/>
            <a:gdLst/>
            <a:ahLst/>
            <a:cxnLst/>
            <a:rect l="l" t="t" r="r" b="b"/>
            <a:pathLst>
              <a:path w="5507990" h="887094">
                <a:moveTo>
                  <a:pt x="0" y="886968"/>
                </a:moveTo>
                <a:lnTo>
                  <a:pt x="5507736" y="886968"/>
                </a:lnTo>
                <a:lnTo>
                  <a:pt x="5507736" y="0"/>
                </a:lnTo>
                <a:lnTo>
                  <a:pt x="0" y="0"/>
                </a:lnTo>
                <a:lnTo>
                  <a:pt x="0" y="8869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056132" y="2571750"/>
            <a:ext cx="42989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Ricorso agli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strumenti di acquisto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negoziazione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0540" y="2785110"/>
            <a:ext cx="53911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eventualmente predisposti da Consip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S.p.A.,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d’intesa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con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il</a:t>
            </a:r>
            <a:r>
              <a:rPr sz="14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MIUR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7057" y="2419350"/>
            <a:ext cx="1123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b="1" i="1" dirty="0">
                <a:solidFill>
                  <a:srgbClr val="F79546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70408" y="4089908"/>
            <a:ext cx="5507990" cy="887094"/>
          </a:xfrm>
          <a:custGeom>
            <a:avLst/>
            <a:gdLst/>
            <a:ahLst/>
            <a:cxnLst/>
            <a:rect l="l" t="t" r="r" b="b"/>
            <a:pathLst>
              <a:path w="5507990" h="887095">
                <a:moveTo>
                  <a:pt x="0" y="886968"/>
                </a:moveTo>
                <a:lnTo>
                  <a:pt x="5507736" y="886968"/>
                </a:lnTo>
                <a:lnTo>
                  <a:pt x="5507736" y="0"/>
                </a:lnTo>
                <a:lnTo>
                  <a:pt x="0" y="0"/>
                </a:lnTo>
                <a:lnTo>
                  <a:pt x="0" y="886968"/>
                </a:lnTo>
                <a:close/>
              </a:path>
            </a:pathLst>
          </a:custGeom>
          <a:solidFill>
            <a:srgbClr val="CCD5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7822" y="4258564"/>
            <a:ext cx="1246378" cy="1630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27098" y="4258564"/>
            <a:ext cx="2680969" cy="16281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66741" y="4257802"/>
            <a:ext cx="1180338" cy="13042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62622" y="4471923"/>
            <a:ext cx="4988801" cy="34315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23940" y="4471923"/>
            <a:ext cx="254635" cy="130175"/>
          </a:xfrm>
          <a:custGeom>
            <a:avLst/>
            <a:gdLst/>
            <a:ahLst/>
            <a:cxnLst/>
            <a:rect l="l" t="t" r="r" b="b"/>
            <a:pathLst>
              <a:path w="254635" h="130175">
                <a:moveTo>
                  <a:pt x="22733" y="35178"/>
                </a:moveTo>
                <a:lnTo>
                  <a:pt x="0" y="35178"/>
                </a:lnTo>
                <a:lnTo>
                  <a:pt x="0" y="127634"/>
                </a:lnTo>
                <a:lnTo>
                  <a:pt x="24511" y="127634"/>
                </a:lnTo>
                <a:lnTo>
                  <a:pt x="24632" y="88270"/>
                </a:lnTo>
                <a:lnTo>
                  <a:pt x="25003" y="79517"/>
                </a:lnTo>
                <a:lnTo>
                  <a:pt x="37464" y="54990"/>
                </a:lnTo>
                <a:lnTo>
                  <a:pt x="53730" y="54990"/>
                </a:lnTo>
                <a:lnTo>
                  <a:pt x="56134" y="48259"/>
                </a:lnTo>
                <a:lnTo>
                  <a:pt x="22733" y="48259"/>
                </a:lnTo>
                <a:lnTo>
                  <a:pt x="22733" y="35178"/>
                </a:lnTo>
                <a:close/>
              </a:path>
              <a:path w="254635" h="130175">
                <a:moveTo>
                  <a:pt x="53730" y="54990"/>
                </a:moveTo>
                <a:lnTo>
                  <a:pt x="44450" y="54990"/>
                </a:lnTo>
                <a:lnTo>
                  <a:pt x="48260" y="56261"/>
                </a:lnTo>
                <a:lnTo>
                  <a:pt x="52324" y="58927"/>
                </a:lnTo>
                <a:lnTo>
                  <a:pt x="53730" y="54990"/>
                </a:lnTo>
                <a:close/>
              </a:path>
              <a:path w="254635" h="130175">
                <a:moveTo>
                  <a:pt x="49403" y="33019"/>
                </a:moveTo>
                <a:lnTo>
                  <a:pt x="39878" y="33019"/>
                </a:lnTo>
                <a:lnTo>
                  <a:pt x="36322" y="34036"/>
                </a:lnTo>
                <a:lnTo>
                  <a:pt x="33274" y="35940"/>
                </a:lnTo>
                <a:lnTo>
                  <a:pt x="30225" y="37973"/>
                </a:lnTo>
                <a:lnTo>
                  <a:pt x="26670" y="42037"/>
                </a:lnTo>
                <a:lnTo>
                  <a:pt x="22733" y="48259"/>
                </a:lnTo>
                <a:lnTo>
                  <a:pt x="56134" y="48259"/>
                </a:lnTo>
                <a:lnTo>
                  <a:pt x="59944" y="37592"/>
                </a:lnTo>
                <a:lnTo>
                  <a:pt x="54737" y="34543"/>
                </a:lnTo>
                <a:lnTo>
                  <a:pt x="49403" y="33019"/>
                </a:lnTo>
                <a:close/>
              </a:path>
              <a:path w="254635" h="130175">
                <a:moveTo>
                  <a:pt x="106425" y="33019"/>
                </a:moveTo>
                <a:lnTo>
                  <a:pt x="70812" y="53199"/>
                </a:lnTo>
                <a:lnTo>
                  <a:pt x="64008" y="82042"/>
                </a:lnTo>
                <a:lnTo>
                  <a:pt x="64579" y="91255"/>
                </a:lnTo>
                <a:lnTo>
                  <a:pt x="87948" y="125755"/>
                </a:lnTo>
                <a:lnTo>
                  <a:pt x="108966" y="129667"/>
                </a:lnTo>
                <a:lnTo>
                  <a:pt x="116254" y="129236"/>
                </a:lnTo>
                <a:lnTo>
                  <a:pt x="145956" y="111378"/>
                </a:lnTo>
                <a:lnTo>
                  <a:pt x="103505" y="111378"/>
                </a:lnTo>
                <a:lnTo>
                  <a:pt x="98806" y="109346"/>
                </a:lnTo>
                <a:lnTo>
                  <a:pt x="91312" y="101345"/>
                </a:lnTo>
                <a:lnTo>
                  <a:pt x="89281" y="95631"/>
                </a:lnTo>
                <a:lnTo>
                  <a:pt x="89154" y="88392"/>
                </a:lnTo>
                <a:lnTo>
                  <a:pt x="150495" y="88392"/>
                </a:lnTo>
                <a:lnTo>
                  <a:pt x="149923" y="75273"/>
                </a:lnTo>
                <a:lnTo>
                  <a:pt x="149578" y="73406"/>
                </a:lnTo>
                <a:lnTo>
                  <a:pt x="89535" y="73406"/>
                </a:lnTo>
                <a:lnTo>
                  <a:pt x="89535" y="66801"/>
                </a:lnTo>
                <a:lnTo>
                  <a:pt x="91186" y="61468"/>
                </a:lnTo>
                <a:lnTo>
                  <a:pt x="98171" y="53720"/>
                </a:lnTo>
                <a:lnTo>
                  <a:pt x="102616" y="51815"/>
                </a:lnTo>
                <a:lnTo>
                  <a:pt x="142515" y="51815"/>
                </a:lnTo>
                <a:lnTo>
                  <a:pt x="139064" y="46608"/>
                </a:lnTo>
                <a:lnTo>
                  <a:pt x="132536" y="40681"/>
                </a:lnTo>
                <a:lnTo>
                  <a:pt x="124936" y="36433"/>
                </a:lnTo>
                <a:lnTo>
                  <a:pt x="116240" y="33875"/>
                </a:lnTo>
                <a:lnTo>
                  <a:pt x="106425" y="33019"/>
                </a:lnTo>
                <a:close/>
              </a:path>
              <a:path w="254635" h="130175">
                <a:moveTo>
                  <a:pt x="124713" y="98170"/>
                </a:moveTo>
                <a:lnTo>
                  <a:pt x="123444" y="102869"/>
                </a:lnTo>
                <a:lnTo>
                  <a:pt x="121412" y="106171"/>
                </a:lnTo>
                <a:lnTo>
                  <a:pt x="116205" y="110362"/>
                </a:lnTo>
                <a:lnTo>
                  <a:pt x="113030" y="111378"/>
                </a:lnTo>
                <a:lnTo>
                  <a:pt x="145956" y="111378"/>
                </a:lnTo>
                <a:lnTo>
                  <a:pt x="149098" y="102234"/>
                </a:lnTo>
                <a:lnTo>
                  <a:pt x="124713" y="98170"/>
                </a:lnTo>
                <a:close/>
              </a:path>
              <a:path w="254635" h="130175">
                <a:moveTo>
                  <a:pt x="142515" y="51815"/>
                </a:moveTo>
                <a:lnTo>
                  <a:pt x="112903" y="51815"/>
                </a:lnTo>
                <a:lnTo>
                  <a:pt x="117221" y="53593"/>
                </a:lnTo>
                <a:lnTo>
                  <a:pt x="120650" y="57276"/>
                </a:lnTo>
                <a:lnTo>
                  <a:pt x="124206" y="60959"/>
                </a:lnTo>
                <a:lnTo>
                  <a:pt x="125984" y="66293"/>
                </a:lnTo>
                <a:lnTo>
                  <a:pt x="126111" y="73406"/>
                </a:lnTo>
                <a:lnTo>
                  <a:pt x="149578" y="73406"/>
                </a:lnTo>
                <a:lnTo>
                  <a:pt x="147828" y="63928"/>
                </a:lnTo>
                <a:lnTo>
                  <a:pt x="144208" y="54369"/>
                </a:lnTo>
                <a:lnTo>
                  <a:pt x="142515" y="51815"/>
                </a:lnTo>
                <a:close/>
              </a:path>
              <a:path w="254635" h="130175">
                <a:moveTo>
                  <a:pt x="195961" y="54609"/>
                </a:moveTo>
                <a:lnTo>
                  <a:pt x="171450" y="54609"/>
                </a:lnTo>
                <a:lnTo>
                  <a:pt x="171512" y="105028"/>
                </a:lnTo>
                <a:lnTo>
                  <a:pt x="171704" y="109346"/>
                </a:lnTo>
                <a:lnTo>
                  <a:pt x="172212" y="112140"/>
                </a:lnTo>
                <a:lnTo>
                  <a:pt x="172847" y="116205"/>
                </a:lnTo>
                <a:lnTo>
                  <a:pt x="173989" y="119380"/>
                </a:lnTo>
                <a:lnTo>
                  <a:pt x="175641" y="121665"/>
                </a:lnTo>
                <a:lnTo>
                  <a:pt x="177292" y="124078"/>
                </a:lnTo>
                <a:lnTo>
                  <a:pt x="179832" y="125983"/>
                </a:lnTo>
                <a:lnTo>
                  <a:pt x="183387" y="127507"/>
                </a:lnTo>
                <a:lnTo>
                  <a:pt x="186944" y="128905"/>
                </a:lnTo>
                <a:lnTo>
                  <a:pt x="190881" y="129667"/>
                </a:lnTo>
                <a:lnTo>
                  <a:pt x="202564" y="129667"/>
                </a:lnTo>
                <a:lnTo>
                  <a:pt x="209042" y="128524"/>
                </a:lnTo>
                <a:lnTo>
                  <a:pt x="214630" y="125983"/>
                </a:lnTo>
                <a:lnTo>
                  <a:pt x="212843" y="109346"/>
                </a:lnTo>
                <a:lnTo>
                  <a:pt x="201168" y="109346"/>
                </a:lnTo>
                <a:lnTo>
                  <a:pt x="199771" y="108965"/>
                </a:lnTo>
                <a:lnTo>
                  <a:pt x="198628" y="108203"/>
                </a:lnTo>
                <a:lnTo>
                  <a:pt x="197485" y="107314"/>
                </a:lnTo>
                <a:lnTo>
                  <a:pt x="196723" y="106299"/>
                </a:lnTo>
                <a:lnTo>
                  <a:pt x="196469" y="105028"/>
                </a:lnTo>
                <a:lnTo>
                  <a:pt x="196087" y="103886"/>
                </a:lnTo>
                <a:lnTo>
                  <a:pt x="195961" y="54609"/>
                </a:lnTo>
                <a:close/>
              </a:path>
              <a:path w="254635" h="130175">
                <a:moveTo>
                  <a:pt x="212598" y="107061"/>
                </a:moveTo>
                <a:lnTo>
                  <a:pt x="208280" y="108584"/>
                </a:lnTo>
                <a:lnTo>
                  <a:pt x="204978" y="109346"/>
                </a:lnTo>
                <a:lnTo>
                  <a:pt x="212843" y="109346"/>
                </a:lnTo>
                <a:lnTo>
                  <a:pt x="212598" y="107061"/>
                </a:lnTo>
                <a:close/>
              </a:path>
              <a:path w="254635" h="130175">
                <a:moveTo>
                  <a:pt x="212725" y="35178"/>
                </a:moveTo>
                <a:lnTo>
                  <a:pt x="160147" y="35178"/>
                </a:lnTo>
                <a:lnTo>
                  <a:pt x="160147" y="54609"/>
                </a:lnTo>
                <a:lnTo>
                  <a:pt x="212725" y="54609"/>
                </a:lnTo>
                <a:lnTo>
                  <a:pt x="212725" y="35178"/>
                </a:lnTo>
                <a:close/>
              </a:path>
              <a:path w="254635" h="130175">
                <a:moveTo>
                  <a:pt x="195961" y="2539"/>
                </a:moveTo>
                <a:lnTo>
                  <a:pt x="171450" y="16763"/>
                </a:lnTo>
                <a:lnTo>
                  <a:pt x="171450" y="35178"/>
                </a:lnTo>
                <a:lnTo>
                  <a:pt x="195961" y="35178"/>
                </a:lnTo>
                <a:lnTo>
                  <a:pt x="195961" y="2539"/>
                </a:lnTo>
                <a:close/>
              </a:path>
              <a:path w="254635" h="130175">
                <a:moveTo>
                  <a:pt x="254126" y="0"/>
                </a:moveTo>
                <a:lnTo>
                  <a:pt x="229743" y="0"/>
                </a:lnTo>
                <a:lnTo>
                  <a:pt x="229743" y="22606"/>
                </a:lnTo>
                <a:lnTo>
                  <a:pt x="254126" y="22606"/>
                </a:lnTo>
                <a:lnTo>
                  <a:pt x="254126" y="0"/>
                </a:lnTo>
                <a:close/>
              </a:path>
              <a:path w="254635" h="130175">
                <a:moveTo>
                  <a:pt x="254126" y="35178"/>
                </a:moveTo>
                <a:lnTo>
                  <a:pt x="229743" y="35178"/>
                </a:lnTo>
                <a:lnTo>
                  <a:pt x="229743" y="127634"/>
                </a:lnTo>
                <a:lnTo>
                  <a:pt x="254126" y="127634"/>
                </a:lnTo>
                <a:lnTo>
                  <a:pt x="254126" y="35178"/>
                </a:lnTo>
                <a:close/>
              </a:path>
            </a:pathLst>
          </a:custGeom>
          <a:solidFill>
            <a:srgbClr val="CCD5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5008" y="4064508"/>
            <a:ext cx="5507990" cy="887094"/>
          </a:xfrm>
          <a:custGeom>
            <a:avLst/>
            <a:gdLst/>
            <a:ahLst/>
            <a:cxnLst/>
            <a:rect l="l" t="t" r="r" b="b"/>
            <a:pathLst>
              <a:path w="5507990" h="887095">
                <a:moveTo>
                  <a:pt x="0" y="886968"/>
                </a:moveTo>
                <a:lnTo>
                  <a:pt x="5507736" y="886968"/>
                </a:lnTo>
                <a:lnTo>
                  <a:pt x="5507736" y="0"/>
                </a:lnTo>
                <a:lnTo>
                  <a:pt x="0" y="0"/>
                </a:lnTo>
                <a:lnTo>
                  <a:pt x="0" y="8869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70408" y="4170679"/>
            <a:ext cx="550799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" marR="104775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Espletamento di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procedure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ad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evidenza pubblica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con le modalità  stabilite dalla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normativa vigente,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anche mediante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costituzione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400" spc="-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reti 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Scuole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86867" y="3929252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dirty="0">
                <a:solidFill>
                  <a:srgbClr val="F79546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30580" y="3457955"/>
            <a:ext cx="4737100" cy="410209"/>
          </a:xfrm>
          <a:custGeom>
            <a:avLst/>
            <a:gdLst/>
            <a:ahLst/>
            <a:cxnLst/>
            <a:rect l="l" t="t" r="r" b="b"/>
            <a:pathLst>
              <a:path w="4737100" h="410210">
                <a:moveTo>
                  <a:pt x="4736592" y="204978"/>
                </a:moveTo>
                <a:lnTo>
                  <a:pt x="0" y="204978"/>
                </a:lnTo>
                <a:lnTo>
                  <a:pt x="2368296" y="409956"/>
                </a:lnTo>
                <a:lnTo>
                  <a:pt x="4736592" y="204978"/>
                </a:lnTo>
                <a:close/>
              </a:path>
              <a:path w="4737100" h="410210">
                <a:moveTo>
                  <a:pt x="3552444" y="0"/>
                </a:moveTo>
                <a:lnTo>
                  <a:pt x="1184147" y="0"/>
                </a:lnTo>
                <a:lnTo>
                  <a:pt x="1184147" y="204978"/>
                </a:lnTo>
                <a:lnTo>
                  <a:pt x="3552444" y="204978"/>
                </a:lnTo>
                <a:lnTo>
                  <a:pt x="355244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700654" y="3486150"/>
            <a:ext cx="9969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1400" i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subordine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224015" y="2223516"/>
            <a:ext cx="275894" cy="28742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239255" y="2276855"/>
            <a:ext cx="173990" cy="2772410"/>
          </a:xfrm>
          <a:custGeom>
            <a:avLst/>
            <a:gdLst/>
            <a:ahLst/>
            <a:cxnLst/>
            <a:rect l="l" t="t" r="r" b="b"/>
            <a:pathLst>
              <a:path w="173989" h="2772410">
                <a:moveTo>
                  <a:pt x="86868" y="0"/>
                </a:moveTo>
                <a:lnTo>
                  <a:pt x="0" y="0"/>
                </a:lnTo>
                <a:lnTo>
                  <a:pt x="86868" y="1386078"/>
                </a:lnTo>
                <a:lnTo>
                  <a:pt x="0" y="2772156"/>
                </a:lnTo>
                <a:lnTo>
                  <a:pt x="86868" y="2772156"/>
                </a:lnTo>
                <a:lnTo>
                  <a:pt x="173736" y="1386078"/>
                </a:lnTo>
                <a:lnTo>
                  <a:pt x="86868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354823" y="2394204"/>
            <a:ext cx="3613785" cy="407034"/>
          </a:xfrm>
          <a:custGeom>
            <a:avLst/>
            <a:gdLst/>
            <a:ahLst/>
            <a:cxnLst/>
            <a:rect l="l" t="t" r="r" b="b"/>
            <a:pathLst>
              <a:path w="3613784" h="407035">
                <a:moveTo>
                  <a:pt x="3545585" y="0"/>
                </a:moveTo>
                <a:lnTo>
                  <a:pt x="67818" y="0"/>
                </a:lnTo>
                <a:lnTo>
                  <a:pt x="41415" y="5328"/>
                </a:lnTo>
                <a:lnTo>
                  <a:pt x="19859" y="19859"/>
                </a:lnTo>
                <a:lnTo>
                  <a:pt x="5328" y="41415"/>
                </a:lnTo>
                <a:lnTo>
                  <a:pt x="0" y="67818"/>
                </a:lnTo>
                <a:lnTo>
                  <a:pt x="0" y="339090"/>
                </a:lnTo>
                <a:lnTo>
                  <a:pt x="5328" y="365492"/>
                </a:lnTo>
                <a:lnTo>
                  <a:pt x="19859" y="387048"/>
                </a:lnTo>
                <a:lnTo>
                  <a:pt x="41415" y="401579"/>
                </a:lnTo>
                <a:lnTo>
                  <a:pt x="67818" y="406908"/>
                </a:lnTo>
                <a:lnTo>
                  <a:pt x="3545585" y="406908"/>
                </a:lnTo>
                <a:lnTo>
                  <a:pt x="3571988" y="401579"/>
                </a:lnTo>
                <a:lnTo>
                  <a:pt x="3593544" y="387048"/>
                </a:lnTo>
                <a:lnTo>
                  <a:pt x="3608075" y="365492"/>
                </a:lnTo>
                <a:lnTo>
                  <a:pt x="3613404" y="339090"/>
                </a:lnTo>
                <a:lnTo>
                  <a:pt x="3613404" y="67818"/>
                </a:lnTo>
                <a:lnTo>
                  <a:pt x="3608075" y="41415"/>
                </a:lnTo>
                <a:lnTo>
                  <a:pt x="3593544" y="19859"/>
                </a:lnTo>
                <a:lnTo>
                  <a:pt x="3571988" y="5328"/>
                </a:lnTo>
                <a:lnTo>
                  <a:pt x="354558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927340" y="2472689"/>
            <a:ext cx="24682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Oggetto del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servizio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sz="1400" b="1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cassa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789419" y="3140951"/>
            <a:ext cx="246964" cy="60656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815328" y="3221735"/>
            <a:ext cx="144780" cy="504825"/>
          </a:xfrm>
          <a:custGeom>
            <a:avLst/>
            <a:gdLst/>
            <a:ahLst/>
            <a:cxnLst/>
            <a:rect l="l" t="t" r="r" b="b"/>
            <a:pathLst>
              <a:path w="144779" h="504825">
                <a:moveTo>
                  <a:pt x="0" y="0"/>
                </a:moveTo>
                <a:lnTo>
                  <a:pt x="0" y="504444"/>
                </a:lnTo>
                <a:lnTo>
                  <a:pt x="144779" y="252222"/>
                </a:lnTo>
                <a:lnTo>
                  <a:pt x="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789419" y="4081259"/>
            <a:ext cx="246964" cy="60656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815328" y="4162044"/>
            <a:ext cx="144780" cy="504825"/>
          </a:xfrm>
          <a:custGeom>
            <a:avLst/>
            <a:gdLst/>
            <a:ahLst/>
            <a:cxnLst/>
            <a:rect l="l" t="t" r="r" b="b"/>
            <a:pathLst>
              <a:path w="144779" h="504825">
                <a:moveTo>
                  <a:pt x="0" y="0"/>
                </a:moveTo>
                <a:lnTo>
                  <a:pt x="0" y="504443"/>
                </a:lnTo>
                <a:lnTo>
                  <a:pt x="144779" y="252221"/>
                </a:lnTo>
                <a:lnTo>
                  <a:pt x="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7275321" y="3024632"/>
            <a:ext cx="20967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52755" algn="l"/>
                <a:tab pos="1679575" algn="l"/>
              </a:tabLst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La	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riscossione	delle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421239" y="3024632"/>
            <a:ext cx="4464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3695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	il</a:t>
            </a:r>
            <a:endParaRPr sz="14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275321" y="3237992"/>
            <a:ext cx="22815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60145" algn="l"/>
                <a:tab pos="1764664" algn="l"/>
              </a:tabLst>
            </a:pP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am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to	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	s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se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587610" y="3024632"/>
            <a:ext cx="69278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7480" marR="5080" indent="-14478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entrate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en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ti 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dalla</a:t>
            </a:r>
            <a:endParaRPr sz="14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328275" y="3237992"/>
            <a:ext cx="53911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0335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po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ss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275321" y="3451047"/>
            <a:ext cx="231394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25550" algn="l"/>
                <a:tab pos="2200910" algn="l"/>
              </a:tabLst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all’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st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	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co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ti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	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ordinate.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275321" y="4180713"/>
            <a:ext cx="359219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La</a:t>
            </a:r>
            <a:r>
              <a:rPr sz="1400" spc="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custodia</a:t>
            </a:r>
            <a:r>
              <a:rPr sz="1400" b="1" spc="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spc="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l’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amministrazione</a:t>
            </a:r>
            <a:r>
              <a:rPr sz="1400" b="1" spc="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400" spc="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titoli</a:t>
            </a:r>
            <a:r>
              <a:rPr sz="1400" b="1" spc="2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valori.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248143" y="4005071"/>
            <a:ext cx="3672204" cy="0"/>
          </a:xfrm>
          <a:custGeom>
            <a:avLst/>
            <a:gdLst/>
            <a:ahLst/>
            <a:cxnLst/>
            <a:rect l="l" t="t" r="r" b="b"/>
            <a:pathLst>
              <a:path w="3672204">
                <a:moveTo>
                  <a:pt x="0" y="0"/>
                </a:moveTo>
                <a:lnTo>
                  <a:pt x="3671951" y="0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23316" y="5012435"/>
            <a:ext cx="850900" cy="855344"/>
          </a:xfrm>
          <a:custGeom>
            <a:avLst/>
            <a:gdLst/>
            <a:ahLst/>
            <a:cxnLst/>
            <a:rect l="l" t="t" r="r" b="b"/>
            <a:pathLst>
              <a:path w="850900" h="855345">
                <a:moveTo>
                  <a:pt x="141516" y="0"/>
                </a:moveTo>
                <a:lnTo>
                  <a:pt x="0" y="0"/>
                </a:lnTo>
                <a:lnTo>
                  <a:pt x="0" y="367791"/>
                </a:lnTo>
                <a:lnTo>
                  <a:pt x="2898" y="414436"/>
                </a:lnTo>
                <a:lnTo>
                  <a:pt x="11362" y="459357"/>
                </a:lnTo>
                <a:lnTo>
                  <a:pt x="25043" y="502205"/>
                </a:lnTo>
                <a:lnTo>
                  <a:pt x="43591" y="542629"/>
                </a:lnTo>
                <a:lnTo>
                  <a:pt x="66658" y="580282"/>
                </a:lnTo>
                <a:lnTo>
                  <a:pt x="93896" y="614813"/>
                </a:lnTo>
                <a:lnTo>
                  <a:pt x="124956" y="645873"/>
                </a:lnTo>
                <a:lnTo>
                  <a:pt x="159489" y="673114"/>
                </a:lnTo>
                <a:lnTo>
                  <a:pt x="197146" y="696185"/>
                </a:lnTo>
                <a:lnTo>
                  <a:pt x="237579" y="714737"/>
                </a:lnTo>
                <a:lnTo>
                  <a:pt x="280439" y="728421"/>
                </a:lnTo>
                <a:lnTo>
                  <a:pt x="325378" y="736887"/>
                </a:lnTo>
                <a:lnTo>
                  <a:pt x="372046" y="739787"/>
                </a:lnTo>
                <a:lnTo>
                  <a:pt x="637794" y="739787"/>
                </a:lnTo>
                <a:lnTo>
                  <a:pt x="637794" y="854963"/>
                </a:lnTo>
                <a:lnTo>
                  <a:pt x="850392" y="669023"/>
                </a:lnTo>
                <a:lnTo>
                  <a:pt x="769485" y="598271"/>
                </a:lnTo>
                <a:lnTo>
                  <a:pt x="372046" y="598271"/>
                </a:lnTo>
                <a:lnTo>
                  <a:pt x="325586" y="593587"/>
                </a:lnTo>
                <a:lnTo>
                  <a:pt x="282314" y="580154"/>
                </a:lnTo>
                <a:lnTo>
                  <a:pt x="243155" y="558899"/>
                </a:lnTo>
                <a:lnTo>
                  <a:pt x="209037" y="530752"/>
                </a:lnTo>
                <a:lnTo>
                  <a:pt x="180887" y="496639"/>
                </a:lnTo>
                <a:lnTo>
                  <a:pt x="159632" y="457489"/>
                </a:lnTo>
                <a:lnTo>
                  <a:pt x="146199" y="414231"/>
                </a:lnTo>
                <a:lnTo>
                  <a:pt x="141516" y="367791"/>
                </a:lnTo>
                <a:lnTo>
                  <a:pt x="141516" y="0"/>
                </a:lnTo>
                <a:close/>
              </a:path>
              <a:path w="850900" h="855345">
                <a:moveTo>
                  <a:pt x="637794" y="483107"/>
                </a:moveTo>
                <a:lnTo>
                  <a:pt x="637794" y="598271"/>
                </a:lnTo>
                <a:lnTo>
                  <a:pt x="769485" y="598271"/>
                </a:lnTo>
                <a:lnTo>
                  <a:pt x="637794" y="483107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342087" y="5293156"/>
            <a:ext cx="10425430" cy="1238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3805" marR="5080" algn="ctr">
              <a:lnSpc>
                <a:spcPct val="120000"/>
              </a:lnSpc>
              <a:spcBef>
                <a:spcPts val="100"/>
              </a:spcBef>
            </a:pP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DS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stipula apposita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convenzione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alle migliori 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condizioni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del mercato per quanto concerne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i tassi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d’interesse attivi</a:t>
            </a:r>
            <a:r>
              <a:rPr sz="1400" i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e  passivi,</a:t>
            </a:r>
            <a:r>
              <a:rPr sz="1400" i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il</a:t>
            </a:r>
            <a:r>
              <a:rPr sz="1400" i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costo</a:t>
            </a:r>
            <a:r>
              <a:rPr sz="1400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delle</a:t>
            </a:r>
            <a:r>
              <a:rPr sz="1400" i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operazioni</a:t>
            </a:r>
            <a:r>
              <a:rPr sz="1400" i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i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le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spese</a:t>
            </a:r>
            <a:r>
              <a:rPr sz="1400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tenuta</a:t>
            </a:r>
            <a:r>
              <a:rPr sz="1400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conto,</a:t>
            </a:r>
            <a:r>
              <a:rPr sz="1400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comparate,</a:t>
            </a:r>
            <a:r>
              <a:rPr sz="1400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caso</a:t>
            </a:r>
            <a:r>
              <a:rPr sz="1400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 sostanziale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parità,</a:t>
            </a:r>
            <a:r>
              <a:rPr sz="1400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con</a:t>
            </a:r>
            <a:r>
              <a:rPr sz="1400" i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altri</a:t>
            </a:r>
            <a:r>
              <a:rPr sz="1400" i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benefìci  concessi dall'Istituto cassiere, sulla base di uno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schema tipo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predisposto dal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MIUR</a:t>
            </a:r>
            <a:r>
              <a:rPr sz="1350" b="1" i="1" baseline="24691" dirty="0">
                <a:solidFill>
                  <a:srgbClr val="001F5F"/>
                </a:solidFill>
                <a:latin typeface="Arial"/>
                <a:cs typeface="Arial"/>
              </a:rPr>
              <a:t>*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d'intesa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con il</a:t>
            </a:r>
            <a:r>
              <a:rPr sz="1400" b="1" i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MEF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975" baseline="25641" dirty="0">
                <a:solidFill>
                  <a:srgbClr val="001F5F"/>
                </a:solidFill>
                <a:latin typeface="Arial"/>
                <a:cs typeface="Arial"/>
              </a:rPr>
              <a:t>*</a:t>
            </a:r>
            <a:r>
              <a:rPr sz="1000" dirty="0">
                <a:solidFill>
                  <a:srgbClr val="001F5F"/>
                </a:solidFill>
                <a:latin typeface="Arial"/>
                <a:cs typeface="Arial"/>
              </a:rPr>
              <a:t>Cfr.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nota MIUR prot. n. 24078 del 30/11/2018, con la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quale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sono stati </a:t>
            </a:r>
            <a:r>
              <a:rPr sz="1000" dirty="0">
                <a:solidFill>
                  <a:srgbClr val="001F5F"/>
                </a:solidFill>
                <a:latin typeface="Arial"/>
                <a:cs typeface="Arial"/>
              </a:rPr>
              <a:t>messi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disposizione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delle Scuole gli </a:t>
            </a:r>
            <a:r>
              <a:rPr sz="1000" dirty="0">
                <a:solidFill>
                  <a:srgbClr val="001F5F"/>
                </a:solidFill>
                <a:latin typeface="Arial"/>
                <a:cs typeface="Arial"/>
              </a:rPr>
              <a:t>schemi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standard </a:t>
            </a:r>
            <a:r>
              <a:rPr sz="1000" spc="5" dirty="0">
                <a:solidFill>
                  <a:srgbClr val="001F5F"/>
                </a:solidFill>
                <a:latin typeface="Arial"/>
                <a:cs typeface="Arial"/>
              </a:rPr>
              <a:t>per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procedere all'affidamento del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servizio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000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casa.</a:t>
            </a:r>
            <a:endParaRPr sz="10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1136630" y="6555545"/>
            <a:ext cx="28194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latin typeface="Arial"/>
                <a:cs typeface="Arial"/>
              </a:rPr>
              <a:t>140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2504" y="836675"/>
            <a:ext cx="3380232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6769100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Ulteriori disposizioni contenute nel </a:t>
            </a:r>
            <a:r>
              <a:rPr spc="-5" dirty="0"/>
              <a:t>nuovo</a:t>
            </a:r>
            <a:r>
              <a:rPr spc="-125" dirty="0"/>
              <a:t> </a:t>
            </a:r>
            <a:r>
              <a:rPr dirty="0"/>
              <a:t>Regolamento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Affidamento del servizio di cassa</a:t>
            </a:r>
            <a:r>
              <a:rPr sz="1600" b="0" spc="-15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(2/3)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7340" y="1546707"/>
            <a:ext cx="10937240" cy="2723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L'art. 20, comma 5,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del D.I. 129/2018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,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prevede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possibilità per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MIUR,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d'intesa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con il </a:t>
            </a:r>
            <a:r>
              <a:rPr sz="1400" spc="-45" dirty="0">
                <a:solidFill>
                  <a:srgbClr val="001F5F"/>
                </a:solidFill>
                <a:latin typeface="Arial"/>
                <a:cs typeface="Arial"/>
              </a:rPr>
              <a:t>MEF,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mettere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disposizione delle Istituzioni  scolastiche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schemi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atti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di gara per l’affidamento del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servizio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di cassa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, al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fine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uniformare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relative procedure</a:t>
            </a:r>
            <a:r>
              <a:rPr sz="1400" b="1" spc="-2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selettive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50000"/>
              </a:lnSpc>
              <a:spcBef>
                <a:spcPts val="1200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coerenza con quanto previsto dal Regolamento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al fine di rispondere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fabbisogni specifici delle scuole, con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nota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MIUR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prot. n.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24078  del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30/11/2018</a:t>
            </a:r>
            <a:endParaRPr sz="1400">
              <a:latin typeface="Arial"/>
              <a:cs typeface="Arial"/>
            </a:endParaRPr>
          </a:p>
          <a:p>
            <a:pPr marL="299085" marR="5715" indent="-286385">
              <a:lnSpc>
                <a:spcPct val="150100"/>
              </a:lnSpc>
              <a:spcBef>
                <a:spcPts val="1200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sono state fornite alle Istituzioni scolastiche indicazioni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merito alla tipologia di procedura da espletare, ai servizi "base"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ai servizi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"opzionali", nonché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punteggi 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alle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basi d'asta</a:t>
            </a:r>
            <a:r>
              <a:rPr sz="1400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proposti;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1F5F"/>
              </a:buClr>
              <a:buFont typeface="Arial"/>
              <a:buChar char="•"/>
            </a:pPr>
            <a:endParaRPr sz="17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è stata messa a disposizione la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documentazione per affidare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il</a:t>
            </a:r>
            <a:r>
              <a:rPr sz="1400" spc="-2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servizio.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8600" y="4855464"/>
            <a:ext cx="10974705" cy="1525905"/>
          </a:xfrm>
          <a:prstGeom prst="rect">
            <a:avLst/>
          </a:prstGeom>
          <a:ln w="3175">
            <a:solidFill>
              <a:srgbClr val="BEBEBE"/>
            </a:solidFill>
          </a:ln>
        </p:spPr>
        <p:txBody>
          <a:bodyPr vert="horz" wrap="square" lIns="0" tIns="111125" rIns="0" bIns="0" rtlCol="0">
            <a:spAutoFit/>
          </a:bodyPr>
          <a:lstStyle/>
          <a:p>
            <a:pPr marL="224790" marR="158115" indent="2540" algn="ctr">
              <a:lnSpc>
                <a:spcPct val="120000"/>
              </a:lnSpc>
              <a:spcBef>
                <a:spcPts val="875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considerazione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della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sostanziale omogeneità dei fabbisogni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delle scuole, si consiglia di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individuare formule di aggregazione  nella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fase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4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acquisizione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del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servizio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modo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da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incrementare</a:t>
            </a:r>
            <a:r>
              <a:rPr sz="14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l’interesse</a:t>
            </a:r>
            <a:r>
              <a:rPr sz="14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degli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operatori</a:t>
            </a:r>
            <a:r>
              <a:rPr sz="14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economici,</a:t>
            </a:r>
            <a:r>
              <a:rPr sz="14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ridurre</a:t>
            </a: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la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 spesa</a:t>
            </a:r>
            <a:r>
              <a:rPr sz="14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 ragione</a:t>
            </a:r>
            <a:r>
              <a:rPr sz="14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delle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economie</a:t>
            </a:r>
            <a:r>
              <a:rPr sz="14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scala</a:t>
            </a:r>
            <a:r>
              <a:rPr sz="14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perseguire</a:t>
            </a:r>
            <a:r>
              <a:rPr sz="14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una</a:t>
            </a:r>
            <a:r>
              <a:rPr sz="14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maggiore</a:t>
            </a:r>
            <a:r>
              <a:rPr sz="14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efficienza</a:t>
            </a:r>
            <a:r>
              <a:rPr sz="14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nella</a:t>
            </a: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gestione</a:t>
            </a:r>
            <a:r>
              <a:rPr sz="1400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della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gara.</a:t>
            </a:r>
            <a:endParaRPr sz="1400">
              <a:latin typeface="Arial"/>
              <a:cs typeface="Arial"/>
            </a:endParaRPr>
          </a:p>
          <a:p>
            <a:pPr marL="387985" marR="316230" algn="ctr">
              <a:lnSpc>
                <a:spcPct val="120000"/>
              </a:lnSpc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In tal senso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documentazione fornita dal Ministero presuppone affidamenti posti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in essere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da Reti di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Scuole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, che</a:t>
            </a:r>
            <a:r>
              <a:rPr sz="1400" spc="-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agiscono  tramite un Istituto</a:t>
            </a:r>
            <a:r>
              <a:rPr sz="1400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Capofila.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44211" y="4509515"/>
            <a:ext cx="1952625" cy="129539"/>
          </a:xfrm>
          <a:custGeom>
            <a:avLst/>
            <a:gdLst/>
            <a:ahLst/>
            <a:cxnLst/>
            <a:rect l="l" t="t" r="r" b="b"/>
            <a:pathLst>
              <a:path w="1952625" h="129539">
                <a:moveTo>
                  <a:pt x="0" y="0"/>
                </a:moveTo>
                <a:lnTo>
                  <a:pt x="0" y="38099"/>
                </a:lnTo>
                <a:lnTo>
                  <a:pt x="976122" y="129539"/>
                </a:lnTo>
                <a:lnTo>
                  <a:pt x="1382839" y="91439"/>
                </a:lnTo>
                <a:lnTo>
                  <a:pt x="976122" y="91439"/>
                </a:lnTo>
                <a:lnTo>
                  <a:pt x="0" y="0"/>
                </a:lnTo>
                <a:close/>
              </a:path>
              <a:path w="1952625" h="129539">
                <a:moveTo>
                  <a:pt x="1952243" y="0"/>
                </a:moveTo>
                <a:lnTo>
                  <a:pt x="976122" y="91439"/>
                </a:lnTo>
                <a:lnTo>
                  <a:pt x="1382839" y="91439"/>
                </a:lnTo>
                <a:lnTo>
                  <a:pt x="1952243" y="38099"/>
                </a:lnTo>
                <a:lnTo>
                  <a:pt x="1952243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ts val="1425"/>
              </a:lnSpc>
            </a:pPr>
            <a:fld id="{81D60167-4931-47E6-BA6A-407CBD079E47}" type="slidenum">
              <a:rPr spc="-5" dirty="0"/>
              <a:t>141</a:t>
            </a:fld>
            <a:endParaRPr spc="-5" dirty="0"/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2504" y="836675"/>
            <a:ext cx="3380232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6769100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Ulteriori disposizioni contenute nel </a:t>
            </a:r>
            <a:r>
              <a:rPr spc="-5" dirty="0"/>
              <a:t>nuovo</a:t>
            </a:r>
            <a:r>
              <a:rPr spc="-125" dirty="0"/>
              <a:t> </a:t>
            </a:r>
            <a:r>
              <a:rPr dirty="0"/>
              <a:t>Regolamento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Affidamento del servizio di cassa</a:t>
            </a:r>
            <a:r>
              <a:rPr sz="1600" b="0" spc="-15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(3/3)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2400" y="1446275"/>
            <a:ext cx="11200765" cy="76200"/>
          </a:xfrm>
          <a:custGeom>
            <a:avLst/>
            <a:gdLst/>
            <a:ahLst/>
            <a:cxnLst/>
            <a:rect l="l" t="t" r="r" b="b"/>
            <a:pathLst>
              <a:path w="11200765" h="76200">
                <a:moveTo>
                  <a:pt x="38100" y="0"/>
                </a:moveTo>
                <a:lnTo>
                  <a:pt x="0" y="38100"/>
                </a:lnTo>
                <a:lnTo>
                  <a:pt x="38100" y="76200"/>
                </a:lnTo>
                <a:lnTo>
                  <a:pt x="69850" y="44450"/>
                </a:lnTo>
                <a:lnTo>
                  <a:pt x="38100" y="44450"/>
                </a:lnTo>
                <a:lnTo>
                  <a:pt x="38100" y="31750"/>
                </a:lnTo>
                <a:lnTo>
                  <a:pt x="69850" y="31750"/>
                </a:lnTo>
                <a:lnTo>
                  <a:pt x="38100" y="0"/>
                </a:lnTo>
                <a:close/>
              </a:path>
              <a:path w="11200765" h="76200">
                <a:moveTo>
                  <a:pt x="69850" y="31750"/>
                </a:moveTo>
                <a:lnTo>
                  <a:pt x="38100" y="31750"/>
                </a:lnTo>
                <a:lnTo>
                  <a:pt x="38100" y="44450"/>
                </a:lnTo>
                <a:lnTo>
                  <a:pt x="69850" y="44450"/>
                </a:lnTo>
                <a:lnTo>
                  <a:pt x="76200" y="38100"/>
                </a:lnTo>
                <a:lnTo>
                  <a:pt x="69850" y="31750"/>
                </a:lnTo>
                <a:close/>
              </a:path>
              <a:path w="11200765" h="76200">
                <a:moveTo>
                  <a:pt x="139700" y="31750"/>
                </a:moveTo>
                <a:lnTo>
                  <a:pt x="69850" y="31750"/>
                </a:lnTo>
                <a:lnTo>
                  <a:pt x="76200" y="38100"/>
                </a:lnTo>
                <a:lnTo>
                  <a:pt x="69850" y="44450"/>
                </a:lnTo>
                <a:lnTo>
                  <a:pt x="139700" y="44450"/>
                </a:lnTo>
                <a:lnTo>
                  <a:pt x="139700" y="31750"/>
                </a:lnTo>
                <a:close/>
              </a:path>
              <a:path w="11200765" h="76200">
                <a:moveTo>
                  <a:pt x="279400" y="31750"/>
                </a:moveTo>
                <a:lnTo>
                  <a:pt x="177800" y="31750"/>
                </a:lnTo>
                <a:lnTo>
                  <a:pt x="177800" y="44450"/>
                </a:lnTo>
                <a:lnTo>
                  <a:pt x="279400" y="44450"/>
                </a:lnTo>
                <a:lnTo>
                  <a:pt x="279400" y="31750"/>
                </a:lnTo>
                <a:close/>
              </a:path>
              <a:path w="11200765" h="76200">
                <a:moveTo>
                  <a:pt x="419100" y="31750"/>
                </a:moveTo>
                <a:lnTo>
                  <a:pt x="317500" y="31750"/>
                </a:lnTo>
                <a:lnTo>
                  <a:pt x="317500" y="44450"/>
                </a:lnTo>
                <a:lnTo>
                  <a:pt x="419100" y="44450"/>
                </a:lnTo>
                <a:lnTo>
                  <a:pt x="419100" y="31750"/>
                </a:lnTo>
                <a:close/>
              </a:path>
              <a:path w="11200765" h="76200">
                <a:moveTo>
                  <a:pt x="558800" y="31750"/>
                </a:moveTo>
                <a:lnTo>
                  <a:pt x="457200" y="31750"/>
                </a:lnTo>
                <a:lnTo>
                  <a:pt x="457200" y="44450"/>
                </a:lnTo>
                <a:lnTo>
                  <a:pt x="558800" y="44450"/>
                </a:lnTo>
                <a:lnTo>
                  <a:pt x="558800" y="31750"/>
                </a:lnTo>
                <a:close/>
              </a:path>
              <a:path w="11200765" h="76200">
                <a:moveTo>
                  <a:pt x="698500" y="31750"/>
                </a:moveTo>
                <a:lnTo>
                  <a:pt x="596900" y="31750"/>
                </a:lnTo>
                <a:lnTo>
                  <a:pt x="596900" y="44450"/>
                </a:lnTo>
                <a:lnTo>
                  <a:pt x="698500" y="44450"/>
                </a:lnTo>
                <a:lnTo>
                  <a:pt x="698500" y="31750"/>
                </a:lnTo>
                <a:close/>
              </a:path>
              <a:path w="11200765" h="76200">
                <a:moveTo>
                  <a:pt x="838200" y="31750"/>
                </a:moveTo>
                <a:lnTo>
                  <a:pt x="736600" y="31750"/>
                </a:lnTo>
                <a:lnTo>
                  <a:pt x="736600" y="44450"/>
                </a:lnTo>
                <a:lnTo>
                  <a:pt x="838200" y="44450"/>
                </a:lnTo>
                <a:lnTo>
                  <a:pt x="838200" y="31750"/>
                </a:lnTo>
                <a:close/>
              </a:path>
              <a:path w="11200765" h="76200">
                <a:moveTo>
                  <a:pt x="977900" y="31750"/>
                </a:moveTo>
                <a:lnTo>
                  <a:pt x="876300" y="31750"/>
                </a:lnTo>
                <a:lnTo>
                  <a:pt x="876300" y="44450"/>
                </a:lnTo>
                <a:lnTo>
                  <a:pt x="977900" y="44450"/>
                </a:lnTo>
                <a:lnTo>
                  <a:pt x="977900" y="31750"/>
                </a:lnTo>
                <a:close/>
              </a:path>
              <a:path w="11200765" h="76200">
                <a:moveTo>
                  <a:pt x="1117600" y="31750"/>
                </a:moveTo>
                <a:lnTo>
                  <a:pt x="1016000" y="31750"/>
                </a:lnTo>
                <a:lnTo>
                  <a:pt x="1016000" y="44450"/>
                </a:lnTo>
                <a:lnTo>
                  <a:pt x="1117600" y="44450"/>
                </a:lnTo>
                <a:lnTo>
                  <a:pt x="1117600" y="31750"/>
                </a:lnTo>
                <a:close/>
              </a:path>
              <a:path w="11200765" h="76200">
                <a:moveTo>
                  <a:pt x="1257300" y="31750"/>
                </a:moveTo>
                <a:lnTo>
                  <a:pt x="1155700" y="31750"/>
                </a:lnTo>
                <a:lnTo>
                  <a:pt x="1155700" y="44450"/>
                </a:lnTo>
                <a:lnTo>
                  <a:pt x="1257300" y="44450"/>
                </a:lnTo>
                <a:lnTo>
                  <a:pt x="1257300" y="31750"/>
                </a:lnTo>
                <a:close/>
              </a:path>
              <a:path w="11200765" h="76200">
                <a:moveTo>
                  <a:pt x="1397000" y="31750"/>
                </a:moveTo>
                <a:lnTo>
                  <a:pt x="1295400" y="31750"/>
                </a:lnTo>
                <a:lnTo>
                  <a:pt x="1295400" y="44450"/>
                </a:lnTo>
                <a:lnTo>
                  <a:pt x="1397000" y="44450"/>
                </a:lnTo>
                <a:lnTo>
                  <a:pt x="1397000" y="31750"/>
                </a:lnTo>
                <a:close/>
              </a:path>
              <a:path w="11200765" h="76200">
                <a:moveTo>
                  <a:pt x="1536700" y="31750"/>
                </a:moveTo>
                <a:lnTo>
                  <a:pt x="1435100" y="31750"/>
                </a:lnTo>
                <a:lnTo>
                  <a:pt x="1435100" y="44450"/>
                </a:lnTo>
                <a:lnTo>
                  <a:pt x="1536700" y="44450"/>
                </a:lnTo>
                <a:lnTo>
                  <a:pt x="1536700" y="31750"/>
                </a:lnTo>
                <a:close/>
              </a:path>
              <a:path w="11200765" h="76200">
                <a:moveTo>
                  <a:pt x="1676400" y="31750"/>
                </a:moveTo>
                <a:lnTo>
                  <a:pt x="1574800" y="31750"/>
                </a:lnTo>
                <a:lnTo>
                  <a:pt x="1574800" y="44450"/>
                </a:lnTo>
                <a:lnTo>
                  <a:pt x="1676400" y="44450"/>
                </a:lnTo>
                <a:lnTo>
                  <a:pt x="1676400" y="31750"/>
                </a:lnTo>
                <a:close/>
              </a:path>
              <a:path w="11200765" h="76200">
                <a:moveTo>
                  <a:pt x="1816100" y="31750"/>
                </a:moveTo>
                <a:lnTo>
                  <a:pt x="1714500" y="31750"/>
                </a:lnTo>
                <a:lnTo>
                  <a:pt x="1714500" y="44450"/>
                </a:lnTo>
                <a:lnTo>
                  <a:pt x="1816100" y="44450"/>
                </a:lnTo>
                <a:lnTo>
                  <a:pt x="1816100" y="31750"/>
                </a:lnTo>
                <a:close/>
              </a:path>
              <a:path w="11200765" h="76200">
                <a:moveTo>
                  <a:pt x="1955800" y="31750"/>
                </a:moveTo>
                <a:lnTo>
                  <a:pt x="1854200" y="31750"/>
                </a:lnTo>
                <a:lnTo>
                  <a:pt x="1854200" y="44450"/>
                </a:lnTo>
                <a:lnTo>
                  <a:pt x="1955800" y="44450"/>
                </a:lnTo>
                <a:lnTo>
                  <a:pt x="1955800" y="31750"/>
                </a:lnTo>
                <a:close/>
              </a:path>
              <a:path w="11200765" h="76200">
                <a:moveTo>
                  <a:pt x="2095500" y="31750"/>
                </a:moveTo>
                <a:lnTo>
                  <a:pt x="1993900" y="31750"/>
                </a:lnTo>
                <a:lnTo>
                  <a:pt x="1993900" y="44450"/>
                </a:lnTo>
                <a:lnTo>
                  <a:pt x="2095500" y="44450"/>
                </a:lnTo>
                <a:lnTo>
                  <a:pt x="2095500" y="31750"/>
                </a:lnTo>
                <a:close/>
              </a:path>
              <a:path w="11200765" h="76200">
                <a:moveTo>
                  <a:pt x="2235200" y="31750"/>
                </a:moveTo>
                <a:lnTo>
                  <a:pt x="2133600" y="31750"/>
                </a:lnTo>
                <a:lnTo>
                  <a:pt x="2133600" y="44450"/>
                </a:lnTo>
                <a:lnTo>
                  <a:pt x="2235200" y="44450"/>
                </a:lnTo>
                <a:lnTo>
                  <a:pt x="2235200" y="31750"/>
                </a:lnTo>
                <a:close/>
              </a:path>
              <a:path w="11200765" h="76200">
                <a:moveTo>
                  <a:pt x="2374900" y="31750"/>
                </a:moveTo>
                <a:lnTo>
                  <a:pt x="2273300" y="31750"/>
                </a:lnTo>
                <a:lnTo>
                  <a:pt x="2273300" y="44450"/>
                </a:lnTo>
                <a:lnTo>
                  <a:pt x="2374900" y="44450"/>
                </a:lnTo>
                <a:lnTo>
                  <a:pt x="2374900" y="31750"/>
                </a:lnTo>
                <a:close/>
              </a:path>
              <a:path w="11200765" h="76200">
                <a:moveTo>
                  <a:pt x="2514600" y="31750"/>
                </a:moveTo>
                <a:lnTo>
                  <a:pt x="2413000" y="31750"/>
                </a:lnTo>
                <a:lnTo>
                  <a:pt x="2413000" y="44450"/>
                </a:lnTo>
                <a:lnTo>
                  <a:pt x="2514600" y="44450"/>
                </a:lnTo>
                <a:lnTo>
                  <a:pt x="2514600" y="31750"/>
                </a:lnTo>
                <a:close/>
              </a:path>
              <a:path w="11200765" h="76200">
                <a:moveTo>
                  <a:pt x="2654300" y="31750"/>
                </a:moveTo>
                <a:lnTo>
                  <a:pt x="2552700" y="31750"/>
                </a:lnTo>
                <a:lnTo>
                  <a:pt x="2552700" y="44450"/>
                </a:lnTo>
                <a:lnTo>
                  <a:pt x="2654300" y="44450"/>
                </a:lnTo>
                <a:lnTo>
                  <a:pt x="2654300" y="31750"/>
                </a:lnTo>
                <a:close/>
              </a:path>
              <a:path w="11200765" h="76200">
                <a:moveTo>
                  <a:pt x="2794000" y="31750"/>
                </a:moveTo>
                <a:lnTo>
                  <a:pt x="2692400" y="31750"/>
                </a:lnTo>
                <a:lnTo>
                  <a:pt x="2692400" y="44450"/>
                </a:lnTo>
                <a:lnTo>
                  <a:pt x="2794000" y="44450"/>
                </a:lnTo>
                <a:lnTo>
                  <a:pt x="2794000" y="31750"/>
                </a:lnTo>
                <a:close/>
              </a:path>
              <a:path w="11200765" h="76200">
                <a:moveTo>
                  <a:pt x="2933700" y="31750"/>
                </a:moveTo>
                <a:lnTo>
                  <a:pt x="2832100" y="31750"/>
                </a:lnTo>
                <a:lnTo>
                  <a:pt x="2832100" y="44450"/>
                </a:lnTo>
                <a:lnTo>
                  <a:pt x="2933700" y="44450"/>
                </a:lnTo>
                <a:lnTo>
                  <a:pt x="2933700" y="31750"/>
                </a:lnTo>
                <a:close/>
              </a:path>
              <a:path w="11200765" h="76200">
                <a:moveTo>
                  <a:pt x="3073400" y="31750"/>
                </a:moveTo>
                <a:lnTo>
                  <a:pt x="2971800" y="31750"/>
                </a:lnTo>
                <a:lnTo>
                  <a:pt x="2971800" y="44450"/>
                </a:lnTo>
                <a:lnTo>
                  <a:pt x="3073400" y="44450"/>
                </a:lnTo>
                <a:lnTo>
                  <a:pt x="3073400" y="31750"/>
                </a:lnTo>
                <a:close/>
              </a:path>
              <a:path w="11200765" h="76200">
                <a:moveTo>
                  <a:pt x="3213100" y="31750"/>
                </a:moveTo>
                <a:lnTo>
                  <a:pt x="3111500" y="31750"/>
                </a:lnTo>
                <a:lnTo>
                  <a:pt x="3111500" y="44450"/>
                </a:lnTo>
                <a:lnTo>
                  <a:pt x="3213100" y="44450"/>
                </a:lnTo>
                <a:lnTo>
                  <a:pt x="3213100" y="31750"/>
                </a:lnTo>
                <a:close/>
              </a:path>
              <a:path w="11200765" h="76200">
                <a:moveTo>
                  <a:pt x="3352800" y="31750"/>
                </a:moveTo>
                <a:lnTo>
                  <a:pt x="3251200" y="31750"/>
                </a:lnTo>
                <a:lnTo>
                  <a:pt x="3251200" y="44450"/>
                </a:lnTo>
                <a:lnTo>
                  <a:pt x="3352800" y="44450"/>
                </a:lnTo>
                <a:lnTo>
                  <a:pt x="3352800" y="31750"/>
                </a:lnTo>
                <a:close/>
              </a:path>
              <a:path w="11200765" h="76200">
                <a:moveTo>
                  <a:pt x="3492500" y="31750"/>
                </a:moveTo>
                <a:lnTo>
                  <a:pt x="3390900" y="31750"/>
                </a:lnTo>
                <a:lnTo>
                  <a:pt x="3390900" y="44450"/>
                </a:lnTo>
                <a:lnTo>
                  <a:pt x="3492500" y="44450"/>
                </a:lnTo>
                <a:lnTo>
                  <a:pt x="3492500" y="31750"/>
                </a:lnTo>
                <a:close/>
              </a:path>
              <a:path w="11200765" h="76200">
                <a:moveTo>
                  <a:pt x="3632200" y="31750"/>
                </a:moveTo>
                <a:lnTo>
                  <a:pt x="3530600" y="31750"/>
                </a:lnTo>
                <a:lnTo>
                  <a:pt x="3530600" y="44450"/>
                </a:lnTo>
                <a:lnTo>
                  <a:pt x="3632200" y="44450"/>
                </a:lnTo>
                <a:lnTo>
                  <a:pt x="3632200" y="31750"/>
                </a:lnTo>
                <a:close/>
              </a:path>
              <a:path w="11200765" h="76200">
                <a:moveTo>
                  <a:pt x="3771900" y="31750"/>
                </a:moveTo>
                <a:lnTo>
                  <a:pt x="3670300" y="31750"/>
                </a:lnTo>
                <a:lnTo>
                  <a:pt x="3670300" y="44450"/>
                </a:lnTo>
                <a:lnTo>
                  <a:pt x="3771900" y="44450"/>
                </a:lnTo>
                <a:lnTo>
                  <a:pt x="3771900" y="31750"/>
                </a:lnTo>
                <a:close/>
              </a:path>
              <a:path w="11200765" h="76200">
                <a:moveTo>
                  <a:pt x="3911600" y="31750"/>
                </a:moveTo>
                <a:lnTo>
                  <a:pt x="3810000" y="31750"/>
                </a:lnTo>
                <a:lnTo>
                  <a:pt x="3810000" y="44450"/>
                </a:lnTo>
                <a:lnTo>
                  <a:pt x="3911600" y="44450"/>
                </a:lnTo>
                <a:lnTo>
                  <a:pt x="3911600" y="31750"/>
                </a:lnTo>
                <a:close/>
              </a:path>
              <a:path w="11200765" h="76200">
                <a:moveTo>
                  <a:pt x="4051300" y="31750"/>
                </a:moveTo>
                <a:lnTo>
                  <a:pt x="3949700" y="31750"/>
                </a:lnTo>
                <a:lnTo>
                  <a:pt x="3949700" y="44450"/>
                </a:lnTo>
                <a:lnTo>
                  <a:pt x="4051300" y="44450"/>
                </a:lnTo>
                <a:lnTo>
                  <a:pt x="4051300" y="31750"/>
                </a:lnTo>
                <a:close/>
              </a:path>
              <a:path w="11200765" h="76200">
                <a:moveTo>
                  <a:pt x="4191000" y="31750"/>
                </a:moveTo>
                <a:lnTo>
                  <a:pt x="4089400" y="31750"/>
                </a:lnTo>
                <a:lnTo>
                  <a:pt x="4089400" y="44450"/>
                </a:lnTo>
                <a:lnTo>
                  <a:pt x="4191000" y="44450"/>
                </a:lnTo>
                <a:lnTo>
                  <a:pt x="4191000" y="31750"/>
                </a:lnTo>
                <a:close/>
              </a:path>
              <a:path w="11200765" h="76200">
                <a:moveTo>
                  <a:pt x="4330700" y="31750"/>
                </a:moveTo>
                <a:lnTo>
                  <a:pt x="4229100" y="31750"/>
                </a:lnTo>
                <a:lnTo>
                  <a:pt x="4229100" y="44450"/>
                </a:lnTo>
                <a:lnTo>
                  <a:pt x="4330700" y="44450"/>
                </a:lnTo>
                <a:lnTo>
                  <a:pt x="4330700" y="31750"/>
                </a:lnTo>
                <a:close/>
              </a:path>
              <a:path w="11200765" h="76200">
                <a:moveTo>
                  <a:pt x="4470400" y="31750"/>
                </a:moveTo>
                <a:lnTo>
                  <a:pt x="4368800" y="31750"/>
                </a:lnTo>
                <a:lnTo>
                  <a:pt x="4368800" y="44450"/>
                </a:lnTo>
                <a:lnTo>
                  <a:pt x="4470400" y="44450"/>
                </a:lnTo>
                <a:lnTo>
                  <a:pt x="4470400" y="31750"/>
                </a:lnTo>
                <a:close/>
              </a:path>
              <a:path w="11200765" h="76200">
                <a:moveTo>
                  <a:pt x="4610100" y="31750"/>
                </a:moveTo>
                <a:lnTo>
                  <a:pt x="4508500" y="31750"/>
                </a:lnTo>
                <a:lnTo>
                  <a:pt x="4508500" y="44450"/>
                </a:lnTo>
                <a:lnTo>
                  <a:pt x="4610100" y="44450"/>
                </a:lnTo>
                <a:lnTo>
                  <a:pt x="4610100" y="31750"/>
                </a:lnTo>
                <a:close/>
              </a:path>
              <a:path w="11200765" h="76200">
                <a:moveTo>
                  <a:pt x="4749800" y="31750"/>
                </a:moveTo>
                <a:lnTo>
                  <a:pt x="4648200" y="31750"/>
                </a:lnTo>
                <a:lnTo>
                  <a:pt x="4648200" y="44450"/>
                </a:lnTo>
                <a:lnTo>
                  <a:pt x="4749800" y="44450"/>
                </a:lnTo>
                <a:lnTo>
                  <a:pt x="4749800" y="31750"/>
                </a:lnTo>
                <a:close/>
              </a:path>
              <a:path w="11200765" h="76200">
                <a:moveTo>
                  <a:pt x="4889500" y="31750"/>
                </a:moveTo>
                <a:lnTo>
                  <a:pt x="4787900" y="31750"/>
                </a:lnTo>
                <a:lnTo>
                  <a:pt x="4787900" y="44450"/>
                </a:lnTo>
                <a:lnTo>
                  <a:pt x="4889500" y="44450"/>
                </a:lnTo>
                <a:lnTo>
                  <a:pt x="4889500" y="31750"/>
                </a:lnTo>
                <a:close/>
              </a:path>
              <a:path w="11200765" h="76200">
                <a:moveTo>
                  <a:pt x="5029200" y="31750"/>
                </a:moveTo>
                <a:lnTo>
                  <a:pt x="4927600" y="31750"/>
                </a:lnTo>
                <a:lnTo>
                  <a:pt x="4927600" y="44450"/>
                </a:lnTo>
                <a:lnTo>
                  <a:pt x="5029200" y="44450"/>
                </a:lnTo>
                <a:lnTo>
                  <a:pt x="5029200" y="31750"/>
                </a:lnTo>
                <a:close/>
              </a:path>
              <a:path w="11200765" h="76200">
                <a:moveTo>
                  <a:pt x="5168900" y="31750"/>
                </a:moveTo>
                <a:lnTo>
                  <a:pt x="5067300" y="31750"/>
                </a:lnTo>
                <a:lnTo>
                  <a:pt x="5067300" y="44450"/>
                </a:lnTo>
                <a:lnTo>
                  <a:pt x="5168900" y="44450"/>
                </a:lnTo>
                <a:lnTo>
                  <a:pt x="5168900" y="31750"/>
                </a:lnTo>
                <a:close/>
              </a:path>
              <a:path w="11200765" h="76200">
                <a:moveTo>
                  <a:pt x="5308600" y="31750"/>
                </a:moveTo>
                <a:lnTo>
                  <a:pt x="5207000" y="31750"/>
                </a:lnTo>
                <a:lnTo>
                  <a:pt x="5207000" y="44450"/>
                </a:lnTo>
                <a:lnTo>
                  <a:pt x="5308600" y="44450"/>
                </a:lnTo>
                <a:lnTo>
                  <a:pt x="5308600" y="31750"/>
                </a:lnTo>
                <a:close/>
              </a:path>
              <a:path w="11200765" h="76200">
                <a:moveTo>
                  <a:pt x="5448300" y="31750"/>
                </a:moveTo>
                <a:lnTo>
                  <a:pt x="5346700" y="31750"/>
                </a:lnTo>
                <a:lnTo>
                  <a:pt x="5346700" y="44450"/>
                </a:lnTo>
                <a:lnTo>
                  <a:pt x="5448300" y="44450"/>
                </a:lnTo>
                <a:lnTo>
                  <a:pt x="5448300" y="31750"/>
                </a:lnTo>
                <a:close/>
              </a:path>
              <a:path w="11200765" h="76200">
                <a:moveTo>
                  <a:pt x="5588000" y="31750"/>
                </a:moveTo>
                <a:lnTo>
                  <a:pt x="5486400" y="31750"/>
                </a:lnTo>
                <a:lnTo>
                  <a:pt x="5486400" y="44450"/>
                </a:lnTo>
                <a:lnTo>
                  <a:pt x="5588000" y="44450"/>
                </a:lnTo>
                <a:lnTo>
                  <a:pt x="5588000" y="31750"/>
                </a:lnTo>
                <a:close/>
              </a:path>
              <a:path w="11200765" h="76200">
                <a:moveTo>
                  <a:pt x="5727700" y="31750"/>
                </a:moveTo>
                <a:lnTo>
                  <a:pt x="5626100" y="31750"/>
                </a:lnTo>
                <a:lnTo>
                  <a:pt x="5626100" y="44450"/>
                </a:lnTo>
                <a:lnTo>
                  <a:pt x="5727700" y="44450"/>
                </a:lnTo>
                <a:lnTo>
                  <a:pt x="5727700" y="31750"/>
                </a:lnTo>
                <a:close/>
              </a:path>
              <a:path w="11200765" h="76200">
                <a:moveTo>
                  <a:pt x="5867400" y="31750"/>
                </a:moveTo>
                <a:lnTo>
                  <a:pt x="5765800" y="31750"/>
                </a:lnTo>
                <a:lnTo>
                  <a:pt x="5765800" y="44450"/>
                </a:lnTo>
                <a:lnTo>
                  <a:pt x="5867400" y="44450"/>
                </a:lnTo>
                <a:lnTo>
                  <a:pt x="5867400" y="31750"/>
                </a:lnTo>
                <a:close/>
              </a:path>
              <a:path w="11200765" h="76200">
                <a:moveTo>
                  <a:pt x="6007100" y="31750"/>
                </a:moveTo>
                <a:lnTo>
                  <a:pt x="5905500" y="31750"/>
                </a:lnTo>
                <a:lnTo>
                  <a:pt x="5905500" y="44450"/>
                </a:lnTo>
                <a:lnTo>
                  <a:pt x="6007100" y="44450"/>
                </a:lnTo>
                <a:lnTo>
                  <a:pt x="6007100" y="31750"/>
                </a:lnTo>
                <a:close/>
              </a:path>
              <a:path w="11200765" h="76200">
                <a:moveTo>
                  <a:pt x="6146800" y="31750"/>
                </a:moveTo>
                <a:lnTo>
                  <a:pt x="6045200" y="31750"/>
                </a:lnTo>
                <a:lnTo>
                  <a:pt x="6045200" y="44450"/>
                </a:lnTo>
                <a:lnTo>
                  <a:pt x="6146800" y="44450"/>
                </a:lnTo>
                <a:lnTo>
                  <a:pt x="6146800" y="31750"/>
                </a:lnTo>
                <a:close/>
              </a:path>
              <a:path w="11200765" h="76200">
                <a:moveTo>
                  <a:pt x="6286500" y="31750"/>
                </a:moveTo>
                <a:lnTo>
                  <a:pt x="6184900" y="31750"/>
                </a:lnTo>
                <a:lnTo>
                  <a:pt x="6184900" y="44450"/>
                </a:lnTo>
                <a:lnTo>
                  <a:pt x="6286500" y="44450"/>
                </a:lnTo>
                <a:lnTo>
                  <a:pt x="6286500" y="31750"/>
                </a:lnTo>
                <a:close/>
              </a:path>
              <a:path w="11200765" h="76200">
                <a:moveTo>
                  <a:pt x="6426200" y="31750"/>
                </a:moveTo>
                <a:lnTo>
                  <a:pt x="6324600" y="31750"/>
                </a:lnTo>
                <a:lnTo>
                  <a:pt x="6324600" y="44450"/>
                </a:lnTo>
                <a:lnTo>
                  <a:pt x="6426200" y="44450"/>
                </a:lnTo>
                <a:lnTo>
                  <a:pt x="6426200" y="31750"/>
                </a:lnTo>
                <a:close/>
              </a:path>
              <a:path w="11200765" h="76200">
                <a:moveTo>
                  <a:pt x="6565900" y="31750"/>
                </a:moveTo>
                <a:lnTo>
                  <a:pt x="6464300" y="31750"/>
                </a:lnTo>
                <a:lnTo>
                  <a:pt x="6464300" y="44450"/>
                </a:lnTo>
                <a:lnTo>
                  <a:pt x="6565900" y="44450"/>
                </a:lnTo>
                <a:lnTo>
                  <a:pt x="6565900" y="31750"/>
                </a:lnTo>
                <a:close/>
              </a:path>
              <a:path w="11200765" h="76200">
                <a:moveTo>
                  <a:pt x="6705600" y="31750"/>
                </a:moveTo>
                <a:lnTo>
                  <a:pt x="6604000" y="31750"/>
                </a:lnTo>
                <a:lnTo>
                  <a:pt x="6604000" y="44450"/>
                </a:lnTo>
                <a:lnTo>
                  <a:pt x="6705600" y="44450"/>
                </a:lnTo>
                <a:lnTo>
                  <a:pt x="6705600" y="31750"/>
                </a:lnTo>
                <a:close/>
              </a:path>
              <a:path w="11200765" h="76200">
                <a:moveTo>
                  <a:pt x="6845300" y="31750"/>
                </a:moveTo>
                <a:lnTo>
                  <a:pt x="6743700" y="31750"/>
                </a:lnTo>
                <a:lnTo>
                  <a:pt x="6743700" y="44450"/>
                </a:lnTo>
                <a:lnTo>
                  <a:pt x="6845300" y="44450"/>
                </a:lnTo>
                <a:lnTo>
                  <a:pt x="6845300" y="31750"/>
                </a:lnTo>
                <a:close/>
              </a:path>
              <a:path w="11200765" h="76200">
                <a:moveTo>
                  <a:pt x="6985000" y="31750"/>
                </a:moveTo>
                <a:lnTo>
                  <a:pt x="6883400" y="31750"/>
                </a:lnTo>
                <a:lnTo>
                  <a:pt x="6883400" y="44450"/>
                </a:lnTo>
                <a:lnTo>
                  <a:pt x="6985000" y="44450"/>
                </a:lnTo>
                <a:lnTo>
                  <a:pt x="6985000" y="31750"/>
                </a:lnTo>
                <a:close/>
              </a:path>
              <a:path w="11200765" h="76200">
                <a:moveTo>
                  <a:pt x="7124700" y="31750"/>
                </a:moveTo>
                <a:lnTo>
                  <a:pt x="7023100" y="31750"/>
                </a:lnTo>
                <a:lnTo>
                  <a:pt x="7023100" y="44450"/>
                </a:lnTo>
                <a:lnTo>
                  <a:pt x="7124700" y="44450"/>
                </a:lnTo>
                <a:lnTo>
                  <a:pt x="7124700" y="31750"/>
                </a:lnTo>
                <a:close/>
              </a:path>
              <a:path w="11200765" h="76200">
                <a:moveTo>
                  <a:pt x="7264400" y="31750"/>
                </a:moveTo>
                <a:lnTo>
                  <a:pt x="7162800" y="31750"/>
                </a:lnTo>
                <a:lnTo>
                  <a:pt x="7162800" y="44450"/>
                </a:lnTo>
                <a:lnTo>
                  <a:pt x="7264400" y="44450"/>
                </a:lnTo>
                <a:lnTo>
                  <a:pt x="7264400" y="31750"/>
                </a:lnTo>
                <a:close/>
              </a:path>
              <a:path w="11200765" h="76200">
                <a:moveTo>
                  <a:pt x="7404100" y="31750"/>
                </a:moveTo>
                <a:lnTo>
                  <a:pt x="7302500" y="31750"/>
                </a:lnTo>
                <a:lnTo>
                  <a:pt x="7302500" y="44450"/>
                </a:lnTo>
                <a:lnTo>
                  <a:pt x="7404100" y="44450"/>
                </a:lnTo>
                <a:lnTo>
                  <a:pt x="7404100" y="31750"/>
                </a:lnTo>
                <a:close/>
              </a:path>
              <a:path w="11200765" h="76200">
                <a:moveTo>
                  <a:pt x="7543800" y="31750"/>
                </a:moveTo>
                <a:lnTo>
                  <a:pt x="7442200" y="31750"/>
                </a:lnTo>
                <a:lnTo>
                  <a:pt x="7442200" y="44450"/>
                </a:lnTo>
                <a:lnTo>
                  <a:pt x="7543800" y="44450"/>
                </a:lnTo>
                <a:lnTo>
                  <a:pt x="7543800" y="31750"/>
                </a:lnTo>
                <a:close/>
              </a:path>
              <a:path w="11200765" h="76200">
                <a:moveTo>
                  <a:pt x="7683500" y="31750"/>
                </a:moveTo>
                <a:lnTo>
                  <a:pt x="7581900" y="31750"/>
                </a:lnTo>
                <a:lnTo>
                  <a:pt x="7581900" y="44450"/>
                </a:lnTo>
                <a:lnTo>
                  <a:pt x="7683500" y="44450"/>
                </a:lnTo>
                <a:lnTo>
                  <a:pt x="7683500" y="31750"/>
                </a:lnTo>
                <a:close/>
              </a:path>
              <a:path w="11200765" h="76200">
                <a:moveTo>
                  <a:pt x="7823200" y="31750"/>
                </a:moveTo>
                <a:lnTo>
                  <a:pt x="7721600" y="31750"/>
                </a:lnTo>
                <a:lnTo>
                  <a:pt x="7721600" y="44450"/>
                </a:lnTo>
                <a:lnTo>
                  <a:pt x="7823200" y="44450"/>
                </a:lnTo>
                <a:lnTo>
                  <a:pt x="7823200" y="31750"/>
                </a:lnTo>
                <a:close/>
              </a:path>
              <a:path w="11200765" h="76200">
                <a:moveTo>
                  <a:pt x="7962900" y="31750"/>
                </a:moveTo>
                <a:lnTo>
                  <a:pt x="7861300" y="31750"/>
                </a:lnTo>
                <a:lnTo>
                  <a:pt x="7861300" y="44450"/>
                </a:lnTo>
                <a:lnTo>
                  <a:pt x="7962900" y="44450"/>
                </a:lnTo>
                <a:lnTo>
                  <a:pt x="7962900" y="31750"/>
                </a:lnTo>
                <a:close/>
              </a:path>
              <a:path w="11200765" h="76200">
                <a:moveTo>
                  <a:pt x="8102600" y="31750"/>
                </a:moveTo>
                <a:lnTo>
                  <a:pt x="8001000" y="31750"/>
                </a:lnTo>
                <a:lnTo>
                  <a:pt x="8001000" y="44450"/>
                </a:lnTo>
                <a:lnTo>
                  <a:pt x="8102600" y="44450"/>
                </a:lnTo>
                <a:lnTo>
                  <a:pt x="8102600" y="31750"/>
                </a:lnTo>
                <a:close/>
              </a:path>
              <a:path w="11200765" h="76200">
                <a:moveTo>
                  <a:pt x="8242300" y="31750"/>
                </a:moveTo>
                <a:lnTo>
                  <a:pt x="8140700" y="31750"/>
                </a:lnTo>
                <a:lnTo>
                  <a:pt x="8140700" y="44450"/>
                </a:lnTo>
                <a:lnTo>
                  <a:pt x="8242300" y="44450"/>
                </a:lnTo>
                <a:lnTo>
                  <a:pt x="8242300" y="31750"/>
                </a:lnTo>
                <a:close/>
              </a:path>
              <a:path w="11200765" h="76200">
                <a:moveTo>
                  <a:pt x="8382000" y="31750"/>
                </a:moveTo>
                <a:lnTo>
                  <a:pt x="8280400" y="31750"/>
                </a:lnTo>
                <a:lnTo>
                  <a:pt x="8280400" y="44450"/>
                </a:lnTo>
                <a:lnTo>
                  <a:pt x="8382000" y="44450"/>
                </a:lnTo>
                <a:lnTo>
                  <a:pt x="8382000" y="31750"/>
                </a:lnTo>
                <a:close/>
              </a:path>
              <a:path w="11200765" h="76200">
                <a:moveTo>
                  <a:pt x="8521700" y="31750"/>
                </a:moveTo>
                <a:lnTo>
                  <a:pt x="8420100" y="31750"/>
                </a:lnTo>
                <a:lnTo>
                  <a:pt x="8420100" y="44450"/>
                </a:lnTo>
                <a:lnTo>
                  <a:pt x="8521700" y="44450"/>
                </a:lnTo>
                <a:lnTo>
                  <a:pt x="8521700" y="31750"/>
                </a:lnTo>
                <a:close/>
              </a:path>
              <a:path w="11200765" h="76200">
                <a:moveTo>
                  <a:pt x="8661400" y="31750"/>
                </a:moveTo>
                <a:lnTo>
                  <a:pt x="8559800" y="31750"/>
                </a:lnTo>
                <a:lnTo>
                  <a:pt x="8559800" y="44450"/>
                </a:lnTo>
                <a:lnTo>
                  <a:pt x="8661400" y="44450"/>
                </a:lnTo>
                <a:lnTo>
                  <a:pt x="8661400" y="31750"/>
                </a:lnTo>
                <a:close/>
              </a:path>
              <a:path w="11200765" h="76200">
                <a:moveTo>
                  <a:pt x="8801100" y="31750"/>
                </a:moveTo>
                <a:lnTo>
                  <a:pt x="8699500" y="31750"/>
                </a:lnTo>
                <a:lnTo>
                  <a:pt x="8699500" y="44450"/>
                </a:lnTo>
                <a:lnTo>
                  <a:pt x="8801100" y="44450"/>
                </a:lnTo>
                <a:lnTo>
                  <a:pt x="8801100" y="31750"/>
                </a:lnTo>
                <a:close/>
              </a:path>
              <a:path w="11200765" h="76200">
                <a:moveTo>
                  <a:pt x="8940800" y="31750"/>
                </a:moveTo>
                <a:lnTo>
                  <a:pt x="8839200" y="31750"/>
                </a:lnTo>
                <a:lnTo>
                  <a:pt x="8839200" y="44450"/>
                </a:lnTo>
                <a:lnTo>
                  <a:pt x="8940800" y="44450"/>
                </a:lnTo>
                <a:lnTo>
                  <a:pt x="8940800" y="31750"/>
                </a:lnTo>
                <a:close/>
              </a:path>
              <a:path w="11200765" h="76200">
                <a:moveTo>
                  <a:pt x="9080500" y="31750"/>
                </a:moveTo>
                <a:lnTo>
                  <a:pt x="8978900" y="31750"/>
                </a:lnTo>
                <a:lnTo>
                  <a:pt x="8978900" y="44450"/>
                </a:lnTo>
                <a:lnTo>
                  <a:pt x="9080500" y="44450"/>
                </a:lnTo>
                <a:lnTo>
                  <a:pt x="9080500" y="31750"/>
                </a:lnTo>
                <a:close/>
              </a:path>
              <a:path w="11200765" h="76200">
                <a:moveTo>
                  <a:pt x="9220200" y="31750"/>
                </a:moveTo>
                <a:lnTo>
                  <a:pt x="9118600" y="31750"/>
                </a:lnTo>
                <a:lnTo>
                  <a:pt x="9118600" y="44450"/>
                </a:lnTo>
                <a:lnTo>
                  <a:pt x="9220200" y="44450"/>
                </a:lnTo>
                <a:lnTo>
                  <a:pt x="9220200" y="31750"/>
                </a:lnTo>
                <a:close/>
              </a:path>
              <a:path w="11200765" h="76200">
                <a:moveTo>
                  <a:pt x="9359900" y="31750"/>
                </a:moveTo>
                <a:lnTo>
                  <a:pt x="9258300" y="31750"/>
                </a:lnTo>
                <a:lnTo>
                  <a:pt x="9258300" y="44450"/>
                </a:lnTo>
                <a:lnTo>
                  <a:pt x="9359900" y="44450"/>
                </a:lnTo>
                <a:lnTo>
                  <a:pt x="9359900" y="31750"/>
                </a:lnTo>
                <a:close/>
              </a:path>
              <a:path w="11200765" h="76200">
                <a:moveTo>
                  <a:pt x="9499600" y="31750"/>
                </a:moveTo>
                <a:lnTo>
                  <a:pt x="9398000" y="31750"/>
                </a:lnTo>
                <a:lnTo>
                  <a:pt x="9398000" y="44450"/>
                </a:lnTo>
                <a:lnTo>
                  <a:pt x="9499600" y="44450"/>
                </a:lnTo>
                <a:lnTo>
                  <a:pt x="9499600" y="31750"/>
                </a:lnTo>
                <a:close/>
              </a:path>
              <a:path w="11200765" h="76200">
                <a:moveTo>
                  <a:pt x="9639300" y="31750"/>
                </a:moveTo>
                <a:lnTo>
                  <a:pt x="9537700" y="31750"/>
                </a:lnTo>
                <a:lnTo>
                  <a:pt x="9537700" y="44450"/>
                </a:lnTo>
                <a:lnTo>
                  <a:pt x="9639300" y="44450"/>
                </a:lnTo>
                <a:lnTo>
                  <a:pt x="9639300" y="31750"/>
                </a:lnTo>
                <a:close/>
              </a:path>
              <a:path w="11200765" h="76200">
                <a:moveTo>
                  <a:pt x="9779000" y="31750"/>
                </a:moveTo>
                <a:lnTo>
                  <a:pt x="9677400" y="31750"/>
                </a:lnTo>
                <a:lnTo>
                  <a:pt x="9677400" y="44450"/>
                </a:lnTo>
                <a:lnTo>
                  <a:pt x="9779000" y="44450"/>
                </a:lnTo>
                <a:lnTo>
                  <a:pt x="9779000" y="31750"/>
                </a:lnTo>
                <a:close/>
              </a:path>
              <a:path w="11200765" h="76200">
                <a:moveTo>
                  <a:pt x="9918700" y="31750"/>
                </a:moveTo>
                <a:lnTo>
                  <a:pt x="9817100" y="31750"/>
                </a:lnTo>
                <a:lnTo>
                  <a:pt x="9817100" y="44450"/>
                </a:lnTo>
                <a:lnTo>
                  <a:pt x="9918700" y="44450"/>
                </a:lnTo>
                <a:lnTo>
                  <a:pt x="9918700" y="31750"/>
                </a:lnTo>
                <a:close/>
              </a:path>
              <a:path w="11200765" h="76200">
                <a:moveTo>
                  <a:pt x="10058400" y="31750"/>
                </a:moveTo>
                <a:lnTo>
                  <a:pt x="9956800" y="31750"/>
                </a:lnTo>
                <a:lnTo>
                  <a:pt x="9956800" y="44450"/>
                </a:lnTo>
                <a:lnTo>
                  <a:pt x="10058400" y="44450"/>
                </a:lnTo>
                <a:lnTo>
                  <a:pt x="10058400" y="31750"/>
                </a:lnTo>
                <a:close/>
              </a:path>
              <a:path w="11200765" h="76200">
                <a:moveTo>
                  <a:pt x="10198100" y="31750"/>
                </a:moveTo>
                <a:lnTo>
                  <a:pt x="10096500" y="31750"/>
                </a:lnTo>
                <a:lnTo>
                  <a:pt x="10096500" y="44450"/>
                </a:lnTo>
                <a:lnTo>
                  <a:pt x="10198100" y="44450"/>
                </a:lnTo>
                <a:lnTo>
                  <a:pt x="10198100" y="31750"/>
                </a:lnTo>
                <a:close/>
              </a:path>
              <a:path w="11200765" h="76200">
                <a:moveTo>
                  <a:pt x="10337800" y="31750"/>
                </a:moveTo>
                <a:lnTo>
                  <a:pt x="10236200" y="31750"/>
                </a:lnTo>
                <a:lnTo>
                  <a:pt x="10236200" y="44450"/>
                </a:lnTo>
                <a:lnTo>
                  <a:pt x="10337800" y="44450"/>
                </a:lnTo>
                <a:lnTo>
                  <a:pt x="10337800" y="31750"/>
                </a:lnTo>
                <a:close/>
              </a:path>
              <a:path w="11200765" h="76200">
                <a:moveTo>
                  <a:pt x="10477500" y="31750"/>
                </a:moveTo>
                <a:lnTo>
                  <a:pt x="10375900" y="31750"/>
                </a:lnTo>
                <a:lnTo>
                  <a:pt x="10375900" y="44450"/>
                </a:lnTo>
                <a:lnTo>
                  <a:pt x="10477500" y="44450"/>
                </a:lnTo>
                <a:lnTo>
                  <a:pt x="10477500" y="31750"/>
                </a:lnTo>
                <a:close/>
              </a:path>
              <a:path w="11200765" h="76200">
                <a:moveTo>
                  <a:pt x="10617200" y="31750"/>
                </a:moveTo>
                <a:lnTo>
                  <a:pt x="10515600" y="31750"/>
                </a:lnTo>
                <a:lnTo>
                  <a:pt x="10515600" y="44450"/>
                </a:lnTo>
                <a:lnTo>
                  <a:pt x="10617200" y="44450"/>
                </a:lnTo>
                <a:lnTo>
                  <a:pt x="10617200" y="31750"/>
                </a:lnTo>
                <a:close/>
              </a:path>
              <a:path w="11200765" h="76200">
                <a:moveTo>
                  <a:pt x="10756900" y="31750"/>
                </a:moveTo>
                <a:lnTo>
                  <a:pt x="10655300" y="31750"/>
                </a:lnTo>
                <a:lnTo>
                  <a:pt x="10655300" y="44450"/>
                </a:lnTo>
                <a:lnTo>
                  <a:pt x="10756900" y="44450"/>
                </a:lnTo>
                <a:lnTo>
                  <a:pt x="10756900" y="31750"/>
                </a:lnTo>
                <a:close/>
              </a:path>
              <a:path w="11200765" h="76200">
                <a:moveTo>
                  <a:pt x="10896600" y="31750"/>
                </a:moveTo>
                <a:lnTo>
                  <a:pt x="10795000" y="31750"/>
                </a:lnTo>
                <a:lnTo>
                  <a:pt x="10795000" y="44450"/>
                </a:lnTo>
                <a:lnTo>
                  <a:pt x="10896600" y="44450"/>
                </a:lnTo>
                <a:lnTo>
                  <a:pt x="10896600" y="31750"/>
                </a:lnTo>
                <a:close/>
              </a:path>
              <a:path w="11200765" h="76200">
                <a:moveTo>
                  <a:pt x="11036300" y="31750"/>
                </a:moveTo>
                <a:lnTo>
                  <a:pt x="10934700" y="31750"/>
                </a:lnTo>
                <a:lnTo>
                  <a:pt x="10934700" y="44450"/>
                </a:lnTo>
                <a:lnTo>
                  <a:pt x="11036300" y="44450"/>
                </a:lnTo>
                <a:lnTo>
                  <a:pt x="11036300" y="31750"/>
                </a:lnTo>
                <a:close/>
              </a:path>
              <a:path w="11200765" h="76200">
                <a:moveTo>
                  <a:pt x="11162157" y="0"/>
                </a:moveTo>
                <a:lnTo>
                  <a:pt x="11124057" y="38100"/>
                </a:lnTo>
                <a:lnTo>
                  <a:pt x="11162157" y="76200"/>
                </a:lnTo>
                <a:lnTo>
                  <a:pt x="11193907" y="44450"/>
                </a:lnTo>
                <a:lnTo>
                  <a:pt x="11162030" y="44450"/>
                </a:lnTo>
                <a:lnTo>
                  <a:pt x="11162157" y="31750"/>
                </a:lnTo>
                <a:lnTo>
                  <a:pt x="11193907" y="31750"/>
                </a:lnTo>
                <a:lnTo>
                  <a:pt x="11162157" y="0"/>
                </a:lnTo>
                <a:close/>
              </a:path>
              <a:path w="11200765" h="76200">
                <a:moveTo>
                  <a:pt x="11130407" y="31750"/>
                </a:moveTo>
                <a:lnTo>
                  <a:pt x="11074400" y="31750"/>
                </a:lnTo>
                <a:lnTo>
                  <a:pt x="11074400" y="44450"/>
                </a:lnTo>
                <a:lnTo>
                  <a:pt x="11130407" y="44450"/>
                </a:lnTo>
                <a:lnTo>
                  <a:pt x="11124057" y="38100"/>
                </a:lnTo>
                <a:lnTo>
                  <a:pt x="11130407" y="31750"/>
                </a:lnTo>
                <a:close/>
              </a:path>
              <a:path w="11200765" h="76200">
                <a:moveTo>
                  <a:pt x="11193907" y="31750"/>
                </a:moveTo>
                <a:lnTo>
                  <a:pt x="11162157" y="31750"/>
                </a:lnTo>
                <a:lnTo>
                  <a:pt x="11162030" y="44450"/>
                </a:lnTo>
                <a:lnTo>
                  <a:pt x="11193907" y="44450"/>
                </a:lnTo>
                <a:lnTo>
                  <a:pt x="11200257" y="38100"/>
                </a:lnTo>
                <a:lnTo>
                  <a:pt x="11193907" y="3175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5279" y="3806952"/>
            <a:ext cx="749808" cy="7513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06067" y="2473451"/>
            <a:ext cx="90170" cy="611505"/>
          </a:xfrm>
          <a:custGeom>
            <a:avLst/>
            <a:gdLst/>
            <a:ahLst/>
            <a:cxnLst/>
            <a:rect l="l" t="t" r="r" b="b"/>
            <a:pathLst>
              <a:path w="90169" h="611505">
                <a:moveTo>
                  <a:pt x="41909" y="0"/>
                </a:moveTo>
                <a:lnTo>
                  <a:pt x="0" y="0"/>
                </a:lnTo>
                <a:lnTo>
                  <a:pt x="48006" y="305562"/>
                </a:lnTo>
                <a:lnTo>
                  <a:pt x="0" y="611124"/>
                </a:lnTo>
                <a:lnTo>
                  <a:pt x="41909" y="611124"/>
                </a:lnTo>
                <a:lnTo>
                  <a:pt x="89915" y="305562"/>
                </a:lnTo>
                <a:lnTo>
                  <a:pt x="41909" y="0"/>
                </a:lnTo>
                <a:close/>
              </a:path>
            </a:pathLst>
          </a:custGeom>
          <a:solidFill>
            <a:srgbClr val="2B4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1583" y="3518915"/>
            <a:ext cx="10367645" cy="0"/>
          </a:xfrm>
          <a:custGeom>
            <a:avLst/>
            <a:gdLst/>
            <a:ahLst/>
            <a:cxnLst/>
            <a:rect l="l" t="t" r="r" b="b"/>
            <a:pathLst>
              <a:path w="10367645">
                <a:moveTo>
                  <a:pt x="0" y="0"/>
                </a:moveTo>
                <a:lnTo>
                  <a:pt x="10367264" y="0"/>
                </a:lnTo>
              </a:path>
            </a:pathLst>
          </a:custGeom>
          <a:ln w="3175">
            <a:solidFill>
              <a:srgbClr val="7E7E7E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01496" y="3887723"/>
            <a:ext cx="90170" cy="612775"/>
          </a:xfrm>
          <a:custGeom>
            <a:avLst/>
            <a:gdLst/>
            <a:ahLst/>
            <a:cxnLst/>
            <a:rect l="l" t="t" r="r" b="b"/>
            <a:pathLst>
              <a:path w="90169" h="612775">
                <a:moveTo>
                  <a:pt x="41909" y="0"/>
                </a:moveTo>
                <a:lnTo>
                  <a:pt x="0" y="0"/>
                </a:lnTo>
                <a:lnTo>
                  <a:pt x="48006" y="306324"/>
                </a:lnTo>
                <a:lnTo>
                  <a:pt x="0" y="612648"/>
                </a:lnTo>
                <a:lnTo>
                  <a:pt x="41909" y="612648"/>
                </a:lnTo>
                <a:lnTo>
                  <a:pt x="89915" y="306324"/>
                </a:lnTo>
                <a:lnTo>
                  <a:pt x="41909" y="0"/>
                </a:lnTo>
                <a:close/>
              </a:path>
            </a:pathLst>
          </a:custGeom>
          <a:solidFill>
            <a:srgbClr val="2B4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5336" y="2368254"/>
            <a:ext cx="772160" cy="773430"/>
          </a:xfrm>
          <a:custGeom>
            <a:avLst/>
            <a:gdLst/>
            <a:ahLst/>
            <a:cxnLst/>
            <a:rect l="l" t="t" r="r" b="b"/>
            <a:pathLst>
              <a:path w="772160" h="773430">
                <a:moveTo>
                  <a:pt x="385865" y="0"/>
                </a:moveTo>
                <a:lnTo>
                  <a:pt x="337291" y="2997"/>
                </a:lnTo>
                <a:lnTo>
                  <a:pt x="290567" y="11753"/>
                </a:lnTo>
                <a:lnTo>
                  <a:pt x="246046" y="25912"/>
                </a:lnTo>
                <a:lnTo>
                  <a:pt x="204082" y="45119"/>
                </a:lnTo>
                <a:lnTo>
                  <a:pt x="165031" y="69020"/>
                </a:lnTo>
                <a:lnTo>
                  <a:pt x="129247" y="97260"/>
                </a:lnTo>
                <a:lnTo>
                  <a:pt x="97084" y="129484"/>
                </a:lnTo>
                <a:lnTo>
                  <a:pt x="68896" y="165336"/>
                </a:lnTo>
                <a:lnTo>
                  <a:pt x="45038" y="204463"/>
                </a:lnTo>
                <a:lnTo>
                  <a:pt x="25866" y="246509"/>
                </a:lnTo>
                <a:lnTo>
                  <a:pt x="11732" y="291118"/>
                </a:lnTo>
                <a:lnTo>
                  <a:pt x="2992" y="337938"/>
                </a:lnTo>
                <a:lnTo>
                  <a:pt x="0" y="386611"/>
                </a:lnTo>
                <a:lnTo>
                  <a:pt x="2992" y="435282"/>
                </a:lnTo>
                <a:lnTo>
                  <a:pt x="11732" y="482100"/>
                </a:lnTo>
                <a:lnTo>
                  <a:pt x="25866" y="526710"/>
                </a:lnTo>
                <a:lnTo>
                  <a:pt x="45038" y="568757"/>
                </a:lnTo>
                <a:lnTo>
                  <a:pt x="68896" y="607886"/>
                </a:lnTo>
                <a:lnTo>
                  <a:pt x="97084" y="643741"/>
                </a:lnTo>
                <a:lnTo>
                  <a:pt x="129247" y="675969"/>
                </a:lnTo>
                <a:lnTo>
                  <a:pt x="165031" y="704212"/>
                </a:lnTo>
                <a:lnTo>
                  <a:pt x="204082" y="728117"/>
                </a:lnTo>
                <a:lnTo>
                  <a:pt x="246046" y="747328"/>
                </a:lnTo>
                <a:lnTo>
                  <a:pt x="290567" y="761490"/>
                </a:lnTo>
                <a:lnTo>
                  <a:pt x="337291" y="770247"/>
                </a:lnTo>
                <a:lnTo>
                  <a:pt x="385865" y="773245"/>
                </a:lnTo>
                <a:lnTo>
                  <a:pt x="434434" y="770247"/>
                </a:lnTo>
                <a:lnTo>
                  <a:pt x="481156" y="761490"/>
                </a:lnTo>
                <a:lnTo>
                  <a:pt x="525676" y="747328"/>
                </a:lnTo>
                <a:lnTo>
                  <a:pt x="567638" y="728117"/>
                </a:lnTo>
                <a:lnTo>
                  <a:pt x="606689" y="704212"/>
                </a:lnTo>
                <a:lnTo>
                  <a:pt x="642474" y="675969"/>
                </a:lnTo>
                <a:lnTo>
                  <a:pt x="674638" y="643741"/>
                </a:lnTo>
                <a:lnTo>
                  <a:pt x="702827" y="607886"/>
                </a:lnTo>
                <a:lnTo>
                  <a:pt x="726685" y="568757"/>
                </a:lnTo>
                <a:lnTo>
                  <a:pt x="745859" y="526710"/>
                </a:lnTo>
                <a:lnTo>
                  <a:pt x="759994" y="482100"/>
                </a:lnTo>
                <a:lnTo>
                  <a:pt x="768734" y="435282"/>
                </a:lnTo>
                <a:lnTo>
                  <a:pt x="771727" y="386611"/>
                </a:lnTo>
                <a:lnTo>
                  <a:pt x="768734" y="337938"/>
                </a:lnTo>
                <a:lnTo>
                  <a:pt x="759994" y="291118"/>
                </a:lnTo>
                <a:lnTo>
                  <a:pt x="745859" y="246509"/>
                </a:lnTo>
                <a:lnTo>
                  <a:pt x="726685" y="204463"/>
                </a:lnTo>
                <a:lnTo>
                  <a:pt x="702827" y="165336"/>
                </a:lnTo>
                <a:lnTo>
                  <a:pt x="674638" y="129484"/>
                </a:lnTo>
                <a:lnTo>
                  <a:pt x="642474" y="97260"/>
                </a:lnTo>
                <a:lnTo>
                  <a:pt x="606689" y="69020"/>
                </a:lnTo>
                <a:lnTo>
                  <a:pt x="567638" y="45119"/>
                </a:lnTo>
                <a:lnTo>
                  <a:pt x="525676" y="25912"/>
                </a:lnTo>
                <a:lnTo>
                  <a:pt x="481156" y="11753"/>
                </a:lnTo>
                <a:lnTo>
                  <a:pt x="434434" y="2997"/>
                </a:lnTo>
                <a:lnTo>
                  <a:pt x="385865" y="0"/>
                </a:lnTo>
                <a:close/>
              </a:path>
            </a:pathLst>
          </a:custGeom>
          <a:solidFill>
            <a:srgbClr val="24B7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6698" y="2529884"/>
            <a:ext cx="449580" cy="450215"/>
          </a:xfrm>
          <a:custGeom>
            <a:avLst/>
            <a:gdLst/>
            <a:ahLst/>
            <a:cxnLst/>
            <a:rect l="l" t="t" r="r" b="b"/>
            <a:pathLst>
              <a:path w="449580" h="450214">
                <a:moveTo>
                  <a:pt x="21043" y="0"/>
                </a:moveTo>
                <a:lnTo>
                  <a:pt x="7014" y="0"/>
                </a:lnTo>
                <a:lnTo>
                  <a:pt x="0" y="7058"/>
                </a:lnTo>
                <a:lnTo>
                  <a:pt x="0" y="449929"/>
                </a:lnTo>
                <a:lnTo>
                  <a:pt x="442014" y="449929"/>
                </a:lnTo>
                <a:lnTo>
                  <a:pt x="448999" y="442900"/>
                </a:lnTo>
                <a:lnTo>
                  <a:pt x="448999" y="428843"/>
                </a:lnTo>
                <a:lnTo>
                  <a:pt x="442014" y="421814"/>
                </a:lnTo>
                <a:lnTo>
                  <a:pt x="28064" y="421814"/>
                </a:lnTo>
                <a:lnTo>
                  <a:pt x="28064" y="7058"/>
                </a:lnTo>
                <a:lnTo>
                  <a:pt x="21043" y="0"/>
                </a:lnTo>
                <a:close/>
              </a:path>
            </a:pathLst>
          </a:custGeom>
          <a:solidFill>
            <a:srgbClr val="EF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8950" y="2839222"/>
            <a:ext cx="0" cy="113030"/>
          </a:xfrm>
          <a:custGeom>
            <a:avLst/>
            <a:gdLst/>
            <a:ahLst/>
            <a:cxnLst/>
            <a:rect l="l" t="t" r="r" b="b"/>
            <a:pathLst>
              <a:path h="113030">
                <a:moveTo>
                  <a:pt x="0" y="0"/>
                </a:moveTo>
                <a:lnTo>
                  <a:pt x="0" y="112476"/>
                </a:lnTo>
              </a:path>
            </a:pathLst>
          </a:custGeom>
          <a:ln w="84187">
            <a:solidFill>
              <a:srgbClr val="0484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5230" y="2761894"/>
            <a:ext cx="0" cy="189865"/>
          </a:xfrm>
          <a:custGeom>
            <a:avLst/>
            <a:gdLst/>
            <a:ahLst/>
            <a:cxnLst/>
            <a:rect l="l" t="t" r="r" b="b"/>
            <a:pathLst>
              <a:path h="189864">
                <a:moveTo>
                  <a:pt x="0" y="0"/>
                </a:moveTo>
                <a:lnTo>
                  <a:pt x="0" y="189803"/>
                </a:lnTo>
              </a:path>
            </a:pathLst>
          </a:custGeom>
          <a:ln w="84187">
            <a:solidFill>
              <a:srgbClr val="0484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61511" y="2607240"/>
            <a:ext cx="0" cy="344805"/>
          </a:xfrm>
          <a:custGeom>
            <a:avLst/>
            <a:gdLst/>
            <a:ahLst/>
            <a:cxnLst/>
            <a:rect l="l" t="t" r="r" b="b"/>
            <a:pathLst>
              <a:path h="344805">
                <a:moveTo>
                  <a:pt x="0" y="0"/>
                </a:moveTo>
                <a:lnTo>
                  <a:pt x="0" y="344457"/>
                </a:lnTo>
              </a:path>
            </a:pathLst>
          </a:custGeom>
          <a:ln w="84187">
            <a:solidFill>
              <a:srgbClr val="0484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7223" y="2561545"/>
            <a:ext cx="321310" cy="314960"/>
          </a:xfrm>
          <a:custGeom>
            <a:avLst/>
            <a:gdLst/>
            <a:ahLst/>
            <a:cxnLst/>
            <a:rect l="l" t="t" r="r" b="b"/>
            <a:pathLst>
              <a:path w="321309" h="314960">
                <a:moveTo>
                  <a:pt x="210467" y="0"/>
                </a:moveTo>
                <a:lnTo>
                  <a:pt x="165412" y="6672"/>
                </a:lnTo>
                <a:lnTo>
                  <a:pt x="127593" y="29656"/>
                </a:lnTo>
                <a:lnTo>
                  <a:pt x="100957" y="65493"/>
                </a:lnTo>
                <a:lnTo>
                  <a:pt x="89449" y="110720"/>
                </a:lnTo>
                <a:lnTo>
                  <a:pt x="90134" y="125190"/>
                </a:lnTo>
                <a:lnTo>
                  <a:pt x="92298" y="139496"/>
                </a:lnTo>
                <a:lnTo>
                  <a:pt x="96107" y="153473"/>
                </a:lnTo>
                <a:lnTo>
                  <a:pt x="101726" y="166955"/>
                </a:lnTo>
                <a:lnTo>
                  <a:pt x="0" y="267130"/>
                </a:lnTo>
                <a:lnTo>
                  <a:pt x="7918" y="283935"/>
                </a:lnTo>
                <a:lnTo>
                  <a:pt x="18633" y="297446"/>
                </a:lnTo>
                <a:lnTo>
                  <a:pt x="32309" y="307661"/>
                </a:lnTo>
                <a:lnTo>
                  <a:pt x="49108" y="314581"/>
                </a:lnTo>
                <a:lnTo>
                  <a:pt x="147324" y="216162"/>
                </a:lnTo>
                <a:lnTo>
                  <a:pt x="258940" y="216162"/>
                </a:lnTo>
                <a:lnTo>
                  <a:pt x="283474" y="201005"/>
                </a:lnTo>
                <a:lnTo>
                  <a:pt x="309701" y="165499"/>
                </a:lnTo>
                <a:lnTo>
                  <a:pt x="320966" y="121260"/>
                </a:lnTo>
                <a:lnTo>
                  <a:pt x="314059" y="75127"/>
                </a:lnTo>
                <a:lnTo>
                  <a:pt x="290710" y="36904"/>
                </a:lnTo>
                <a:lnTo>
                  <a:pt x="254864" y="10543"/>
                </a:lnTo>
                <a:lnTo>
                  <a:pt x="210467" y="0"/>
                </a:lnTo>
                <a:close/>
              </a:path>
              <a:path w="321309" h="314960">
                <a:moveTo>
                  <a:pt x="258940" y="216162"/>
                </a:moveTo>
                <a:lnTo>
                  <a:pt x="147324" y="216162"/>
                </a:lnTo>
                <a:lnTo>
                  <a:pt x="159493" y="222095"/>
                </a:lnTo>
                <a:lnTo>
                  <a:pt x="172319" y="226709"/>
                </a:lnTo>
                <a:lnTo>
                  <a:pt x="185802" y="230005"/>
                </a:lnTo>
                <a:lnTo>
                  <a:pt x="199942" y="231981"/>
                </a:lnTo>
                <a:lnTo>
                  <a:pt x="245736" y="224319"/>
                </a:lnTo>
                <a:lnTo>
                  <a:pt x="258940" y="216162"/>
                </a:lnTo>
                <a:close/>
              </a:path>
            </a:pathLst>
          </a:custGeom>
          <a:solidFill>
            <a:srgbClr val="9CE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7223" y="2561545"/>
            <a:ext cx="287655" cy="299085"/>
          </a:xfrm>
          <a:custGeom>
            <a:avLst/>
            <a:gdLst/>
            <a:ahLst/>
            <a:cxnLst/>
            <a:rect l="l" t="t" r="r" b="b"/>
            <a:pathLst>
              <a:path w="287655" h="299085">
                <a:moveTo>
                  <a:pt x="210467" y="0"/>
                </a:moveTo>
                <a:lnTo>
                  <a:pt x="165412" y="6672"/>
                </a:lnTo>
                <a:lnTo>
                  <a:pt x="127593" y="29656"/>
                </a:lnTo>
                <a:lnTo>
                  <a:pt x="100957" y="65493"/>
                </a:lnTo>
                <a:lnTo>
                  <a:pt x="89449" y="110720"/>
                </a:lnTo>
                <a:lnTo>
                  <a:pt x="90134" y="125190"/>
                </a:lnTo>
                <a:lnTo>
                  <a:pt x="92298" y="139496"/>
                </a:lnTo>
                <a:lnTo>
                  <a:pt x="96107" y="153473"/>
                </a:lnTo>
                <a:lnTo>
                  <a:pt x="101726" y="166955"/>
                </a:lnTo>
                <a:lnTo>
                  <a:pt x="0" y="267130"/>
                </a:lnTo>
                <a:lnTo>
                  <a:pt x="4272" y="277015"/>
                </a:lnTo>
                <a:lnTo>
                  <a:pt x="9205" y="285582"/>
                </a:lnTo>
                <a:lnTo>
                  <a:pt x="14796" y="292831"/>
                </a:lnTo>
                <a:lnTo>
                  <a:pt x="21043" y="298762"/>
                </a:lnTo>
                <a:lnTo>
                  <a:pt x="287640" y="33393"/>
                </a:lnTo>
                <a:lnTo>
                  <a:pt x="271636" y="20265"/>
                </a:lnTo>
                <a:lnTo>
                  <a:pt x="253000" y="10104"/>
                </a:lnTo>
                <a:lnTo>
                  <a:pt x="232391" y="3239"/>
                </a:lnTo>
                <a:lnTo>
                  <a:pt x="210467" y="0"/>
                </a:lnTo>
                <a:close/>
              </a:path>
            </a:pathLst>
          </a:custGeom>
          <a:solidFill>
            <a:srgbClr val="C8F1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7223" y="2594939"/>
            <a:ext cx="287640" cy="2811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8600" y="5071871"/>
            <a:ext cx="10974705" cy="1525905"/>
          </a:xfrm>
          <a:custGeom>
            <a:avLst/>
            <a:gdLst/>
            <a:ahLst/>
            <a:cxnLst/>
            <a:rect l="l" t="t" r="r" b="b"/>
            <a:pathLst>
              <a:path w="10974705" h="1525904">
                <a:moveTo>
                  <a:pt x="0" y="1525523"/>
                </a:moveTo>
                <a:lnTo>
                  <a:pt x="10974324" y="1525523"/>
                </a:lnTo>
                <a:lnTo>
                  <a:pt x="10974324" y="0"/>
                </a:lnTo>
                <a:lnTo>
                  <a:pt x="0" y="0"/>
                </a:lnTo>
                <a:lnTo>
                  <a:pt x="0" y="1525523"/>
                </a:lnTo>
                <a:close/>
              </a:path>
            </a:pathLst>
          </a:custGeom>
          <a:ln w="3175">
            <a:solidFill>
              <a:srgbClr val="BEBEBE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5008" y="4869179"/>
            <a:ext cx="2194560" cy="416559"/>
          </a:xfrm>
          <a:custGeom>
            <a:avLst/>
            <a:gdLst/>
            <a:ahLst/>
            <a:cxnLst/>
            <a:rect l="l" t="t" r="r" b="b"/>
            <a:pathLst>
              <a:path w="2194560" h="416560">
                <a:moveTo>
                  <a:pt x="0" y="416052"/>
                </a:moveTo>
                <a:lnTo>
                  <a:pt x="2194560" y="416052"/>
                </a:lnTo>
                <a:lnTo>
                  <a:pt x="2194560" y="0"/>
                </a:lnTo>
                <a:lnTo>
                  <a:pt x="0" y="0"/>
                </a:lnTo>
                <a:lnTo>
                  <a:pt x="0" y="4160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63118" y="1652777"/>
            <a:ext cx="10771505" cy="4641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2720">
              <a:lnSpc>
                <a:spcPct val="100000"/>
              </a:lnSpc>
              <a:spcBef>
                <a:spcPts val="105"/>
              </a:spcBef>
            </a:pP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PRINCIPALI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ELEMENTI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400" b="1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SEMPLIFICAZIONE</a:t>
            </a:r>
            <a:endParaRPr sz="1400">
              <a:latin typeface="Arial"/>
              <a:cs typeface="Arial"/>
            </a:endParaRPr>
          </a:p>
          <a:p>
            <a:pPr marL="1340485" marR="294640" algn="just">
              <a:lnSpc>
                <a:spcPct val="120000"/>
              </a:lnSpc>
              <a:spcBef>
                <a:spcPts val="1000"/>
              </a:spcBef>
            </a:pP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Con riferimento ai criteri di aggiudicazione del servizio,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considerazione del rilevante grado di standardizzazione, </a:t>
            </a:r>
            <a:r>
              <a:rPr sz="1400" i="1" spc="5" dirty="0">
                <a:solidFill>
                  <a:srgbClr val="001F5F"/>
                </a:solidFill>
                <a:latin typeface="Arial"/>
                <a:cs typeface="Arial"/>
              </a:rPr>
              <a:t>si 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suggerisce di espletare 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l’affidamento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sulla 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base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del criterio dell’offerta economicamente più vantaggiosa individuata 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sulla base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del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minor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prezzo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(art.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95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D.Lgs.</a:t>
            </a:r>
            <a:r>
              <a:rPr sz="1400" i="1" spc="-1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50/2016).</a:t>
            </a:r>
            <a:endParaRPr sz="1400">
              <a:latin typeface="Arial"/>
              <a:cs typeface="Arial"/>
            </a:endParaRPr>
          </a:p>
          <a:p>
            <a:pPr marL="1340485" marR="296545" algn="just">
              <a:lnSpc>
                <a:spcPct val="120000"/>
              </a:lnSpc>
              <a:spcBef>
                <a:spcPts val="900"/>
              </a:spcBef>
            </a:pPr>
            <a:r>
              <a:rPr sz="1400" i="1" spc="-35" dirty="0">
                <a:solidFill>
                  <a:srgbClr val="001F5F"/>
                </a:solidFill>
                <a:latin typeface="Arial"/>
                <a:cs typeface="Arial"/>
              </a:rPr>
              <a:t>Tale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previsione introduce importanti elementi di semplificazione per 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scuole,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quanto, venendo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mancare 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valutazioni discrezionali,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non vi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è 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l'obbligo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di costituzione della commissione di</a:t>
            </a:r>
            <a:r>
              <a:rPr sz="1400" b="1" i="1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gara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00">
              <a:latin typeface="Times New Roman"/>
              <a:cs typeface="Times New Roman"/>
            </a:endParaRPr>
          </a:p>
          <a:p>
            <a:pPr marL="1340485" marR="293370" algn="just">
              <a:lnSpc>
                <a:spcPct val="150000"/>
              </a:lnSpc>
            </a:pP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Messa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disposizione di tutta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documentazione necessaria per l'indizione della procedura di 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gara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(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schema di  convenzione di cassa, atti standard per l'indizione della procedura di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affidamento in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caso di procedura aperta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in  caso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procedura negoziata senza</a:t>
            </a:r>
            <a:r>
              <a:rPr sz="14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bando)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172720">
              <a:lnSpc>
                <a:spcPct val="100000"/>
              </a:lnSpc>
              <a:spcBef>
                <a:spcPts val="1050"/>
              </a:spcBef>
            </a:pP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ULTERIORI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ELEMENTI</a:t>
            </a:r>
            <a:endParaRPr sz="1400">
              <a:latin typeface="Arial"/>
              <a:cs typeface="Arial"/>
            </a:endParaRPr>
          </a:p>
          <a:p>
            <a:pPr marL="299085" marR="5080" indent="-286385">
              <a:lnSpc>
                <a:spcPct val="120000"/>
              </a:lnSpc>
              <a:spcBef>
                <a:spcPts val="305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Ai sensi dell'art. 20, comma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5,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 D.I. 129/2018,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Istituzioni scolastiche, nell'ambito della determina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contrarre, possono derogare  agli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schemi messi a disposizione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dal MIUR,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con espressa</a:t>
            </a:r>
            <a:r>
              <a:rPr sz="1400" spc="-1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motivazione</a:t>
            </a:r>
            <a:endParaRPr sz="1400">
              <a:latin typeface="Arial"/>
              <a:cs typeface="Arial"/>
            </a:endParaRPr>
          </a:p>
          <a:p>
            <a:pPr marL="299085" marR="5080" indent="-286385">
              <a:lnSpc>
                <a:spcPct val="120000"/>
              </a:lnSpc>
              <a:spcBef>
                <a:spcPts val="204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Resta ferma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possibilità per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Scuole di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procedere con l'affidamento diretto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del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servizio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,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previo espletamento di una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indagine 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mercato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mediante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avviso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pubblico,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al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fine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garantire maggiore trasparenza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nell'individuazione dell'operatore</a:t>
            </a:r>
            <a:r>
              <a:rPr sz="1400" spc="-2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economico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ts val="1425"/>
              </a:lnSpc>
            </a:pPr>
            <a:fld id="{81D60167-4931-47E6-BA6A-407CBD079E47}" type="slidenum">
              <a:rPr spc="-5" dirty="0"/>
              <a:t>142</a:t>
            </a:fld>
            <a:endParaRPr spc="-5" dirty="0"/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6769100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Ulteriori disposizioni contenute nel </a:t>
            </a:r>
            <a:r>
              <a:rPr spc="-5" dirty="0"/>
              <a:t>nuovo</a:t>
            </a:r>
            <a:r>
              <a:rPr spc="-125" dirty="0"/>
              <a:t> </a:t>
            </a:r>
            <a:r>
              <a:rPr dirty="0"/>
              <a:t>Regolamento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Uso temporaneo e precario dell'edificio</a:t>
            </a:r>
            <a:r>
              <a:rPr sz="1600" b="0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scolastico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4019" y="1394310"/>
            <a:ext cx="10859135" cy="758190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Il</a:t>
            </a:r>
            <a:r>
              <a:rPr sz="1600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nuovo</a:t>
            </a:r>
            <a:r>
              <a:rPr sz="1600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Regolamento</a:t>
            </a:r>
            <a:r>
              <a:rPr sz="1600" spc="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prevede</a:t>
            </a:r>
            <a:r>
              <a:rPr sz="1600" spc="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la</a:t>
            </a:r>
            <a:r>
              <a:rPr sz="1600" spc="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possibilità</a:t>
            </a:r>
            <a:r>
              <a:rPr sz="1600" b="1" spc="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per</a:t>
            </a:r>
            <a:r>
              <a:rPr sz="1600" spc="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le</a:t>
            </a:r>
            <a:r>
              <a:rPr sz="160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Istituzioni</a:t>
            </a:r>
            <a:r>
              <a:rPr sz="1600" spc="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scolastiche</a:t>
            </a:r>
            <a:r>
              <a:rPr sz="1600" spc="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600" spc="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concedere</a:t>
            </a:r>
            <a:r>
              <a:rPr sz="1600" b="1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600" b="1" spc="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terzi</a:t>
            </a:r>
            <a:r>
              <a:rPr sz="1600" b="1" spc="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l’utilizzazione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temporanea dei locali dell’edificio</a:t>
            </a:r>
            <a:r>
              <a:rPr sz="1600" b="1" spc="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scolastico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8431" y="2276855"/>
            <a:ext cx="10944225" cy="0"/>
          </a:xfrm>
          <a:custGeom>
            <a:avLst/>
            <a:gdLst/>
            <a:ahLst/>
            <a:cxnLst/>
            <a:rect l="l" t="t" r="r" b="b"/>
            <a:pathLst>
              <a:path w="10944225">
                <a:moveTo>
                  <a:pt x="0" y="0"/>
                </a:moveTo>
                <a:lnTo>
                  <a:pt x="10943971" y="0"/>
                </a:lnTo>
              </a:path>
            </a:pathLst>
          </a:custGeom>
          <a:ln w="12192">
            <a:solidFill>
              <a:srgbClr val="001F5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8076" y="2590774"/>
            <a:ext cx="3147060" cy="6690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73480" y="2606027"/>
            <a:ext cx="2058924" cy="688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6937" y="2629661"/>
            <a:ext cx="3019425" cy="541020"/>
          </a:xfrm>
          <a:custGeom>
            <a:avLst/>
            <a:gdLst/>
            <a:ahLst/>
            <a:cxnLst/>
            <a:rect l="l" t="t" r="r" b="b"/>
            <a:pathLst>
              <a:path w="3019425" h="541019">
                <a:moveTo>
                  <a:pt x="2928874" y="0"/>
                </a:moveTo>
                <a:lnTo>
                  <a:pt x="90170" y="0"/>
                </a:lnTo>
                <a:lnTo>
                  <a:pt x="55072" y="7088"/>
                </a:lnTo>
                <a:lnTo>
                  <a:pt x="26411" y="26416"/>
                </a:lnTo>
                <a:lnTo>
                  <a:pt x="7086" y="55078"/>
                </a:lnTo>
                <a:lnTo>
                  <a:pt x="0" y="90170"/>
                </a:lnTo>
                <a:lnTo>
                  <a:pt x="0" y="450850"/>
                </a:lnTo>
                <a:lnTo>
                  <a:pt x="7086" y="485941"/>
                </a:lnTo>
                <a:lnTo>
                  <a:pt x="26411" y="514603"/>
                </a:lnTo>
                <a:lnTo>
                  <a:pt x="55072" y="533931"/>
                </a:lnTo>
                <a:lnTo>
                  <a:pt x="90170" y="541020"/>
                </a:lnTo>
                <a:lnTo>
                  <a:pt x="2928874" y="541020"/>
                </a:lnTo>
                <a:lnTo>
                  <a:pt x="2963965" y="533931"/>
                </a:lnTo>
                <a:lnTo>
                  <a:pt x="2992628" y="514603"/>
                </a:lnTo>
                <a:lnTo>
                  <a:pt x="3011955" y="485941"/>
                </a:lnTo>
                <a:lnTo>
                  <a:pt x="3019044" y="450850"/>
                </a:lnTo>
                <a:lnTo>
                  <a:pt x="3019044" y="90170"/>
                </a:lnTo>
                <a:lnTo>
                  <a:pt x="3011955" y="55078"/>
                </a:lnTo>
                <a:lnTo>
                  <a:pt x="2992628" y="26416"/>
                </a:lnTo>
                <a:lnTo>
                  <a:pt x="2963965" y="7088"/>
                </a:lnTo>
                <a:lnTo>
                  <a:pt x="292887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6937" y="2629661"/>
            <a:ext cx="3019425" cy="541020"/>
          </a:xfrm>
          <a:custGeom>
            <a:avLst/>
            <a:gdLst/>
            <a:ahLst/>
            <a:cxnLst/>
            <a:rect l="l" t="t" r="r" b="b"/>
            <a:pathLst>
              <a:path w="3019425" h="541019">
                <a:moveTo>
                  <a:pt x="0" y="90170"/>
                </a:moveTo>
                <a:lnTo>
                  <a:pt x="7086" y="55078"/>
                </a:lnTo>
                <a:lnTo>
                  <a:pt x="26411" y="26416"/>
                </a:lnTo>
                <a:lnTo>
                  <a:pt x="55072" y="7088"/>
                </a:lnTo>
                <a:lnTo>
                  <a:pt x="90170" y="0"/>
                </a:lnTo>
                <a:lnTo>
                  <a:pt x="2928874" y="0"/>
                </a:lnTo>
                <a:lnTo>
                  <a:pt x="2963965" y="7088"/>
                </a:lnTo>
                <a:lnTo>
                  <a:pt x="2992628" y="26416"/>
                </a:lnTo>
                <a:lnTo>
                  <a:pt x="3011955" y="55078"/>
                </a:lnTo>
                <a:lnTo>
                  <a:pt x="3019044" y="90170"/>
                </a:lnTo>
                <a:lnTo>
                  <a:pt x="3019044" y="450850"/>
                </a:lnTo>
                <a:lnTo>
                  <a:pt x="3011955" y="485941"/>
                </a:lnTo>
                <a:lnTo>
                  <a:pt x="2992628" y="514603"/>
                </a:lnTo>
                <a:lnTo>
                  <a:pt x="2963965" y="533931"/>
                </a:lnTo>
                <a:lnTo>
                  <a:pt x="2928874" y="541020"/>
                </a:lnTo>
                <a:lnTo>
                  <a:pt x="90170" y="541020"/>
                </a:lnTo>
                <a:lnTo>
                  <a:pt x="55072" y="533931"/>
                </a:lnTo>
                <a:lnTo>
                  <a:pt x="26411" y="514603"/>
                </a:lnTo>
                <a:lnTo>
                  <a:pt x="7086" y="485941"/>
                </a:lnTo>
                <a:lnTo>
                  <a:pt x="0" y="450850"/>
                </a:lnTo>
                <a:lnTo>
                  <a:pt x="0" y="9017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294891" y="2668016"/>
            <a:ext cx="172275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0005" marR="5080" indent="-2794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Caratteristiche</a:t>
            </a:r>
            <a:r>
              <a:rPr sz="1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della  concessione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uso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238244" y="2590774"/>
            <a:ext cx="3145536" cy="6690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40935" y="2606027"/>
            <a:ext cx="2784348" cy="6888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77105" y="2629661"/>
            <a:ext cx="3017520" cy="541020"/>
          </a:xfrm>
          <a:custGeom>
            <a:avLst/>
            <a:gdLst/>
            <a:ahLst/>
            <a:cxnLst/>
            <a:rect l="l" t="t" r="r" b="b"/>
            <a:pathLst>
              <a:path w="3017520" h="541019">
                <a:moveTo>
                  <a:pt x="2927350" y="0"/>
                </a:moveTo>
                <a:lnTo>
                  <a:pt x="90170" y="0"/>
                </a:lnTo>
                <a:lnTo>
                  <a:pt x="55078" y="7088"/>
                </a:lnTo>
                <a:lnTo>
                  <a:pt x="26416" y="26416"/>
                </a:lnTo>
                <a:lnTo>
                  <a:pt x="7088" y="55078"/>
                </a:lnTo>
                <a:lnTo>
                  <a:pt x="0" y="90170"/>
                </a:lnTo>
                <a:lnTo>
                  <a:pt x="0" y="450850"/>
                </a:lnTo>
                <a:lnTo>
                  <a:pt x="7088" y="485941"/>
                </a:lnTo>
                <a:lnTo>
                  <a:pt x="26416" y="514603"/>
                </a:lnTo>
                <a:lnTo>
                  <a:pt x="55078" y="533931"/>
                </a:lnTo>
                <a:lnTo>
                  <a:pt x="90170" y="541020"/>
                </a:lnTo>
                <a:lnTo>
                  <a:pt x="2927350" y="541020"/>
                </a:lnTo>
                <a:lnTo>
                  <a:pt x="2962441" y="533931"/>
                </a:lnTo>
                <a:lnTo>
                  <a:pt x="2991104" y="514603"/>
                </a:lnTo>
                <a:lnTo>
                  <a:pt x="3010431" y="485941"/>
                </a:lnTo>
                <a:lnTo>
                  <a:pt x="3017520" y="450850"/>
                </a:lnTo>
                <a:lnTo>
                  <a:pt x="3017520" y="90170"/>
                </a:lnTo>
                <a:lnTo>
                  <a:pt x="3010431" y="55078"/>
                </a:lnTo>
                <a:lnTo>
                  <a:pt x="2991104" y="26416"/>
                </a:lnTo>
                <a:lnTo>
                  <a:pt x="2962441" y="7088"/>
                </a:lnTo>
                <a:lnTo>
                  <a:pt x="292735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77105" y="2629661"/>
            <a:ext cx="3017520" cy="541020"/>
          </a:xfrm>
          <a:custGeom>
            <a:avLst/>
            <a:gdLst/>
            <a:ahLst/>
            <a:cxnLst/>
            <a:rect l="l" t="t" r="r" b="b"/>
            <a:pathLst>
              <a:path w="3017520" h="541019">
                <a:moveTo>
                  <a:pt x="0" y="90170"/>
                </a:moveTo>
                <a:lnTo>
                  <a:pt x="7088" y="55078"/>
                </a:lnTo>
                <a:lnTo>
                  <a:pt x="26416" y="26416"/>
                </a:lnTo>
                <a:lnTo>
                  <a:pt x="55078" y="7088"/>
                </a:lnTo>
                <a:lnTo>
                  <a:pt x="90170" y="0"/>
                </a:lnTo>
                <a:lnTo>
                  <a:pt x="2927350" y="0"/>
                </a:lnTo>
                <a:lnTo>
                  <a:pt x="2962441" y="7088"/>
                </a:lnTo>
                <a:lnTo>
                  <a:pt x="2991104" y="26416"/>
                </a:lnTo>
                <a:lnTo>
                  <a:pt x="3010431" y="55078"/>
                </a:lnTo>
                <a:lnTo>
                  <a:pt x="3017520" y="90170"/>
                </a:lnTo>
                <a:lnTo>
                  <a:pt x="3017520" y="450850"/>
                </a:lnTo>
                <a:lnTo>
                  <a:pt x="3010431" y="485941"/>
                </a:lnTo>
                <a:lnTo>
                  <a:pt x="2991104" y="514603"/>
                </a:lnTo>
                <a:lnTo>
                  <a:pt x="2962441" y="533931"/>
                </a:lnTo>
                <a:lnTo>
                  <a:pt x="2927350" y="541020"/>
                </a:lnTo>
                <a:lnTo>
                  <a:pt x="90170" y="541020"/>
                </a:lnTo>
                <a:lnTo>
                  <a:pt x="55078" y="533931"/>
                </a:lnTo>
                <a:lnTo>
                  <a:pt x="26416" y="514603"/>
                </a:lnTo>
                <a:lnTo>
                  <a:pt x="7088" y="485941"/>
                </a:lnTo>
                <a:lnTo>
                  <a:pt x="0" y="450850"/>
                </a:lnTo>
                <a:lnTo>
                  <a:pt x="0" y="9017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561459" y="2668016"/>
            <a:ext cx="244602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71500" marR="5080" indent="-559435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Obblighi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responsabilità</a:t>
            </a:r>
            <a:r>
              <a:rPr sz="14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del  concessionario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866888" y="2590774"/>
            <a:ext cx="3147059" cy="6690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14716" y="2606027"/>
            <a:ext cx="2894076" cy="6888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905750" y="2629661"/>
            <a:ext cx="3019425" cy="541020"/>
          </a:xfrm>
          <a:custGeom>
            <a:avLst/>
            <a:gdLst/>
            <a:ahLst/>
            <a:cxnLst/>
            <a:rect l="l" t="t" r="r" b="b"/>
            <a:pathLst>
              <a:path w="3019425" h="541019">
                <a:moveTo>
                  <a:pt x="2928874" y="0"/>
                </a:moveTo>
                <a:lnTo>
                  <a:pt x="90170" y="0"/>
                </a:lnTo>
                <a:lnTo>
                  <a:pt x="55078" y="7088"/>
                </a:lnTo>
                <a:lnTo>
                  <a:pt x="26416" y="26416"/>
                </a:lnTo>
                <a:lnTo>
                  <a:pt x="7088" y="55078"/>
                </a:lnTo>
                <a:lnTo>
                  <a:pt x="0" y="90170"/>
                </a:lnTo>
                <a:lnTo>
                  <a:pt x="0" y="450850"/>
                </a:lnTo>
                <a:lnTo>
                  <a:pt x="7088" y="485941"/>
                </a:lnTo>
                <a:lnTo>
                  <a:pt x="26415" y="514603"/>
                </a:lnTo>
                <a:lnTo>
                  <a:pt x="55078" y="533931"/>
                </a:lnTo>
                <a:lnTo>
                  <a:pt x="90170" y="541020"/>
                </a:lnTo>
                <a:lnTo>
                  <a:pt x="2928874" y="541020"/>
                </a:lnTo>
                <a:lnTo>
                  <a:pt x="2963965" y="533931"/>
                </a:lnTo>
                <a:lnTo>
                  <a:pt x="2992628" y="514603"/>
                </a:lnTo>
                <a:lnTo>
                  <a:pt x="3011955" y="485941"/>
                </a:lnTo>
                <a:lnTo>
                  <a:pt x="3019044" y="450850"/>
                </a:lnTo>
                <a:lnTo>
                  <a:pt x="3019044" y="90170"/>
                </a:lnTo>
                <a:lnTo>
                  <a:pt x="3011955" y="55078"/>
                </a:lnTo>
                <a:lnTo>
                  <a:pt x="2992628" y="26416"/>
                </a:lnTo>
                <a:lnTo>
                  <a:pt x="2963965" y="7088"/>
                </a:lnTo>
                <a:lnTo>
                  <a:pt x="292887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905750" y="2629661"/>
            <a:ext cx="3019425" cy="541020"/>
          </a:xfrm>
          <a:custGeom>
            <a:avLst/>
            <a:gdLst/>
            <a:ahLst/>
            <a:cxnLst/>
            <a:rect l="l" t="t" r="r" b="b"/>
            <a:pathLst>
              <a:path w="3019425" h="541019">
                <a:moveTo>
                  <a:pt x="0" y="90170"/>
                </a:moveTo>
                <a:lnTo>
                  <a:pt x="7088" y="55078"/>
                </a:lnTo>
                <a:lnTo>
                  <a:pt x="26416" y="26416"/>
                </a:lnTo>
                <a:lnTo>
                  <a:pt x="55078" y="7088"/>
                </a:lnTo>
                <a:lnTo>
                  <a:pt x="90170" y="0"/>
                </a:lnTo>
                <a:lnTo>
                  <a:pt x="2928874" y="0"/>
                </a:lnTo>
                <a:lnTo>
                  <a:pt x="2963965" y="7088"/>
                </a:lnTo>
                <a:lnTo>
                  <a:pt x="2992628" y="26416"/>
                </a:lnTo>
                <a:lnTo>
                  <a:pt x="3011955" y="55078"/>
                </a:lnTo>
                <a:lnTo>
                  <a:pt x="3019044" y="90170"/>
                </a:lnTo>
                <a:lnTo>
                  <a:pt x="3019044" y="450850"/>
                </a:lnTo>
                <a:lnTo>
                  <a:pt x="3011955" y="485941"/>
                </a:lnTo>
                <a:lnTo>
                  <a:pt x="2992628" y="514603"/>
                </a:lnTo>
                <a:lnTo>
                  <a:pt x="2963965" y="533931"/>
                </a:lnTo>
                <a:lnTo>
                  <a:pt x="2928874" y="541020"/>
                </a:lnTo>
                <a:lnTo>
                  <a:pt x="90170" y="541020"/>
                </a:lnTo>
                <a:lnTo>
                  <a:pt x="55078" y="533931"/>
                </a:lnTo>
                <a:lnTo>
                  <a:pt x="26415" y="514603"/>
                </a:lnTo>
                <a:lnTo>
                  <a:pt x="7088" y="485941"/>
                </a:lnTo>
                <a:lnTo>
                  <a:pt x="0" y="450850"/>
                </a:lnTo>
                <a:lnTo>
                  <a:pt x="0" y="9017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135873" y="2668016"/>
            <a:ext cx="255524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7834" marR="5080" indent="-44577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Periodi nei quali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è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possibile</a:t>
            </a:r>
            <a:r>
              <a:rPr sz="14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la 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concessione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uso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199388" y="3357371"/>
            <a:ext cx="1914525" cy="143510"/>
          </a:xfrm>
          <a:custGeom>
            <a:avLst/>
            <a:gdLst/>
            <a:ahLst/>
            <a:cxnLst/>
            <a:rect l="l" t="t" r="r" b="b"/>
            <a:pathLst>
              <a:path w="1914525" h="143510">
                <a:moveTo>
                  <a:pt x="1914144" y="0"/>
                </a:moveTo>
                <a:lnTo>
                  <a:pt x="0" y="0"/>
                </a:lnTo>
                <a:lnTo>
                  <a:pt x="957072" y="143255"/>
                </a:lnTo>
                <a:lnTo>
                  <a:pt x="1914144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828032" y="3357371"/>
            <a:ext cx="1914525" cy="143510"/>
          </a:xfrm>
          <a:custGeom>
            <a:avLst/>
            <a:gdLst/>
            <a:ahLst/>
            <a:cxnLst/>
            <a:rect l="l" t="t" r="r" b="b"/>
            <a:pathLst>
              <a:path w="1914525" h="143510">
                <a:moveTo>
                  <a:pt x="1914143" y="0"/>
                </a:moveTo>
                <a:lnTo>
                  <a:pt x="0" y="0"/>
                </a:lnTo>
                <a:lnTo>
                  <a:pt x="957071" y="143255"/>
                </a:lnTo>
                <a:lnTo>
                  <a:pt x="1914143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456676" y="3357371"/>
            <a:ext cx="1914525" cy="143510"/>
          </a:xfrm>
          <a:custGeom>
            <a:avLst/>
            <a:gdLst/>
            <a:ahLst/>
            <a:cxnLst/>
            <a:rect l="l" t="t" r="r" b="b"/>
            <a:pathLst>
              <a:path w="1914525" h="143510">
                <a:moveTo>
                  <a:pt x="1914144" y="0"/>
                </a:moveTo>
                <a:lnTo>
                  <a:pt x="0" y="0"/>
                </a:lnTo>
                <a:lnTo>
                  <a:pt x="957072" y="143255"/>
                </a:lnTo>
                <a:lnTo>
                  <a:pt x="1914144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936491" y="3788664"/>
            <a:ext cx="0" cy="1800225"/>
          </a:xfrm>
          <a:custGeom>
            <a:avLst/>
            <a:gdLst/>
            <a:ahLst/>
            <a:cxnLst/>
            <a:rect l="l" t="t" r="r" b="b"/>
            <a:pathLst>
              <a:path h="1800225">
                <a:moveTo>
                  <a:pt x="0" y="0"/>
                </a:moveTo>
                <a:lnTo>
                  <a:pt x="0" y="1799996"/>
                </a:lnTo>
              </a:path>
            </a:pathLst>
          </a:custGeom>
          <a:ln w="914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79435" y="3788664"/>
            <a:ext cx="0" cy="1800225"/>
          </a:xfrm>
          <a:custGeom>
            <a:avLst/>
            <a:gdLst/>
            <a:ahLst/>
            <a:cxnLst/>
            <a:rect l="l" t="t" r="r" b="b"/>
            <a:pathLst>
              <a:path h="1800225">
                <a:moveTo>
                  <a:pt x="0" y="1799996"/>
                </a:moveTo>
                <a:lnTo>
                  <a:pt x="0" y="0"/>
                </a:lnTo>
              </a:path>
            </a:pathLst>
          </a:custGeom>
          <a:ln w="914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25525" y="3618712"/>
            <a:ext cx="286194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  <a:tabLst>
                <a:tab pos="332740" algn="l"/>
                <a:tab pos="1082675" algn="l"/>
                <a:tab pos="2070100" algn="l"/>
              </a:tabLst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L'uso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deve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essere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compatibile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con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le	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li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tà	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du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ti</a:t>
            </a: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e,	f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ti</a:t>
            </a: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e,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25525" y="4259046"/>
            <a:ext cx="286258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  <a:tabLst>
                <a:tab pos="791210" algn="l"/>
                <a:tab pos="980440" algn="l"/>
                <a:tab pos="1045844" algn="l"/>
                <a:tab pos="1490980" algn="l"/>
                <a:tab pos="1687195" algn="l"/>
                <a:tab pos="1841500" algn="l"/>
                <a:tab pos="2473960" algn="l"/>
                <a:tab pos="2750185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ri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re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ti</a:t>
            </a: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e,		cu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ra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i,		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rt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ti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he	e  s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ti</a:t>
            </a: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	e		con	i	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ti	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del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25525" y="5005196"/>
            <a:ext cx="19183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Istituzioni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scolastiche.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413884" y="3618712"/>
            <a:ext cx="286258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6385">
              <a:lnSpc>
                <a:spcPct val="150000"/>
              </a:lnSpc>
              <a:spcBef>
                <a:spcPts val="100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Custodia dei locali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dei beni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contenuti.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413884" y="4259046"/>
            <a:ext cx="286258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6385">
              <a:lnSpc>
                <a:spcPct val="150000"/>
              </a:lnSpc>
              <a:spcBef>
                <a:spcPts val="100"/>
              </a:spcBef>
              <a:buFont typeface="Wingdings"/>
              <a:buChar char=""/>
              <a:tabLst>
                <a:tab pos="299085" algn="l"/>
                <a:tab pos="299720" algn="l"/>
                <a:tab pos="1623060" algn="l"/>
                <a:tab pos="2039620" algn="l"/>
                <a:tab pos="2336800" algn="l"/>
              </a:tabLst>
            </a:pP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es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sabil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tà	p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r	le	a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ti</a:t>
            </a: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à  che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svolge nei</a:t>
            </a:r>
            <a:r>
              <a:rPr sz="1400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locali.</a:t>
            </a:r>
            <a:endParaRPr sz="1400">
              <a:latin typeface="Arial"/>
              <a:cs typeface="Arial"/>
            </a:endParaRPr>
          </a:p>
          <a:p>
            <a:pPr marL="299085" marR="5080" indent="-286385">
              <a:lnSpc>
                <a:spcPct val="150000"/>
              </a:lnSpc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Obbligo di sostenere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spese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connesse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all’utilizzo dei</a:t>
            </a:r>
            <a:r>
              <a:rPr sz="1400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locali.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984617" y="3618712"/>
            <a:ext cx="2861945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La concessione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uso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dei locali  dell’edificio scolastico può avvenire 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anche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nei periodi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sospensione 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dell’attività</a:t>
            </a:r>
            <a:r>
              <a:rPr sz="14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didattica.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46668" y="874588"/>
            <a:ext cx="3385023" cy="47724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ts val="1425"/>
              </a:lnSpc>
            </a:pPr>
            <a:fld id="{81D60167-4931-47E6-BA6A-407CBD079E47}" type="slidenum">
              <a:rPr spc="-5" dirty="0"/>
              <a:t>143</a:t>
            </a:fld>
            <a:endParaRPr spc="-5" dirty="0"/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402061" y="1517345"/>
            <a:ext cx="8705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1600" b="1" spc="-1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600" b="1" spc="-1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4019" y="1394310"/>
            <a:ext cx="9859645" cy="758190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5"/>
              </a:spcBef>
              <a:tabLst>
                <a:tab pos="356870" algn="l"/>
                <a:tab pos="1163320" algn="l"/>
                <a:tab pos="1461770" algn="l"/>
                <a:tab pos="2425065" algn="l"/>
                <a:tab pos="2623185" algn="l"/>
                <a:tab pos="3135630" algn="l"/>
                <a:tab pos="3401060" algn="l"/>
                <a:tab pos="3711575" algn="l"/>
                <a:tab pos="4868545" algn="l"/>
                <a:tab pos="5179060" algn="l"/>
                <a:tab pos="6167120" algn="l"/>
                <a:tab pos="6749415" algn="l"/>
                <a:tab pos="7328534" algn="l"/>
                <a:tab pos="7637780" algn="l"/>
                <a:tab pos="874141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Di	seguito	si	illustrano	i	casi	e	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le	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condizioni	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in	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presenza	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delle	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quali	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le	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Istituzioni	scolastiche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autonomamente affidare a terzi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interventi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per la manutenzione e riparazione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degli edifici</a:t>
            </a:r>
            <a:r>
              <a:rPr sz="1600" spc="3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scolastici.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8431" y="2276855"/>
            <a:ext cx="10944225" cy="0"/>
          </a:xfrm>
          <a:custGeom>
            <a:avLst/>
            <a:gdLst/>
            <a:ahLst/>
            <a:cxnLst/>
            <a:rect l="l" t="t" r="r" b="b"/>
            <a:pathLst>
              <a:path w="10944225">
                <a:moveTo>
                  <a:pt x="0" y="0"/>
                </a:moveTo>
                <a:lnTo>
                  <a:pt x="10943971" y="0"/>
                </a:lnTo>
              </a:path>
            </a:pathLst>
          </a:custGeom>
          <a:ln w="12192">
            <a:solidFill>
              <a:srgbClr val="001F5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8716" y="2744216"/>
            <a:ext cx="1595755" cy="379730"/>
          </a:xfrm>
          <a:custGeom>
            <a:avLst/>
            <a:gdLst/>
            <a:ahLst/>
            <a:cxnLst/>
            <a:rect l="l" t="t" r="r" b="b"/>
            <a:pathLst>
              <a:path w="1595755" h="379730">
                <a:moveTo>
                  <a:pt x="1565656" y="0"/>
                </a:moveTo>
                <a:lnTo>
                  <a:pt x="29959" y="0"/>
                </a:lnTo>
                <a:lnTo>
                  <a:pt x="18296" y="2361"/>
                </a:lnTo>
                <a:lnTo>
                  <a:pt x="8774" y="8794"/>
                </a:lnTo>
                <a:lnTo>
                  <a:pt x="2354" y="18323"/>
                </a:lnTo>
                <a:lnTo>
                  <a:pt x="0" y="29972"/>
                </a:lnTo>
                <a:lnTo>
                  <a:pt x="0" y="349504"/>
                </a:lnTo>
                <a:lnTo>
                  <a:pt x="2354" y="361152"/>
                </a:lnTo>
                <a:lnTo>
                  <a:pt x="8774" y="370681"/>
                </a:lnTo>
                <a:lnTo>
                  <a:pt x="18296" y="377114"/>
                </a:lnTo>
                <a:lnTo>
                  <a:pt x="29959" y="379475"/>
                </a:lnTo>
                <a:lnTo>
                  <a:pt x="1565656" y="379475"/>
                </a:lnTo>
                <a:lnTo>
                  <a:pt x="1577304" y="377114"/>
                </a:lnTo>
                <a:lnTo>
                  <a:pt x="1586833" y="370681"/>
                </a:lnTo>
                <a:lnTo>
                  <a:pt x="1593266" y="361152"/>
                </a:lnTo>
                <a:lnTo>
                  <a:pt x="1595628" y="349504"/>
                </a:lnTo>
                <a:lnTo>
                  <a:pt x="1595628" y="29972"/>
                </a:lnTo>
                <a:lnTo>
                  <a:pt x="1593266" y="18323"/>
                </a:lnTo>
                <a:lnTo>
                  <a:pt x="1586833" y="8794"/>
                </a:lnTo>
                <a:lnTo>
                  <a:pt x="1577304" y="2361"/>
                </a:lnTo>
                <a:lnTo>
                  <a:pt x="1565656" y="0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3316" y="2718816"/>
            <a:ext cx="1595628" cy="3794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71168" y="2767964"/>
            <a:ext cx="7004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Reg</a:t>
            </a:r>
            <a:r>
              <a:rPr sz="1600" b="1" spc="-1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la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03170" y="2642464"/>
            <a:ext cx="8556625" cy="53784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Le</a:t>
            </a:r>
            <a:r>
              <a:rPr sz="1400" spc="1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Istituzioni</a:t>
            </a:r>
            <a:r>
              <a:rPr sz="1400" spc="1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scolastiche</a:t>
            </a:r>
            <a:r>
              <a:rPr sz="1400" spc="1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possono</a:t>
            </a:r>
            <a:r>
              <a:rPr sz="1400" spc="1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effettuare</a:t>
            </a:r>
            <a:r>
              <a:rPr sz="1400" spc="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interventi</a:t>
            </a:r>
            <a:r>
              <a:rPr sz="1400" spc="1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400" spc="1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manutenzione</a:t>
            </a:r>
            <a:r>
              <a:rPr sz="1400" b="1" spc="1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ordinaria</a:t>
            </a:r>
            <a:r>
              <a:rPr sz="1400" b="1" spc="1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1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straordinaria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,</a:t>
            </a:r>
            <a:r>
              <a:rPr sz="1400" spc="1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previa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delega dell’ente territoriale</a:t>
            </a:r>
            <a:r>
              <a:rPr sz="1400" b="1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competente.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48716" y="3780535"/>
            <a:ext cx="1595755" cy="410209"/>
          </a:xfrm>
          <a:custGeom>
            <a:avLst/>
            <a:gdLst/>
            <a:ahLst/>
            <a:cxnLst/>
            <a:rect l="l" t="t" r="r" b="b"/>
            <a:pathLst>
              <a:path w="1595755" h="410210">
                <a:moveTo>
                  <a:pt x="1563242" y="0"/>
                </a:moveTo>
                <a:lnTo>
                  <a:pt x="32372" y="0"/>
                </a:lnTo>
                <a:lnTo>
                  <a:pt x="19770" y="2541"/>
                </a:lnTo>
                <a:lnTo>
                  <a:pt x="9480" y="9477"/>
                </a:lnTo>
                <a:lnTo>
                  <a:pt x="2543" y="19770"/>
                </a:lnTo>
                <a:lnTo>
                  <a:pt x="0" y="32384"/>
                </a:lnTo>
                <a:lnTo>
                  <a:pt x="0" y="377570"/>
                </a:lnTo>
                <a:lnTo>
                  <a:pt x="2543" y="390185"/>
                </a:lnTo>
                <a:lnTo>
                  <a:pt x="9480" y="400478"/>
                </a:lnTo>
                <a:lnTo>
                  <a:pt x="19770" y="407414"/>
                </a:lnTo>
                <a:lnTo>
                  <a:pt x="32372" y="409956"/>
                </a:lnTo>
                <a:lnTo>
                  <a:pt x="1563242" y="409956"/>
                </a:lnTo>
                <a:lnTo>
                  <a:pt x="1575857" y="407414"/>
                </a:lnTo>
                <a:lnTo>
                  <a:pt x="1586150" y="400478"/>
                </a:lnTo>
                <a:lnTo>
                  <a:pt x="1593086" y="390185"/>
                </a:lnTo>
                <a:lnTo>
                  <a:pt x="1595628" y="377570"/>
                </a:lnTo>
                <a:lnTo>
                  <a:pt x="1595628" y="32384"/>
                </a:lnTo>
                <a:lnTo>
                  <a:pt x="1593086" y="19770"/>
                </a:lnTo>
                <a:lnTo>
                  <a:pt x="1586150" y="9477"/>
                </a:lnTo>
                <a:lnTo>
                  <a:pt x="1575857" y="2541"/>
                </a:lnTo>
                <a:lnTo>
                  <a:pt x="1563242" y="0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3316" y="3755135"/>
            <a:ext cx="1595628" cy="4099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12672" y="3820159"/>
            <a:ext cx="101726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Eccezio</a:t>
            </a:r>
            <a:r>
              <a:rPr sz="1600" b="1" spc="-1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03170" y="3672027"/>
            <a:ext cx="203835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In presenza di</a:t>
            </a:r>
            <a:r>
              <a:rPr sz="14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interventi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03170" y="3885946"/>
            <a:ext cx="3573779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indifferibili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ed</a:t>
            </a:r>
            <a:r>
              <a:rPr sz="1400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urgenti;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di piccola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manutenzione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riparazione;</a:t>
            </a:r>
            <a:endParaRPr sz="140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necessari a garantire lo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svolgimento</a:t>
            </a:r>
            <a:r>
              <a:rPr sz="1400" spc="-1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delle 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attività</a:t>
            </a:r>
            <a:r>
              <a:rPr sz="14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didattiche.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297167" y="3550920"/>
            <a:ext cx="246964" cy="13517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12408" y="3604259"/>
            <a:ext cx="144780" cy="1249680"/>
          </a:xfrm>
          <a:custGeom>
            <a:avLst/>
            <a:gdLst/>
            <a:ahLst/>
            <a:cxnLst/>
            <a:rect l="l" t="t" r="r" b="b"/>
            <a:pathLst>
              <a:path w="144779" h="1249679">
                <a:moveTo>
                  <a:pt x="72389" y="0"/>
                </a:moveTo>
                <a:lnTo>
                  <a:pt x="0" y="0"/>
                </a:lnTo>
                <a:lnTo>
                  <a:pt x="72389" y="624839"/>
                </a:lnTo>
                <a:lnTo>
                  <a:pt x="0" y="1249679"/>
                </a:lnTo>
                <a:lnTo>
                  <a:pt x="72389" y="1249679"/>
                </a:lnTo>
                <a:lnTo>
                  <a:pt x="144779" y="624839"/>
                </a:lnTo>
                <a:lnTo>
                  <a:pt x="7238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97835" y="3444240"/>
            <a:ext cx="8640445" cy="0"/>
          </a:xfrm>
          <a:custGeom>
            <a:avLst/>
            <a:gdLst/>
            <a:ahLst/>
            <a:cxnLst/>
            <a:rect l="l" t="t" r="r" b="b"/>
            <a:pathLst>
              <a:path w="8640445">
                <a:moveTo>
                  <a:pt x="0" y="0"/>
                </a:moveTo>
                <a:lnTo>
                  <a:pt x="8639937" y="0"/>
                </a:lnTo>
              </a:path>
            </a:pathLst>
          </a:custGeom>
          <a:ln w="914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662166" y="3780282"/>
            <a:ext cx="4201795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Scuole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anticipano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i 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fondi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necessari  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all’esecuzione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degli interventi, dandone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immediata  comunicazione all’ente locale competente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, ai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fini 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del</a:t>
            </a:r>
            <a:r>
              <a:rPr sz="1400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rimborso.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8431" y="4985003"/>
            <a:ext cx="10944225" cy="1541145"/>
          </a:xfrm>
          <a:prstGeom prst="rect">
            <a:avLst/>
          </a:prstGeom>
          <a:ln w="9144">
            <a:solidFill>
              <a:srgbClr val="DCE6F1"/>
            </a:solidFill>
          </a:ln>
        </p:spPr>
        <p:txBody>
          <a:bodyPr vert="horz" wrap="square" lIns="0" tIns="117475" rIns="0" bIns="0" rtlCol="0">
            <a:spAutoFit/>
          </a:bodyPr>
          <a:lstStyle/>
          <a:p>
            <a:pPr marL="226060" marR="45085" indent="-172085">
              <a:lnSpc>
                <a:spcPct val="110000"/>
              </a:lnSpc>
              <a:spcBef>
                <a:spcPts val="925"/>
              </a:spcBef>
              <a:buChar char="•"/>
              <a:tabLst>
                <a:tab pos="226695" algn="l"/>
              </a:tabLst>
            </a:pP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comma </a:t>
            </a:r>
            <a:r>
              <a:rPr sz="1200" spc="-10" dirty="0">
                <a:solidFill>
                  <a:srgbClr val="001F5F"/>
                </a:solidFill>
                <a:latin typeface="Arial"/>
                <a:cs typeface="Arial"/>
              </a:rPr>
              <a:t>504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dell’art. 1 </a:t>
            </a:r>
            <a:r>
              <a:rPr sz="1200" spc="-10" dirty="0">
                <a:solidFill>
                  <a:srgbClr val="001F5F"/>
                </a:solidFill>
                <a:latin typeface="Arial"/>
                <a:cs typeface="Arial"/>
              </a:rPr>
              <a:t>della Legge 208/2015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(c.d. Stabilità 2016) </a:t>
            </a:r>
            <a:r>
              <a:rPr sz="1200" spc="-10" dirty="0">
                <a:solidFill>
                  <a:srgbClr val="001F5F"/>
                </a:solidFill>
                <a:latin typeface="Arial"/>
                <a:cs typeface="Arial"/>
              </a:rPr>
              <a:t>ha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esteso l'utilizzo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degli strumenti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acquisto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negoziazione anche alle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"attività di  manutenzione"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(analoga previsione è rinvenibile all'art. 37,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comma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2 del D.Lgs.</a:t>
            </a:r>
            <a:r>
              <a:rPr sz="12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50/16).</a:t>
            </a:r>
            <a:endParaRPr sz="1200">
              <a:latin typeface="Arial"/>
              <a:cs typeface="Arial"/>
            </a:endParaRPr>
          </a:p>
          <a:p>
            <a:pPr marL="226060" marR="46355" indent="-172085">
              <a:lnSpc>
                <a:spcPct val="110000"/>
              </a:lnSpc>
              <a:spcBef>
                <a:spcPts val="300"/>
              </a:spcBef>
              <a:buFont typeface="Arial"/>
              <a:buChar char="•"/>
              <a:tabLst>
                <a:tab pos="226695" algn="l"/>
              </a:tabLst>
            </a:pP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Consip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ha dato </a:t>
            </a:r>
            <a:r>
              <a:rPr sz="1200" spc="-10" dirty="0">
                <a:solidFill>
                  <a:srgbClr val="001F5F"/>
                </a:solidFill>
                <a:latin typeface="Arial"/>
                <a:cs typeface="Arial"/>
              </a:rPr>
              <a:t>seguito alla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succitata disposizione, attivando, dal </a:t>
            </a:r>
            <a:r>
              <a:rPr sz="1200" spc="-10" dirty="0">
                <a:solidFill>
                  <a:srgbClr val="001F5F"/>
                </a:solidFill>
                <a:latin typeface="Arial"/>
                <a:cs typeface="Arial"/>
              </a:rPr>
              <a:t>1</a:t>
            </a:r>
            <a:r>
              <a:rPr sz="1200" spc="-10" dirty="0">
                <a:solidFill>
                  <a:srgbClr val="001F5F"/>
                </a:solidFill>
                <a:latin typeface="Verdana"/>
                <a:cs typeface="Verdana"/>
              </a:rPr>
              <a:t>°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luglio </a:t>
            </a:r>
            <a:r>
              <a:rPr sz="1200" spc="-10" dirty="0">
                <a:solidFill>
                  <a:srgbClr val="001F5F"/>
                </a:solidFill>
                <a:latin typeface="Arial"/>
                <a:cs typeface="Arial"/>
              </a:rPr>
              <a:t>2016,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7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bandi sul </a:t>
            </a:r>
            <a:r>
              <a:rPr sz="1200" b="1" spc="-20" dirty="0">
                <a:solidFill>
                  <a:srgbClr val="001F5F"/>
                </a:solidFill>
                <a:latin typeface="Arial"/>
                <a:cs typeface="Arial"/>
              </a:rPr>
              <a:t>Me.PA.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aventi </a:t>
            </a:r>
            <a:r>
              <a:rPr sz="1200" spc="-10" dirty="0">
                <a:solidFill>
                  <a:srgbClr val="001F5F"/>
                </a:solidFill>
                <a:latin typeface="Arial"/>
                <a:cs typeface="Arial"/>
              </a:rPr>
              <a:t>ad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oggetto lavori di </a:t>
            </a:r>
            <a:r>
              <a:rPr sz="1200" spc="-10" dirty="0">
                <a:solidFill>
                  <a:srgbClr val="001F5F"/>
                </a:solidFill>
                <a:latin typeface="Arial"/>
                <a:cs typeface="Arial"/>
              </a:rPr>
              <a:t>manutenzione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per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importi  fino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a 1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milione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200" b="1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euro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226060" marR="45720" indent="-172085">
              <a:lnSpc>
                <a:spcPct val="110000"/>
              </a:lnSpc>
              <a:spcBef>
                <a:spcPts val="300"/>
              </a:spcBef>
              <a:buFont typeface="Arial"/>
              <a:buChar char="•"/>
              <a:tabLst>
                <a:tab pos="226695" algn="l"/>
              </a:tabLst>
            </a:pP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Con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bando del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16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giugno </a:t>
            </a:r>
            <a:r>
              <a:rPr sz="1200" b="1" spc="-10" dirty="0">
                <a:solidFill>
                  <a:srgbClr val="001F5F"/>
                </a:solidFill>
                <a:latin typeface="Arial"/>
                <a:cs typeface="Arial"/>
              </a:rPr>
              <a:t>2016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è stato istituito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lo </a:t>
            </a:r>
            <a:r>
              <a:rPr sz="1200" b="1" spc="-15" dirty="0">
                <a:solidFill>
                  <a:srgbClr val="001F5F"/>
                </a:solidFill>
                <a:latin typeface="Arial"/>
                <a:cs typeface="Arial"/>
              </a:rPr>
              <a:t>SDA.PA.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per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fornitura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dei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servizi di manutenzione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degli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impianti elevatori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, avente natura mista  (servizi e</a:t>
            </a:r>
            <a:r>
              <a:rPr sz="12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lavori).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6769100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Ulteriori disposizioni contenute nel </a:t>
            </a:r>
            <a:r>
              <a:rPr spc="-5" dirty="0"/>
              <a:t>nuovo</a:t>
            </a:r>
            <a:r>
              <a:rPr spc="-125" dirty="0"/>
              <a:t> </a:t>
            </a:r>
            <a:r>
              <a:rPr dirty="0"/>
              <a:t>Regolamento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Manutenzione degli edifici scolastici</a:t>
            </a:r>
            <a:r>
              <a:rPr sz="1600" b="0" spc="-30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(1/4)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49379" y="868489"/>
            <a:ext cx="3391456" cy="47720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ts val="1425"/>
              </a:lnSpc>
            </a:pPr>
            <a:fld id="{81D60167-4931-47E6-BA6A-407CBD079E47}" type="slidenum">
              <a:rPr spc="-5" dirty="0"/>
              <a:t>144</a:t>
            </a:fld>
            <a:endParaRPr spc="-5" dirty="0"/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9288" y="1766328"/>
            <a:ext cx="1696212" cy="4815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8180" y="1766277"/>
            <a:ext cx="1138427" cy="4755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80059" y="1792223"/>
            <a:ext cx="1594485" cy="379730"/>
          </a:xfrm>
          <a:prstGeom prst="rect">
            <a:avLst/>
          </a:prstGeom>
          <a:solidFill>
            <a:srgbClr val="4F81BC"/>
          </a:solidFill>
        </p:spPr>
        <p:txBody>
          <a:bodyPr vert="horz" wrap="square" lIns="0" tIns="48895" rIns="0" bIns="0" rtlCol="0">
            <a:spAutoFit/>
          </a:bodyPr>
          <a:lstStyle/>
          <a:p>
            <a:pPr marL="384810">
              <a:lnSpc>
                <a:spcPct val="100000"/>
              </a:lnSpc>
              <a:spcBef>
                <a:spcPts val="385"/>
              </a:spcBef>
            </a:pP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I</a:t>
            </a:r>
            <a:r>
              <a:rPr sz="1400" b="1" spc="-2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1F1F1"/>
                </a:solidFill>
                <a:latin typeface="Arial"/>
                <a:cs typeface="Arial"/>
              </a:rPr>
              <a:t>COMUNI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9288" y="2621292"/>
            <a:ext cx="1696212" cy="4815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6155" y="2622765"/>
            <a:ext cx="1520952" cy="4755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80059" y="2647188"/>
            <a:ext cx="1594485" cy="379730"/>
          </a:xfrm>
          <a:prstGeom prst="rect">
            <a:avLst/>
          </a:prstGeom>
          <a:solidFill>
            <a:srgbClr val="4F81BC"/>
          </a:solidFill>
        </p:spPr>
        <p:txBody>
          <a:bodyPr vert="horz" wrap="square" lIns="0" tIns="49530" rIns="0" bIns="0" rtlCol="0">
            <a:spAutoFit/>
          </a:bodyPr>
          <a:lstStyle/>
          <a:p>
            <a:pPr marL="192405">
              <a:lnSpc>
                <a:spcPct val="100000"/>
              </a:lnSpc>
              <a:spcBef>
                <a:spcPts val="390"/>
              </a:spcBef>
            </a:pPr>
            <a:r>
              <a:rPr sz="1400" b="1" spc="-5" dirty="0">
                <a:solidFill>
                  <a:srgbClr val="F1F1F1"/>
                </a:solidFill>
                <a:latin typeface="Arial"/>
                <a:cs typeface="Arial"/>
              </a:rPr>
              <a:t>LE</a:t>
            </a:r>
            <a:r>
              <a:rPr sz="1400" b="1" spc="-2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1F1F1"/>
                </a:solidFill>
                <a:latin typeface="Arial"/>
                <a:cs typeface="Arial"/>
              </a:rPr>
              <a:t>PROVINCE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61616" y="1772411"/>
            <a:ext cx="90170" cy="419100"/>
          </a:xfrm>
          <a:custGeom>
            <a:avLst/>
            <a:gdLst/>
            <a:ahLst/>
            <a:cxnLst/>
            <a:rect l="l" t="t" r="r" b="b"/>
            <a:pathLst>
              <a:path w="90169" h="419100">
                <a:moveTo>
                  <a:pt x="41909" y="0"/>
                </a:moveTo>
                <a:lnTo>
                  <a:pt x="0" y="0"/>
                </a:lnTo>
                <a:lnTo>
                  <a:pt x="48006" y="209550"/>
                </a:lnTo>
                <a:lnTo>
                  <a:pt x="0" y="419100"/>
                </a:lnTo>
                <a:lnTo>
                  <a:pt x="41909" y="419100"/>
                </a:lnTo>
                <a:lnTo>
                  <a:pt x="89915" y="209550"/>
                </a:lnTo>
                <a:lnTo>
                  <a:pt x="41909" y="0"/>
                </a:lnTo>
                <a:close/>
              </a:path>
            </a:pathLst>
          </a:custGeom>
          <a:solidFill>
            <a:srgbClr val="2B4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61616" y="2627376"/>
            <a:ext cx="90170" cy="419100"/>
          </a:xfrm>
          <a:custGeom>
            <a:avLst/>
            <a:gdLst/>
            <a:ahLst/>
            <a:cxnLst/>
            <a:rect l="l" t="t" r="r" b="b"/>
            <a:pathLst>
              <a:path w="90169" h="419100">
                <a:moveTo>
                  <a:pt x="41909" y="0"/>
                </a:moveTo>
                <a:lnTo>
                  <a:pt x="0" y="0"/>
                </a:lnTo>
                <a:lnTo>
                  <a:pt x="48006" y="209550"/>
                </a:lnTo>
                <a:lnTo>
                  <a:pt x="0" y="419100"/>
                </a:lnTo>
                <a:lnTo>
                  <a:pt x="41909" y="419100"/>
                </a:lnTo>
                <a:lnTo>
                  <a:pt x="89915" y="209550"/>
                </a:lnTo>
                <a:lnTo>
                  <a:pt x="41909" y="0"/>
                </a:lnTo>
                <a:close/>
              </a:path>
            </a:pathLst>
          </a:custGeom>
          <a:solidFill>
            <a:srgbClr val="2B4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39567" y="2348483"/>
            <a:ext cx="8149590" cy="0"/>
          </a:xfrm>
          <a:custGeom>
            <a:avLst/>
            <a:gdLst/>
            <a:ahLst/>
            <a:cxnLst/>
            <a:rect l="l" t="t" r="r" b="b"/>
            <a:pathLst>
              <a:path w="8149590">
                <a:moveTo>
                  <a:pt x="0" y="0"/>
                </a:moveTo>
                <a:lnTo>
                  <a:pt x="8149082" y="0"/>
                </a:lnTo>
              </a:path>
            </a:pathLst>
          </a:custGeom>
          <a:ln w="12192">
            <a:solidFill>
              <a:srgbClr val="BEBEBE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617977" y="1880997"/>
            <a:ext cx="67214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5" dirty="0">
                <a:solidFill>
                  <a:srgbClr val="001F5F"/>
                </a:solidFill>
                <a:latin typeface="Arial"/>
                <a:cs typeface="Arial"/>
              </a:rPr>
              <a:t>per gli immobili da destinare a sede di scuole materne, elementari e</a:t>
            </a:r>
            <a:r>
              <a:rPr sz="1600" i="1" spc="1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Arial"/>
                <a:cs typeface="Arial"/>
              </a:rPr>
              <a:t>medie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17977" y="2430678"/>
            <a:ext cx="80918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</a:pPr>
            <a:r>
              <a:rPr sz="1600" i="1" spc="-5" dirty="0">
                <a:solidFill>
                  <a:srgbClr val="001F5F"/>
                </a:solidFill>
                <a:latin typeface="Arial"/>
                <a:cs typeface="Arial"/>
              </a:rPr>
              <a:t>per quelli da destinare a sede di istituti e scuole </a:t>
            </a:r>
            <a:r>
              <a:rPr sz="1600" i="1" spc="-10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600" i="1" spc="-5" dirty="0">
                <a:solidFill>
                  <a:srgbClr val="001F5F"/>
                </a:solidFill>
                <a:latin typeface="Arial"/>
                <a:cs typeface="Arial"/>
              </a:rPr>
              <a:t>istruzione secondaria superiore,  compresi i licei artistici e gli istituti</a:t>
            </a:r>
            <a:r>
              <a:rPr sz="1600" i="1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Arial"/>
                <a:cs typeface="Arial"/>
              </a:rPr>
              <a:t>d'arte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1668" y="4148328"/>
            <a:ext cx="10529570" cy="2045335"/>
          </a:xfrm>
          <a:prstGeom prst="rect">
            <a:avLst/>
          </a:prstGeom>
          <a:ln w="3175">
            <a:solidFill>
              <a:srgbClr val="BEBEBE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187325" marR="160020" algn="just">
              <a:lnSpc>
                <a:spcPct val="130100"/>
              </a:lnSpc>
              <a:spcBef>
                <a:spcPts val="254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Alla luce di quanto rappresentato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come stabilito dall'art. 18, comma 3, del D.lgs.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9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aprile 2008,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n.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81, con riferimento agli  interventi strutturali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manutenzione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volti ad assicurare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sicurezza dei locali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degli edifici assegnati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uso alle istituzioni  scolastiche ed</a:t>
            </a:r>
            <a:r>
              <a:rPr sz="14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educative:</a:t>
            </a:r>
            <a:endParaRPr sz="1400">
              <a:latin typeface="Arial"/>
              <a:cs typeface="Arial"/>
            </a:endParaRPr>
          </a:p>
          <a:p>
            <a:pPr marL="473709" marR="159385" indent="-286385">
              <a:lnSpc>
                <a:spcPct val="130000"/>
              </a:lnSpc>
              <a:buFont typeface="Wingdings"/>
              <a:buChar char=""/>
              <a:tabLst>
                <a:tab pos="473709" algn="l"/>
                <a:tab pos="474345" algn="l"/>
              </a:tabLst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gli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obblighi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relativi ai predetti lavori restano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carico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del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Comune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o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della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Provincia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tenuti alla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fornitura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manutenzione  degli immobili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stessi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;</a:t>
            </a:r>
            <a:endParaRPr sz="1400">
              <a:latin typeface="Arial"/>
              <a:cs typeface="Arial"/>
            </a:endParaRPr>
          </a:p>
          <a:p>
            <a:pPr marL="473709" marR="159385" indent="-286385">
              <a:lnSpc>
                <a:spcPts val="2190"/>
              </a:lnSpc>
              <a:spcBef>
                <a:spcPts val="150"/>
              </a:spcBef>
              <a:buFont typeface="Wingdings"/>
              <a:buChar char=""/>
              <a:tabLst>
                <a:tab pos="473709" algn="l"/>
                <a:tab pos="474345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istituzioni scolastiche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richiedono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l'intervento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dell’amministrazione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competente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per l'adempimento degli obblighi di cui  al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D.lgs.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n.</a:t>
            </a:r>
            <a:r>
              <a:rPr sz="14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81/2008.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136139" y="3358388"/>
            <a:ext cx="8243570" cy="487680"/>
          </a:xfrm>
          <a:custGeom>
            <a:avLst/>
            <a:gdLst/>
            <a:ahLst/>
            <a:cxnLst/>
            <a:rect l="l" t="t" r="r" b="b"/>
            <a:pathLst>
              <a:path w="8243570" h="487679">
                <a:moveTo>
                  <a:pt x="8204834" y="0"/>
                </a:moveTo>
                <a:lnTo>
                  <a:pt x="38481" y="0"/>
                </a:lnTo>
                <a:lnTo>
                  <a:pt x="23520" y="3030"/>
                </a:lnTo>
                <a:lnTo>
                  <a:pt x="11287" y="11287"/>
                </a:lnTo>
                <a:lnTo>
                  <a:pt x="3030" y="23520"/>
                </a:lnTo>
                <a:lnTo>
                  <a:pt x="0" y="38481"/>
                </a:lnTo>
                <a:lnTo>
                  <a:pt x="0" y="449199"/>
                </a:lnTo>
                <a:lnTo>
                  <a:pt x="3030" y="464159"/>
                </a:lnTo>
                <a:lnTo>
                  <a:pt x="11287" y="476392"/>
                </a:lnTo>
                <a:lnTo>
                  <a:pt x="23520" y="484649"/>
                </a:lnTo>
                <a:lnTo>
                  <a:pt x="38481" y="487680"/>
                </a:lnTo>
                <a:lnTo>
                  <a:pt x="8204834" y="487680"/>
                </a:lnTo>
                <a:lnTo>
                  <a:pt x="8219795" y="484649"/>
                </a:lnTo>
                <a:lnTo>
                  <a:pt x="8232028" y="476392"/>
                </a:lnTo>
                <a:lnTo>
                  <a:pt x="8240285" y="464159"/>
                </a:lnTo>
                <a:lnTo>
                  <a:pt x="8243315" y="449199"/>
                </a:lnTo>
                <a:lnTo>
                  <a:pt x="8243315" y="38481"/>
                </a:lnTo>
                <a:lnTo>
                  <a:pt x="8240285" y="23520"/>
                </a:lnTo>
                <a:lnTo>
                  <a:pt x="8232028" y="11287"/>
                </a:lnTo>
                <a:lnTo>
                  <a:pt x="8219795" y="3030"/>
                </a:lnTo>
                <a:lnTo>
                  <a:pt x="8204834" y="0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10739" y="3332988"/>
            <a:ext cx="8243315" cy="4876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473198" y="3436747"/>
            <a:ext cx="75184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Istituzioni scolastiche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di ogni ordine e grado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sono utilizzatrici degli</a:t>
            </a:r>
            <a:r>
              <a:rPr sz="1600" b="1" spc="3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immobili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613147" y="3931920"/>
            <a:ext cx="2362200" cy="119380"/>
          </a:xfrm>
          <a:custGeom>
            <a:avLst/>
            <a:gdLst/>
            <a:ahLst/>
            <a:cxnLst/>
            <a:rect l="l" t="t" r="r" b="b"/>
            <a:pathLst>
              <a:path w="2362200" h="119379">
                <a:moveTo>
                  <a:pt x="0" y="0"/>
                </a:moveTo>
                <a:lnTo>
                  <a:pt x="0" y="34924"/>
                </a:lnTo>
                <a:lnTo>
                  <a:pt x="1181100" y="118871"/>
                </a:lnTo>
                <a:lnTo>
                  <a:pt x="1672480" y="83946"/>
                </a:lnTo>
                <a:lnTo>
                  <a:pt x="1181100" y="83946"/>
                </a:lnTo>
                <a:lnTo>
                  <a:pt x="0" y="0"/>
                </a:lnTo>
                <a:close/>
              </a:path>
              <a:path w="2362200" h="119379">
                <a:moveTo>
                  <a:pt x="2362200" y="0"/>
                </a:moveTo>
                <a:lnTo>
                  <a:pt x="1181100" y="83946"/>
                </a:lnTo>
                <a:lnTo>
                  <a:pt x="1672480" y="83946"/>
                </a:lnTo>
                <a:lnTo>
                  <a:pt x="2362200" y="34924"/>
                </a:lnTo>
                <a:lnTo>
                  <a:pt x="2362200" y="0"/>
                </a:lnTo>
                <a:close/>
              </a:path>
            </a:pathLst>
          </a:custGeom>
          <a:solidFill>
            <a:srgbClr val="2B4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67691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Ulteriori disposizioni contenute nel </a:t>
            </a:r>
            <a:r>
              <a:rPr spc="-5" dirty="0"/>
              <a:t>nuovo</a:t>
            </a:r>
            <a:r>
              <a:rPr spc="-125" dirty="0"/>
              <a:t> </a:t>
            </a:r>
            <a:r>
              <a:rPr dirty="0"/>
              <a:t>Regolamento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ts val="1425"/>
              </a:lnSpc>
            </a:pPr>
            <a:fld id="{81D60167-4931-47E6-BA6A-407CBD079E47}" type="slidenum">
              <a:rPr spc="-5" dirty="0"/>
              <a:t>145</a:t>
            </a:fld>
            <a:endParaRPr spc="-5" dirty="0"/>
          </a:p>
        </p:txBody>
      </p:sp>
      <p:sp>
        <p:nvSpPr>
          <p:cNvPr id="23" name="object 23"/>
          <p:cNvSpPr txBox="1"/>
          <p:nvPr/>
        </p:nvSpPr>
        <p:spPr>
          <a:xfrm>
            <a:off x="290575" y="338709"/>
            <a:ext cx="10289540" cy="1214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Manutenzione degli edifici scolastici</a:t>
            </a:r>
            <a:r>
              <a:rPr sz="16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(2/4)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50">
              <a:latin typeface="Times New Roman"/>
              <a:cs typeface="Times New Roman"/>
            </a:endParaRPr>
          </a:p>
          <a:p>
            <a:pPr marL="119380" marR="5080">
              <a:lnSpc>
                <a:spcPct val="150000"/>
              </a:lnSpc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Per ciò che concerne la realizzazione, la fornitura e la manutenzione ordinaria e straordinaria degli edifici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(cfr.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art.  3, comma 1, della legge </a:t>
            </a:r>
            <a:r>
              <a:rPr sz="1600" spc="-65" dirty="0">
                <a:solidFill>
                  <a:srgbClr val="001F5F"/>
                </a:solidFill>
                <a:latin typeface="Arial"/>
                <a:cs typeface="Arial"/>
              </a:rPr>
              <a:t>11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gennaio 1996, n. 23), tali interventi sono di competenza dei seguenti</a:t>
            </a:r>
            <a:r>
              <a:rPr sz="1600" spc="2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soggetti: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136630" y="6541109"/>
            <a:ext cx="281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146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649467" y="2805683"/>
            <a:ext cx="0" cy="1336675"/>
          </a:xfrm>
          <a:custGeom>
            <a:avLst/>
            <a:gdLst/>
            <a:ahLst/>
            <a:cxnLst/>
            <a:rect l="l" t="t" r="r" b="b"/>
            <a:pathLst>
              <a:path h="1336675">
                <a:moveTo>
                  <a:pt x="0" y="0"/>
                </a:moveTo>
                <a:lnTo>
                  <a:pt x="0" y="1336674"/>
                </a:lnTo>
              </a:path>
            </a:pathLst>
          </a:custGeom>
          <a:ln w="3175">
            <a:solidFill>
              <a:srgbClr val="7E7E7E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3652" y="4251959"/>
            <a:ext cx="10800080" cy="0"/>
          </a:xfrm>
          <a:custGeom>
            <a:avLst/>
            <a:gdLst/>
            <a:ahLst/>
            <a:cxnLst/>
            <a:rect l="l" t="t" r="r" b="b"/>
            <a:pathLst>
              <a:path w="10800080">
                <a:moveTo>
                  <a:pt x="0" y="0"/>
                </a:moveTo>
                <a:lnTo>
                  <a:pt x="10799953" y="0"/>
                </a:lnTo>
              </a:path>
            </a:pathLst>
          </a:custGeom>
          <a:ln w="3175">
            <a:solidFill>
              <a:srgbClr val="7E7E7E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9539" y="2310129"/>
            <a:ext cx="48101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Alla</a:t>
            </a:r>
            <a:r>
              <a:rPr sz="1600" spc="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stessa</a:t>
            </a:r>
            <a:r>
              <a:rPr sz="1600" spc="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stregua,</a:t>
            </a:r>
            <a:r>
              <a:rPr sz="1600" spc="2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l'art.</a:t>
            </a:r>
            <a:r>
              <a:rPr sz="1600" spc="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39</a:t>
            </a:r>
            <a:r>
              <a:rPr sz="1600" spc="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al</a:t>
            </a:r>
            <a:r>
              <a:rPr sz="1600" spc="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comma</a:t>
            </a:r>
            <a:r>
              <a:rPr sz="1600" spc="2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1</a:t>
            </a:r>
            <a:r>
              <a:rPr sz="1600" spc="2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del</a:t>
            </a:r>
            <a:r>
              <a:rPr sz="1600" spc="2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D.I.</a:t>
            </a:r>
            <a:r>
              <a:rPr sz="1600" spc="2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9539" y="2675889"/>
            <a:ext cx="48126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35050" algn="l"/>
                <a:tab pos="1946275" algn="l"/>
                <a:tab pos="2281555" algn="l"/>
                <a:tab pos="3540760" algn="l"/>
                <a:tab pos="3876040" algn="l"/>
                <a:tab pos="4641215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129/2018	prev</a:t>
            </a:r>
            <a:r>
              <a:rPr sz="1600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	l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sv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imento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attività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46223" y="2918739"/>
            <a:ext cx="3293110" cy="75819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  <a:tabLst>
                <a:tab pos="1031875" algn="l"/>
                <a:tab pos="1409700" algn="l"/>
                <a:tab pos="2025650" algn="l"/>
              </a:tabLst>
            </a:pPr>
            <a:r>
              <a:rPr sz="1600" b="1" i="1" spc="-5" dirty="0">
                <a:solidFill>
                  <a:srgbClr val="001F5F"/>
                </a:solidFill>
                <a:latin typeface="Arial"/>
                <a:cs typeface="Arial"/>
              </a:rPr>
              <a:t>ordinaria	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da	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parte	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dell'istituzione</a:t>
            </a:r>
            <a:endParaRPr sz="1600">
              <a:latin typeface="Arial"/>
              <a:cs typeface="Arial"/>
            </a:endParaRPr>
          </a:p>
          <a:p>
            <a:pPr marL="201295">
              <a:lnSpc>
                <a:spcPct val="100000"/>
              </a:lnSpc>
              <a:spcBef>
                <a:spcPts val="965"/>
              </a:spcBef>
              <a:tabLst>
                <a:tab pos="1144905" algn="l"/>
                <a:tab pos="2270760" algn="l"/>
              </a:tabLst>
            </a:pPr>
            <a:r>
              <a:rPr sz="1600" b="1" i="1" spc="-5" dirty="0">
                <a:solidFill>
                  <a:srgbClr val="001F5F"/>
                </a:solidFill>
                <a:latin typeface="Arial"/>
                <a:cs typeface="Arial"/>
              </a:rPr>
              <a:t>delega	de</a:t>
            </a:r>
            <a:r>
              <a:rPr sz="1600" b="1" i="1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600" b="1" i="1" spc="-5" dirty="0">
                <a:solidFill>
                  <a:srgbClr val="001F5F"/>
                </a:solidFill>
                <a:latin typeface="Arial"/>
                <a:cs typeface="Arial"/>
              </a:rPr>
              <a:t>l’e</a:t>
            </a:r>
            <a:r>
              <a:rPr sz="1600" b="1" i="1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600" b="1" i="1" spc="-5" dirty="0">
                <a:solidFill>
                  <a:srgbClr val="001F5F"/>
                </a:solidFill>
                <a:latin typeface="Arial"/>
                <a:cs typeface="Arial"/>
              </a:rPr>
              <a:t>te</a:t>
            </a:r>
            <a:r>
              <a:rPr sz="1600" b="1" i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600" b="1" i="1" spc="-5" dirty="0">
                <a:solidFill>
                  <a:srgbClr val="001F5F"/>
                </a:solidFill>
                <a:latin typeface="Arial"/>
                <a:cs typeface="Arial"/>
              </a:rPr>
              <a:t>ter</a:t>
            </a:r>
            <a:r>
              <a:rPr sz="1600" b="1" i="1" spc="5" dirty="0">
                <a:solidFill>
                  <a:srgbClr val="001F5F"/>
                </a:solidFill>
                <a:latin typeface="Arial"/>
                <a:cs typeface="Arial"/>
              </a:rPr>
              <a:t>ri</a:t>
            </a:r>
            <a:r>
              <a:rPr sz="1600" b="1" i="1" spc="-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600" b="1" i="1" spc="-1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600" b="1" i="1" spc="-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600" b="1" i="1" spc="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600" b="1" i="1" spc="-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600" b="1" i="1" spc="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600" b="1" i="1" spc="-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9539" y="2918739"/>
            <a:ext cx="143319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100"/>
              </a:lnSpc>
              <a:spcBef>
                <a:spcPts val="100"/>
              </a:spcBef>
            </a:pPr>
            <a:r>
              <a:rPr sz="1600" b="1" i="1" spc="-5" dirty="0">
                <a:solidFill>
                  <a:srgbClr val="001F5F"/>
                </a:solidFill>
                <a:latin typeface="Arial"/>
                <a:cs typeface="Arial"/>
              </a:rPr>
              <a:t>manutenzione 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scolastica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su  </a:t>
            </a:r>
            <a:r>
              <a:rPr sz="1600" b="1" i="1" spc="-5" dirty="0">
                <a:solidFill>
                  <a:srgbClr val="001F5F"/>
                </a:solidFill>
                <a:latin typeface="Arial"/>
                <a:cs typeface="Arial"/>
              </a:rPr>
              <a:t>competente.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649467" y="2313432"/>
            <a:ext cx="108585" cy="396240"/>
          </a:xfrm>
          <a:custGeom>
            <a:avLst/>
            <a:gdLst/>
            <a:ahLst/>
            <a:cxnLst/>
            <a:rect l="l" t="t" r="r" b="b"/>
            <a:pathLst>
              <a:path w="108585" h="396239">
                <a:moveTo>
                  <a:pt x="0" y="0"/>
                </a:moveTo>
                <a:lnTo>
                  <a:pt x="0" y="396239"/>
                </a:lnTo>
                <a:lnTo>
                  <a:pt x="108204" y="198119"/>
                </a:lnTo>
                <a:lnTo>
                  <a:pt x="0" y="0"/>
                </a:lnTo>
                <a:close/>
              </a:path>
            </a:pathLst>
          </a:custGeom>
          <a:solidFill>
            <a:srgbClr val="0045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980303" y="2187599"/>
            <a:ext cx="4812030" cy="1489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501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Il comma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4</a:t>
            </a:r>
            <a:r>
              <a:rPr sz="1575" baseline="26455" dirty="0">
                <a:solidFill>
                  <a:srgbClr val="001F5F"/>
                </a:solidFill>
                <a:latin typeface="Arial"/>
                <a:cs typeface="Arial"/>
              </a:rPr>
              <a:t>*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del medesimo articolo prevede, invece, 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possibilità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di effettuare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interventi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600" b="1" i="1" spc="-5" dirty="0">
                <a:solidFill>
                  <a:srgbClr val="001F5F"/>
                </a:solidFill>
                <a:latin typeface="Arial"/>
                <a:cs typeface="Arial"/>
              </a:rPr>
              <a:t>manutenzione  straordinaria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per le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istituzioni scolastiche, con  eventuali fondi propri e </a:t>
            </a:r>
            <a:r>
              <a:rPr sz="1600" b="1" i="1" spc="-5" dirty="0">
                <a:solidFill>
                  <a:srgbClr val="001F5F"/>
                </a:solidFill>
                <a:latin typeface="Arial"/>
                <a:cs typeface="Arial"/>
              </a:rPr>
              <a:t>d’intesa con il</a:t>
            </a:r>
            <a:r>
              <a:rPr sz="1600" b="1" i="1" spc="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i="1" spc="-5" dirty="0">
                <a:solidFill>
                  <a:srgbClr val="001F5F"/>
                </a:solidFill>
                <a:latin typeface="Arial"/>
                <a:cs typeface="Arial"/>
              </a:rPr>
              <a:t>proprietario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27075" y="2022348"/>
            <a:ext cx="10997565" cy="76200"/>
          </a:xfrm>
          <a:custGeom>
            <a:avLst/>
            <a:gdLst/>
            <a:ahLst/>
            <a:cxnLst/>
            <a:rect l="l" t="t" r="r" b="b"/>
            <a:pathLst>
              <a:path w="10997565" h="76200">
                <a:moveTo>
                  <a:pt x="38100" y="0"/>
                </a:moveTo>
                <a:lnTo>
                  <a:pt x="23268" y="2988"/>
                </a:lnTo>
                <a:lnTo>
                  <a:pt x="11158" y="11144"/>
                </a:lnTo>
                <a:lnTo>
                  <a:pt x="2993" y="23252"/>
                </a:lnTo>
                <a:lnTo>
                  <a:pt x="0" y="38100"/>
                </a:lnTo>
                <a:lnTo>
                  <a:pt x="2993" y="52947"/>
                </a:lnTo>
                <a:lnTo>
                  <a:pt x="11158" y="65055"/>
                </a:lnTo>
                <a:lnTo>
                  <a:pt x="23268" y="73211"/>
                </a:lnTo>
                <a:lnTo>
                  <a:pt x="38100" y="76200"/>
                </a:lnTo>
                <a:lnTo>
                  <a:pt x="52931" y="73211"/>
                </a:lnTo>
                <a:lnTo>
                  <a:pt x="65041" y="65055"/>
                </a:lnTo>
                <a:lnTo>
                  <a:pt x="73206" y="52947"/>
                </a:lnTo>
                <a:lnTo>
                  <a:pt x="74919" y="44450"/>
                </a:lnTo>
                <a:lnTo>
                  <a:pt x="38100" y="44450"/>
                </a:lnTo>
                <a:lnTo>
                  <a:pt x="38100" y="31750"/>
                </a:lnTo>
                <a:lnTo>
                  <a:pt x="74919" y="31750"/>
                </a:lnTo>
                <a:lnTo>
                  <a:pt x="73206" y="23252"/>
                </a:lnTo>
                <a:lnTo>
                  <a:pt x="65041" y="11144"/>
                </a:lnTo>
                <a:lnTo>
                  <a:pt x="52931" y="2988"/>
                </a:lnTo>
                <a:lnTo>
                  <a:pt x="38100" y="0"/>
                </a:lnTo>
                <a:close/>
              </a:path>
              <a:path w="10997565" h="76200">
                <a:moveTo>
                  <a:pt x="10959084" y="0"/>
                </a:moveTo>
                <a:lnTo>
                  <a:pt x="10944236" y="2988"/>
                </a:lnTo>
                <a:lnTo>
                  <a:pt x="10932128" y="11144"/>
                </a:lnTo>
                <a:lnTo>
                  <a:pt x="10923972" y="23252"/>
                </a:lnTo>
                <a:lnTo>
                  <a:pt x="10920984" y="38100"/>
                </a:lnTo>
                <a:lnTo>
                  <a:pt x="10923972" y="52947"/>
                </a:lnTo>
                <a:lnTo>
                  <a:pt x="10932128" y="65055"/>
                </a:lnTo>
                <a:lnTo>
                  <a:pt x="10944236" y="73211"/>
                </a:lnTo>
                <a:lnTo>
                  <a:pt x="10959084" y="76200"/>
                </a:lnTo>
                <a:lnTo>
                  <a:pt x="10973931" y="73211"/>
                </a:lnTo>
                <a:lnTo>
                  <a:pt x="10986039" y="65055"/>
                </a:lnTo>
                <a:lnTo>
                  <a:pt x="10994195" y="52947"/>
                </a:lnTo>
                <a:lnTo>
                  <a:pt x="10995905" y="44450"/>
                </a:lnTo>
                <a:lnTo>
                  <a:pt x="10959084" y="44450"/>
                </a:lnTo>
                <a:lnTo>
                  <a:pt x="10959084" y="31750"/>
                </a:lnTo>
                <a:lnTo>
                  <a:pt x="10995905" y="31750"/>
                </a:lnTo>
                <a:lnTo>
                  <a:pt x="10994195" y="23252"/>
                </a:lnTo>
                <a:lnTo>
                  <a:pt x="10986039" y="11144"/>
                </a:lnTo>
                <a:lnTo>
                  <a:pt x="10973931" y="2988"/>
                </a:lnTo>
                <a:lnTo>
                  <a:pt x="10959084" y="0"/>
                </a:lnTo>
                <a:close/>
              </a:path>
              <a:path w="10997565" h="76200">
                <a:moveTo>
                  <a:pt x="74919" y="31750"/>
                </a:moveTo>
                <a:lnTo>
                  <a:pt x="38100" y="31750"/>
                </a:lnTo>
                <a:lnTo>
                  <a:pt x="38100" y="44450"/>
                </a:lnTo>
                <a:lnTo>
                  <a:pt x="74919" y="44450"/>
                </a:lnTo>
                <a:lnTo>
                  <a:pt x="76200" y="38100"/>
                </a:lnTo>
                <a:lnTo>
                  <a:pt x="74919" y="31750"/>
                </a:lnTo>
                <a:close/>
              </a:path>
              <a:path w="10997565" h="76200">
                <a:moveTo>
                  <a:pt x="10922262" y="31750"/>
                </a:moveTo>
                <a:lnTo>
                  <a:pt x="74919" y="31750"/>
                </a:lnTo>
                <a:lnTo>
                  <a:pt x="76200" y="38100"/>
                </a:lnTo>
                <a:lnTo>
                  <a:pt x="74919" y="44450"/>
                </a:lnTo>
                <a:lnTo>
                  <a:pt x="10922262" y="44450"/>
                </a:lnTo>
                <a:lnTo>
                  <a:pt x="10920984" y="38100"/>
                </a:lnTo>
                <a:lnTo>
                  <a:pt x="10922262" y="31750"/>
                </a:lnTo>
                <a:close/>
              </a:path>
              <a:path w="10997565" h="76200">
                <a:moveTo>
                  <a:pt x="10995905" y="31750"/>
                </a:moveTo>
                <a:lnTo>
                  <a:pt x="10959084" y="31750"/>
                </a:lnTo>
                <a:lnTo>
                  <a:pt x="10959084" y="44450"/>
                </a:lnTo>
                <a:lnTo>
                  <a:pt x="10995905" y="44450"/>
                </a:lnTo>
                <a:lnTo>
                  <a:pt x="10997184" y="38100"/>
                </a:lnTo>
                <a:lnTo>
                  <a:pt x="10995905" y="3175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4463" y="4492752"/>
            <a:ext cx="10821924" cy="14234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0372" y="4518659"/>
            <a:ext cx="10720070" cy="1321435"/>
          </a:xfrm>
          <a:custGeom>
            <a:avLst/>
            <a:gdLst/>
            <a:ahLst/>
            <a:cxnLst/>
            <a:rect l="l" t="t" r="r" b="b"/>
            <a:pathLst>
              <a:path w="10720070" h="1321435">
                <a:moveTo>
                  <a:pt x="0" y="1321308"/>
                </a:moveTo>
                <a:lnTo>
                  <a:pt x="10719816" y="1321308"/>
                </a:lnTo>
                <a:lnTo>
                  <a:pt x="10719816" y="0"/>
                </a:lnTo>
                <a:lnTo>
                  <a:pt x="0" y="0"/>
                </a:lnTo>
                <a:lnTo>
                  <a:pt x="0" y="132130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2984" y="4928615"/>
            <a:ext cx="499872" cy="5013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90372" y="4655058"/>
            <a:ext cx="10720070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8275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precisa</a:t>
            </a:r>
            <a:r>
              <a:rPr sz="14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altresì</a:t>
            </a:r>
            <a:r>
              <a:rPr sz="14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che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la</a:t>
            </a: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previsione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cui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al</a:t>
            </a:r>
            <a:r>
              <a:rPr sz="14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comma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4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è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stata</a:t>
            </a:r>
            <a:r>
              <a:rPr sz="14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espressamente</a:t>
            </a:r>
            <a:r>
              <a:rPr sz="14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richiesta</a:t>
            </a:r>
            <a:r>
              <a:rPr sz="14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dal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Consiglio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4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Stato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(</a:t>
            </a:r>
            <a:r>
              <a:rPr sz="1400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n.</a:t>
            </a:r>
            <a:r>
              <a:rPr sz="14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1400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2697</a:t>
            </a:r>
            <a:r>
              <a:rPr sz="1400" u="heavy" spc="-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1400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del</a:t>
            </a:r>
            <a:endParaRPr sz="1400">
              <a:latin typeface="Arial"/>
              <a:cs typeface="Arial"/>
            </a:endParaRPr>
          </a:p>
          <a:p>
            <a:pPr marL="168275">
              <a:lnSpc>
                <a:spcPct val="100000"/>
              </a:lnSpc>
              <a:spcBef>
                <a:spcPts val="5"/>
              </a:spcBef>
            </a:pPr>
            <a:r>
              <a:rPr sz="14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22/12/2017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68275" marR="75565">
              <a:lnSpc>
                <a:spcPct val="100000"/>
              </a:lnSpc>
            </a:pP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"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All’articolo 39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(Manutenzione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degli edifici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scolastici),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Sezione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ritiene opportuno prevedere una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disciplina anche per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possibile  effettuazione di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lavori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di manutenzione straordinaria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con eventuali</a:t>
            </a:r>
            <a:r>
              <a:rPr sz="1400" i="1" spc="-2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fondi propri e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d’intesa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con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il proprietario dell’immobile."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837557" y="6232042"/>
            <a:ext cx="627126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0000"/>
              </a:lnSpc>
              <a:spcBef>
                <a:spcPts val="100"/>
              </a:spcBef>
            </a:pPr>
            <a:r>
              <a:rPr sz="975" spc="-7" baseline="25641" dirty="0">
                <a:solidFill>
                  <a:srgbClr val="001F5F"/>
                </a:solidFill>
                <a:latin typeface="Arial"/>
                <a:cs typeface="Arial"/>
              </a:rPr>
              <a:t>*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Sul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punto, </a:t>
            </a:r>
            <a:r>
              <a:rPr sz="1000" dirty="0">
                <a:solidFill>
                  <a:srgbClr val="001F5F"/>
                </a:solidFill>
                <a:latin typeface="Arial"/>
                <a:cs typeface="Arial"/>
              </a:rPr>
              <a:t>si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considerino altresì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erogazioni liberali previste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dal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c.d. "School Bonus" (art. 1, </a:t>
            </a:r>
            <a:r>
              <a:rPr sz="1000" dirty="0">
                <a:solidFill>
                  <a:srgbClr val="001F5F"/>
                </a:solidFill>
                <a:latin typeface="Arial"/>
                <a:cs typeface="Arial"/>
              </a:rPr>
              <a:t>commi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145-150  L.107/15),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finalizzate a sostenere investimenti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anche per la manutenzione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potenziamento di strutture  scolastiche</a:t>
            </a:r>
            <a:r>
              <a:rPr sz="1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esistenti.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67691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Ulteriori disposizioni contenute nel </a:t>
            </a:r>
            <a:r>
              <a:rPr spc="-5" dirty="0"/>
              <a:t>nuovo</a:t>
            </a:r>
            <a:r>
              <a:rPr spc="-125" dirty="0"/>
              <a:t> </a:t>
            </a:r>
            <a:r>
              <a:rPr dirty="0"/>
              <a:t>Regolamento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90575" y="338709"/>
            <a:ext cx="10993120" cy="153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Manutenzione degli edifici scolastici</a:t>
            </a:r>
            <a:r>
              <a:rPr sz="16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(3/4)</a:t>
            </a:r>
            <a:endParaRPr sz="1600">
              <a:latin typeface="Arial"/>
              <a:cs typeface="Arial"/>
            </a:endParaRPr>
          </a:p>
          <a:p>
            <a:pPr marL="29209" marR="5080" algn="just">
              <a:lnSpc>
                <a:spcPct val="150000"/>
              </a:lnSpc>
              <a:spcBef>
                <a:spcPts val="1300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Ai sensi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dell'art.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3, comma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4,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della legge n. 23/1996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,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alle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scuole possono essere delegate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dagli enti territoriali  competenti,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su loro richiesta,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funzioni relative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alla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manutenzione ordinaria degli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edifici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destinati ad uso scolastico. A  tal fine gli enti territoriali assicurano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risorse finanziarie necessarie per l'esercizio delle funzioni</a:t>
            </a:r>
            <a:r>
              <a:rPr sz="1600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delegate.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136630" y="6541109"/>
            <a:ext cx="281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147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0472" y="1683511"/>
            <a:ext cx="5730240" cy="1851660"/>
          </a:xfrm>
          <a:custGeom>
            <a:avLst/>
            <a:gdLst/>
            <a:ahLst/>
            <a:cxnLst/>
            <a:rect l="l" t="t" r="r" b="b"/>
            <a:pathLst>
              <a:path w="5730240" h="1851660">
                <a:moveTo>
                  <a:pt x="5584063" y="0"/>
                </a:moveTo>
                <a:lnTo>
                  <a:pt x="146189" y="0"/>
                </a:lnTo>
                <a:lnTo>
                  <a:pt x="99984" y="7448"/>
                </a:lnTo>
                <a:lnTo>
                  <a:pt x="59853" y="28191"/>
                </a:lnTo>
                <a:lnTo>
                  <a:pt x="28207" y="59829"/>
                </a:lnTo>
                <a:lnTo>
                  <a:pt x="7453" y="99958"/>
                </a:lnTo>
                <a:lnTo>
                  <a:pt x="0" y="146176"/>
                </a:lnTo>
                <a:lnTo>
                  <a:pt x="0" y="1705483"/>
                </a:lnTo>
                <a:lnTo>
                  <a:pt x="7453" y="1751701"/>
                </a:lnTo>
                <a:lnTo>
                  <a:pt x="28207" y="1791830"/>
                </a:lnTo>
                <a:lnTo>
                  <a:pt x="59853" y="1823468"/>
                </a:lnTo>
                <a:lnTo>
                  <a:pt x="99984" y="1844211"/>
                </a:lnTo>
                <a:lnTo>
                  <a:pt x="146189" y="1851660"/>
                </a:lnTo>
                <a:lnTo>
                  <a:pt x="5584063" y="1851660"/>
                </a:lnTo>
                <a:lnTo>
                  <a:pt x="5630281" y="1844211"/>
                </a:lnTo>
                <a:lnTo>
                  <a:pt x="5670410" y="1823468"/>
                </a:lnTo>
                <a:lnTo>
                  <a:pt x="5702048" y="1791830"/>
                </a:lnTo>
                <a:lnTo>
                  <a:pt x="5722791" y="1751701"/>
                </a:lnTo>
                <a:lnTo>
                  <a:pt x="5730240" y="1705483"/>
                </a:lnTo>
                <a:lnTo>
                  <a:pt x="5730240" y="146176"/>
                </a:lnTo>
                <a:lnTo>
                  <a:pt x="5722791" y="99958"/>
                </a:lnTo>
                <a:lnTo>
                  <a:pt x="5702048" y="59829"/>
                </a:lnTo>
                <a:lnTo>
                  <a:pt x="5670410" y="28191"/>
                </a:lnTo>
                <a:lnTo>
                  <a:pt x="5630281" y="7448"/>
                </a:lnTo>
                <a:lnTo>
                  <a:pt x="5584063" y="0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5071" y="1658111"/>
            <a:ext cx="5730240" cy="18516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06388" y="1656079"/>
            <a:ext cx="4693920" cy="1866900"/>
          </a:xfrm>
          <a:custGeom>
            <a:avLst/>
            <a:gdLst/>
            <a:ahLst/>
            <a:cxnLst/>
            <a:rect l="l" t="t" r="r" b="b"/>
            <a:pathLst>
              <a:path w="4693920" h="1866900">
                <a:moveTo>
                  <a:pt x="4546472" y="0"/>
                </a:moveTo>
                <a:lnTo>
                  <a:pt x="147446" y="0"/>
                </a:lnTo>
                <a:lnTo>
                  <a:pt x="100852" y="7519"/>
                </a:lnTo>
                <a:lnTo>
                  <a:pt x="60377" y="28456"/>
                </a:lnTo>
                <a:lnTo>
                  <a:pt x="28456" y="60377"/>
                </a:lnTo>
                <a:lnTo>
                  <a:pt x="7519" y="100852"/>
                </a:lnTo>
                <a:lnTo>
                  <a:pt x="0" y="147447"/>
                </a:lnTo>
                <a:lnTo>
                  <a:pt x="0" y="1719453"/>
                </a:lnTo>
                <a:lnTo>
                  <a:pt x="7519" y="1766047"/>
                </a:lnTo>
                <a:lnTo>
                  <a:pt x="28456" y="1806522"/>
                </a:lnTo>
                <a:lnTo>
                  <a:pt x="60377" y="1838443"/>
                </a:lnTo>
                <a:lnTo>
                  <a:pt x="100852" y="1859380"/>
                </a:lnTo>
                <a:lnTo>
                  <a:pt x="147446" y="1866900"/>
                </a:lnTo>
                <a:lnTo>
                  <a:pt x="4546472" y="1866900"/>
                </a:lnTo>
                <a:lnTo>
                  <a:pt x="4593067" y="1859380"/>
                </a:lnTo>
                <a:lnTo>
                  <a:pt x="4633542" y="1838443"/>
                </a:lnTo>
                <a:lnTo>
                  <a:pt x="4665463" y="1806522"/>
                </a:lnTo>
                <a:lnTo>
                  <a:pt x="4686400" y="1766047"/>
                </a:lnTo>
                <a:lnTo>
                  <a:pt x="4693920" y="1719453"/>
                </a:lnTo>
                <a:lnTo>
                  <a:pt x="4693920" y="147447"/>
                </a:lnTo>
                <a:lnTo>
                  <a:pt x="4686400" y="100852"/>
                </a:lnTo>
                <a:lnTo>
                  <a:pt x="4665463" y="60377"/>
                </a:lnTo>
                <a:lnTo>
                  <a:pt x="4633542" y="28456"/>
                </a:lnTo>
                <a:lnTo>
                  <a:pt x="4593067" y="7519"/>
                </a:lnTo>
                <a:lnTo>
                  <a:pt x="4546472" y="0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80988" y="1630679"/>
            <a:ext cx="4693920" cy="1866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48488" y="1711310"/>
            <a:ext cx="5443855" cy="1656714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13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Comma</a:t>
            </a:r>
            <a:r>
              <a:rPr sz="13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13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2</a:t>
            </a:r>
            <a:endParaRPr sz="1300">
              <a:latin typeface="Arial"/>
              <a:cs typeface="Arial"/>
            </a:endParaRPr>
          </a:p>
          <a:p>
            <a:pPr marL="12700" marR="5080" algn="just">
              <a:lnSpc>
                <a:spcPct val="110000"/>
              </a:lnSpc>
              <a:spcBef>
                <a:spcPts val="20"/>
              </a:spcBef>
            </a:pP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Anche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al di fuori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delle ipotesi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cui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al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comma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precedente, </a:t>
            </a:r>
            <a:r>
              <a:rPr sz="1200" b="1" i="1" spc="-5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200" b="1" i="1" dirty="0">
                <a:solidFill>
                  <a:srgbClr val="001F5F"/>
                </a:solidFill>
                <a:latin typeface="Arial"/>
                <a:cs typeface="Arial"/>
              </a:rPr>
              <a:t>istituzioni  </a:t>
            </a:r>
            <a:r>
              <a:rPr sz="1200" b="1" i="1" spc="-5" dirty="0">
                <a:solidFill>
                  <a:srgbClr val="001F5F"/>
                </a:solidFill>
                <a:latin typeface="Arial"/>
                <a:cs typeface="Arial"/>
              </a:rPr>
              <a:t>scolastiche </a:t>
            </a:r>
            <a:r>
              <a:rPr sz="1200" b="1" i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possono</a:t>
            </a:r>
            <a:r>
              <a:rPr sz="1200" b="1" i="1" spc="-5" dirty="0">
                <a:solidFill>
                  <a:srgbClr val="001F5F"/>
                </a:solidFill>
                <a:latin typeface="Arial"/>
                <a:cs typeface="Arial"/>
              </a:rPr>
              <a:t> procedere all’affidamento di interventi, indifferibili </a:t>
            </a:r>
            <a:r>
              <a:rPr sz="1200" b="1" i="1" dirty="0">
                <a:solidFill>
                  <a:srgbClr val="001F5F"/>
                </a:solidFill>
                <a:latin typeface="Arial"/>
                <a:cs typeface="Arial"/>
              </a:rPr>
              <a:t>ed  </a:t>
            </a:r>
            <a:r>
              <a:rPr sz="1200" b="1" i="1" spc="-5" dirty="0">
                <a:solidFill>
                  <a:srgbClr val="001F5F"/>
                </a:solidFill>
                <a:latin typeface="Arial"/>
                <a:cs typeface="Arial"/>
              </a:rPr>
              <a:t>urgenti, di </a:t>
            </a:r>
            <a:r>
              <a:rPr sz="1200" b="1" i="1" dirty="0">
                <a:solidFill>
                  <a:srgbClr val="001F5F"/>
                </a:solidFill>
                <a:latin typeface="Arial"/>
                <a:cs typeface="Arial"/>
              </a:rPr>
              <a:t>piccola </a:t>
            </a:r>
            <a:r>
              <a:rPr sz="1200" b="1" i="1" spc="-5" dirty="0">
                <a:solidFill>
                  <a:srgbClr val="001F5F"/>
                </a:solidFill>
                <a:latin typeface="Arial"/>
                <a:cs typeface="Arial"/>
              </a:rPr>
              <a:t>manutenzione e riparazione degli </a:t>
            </a:r>
            <a:r>
              <a:rPr sz="1200" b="1" i="1" dirty="0">
                <a:solidFill>
                  <a:srgbClr val="001F5F"/>
                </a:solidFill>
                <a:latin typeface="Arial"/>
                <a:cs typeface="Arial"/>
              </a:rPr>
              <a:t>edifici </a:t>
            </a:r>
            <a:r>
              <a:rPr sz="1200" b="1" i="1" spc="-5" dirty="0">
                <a:solidFill>
                  <a:srgbClr val="001F5F"/>
                </a:solidFill>
                <a:latin typeface="Arial"/>
                <a:cs typeface="Arial"/>
              </a:rPr>
              <a:t>scolastici e  </a:t>
            </a:r>
            <a:r>
              <a:rPr sz="1200" b="1" i="1" dirty="0">
                <a:solidFill>
                  <a:srgbClr val="001F5F"/>
                </a:solidFill>
                <a:latin typeface="Arial"/>
                <a:cs typeface="Arial"/>
              </a:rPr>
              <a:t>delle loro </a:t>
            </a:r>
            <a:r>
              <a:rPr sz="1200" b="1" i="1" spc="-5" dirty="0">
                <a:solidFill>
                  <a:srgbClr val="001F5F"/>
                </a:solidFill>
                <a:latin typeface="Arial"/>
                <a:cs typeface="Arial"/>
              </a:rPr>
              <a:t>pertinenze, </a:t>
            </a:r>
            <a:r>
              <a:rPr sz="1200" b="1" i="1" dirty="0">
                <a:solidFill>
                  <a:srgbClr val="001F5F"/>
                </a:solidFill>
                <a:latin typeface="Arial"/>
                <a:cs typeface="Arial"/>
              </a:rPr>
              <a:t>nella </a:t>
            </a:r>
            <a:r>
              <a:rPr sz="1200" b="1" i="1" spc="-5" dirty="0">
                <a:solidFill>
                  <a:srgbClr val="001F5F"/>
                </a:solidFill>
                <a:latin typeface="Arial"/>
                <a:cs typeface="Arial"/>
              </a:rPr>
              <a:t>misura strettamente </a:t>
            </a:r>
            <a:r>
              <a:rPr sz="1200" b="1" i="1" spc="-10" dirty="0">
                <a:solidFill>
                  <a:srgbClr val="001F5F"/>
                </a:solidFill>
                <a:latin typeface="Arial"/>
                <a:cs typeface="Arial"/>
              </a:rPr>
              <a:t>necessaria </a:t>
            </a:r>
            <a:r>
              <a:rPr sz="1200" b="1" i="1" spc="-5" dirty="0">
                <a:solidFill>
                  <a:srgbClr val="001F5F"/>
                </a:solidFill>
                <a:latin typeface="Arial"/>
                <a:cs typeface="Arial"/>
              </a:rPr>
              <a:t>a garantire </a:t>
            </a:r>
            <a:r>
              <a:rPr sz="1200" b="1" i="1" dirty="0">
                <a:solidFill>
                  <a:srgbClr val="001F5F"/>
                </a:solidFill>
                <a:latin typeface="Arial"/>
                <a:cs typeface="Arial"/>
              </a:rPr>
              <a:t>lo  </a:t>
            </a:r>
            <a:r>
              <a:rPr sz="1200" b="1" i="1" spc="-5" dirty="0">
                <a:solidFill>
                  <a:srgbClr val="001F5F"/>
                </a:solidFill>
                <a:latin typeface="Arial"/>
                <a:cs typeface="Arial"/>
              </a:rPr>
              <a:t>svolgimento </a:t>
            </a:r>
            <a:r>
              <a:rPr sz="1200" b="1" i="1" dirty="0">
                <a:solidFill>
                  <a:srgbClr val="001F5F"/>
                </a:solidFill>
                <a:latin typeface="Arial"/>
                <a:cs typeface="Arial"/>
              </a:rPr>
              <a:t>delle </a:t>
            </a:r>
            <a:r>
              <a:rPr sz="1200" b="1" i="1" spc="-5" dirty="0">
                <a:solidFill>
                  <a:srgbClr val="001F5F"/>
                </a:solidFill>
                <a:latin typeface="Arial"/>
                <a:cs typeface="Arial"/>
              </a:rPr>
              <a:t>attività </a:t>
            </a:r>
            <a:r>
              <a:rPr sz="1200" b="1" i="1" dirty="0">
                <a:solidFill>
                  <a:srgbClr val="001F5F"/>
                </a:solidFill>
                <a:latin typeface="Arial"/>
                <a:cs typeface="Arial"/>
              </a:rPr>
              <a:t>didattiche.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In tali casi,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istituzioni scolastiche  anticipano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i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fondi necessari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all’esecuzione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degli interventi,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dandone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immediata  comunicazione all’ente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locale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competente, ai fini del</a:t>
            </a:r>
            <a:r>
              <a:rPr sz="1200" i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rimborso.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57264" y="1827018"/>
            <a:ext cx="4439920" cy="105283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13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Comma</a:t>
            </a:r>
            <a:r>
              <a:rPr sz="13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13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2</a:t>
            </a:r>
            <a:endParaRPr sz="1300">
              <a:latin typeface="Arial"/>
              <a:cs typeface="Arial"/>
            </a:endParaRPr>
          </a:p>
          <a:p>
            <a:pPr marL="12700" marR="5080" algn="just">
              <a:lnSpc>
                <a:spcPct val="110000"/>
              </a:lnSpc>
              <a:spcBef>
                <a:spcPts val="15"/>
              </a:spcBef>
            </a:pP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L'istituzione scolastica </a:t>
            </a:r>
            <a:r>
              <a:rPr sz="1200" b="1" i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può</a:t>
            </a:r>
            <a:r>
              <a:rPr sz="1200" b="1" i="1" spc="-5" dirty="0">
                <a:solidFill>
                  <a:srgbClr val="001F5F"/>
                </a:solidFill>
                <a:latin typeface="Arial"/>
                <a:cs typeface="Arial"/>
              </a:rPr>
              <a:t> anticipare </a:t>
            </a:r>
            <a:r>
              <a:rPr sz="1200" b="1" i="1" dirty="0">
                <a:solidFill>
                  <a:srgbClr val="001F5F"/>
                </a:solidFill>
                <a:latin typeface="Arial"/>
                <a:cs typeface="Arial"/>
              </a:rPr>
              <a:t>i fondi </a:t>
            </a:r>
            <a:r>
              <a:rPr sz="1200" b="1" i="1" spc="-5" dirty="0">
                <a:solidFill>
                  <a:srgbClr val="001F5F"/>
                </a:solidFill>
                <a:latin typeface="Arial"/>
                <a:cs typeface="Arial"/>
              </a:rPr>
              <a:t>necessari  all'esecuzione di </a:t>
            </a:r>
            <a:r>
              <a:rPr sz="1200" b="1" i="1" dirty="0">
                <a:solidFill>
                  <a:srgbClr val="001F5F"/>
                </a:solidFill>
                <a:latin typeface="Arial"/>
                <a:cs typeface="Arial"/>
              </a:rPr>
              <a:t>lavori </a:t>
            </a:r>
            <a:r>
              <a:rPr sz="1200" b="1" i="1" spc="-5" dirty="0">
                <a:solidFill>
                  <a:srgbClr val="001F5F"/>
                </a:solidFill>
                <a:latin typeface="Arial"/>
                <a:cs typeface="Arial"/>
              </a:rPr>
              <a:t>urgenti e indifferibili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dandone 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immediata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comunicazione all'ente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locale competente, ai fini del  rimborso.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459991" y="1531619"/>
            <a:ext cx="3107690" cy="76200"/>
          </a:xfrm>
          <a:custGeom>
            <a:avLst/>
            <a:gdLst/>
            <a:ahLst/>
            <a:cxnLst/>
            <a:rect l="l" t="t" r="r" b="b"/>
            <a:pathLst>
              <a:path w="3107690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4921" y="44450"/>
                </a:lnTo>
                <a:lnTo>
                  <a:pt x="38100" y="44450"/>
                </a:lnTo>
                <a:lnTo>
                  <a:pt x="38100" y="31750"/>
                </a:lnTo>
                <a:lnTo>
                  <a:pt x="74921" y="31750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  <a:path w="3107690" h="76200">
                <a:moveTo>
                  <a:pt x="3069463" y="0"/>
                </a:moveTo>
                <a:lnTo>
                  <a:pt x="3054615" y="2988"/>
                </a:lnTo>
                <a:lnTo>
                  <a:pt x="3042507" y="11144"/>
                </a:lnTo>
                <a:lnTo>
                  <a:pt x="3034351" y="23252"/>
                </a:lnTo>
                <a:lnTo>
                  <a:pt x="3031363" y="38100"/>
                </a:lnTo>
                <a:lnTo>
                  <a:pt x="3034351" y="52947"/>
                </a:lnTo>
                <a:lnTo>
                  <a:pt x="3042507" y="65055"/>
                </a:lnTo>
                <a:lnTo>
                  <a:pt x="3054615" y="73211"/>
                </a:lnTo>
                <a:lnTo>
                  <a:pt x="3069463" y="76200"/>
                </a:lnTo>
                <a:lnTo>
                  <a:pt x="3084310" y="73211"/>
                </a:lnTo>
                <a:lnTo>
                  <a:pt x="3096418" y="65055"/>
                </a:lnTo>
                <a:lnTo>
                  <a:pt x="3104574" y="52947"/>
                </a:lnTo>
                <a:lnTo>
                  <a:pt x="3106284" y="44450"/>
                </a:lnTo>
                <a:lnTo>
                  <a:pt x="3069463" y="44450"/>
                </a:lnTo>
                <a:lnTo>
                  <a:pt x="3069463" y="31750"/>
                </a:lnTo>
                <a:lnTo>
                  <a:pt x="3106284" y="31750"/>
                </a:lnTo>
                <a:lnTo>
                  <a:pt x="3104574" y="23252"/>
                </a:lnTo>
                <a:lnTo>
                  <a:pt x="3096418" y="11144"/>
                </a:lnTo>
                <a:lnTo>
                  <a:pt x="3084310" y="2988"/>
                </a:lnTo>
                <a:lnTo>
                  <a:pt x="3069463" y="0"/>
                </a:lnTo>
                <a:close/>
              </a:path>
              <a:path w="3107690" h="76200">
                <a:moveTo>
                  <a:pt x="74921" y="31750"/>
                </a:moveTo>
                <a:lnTo>
                  <a:pt x="38100" y="31750"/>
                </a:lnTo>
                <a:lnTo>
                  <a:pt x="38100" y="44450"/>
                </a:lnTo>
                <a:lnTo>
                  <a:pt x="74921" y="44450"/>
                </a:lnTo>
                <a:lnTo>
                  <a:pt x="76200" y="38100"/>
                </a:lnTo>
                <a:lnTo>
                  <a:pt x="74921" y="31750"/>
                </a:lnTo>
                <a:close/>
              </a:path>
              <a:path w="3107690" h="76200">
                <a:moveTo>
                  <a:pt x="3032641" y="31750"/>
                </a:moveTo>
                <a:lnTo>
                  <a:pt x="74921" y="31750"/>
                </a:lnTo>
                <a:lnTo>
                  <a:pt x="76200" y="38100"/>
                </a:lnTo>
                <a:lnTo>
                  <a:pt x="74921" y="44450"/>
                </a:lnTo>
                <a:lnTo>
                  <a:pt x="3032641" y="44450"/>
                </a:lnTo>
                <a:lnTo>
                  <a:pt x="3031363" y="38100"/>
                </a:lnTo>
                <a:lnTo>
                  <a:pt x="3032641" y="31750"/>
                </a:lnTo>
                <a:close/>
              </a:path>
              <a:path w="3107690" h="76200">
                <a:moveTo>
                  <a:pt x="3106284" y="31750"/>
                </a:moveTo>
                <a:lnTo>
                  <a:pt x="3069463" y="31750"/>
                </a:lnTo>
                <a:lnTo>
                  <a:pt x="3069463" y="44450"/>
                </a:lnTo>
                <a:lnTo>
                  <a:pt x="3106284" y="44450"/>
                </a:lnTo>
                <a:lnTo>
                  <a:pt x="3107563" y="38100"/>
                </a:lnTo>
                <a:lnTo>
                  <a:pt x="3106284" y="31750"/>
                </a:lnTo>
                <a:close/>
              </a:path>
            </a:pathLst>
          </a:custGeom>
          <a:solidFill>
            <a:srgbClr val="F68D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632585" y="1149858"/>
            <a:ext cx="2823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D.I.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129/2018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–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Articolo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39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004304" y="1531619"/>
            <a:ext cx="3107690" cy="76200"/>
          </a:xfrm>
          <a:custGeom>
            <a:avLst/>
            <a:gdLst/>
            <a:ahLst/>
            <a:cxnLst/>
            <a:rect l="l" t="t" r="r" b="b"/>
            <a:pathLst>
              <a:path w="3107690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4921" y="44450"/>
                </a:lnTo>
                <a:lnTo>
                  <a:pt x="38100" y="44450"/>
                </a:lnTo>
                <a:lnTo>
                  <a:pt x="38100" y="31750"/>
                </a:lnTo>
                <a:lnTo>
                  <a:pt x="74921" y="31750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  <a:path w="3107690" h="76200">
                <a:moveTo>
                  <a:pt x="3069463" y="0"/>
                </a:moveTo>
                <a:lnTo>
                  <a:pt x="3054615" y="2988"/>
                </a:lnTo>
                <a:lnTo>
                  <a:pt x="3042507" y="11144"/>
                </a:lnTo>
                <a:lnTo>
                  <a:pt x="3034351" y="23252"/>
                </a:lnTo>
                <a:lnTo>
                  <a:pt x="3031363" y="38100"/>
                </a:lnTo>
                <a:lnTo>
                  <a:pt x="3034351" y="52947"/>
                </a:lnTo>
                <a:lnTo>
                  <a:pt x="3042507" y="65055"/>
                </a:lnTo>
                <a:lnTo>
                  <a:pt x="3054615" y="73211"/>
                </a:lnTo>
                <a:lnTo>
                  <a:pt x="3069463" y="76200"/>
                </a:lnTo>
                <a:lnTo>
                  <a:pt x="3084310" y="73211"/>
                </a:lnTo>
                <a:lnTo>
                  <a:pt x="3096418" y="65055"/>
                </a:lnTo>
                <a:lnTo>
                  <a:pt x="3104574" y="52947"/>
                </a:lnTo>
                <a:lnTo>
                  <a:pt x="3106284" y="44450"/>
                </a:lnTo>
                <a:lnTo>
                  <a:pt x="3069463" y="44450"/>
                </a:lnTo>
                <a:lnTo>
                  <a:pt x="3069463" y="31750"/>
                </a:lnTo>
                <a:lnTo>
                  <a:pt x="3106284" y="31750"/>
                </a:lnTo>
                <a:lnTo>
                  <a:pt x="3104574" y="23252"/>
                </a:lnTo>
                <a:lnTo>
                  <a:pt x="3096418" y="11144"/>
                </a:lnTo>
                <a:lnTo>
                  <a:pt x="3084310" y="2988"/>
                </a:lnTo>
                <a:lnTo>
                  <a:pt x="3069463" y="0"/>
                </a:lnTo>
                <a:close/>
              </a:path>
              <a:path w="3107690" h="76200">
                <a:moveTo>
                  <a:pt x="74921" y="31750"/>
                </a:moveTo>
                <a:lnTo>
                  <a:pt x="38100" y="31750"/>
                </a:lnTo>
                <a:lnTo>
                  <a:pt x="38100" y="44450"/>
                </a:lnTo>
                <a:lnTo>
                  <a:pt x="74921" y="44450"/>
                </a:lnTo>
                <a:lnTo>
                  <a:pt x="76200" y="38100"/>
                </a:lnTo>
                <a:lnTo>
                  <a:pt x="74921" y="31750"/>
                </a:lnTo>
                <a:close/>
              </a:path>
              <a:path w="3107690" h="76200">
                <a:moveTo>
                  <a:pt x="3032641" y="31750"/>
                </a:moveTo>
                <a:lnTo>
                  <a:pt x="74921" y="31750"/>
                </a:lnTo>
                <a:lnTo>
                  <a:pt x="76200" y="38100"/>
                </a:lnTo>
                <a:lnTo>
                  <a:pt x="74921" y="44450"/>
                </a:lnTo>
                <a:lnTo>
                  <a:pt x="3032641" y="44450"/>
                </a:lnTo>
                <a:lnTo>
                  <a:pt x="3031363" y="38100"/>
                </a:lnTo>
                <a:lnTo>
                  <a:pt x="3032641" y="31750"/>
                </a:lnTo>
                <a:close/>
              </a:path>
              <a:path w="3107690" h="76200">
                <a:moveTo>
                  <a:pt x="3106284" y="31750"/>
                </a:moveTo>
                <a:lnTo>
                  <a:pt x="3069463" y="31750"/>
                </a:lnTo>
                <a:lnTo>
                  <a:pt x="3069463" y="44450"/>
                </a:lnTo>
                <a:lnTo>
                  <a:pt x="3106284" y="44450"/>
                </a:lnTo>
                <a:lnTo>
                  <a:pt x="3107563" y="38100"/>
                </a:lnTo>
                <a:lnTo>
                  <a:pt x="3106284" y="31750"/>
                </a:lnTo>
                <a:close/>
              </a:path>
            </a:pathLst>
          </a:custGeom>
          <a:solidFill>
            <a:srgbClr val="F68D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242175" y="1149858"/>
            <a:ext cx="2696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D.I.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44/2001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–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Articolo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46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850135" y="3656076"/>
            <a:ext cx="1952625" cy="131445"/>
          </a:xfrm>
          <a:custGeom>
            <a:avLst/>
            <a:gdLst/>
            <a:ahLst/>
            <a:cxnLst/>
            <a:rect l="l" t="t" r="r" b="b"/>
            <a:pathLst>
              <a:path w="1952625" h="131445">
                <a:moveTo>
                  <a:pt x="0" y="0"/>
                </a:moveTo>
                <a:lnTo>
                  <a:pt x="0" y="38481"/>
                </a:lnTo>
                <a:lnTo>
                  <a:pt x="976121" y="131063"/>
                </a:lnTo>
                <a:lnTo>
                  <a:pt x="1381835" y="92582"/>
                </a:lnTo>
                <a:lnTo>
                  <a:pt x="976121" y="92582"/>
                </a:lnTo>
                <a:lnTo>
                  <a:pt x="0" y="0"/>
                </a:lnTo>
                <a:close/>
              </a:path>
              <a:path w="1952625" h="131445">
                <a:moveTo>
                  <a:pt x="1952243" y="0"/>
                </a:moveTo>
                <a:lnTo>
                  <a:pt x="976121" y="92582"/>
                </a:lnTo>
                <a:lnTo>
                  <a:pt x="1381835" y="92582"/>
                </a:lnTo>
                <a:lnTo>
                  <a:pt x="1952243" y="38481"/>
                </a:lnTo>
                <a:lnTo>
                  <a:pt x="1952243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72271" y="3677411"/>
            <a:ext cx="1952625" cy="129539"/>
          </a:xfrm>
          <a:custGeom>
            <a:avLst/>
            <a:gdLst/>
            <a:ahLst/>
            <a:cxnLst/>
            <a:rect l="l" t="t" r="r" b="b"/>
            <a:pathLst>
              <a:path w="1952625" h="129539">
                <a:moveTo>
                  <a:pt x="0" y="0"/>
                </a:moveTo>
                <a:lnTo>
                  <a:pt x="0" y="38100"/>
                </a:lnTo>
                <a:lnTo>
                  <a:pt x="976122" y="129539"/>
                </a:lnTo>
                <a:lnTo>
                  <a:pt x="1382839" y="91439"/>
                </a:lnTo>
                <a:lnTo>
                  <a:pt x="976122" y="91439"/>
                </a:lnTo>
                <a:lnTo>
                  <a:pt x="0" y="0"/>
                </a:lnTo>
                <a:close/>
              </a:path>
              <a:path w="1952625" h="129539">
                <a:moveTo>
                  <a:pt x="1952244" y="0"/>
                </a:moveTo>
                <a:lnTo>
                  <a:pt x="976122" y="91439"/>
                </a:lnTo>
                <a:lnTo>
                  <a:pt x="1382839" y="91439"/>
                </a:lnTo>
                <a:lnTo>
                  <a:pt x="1952244" y="38100"/>
                </a:lnTo>
                <a:lnTo>
                  <a:pt x="1952244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02742" y="3920997"/>
            <a:ext cx="22682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Caratteristiche </a:t>
            </a:r>
            <a:r>
              <a:rPr sz="12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degli</a:t>
            </a:r>
            <a:r>
              <a:rPr sz="1200" b="1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interventi: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2742" y="4141978"/>
            <a:ext cx="161290" cy="42799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200" dirty="0">
                <a:solidFill>
                  <a:srgbClr val="001F5F"/>
                </a:solidFill>
                <a:latin typeface="Wingdings"/>
                <a:cs typeface="Wingdings"/>
              </a:rPr>
              <a:t></a:t>
            </a:r>
            <a:endParaRPr sz="12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dirty="0">
                <a:solidFill>
                  <a:srgbClr val="001F5F"/>
                </a:solidFill>
                <a:latin typeface="Wingdings"/>
                <a:cs typeface="Wingdings"/>
              </a:rPr>
              <a:t></a:t>
            </a:r>
            <a:endParaRPr sz="1200">
              <a:latin typeface="Wingdings"/>
              <a:cs typeface="Wingding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9254" y="4141978"/>
            <a:ext cx="992505" cy="427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indif</a:t>
            </a:r>
            <a:r>
              <a:rPr sz="1200" b="1" spc="-1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ribili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tà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; 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urgenza;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2742" y="4544313"/>
            <a:ext cx="4887595" cy="42799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244"/>
              </a:spcBef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piccola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manutenzione e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riparazione;</a:t>
            </a:r>
            <a:endParaRPr sz="12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40"/>
              </a:spcBef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necessaria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garanzia per lo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svolgimento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delle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attività</a:t>
            </a:r>
            <a:r>
              <a:rPr sz="12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didattiche.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538086" y="3920997"/>
            <a:ext cx="22682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Caratteristiche </a:t>
            </a:r>
            <a:r>
              <a:rPr sz="12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degli</a:t>
            </a:r>
            <a:r>
              <a:rPr sz="12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interventi: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538086" y="4141978"/>
            <a:ext cx="1278890" cy="42799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240"/>
              </a:spcBef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indifferibilità;</a:t>
            </a:r>
            <a:endParaRPr sz="12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45"/>
              </a:spcBef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urgenza.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97280" y="5219700"/>
            <a:ext cx="9977755" cy="978535"/>
          </a:xfrm>
          <a:prstGeom prst="rect">
            <a:avLst/>
          </a:prstGeom>
          <a:ln w="3175">
            <a:solidFill>
              <a:srgbClr val="BEBEBE"/>
            </a:solidFill>
          </a:ln>
        </p:spPr>
        <p:txBody>
          <a:bodyPr vert="horz" wrap="square" lIns="0" tIns="158115" rIns="0" bIns="0" rtlCol="0">
            <a:spAutoFit/>
          </a:bodyPr>
          <a:lstStyle/>
          <a:p>
            <a:pPr marL="624205" marR="559435" indent="4445" algn="ctr">
              <a:lnSpc>
                <a:spcPct val="110100"/>
              </a:lnSpc>
              <a:spcBef>
                <a:spcPts val="1245"/>
              </a:spcBef>
            </a:pP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L'art. 39, comma 3, del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n.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129/2018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prevede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un'ulteriore ipotesi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residuale che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consente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alle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istituzioni  scolastiche di affidare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lavori e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procedere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alla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manutenzione degli immobili relativamente agli immobili</a:t>
            </a:r>
            <a:r>
              <a:rPr sz="1400" b="1" i="1" spc="-1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di  proprietà</a:t>
            </a:r>
            <a:r>
              <a:rPr sz="1400" b="1" i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acquisiti</a:t>
            </a:r>
            <a:r>
              <a:rPr sz="1400" i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con</a:t>
            </a:r>
            <a:r>
              <a:rPr sz="1400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fondi</a:t>
            </a:r>
            <a:r>
              <a:rPr sz="1400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propri</a:t>
            </a:r>
            <a:r>
              <a:rPr sz="1400" i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ovvero</a:t>
            </a:r>
            <a:r>
              <a:rPr sz="1400" i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ricevuti</a:t>
            </a:r>
            <a:r>
              <a:rPr sz="1400" i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per</a:t>
            </a:r>
            <a:r>
              <a:rPr sz="1400" i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effetto</a:t>
            </a:r>
            <a:r>
              <a:rPr sz="1400" i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eredità,</a:t>
            </a:r>
            <a:r>
              <a:rPr sz="1400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legati</a:t>
            </a:r>
            <a:r>
              <a:rPr sz="1400" i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i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donazioni.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07086" y="4562094"/>
            <a:ext cx="5332730" cy="467995"/>
          </a:xfrm>
          <a:custGeom>
            <a:avLst/>
            <a:gdLst/>
            <a:ahLst/>
            <a:cxnLst/>
            <a:rect l="l" t="t" r="r" b="b"/>
            <a:pathLst>
              <a:path w="5332730" h="467995">
                <a:moveTo>
                  <a:pt x="0" y="467867"/>
                </a:moveTo>
                <a:lnTo>
                  <a:pt x="5332476" y="467867"/>
                </a:lnTo>
                <a:lnTo>
                  <a:pt x="5332476" y="0"/>
                </a:lnTo>
                <a:lnTo>
                  <a:pt x="0" y="0"/>
                </a:lnTo>
                <a:lnTo>
                  <a:pt x="0" y="467867"/>
                </a:lnTo>
                <a:close/>
              </a:path>
            </a:pathLst>
          </a:custGeom>
          <a:ln w="19812">
            <a:solidFill>
              <a:srgbClr val="F68D2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6769100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Ulteriori disposizioni contenute nel </a:t>
            </a:r>
            <a:r>
              <a:rPr spc="-5" dirty="0"/>
              <a:t>nuovo</a:t>
            </a:r>
            <a:r>
              <a:rPr spc="-125" dirty="0"/>
              <a:t> </a:t>
            </a:r>
            <a:r>
              <a:rPr dirty="0"/>
              <a:t>Regolamento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Manutenzione degli edifici scolastici</a:t>
            </a:r>
            <a:r>
              <a:rPr sz="1600" b="0" spc="-30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(4/4)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136630" y="6541109"/>
            <a:ext cx="281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148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8931" y="1325880"/>
            <a:ext cx="1049020" cy="647700"/>
          </a:xfrm>
          <a:custGeom>
            <a:avLst/>
            <a:gdLst/>
            <a:ahLst/>
            <a:cxnLst/>
            <a:rect l="l" t="t" r="r" b="b"/>
            <a:pathLst>
              <a:path w="1049020" h="647700">
                <a:moveTo>
                  <a:pt x="524256" y="0"/>
                </a:moveTo>
                <a:lnTo>
                  <a:pt x="467133" y="1900"/>
                </a:lnTo>
                <a:lnTo>
                  <a:pt x="411791" y="7471"/>
                </a:lnTo>
                <a:lnTo>
                  <a:pt x="358552" y="16514"/>
                </a:lnTo>
                <a:lnTo>
                  <a:pt x="307733" y="28830"/>
                </a:lnTo>
                <a:lnTo>
                  <a:pt x="259655" y="44224"/>
                </a:lnTo>
                <a:lnTo>
                  <a:pt x="214638" y="62496"/>
                </a:lnTo>
                <a:lnTo>
                  <a:pt x="173002" y="83449"/>
                </a:lnTo>
                <a:lnTo>
                  <a:pt x="135067" y="106885"/>
                </a:lnTo>
                <a:lnTo>
                  <a:pt x="101152" y="132606"/>
                </a:lnTo>
                <a:lnTo>
                  <a:pt x="71577" y="160415"/>
                </a:lnTo>
                <a:lnTo>
                  <a:pt x="46662" y="190113"/>
                </a:lnTo>
                <a:lnTo>
                  <a:pt x="12092" y="254389"/>
                </a:lnTo>
                <a:lnTo>
                  <a:pt x="0" y="323850"/>
                </a:lnTo>
                <a:lnTo>
                  <a:pt x="3076" y="359129"/>
                </a:lnTo>
                <a:lnTo>
                  <a:pt x="26727" y="426195"/>
                </a:lnTo>
                <a:lnTo>
                  <a:pt x="71577" y="487284"/>
                </a:lnTo>
                <a:lnTo>
                  <a:pt x="101152" y="515093"/>
                </a:lnTo>
                <a:lnTo>
                  <a:pt x="135067" y="540814"/>
                </a:lnTo>
                <a:lnTo>
                  <a:pt x="173002" y="564250"/>
                </a:lnTo>
                <a:lnTo>
                  <a:pt x="214638" y="585203"/>
                </a:lnTo>
                <a:lnTo>
                  <a:pt x="259655" y="603475"/>
                </a:lnTo>
                <a:lnTo>
                  <a:pt x="307733" y="618869"/>
                </a:lnTo>
                <a:lnTo>
                  <a:pt x="358552" y="631185"/>
                </a:lnTo>
                <a:lnTo>
                  <a:pt x="411791" y="640228"/>
                </a:lnTo>
                <a:lnTo>
                  <a:pt x="467133" y="645799"/>
                </a:lnTo>
                <a:lnTo>
                  <a:pt x="524256" y="647700"/>
                </a:lnTo>
                <a:lnTo>
                  <a:pt x="581383" y="645799"/>
                </a:lnTo>
                <a:lnTo>
                  <a:pt x="636727" y="640228"/>
                </a:lnTo>
                <a:lnTo>
                  <a:pt x="689969" y="631185"/>
                </a:lnTo>
                <a:lnTo>
                  <a:pt x="740789" y="618869"/>
                </a:lnTo>
                <a:lnTo>
                  <a:pt x="788867" y="603475"/>
                </a:lnTo>
                <a:lnTo>
                  <a:pt x="833884" y="585203"/>
                </a:lnTo>
                <a:lnTo>
                  <a:pt x="875519" y="564250"/>
                </a:lnTo>
                <a:lnTo>
                  <a:pt x="913453" y="540814"/>
                </a:lnTo>
                <a:lnTo>
                  <a:pt x="947367" y="515093"/>
                </a:lnTo>
                <a:lnTo>
                  <a:pt x="976940" y="487284"/>
                </a:lnTo>
                <a:lnTo>
                  <a:pt x="1001853" y="457586"/>
                </a:lnTo>
                <a:lnTo>
                  <a:pt x="1036421" y="393310"/>
                </a:lnTo>
                <a:lnTo>
                  <a:pt x="1048512" y="323850"/>
                </a:lnTo>
                <a:lnTo>
                  <a:pt x="1045436" y="288570"/>
                </a:lnTo>
                <a:lnTo>
                  <a:pt x="1021787" y="221504"/>
                </a:lnTo>
                <a:lnTo>
                  <a:pt x="976940" y="160415"/>
                </a:lnTo>
                <a:lnTo>
                  <a:pt x="947367" y="132606"/>
                </a:lnTo>
                <a:lnTo>
                  <a:pt x="913453" y="106885"/>
                </a:lnTo>
                <a:lnTo>
                  <a:pt x="875519" y="83449"/>
                </a:lnTo>
                <a:lnTo>
                  <a:pt x="833884" y="62496"/>
                </a:lnTo>
                <a:lnTo>
                  <a:pt x="788867" y="44224"/>
                </a:lnTo>
                <a:lnTo>
                  <a:pt x="740789" y="28830"/>
                </a:lnTo>
                <a:lnTo>
                  <a:pt x="689969" y="16514"/>
                </a:lnTo>
                <a:lnTo>
                  <a:pt x="636727" y="7471"/>
                </a:lnTo>
                <a:lnTo>
                  <a:pt x="581383" y="1900"/>
                </a:lnTo>
                <a:lnTo>
                  <a:pt x="524256" y="0"/>
                </a:lnTo>
                <a:close/>
              </a:path>
            </a:pathLst>
          </a:custGeom>
          <a:solidFill>
            <a:srgbClr val="F8C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8931" y="1325880"/>
            <a:ext cx="1049020" cy="647700"/>
          </a:xfrm>
          <a:custGeom>
            <a:avLst/>
            <a:gdLst/>
            <a:ahLst/>
            <a:cxnLst/>
            <a:rect l="l" t="t" r="r" b="b"/>
            <a:pathLst>
              <a:path w="1049020" h="647700">
                <a:moveTo>
                  <a:pt x="0" y="323850"/>
                </a:moveTo>
                <a:lnTo>
                  <a:pt x="12092" y="254389"/>
                </a:lnTo>
                <a:lnTo>
                  <a:pt x="46662" y="190113"/>
                </a:lnTo>
                <a:lnTo>
                  <a:pt x="71577" y="160415"/>
                </a:lnTo>
                <a:lnTo>
                  <a:pt x="101152" y="132606"/>
                </a:lnTo>
                <a:lnTo>
                  <a:pt x="135067" y="106885"/>
                </a:lnTo>
                <a:lnTo>
                  <a:pt x="173002" y="83449"/>
                </a:lnTo>
                <a:lnTo>
                  <a:pt x="214638" y="62496"/>
                </a:lnTo>
                <a:lnTo>
                  <a:pt x="259655" y="44224"/>
                </a:lnTo>
                <a:lnTo>
                  <a:pt x="307733" y="28830"/>
                </a:lnTo>
                <a:lnTo>
                  <a:pt x="358552" y="16514"/>
                </a:lnTo>
                <a:lnTo>
                  <a:pt x="411791" y="7471"/>
                </a:lnTo>
                <a:lnTo>
                  <a:pt x="467133" y="1900"/>
                </a:lnTo>
                <a:lnTo>
                  <a:pt x="524256" y="0"/>
                </a:lnTo>
                <a:lnTo>
                  <a:pt x="581383" y="1900"/>
                </a:lnTo>
                <a:lnTo>
                  <a:pt x="636727" y="7471"/>
                </a:lnTo>
                <a:lnTo>
                  <a:pt x="689969" y="16514"/>
                </a:lnTo>
                <a:lnTo>
                  <a:pt x="740789" y="28830"/>
                </a:lnTo>
                <a:lnTo>
                  <a:pt x="788867" y="44224"/>
                </a:lnTo>
                <a:lnTo>
                  <a:pt x="833884" y="62496"/>
                </a:lnTo>
                <a:lnTo>
                  <a:pt x="875519" y="83449"/>
                </a:lnTo>
                <a:lnTo>
                  <a:pt x="913453" y="106885"/>
                </a:lnTo>
                <a:lnTo>
                  <a:pt x="947367" y="132606"/>
                </a:lnTo>
                <a:lnTo>
                  <a:pt x="976940" y="160415"/>
                </a:lnTo>
                <a:lnTo>
                  <a:pt x="1001853" y="190113"/>
                </a:lnTo>
                <a:lnTo>
                  <a:pt x="1036421" y="254389"/>
                </a:lnTo>
                <a:lnTo>
                  <a:pt x="1048512" y="323850"/>
                </a:lnTo>
                <a:lnTo>
                  <a:pt x="1045436" y="359129"/>
                </a:lnTo>
                <a:lnTo>
                  <a:pt x="1021787" y="426195"/>
                </a:lnTo>
                <a:lnTo>
                  <a:pt x="976940" y="487284"/>
                </a:lnTo>
                <a:lnTo>
                  <a:pt x="947367" y="515093"/>
                </a:lnTo>
                <a:lnTo>
                  <a:pt x="913453" y="540814"/>
                </a:lnTo>
                <a:lnTo>
                  <a:pt x="875519" y="564250"/>
                </a:lnTo>
                <a:lnTo>
                  <a:pt x="833884" y="585203"/>
                </a:lnTo>
                <a:lnTo>
                  <a:pt x="788867" y="603475"/>
                </a:lnTo>
                <a:lnTo>
                  <a:pt x="740789" y="618869"/>
                </a:lnTo>
                <a:lnTo>
                  <a:pt x="689969" y="631185"/>
                </a:lnTo>
                <a:lnTo>
                  <a:pt x="636727" y="640228"/>
                </a:lnTo>
                <a:lnTo>
                  <a:pt x="581383" y="645799"/>
                </a:lnTo>
                <a:lnTo>
                  <a:pt x="524256" y="647700"/>
                </a:lnTo>
                <a:lnTo>
                  <a:pt x="467133" y="645799"/>
                </a:lnTo>
                <a:lnTo>
                  <a:pt x="411791" y="640228"/>
                </a:lnTo>
                <a:lnTo>
                  <a:pt x="358552" y="631185"/>
                </a:lnTo>
                <a:lnTo>
                  <a:pt x="307733" y="618869"/>
                </a:lnTo>
                <a:lnTo>
                  <a:pt x="259655" y="603475"/>
                </a:lnTo>
                <a:lnTo>
                  <a:pt x="214638" y="585203"/>
                </a:lnTo>
                <a:lnTo>
                  <a:pt x="173002" y="564250"/>
                </a:lnTo>
                <a:lnTo>
                  <a:pt x="135067" y="540814"/>
                </a:lnTo>
                <a:lnTo>
                  <a:pt x="101152" y="515093"/>
                </a:lnTo>
                <a:lnTo>
                  <a:pt x="71577" y="487284"/>
                </a:lnTo>
                <a:lnTo>
                  <a:pt x="46662" y="457586"/>
                </a:lnTo>
                <a:lnTo>
                  <a:pt x="12092" y="393310"/>
                </a:lnTo>
                <a:lnTo>
                  <a:pt x="0" y="323850"/>
                </a:lnTo>
                <a:close/>
              </a:path>
            </a:pathLst>
          </a:custGeom>
          <a:ln w="12192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36472" y="1477517"/>
            <a:ext cx="5727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70">
              <a:lnSpc>
                <a:spcPct val="100000"/>
              </a:lnSpc>
              <a:spcBef>
                <a:spcPts val="95"/>
              </a:spcBef>
            </a:pPr>
            <a:r>
              <a:rPr sz="1000" b="1" spc="-50" dirty="0">
                <a:solidFill>
                  <a:srgbClr val="44536A"/>
                </a:solidFill>
                <a:latin typeface="Trebuchet MS"/>
                <a:cs typeface="Trebuchet MS"/>
              </a:rPr>
              <a:t>Analisi</a:t>
            </a:r>
            <a:r>
              <a:rPr sz="1000" b="1" spc="-125" dirty="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sz="1000" b="1" spc="-60" dirty="0">
                <a:solidFill>
                  <a:srgbClr val="44536A"/>
                </a:solidFill>
                <a:latin typeface="Trebuchet MS"/>
                <a:cs typeface="Trebuchet MS"/>
              </a:rPr>
              <a:t>dei  </a:t>
            </a:r>
            <a:r>
              <a:rPr sz="1000" b="1" spc="-55" dirty="0">
                <a:solidFill>
                  <a:srgbClr val="44536A"/>
                </a:solidFill>
                <a:latin typeface="Trebuchet MS"/>
                <a:cs typeface="Trebuchet MS"/>
              </a:rPr>
              <a:t>fab</a:t>
            </a:r>
            <a:r>
              <a:rPr sz="1000" b="1" spc="-50" dirty="0">
                <a:solidFill>
                  <a:srgbClr val="44536A"/>
                </a:solidFill>
                <a:latin typeface="Trebuchet MS"/>
                <a:cs typeface="Trebuchet MS"/>
              </a:rPr>
              <a:t>b</a:t>
            </a:r>
            <a:r>
              <a:rPr sz="1000" b="1" spc="-60" dirty="0">
                <a:solidFill>
                  <a:srgbClr val="44536A"/>
                </a:solidFill>
                <a:latin typeface="Trebuchet MS"/>
                <a:cs typeface="Trebuchet MS"/>
              </a:rPr>
              <a:t>i</a:t>
            </a:r>
            <a:r>
              <a:rPr sz="1000" b="1" spc="-40" dirty="0">
                <a:solidFill>
                  <a:srgbClr val="44536A"/>
                </a:solidFill>
                <a:latin typeface="Trebuchet MS"/>
                <a:cs typeface="Trebuchet MS"/>
              </a:rPr>
              <a:t>sogn</a:t>
            </a:r>
            <a:r>
              <a:rPr sz="1000" b="1" spc="-55" dirty="0">
                <a:solidFill>
                  <a:srgbClr val="44536A"/>
                </a:solidFill>
                <a:latin typeface="Trebuchet MS"/>
                <a:cs typeface="Trebuchet MS"/>
              </a:rPr>
              <a:t>i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47317" y="1614424"/>
            <a:ext cx="224789" cy="76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871472" y="1202436"/>
            <a:ext cx="1588135" cy="901065"/>
          </a:xfrm>
          <a:prstGeom prst="rect">
            <a:avLst/>
          </a:prstGeom>
          <a:ln w="12192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Times New Roman"/>
              <a:cs typeface="Times New Roman"/>
            </a:endParaRPr>
          </a:p>
          <a:p>
            <a:pPr marL="310515" marR="176530" indent="-128270">
              <a:lnSpc>
                <a:spcPct val="100000"/>
              </a:lnSpc>
            </a:pPr>
            <a:r>
              <a:rPr sz="1000" b="1" spc="-95" dirty="0">
                <a:solidFill>
                  <a:srgbClr val="44536A"/>
                </a:solidFill>
                <a:latin typeface="Trebuchet MS"/>
                <a:cs typeface="Trebuchet MS"/>
              </a:rPr>
              <a:t>1. </a:t>
            </a:r>
            <a:r>
              <a:rPr sz="1000" b="1" spc="-50" dirty="0">
                <a:solidFill>
                  <a:srgbClr val="44536A"/>
                </a:solidFill>
                <a:latin typeface="Trebuchet MS"/>
                <a:cs typeface="Trebuchet MS"/>
              </a:rPr>
              <a:t>Analisi </a:t>
            </a:r>
            <a:r>
              <a:rPr sz="1000" b="1" spc="-60" dirty="0">
                <a:solidFill>
                  <a:srgbClr val="44536A"/>
                </a:solidFill>
                <a:latin typeface="Trebuchet MS"/>
                <a:cs typeface="Trebuchet MS"/>
              </a:rPr>
              <a:t>del</a:t>
            </a:r>
            <a:r>
              <a:rPr sz="1000" b="1" spc="-125" dirty="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sz="1000" b="1" spc="-55" dirty="0">
                <a:solidFill>
                  <a:srgbClr val="44536A"/>
                </a:solidFill>
                <a:latin typeface="Trebuchet MS"/>
                <a:cs typeface="Trebuchet MS"/>
              </a:rPr>
              <a:t>personale  </a:t>
            </a:r>
            <a:r>
              <a:rPr sz="1000" b="1" spc="-60" dirty="0">
                <a:solidFill>
                  <a:srgbClr val="44536A"/>
                </a:solidFill>
                <a:latin typeface="Trebuchet MS"/>
                <a:cs typeface="Trebuchet MS"/>
              </a:rPr>
              <a:t>interno </a:t>
            </a:r>
            <a:r>
              <a:rPr sz="1000" b="1" spc="-50" dirty="0">
                <a:solidFill>
                  <a:srgbClr val="44536A"/>
                </a:solidFill>
                <a:latin typeface="Trebuchet MS"/>
                <a:cs typeface="Trebuchet MS"/>
              </a:rPr>
              <a:t>alla</a:t>
            </a:r>
            <a:r>
              <a:rPr sz="1000" b="1" spc="-105" dirty="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sz="1000" b="1" spc="-55" dirty="0">
                <a:solidFill>
                  <a:srgbClr val="44536A"/>
                </a:solidFill>
                <a:latin typeface="Trebuchet MS"/>
                <a:cs typeface="Trebuchet MS"/>
              </a:rPr>
              <a:t>scuola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94988" y="1269491"/>
            <a:ext cx="1706880" cy="762000"/>
          </a:xfrm>
          <a:custGeom>
            <a:avLst/>
            <a:gdLst/>
            <a:ahLst/>
            <a:cxnLst/>
            <a:rect l="l" t="t" r="r" b="b"/>
            <a:pathLst>
              <a:path w="1706879" h="762000">
                <a:moveTo>
                  <a:pt x="0" y="381000"/>
                </a:moveTo>
                <a:lnTo>
                  <a:pt x="853439" y="0"/>
                </a:lnTo>
                <a:lnTo>
                  <a:pt x="1706879" y="381000"/>
                </a:lnTo>
                <a:lnTo>
                  <a:pt x="853439" y="762000"/>
                </a:lnTo>
                <a:lnTo>
                  <a:pt x="0" y="381000"/>
                </a:lnTo>
                <a:close/>
              </a:path>
            </a:pathLst>
          </a:custGeom>
          <a:ln w="12192">
            <a:solidFill>
              <a:srgbClr val="5382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637023" y="1401317"/>
            <a:ext cx="62484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000" b="1" spc="-70" dirty="0">
                <a:solidFill>
                  <a:srgbClr val="44536A"/>
                </a:solidFill>
                <a:latin typeface="Trebuchet MS"/>
                <a:cs typeface="Trebuchet MS"/>
              </a:rPr>
              <a:t>Presenza</a:t>
            </a:r>
            <a:r>
              <a:rPr sz="1000" b="1" spc="-170" dirty="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sz="1000" b="1" spc="-50" dirty="0">
                <a:solidFill>
                  <a:srgbClr val="44536A"/>
                </a:solidFill>
                <a:latin typeface="Trebuchet MS"/>
                <a:cs typeface="Trebuchet MS"/>
              </a:rPr>
              <a:t>di  </a:t>
            </a:r>
            <a:r>
              <a:rPr sz="1000" b="1" spc="-55" dirty="0">
                <a:solidFill>
                  <a:srgbClr val="44536A"/>
                </a:solidFill>
                <a:latin typeface="Trebuchet MS"/>
                <a:cs typeface="Trebuchet MS"/>
              </a:rPr>
              <a:t>personale  </a:t>
            </a:r>
            <a:r>
              <a:rPr sz="1000" b="1" spc="-40" dirty="0">
                <a:solidFill>
                  <a:srgbClr val="44536A"/>
                </a:solidFill>
                <a:latin typeface="Trebuchet MS"/>
                <a:cs typeface="Trebuchet MS"/>
              </a:rPr>
              <a:t>idoneo?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459479" y="1612772"/>
            <a:ext cx="636905" cy="76200"/>
          </a:xfrm>
          <a:custGeom>
            <a:avLst/>
            <a:gdLst/>
            <a:ahLst/>
            <a:cxnLst/>
            <a:rect l="l" t="t" r="r" b="b"/>
            <a:pathLst>
              <a:path w="636904" h="76200">
                <a:moveTo>
                  <a:pt x="624061" y="31623"/>
                </a:moveTo>
                <a:lnTo>
                  <a:pt x="572897" y="31623"/>
                </a:lnTo>
                <a:lnTo>
                  <a:pt x="572897" y="44323"/>
                </a:lnTo>
                <a:lnTo>
                  <a:pt x="560217" y="44384"/>
                </a:lnTo>
                <a:lnTo>
                  <a:pt x="560324" y="76200"/>
                </a:lnTo>
                <a:lnTo>
                  <a:pt x="636397" y="37718"/>
                </a:lnTo>
                <a:lnTo>
                  <a:pt x="624061" y="31623"/>
                </a:lnTo>
                <a:close/>
              </a:path>
              <a:path w="636904" h="76200">
                <a:moveTo>
                  <a:pt x="560175" y="31685"/>
                </a:moveTo>
                <a:lnTo>
                  <a:pt x="0" y="34416"/>
                </a:lnTo>
                <a:lnTo>
                  <a:pt x="0" y="47116"/>
                </a:lnTo>
                <a:lnTo>
                  <a:pt x="560217" y="44384"/>
                </a:lnTo>
                <a:lnTo>
                  <a:pt x="560175" y="31685"/>
                </a:lnTo>
                <a:close/>
              </a:path>
              <a:path w="636904" h="76200">
                <a:moveTo>
                  <a:pt x="572897" y="31623"/>
                </a:moveTo>
                <a:lnTo>
                  <a:pt x="560175" y="31685"/>
                </a:lnTo>
                <a:lnTo>
                  <a:pt x="560217" y="44384"/>
                </a:lnTo>
                <a:lnTo>
                  <a:pt x="572897" y="44323"/>
                </a:lnTo>
                <a:lnTo>
                  <a:pt x="572897" y="31623"/>
                </a:lnTo>
                <a:close/>
              </a:path>
              <a:path w="636904" h="76200">
                <a:moveTo>
                  <a:pt x="560070" y="0"/>
                </a:moveTo>
                <a:lnTo>
                  <a:pt x="560175" y="31685"/>
                </a:lnTo>
                <a:lnTo>
                  <a:pt x="624061" y="31623"/>
                </a:lnTo>
                <a:lnTo>
                  <a:pt x="56007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989832" y="2211323"/>
            <a:ext cx="1918970" cy="899160"/>
          </a:xfrm>
          <a:prstGeom prst="rect">
            <a:avLst/>
          </a:prstGeom>
          <a:ln w="12192">
            <a:solidFill>
              <a:srgbClr val="41709C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0" b="1" spc="-95" dirty="0">
                <a:solidFill>
                  <a:srgbClr val="44536A"/>
                </a:solidFill>
                <a:latin typeface="Trebuchet MS"/>
                <a:cs typeface="Trebuchet MS"/>
              </a:rPr>
              <a:t>3. </a:t>
            </a:r>
            <a:r>
              <a:rPr sz="1000" b="1" spc="-65" dirty="0">
                <a:solidFill>
                  <a:srgbClr val="44536A"/>
                </a:solidFill>
                <a:latin typeface="Trebuchet MS"/>
                <a:cs typeface="Trebuchet MS"/>
              </a:rPr>
              <a:t>Verifica </a:t>
            </a:r>
            <a:r>
              <a:rPr sz="1000" b="1" spc="-55" dirty="0">
                <a:solidFill>
                  <a:srgbClr val="44536A"/>
                </a:solidFill>
                <a:latin typeface="Trebuchet MS"/>
                <a:cs typeface="Trebuchet MS"/>
              </a:rPr>
              <a:t>della</a:t>
            </a:r>
            <a:r>
              <a:rPr sz="1000" b="1" spc="-90" dirty="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sz="1000" b="1" spc="-65" dirty="0">
                <a:solidFill>
                  <a:srgbClr val="44536A"/>
                </a:solidFill>
                <a:latin typeface="Trebuchet MS"/>
                <a:cs typeface="Trebuchet MS"/>
              </a:rPr>
              <a:t>qualificazione</a:t>
            </a:r>
            <a:endParaRPr sz="10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1000" b="1" spc="-65" dirty="0">
                <a:solidFill>
                  <a:srgbClr val="44536A"/>
                </a:solidFill>
                <a:latin typeface="Trebuchet MS"/>
                <a:cs typeface="Trebuchet MS"/>
              </a:rPr>
              <a:t>dell’affidamento, </a:t>
            </a:r>
            <a:r>
              <a:rPr sz="1000" b="1" spc="-55" dirty="0">
                <a:solidFill>
                  <a:srgbClr val="44536A"/>
                </a:solidFill>
                <a:latin typeface="Trebuchet MS"/>
                <a:cs typeface="Trebuchet MS"/>
              </a:rPr>
              <a:t>se contratto</a:t>
            </a:r>
            <a:r>
              <a:rPr sz="1000" b="1" spc="-125" dirty="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sz="1000" b="1" spc="-50" dirty="0">
                <a:solidFill>
                  <a:srgbClr val="44536A"/>
                </a:solidFill>
                <a:latin typeface="Trebuchet MS"/>
                <a:cs typeface="Trebuchet MS"/>
              </a:rPr>
              <a:t>di</a:t>
            </a:r>
            <a:endParaRPr sz="10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1000" b="1" spc="-45" dirty="0">
                <a:solidFill>
                  <a:srgbClr val="44536A"/>
                </a:solidFill>
                <a:latin typeface="Trebuchet MS"/>
                <a:cs typeface="Trebuchet MS"/>
              </a:rPr>
              <a:t>appalto </a:t>
            </a:r>
            <a:r>
              <a:rPr sz="1000" b="1" spc="-35" dirty="0">
                <a:solidFill>
                  <a:srgbClr val="44536A"/>
                </a:solidFill>
                <a:latin typeface="Trebuchet MS"/>
                <a:cs typeface="Trebuchet MS"/>
              </a:rPr>
              <a:t>o </a:t>
            </a:r>
            <a:r>
              <a:rPr sz="1000" b="1" spc="-65" dirty="0">
                <a:solidFill>
                  <a:srgbClr val="44536A"/>
                </a:solidFill>
                <a:latin typeface="Trebuchet MS"/>
                <a:cs typeface="Trebuchet MS"/>
              </a:rPr>
              <a:t>incarico</a:t>
            </a:r>
            <a:r>
              <a:rPr sz="1000" b="1" spc="-180" dirty="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sz="1000" b="1" spc="-60" dirty="0">
                <a:solidFill>
                  <a:srgbClr val="44536A"/>
                </a:solidFill>
                <a:latin typeface="Trebuchet MS"/>
                <a:cs typeface="Trebuchet MS"/>
              </a:rPr>
              <a:t>individuale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910328" y="2031492"/>
            <a:ext cx="76200" cy="1799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254496" y="1202436"/>
            <a:ext cx="1588135" cy="901065"/>
          </a:xfrm>
          <a:prstGeom prst="rect">
            <a:avLst/>
          </a:prstGeom>
          <a:ln w="12192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Times New Roman"/>
              <a:cs typeface="Times New Roman"/>
            </a:endParaRPr>
          </a:p>
          <a:p>
            <a:pPr marL="324485" marR="92075" indent="-224154">
              <a:lnSpc>
                <a:spcPct val="100000"/>
              </a:lnSpc>
            </a:pPr>
            <a:r>
              <a:rPr sz="1000" b="1" spc="-95" dirty="0">
                <a:solidFill>
                  <a:srgbClr val="44536A"/>
                </a:solidFill>
                <a:latin typeface="Trebuchet MS"/>
                <a:cs typeface="Trebuchet MS"/>
              </a:rPr>
              <a:t>2. </a:t>
            </a:r>
            <a:r>
              <a:rPr sz="1000" b="1" spc="-60" dirty="0">
                <a:solidFill>
                  <a:srgbClr val="44536A"/>
                </a:solidFill>
                <a:latin typeface="Trebuchet MS"/>
                <a:cs typeface="Trebuchet MS"/>
              </a:rPr>
              <a:t>Conferimento </a:t>
            </a:r>
            <a:r>
              <a:rPr sz="1000" b="1" spc="-65" dirty="0">
                <a:solidFill>
                  <a:srgbClr val="44536A"/>
                </a:solidFill>
                <a:latin typeface="Trebuchet MS"/>
                <a:cs typeface="Trebuchet MS"/>
              </a:rPr>
              <a:t>incarico</a:t>
            </a:r>
            <a:r>
              <a:rPr sz="1000" b="1" spc="-155" dirty="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sz="1000" b="1" spc="-45" dirty="0">
                <a:solidFill>
                  <a:srgbClr val="44536A"/>
                </a:solidFill>
                <a:latin typeface="Trebuchet MS"/>
                <a:cs typeface="Trebuchet MS"/>
              </a:rPr>
              <a:t>a  </a:t>
            </a:r>
            <a:r>
              <a:rPr sz="1000" b="1" spc="-55" dirty="0">
                <a:solidFill>
                  <a:srgbClr val="44536A"/>
                </a:solidFill>
                <a:latin typeface="Trebuchet MS"/>
                <a:cs typeface="Trebuchet MS"/>
              </a:rPr>
              <a:t>personale</a:t>
            </a:r>
            <a:r>
              <a:rPr sz="1000" b="1" spc="-110" dirty="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sz="1000" b="1" spc="-60" dirty="0">
                <a:solidFill>
                  <a:srgbClr val="44536A"/>
                </a:solidFill>
                <a:latin typeface="Trebuchet MS"/>
                <a:cs typeface="Trebuchet MS"/>
              </a:rPr>
              <a:t>interno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801867" y="1614932"/>
            <a:ext cx="452755" cy="76200"/>
          </a:xfrm>
          <a:custGeom>
            <a:avLst/>
            <a:gdLst/>
            <a:ahLst/>
            <a:cxnLst/>
            <a:rect l="l" t="t" r="r" b="b"/>
            <a:pathLst>
              <a:path w="452754" h="76200">
                <a:moveTo>
                  <a:pt x="376428" y="0"/>
                </a:moveTo>
                <a:lnTo>
                  <a:pt x="376216" y="31667"/>
                </a:lnTo>
                <a:lnTo>
                  <a:pt x="388874" y="31750"/>
                </a:lnTo>
                <a:lnTo>
                  <a:pt x="388747" y="44450"/>
                </a:lnTo>
                <a:lnTo>
                  <a:pt x="376131" y="44450"/>
                </a:lnTo>
                <a:lnTo>
                  <a:pt x="375920" y="76200"/>
                </a:lnTo>
                <a:lnTo>
                  <a:pt x="440492" y="44450"/>
                </a:lnTo>
                <a:lnTo>
                  <a:pt x="388747" y="44450"/>
                </a:lnTo>
                <a:lnTo>
                  <a:pt x="440660" y="44367"/>
                </a:lnTo>
                <a:lnTo>
                  <a:pt x="452374" y="38607"/>
                </a:lnTo>
                <a:lnTo>
                  <a:pt x="376428" y="0"/>
                </a:lnTo>
                <a:close/>
              </a:path>
              <a:path w="452754" h="76200">
                <a:moveTo>
                  <a:pt x="376216" y="31667"/>
                </a:moveTo>
                <a:lnTo>
                  <a:pt x="376132" y="44367"/>
                </a:lnTo>
                <a:lnTo>
                  <a:pt x="388747" y="44450"/>
                </a:lnTo>
                <a:lnTo>
                  <a:pt x="388874" y="31750"/>
                </a:lnTo>
                <a:lnTo>
                  <a:pt x="376216" y="31667"/>
                </a:lnTo>
                <a:close/>
              </a:path>
              <a:path w="452754" h="76200">
                <a:moveTo>
                  <a:pt x="0" y="29209"/>
                </a:moveTo>
                <a:lnTo>
                  <a:pt x="0" y="41909"/>
                </a:lnTo>
                <a:lnTo>
                  <a:pt x="376132" y="44367"/>
                </a:lnTo>
                <a:lnTo>
                  <a:pt x="376216" y="31667"/>
                </a:lnTo>
                <a:lnTo>
                  <a:pt x="0" y="29209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619743" y="1286255"/>
            <a:ext cx="1330960" cy="727075"/>
          </a:xfrm>
          <a:custGeom>
            <a:avLst/>
            <a:gdLst/>
            <a:ahLst/>
            <a:cxnLst/>
            <a:rect l="l" t="t" r="r" b="b"/>
            <a:pathLst>
              <a:path w="1330959" h="727075">
                <a:moveTo>
                  <a:pt x="665226" y="0"/>
                </a:moveTo>
                <a:lnTo>
                  <a:pt x="604674" y="1484"/>
                </a:lnTo>
                <a:lnTo>
                  <a:pt x="545646" y="5854"/>
                </a:lnTo>
                <a:lnTo>
                  <a:pt x="488376" y="12980"/>
                </a:lnTo>
                <a:lnTo>
                  <a:pt x="433100" y="22734"/>
                </a:lnTo>
                <a:lnTo>
                  <a:pt x="380051" y="34988"/>
                </a:lnTo>
                <a:lnTo>
                  <a:pt x="329466" y="49614"/>
                </a:lnTo>
                <a:lnTo>
                  <a:pt x="281578" y="66484"/>
                </a:lnTo>
                <a:lnTo>
                  <a:pt x="236622" y="85469"/>
                </a:lnTo>
                <a:lnTo>
                  <a:pt x="194833" y="106441"/>
                </a:lnTo>
                <a:lnTo>
                  <a:pt x="156447" y="129273"/>
                </a:lnTo>
                <a:lnTo>
                  <a:pt x="121697" y="153836"/>
                </a:lnTo>
                <a:lnTo>
                  <a:pt x="90819" y="180001"/>
                </a:lnTo>
                <a:lnTo>
                  <a:pt x="64047" y="207641"/>
                </a:lnTo>
                <a:lnTo>
                  <a:pt x="23761" y="266832"/>
                </a:lnTo>
                <a:lnTo>
                  <a:pt x="2718" y="330383"/>
                </a:lnTo>
                <a:lnTo>
                  <a:pt x="0" y="363474"/>
                </a:lnTo>
                <a:lnTo>
                  <a:pt x="2718" y="396564"/>
                </a:lnTo>
                <a:lnTo>
                  <a:pt x="23761" y="460115"/>
                </a:lnTo>
                <a:lnTo>
                  <a:pt x="64047" y="519306"/>
                </a:lnTo>
                <a:lnTo>
                  <a:pt x="90819" y="546946"/>
                </a:lnTo>
                <a:lnTo>
                  <a:pt x="121697" y="573111"/>
                </a:lnTo>
                <a:lnTo>
                  <a:pt x="156447" y="597674"/>
                </a:lnTo>
                <a:lnTo>
                  <a:pt x="194833" y="620506"/>
                </a:lnTo>
                <a:lnTo>
                  <a:pt x="236622" y="641478"/>
                </a:lnTo>
                <a:lnTo>
                  <a:pt x="281578" y="660463"/>
                </a:lnTo>
                <a:lnTo>
                  <a:pt x="329466" y="677333"/>
                </a:lnTo>
                <a:lnTo>
                  <a:pt x="380051" y="691959"/>
                </a:lnTo>
                <a:lnTo>
                  <a:pt x="433100" y="704213"/>
                </a:lnTo>
                <a:lnTo>
                  <a:pt x="488376" y="713967"/>
                </a:lnTo>
                <a:lnTo>
                  <a:pt x="545646" y="721093"/>
                </a:lnTo>
                <a:lnTo>
                  <a:pt x="604674" y="725463"/>
                </a:lnTo>
                <a:lnTo>
                  <a:pt x="665226" y="726948"/>
                </a:lnTo>
                <a:lnTo>
                  <a:pt x="725777" y="725463"/>
                </a:lnTo>
                <a:lnTo>
                  <a:pt x="784805" y="721093"/>
                </a:lnTo>
                <a:lnTo>
                  <a:pt x="842075" y="713967"/>
                </a:lnTo>
                <a:lnTo>
                  <a:pt x="897351" y="704213"/>
                </a:lnTo>
                <a:lnTo>
                  <a:pt x="950400" y="691959"/>
                </a:lnTo>
                <a:lnTo>
                  <a:pt x="1000985" y="677333"/>
                </a:lnTo>
                <a:lnTo>
                  <a:pt x="1048873" y="660463"/>
                </a:lnTo>
                <a:lnTo>
                  <a:pt x="1093829" y="641478"/>
                </a:lnTo>
                <a:lnTo>
                  <a:pt x="1135618" y="620506"/>
                </a:lnTo>
                <a:lnTo>
                  <a:pt x="1174004" y="597674"/>
                </a:lnTo>
                <a:lnTo>
                  <a:pt x="1208754" y="573111"/>
                </a:lnTo>
                <a:lnTo>
                  <a:pt x="1239632" y="546946"/>
                </a:lnTo>
                <a:lnTo>
                  <a:pt x="1266404" y="519306"/>
                </a:lnTo>
                <a:lnTo>
                  <a:pt x="1306690" y="460115"/>
                </a:lnTo>
                <a:lnTo>
                  <a:pt x="1327733" y="396564"/>
                </a:lnTo>
                <a:lnTo>
                  <a:pt x="1330452" y="363474"/>
                </a:lnTo>
                <a:lnTo>
                  <a:pt x="1327733" y="330383"/>
                </a:lnTo>
                <a:lnTo>
                  <a:pt x="1306690" y="266832"/>
                </a:lnTo>
                <a:lnTo>
                  <a:pt x="1266404" y="207641"/>
                </a:lnTo>
                <a:lnTo>
                  <a:pt x="1239632" y="180001"/>
                </a:lnTo>
                <a:lnTo>
                  <a:pt x="1208754" y="153836"/>
                </a:lnTo>
                <a:lnTo>
                  <a:pt x="1174004" y="129273"/>
                </a:lnTo>
                <a:lnTo>
                  <a:pt x="1135618" y="106441"/>
                </a:lnTo>
                <a:lnTo>
                  <a:pt x="1093829" y="85469"/>
                </a:lnTo>
                <a:lnTo>
                  <a:pt x="1048873" y="66484"/>
                </a:lnTo>
                <a:lnTo>
                  <a:pt x="1000985" y="49614"/>
                </a:lnTo>
                <a:lnTo>
                  <a:pt x="950400" y="34988"/>
                </a:lnTo>
                <a:lnTo>
                  <a:pt x="897351" y="22734"/>
                </a:lnTo>
                <a:lnTo>
                  <a:pt x="842075" y="12980"/>
                </a:lnTo>
                <a:lnTo>
                  <a:pt x="784805" y="5854"/>
                </a:lnTo>
                <a:lnTo>
                  <a:pt x="725777" y="1484"/>
                </a:lnTo>
                <a:lnTo>
                  <a:pt x="665226" y="0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619743" y="1286255"/>
            <a:ext cx="1330960" cy="727075"/>
          </a:xfrm>
          <a:custGeom>
            <a:avLst/>
            <a:gdLst/>
            <a:ahLst/>
            <a:cxnLst/>
            <a:rect l="l" t="t" r="r" b="b"/>
            <a:pathLst>
              <a:path w="1330959" h="727075">
                <a:moveTo>
                  <a:pt x="0" y="363474"/>
                </a:moveTo>
                <a:lnTo>
                  <a:pt x="10717" y="298127"/>
                </a:lnTo>
                <a:lnTo>
                  <a:pt x="41616" y="236627"/>
                </a:lnTo>
                <a:lnTo>
                  <a:pt x="90819" y="180001"/>
                </a:lnTo>
                <a:lnTo>
                  <a:pt x="121697" y="153836"/>
                </a:lnTo>
                <a:lnTo>
                  <a:pt x="156447" y="129273"/>
                </a:lnTo>
                <a:lnTo>
                  <a:pt x="194833" y="106441"/>
                </a:lnTo>
                <a:lnTo>
                  <a:pt x="236622" y="85469"/>
                </a:lnTo>
                <a:lnTo>
                  <a:pt x="281578" y="66484"/>
                </a:lnTo>
                <a:lnTo>
                  <a:pt x="329466" y="49614"/>
                </a:lnTo>
                <a:lnTo>
                  <a:pt x="380051" y="34988"/>
                </a:lnTo>
                <a:lnTo>
                  <a:pt x="433100" y="22734"/>
                </a:lnTo>
                <a:lnTo>
                  <a:pt x="488376" y="12980"/>
                </a:lnTo>
                <a:lnTo>
                  <a:pt x="545646" y="5854"/>
                </a:lnTo>
                <a:lnTo>
                  <a:pt x="604674" y="1484"/>
                </a:lnTo>
                <a:lnTo>
                  <a:pt x="665226" y="0"/>
                </a:lnTo>
                <a:lnTo>
                  <a:pt x="725777" y="1484"/>
                </a:lnTo>
                <a:lnTo>
                  <a:pt x="784805" y="5854"/>
                </a:lnTo>
                <a:lnTo>
                  <a:pt x="842075" y="12980"/>
                </a:lnTo>
                <a:lnTo>
                  <a:pt x="897351" y="22734"/>
                </a:lnTo>
                <a:lnTo>
                  <a:pt x="950400" y="34988"/>
                </a:lnTo>
                <a:lnTo>
                  <a:pt x="1000985" y="49614"/>
                </a:lnTo>
                <a:lnTo>
                  <a:pt x="1048873" y="66484"/>
                </a:lnTo>
                <a:lnTo>
                  <a:pt x="1093829" y="85469"/>
                </a:lnTo>
                <a:lnTo>
                  <a:pt x="1135618" y="106441"/>
                </a:lnTo>
                <a:lnTo>
                  <a:pt x="1174004" y="129273"/>
                </a:lnTo>
                <a:lnTo>
                  <a:pt x="1208754" y="153836"/>
                </a:lnTo>
                <a:lnTo>
                  <a:pt x="1239632" y="180001"/>
                </a:lnTo>
                <a:lnTo>
                  <a:pt x="1266404" y="207641"/>
                </a:lnTo>
                <a:lnTo>
                  <a:pt x="1306690" y="266832"/>
                </a:lnTo>
                <a:lnTo>
                  <a:pt x="1327733" y="330383"/>
                </a:lnTo>
                <a:lnTo>
                  <a:pt x="1330452" y="363474"/>
                </a:lnTo>
                <a:lnTo>
                  <a:pt x="1327733" y="396564"/>
                </a:lnTo>
                <a:lnTo>
                  <a:pt x="1306690" y="460115"/>
                </a:lnTo>
                <a:lnTo>
                  <a:pt x="1266404" y="519306"/>
                </a:lnTo>
                <a:lnTo>
                  <a:pt x="1239632" y="546946"/>
                </a:lnTo>
                <a:lnTo>
                  <a:pt x="1208754" y="573111"/>
                </a:lnTo>
                <a:lnTo>
                  <a:pt x="1174004" y="597674"/>
                </a:lnTo>
                <a:lnTo>
                  <a:pt x="1135618" y="620506"/>
                </a:lnTo>
                <a:lnTo>
                  <a:pt x="1093829" y="641478"/>
                </a:lnTo>
                <a:lnTo>
                  <a:pt x="1048873" y="660463"/>
                </a:lnTo>
                <a:lnTo>
                  <a:pt x="1000985" y="677333"/>
                </a:lnTo>
                <a:lnTo>
                  <a:pt x="950400" y="691959"/>
                </a:lnTo>
                <a:lnTo>
                  <a:pt x="897351" y="704213"/>
                </a:lnTo>
                <a:lnTo>
                  <a:pt x="842075" y="713967"/>
                </a:lnTo>
                <a:lnTo>
                  <a:pt x="784805" y="721093"/>
                </a:lnTo>
                <a:lnTo>
                  <a:pt x="725777" y="725463"/>
                </a:lnTo>
                <a:lnTo>
                  <a:pt x="665226" y="726948"/>
                </a:lnTo>
                <a:lnTo>
                  <a:pt x="604674" y="725463"/>
                </a:lnTo>
                <a:lnTo>
                  <a:pt x="545646" y="721093"/>
                </a:lnTo>
                <a:lnTo>
                  <a:pt x="488376" y="713967"/>
                </a:lnTo>
                <a:lnTo>
                  <a:pt x="433100" y="704213"/>
                </a:lnTo>
                <a:lnTo>
                  <a:pt x="380051" y="691959"/>
                </a:lnTo>
                <a:lnTo>
                  <a:pt x="329466" y="677333"/>
                </a:lnTo>
                <a:lnTo>
                  <a:pt x="281578" y="660463"/>
                </a:lnTo>
                <a:lnTo>
                  <a:pt x="236622" y="641478"/>
                </a:lnTo>
                <a:lnTo>
                  <a:pt x="194833" y="620506"/>
                </a:lnTo>
                <a:lnTo>
                  <a:pt x="156447" y="597674"/>
                </a:lnTo>
                <a:lnTo>
                  <a:pt x="121697" y="573111"/>
                </a:lnTo>
                <a:lnTo>
                  <a:pt x="90819" y="546946"/>
                </a:lnTo>
                <a:lnTo>
                  <a:pt x="64047" y="519306"/>
                </a:lnTo>
                <a:lnTo>
                  <a:pt x="23761" y="460115"/>
                </a:lnTo>
                <a:lnTo>
                  <a:pt x="2718" y="396564"/>
                </a:lnTo>
                <a:lnTo>
                  <a:pt x="0" y="363474"/>
                </a:lnTo>
                <a:close/>
              </a:path>
            </a:pathLst>
          </a:custGeom>
          <a:ln w="1219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907526" y="1325117"/>
            <a:ext cx="7569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000" b="1" spc="-65" dirty="0">
                <a:solidFill>
                  <a:srgbClr val="44536A"/>
                </a:solidFill>
                <a:latin typeface="Trebuchet MS"/>
                <a:cs typeface="Trebuchet MS"/>
              </a:rPr>
              <a:t>C</a:t>
            </a:r>
            <a:r>
              <a:rPr sz="1000" b="1" spc="-60" dirty="0">
                <a:solidFill>
                  <a:srgbClr val="44536A"/>
                </a:solidFill>
                <a:latin typeface="Trebuchet MS"/>
                <a:cs typeface="Trebuchet MS"/>
              </a:rPr>
              <a:t>on</a:t>
            </a:r>
            <a:r>
              <a:rPr sz="1000" b="1" spc="-75" dirty="0">
                <a:solidFill>
                  <a:srgbClr val="44536A"/>
                </a:solidFill>
                <a:latin typeface="Trebuchet MS"/>
                <a:cs typeface="Trebuchet MS"/>
              </a:rPr>
              <a:t>fe</a:t>
            </a:r>
            <a:r>
              <a:rPr sz="1000" b="1" spc="-60" dirty="0">
                <a:solidFill>
                  <a:srgbClr val="44536A"/>
                </a:solidFill>
                <a:latin typeface="Trebuchet MS"/>
                <a:cs typeface="Trebuchet MS"/>
              </a:rPr>
              <a:t>ri</a:t>
            </a:r>
            <a:r>
              <a:rPr sz="1000" b="1" spc="-50" dirty="0">
                <a:solidFill>
                  <a:srgbClr val="44536A"/>
                </a:solidFill>
                <a:latin typeface="Trebuchet MS"/>
                <a:cs typeface="Trebuchet MS"/>
              </a:rPr>
              <a:t>m</a:t>
            </a:r>
            <a:r>
              <a:rPr sz="1000" b="1" spc="-75" dirty="0">
                <a:solidFill>
                  <a:srgbClr val="44536A"/>
                </a:solidFill>
                <a:latin typeface="Trebuchet MS"/>
                <a:cs typeface="Trebuchet MS"/>
              </a:rPr>
              <a:t>e</a:t>
            </a:r>
            <a:r>
              <a:rPr sz="1000" b="1" spc="-60" dirty="0">
                <a:solidFill>
                  <a:srgbClr val="44536A"/>
                </a:solidFill>
                <a:latin typeface="Trebuchet MS"/>
                <a:cs typeface="Trebuchet MS"/>
              </a:rPr>
              <a:t>n</a:t>
            </a:r>
            <a:r>
              <a:rPr sz="1000" b="1" spc="-35" dirty="0">
                <a:solidFill>
                  <a:srgbClr val="44536A"/>
                </a:solidFill>
                <a:latin typeface="Trebuchet MS"/>
                <a:cs typeface="Trebuchet MS"/>
              </a:rPr>
              <a:t>to  </a:t>
            </a:r>
            <a:r>
              <a:rPr sz="1000" b="1" spc="-65" dirty="0">
                <a:solidFill>
                  <a:srgbClr val="44536A"/>
                </a:solidFill>
                <a:latin typeface="Trebuchet MS"/>
                <a:cs typeface="Trebuchet MS"/>
              </a:rPr>
              <a:t>incarico </a:t>
            </a:r>
            <a:r>
              <a:rPr sz="1000" b="1" spc="-45" dirty="0">
                <a:solidFill>
                  <a:srgbClr val="44536A"/>
                </a:solidFill>
                <a:latin typeface="Trebuchet MS"/>
                <a:cs typeface="Trebuchet MS"/>
              </a:rPr>
              <a:t>a  </a:t>
            </a:r>
            <a:r>
              <a:rPr sz="1000" b="1" spc="-55" dirty="0">
                <a:solidFill>
                  <a:srgbClr val="44536A"/>
                </a:solidFill>
                <a:latin typeface="Trebuchet MS"/>
                <a:cs typeface="Trebuchet MS"/>
              </a:rPr>
              <a:t>personale  </a:t>
            </a:r>
            <a:r>
              <a:rPr sz="1000" b="1" spc="-60" dirty="0">
                <a:solidFill>
                  <a:srgbClr val="44536A"/>
                </a:solidFill>
                <a:latin typeface="Trebuchet MS"/>
                <a:cs typeface="Trebuchet MS"/>
              </a:rPr>
              <a:t>interno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842504" y="1612646"/>
            <a:ext cx="778510" cy="76200"/>
          </a:xfrm>
          <a:custGeom>
            <a:avLst/>
            <a:gdLst/>
            <a:ahLst/>
            <a:cxnLst/>
            <a:rect l="l" t="t" r="r" b="b"/>
            <a:pathLst>
              <a:path w="778509" h="76200">
                <a:moveTo>
                  <a:pt x="765707" y="31750"/>
                </a:moveTo>
                <a:lnTo>
                  <a:pt x="714501" y="31750"/>
                </a:lnTo>
                <a:lnTo>
                  <a:pt x="714501" y="44450"/>
                </a:lnTo>
                <a:lnTo>
                  <a:pt x="701823" y="44499"/>
                </a:lnTo>
                <a:lnTo>
                  <a:pt x="701928" y="76200"/>
                </a:lnTo>
                <a:lnTo>
                  <a:pt x="778001" y="37845"/>
                </a:lnTo>
                <a:lnTo>
                  <a:pt x="765707" y="31750"/>
                </a:lnTo>
                <a:close/>
              </a:path>
              <a:path w="778509" h="76200">
                <a:moveTo>
                  <a:pt x="701780" y="31799"/>
                </a:moveTo>
                <a:lnTo>
                  <a:pt x="0" y="34543"/>
                </a:lnTo>
                <a:lnTo>
                  <a:pt x="0" y="47243"/>
                </a:lnTo>
                <a:lnTo>
                  <a:pt x="701823" y="44499"/>
                </a:lnTo>
                <a:lnTo>
                  <a:pt x="701780" y="31799"/>
                </a:lnTo>
                <a:close/>
              </a:path>
              <a:path w="778509" h="76200">
                <a:moveTo>
                  <a:pt x="714501" y="31750"/>
                </a:moveTo>
                <a:lnTo>
                  <a:pt x="701780" y="31799"/>
                </a:lnTo>
                <a:lnTo>
                  <a:pt x="701823" y="44499"/>
                </a:lnTo>
                <a:lnTo>
                  <a:pt x="714501" y="44450"/>
                </a:lnTo>
                <a:lnTo>
                  <a:pt x="714501" y="31750"/>
                </a:lnTo>
                <a:close/>
              </a:path>
              <a:path w="778509" h="76200">
                <a:moveTo>
                  <a:pt x="701675" y="0"/>
                </a:moveTo>
                <a:lnTo>
                  <a:pt x="701780" y="31799"/>
                </a:lnTo>
                <a:lnTo>
                  <a:pt x="765707" y="31750"/>
                </a:lnTo>
                <a:lnTo>
                  <a:pt x="701675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754115" y="1466215"/>
            <a:ext cx="1187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35" dirty="0">
                <a:latin typeface="Trebuchet MS"/>
                <a:cs typeface="Trebuchet MS"/>
              </a:rPr>
              <a:t>SI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004308" y="1986152"/>
            <a:ext cx="1955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25" dirty="0">
                <a:latin typeface="Trebuchet MS"/>
                <a:cs typeface="Trebuchet MS"/>
              </a:rPr>
              <a:t>NO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094988" y="3285744"/>
            <a:ext cx="1706880" cy="762000"/>
          </a:xfrm>
          <a:custGeom>
            <a:avLst/>
            <a:gdLst/>
            <a:ahLst/>
            <a:cxnLst/>
            <a:rect l="l" t="t" r="r" b="b"/>
            <a:pathLst>
              <a:path w="1706879" h="762000">
                <a:moveTo>
                  <a:pt x="0" y="380999"/>
                </a:moveTo>
                <a:lnTo>
                  <a:pt x="853439" y="0"/>
                </a:lnTo>
                <a:lnTo>
                  <a:pt x="1706879" y="380999"/>
                </a:lnTo>
                <a:lnTo>
                  <a:pt x="853439" y="761999"/>
                </a:lnTo>
                <a:lnTo>
                  <a:pt x="0" y="380999"/>
                </a:lnTo>
                <a:close/>
              </a:path>
            </a:pathLst>
          </a:custGeom>
          <a:ln w="12192">
            <a:solidFill>
              <a:srgbClr val="5382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653788" y="3418459"/>
            <a:ext cx="59182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1000" b="1" spc="-50" dirty="0">
                <a:solidFill>
                  <a:srgbClr val="44536A"/>
                </a:solidFill>
                <a:latin typeface="Trebuchet MS"/>
                <a:cs typeface="Trebuchet MS"/>
              </a:rPr>
              <a:t>Si</a:t>
            </a:r>
            <a:r>
              <a:rPr sz="1000" b="1" spc="-145" dirty="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sz="1000" b="1" spc="-60" dirty="0">
                <a:solidFill>
                  <a:srgbClr val="44536A"/>
                </a:solidFill>
                <a:latin typeface="Trebuchet MS"/>
                <a:cs typeface="Trebuchet MS"/>
              </a:rPr>
              <a:t>qualifica  </a:t>
            </a:r>
            <a:r>
              <a:rPr sz="1000" b="1" spc="-65" dirty="0">
                <a:solidFill>
                  <a:srgbClr val="44536A"/>
                </a:solidFill>
                <a:latin typeface="Trebuchet MS"/>
                <a:cs typeface="Trebuchet MS"/>
              </a:rPr>
              <a:t>come  </a:t>
            </a:r>
            <a:r>
              <a:rPr sz="1000" b="1" spc="-40" dirty="0">
                <a:solidFill>
                  <a:srgbClr val="44536A"/>
                </a:solidFill>
                <a:latin typeface="Trebuchet MS"/>
                <a:cs typeface="Trebuchet MS"/>
              </a:rPr>
              <a:t>appalto?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254496" y="3220211"/>
            <a:ext cx="1588135" cy="899160"/>
          </a:xfrm>
          <a:prstGeom prst="rect">
            <a:avLst/>
          </a:prstGeom>
          <a:ln w="12192">
            <a:solidFill>
              <a:srgbClr val="41709C"/>
            </a:solidFill>
          </a:ln>
        </p:spPr>
        <p:txBody>
          <a:bodyPr vert="horz" wrap="square" lIns="0" tIns="60960" rIns="0" bIns="0" rtlCol="0">
            <a:spAutoFit/>
          </a:bodyPr>
          <a:lstStyle/>
          <a:p>
            <a:pPr marL="120650" marR="113030" indent="245110">
              <a:lnSpc>
                <a:spcPct val="100000"/>
              </a:lnSpc>
              <a:spcBef>
                <a:spcPts val="480"/>
              </a:spcBef>
            </a:pPr>
            <a:r>
              <a:rPr sz="1000" b="1" spc="-95" dirty="0">
                <a:solidFill>
                  <a:srgbClr val="44536A"/>
                </a:solidFill>
                <a:latin typeface="Trebuchet MS"/>
                <a:cs typeface="Trebuchet MS"/>
              </a:rPr>
              <a:t>4. </a:t>
            </a:r>
            <a:r>
              <a:rPr sz="1000" b="1" spc="-55" dirty="0">
                <a:solidFill>
                  <a:srgbClr val="44536A"/>
                </a:solidFill>
                <a:latin typeface="Trebuchet MS"/>
                <a:cs typeface="Trebuchet MS"/>
              </a:rPr>
              <a:t>Espletamento  </a:t>
            </a:r>
            <a:r>
              <a:rPr sz="1000" b="1" spc="-60" dirty="0">
                <a:solidFill>
                  <a:srgbClr val="44536A"/>
                </a:solidFill>
                <a:latin typeface="Trebuchet MS"/>
                <a:cs typeface="Trebuchet MS"/>
              </a:rPr>
              <a:t>procedura </a:t>
            </a:r>
            <a:r>
              <a:rPr sz="1000" b="1" spc="-50" dirty="0">
                <a:solidFill>
                  <a:srgbClr val="44536A"/>
                </a:solidFill>
                <a:latin typeface="Trebuchet MS"/>
                <a:cs typeface="Trebuchet MS"/>
              </a:rPr>
              <a:t>di</a:t>
            </a:r>
            <a:r>
              <a:rPr sz="1000" b="1" spc="-200" dirty="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sz="1000" b="1" spc="-55" dirty="0">
                <a:solidFill>
                  <a:srgbClr val="44536A"/>
                </a:solidFill>
                <a:latin typeface="Trebuchet MS"/>
                <a:cs typeface="Trebuchet MS"/>
              </a:rPr>
              <a:t>affidamento</a:t>
            </a:r>
            <a:endParaRPr sz="1000">
              <a:latin typeface="Trebuchet MS"/>
              <a:cs typeface="Trebuchet MS"/>
            </a:endParaRPr>
          </a:p>
          <a:p>
            <a:pPr marL="147955" marR="138430" indent="-1270" algn="ctr">
              <a:lnSpc>
                <a:spcPct val="100000"/>
              </a:lnSpc>
            </a:pPr>
            <a:r>
              <a:rPr sz="1000" b="1" spc="-50" dirty="0">
                <a:solidFill>
                  <a:srgbClr val="44536A"/>
                </a:solidFill>
                <a:latin typeface="Trebuchet MS"/>
                <a:cs typeface="Trebuchet MS"/>
              </a:rPr>
              <a:t>ai sensi </a:t>
            </a:r>
            <a:r>
              <a:rPr sz="1000" b="1" spc="-60" dirty="0">
                <a:solidFill>
                  <a:srgbClr val="44536A"/>
                </a:solidFill>
                <a:latin typeface="Trebuchet MS"/>
                <a:cs typeface="Trebuchet MS"/>
              </a:rPr>
              <a:t>del </a:t>
            </a:r>
            <a:r>
              <a:rPr sz="1000" b="1" spc="-65" dirty="0">
                <a:solidFill>
                  <a:srgbClr val="44536A"/>
                </a:solidFill>
                <a:latin typeface="Trebuchet MS"/>
                <a:cs typeface="Trebuchet MS"/>
              </a:rPr>
              <a:t>Codice </a:t>
            </a:r>
            <a:r>
              <a:rPr sz="1000" b="1" spc="-60" dirty="0">
                <a:solidFill>
                  <a:srgbClr val="44536A"/>
                </a:solidFill>
                <a:latin typeface="Trebuchet MS"/>
                <a:cs typeface="Trebuchet MS"/>
              </a:rPr>
              <a:t>dei  </a:t>
            </a:r>
            <a:r>
              <a:rPr sz="1000" b="1" spc="-55" dirty="0">
                <a:solidFill>
                  <a:srgbClr val="44536A"/>
                </a:solidFill>
                <a:latin typeface="Trebuchet MS"/>
                <a:cs typeface="Trebuchet MS"/>
              </a:rPr>
              <a:t>Contratti </a:t>
            </a:r>
            <a:r>
              <a:rPr sz="1000" b="1" spc="-60" dirty="0">
                <a:solidFill>
                  <a:srgbClr val="44536A"/>
                </a:solidFill>
                <a:latin typeface="Trebuchet MS"/>
                <a:cs typeface="Trebuchet MS"/>
              </a:rPr>
              <a:t>Pubblici</a:t>
            </a:r>
            <a:r>
              <a:rPr sz="1000" b="1" spc="-160" dirty="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sz="1000" spc="-70" dirty="0">
                <a:solidFill>
                  <a:srgbClr val="44536A"/>
                </a:solidFill>
                <a:latin typeface="Trebuchet MS"/>
                <a:cs typeface="Trebuchet MS"/>
              </a:rPr>
              <a:t>(D.Lgs.</a:t>
            </a:r>
            <a:endParaRPr sz="1000">
              <a:latin typeface="Trebuchet MS"/>
              <a:cs typeface="Trebuchet MS"/>
            </a:endParaRPr>
          </a:p>
          <a:p>
            <a:pPr marL="1905" algn="ctr">
              <a:lnSpc>
                <a:spcPct val="100000"/>
              </a:lnSpc>
            </a:pPr>
            <a:r>
              <a:rPr sz="1000" spc="-45" dirty="0">
                <a:solidFill>
                  <a:srgbClr val="44536A"/>
                </a:solidFill>
                <a:latin typeface="Trebuchet MS"/>
                <a:cs typeface="Trebuchet MS"/>
              </a:rPr>
              <a:t>50/2016)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118347" y="3220211"/>
            <a:ext cx="1586865" cy="899160"/>
          </a:xfrm>
          <a:prstGeom prst="rect">
            <a:avLst/>
          </a:prstGeom>
          <a:ln w="12192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590550" marR="260985" indent="-321945">
              <a:lnSpc>
                <a:spcPct val="100000"/>
              </a:lnSpc>
            </a:pPr>
            <a:r>
              <a:rPr sz="1000" b="1" spc="-95" dirty="0">
                <a:solidFill>
                  <a:srgbClr val="44536A"/>
                </a:solidFill>
                <a:latin typeface="Trebuchet MS"/>
                <a:cs typeface="Trebuchet MS"/>
              </a:rPr>
              <a:t>5. </a:t>
            </a:r>
            <a:r>
              <a:rPr sz="1000" b="1" spc="-60" dirty="0">
                <a:solidFill>
                  <a:srgbClr val="44536A"/>
                </a:solidFill>
                <a:latin typeface="Trebuchet MS"/>
                <a:cs typeface="Trebuchet MS"/>
              </a:rPr>
              <a:t>Aggiudicazione </a:t>
            </a:r>
            <a:r>
              <a:rPr sz="1000" b="1" spc="-50" dirty="0">
                <a:solidFill>
                  <a:srgbClr val="44536A"/>
                </a:solidFill>
                <a:latin typeface="Trebuchet MS"/>
                <a:cs typeface="Trebuchet MS"/>
              </a:rPr>
              <a:t>di  </a:t>
            </a:r>
            <a:r>
              <a:rPr sz="1000" b="1" spc="-45" dirty="0">
                <a:solidFill>
                  <a:srgbClr val="44536A"/>
                </a:solidFill>
                <a:latin typeface="Trebuchet MS"/>
                <a:cs typeface="Trebuchet MS"/>
              </a:rPr>
              <a:t>appalto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871472" y="3220211"/>
            <a:ext cx="1588135" cy="899160"/>
          </a:xfrm>
          <a:prstGeom prst="rect">
            <a:avLst/>
          </a:prstGeom>
          <a:ln w="12192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488950" marR="88900" indent="-393700">
              <a:lnSpc>
                <a:spcPct val="100000"/>
              </a:lnSpc>
            </a:pPr>
            <a:r>
              <a:rPr sz="1000" b="1" spc="-95" dirty="0">
                <a:solidFill>
                  <a:srgbClr val="44536A"/>
                </a:solidFill>
                <a:latin typeface="Trebuchet MS"/>
                <a:cs typeface="Trebuchet MS"/>
              </a:rPr>
              <a:t>6. </a:t>
            </a:r>
            <a:r>
              <a:rPr sz="1000" b="1" spc="-65" dirty="0">
                <a:solidFill>
                  <a:srgbClr val="44536A"/>
                </a:solidFill>
                <a:latin typeface="Trebuchet MS"/>
                <a:cs typeface="Trebuchet MS"/>
              </a:rPr>
              <a:t>Verifica </a:t>
            </a:r>
            <a:r>
              <a:rPr sz="1000" b="1" spc="-55" dirty="0">
                <a:solidFill>
                  <a:srgbClr val="44536A"/>
                </a:solidFill>
                <a:latin typeface="Trebuchet MS"/>
                <a:cs typeface="Trebuchet MS"/>
              </a:rPr>
              <a:t>del personale</a:t>
            </a:r>
            <a:r>
              <a:rPr sz="1000" b="1" spc="-180" dirty="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sz="1000" b="1" spc="-50" dirty="0">
                <a:solidFill>
                  <a:srgbClr val="44536A"/>
                </a:solidFill>
                <a:latin typeface="Trebuchet MS"/>
                <a:cs typeface="Trebuchet MS"/>
              </a:rPr>
              <a:t>di  </a:t>
            </a:r>
            <a:r>
              <a:rPr sz="1000" b="1" spc="-60" dirty="0">
                <a:solidFill>
                  <a:srgbClr val="44536A"/>
                </a:solidFill>
                <a:latin typeface="Trebuchet MS"/>
                <a:cs typeface="Trebuchet MS"/>
              </a:rPr>
              <a:t>altre</a:t>
            </a:r>
            <a:r>
              <a:rPr sz="1000" b="1" spc="-90" dirty="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sz="1000" b="1" spc="-60" dirty="0">
                <a:solidFill>
                  <a:srgbClr val="44536A"/>
                </a:solidFill>
                <a:latin typeface="Trebuchet MS"/>
                <a:cs typeface="Trebuchet MS"/>
              </a:rPr>
              <a:t>scuole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094988" y="4960620"/>
            <a:ext cx="1706880" cy="763905"/>
          </a:xfrm>
          <a:custGeom>
            <a:avLst/>
            <a:gdLst/>
            <a:ahLst/>
            <a:cxnLst/>
            <a:rect l="l" t="t" r="r" b="b"/>
            <a:pathLst>
              <a:path w="1706879" h="763904">
                <a:moveTo>
                  <a:pt x="0" y="381761"/>
                </a:moveTo>
                <a:lnTo>
                  <a:pt x="853439" y="0"/>
                </a:lnTo>
                <a:lnTo>
                  <a:pt x="1706879" y="381761"/>
                </a:lnTo>
                <a:lnTo>
                  <a:pt x="853439" y="763523"/>
                </a:lnTo>
                <a:lnTo>
                  <a:pt x="0" y="381761"/>
                </a:lnTo>
                <a:close/>
              </a:path>
            </a:pathLst>
          </a:custGeom>
          <a:ln w="12191">
            <a:solidFill>
              <a:srgbClr val="5382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637023" y="5095113"/>
            <a:ext cx="62484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000" b="1" spc="-70" dirty="0">
                <a:solidFill>
                  <a:srgbClr val="44536A"/>
                </a:solidFill>
                <a:latin typeface="Trebuchet MS"/>
                <a:cs typeface="Trebuchet MS"/>
              </a:rPr>
              <a:t>Presenza</a:t>
            </a:r>
            <a:r>
              <a:rPr sz="1000" b="1" spc="-170" dirty="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sz="1000" b="1" spc="-50" dirty="0">
                <a:solidFill>
                  <a:srgbClr val="44536A"/>
                </a:solidFill>
                <a:latin typeface="Trebuchet MS"/>
                <a:cs typeface="Trebuchet MS"/>
              </a:rPr>
              <a:t>di  </a:t>
            </a:r>
            <a:r>
              <a:rPr sz="1000" b="1" spc="-55" dirty="0">
                <a:solidFill>
                  <a:srgbClr val="44536A"/>
                </a:solidFill>
                <a:latin typeface="Trebuchet MS"/>
                <a:cs typeface="Trebuchet MS"/>
              </a:rPr>
              <a:t>personale  </a:t>
            </a:r>
            <a:r>
              <a:rPr sz="1000" b="1" spc="-40" dirty="0">
                <a:solidFill>
                  <a:srgbClr val="44536A"/>
                </a:solidFill>
                <a:latin typeface="Trebuchet MS"/>
                <a:cs typeface="Trebuchet MS"/>
              </a:rPr>
              <a:t>idoneo?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0021823" y="3302508"/>
            <a:ext cx="1330960" cy="728980"/>
          </a:xfrm>
          <a:custGeom>
            <a:avLst/>
            <a:gdLst/>
            <a:ahLst/>
            <a:cxnLst/>
            <a:rect l="l" t="t" r="r" b="b"/>
            <a:pathLst>
              <a:path w="1330959" h="728979">
                <a:moveTo>
                  <a:pt x="665226" y="0"/>
                </a:moveTo>
                <a:lnTo>
                  <a:pt x="604674" y="1488"/>
                </a:lnTo>
                <a:lnTo>
                  <a:pt x="545646" y="5868"/>
                </a:lnTo>
                <a:lnTo>
                  <a:pt x="488376" y="13010"/>
                </a:lnTo>
                <a:lnTo>
                  <a:pt x="433100" y="22786"/>
                </a:lnTo>
                <a:lnTo>
                  <a:pt x="380051" y="35068"/>
                </a:lnTo>
                <a:lnTo>
                  <a:pt x="329466" y="49727"/>
                </a:lnTo>
                <a:lnTo>
                  <a:pt x="281578" y="66634"/>
                </a:lnTo>
                <a:lnTo>
                  <a:pt x="236622" y="85661"/>
                </a:lnTo>
                <a:lnTo>
                  <a:pt x="194833" y="106679"/>
                </a:lnTo>
                <a:lnTo>
                  <a:pt x="156447" y="129560"/>
                </a:lnTo>
                <a:lnTo>
                  <a:pt x="121697" y="154175"/>
                </a:lnTo>
                <a:lnTo>
                  <a:pt x="90819" y="180396"/>
                </a:lnTo>
                <a:lnTo>
                  <a:pt x="64047" y="208093"/>
                </a:lnTo>
                <a:lnTo>
                  <a:pt x="23761" y="267405"/>
                </a:lnTo>
                <a:lnTo>
                  <a:pt x="2718" y="331082"/>
                </a:lnTo>
                <a:lnTo>
                  <a:pt x="0" y="364235"/>
                </a:lnTo>
                <a:lnTo>
                  <a:pt x="2718" y="397389"/>
                </a:lnTo>
                <a:lnTo>
                  <a:pt x="23761" y="461066"/>
                </a:lnTo>
                <a:lnTo>
                  <a:pt x="64047" y="520378"/>
                </a:lnTo>
                <a:lnTo>
                  <a:pt x="90819" y="548075"/>
                </a:lnTo>
                <a:lnTo>
                  <a:pt x="121697" y="574296"/>
                </a:lnTo>
                <a:lnTo>
                  <a:pt x="156447" y="598911"/>
                </a:lnTo>
                <a:lnTo>
                  <a:pt x="194833" y="621791"/>
                </a:lnTo>
                <a:lnTo>
                  <a:pt x="236622" y="642810"/>
                </a:lnTo>
                <a:lnTo>
                  <a:pt x="281578" y="661837"/>
                </a:lnTo>
                <a:lnTo>
                  <a:pt x="329466" y="678744"/>
                </a:lnTo>
                <a:lnTo>
                  <a:pt x="380051" y="693403"/>
                </a:lnTo>
                <a:lnTo>
                  <a:pt x="433100" y="705685"/>
                </a:lnTo>
                <a:lnTo>
                  <a:pt x="488376" y="715461"/>
                </a:lnTo>
                <a:lnTo>
                  <a:pt x="545646" y="722603"/>
                </a:lnTo>
                <a:lnTo>
                  <a:pt x="604674" y="726983"/>
                </a:lnTo>
                <a:lnTo>
                  <a:pt x="665226" y="728471"/>
                </a:lnTo>
                <a:lnTo>
                  <a:pt x="725777" y="726983"/>
                </a:lnTo>
                <a:lnTo>
                  <a:pt x="784805" y="722603"/>
                </a:lnTo>
                <a:lnTo>
                  <a:pt x="842075" y="715461"/>
                </a:lnTo>
                <a:lnTo>
                  <a:pt x="897351" y="705685"/>
                </a:lnTo>
                <a:lnTo>
                  <a:pt x="950400" y="693403"/>
                </a:lnTo>
                <a:lnTo>
                  <a:pt x="1000985" y="678744"/>
                </a:lnTo>
                <a:lnTo>
                  <a:pt x="1048873" y="661837"/>
                </a:lnTo>
                <a:lnTo>
                  <a:pt x="1093829" y="642810"/>
                </a:lnTo>
                <a:lnTo>
                  <a:pt x="1135618" y="621791"/>
                </a:lnTo>
                <a:lnTo>
                  <a:pt x="1174004" y="598911"/>
                </a:lnTo>
                <a:lnTo>
                  <a:pt x="1208754" y="574296"/>
                </a:lnTo>
                <a:lnTo>
                  <a:pt x="1239632" y="548075"/>
                </a:lnTo>
                <a:lnTo>
                  <a:pt x="1266404" y="520378"/>
                </a:lnTo>
                <a:lnTo>
                  <a:pt x="1306690" y="461066"/>
                </a:lnTo>
                <a:lnTo>
                  <a:pt x="1327733" y="397389"/>
                </a:lnTo>
                <a:lnTo>
                  <a:pt x="1330452" y="364235"/>
                </a:lnTo>
                <a:lnTo>
                  <a:pt x="1327733" y="331082"/>
                </a:lnTo>
                <a:lnTo>
                  <a:pt x="1306690" y="267405"/>
                </a:lnTo>
                <a:lnTo>
                  <a:pt x="1266404" y="208093"/>
                </a:lnTo>
                <a:lnTo>
                  <a:pt x="1239632" y="180396"/>
                </a:lnTo>
                <a:lnTo>
                  <a:pt x="1208754" y="154175"/>
                </a:lnTo>
                <a:lnTo>
                  <a:pt x="1174004" y="129560"/>
                </a:lnTo>
                <a:lnTo>
                  <a:pt x="1135618" y="106679"/>
                </a:lnTo>
                <a:lnTo>
                  <a:pt x="1093829" y="85661"/>
                </a:lnTo>
                <a:lnTo>
                  <a:pt x="1048873" y="66634"/>
                </a:lnTo>
                <a:lnTo>
                  <a:pt x="1000985" y="49727"/>
                </a:lnTo>
                <a:lnTo>
                  <a:pt x="950400" y="35068"/>
                </a:lnTo>
                <a:lnTo>
                  <a:pt x="897351" y="22786"/>
                </a:lnTo>
                <a:lnTo>
                  <a:pt x="842075" y="13010"/>
                </a:lnTo>
                <a:lnTo>
                  <a:pt x="784805" y="5868"/>
                </a:lnTo>
                <a:lnTo>
                  <a:pt x="725777" y="1488"/>
                </a:lnTo>
                <a:lnTo>
                  <a:pt x="665226" y="0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021823" y="3302508"/>
            <a:ext cx="1330960" cy="728980"/>
          </a:xfrm>
          <a:custGeom>
            <a:avLst/>
            <a:gdLst/>
            <a:ahLst/>
            <a:cxnLst/>
            <a:rect l="l" t="t" r="r" b="b"/>
            <a:pathLst>
              <a:path w="1330959" h="728979">
                <a:moveTo>
                  <a:pt x="0" y="364235"/>
                </a:moveTo>
                <a:lnTo>
                  <a:pt x="10717" y="298762"/>
                </a:lnTo>
                <a:lnTo>
                  <a:pt x="41616" y="237139"/>
                </a:lnTo>
                <a:lnTo>
                  <a:pt x="90819" y="180396"/>
                </a:lnTo>
                <a:lnTo>
                  <a:pt x="121697" y="154175"/>
                </a:lnTo>
                <a:lnTo>
                  <a:pt x="156447" y="129560"/>
                </a:lnTo>
                <a:lnTo>
                  <a:pt x="194833" y="106679"/>
                </a:lnTo>
                <a:lnTo>
                  <a:pt x="236622" y="85661"/>
                </a:lnTo>
                <a:lnTo>
                  <a:pt x="281578" y="66634"/>
                </a:lnTo>
                <a:lnTo>
                  <a:pt x="329466" y="49727"/>
                </a:lnTo>
                <a:lnTo>
                  <a:pt x="380051" y="35068"/>
                </a:lnTo>
                <a:lnTo>
                  <a:pt x="433100" y="22786"/>
                </a:lnTo>
                <a:lnTo>
                  <a:pt x="488376" y="13010"/>
                </a:lnTo>
                <a:lnTo>
                  <a:pt x="545646" y="5868"/>
                </a:lnTo>
                <a:lnTo>
                  <a:pt x="604674" y="1488"/>
                </a:lnTo>
                <a:lnTo>
                  <a:pt x="665226" y="0"/>
                </a:lnTo>
                <a:lnTo>
                  <a:pt x="725777" y="1488"/>
                </a:lnTo>
                <a:lnTo>
                  <a:pt x="784805" y="5868"/>
                </a:lnTo>
                <a:lnTo>
                  <a:pt x="842075" y="13010"/>
                </a:lnTo>
                <a:lnTo>
                  <a:pt x="897351" y="22786"/>
                </a:lnTo>
                <a:lnTo>
                  <a:pt x="950400" y="35068"/>
                </a:lnTo>
                <a:lnTo>
                  <a:pt x="1000985" y="49727"/>
                </a:lnTo>
                <a:lnTo>
                  <a:pt x="1048873" y="66634"/>
                </a:lnTo>
                <a:lnTo>
                  <a:pt x="1093829" y="85661"/>
                </a:lnTo>
                <a:lnTo>
                  <a:pt x="1135618" y="106679"/>
                </a:lnTo>
                <a:lnTo>
                  <a:pt x="1174004" y="129560"/>
                </a:lnTo>
                <a:lnTo>
                  <a:pt x="1208754" y="154175"/>
                </a:lnTo>
                <a:lnTo>
                  <a:pt x="1239632" y="180396"/>
                </a:lnTo>
                <a:lnTo>
                  <a:pt x="1266404" y="208093"/>
                </a:lnTo>
                <a:lnTo>
                  <a:pt x="1306690" y="267405"/>
                </a:lnTo>
                <a:lnTo>
                  <a:pt x="1327733" y="331082"/>
                </a:lnTo>
                <a:lnTo>
                  <a:pt x="1330452" y="364235"/>
                </a:lnTo>
                <a:lnTo>
                  <a:pt x="1327733" y="397389"/>
                </a:lnTo>
                <a:lnTo>
                  <a:pt x="1306690" y="461066"/>
                </a:lnTo>
                <a:lnTo>
                  <a:pt x="1266404" y="520378"/>
                </a:lnTo>
                <a:lnTo>
                  <a:pt x="1239632" y="548075"/>
                </a:lnTo>
                <a:lnTo>
                  <a:pt x="1208754" y="574296"/>
                </a:lnTo>
                <a:lnTo>
                  <a:pt x="1174004" y="598911"/>
                </a:lnTo>
                <a:lnTo>
                  <a:pt x="1135618" y="621791"/>
                </a:lnTo>
                <a:lnTo>
                  <a:pt x="1093829" y="642810"/>
                </a:lnTo>
                <a:lnTo>
                  <a:pt x="1048873" y="661837"/>
                </a:lnTo>
                <a:lnTo>
                  <a:pt x="1000985" y="678744"/>
                </a:lnTo>
                <a:lnTo>
                  <a:pt x="950400" y="693403"/>
                </a:lnTo>
                <a:lnTo>
                  <a:pt x="897351" y="705685"/>
                </a:lnTo>
                <a:lnTo>
                  <a:pt x="842075" y="715461"/>
                </a:lnTo>
                <a:lnTo>
                  <a:pt x="784805" y="722603"/>
                </a:lnTo>
                <a:lnTo>
                  <a:pt x="725777" y="726983"/>
                </a:lnTo>
                <a:lnTo>
                  <a:pt x="665226" y="728471"/>
                </a:lnTo>
                <a:lnTo>
                  <a:pt x="604674" y="726983"/>
                </a:lnTo>
                <a:lnTo>
                  <a:pt x="545646" y="722603"/>
                </a:lnTo>
                <a:lnTo>
                  <a:pt x="488376" y="715461"/>
                </a:lnTo>
                <a:lnTo>
                  <a:pt x="433100" y="705685"/>
                </a:lnTo>
                <a:lnTo>
                  <a:pt x="380051" y="693403"/>
                </a:lnTo>
                <a:lnTo>
                  <a:pt x="329466" y="678744"/>
                </a:lnTo>
                <a:lnTo>
                  <a:pt x="281578" y="661837"/>
                </a:lnTo>
                <a:lnTo>
                  <a:pt x="236622" y="642810"/>
                </a:lnTo>
                <a:lnTo>
                  <a:pt x="194833" y="621791"/>
                </a:lnTo>
                <a:lnTo>
                  <a:pt x="156447" y="598911"/>
                </a:lnTo>
                <a:lnTo>
                  <a:pt x="121697" y="574296"/>
                </a:lnTo>
                <a:lnTo>
                  <a:pt x="90819" y="548075"/>
                </a:lnTo>
                <a:lnTo>
                  <a:pt x="64047" y="520378"/>
                </a:lnTo>
                <a:lnTo>
                  <a:pt x="23761" y="461066"/>
                </a:lnTo>
                <a:lnTo>
                  <a:pt x="2718" y="397389"/>
                </a:lnTo>
                <a:lnTo>
                  <a:pt x="0" y="364235"/>
                </a:lnTo>
                <a:close/>
              </a:path>
            </a:pathLst>
          </a:custGeom>
          <a:ln w="1219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0311130" y="3418459"/>
            <a:ext cx="75438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000" b="1" spc="-55" dirty="0">
                <a:solidFill>
                  <a:srgbClr val="44536A"/>
                </a:solidFill>
                <a:latin typeface="Trebuchet MS"/>
                <a:cs typeface="Trebuchet MS"/>
              </a:rPr>
              <a:t>Contratto</a:t>
            </a:r>
            <a:r>
              <a:rPr sz="1000" b="1" spc="-150" dirty="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sz="1000" b="1" spc="-65" dirty="0">
                <a:solidFill>
                  <a:srgbClr val="44536A"/>
                </a:solidFill>
                <a:latin typeface="Trebuchet MS"/>
                <a:cs typeface="Trebuchet MS"/>
              </a:rPr>
              <a:t>con  </a:t>
            </a:r>
            <a:r>
              <a:rPr sz="1000" b="1" spc="-55" dirty="0">
                <a:solidFill>
                  <a:srgbClr val="44536A"/>
                </a:solidFill>
                <a:latin typeface="Trebuchet MS"/>
                <a:cs typeface="Trebuchet MS"/>
              </a:rPr>
              <a:t>operatore  </a:t>
            </a:r>
            <a:r>
              <a:rPr sz="1000" b="1" spc="-60" dirty="0">
                <a:solidFill>
                  <a:srgbClr val="44536A"/>
                </a:solidFill>
                <a:latin typeface="Trebuchet MS"/>
                <a:cs typeface="Trebuchet MS"/>
              </a:rPr>
              <a:t>economico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459479" y="3631310"/>
            <a:ext cx="636905" cy="76200"/>
          </a:xfrm>
          <a:custGeom>
            <a:avLst/>
            <a:gdLst/>
            <a:ahLst/>
            <a:cxnLst/>
            <a:rect l="l" t="t" r="r" b="b"/>
            <a:pathLst>
              <a:path w="636904" h="76200">
                <a:moveTo>
                  <a:pt x="76073" y="0"/>
                </a:moveTo>
                <a:lnTo>
                  <a:pt x="0" y="38481"/>
                </a:lnTo>
                <a:lnTo>
                  <a:pt x="76327" y="76200"/>
                </a:lnTo>
                <a:lnTo>
                  <a:pt x="76221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178" y="31690"/>
                </a:lnTo>
                <a:lnTo>
                  <a:pt x="76073" y="0"/>
                </a:lnTo>
                <a:close/>
              </a:path>
              <a:path w="636904" h="76200">
                <a:moveTo>
                  <a:pt x="76178" y="3169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20" y="44390"/>
                </a:lnTo>
                <a:lnTo>
                  <a:pt x="76178" y="31690"/>
                </a:lnTo>
                <a:close/>
              </a:path>
              <a:path w="636904" h="76200">
                <a:moveTo>
                  <a:pt x="76220" y="44390"/>
                </a:moveTo>
                <a:lnTo>
                  <a:pt x="63500" y="44450"/>
                </a:lnTo>
                <a:lnTo>
                  <a:pt x="76221" y="44450"/>
                </a:lnTo>
                <a:close/>
              </a:path>
              <a:path w="636904" h="76200">
                <a:moveTo>
                  <a:pt x="636397" y="29082"/>
                </a:moveTo>
                <a:lnTo>
                  <a:pt x="76178" y="31690"/>
                </a:lnTo>
                <a:lnTo>
                  <a:pt x="76220" y="44390"/>
                </a:lnTo>
                <a:lnTo>
                  <a:pt x="636397" y="41782"/>
                </a:lnTo>
                <a:lnTo>
                  <a:pt x="636397" y="29082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801867" y="3631184"/>
            <a:ext cx="452755" cy="76200"/>
          </a:xfrm>
          <a:custGeom>
            <a:avLst/>
            <a:gdLst/>
            <a:ahLst/>
            <a:cxnLst/>
            <a:rect l="l" t="t" r="r" b="b"/>
            <a:pathLst>
              <a:path w="452754" h="76200">
                <a:moveTo>
                  <a:pt x="376428" y="0"/>
                </a:moveTo>
                <a:lnTo>
                  <a:pt x="376216" y="31667"/>
                </a:lnTo>
                <a:lnTo>
                  <a:pt x="388874" y="31750"/>
                </a:lnTo>
                <a:lnTo>
                  <a:pt x="388747" y="44450"/>
                </a:lnTo>
                <a:lnTo>
                  <a:pt x="376131" y="44450"/>
                </a:lnTo>
                <a:lnTo>
                  <a:pt x="375920" y="76200"/>
                </a:lnTo>
                <a:lnTo>
                  <a:pt x="440492" y="44450"/>
                </a:lnTo>
                <a:lnTo>
                  <a:pt x="388747" y="44450"/>
                </a:lnTo>
                <a:lnTo>
                  <a:pt x="440660" y="44367"/>
                </a:lnTo>
                <a:lnTo>
                  <a:pt x="452374" y="38608"/>
                </a:lnTo>
                <a:lnTo>
                  <a:pt x="376428" y="0"/>
                </a:lnTo>
                <a:close/>
              </a:path>
              <a:path w="452754" h="76200">
                <a:moveTo>
                  <a:pt x="376216" y="31667"/>
                </a:moveTo>
                <a:lnTo>
                  <a:pt x="376132" y="44367"/>
                </a:lnTo>
                <a:lnTo>
                  <a:pt x="388747" y="44450"/>
                </a:lnTo>
                <a:lnTo>
                  <a:pt x="388874" y="31750"/>
                </a:lnTo>
                <a:lnTo>
                  <a:pt x="376216" y="31667"/>
                </a:lnTo>
                <a:close/>
              </a:path>
              <a:path w="452754" h="76200">
                <a:moveTo>
                  <a:pt x="0" y="29210"/>
                </a:moveTo>
                <a:lnTo>
                  <a:pt x="0" y="41910"/>
                </a:lnTo>
                <a:lnTo>
                  <a:pt x="376132" y="44367"/>
                </a:lnTo>
                <a:lnTo>
                  <a:pt x="376216" y="31667"/>
                </a:lnTo>
                <a:lnTo>
                  <a:pt x="0" y="2921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910328" y="3110483"/>
            <a:ext cx="76200" cy="1742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842504" y="3631691"/>
            <a:ext cx="275590" cy="76200"/>
          </a:xfrm>
          <a:custGeom>
            <a:avLst/>
            <a:gdLst/>
            <a:ahLst/>
            <a:cxnLst/>
            <a:rect l="l" t="t" r="r" b="b"/>
            <a:pathLst>
              <a:path w="275590" h="76200">
                <a:moveTo>
                  <a:pt x="199009" y="0"/>
                </a:moveTo>
                <a:lnTo>
                  <a:pt x="199009" y="76199"/>
                </a:lnTo>
                <a:lnTo>
                  <a:pt x="262509" y="44449"/>
                </a:lnTo>
                <a:lnTo>
                  <a:pt x="211709" y="44449"/>
                </a:lnTo>
                <a:lnTo>
                  <a:pt x="211709" y="31749"/>
                </a:lnTo>
                <a:lnTo>
                  <a:pt x="262509" y="31749"/>
                </a:lnTo>
                <a:lnTo>
                  <a:pt x="199009" y="0"/>
                </a:lnTo>
                <a:close/>
              </a:path>
              <a:path w="275590" h="76200">
                <a:moveTo>
                  <a:pt x="199009" y="31749"/>
                </a:moveTo>
                <a:lnTo>
                  <a:pt x="0" y="31749"/>
                </a:lnTo>
                <a:lnTo>
                  <a:pt x="0" y="44449"/>
                </a:lnTo>
                <a:lnTo>
                  <a:pt x="199009" y="44449"/>
                </a:lnTo>
                <a:lnTo>
                  <a:pt x="199009" y="31749"/>
                </a:lnTo>
                <a:close/>
              </a:path>
              <a:path w="275590" h="76200">
                <a:moveTo>
                  <a:pt x="262509" y="31749"/>
                </a:moveTo>
                <a:lnTo>
                  <a:pt x="211709" y="31749"/>
                </a:lnTo>
                <a:lnTo>
                  <a:pt x="211709" y="44449"/>
                </a:lnTo>
                <a:lnTo>
                  <a:pt x="262509" y="44449"/>
                </a:lnTo>
                <a:lnTo>
                  <a:pt x="275209" y="38099"/>
                </a:lnTo>
                <a:lnTo>
                  <a:pt x="262509" y="31749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704831" y="3629405"/>
            <a:ext cx="317500" cy="76200"/>
          </a:xfrm>
          <a:custGeom>
            <a:avLst/>
            <a:gdLst/>
            <a:ahLst/>
            <a:cxnLst/>
            <a:rect l="l" t="t" r="r" b="b"/>
            <a:pathLst>
              <a:path w="317500" h="76200">
                <a:moveTo>
                  <a:pt x="305524" y="31623"/>
                </a:moveTo>
                <a:lnTo>
                  <a:pt x="253746" y="31623"/>
                </a:lnTo>
                <a:lnTo>
                  <a:pt x="253873" y="44323"/>
                </a:lnTo>
                <a:lnTo>
                  <a:pt x="241109" y="44444"/>
                </a:lnTo>
                <a:lnTo>
                  <a:pt x="241426" y="76200"/>
                </a:lnTo>
                <a:lnTo>
                  <a:pt x="317246" y="37338"/>
                </a:lnTo>
                <a:lnTo>
                  <a:pt x="305524" y="31623"/>
                </a:lnTo>
                <a:close/>
              </a:path>
              <a:path w="317500" h="76200">
                <a:moveTo>
                  <a:pt x="240982" y="31744"/>
                </a:moveTo>
                <a:lnTo>
                  <a:pt x="0" y="34036"/>
                </a:lnTo>
                <a:lnTo>
                  <a:pt x="0" y="46736"/>
                </a:lnTo>
                <a:lnTo>
                  <a:pt x="241109" y="44444"/>
                </a:lnTo>
                <a:lnTo>
                  <a:pt x="240982" y="31744"/>
                </a:lnTo>
                <a:close/>
              </a:path>
              <a:path w="317500" h="76200">
                <a:moveTo>
                  <a:pt x="253746" y="31623"/>
                </a:moveTo>
                <a:lnTo>
                  <a:pt x="240982" y="31744"/>
                </a:lnTo>
                <a:lnTo>
                  <a:pt x="241109" y="44444"/>
                </a:lnTo>
                <a:lnTo>
                  <a:pt x="253873" y="44323"/>
                </a:lnTo>
                <a:lnTo>
                  <a:pt x="253746" y="31623"/>
                </a:lnTo>
                <a:close/>
              </a:path>
              <a:path w="317500" h="76200">
                <a:moveTo>
                  <a:pt x="240665" y="0"/>
                </a:moveTo>
                <a:lnTo>
                  <a:pt x="240982" y="31744"/>
                </a:lnTo>
                <a:lnTo>
                  <a:pt x="305524" y="31623"/>
                </a:lnTo>
                <a:lnTo>
                  <a:pt x="240665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5730621" y="3475177"/>
            <a:ext cx="1187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35" dirty="0">
                <a:latin typeface="Trebuchet MS"/>
                <a:cs typeface="Trebuchet MS"/>
              </a:rPr>
              <a:t>SI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924680" y="3476371"/>
            <a:ext cx="1955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25" dirty="0">
                <a:latin typeface="Trebuchet MS"/>
                <a:cs typeface="Trebuchet MS"/>
              </a:rPr>
              <a:t>NO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659126" y="4119371"/>
            <a:ext cx="2328545" cy="842010"/>
          </a:xfrm>
          <a:custGeom>
            <a:avLst/>
            <a:gdLst/>
            <a:ahLst/>
            <a:cxnLst/>
            <a:rect l="l" t="t" r="r" b="b"/>
            <a:pathLst>
              <a:path w="2328545" h="842010">
                <a:moveTo>
                  <a:pt x="2283587" y="765301"/>
                </a:moveTo>
                <a:lnTo>
                  <a:pt x="2251837" y="765301"/>
                </a:lnTo>
                <a:lnTo>
                  <a:pt x="2289937" y="841501"/>
                </a:lnTo>
                <a:lnTo>
                  <a:pt x="2321687" y="778001"/>
                </a:lnTo>
                <a:lnTo>
                  <a:pt x="2283587" y="778001"/>
                </a:lnTo>
                <a:lnTo>
                  <a:pt x="2283587" y="765301"/>
                </a:lnTo>
                <a:close/>
              </a:path>
              <a:path w="2328545" h="842010">
                <a:moveTo>
                  <a:pt x="2283587" y="420750"/>
                </a:moveTo>
                <a:lnTo>
                  <a:pt x="2283587" y="778001"/>
                </a:lnTo>
                <a:lnTo>
                  <a:pt x="2296287" y="778001"/>
                </a:lnTo>
                <a:lnTo>
                  <a:pt x="2296287" y="427100"/>
                </a:lnTo>
                <a:lnTo>
                  <a:pt x="2289937" y="427100"/>
                </a:lnTo>
                <a:lnTo>
                  <a:pt x="2283587" y="420750"/>
                </a:lnTo>
                <a:close/>
              </a:path>
              <a:path w="2328545" h="842010">
                <a:moveTo>
                  <a:pt x="2328037" y="765301"/>
                </a:moveTo>
                <a:lnTo>
                  <a:pt x="2296287" y="765301"/>
                </a:lnTo>
                <a:lnTo>
                  <a:pt x="2296287" y="778001"/>
                </a:lnTo>
                <a:lnTo>
                  <a:pt x="2321687" y="778001"/>
                </a:lnTo>
                <a:lnTo>
                  <a:pt x="2328037" y="765301"/>
                </a:lnTo>
                <a:close/>
              </a:path>
              <a:path w="2328545" h="842010">
                <a:moveTo>
                  <a:pt x="12700" y="0"/>
                </a:moveTo>
                <a:lnTo>
                  <a:pt x="0" y="0"/>
                </a:lnTo>
                <a:lnTo>
                  <a:pt x="0" y="427100"/>
                </a:lnTo>
                <a:lnTo>
                  <a:pt x="2283587" y="427100"/>
                </a:lnTo>
                <a:lnTo>
                  <a:pt x="2283587" y="420750"/>
                </a:lnTo>
                <a:lnTo>
                  <a:pt x="12700" y="420750"/>
                </a:lnTo>
                <a:lnTo>
                  <a:pt x="6350" y="414400"/>
                </a:lnTo>
                <a:lnTo>
                  <a:pt x="12700" y="414400"/>
                </a:lnTo>
                <a:lnTo>
                  <a:pt x="12700" y="0"/>
                </a:lnTo>
                <a:close/>
              </a:path>
              <a:path w="2328545" h="842010">
                <a:moveTo>
                  <a:pt x="2296287" y="414400"/>
                </a:moveTo>
                <a:lnTo>
                  <a:pt x="12700" y="414400"/>
                </a:lnTo>
                <a:lnTo>
                  <a:pt x="12700" y="420750"/>
                </a:lnTo>
                <a:lnTo>
                  <a:pt x="2283587" y="420750"/>
                </a:lnTo>
                <a:lnTo>
                  <a:pt x="2289937" y="427100"/>
                </a:lnTo>
                <a:lnTo>
                  <a:pt x="2296287" y="427100"/>
                </a:lnTo>
                <a:lnTo>
                  <a:pt x="2296287" y="414400"/>
                </a:lnTo>
                <a:close/>
              </a:path>
              <a:path w="2328545" h="842010">
                <a:moveTo>
                  <a:pt x="12700" y="414400"/>
                </a:moveTo>
                <a:lnTo>
                  <a:pt x="6350" y="414400"/>
                </a:lnTo>
                <a:lnTo>
                  <a:pt x="12700" y="420750"/>
                </a:lnTo>
                <a:lnTo>
                  <a:pt x="12700" y="41440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801867" y="5307584"/>
            <a:ext cx="452755" cy="76200"/>
          </a:xfrm>
          <a:custGeom>
            <a:avLst/>
            <a:gdLst/>
            <a:ahLst/>
            <a:cxnLst/>
            <a:rect l="l" t="t" r="r" b="b"/>
            <a:pathLst>
              <a:path w="452754" h="76200">
                <a:moveTo>
                  <a:pt x="376428" y="0"/>
                </a:moveTo>
                <a:lnTo>
                  <a:pt x="376216" y="31667"/>
                </a:lnTo>
                <a:lnTo>
                  <a:pt x="388874" y="31749"/>
                </a:lnTo>
                <a:lnTo>
                  <a:pt x="388747" y="44449"/>
                </a:lnTo>
                <a:lnTo>
                  <a:pt x="376131" y="44449"/>
                </a:lnTo>
                <a:lnTo>
                  <a:pt x="375920" y="76199"/>
                </a:lnTo>
                <a:lnTo>
                  <a:pt x="440492" y="44449"/>
                </a:lnTo>
                <a:lnTo>
                  <a:pt x="388747" y="44449"/>
                </a:lnTo>
                <a:lnTo>
                  <a:pt x="440660" y="44367"/>
                </a:lnTo>
                <a:lnTo>
                  <a:pt x="452374" y="38607"/>
                </a:lnTo>
                <a:lnTo>
                  <a:pt x="376428" y="0"/>
                </a:lnTo>
                <a:close/>
              </a:path>
              <a:path w="452754" h="76200">
                <a:moveTo>
                  <a:pt x="376216" y="31667"/>
                </a:moveTo>
                <a:lnTo>
                  <a:pt x="376132" y="44367"/>
                </a:lnTo>
                <a:lnTo>
                  <a:pt x="388747" y="44449"/>
                </a:lnTo>
                <a:lnTo>
                  <a:pt x="388874" y="31749"/>
                </a:lnTo>
                <a:lnTo>
                  <a:pt x="376216" y="31667"/>
                </a:lnTo>
                <a:close/>
              </a:path>
              <a:path w="452754" h="76200">
                <a:moveTo>
                  <a:pt x="0" y="29209"/>
                </a:moveTo>
                <a:lnTo>
                  <a:pt x="0" y="41909"/>
                </a:lnTo>
                <a:lnTo>
                  <a:pt x="376132" y="44367"/>
                </a:lnTo>
                <a:lnTo>
                  <a:pt x="376216" y="31667"/>
                </a:lnTo>
                <a:lnTo>
                  <a:pt x="0" y="29209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459479" y="5298313"/>
            <a:ext cx="636905" cy="76200"/>
          </a:xfrm>
          <a:custGeom>
            <a:avLst/>
            <a:gdLst/>
            <a:ahLst/>
            <a:cxnLst/>
            <a:rect l="l" t="t" r="r" b="b"/>
            <a:pathLst>
              <a:path w="636904" h="76200">
                <a:moveTo>
                  <a:pt x="76708" y="0"/>
                </a:moveTo>
                <a:lnTo>
                  <a:pt x="0" y="37211"/>
                </a:lnTo>
                <a:lnTo>
                  <a:pt x="75692" y="76200"/>
                </a:lnTo>
                <a:lnTo>
                  <a:pt x="76115" y="44472"/>
                </a:lnTo>
                <a:lnTo>
                  <a:pt x="63373" y="44323"/>
                </a:lnTo>
                <a:lnTo>
                  <a:pt x="63627" y="31623"/>
                </a:lnTo>
                <a:lnTo>
                  <a:pt x="76286" y="31623"/>
                </a:lnTo>
                <a:lnTo>
                  <a:pt x="76708" y="0"/>
                </a:lnTo>
                <a:close/>
              </a:path>
              <a:path w="636904" h="76200">
                <a:moveTo>
                  <a:pt x="76284" y="31771"/>
                </a:moveTo>
                <a:lnTo>
                  <a:pt x="76115" y="44472"/>
                </a:lnTo>
                <a:lnTo>
                  <a:pt x="636270" y="51053"/>
                </a:lnTo>
                <a:lnTo>
                  <a:pt x="636524" y="38353"/>
                </a:lnTo>
                <a:lnTo>
                  <a:pt x="76284" y="31771"/>
                </a:lnTo>
                <a:close/>
              </a:path>
              <a:path w="636904" h="76200">
                <a:moveTo>
                  <a:pt x="63627" y="31623"/>
                </a:moveTo>
                <a:lnTo>
                  <a:pt x="63373" y="44323"/>
                </a:lnTo>
                <a:lnTo>
                  <a:pt x="76115" y="44472"/>
                </a:lnTo>
                <a:lnTo>
                  <a:pt x="76284" y="31771"/>
                </a:lnTo>
                <a:lnTo>
                  <a:pt x="63627" y="31623"/>
                </a:lnTo>
                <a:close/>
              </a:path>
              <a:path w="636904" h="76200">
                <a:moveTo>
                  <a:pt x="76286" y="31623"/>
                </a:moveTo>
                <a:lnTo>
                  <a:pt x="63627" y="31623"/>
                </a:lnTo>
                <a:lnTo>
                  <a:pt x="76284" y="31771"/>
                </a:lnTo>
                <a:lnTo>
                  <a:pt x="76286" y="3162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871472" y="4884420"/>
            <a:ext cx="1588135" cy="901065"/>
          </a:xfrm>
          <a:custGeom>
            <a:avLst/>
            <a:gdLst/>
            <a:ahLst/>
            <a:cxnLst/>
            <a:rect l="l" t="t" r="r" b="b"/>
            <a:pathLst>
              <a:path w="1588135" h="901064">
                <a:moveTo>
                  <a:pt x="0" y="900683"/>
                </a:moveTo>
                <a:lnTo>
                  <a:pt x="1588008" y="900683"/>
                </a:lnTo>
                <a:lnTo>
                  <a:pt x="1588008" y="0"/>
                </a:lnTo>
                <a:lnTo>
                  <a:pt x="0" y="0"/>
                </a:lnTo>
                <a:lnTo>
                  <a:pt x="0" y="9006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871472" y="4884420"/>
            <a:ext cx="1588135" cy="901065"/>
          </a:xfrm>
          <a:prstGeom prst="rect">
            <a:avLst/>
          </a:prstGeom>
          <a:ln w="12192">
            <a:solidFill>
              <a:srgbClr val="41709C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 marL="97155" marR="91440" indent="234315">
              <a:lnSpc>
                <a:spcPct val="100000"/>
              </a:lnSpc>
              <a:spcBef>
                <a:spcPts val="15"/>
              </a:spcBef>
            </a:pPr>
            <a:r>
              <a:rPr sz="1000" b="1" spc="-95" dirty="0">
                <a:solidFill>
                  <a:srgbClr val="44536A"/>
                </a:solidFill>
                <a:latin typeface="Trebuchet MS"/>
                <a:cs typeface="Trebuchet MS"/>
              </a:rPr>
              <a:t>8. </a:t>
            </a:r>
            <a:r>
              <a:rPr sz="1000" b="1" spc="-60" dirty="0">
                <a:solidFill>
                  <a:srgbClr val="44536A"/>
                </a:solidFill>
                <a:latin typeface="Trebuchet MS"/>
                <a:cs typeface="Trebuchet MS"/>
              </a:rPr>
              <a:t>Esperimento </a:t>
            </a:r>
            <a:r>
              <a:rPr sz="1000" b="1" spc="-50" dirty="0">
                <a:solidFill>
                  <a:srgbClr val="44536A"/>
                </a:solidFill>
                <a:latin typeface="Trebuchet MS"/>
                <a:cs typeface="Trebuchet MS"/>
              </a:rPr>
              <a:t>di  </a:t>
            </a:r>
            <a:r>
              <a:rPr sz="1000" b="1" spc="-60" dirty="0">
                <a:solidFill>
                  <a:srgbClr val="44536A"/>
                </a:solidFill>
                <a:latin typeface="Trebuchet MS"/>
                <a:cs typeface="Trebuchet MS"/>
              </a:rPr>
              <a:t>procedura</a:t>
            </a:r>
            <a:r>
              <a:rPr sz="1000" b="1" spc="-150" dirty="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sz="1000" b="1" spc="-50" dirty="0">
                <a:solidFill>
                  <a:srgbClr val="44536A"/>
                </a:solidFill>
                <a:latin typeface="Trebuchet MS"/>
                <a:cs typeface="Trebuchet MS"/>
              </a:rPr>
              <a:t>ai</a:t>
            </a:r>
            <a:r>
              <a:rPr sz="1000" b="1" spc="-114" dirty="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sz="1000" b="1" spc="-50" dirty="0">
                <a:solidFill>
                  <a:srgbClr val="44536A"/>
                </a:solidFill>
                <a:latin typeface="Trebuchet MS"/>
                <a:cs typeface="Trebuchet MS"/>
              </a:rPr>
              <a:t>sensi</a:t>
            </a:r>
            <a:r>
              <a:rPr sz="1000" b="1" spc="-100" dirty="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sz="1000" b="1" spc="-55" dirty="0">
                <a:solidFill>
                  <a:srgbClr val="44536A"/>
                </a:solidFill>
                <a:latin typeface="Trebuchet MS"/>
                <a:cs typeface="Trebuchet MS"/>
              </a:rPr>
              <a:t>dell'art.</a:t>
            </a:r>
            <a:endParaRPr sz="1000">
              <a:latin typeface="Trebuchet MS"/>
              <a:cs typeface="Trebuchet MS"/>
            </a:endParaRPr>
          </a:p>
          <a:p>
            <a:pPr marL="98425" indent="107950">
              <a:lnSpc>
                <a:spcPct val="100000"/>
              </a:lnSpc>
            </a:pPr>
            <a:r>
              <a:rPr sz="1000" b="1" spc="-100" dirty="0">
                <a:solidFill>
                  <a:srgbClr val="44536A"/>
                </a:solidFill>
                <a:latin typeface="Trebuchet MS"/>
                <a:cs typeface="Trebuchet MS"/>
              </a:rPr>
              <a:t>7, </a:t>
            </a:r>
            <a:r>
              <a:rPr sz="1000" b="1" spc="-55" dirty="0">
                <a:solidFill>
                  <a:srgbClr val="44536A"/>
                </a:solidFill>
                <a:latin typeface="Trebuchet MS"/>
                <a:cs typeface="Trebuchet MS"/>
              </a:rPr>
              <a:t>comma </a:t>
            </a:r>
            <a:r>
              <a:rPr sz="1000" b="1" spc="-100" dirty="0">
                <a:solidFill>
                  <a:srgbClr val="44536A"/>
                </a:solidFill>
                <a:latin typeface="Trebuchet MS"/>
                <a:cs typeface="Trebuchet MS"/>
              </a:rPr>
              <a:t>6, </a:t>
            </a:r>
            <a:r>
              <a:rPr sz="1000" b="1" spc="-60" dirty="0">
                <a:solidFill>
                  <a:srgbClr val="44536A"/>
                </a:solidFill>
                <a:latin typeface="Trebuchet MS"/>
                <a:cs typeface="Trebuchet MS"/>
              </a:rPr>
              <a:t>del</a:t>
            </a:r>
            <a:r>
              <a:rPr sz="1000" b="1" spc="-80" dirty="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sz="1000" b="1" spc="-75" dirty="0">
                <a:solidFill>
                  <a:srgbClr val="44536A"/>
                </a:solidFill>
                <a:latin typeface="Trebuchet MS"/>
                <a:cs typeface="Trebuchet MS"/>
              </a:rPr>
              <a:t>D.Lgs.</a:t>
            </a:r>
            <a:endParaRPr sz="1000">
              <a:latin typeface="Trebuchet MS"/>
              <a:cs typeface="Trebuchet MS"/>
            </a:endParaRPr>
          </a:p>
          <a:p>
            <a:pPr marL="114935" indent="-17145">
              <a:lnSpc>
                <a:spcPct val="100000"/>
              </a:lnSpc>
            </a:pPr>
            <a:r>
              <a:rPr sz="1000" b="1" spc="-70" dirty="0">
                <a:solidFill>
                  <a:srgbClr val="44536A"/>
                </a:solidFill>
                <a:latin typeface="Trebuchet MS"/>
                <a:cs typeface="Trebuchet MS"/>
              </a:rPr>
              <a:t>165/2001 </a:t>
            </a:r>
            <a:r>
              <a:rPr sz="1000" b="1" spc="-65" dirty="0">
                <a:solidFill>
                  <a:srgbClr val="44536A"/>
                </a:solidFill>
                <a:latin typeface="Trebuchet MS"/>
                <a:cs typeface="Trebuchet MS"/>
              </a:rPr>
              <a:t>- </a:t>
            </a:r>
            <a:r>
              <a:rPr sz="900" dirty="0">
                <a:solidFill>
                  <a:srgbClr val="244060"/>
                </a:solidFill>
                <a:latin typeface="Arial"/>
                <a:cs typeface="Arial"/>
              </a:rPr>
              <a:t>Norme </a:t>
            </a:r>
            <a:r>
              <a:rPr sz="900" spc="-5" dirty="0">
                <a:solidFill>
                  <a:srgbClr val="244060"/>
                </a:solidFill>
                <a:latin typeface="Arial"/>
                <a:cs typeface="Arial"/>
              </a:rPr>
              <a:t>generali</a:t>
            </a:r>
            <a:endParaRPr sz="900">
              <a:latin typeface="Arial"/>
              <a:cs typeface="Arial"/>
            </a:endParaRPr>
          </a:p>
          <a:p>
            <a:pPr marL="165735" marR="110489" indent="-50800">
              <a:lnSpc>
                <a:spcPts val="1060"/>
              </a:lnSpc>
              <a:spcBef>
                <a:spcPts val="90"/>
              </a:spcBef>
            </a:pPr>
            <a:r>
              <a:rPr sz="900" spc="-5" dirty="0">
                <a:solidFill>
                  <a:srgbClr val="244060"/>
                </a:solidFill>
                <a:latin typeface="Arial"/>
                <a:cs typeface="Arial"/>
              </a:rPr>
              <a:t>sull'ordinamento del lavoro  alle dipendenze delle</a:t>
            </a:r>
            <a:r>
              <a:rPr sz="900" spc="-5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244060"/>
                </a:solidFill>
                <a:latin typeface="Arial"/>
                <a:cs typeface="Arial"/>
              </a:rPr>
              <a:t>PA</a:t>
            </a:r>
            <a:endParaRPr sz="9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254496" y="4895088"/>
            <a:ext cx="1588135" cy="901065"/>
          </a:xfrm>
          <a:prstGeom prst="rect">
            <a:avLst/>
          </a:prstGeom>
          <a:ln w="12192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44780">
              <a:lnSpc>
                <a:spcPts val="1095"/>
              </a:lnSpc>
            </a:pPr>
            <a:r>
              <a:rPr sz="1000" b="1" spc="-95" dirty="0">
                <a:solidFill>
                  <a:srgbClr val="44536A"/>
                </a:solidFill>
                <a:latin typeface="Trebuchet MS"/>
                <a:cs typeface="Trebuchet MS"/>
              </a:rPr>
              <a:t>7. </a:t>
            </a:r>
            <a:r>
              <a:rPr sz="1000" b="1" spc="-60" dirty="0">
                <a:solidFill>
                  <a:srgbClr val="44536A"/>
                </a:solidFill>
                <a:latin typeface="Trebuchet MS"/>
                <a:cs typeface="Trebuchet MS"/>
              </a:rPr>
              <a:t>Conferimento</a:t>
            </a:r>
            <a:r>
              <a:rPr sz="1000" b="1" spc="-95" dirty="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sz="1000" b="1" spc="-65" dirty="0">
                <a:solidFill>
                  <a:srgbClr val="44536A"/>
                </a:solidFill>
                <a:latin typeface="Trebuchet MS"/>
                <a:cs typeface="Trebuchet MS"/>
              </a:rPr>
              <a:t>incarico</a:t>
            </a:r>
            <a:endParaRPr sz="1000">
              <a:latin typeface="Trebuchet MS"/>
              <a:cs typeface="Trebuchet MS"/>
            </a:endParaRPr>
          </a:p>
          <a:p>
            <a:pPr marL="328930" marR="117475" indent="-204470">
              <a:lnSpc>
                <a:spcPts val="1210"/>
              </a:lnSpc>
              <a:spcBef>
                <a:spcPts val="30"/>
              </a:spcBef>
            </a:pPr>
            <a:r>
              <a:rPr sz="1000" b="1" spc="-50" dirty="0">
                <a:solidFill>
                  <a:srgbClr val="44536A"/>
                </a:solidFill>
                <a:latin typeface="Trebuchet MS"/>
                <a:cs typeface="Trebuchet MS"/>
              </a:rPr>
              <a:t>di </a:t>
            </a:r>
            <a:r>
              <a:rPr sz="1000" b="1" spc="-60" dirty="0">
                <a:solidFill>
                  <a:srgbClr val="44536A"/>
                </a:solidFill>
                <a:latin typeface="Trebuchet MS"/>
                <a:cs typeface="Trebuchet MS"/>
              </a:rPr>
              <a:t>collaborazione</a:t>
            </a:r>
            <a:r>
              <a:rPr sz="1000" b="1" spc="-175" dirty="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sz="1000" b="1" spc="-55" dirty="0">
                <a:solidFill>
                  <a:srgbClr val="244060"/>
                </a:solidFill>
                <a:latin typeface="Trebuchet MS"/>
                <a:cs typeface="Trebuchet MS"/>
              </a:rPr>
              <a:t>plurima  </a:t>
            </a:r>
            <a:r>
              <a:rPr sz="1000" b="1" spc="-65" dirty="0">
                <a:solidFill>
                  <a:srgbClr val="244060"/>
                </a:solidFill>
                <a:latin typeface="Trebuchet MS"/>
                <a:cs typeface="Trebuchet MS"/>
              </a:rPr>
              <a:t>(art. </a:t>
            </a:r>
            <a:r>
              <a:rPr sz="1000" b="1" spc="-85" dirty="0">
                <a:solidFill>
                  <a:srgbClr val="244060"/>
                </a:solidFill>
                <a:latin typeface="Trebuchet MS"/>
                <a:cs typeface="Trebuchet MS"/>
              </a:rPr>
              <a:t>35</a:t>
            </a:r>
            <a:r>
              <a:rPr sz="1000" b="1" spc="-10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000" spc="-5" dirty="0">
                <a:solidFill>
                  <a:srgbClr val="244060"/>
                </a:solidFill>
                <a:latin typeface="Arial"/>
                <a:cs typeface="Arial"/>
              </a:rPr>
              <a:t>Contratto</a:t>
            </a:r>
            <a:endParaRPr sz="1000">
              <a:latin typeface="Arial"/>
              <a:cs typeface="Arial"/>
            </a:endParaRPr>
          </a:p>
          <a:p>
            <a:pPr marL="301625" indent="-132715">
              <a:lnSpc>
                <a:spcPts val="1185"/>
              </a:lnSpc>
            </a:pPr>
            <a:r>
              <a:rPr sz="1000" spc="-10" dirty="0">
                <a:solidFill>
                  <a:srgbClr val="244060"/>
                </a:solidFill>
                <a:latin typeface="Arial"/>
                <a:cs typeface="Arial"/>
              </a:rPr>
              <a:t>Collettivo Nazionale</a:t>
            </a:r>
            <a:r>
              <a:rPr sz="1000" spc="5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244060"/>
                </a:solidFill>
                <a:latin typeface="Arial"/>
                <a:cs typeface="Arial"/>
              </a:rPr>
              <a:t>di</a:t>
            </a:r>
            <a:endParaRPr sz="1000">
              <a:latin typeface="Arial"/>
              <a:cs typeface="Arial"/>
            </a:endParaRPr>
          </a:p>
          <a:p>
            <a:pPr marL="301625" marR="292100" algn="ctr">
              <a:lnSpc>
                <a:spcPts val="1180"/>
              </a:lnSpc>
              <a:spcBef>
                <a:spcPts val="55"/>
              </a:spcBef>
            </a:pPr>
            <a:r>
              <a:rPr sz="1000" spc="-5" dirty="0">
                <a:solidFill>
                  <a:srgbClr val="244060"/>
                </a:solidFill>
                <a:latin typeface="Arial"/>
                <a:cs typeface="Arial"/>
              </a:rPr>
              <a:t>L</a:t>
            </a:r>
            <a:r>
              <a:rPr sz="1000" spc="-10" dirty="0">
                <a:solidFill>
                  <a:srgbClr val="244060"/>
                </a:solidFill>
                <a:latin typeface="Arial"/>
                <a:cs typeface="Arial"/>
              </a:rPr>
              <a:t>a</a:t>
            </a:r>
            <a:r>
              <a:rPr sz="1000" spc="-15" dirty="0">
                <a:solidFill>
                  <a:srgbClr val="244060"/>
                </a:solidFill>
                <a:latin typeface="Arial"/>
                <a:cs typeface="Arial"/>
              </a:rPr>
              <a:t>v</a:t>
            </a:r>
            <a:r>
              <a:rPr sz="1000" spc="-5" dirty="0">
                <a:solidFill>
                  <a:srgbClr val="244060"/>
                </a:solidFill>
                <a:latin typeface="Arial"/>
                <a:cs typeface="Arial"/>
              </a:rPr>
              <a:t>oro-Co</a:t>
            </a:r>
            <a:r>
              <a:rPr sz="1000" spc="15" dirty="0">
                <a:solidFill>
                  <a:srgbClr val="244060"/>
                </a:solidFill>
                <a:latin typeface="Arial"/>
                <a:cs typeface="Arial"/>
              </a:rPr>
              <a:t>m</a:t>
            </a:r>
            <a:r>
              <a:rPr sz="1000" spc="-5" dirty="0">
                <a:solidFill>
                  <a:srgbClr val="244060"/>
                </a:solidFill>
                <a:latin typeface="Arial"/>
                <a:cs typeface="Arial"/>
              </a:rPr>
              <a:t>p</a:t>
            </a:r>
            <a:r>
              <a:rPr sz="1000" spc="-10" dirty="0">
                <a:solidFill>
                  <a:srgbClr val="244060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244060"/>
                </a:solidFill>
                <a:latin typeface="Arial"/>
                <a:cs typeface="Arial"/>
              </a:rPr>
              <a:t>rto  Scuola)</a:t>
            </a:r>
            <a:endParaRPr sz="10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400288" y="4978908"/>
            <a:ext cx="1356360" cy="728980"/>
          </a:xfrm>
          <a:custGeom>
            <a:avLst/>
            <a:gdLst/>
            <a:ahLst/>
            <a:cxnLst/>
            <a:rect l="l" t="t" r="r" b="b"/>
            <a:pathLst>
              <a:path w="1356359" h="728979">
                <a:moveTo>
                  <a:pt x="678179" y="0"/>
                </a:moveTo>
                <a:lnTo>
                  <a:pt x="616455" y="1488"/>
                </a:lnTo>
                <a:lnTo>
                  <a:pt x="556282" y="5868"/>
                </a:lnTo>
                <a:lnTo>
                  <a:pt x="497901" y="13010"/>
                </a:lnTo>
                <a:lnTo>
                  <a:pt x="441551" y="22786"/>
                </a:lnTo>
                <a:lnTo>
                  <a:pt x="387471" y="35068"/>
                </a:lnTo>
                <a:lnTo>
                  <a:pt x="335900" y="49727"/>
                </a:lnTo>
                <a:lnTo>
                  <a:pt x="287079" y="66634"/>
                </a:lnTo>
                <a:lnTo>
                  <a:pt x="241247" y="85661"/>
                </a:lnTo>
                <a:lnTo>
                  <a:pt x="198643" y="106680"/>
                </a:lnTo>
                <a:lnTo>
                  <a:pt x="159507" y="129560"/>
                </a:lnTo>
                <a:lnTo>
                  <a:pt x="124079" y="154175"/>
                </a:lnTo>
                <a:lnTo>
                  <a:pt x="92597" y="180396"/>
                </a:lnTo>
                <a:lnTo>
                  <a:pt x="65301" y="208093"/>
                </a:lnTo>
                <a:lnTo>
                  <a:pt x="24227" y="267405"/>
                </a:lnTo>
                <a:lnTo>
                  <a:pt x="2771" y="331082"/>
                </a:lnTo>
                <a:lnTo>
                  <a:pt x="0" y="364236"/>
                </a:lnTo>
                <a:lnTo>
                  <a:pt x="2771" y="397389"/>
                </a:lnTo>
                <a:lnTo>
                  <a:pt x="24227" y="461066"/>
                </a:lnTo>
                <a:lnTo>
                  <a:pt x="65301" y="520378"/>
                </a:lnTo>
                <a:lnTo>
                  <a:pt x="92597" y="548075"/>
                </a:lnTo>
                <a:lnTo>
                  <a:pt x="124079" y="574296"/>
                </a:lnTo>
                <a:lnTo>
                  <a:pt x="159507" y="598911"/>
                </a:lnTo>
                <a:lnTo>
                  <a:pt x="198643" y="621792"/>
                </a:lnTo>
                <a:lnTo>
                  <a:pt x="241247" y="642810"/>
                </a:lnTo>
                <a:lnTo>
                  <a:pt x="287079" y="661837"/>
                </a:lnTo>
                <a:lnTo>
                  <a:pt x="335900" y="678744"/>
                </a:lnTo>
                <a:lnTo>
                  <a:pt x="387471" y="693403"/>
                </a:lnTo>
                <a:lnTo>
                  <a:pt x="441551" y="705685"/>
                </a:lnTo>
                <a:lnTo>
                  <a:pt x="497901" y="715461"/>
                </a:lnTo>
                <a:lnTo>
                  <a:pt x="556282" y="722603"/>
                </a:lnTo>
                <a:lnTo>
                  <a:pt x="616455" y="726983"/>
                </a:lnTo>
                <a:lnTo>
                  <a:pt x="678179" y="728472"/>
                </a:lnTo>
                <a:lnTo>
                  <a:pt x="739904" y="726983"/>
                </a:lnTo>
                <a:lnTo>
                  <a:pt x="800077" y="722603"/>
                </a:lnTo>
                <a:lnTo>
                  <a:pt x="858458" y="715461"/>
                </a:lnTo>
                <a:lnTo>
                  <a:pt x="914808" y="705685"/>
                </a:lnTo>
                <a:lnTo>
                  <a:pt x="968888" y="693403"/>
                </a:lnTo>
                <a:lnTo>
                  <a:pt x="1020459" y="678744"/>
                </a:lnTo>
                <a:lnTo>
                  <a:pt x="1069280" y="661837"/>
                </a:lnTo>
                <a:lnTo>
                  <a:pt x="1115112" y="642810"/>
                </a:lnTo>
                <a:lnTo>
                  <a:pt x="1157716" y="621792"/>
                </a:lnTo>
                <a:lnTo>
                  <a:pt x="1196852" y="598911"/>
                </a:lnTo>
                <a:lnTo>
                  <a:pt x="1232280" y="574296"/>
                </a:lnTo>
                <a:lnTo>
                  <a:pt x="1263762" y="548075"/>
                </a:lnTo>
                <a:lnTo>
                  <a:pt x="1291058" y="520378"/>
                </a:lnTo>
                <a:lnTo>
                  <a:pt x="1332132" y="461066"/>
                </a:lnTo>
                <a:lnTo>
                  <a:pt x="1353588" y="397389"/>
                </a:lnTo>
                <a:lnTo>
                  <a:pt x="1356359" y="364236"/>
                </a:lnTo>
                <a:lnTo>
                  <a:pt x="1353588" y="331082"/>
                </a:lnTo>
                <a:lnTo>
                  <a:pt x="1332132" y="267405"/>
                </a:lnTo>
                <a:lnTo>
                  <a:pt x="1291058" y="208093"/>
                </a:lnTo>
                <a:lnTo>
                  <a:pt x="1263762" y="180396"/>
                </a:lnTo>
                <a:lnTo>
                  <a:pt x="1232280" y="154175"/>
                </a:lnTo>
                <a:lnTo>
                  <a:pt x="1196852" y="129560"/>
                </a:lnTo>
                <a:lnTo>
                  <a:pt x="1157716" y="106680"/>
                </a:lnTo>
                <a:lnTo>
                  <a:pt x="1115112" y="85661"/>
                </a:lnTo>
                <a:lnTo>
                  <a:pt x="1069280" y="66634"/>
                </a:lnTo>
                <a:lnTo>
                  <a:pt x="1020459" y="49727"/>
                </a:lnTo>
                <a:lnTo>
                  <a:pt x="968888" y="35068"/>
                </a:lnTo>
                <a:lnTo>
                  <a:pt x="914808" y="22786"/>
                </a:lnTo>
                <a:lnTo>
                  <a:pt x="858458" y="13010"/>
                </a:lnTo>
                <a:lnTo>
                  <a:pt x="800077" y="5868"/>
                </a:lnTo>
                <a:lnTo>
                  <a:pt x="739904" y="1488"/>
                </a:lnTo>
                <a:lnTo>
                  <a:pt x="678179" y="0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400288" y="4978908"/>
            <a:ext cx="1356360" cy="728980"/>
          </a:xfrm>
          <a:custGeom>
            <a:avLst/>
            <a:gdLst/>
            <a:ahLst/>
            <a:cxnLst/>
            <a:rect l="l" t="t" r="r" b="b"/>
            <a:pathLst>
              <a:path w="1356359" h="728979">
                <a:moveTo>
                  <a:pt x="0" y="364236"/>
                </a:moveTo>
                <a:lnTo>
                  <a:pt x="10927" y="298762"/>
                </a:lnTo>
                <a:lnTo>
                  <a:pt x="42431" y="237139"/>
                </a:lnTo>
                <a:lnTo>
                  <a:pt x="92597" y="180396"/>
                </a:lnTo>
                <a:lnTo>
                  <a:pt x="124079" y="154175"/>
                </a:lnTo>
                <a:lnTo>
                  <a:pt x="159507" y="129560"/>
                </a:lnTo>
                <a:lnTo>
                  <a:pt x="198643" y="106680"/>
                </a:lnTo>
                <a:lnTo>
                  <a:pt x="241247" y="85661"/>
                </a:lnTo>
                <a:lnTo>
                  <a:pt x="287079" y="66634"/>
                </a:lnTo>
                <a:lnTo>
                  <a:pt x="335900" y="49727"/>
                </a:lnTo>
                <a:lnTo>
                  <a:pt x="387471" y="35068"/>
                </a:lnTo>
                <a:lnTo>
                  <a:pt x="441551" y="22786"/>
                </a:lnTo>
                <a:lnTo>
                  <a:pt x="497901" y="13010"/>
                </a:lnTo>
                <a:lnTo>
                  <a:pt x="556282" y="5868"/>
                </a:lnTo>
                <a:lnTo>
                  <a:pt x="616455" y="1488"/>
                </a:lnTo>
                <a:lnTo>
                  <a:pt x="678179" y="0"/>
                </a:lnTo>
                <a:lnTo>
                  <a:pt x="739904" y="1488"/>
                </a:lnTo>
                <a:lnTo>
                  <a:pt x="800077" y="5868"/>
                </a:lnTo>
                <a:lnTo>
                  <a:pt x="858458" y="13010"/>
                </a:lnTo>
                <a:lnTo>
                  <a:pt x="914808" y="22786"/>
                </a:lnTo>
                <a:lnTo>
                  <a:pt x="968888" y="35068"/>
                </a:lnTo>
                <a:lnTo>
                  <a:pt x="1020459" y="49727"/>
                </a:lnTo>
                <a:lnTo>
                  <a:pt x="1069280" y="66634"/>
                </a:lnTo>
                <a:lnTo>
                  <a:pt x="1115112" y="85661"/>
                </a:lnTo>
                <a:lnTo>
                  <a:pt x="1157716" y="106680"/>
                </a:lnTo>
                <a:lnTo>
                  <a:pt x="1196852" y="129560"/>
                </a:lnTo>
                <a:lnTo>
                  <a:pt x="1232280" y="154175"/>
                </a:lnTo>
                <a:lnTo>
                  <a:pt x="1263762" y="180396"/>
                </a:lnTo>
                <a:lnTo>
                  <a:pt x="1291058" y="208093"/>
                </a:lnTo>
                <a:lnTo>
                  <a:pt x="1332132" y="267405"/>
                </a:lnTo>
                <a:lnTo>
                  <a:pt x="1353588" y="331082"/>
                </a:lnTo>
                <a:lnTo>
                  <a:pt x="1356359" y="364236"/>
                </a:lnTo>
                <a:lnTo>
                  <a:pt x="1353588" y="397389"/>
                </a:lnTo>
                <a:lnTo>
                  <a:pt x="1332132" y="461066"/>
                </a:lnTo>
                <a:lnTo>
                  <a:pt x="1291058" y="520378"/>
                </a:lnTo>
                <a:lnTo>
                  <a:pt x="1263762" y="548075"/>
                </a:lnTo>
                <a:lnTo>
                  <a:pt x="1232280" y="574296"/>
                </a:lnTo>
                <a:lnTo>
                  <a:pt x="1196852" y="598911"/>
                </a:lnTo>
                <a:lnTo>
                  <a:pt x="1157716" y="621792"/>
                </a:lnTo>
                <a:lnTo>
                  <a:pt x="1115112" y="642810"/>
                </a:lnTo>
                <a:lnTo>
                  <a:pt x="1069280" y="661837"/>
                </a:lnTo>
                <a:lnTo>
                  <a:pt x="1020459" y="678744"/>
                </a:lnTo>
                <a:lnTo>
                  <a:pt x="968888" y="693403"/>
                </a:lnTo>
                <a:lnTo>
                  <a:pt x="914808" y="705685"/>
                </a:lnTo>
                <a:lnTo>
                  <a:pt x="858458" y="715461"/>
                </a:lnTo>
                <a:lnTo>
                  <a:pt x="800077" y="722603"/>
                </a:lnTo>
                <a:lnTo>
                  <a:pt x="739904" y="726983"/>
                </a:lnTo>
                <a:lnTo>
                  <a:pt x="678179" y="728472"/>
                </a:lnTo>
                <a:lnTo>
                  <a:pt x="616455" y="726983"/>
                </a:lnTo>
                <a:lnTo>
                  <a:pt x="556282" y="722603"/>
                </a:lnTo>
                <a:lnTo>
                  <a:pt x="497901" y="715461"/>
                </a:lnTo>
                <a:lnTo>
                  <a:pt x="441551" y="705685"/>
                </a:lnTo>
                <a:lnTo>
                  <a:pt x="387471" y="693403"/>
                </a:lnTo>
                <a:lnTo>
                  <a:pt x="335900" y="678744"/>
                </a:lnTo>
                <a:lnTo>
                  <a:pt x="287079" y="661837"/>
                </a:lnTo>
                <a:lnTo>
                  <a:pt x="241247" y="642810"/>
                </a:lnTo>
                <a:lnTo>
                  <a:pt x="198643" y="621792"/>
                </a:lnTo>
                <a:lnTo>
                  <a:pt x="159507" y="598911"/>
                </a:lnTo>
                <a:lnTo>
                  <a:pt x="124079" y="574296"/>
                </a:lnTo>
                <a:lnTo>
                  <a:pt x="92597" y="548075"/>
                </a:lnTo>
                <a:lnTo>
                  <a:pt x="65301" y="520378"/>
                </a:lnTo>
                <a:lnTo>
                  <a:pt x="24227" y="461066"/>
                </a:lnTo>
                <a:lnTo>
                  <a:pt x="2771" y="397389"/>
                </a:lnTo>
                <a:lnTo>
                  <a:pt x="0" y="364236"/>
                </a:lnTo>
                <a:close/>
              </a:path>
            </a:pathLst>
          </a:custGeom>
          <a:ln w="1219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8819133" y="5095113"/>
            <a:ext cx="52006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" marR="5080" indent="-6350" algn="just">
              <a:lnSpc>
                <a:spcPct val="100000"/>
              </a:lnSpc>
              <a:spcBef>
                <a:spcPts val="95"/>
              </a:spcBef>
            </a:pPr>
            <a:r>
              <a:rPr sz="1000" b="1" spc="-50" dirty="0">
                <a:solidFill>
                  <a:srgbClr val="44536A"/>
                </a:solidFill>
                <a:latin typeface="Trebuchet MS"/>
                <a:cs typeface="Trebuchet MS"/>
              </a:rPr>
              <a:t>Stipula</a:t>
            </a:r>
            <a:r>
              <a:rPr sz="1000" b="1" spc="-150" dirty="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sz="1000" b="1" spc="-50" dirty="0">
                <a:solidFill>
                  <a:srgbClr val="44536A"/>
                </a:solidFill>
                <a:latin typeface="Trebuchet MS"/>
                <a:cs typeface="Trebuchet MS"/>
              </a:rPr>
              <a:t>di  </a:t>
            </a:r>
            <a:r>
              <a:rPr sz="1000" b="1" spc="-60" dirty="0">
                <a:solidFill>
                  <a:srgbClr val="44536A"/>
                </a:solidFill>
                <a:latin typeface="Trebuchet MS"/>
                <a:cs typeface="Trebuchet MS"/>
              </a:rPr>
              <a:t>lettera</a:t>
            </a:r>
            <a:r>
              <a:rPr sz="1000" b="1" spc="-160" dirty="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sz="1000" b="1" spc="-50" dirty="0">
                <a:solidFill>
                  <a:srgbClr val="44536A"/>
                </a:solidFill>
                <a:latin typeface="Trebuchet MS"/>
                <a:cs typeface="Trebuchet MS"/>
              </a:rPr>
              <a:t>di  </a:t>
            </a:r>
            <a:r>
              <a:rPr sz="1000" b="1" spc="-65" dirty="0">
                <a:solidFill>
                  <a:srgbClr val="44536A"/>
                </a:solidFill>
                <a:latin typeface="Trebuchet MS"/>
                <a:cs typeface="Trebuchet MS"/>
              </a:rPr>
              <a:t>incarico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7842504" y="5305425"/>
            <a:ext cx="558165" cy="76200"/>
          </a:xfrm>
          <a:custGeom>
            <a:avLst/>
            <a:gdLst/>
            <a:ahLst/>
            <a:cxnLst/>
            <a:rect l="l" t="t" r="r" b="b"/>
            <a:pathLst>
              <a:path w="558165" h="76200">
                <a:moveTo>
                  <a:pt x="545705" y="31750"/>
                </a:moveTo>
                <a:lnTo>
                  <a:pt x="494284" y="31750"/>
                </a:lnTo>
                <a:lnTo>
                  <a:pt x="494411" y="44450"/>
                </a:lnTo>
                <a:lnTo>
                  <a:pt x="481679" y="44518"/>
                </a:lnTo>
                <a:lnTo>
                  <a:pt x="481838" y="76200"/>
                </a:lnTo>
                <a:lnTo>
                  <a:pt x="557784" y="37718"/>
                </a:lnTo>
                <a:lnTo>
                  <a:pt x="545705" y="31750"/>
                </a:lnTo>
                <a:close/>
              </a:path>
              <a:path w="558165" h="76200">
                <a:moveTo>
                  <a:pt x="481616" y="31818"/>
                </a:moveTo>
                <a:lnTo>
                  <a:pt x="0" y="34416"/>
                </a:lnTo>
                <a:lnTo>
                  <a:pt x="0" y="47116"/>
                </a:lnTo>
                <a:lnTo>
                  <a:pt x="481679" y="44518"/>
                </a:lnTo>
                <a:lnTo>
                  <a:pt x="481616" y="31818"/>
                </a:lnTo>
                <a:close/>
              </a:path>
              <a:path w="558165" h="76200">
                <a:moveTo>
                  <a:pt x="494284" y="31750"/>
                </a:moveTo>
                <a:lnTo>
                  <a:pt x="481616" y="31818"/>
                </a:lnTo>
                <a:lnTo>
                  <a:pt x="481679" y="44518"/>
                </a:lnTo>
                <a:lnTo>
                  <a:pt x="494411" y="44450"/>
                </a:lnTo>
                <a:lnTo>
                  <a:pt x="494284" y="31750"/>
                </a:lnTo>
                <a:close/>
              </a:path>
              <a:path w="558165" h="76200">
                <a:moveTo>
                  <a:pt x="481456" y="0"/>
                </a:moveTo>
                <a:lnTo>
                  <a:pt x="481616" y="31818"/>
                </a:lnTo>
                <a:lnTo>
                  <a:pt x="545705" y="31750"/>
                </a:lnTo>
                <a:lnTo>
                  <a:pt x="48145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5730621" y="5148198"/>
            <a:ext cx="1187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35" dirty="0">
                <a:latin typeface="Trebuchet MS"/>
                <a:cs typeface="Trebuchet MS"/>
              </a:rPr>
              <a:t>SI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949065" y="5116829"/>
            <a:ext cx="1955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25" dirty="0">
                <a:latin typeface="Trebuchet MS"/>
                <a:cs typeface="Trebuchet MS"/>
              </a:rPr>
              <a:t>NO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10895" y="4858511"/>
            <a:ext cx="1356360" cy="946785"/>
          </a:xfrm>
          <a:custGeom>
            <a:avLst/>
            <a:gdLst/>
            <a:ahLst/>
            <a:cxnLst/>
            <a:rect l="l" t="t" r="r" b="b"/>
            <a:pathLst>
              <a:path w="1356360" h="946785">
                <a:moveTo>
                  <a:pt x="678179" y="0"/>
                </a:moveTo>
                <a:lnTo>
                  <a:pt x="622558" y="1568"/>
                </a:lnTo>
                <a:lnTo>
                  <a:pt x="568175" y="6192"/>
                </a:lnTo>
                <a:lnTo>
                  <a:pt x="515205" y="13751"/>
                </a:lnTo>
                <a:lnTo>
                  <a:pt x="463822" y="24121"/>
                </a:lnTo>
                <a:lnTo>
                  <a:pt x="414201" y="37183"/>
                </a:lnTo>
                <a:lnTo>
                  <a:pt x="366517" y="52813"/>
                </a:lnTo>
                <a:lnTo>
                  <a:pt x="320943" y="70890"/>
                </a:lnTo>
                <a:lnTo>
                  <a:pt x="277655" y="91293"/>
                </a:lnTo>
                <a:lnTo>
                  <a:pt x="236827" y="113900"/>
                </a:lnTo>
                <a:lnTo>
                  <a:pt x="198634" y="138588"/>
                </a:lnTo>
                <a:lnTo>
                  <a:pt x="163250" y="165237"/>
                </a:lnTo>
                <a:lnTo>
                  <a:pt x="130849" y="193724"/>
                </a:lnTo>
                <a:lnTo>
                  <a:pt x="101606" y="223928"/>
                </a:lnTo>
                <a:lnTo>
                  <a:pt x="75697" y="255727"/>
                </a:lnTo>
                <a:lnTo>
                  <a:pt x="53294" y="289000"/>
                </a:lnTo>
                <a:lnTo>
                  <a:pt x="34574" y="323624"/>
                </a:lnTo>
                <a:lnTo>
                  <a:pt x="19709" y="359478"/>
                </a:lnTo>
                <a:lnTo>
                  <a:pt x="8876" y="396440"/>
                </a:lnTo>
                <a:lnTo>
                  <a:pt x="2248" y="434388"/>
                </a:lnTo>
                <a:lnTo>
                  <a:pt x="0" y="473201"/>
                </a:lnTo>
                <a:lnTo>
                  <a:pt x="2248" y="512011"/>
                </a:lnTo>
                <a:lnTo>
                  <a:pt x="8876" y="549957"/>
                </a:lnTo>
                <a:lnTo>
                  <a:pt x="19709" y="586917"/>
                </a:lnTo>
                <a:lnTo>
                  <a:pt x="34574" y="622769"/>
                </a:lnTo>
                <a:lnTo>
                  <a:pt x="53294" y="657392"/>
                </a:lnTo>
                <a:lnTo>
                  <a:pt x="75697" y="690664"/>
                </a:lnTo>
                <a:lnTo>
                  <a:pt x="101606" y="722463"/>
                </a:lnTo>
                <a:lnTo>
                  <a:pt x="130849" y="752668"/>
                </a:lnTo>
                <a:lnTo>
                  <a:pt x="163250" y="781156"/>
                </a:lnTo>
                <a:lnTo>
                  <a:pt x="198634" y="807805"/>
                </a:lnTo>
                <a:lnTo>
                  <a:pt x="236827" y="832495"/>
                </a:lnTo>
                <a:lnTo>
                  <a:pt x="277655" y="855102"/>
                </a:lnTo>
                <a:lnTo>
                  <a:pt x="320943" y="875507"/>
                </a:lnTo>
                <a:lnTo>
                  <a:pt x="366517" y="893585"/>
                </a:lnTo>
                <a:lnTo>
                  <a:pt x="414201" y="909217"/>
                </a:lnTo>
                <a:lnTo>
                  <a:pt x="463822" y="922279"/>
                </a:lnTo>
                <a:lnTo>
                  <a:pt x="515205" y="932651"/>
                </a:lnTo>
                <a:lnTo>
                  <a:pt x="568175" y="940210"/>
                </a:lnTo>
                <a:lnTo>
                  <a:pt x="622558" y="944835"/>
                </a:lnTo>
                <a:lnTo>
                  <a:pt x="678179" y="946404"/>
                </a:lnTo>
                <a:lnTo>
                  <a:pt x="733797" y="944835"/>
                </a:lnTo>
                <a:lnTo>
                  <a:pt x="788178" y="940210"/>
                </a:lnTo>
                <a:lnTo>
                  <a:pt x="841146" y="932651"/>
                </a:lnTo>
                <a:lnTo>
                  <a:pt x="892527" y="922279"/>
                </a:lnTo>
                <a:lnTo>
                  <a:pt x="942147" y="909217"/>
                </a:lnTo>
                <a:lnTo>
                  <a:pt x="989831" y="893585"/>
                </a:lnTo>
                <a:lnTo>
                  <a:pt x="1035404" y="875507"/>
                </a:lnTo>
                <a:lnTo>
                  <a:pt x="1078693" y="855102"/>
                </a:lnTo>
                <a:lnTo>
                  <a:pt x="1119521" y="832495"/>
                </a:lnTo>
                <a:lnTo>
                  <a:pt x="1157716" y="807805"/>
                </a:lnTo>
                <a:lnTo>
                  <a:pt x="1193101" y="781156"/>
                </a:lnTo>
                <a:lnTo>
                  <a:pt x="1225503" y="752668"/>
                </a:lnTo>
                <a:lnTo>
                  <a:pt x="1254746" y="722463"/>
                </a:lnTo>
                <a:lnTo>
                  <a:pt x="1280657" y="690664"/>
                </a:lnTo>
                <a:lnTo>
                  <a:pt x="1303061" y="657392"/>
                </a:lnTo>
                <a:lnTo>
                  <a:pt x="1321783" y="622769"/>
                </a:lnTo>
                <a:lnTo>
                  <a:pt x="1336648" y="586917"/>
                </a:lnTo>
                <a:lnTo>
                  <a:pt x="1347483" y="549957"/>
                </a:lnTo>
                <a:lnTo>
                  <a:pt x="1354111" y="512011"/>
                </a:lnTo>
                <a:lnTo>
                  <a:pt x="1356360" y="473201"/>
                </a:lnTo>
                <a:lnTo>
                  <a:pt x="1354111" y="434388"/>
                </a:lnTo>
                <a:lnTo>
                  <a:pt x="1347483" y="396440"/>
                </a:lnTo>
                <a:lnTo>
                  <a:pt x="1336648" y="359478"/>
                </a:lnTo>
                <a:lnTo>
                  <a:pt x="1321783" y="323624"/>
                </a:lnTo>
                <a:lnTo>
                  <a:pt x="1303061" y="289000"/>
                </a:lnTo>
                <a:lnTo>
                  <a:pt x="1280657" y="255727"/>
                </a:lnTo>
                <a:lnTo>
                  <a:pt x="1254746" y="223928"/>
                </a:lnTo>
                <a:lnTo>
                  <a:pt x="1225503" y="193724"/>
                </a:lnTo>
                <a:lnTo>
                  <a:pt x="1193101" y="165237"/>
                </a:lnTo>
                <a:lnTo>
                  <a:pt x="1157716" y="138588"/>
                </a:lnTo>
                <a:lnTo>
                  <a:pt x="1119521" y="113900"/>
                </a:lnTo>
                <a:lnTo>
                  <a:pt x="1078693" y="91293"/>
                </a:lnTo>
                <a:lnTo>
                  <a:pt x="1035404" y="70890"/>
                </a:lnTo>
                <a:lnTo>
                  <a:pt x="989831" y="52813"/>
                </a:lnTo>
                <a:lnTo>
                  <a:pt x="942147" y="37183"/>
                </a:lnTo>
                <a:lnTo>
                  <a:pt x="892527" y="24121"/>
                </a:lnTo>
                <a:lnTo>
                  <a:pt x="841146" y="13751"/>
                </a:lnTo>
                <a:lnTo>
                  <a:pt x="788178" y="6192"/>
                </a:lnTo>
                <a:lnTo>
                  <a:pt x="733797" y="1568"/>
                </a:lnTo>
                <a:lnTo>
                  <a:pt x="678179" y="0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10895" y="4858511"/>
            <a:ext cx="1356360" cy="946785"/>
          </a:xfrm>
          <a:custGeom>
            <a:avLst/>
            <a:gdLst/>
            <a:ahLst/>
            <a:cxnLst/>
            <a:rect l="l" t="t" r="r" b="b"/>
            <a:pathLst>
              <a:path w="1356360" h="946785">
                <a:moveTo>
                  <a:pt x="0" y="473201"/>
                </a:moveTo>
                <a:lnTo>
                  <a:pt x="2248" y="434388"/>
                </a:lnTo>
                <a:lnTo>
                  <a:pt x="8876" y="396440"/>
                </a:lnTo>
                <a:lnTo>
                  <a:pt x="19709" y="359478"/>
                </a:lnTo>
                <a:lnTo>
                  <a:pt x="34574" y="323624"/>
                </a:lnTo>
                <a:lnTo>
                  <a:pt x="53294" y="289000"/>
                </a:lnTo>
                <a:lnTo>
                  <a:pt x="75697" y="255727"/>
                </a:lnTo>
                <a:lnTo>
                  <a:pt x="101606" y="223928"/>
                </a:lnTo>
                <a:lnTo>
                  <a:pt x="130849" y="193724"/>
                </a:lnTo>
                <a:lnTo>
                  <a:pt x="163250" y="165237"/>
                </a:lnTo>
                <a:lnTo>
                  <a:pt x="198634" y="138588"/>
                </a:lnTo>
                <a:lnTo>
                  <a:pt x="236827" y="113900"/>
                </a:lnTo>
                <a:lnTo>
                  <a:pt x="277655" y="91293"/>
                </a:lnTo>
                <a:lnTo>
                  <a:pt x="320943" y="70890"/>
                </a:lnTo>
                <a:lnTo>
                  <a:pt x="366517" y="52813"/>
                </a:lnTo>
                <a:lnTo>
                  <a:pt x="414201" y="37183"/>
                </a:lnTo>
                <a:lnTo>
                  <a:pt x="463822" y="24121"/>
                </a:lnTo>
                <a:lnTo>
                  <a:pt x="515205" y="13751"/>
                </a:lnTo>
                <a:lnTo>
                  <a:pt x="568175" y="6192"/>
                </a:lnTo>
                <a:lnTo>
                  <a:pt x="622558" y="1568"/>
                </a:lnTo>
                <a:lnTo>
                  <a:pt x="678179" y="0"/>
                </a:lnTo>
                <a:lnTo>
                  <a:pt x="733797" y="1568"/>
                </a:lnTo>
                <a:lnTo>
                  <a:pt x="788178" y="6192"/>
                </a:lnTo>
                <a:lnTo>
                  <a:pt x="841146" y="13751"/>
                </a:lnTo>
                <a:lnTo>
                  <a:pt x="892527" y="24121"/>
                </a:lnTo>
                <a:lnTo>
                  <a:pt x="942147" y="37183"/>
                </a:lnTo>
                <a:lnTo>
                  <a:pt x="989831" y="52813"/>
                </a:lnTo>
                <a:lnTo>
                  <a:pt x="1035404" y="70890"/>
                </a:lnTo>
                <a:lnTo>
                  <a:pt x="1078693" y="91293"/>
                </a:lnTo>
                <a:lnTo>
                  <a:pt x="1119521" y="113900"/>
                </a:lnTo>
                <a:lnTo>
                  <a:pt x="1157716" y="138588"/>
                </a:lnTo>
                <a:lnTo>
                  <a:pt x="1193101" y="165237"/>
                </a:lnTo>
                <a:lnTo>
                  <a:pt x="1225503" y="193724"/>
                </a:lnTo>
                <a:lnTo>
                  <a:pt x="1254746" y="223928"/>
                </a:lnTo>
                <a:lnTo>
                  <a:pt x="1280657" y="255727"/>
                </a:lnTo>
                <a:lnTo>
                  <a:pt x="1303061" y="289000"/>
                </a:lnTo>
                <a:lnTo>
                  <a:pt x="1321783" y="323624"/>
                </a:lnTo>
                <a:lnTo>
                  <a:pt x="1336648" y="359478"/>
                </a:lnTo>
                <a:lnTo>
                  <a:pt x="1347483" y="396440"/>
                </a:lnTo>
                <a:lnTo>
                  <a:pt x="1354111" y="434388"/>
                </a:lnTo>
                <a:lnTo>
                  <a:pt x="1356360" y="473201"/>
                </a:lnTo>
                <a:lnTo>
                  <a:pt x="1354111" y="512011"/>
                </a:lnTo>
                <a:lnTo>
                  <a:pt x="1347483" y="549957"/>
                </a:lnTo>
                <a:lnTo>
                  <a:pt x="1336648" y="586917"/>
                </a:lnTo>
                <a:lnTo>
                  <a:pt x="1321783" y="622769"/>
                </a:lnTo>
                <a:lnTo>
                  <a:pt x="1303061" y="657392"/>
                </a:lnTo>
                <a:lnTo>
                  <a:pt x="1280657" y="690664"/>
                </a:lnTo>
                <a:lnTo>
                  <a:pt x="1254746" y="722463"/>
                </a:lnTo>
                <a:lnTo>
                  <a:pt x="1225503" y="752668"/>
                </a:lnTo>
                <a:lnTo>
                  <a:pt x="1193101" y="781156"/>
                </a:lnTo>
                <a:lnTo>
                  <a:pt x="1157716" y="807805"/>
                </a:lnTo>
                <a:lnTo>
                  <a:pt x="1119521" y="832495"/>
                </a:lnTo>
                <a:lnTo>
                  <a:pt x="1078693" y="855102"/>
                </a:lnTo>
                <a:lnTo>
                  <a:pt x="1035404" y="875507"/>
                </a:lnTo>
                <a:lnTo>
                  <a:pt x="989831" y="893585"/>
                </a:lnTo>
                <a:lnTo>
                  <a:pt x="942147" y="909217"/>
                </a:lnTo>
                <a:lnTo>
                  <a:pt x="892527" y="922279"/>
                </a:lnTo>
                <a:lnTo>
                  <a:pt x="841146" y="932651"/>
                </a:lnTo>
                <a:lnTo>
                  <a:pt x="788178" y="940210"/>
                </a:lnTo>
                <a:lnTo>
                  <a:pt x="733797" y="944835"/>
                </a:lnTo>
                <a:lnTo>
                  <a:pt x="678179" y="946404"/>
                </a:lnTo>
                <a:lnTo>
                  <a:pt x="622558" y="944835"/>
                </a:lnTo>
                <a:lnTo>
                  <a:pt x="568175" y="940210"/>
                </a:lnTo>
                <a:lnTo>
                  <a:pt x="515205" y="932651"/>
                </a:lnTo>
                <a:lnTo>
                  <a:pt x="463822" y="922279"/>
                </a:lnTo>
                <a:lnTo>
                  <a:pt x="414201" y="909217"/>
                </a:lnTo>
                <a:lnTo>
                  <a:pt x="366517" y="893585"/>
                </a:lnTo>
                <a:lnTo>
                  <a:pt x="320943" y="875507"/>
                </a:lnTo>
                <a:lnTo>
                  <a:pt x="277655" y="855102"/>
                </a:lnTo>
                <a:lnTo>
                  <a:pt x="236827" y="832495"/>
                </a:lnTo>
                <a:lnTo>
                  <a:pt x="198634" y="807805"/>
                </a:lnTo>
                <a:lnTo>
                  <a:pt x="163250" y="781156"/>
                </a:lnTo>
                <a:lnTo>
                  <a:pt x="130849" y="752668"/>
                </a:lnTo>
                <a:lnTo>
                  <a:pt x="101606" y="722463"/>
                </a:lnTo>
                <a:lnTo>
                  <a:pt x="75697" y="690664"/>
                </a:lnTo>
                <a:lnTo>
                  <a:pt x="53294" y="657392"/>
                </a:lnTo>
                <a:lnTo>
                  <a:pt x="34574" y="622769"/>
                </a:lnTo>
                <a:lnTo>
                  <a:pt x="19709" y="586917"/>
                </a:lnTo>
                <a:lnTo>
                  <a:pt x="8876" y="549957"/>
                </a:lnTo>
                <a:lnTo>
                  <a:pt x="2248" y="512011"/>
                </a:lnTo>
                <a:lnTo>
                  <a:pt x="0" y="473201"/>
                </a:lnTo>
                <a:close/>
              </a:path>
            </a:pathLst>
          </a:custGeom>
          <a:ln w="1219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681634" y="5008245"/>
            <a:ext cx="6140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6990">
              <a:lnSpc>
                <a:spcPct val="100000"/>
              </a:lnSpc>
              <a:spcBef>
                <a:spcPts val="95"/>
              </a:spcBef>
            </a:pPr>
            <a:r>
              <a:rPr sz="1000" b="1" spc="-50" dirty="0">
                <a:solidFill>
                  <a:srgbClr val="44536A"/>
                </a:solidFill>
                <a:latin typeface="Trebuchet MS"/>
                <a:cs typeface="Trebuchet MS"/>
              </a:rPr>
              <a:t>Stipula di  </a:t>
            </a:r>
            <a:r>
              <a:rPr sz="1000" b="1" spc="-60" dirty="0">
                <a:solidFill>
                  <a:srgbClr val="44536A"/>
                </a:solidFill>
                <a:latin typeface="Trebuchet MS"/>
                <a:cs typeface="Trebuchet MS"/>
              </a:rPr>
              <a:t>contratti</a:t>
            </a:r>
            <a:r>
              <a:rPr sz="1000" b="1" spc="-140" dirty="0">
                <a:solidFill>
                  <a:srgbClr val="44536A"/>
                </a:solidFill>
                <a:latin typeface="Trebuchet MS"/>
                <a:cs typeface="Trebuchet MS"/>
              </a:rPr>
              <a:t> </a:t>
            </a:r>
            <a:r>
              <a:rPr sz="1000" b="1" spc="-50" dirty="0">
                <a:solidFill>
                  <a:srgbClr val="44536A"/>
                </a:solidFill>
                <a:latin typeface="Trebuchet MS"/>
                <a:cs typeface="Trebuchet MS"/>
              </a:rPr>
              <a:t>di  p</a:t>
            </a:r>
            <a:r>
              <a:rPr sz="1000" b="1" spc="-75" dirty="0">
                <a:solidFill>
                  <a:srgbClr val="44536A"/>
                </a:solidFill>
                <a:latin typeface="Trebuchet MS"/>
                <a:cs typeface="Trebuchet MS"/>
              </a:rPr>
              <a:t>re</a:t>
            </a:r>
            <a:r>
              <a:rPr sz="1000" b="1" spc="-70" dirty="0">
                <a:solidFill>
                  <a:srgbClr val="44536A"/>
                </a:solidFill>
                <a:latin typeface="Trebuchet MS"/>
                <a:cs typeface="Trebuchet MS"/>
              </a:rPr>
              <a:t>staz</a:t>
            </a:r>
            <a:r>
              <a:rPr sz="1000" b="1" spc="-50" dirty="0">
                <a:solidFill>
                  <a:srgbClr val="44536A"/>
                </a:solidFill>
                <a:latin typeface="Trebuchet MS"/>
                <a:cs typeface="Trebuchet MS"/>
              </a:rPr>
              <a:t>i</a:t>
            </a:r>
            <a:r>
              <a:rPr sz="1000" b="1" spc="-35" dirty="0">
                <a:solidFill>
                  <a:srgbClr val="44536A"/>
                </a:solidFill>
                <a:latin typeface="Trebuchet MS"/>
                <a:cs typeface="Trebuchet MS"/>
              </a:rPr>
              <a:t>o</a:t>
            </a:r>
            <a:r>
              <a:rPr sz="1000" b="1" spc="-60" dirty="0">
                <a:solidFill>
                  <a:srgbClr val="44536A"/>
                </a:solidFill>
                <a:latin typeface="Trebuchet MS"/>
                <a:cs typeface="Trebuchet MS"/>
              </a:rPr>
              <a:t>n</a:t>
            </a:r>
            <a:r>
              <a:rPr sz="1000" b="1" spc="-55" dirty="0">
                <a:solidFill>
                  <a:srgbClr val="44536A"/>
                </a:solidFill>
                <a:latin typeface="Trebuchet MS"/>
                <a:cs typeface="Trebuchet MS"/>
              </a:rPr>
              <a:t>i  </a:t>
            </a:r>
            <a:r>
              <a:rPr sz="1000" b="1" spc="-35" dirty="0">
                <a:solidFill>
                  <a:srgbClr val="44536A"/>
                </a:solidFill>
                <a:latin typeface="Trebuchet MS"/>
                <a:cs typeface="Trebuchet MS"/>
              </a:rPr>
              <a:t>o</a:t>
            </a:r>
            <a:r>
              <a:rPr sz="1000" b="1" spc="-95" dirty="0">
                <a:solidFill>
                  <a:srgbClr val="44536A"/>
                </a:solidFill>
                <a:latin typeface="Trebuchet MS"/>
                <a:cs typeface="Trebuchet MS"/>
              </a:rPr>
              <a:t>cc</a:t>
            </a:r>
            <a:r>
              <a:rPr sz="1000" b="1" spc="-50" dirty="0">
                <a:solidFill>
                  <a:srgbClr val="44536A"/>
                </a:solidFill>
                <a:latin typeface="Trebuchet MS"/>
                <a:cs typeface="Trebuchet MS"/>
              </a:rPr>
              <a:t>as</a:t>
            </a:r>
            <a:r>
              <a:rPr sz="1000" b="1" spc="-45" dirty="0">
                <a:solidFill>
                  <a:srgbClr val="44536A"/>
                </a:solidFill>
                <a:latin typeface="Trebuchet MS"/>
                <a:cs typeface="Trebuchet MS"/>
              </a:rPr>
              <a:t>i</a:t>
            </a:r>
            <a:r>
              <a:rPr sz="1000" b="1" spc="-35" dirty="0">
                <a:solidFill>
                  <a:srgbClr val="44536A"/>
                </a:solidFill>
                <a:latin typeface="Trebuchet MS"/>
                <a:cs typeface="Trebuchet MS"/>
              </a:rPr>
              <a:t>o</a:t>
            </a:r>
            <a:r>
              <a:rPr sz="1000" b="1" spc="-60" dirty="0">
                <a:solidFill>
                  <a:srgbClr val="44536A"/>
                </a:solidFill>
                <a:latin typeface="Trebuchet MS"/>
                <a:cs typeface="Trebuchet MS"/>
              </a:rPr>
              <a:t>na</a:t>
            </a:r>
            <a:r>
              <a:rPr sz="1000" b="1" spc="-40" dirty="0">
                <a:solidFill>
                  <a:srgbClr val="44536A"/>
                </a:solidFill>
                <a:latin typeface="Trebuchet MS"/>
                <a:cs typeface="Trebuchet MS"/>
              </a:rPr>
              <a:t>l</a:t>
            </a:r>
            <a:r>
              <a:rPr sz="1000" b="1" spc="-55" dirty="0">
                <a:solidFill>
                  <a:srgbClr val="44536A"/>
                </a:solidFill>
                <a:latin typeface="Trebuchet MS"/>
                <a:cs typeface="Trebuchet MS"/>
              </a:rPr>
              <a:t>i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667255" y="5295519"/>
            <a:ext cx="203962" cy="76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983723" y="5701284"/>
            <a:ext cx="264160" cy="192405"/>
          </a:xfrm>
          <a:custGeom>
            <a:avLst/>
            <a:gdLst/>
            <a:ahLst/>
            <a:cxnLst/>
            <a:rect l="l" t="t" r="r" b="b"/>
            <a:pathLst>
              <a:path w="264159" h="192404">
                <a:moveTo>
                  <a:pt x="131825" y="0"/>
                </a:moveTo>
                <a:lnTo>
                  <a:pt x="80527" y="7545"/>
                </a:lnTo>
                <a:lnTo>
                  <a:pt x="38623" y="28122"/>
                </a:lnTo>
                <a:lnTo>
                  <a:pt x="10364" y="58641"/>
                </a:lnTo>
                <a:lnTo>
                  <a:pt x="0" y="96011"/>
                </a:lnTo>
                <a:lnTo>
                  <a:pt x="10364" y="133382"/>
                </a:lnTo>
                <a:lnTo>
                  <a:pt x="38623" y="163901"/>
                </a:lnTo>
                <a:lnTo>
                  <a:pt x="80527" y="184478"/>
                </a:lnTo>
                <a:lnTo>
                  <a:pt x="131825" y="192023"/>
                </a:lnTo>
                <a:lnTo>
                  <a:pt x="183124" y="184478"/>
                </a:lnTo>
                <a:lnTo>
                  <a:pt x="225028" y="163901"/>
                </a:lnTo>
                <a:lnTo>
                  <a:pt x="253287" y="133382"/>
                </a:lnTo>
                <a:lnTo>
                  <a:pt x="263651" y="96011"/>
                </a:lnTo>
                <a:lnTo>
                  <a:pt x="253287" y="58641"/>
                </a:lnTo>
                <a:lnTo>
                  <a:pt x="225028" y="28122"/>
                </a:lnTo>
                <a:lnTo>
                  <a:pt x="183124" y="7545"/>
                </a:lnTo>
                <a:lnTo>
                  <a:pt x="131825" y="0"/>
                </a:lnTo>
                <a:close/>
              </a:path>
            </a:pathLst>
          </a:custGeom>
          <a:solidFill>
            <a:srgbClr val="F8C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983723" y="5701284"/>
            <a:ext cx="264160" cy="192405"/>
          </a:xfrm>
          <a:custGeom>
            <a:avLst/>
            <a:gdLst/>
            <a:ahLst/>
            <a:cxnLst/>
            <a:rect l="l" t="t" r="r" b="b"/>
            <a:pathLst>
              <a:path w="264159" h="192404">
                <a:moveTo>
                  <a:pt x="0" y="96011"/>
                </a:moveTo>
                <a:lnTo>
                  <a:pt x="10364" y="58641"/>
                </a:lnTo>
                <a:lnTo>
                  <a:pt x="38623" y="28122"/>
                </a:lnTo>
                <a:lnTo>
                  <a:pt x="80527" y="7545"/>
                </a:lnTo>
                <a:lnTo>
                  <a:pt x="131825" y="0"/>
                </a:lnTo>
                <a:lnTo>
                  <a:pt x="183124" y="7545"/>
                </a:lnTo>
                <a:lnTo>
                  <a:pt x="225028" y="28122"/>
                </a:lnTo>
                <a:lnTo>
                  <a:pt x="253287" y="58641"/>
                </a:lnTo>
                <a:lnTo>
                  <a:pt x="263651" y="96011"/>
                </a:lnTo>
                <a:lnTo>
                  <a:pt x="253287" y="133382"/>
                </a:lnTo>
                <a:lnTo>
                  <a:pt x="225028" y="163901"/>
                </a:lnTo>
                <a:lnTo>
                  <a:pt x="183124" y="184478"/>
                </a:lnTo>
                <a:lnTo>
                  <a:pt x="131825" y="192023"/>
                </a:lnTo>
                <a:lnTo>
                  <a:pt x="80527" y="184478"/>
                </a:lnTo>
                <a:lnTo>
                  <a:pt x="38623" y="163901"/>
                </a:lnTo>
                <a:lnTo>
                  <a:pt x="10364" y="133382"/>
                </a:lnTo>
                <a:lnTo>
                  <a:pt x="0" y="96011"/>
                </a:lnTo>
                <a:close/>
              </a:path>
            </a:pathLst>
          </a:custGeom>
          <a:ln w="12192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983723" y="5955791"/>
            <a:ext cx="264160" cy="192405"/>
          </a:xfrm>
          <a:custGeom>
            <a:avLst/>
            <a:gdLst/>
            <a:ahLst/>
            <a:cxnLst/>
            <a:rect l="l" t="t" r="r" b="b"/>
            <a:pathLst>
              <a:path w="264159" h="192404">
                <a:moveTo>
                  <a:pt x="131825" y="0"/>
                </a:moveTo>
                <a:lnTo>
                  <a:pt x="80527" y="7545"/>
                </a:lnTo>
                <a:lnTo>
                  <a:pt x="38623" y="28122"/>
                </a:lnTo>
                <a:lnTo>
                  <a:pt x="10364" y="58641"/>
                </a:lnTo>
                <a:lnTo>
                  <a:pt x="0" y="96012"/>
                </a:lnTo>
                <a:lnTo>
                  <a:pt x="10364" y="133382"/>
                </a:lnTo>
                <a:lnTo>
                  <a:pt x="38623" y="163901"/>
                </a:lnTo>
                <a:lnTo>
                  <a:pt x="80527" y="184478"/>
                </a:lnTo>
                <a:lnTo>
                  <a:pt x="131825" y="192024"/>
                </a:lnTo>
                <a:lnTo>
                  <a:pt x="183124" y="184478"/>
                </a:lnTo>
                <a:lnTo>
                  <a:pt x="225028" y="163901"/>
                </a:lnTo>
                <a:lnTo>
                  <a:pt x="253287" y="133382"/>
                </a:lnTo>
                <a:lnTo>
                  <a:pt x="263651" y="96012"/>
                </a:lnTo>
                <a:lnTo>
                  <a:pt x="253287" y="58641"/>
                </a:lnTo>
                <a:lnTo>
                  <a:pt x="225028" y="28122"/>
                </a:lnTo>
                <a:lnTo>
                  <a:pt x="183124" y="7545"/>
                </a:lnTo>
                <a:lnTo>
                  <a:pt x="131825" y="0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983723" y="5955791"/>
            <a:ext cx="264160" cy="192405"/>
          </a:xfrm>
          <a:custGeom>
            <a:avLst/>
            <a:gdLst/>
            <a:ahLst/>
            <a:cxnLst/>
            <a:rect l="l" t="t" r="r" b="b"/>
            <a:pathLst>
              <a:path w="264159" h="192404">
                <a:moveTo>
                  <a:pt x="0" y="96012"/>
                </a:moveTo>
                <a:lnTo>
                  <a:pt x="10364" y="58641"/>
                </a:lnTo>
                <a:lnTo>
                  <a:pt x="38623" y="28122"/>
                </a:lnTo>
                <a:lnTo>
                  <a:pt x="80527" y="7545"/>
                </a:lnTo>
                <a:lnTo>
                  <a:pt x="131825" y="0"/>
                </a:lnTo>
                <a:lnTo>
                  <a:pt x="183124" y="7545"/>
                </a:lnTo>
                <a:lnTo>
                  <a:pt x="225028" y="28122"/>
                </a:lnTo>
                <a:lnTo>
                  <a:pt x="253287" y="58641"/>
                </a:lnTo>
                <a:lnTo>
                  <a:pt x="263651" y="96012"/>
                </a:lnTo>
                <a:lnTo>
                  <a:pt x="253287" y="133382"/>
                </a:lnTo>
                <a:lnTo>
                  <a:pt x="225028" y="163901"/>
                </a:lnTo>
                <a:lnTo>
                  <a:pt x="183124" y="184478"/>
                </a:lnTo>
                <a:lnTo>
                  <a:pt x="131825" y="192024"/>
                </a:lnTo>
                <a:lnTo>
                  <a:pt x="80527" y="184478"/>
                </a:lnTo>
                <a:lnTo>
                  <a:pt x="38623" y="163901"/>
                </a:lnTo>
                <a:lnTo>
                  <a:pt x="10364" y="133382"/>
                </a:lnTo>
                <a:lnTo>
                  <a:pt x="0" y="96012"/>
                </a:lnTo>
                <a:close/>
              </a:path>
            </a:pathLst>
          </a:custGeom>
          <a:ln w="1219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9983723" y="6231635"/>
            <a:ext cx="315595" cy="147955"/>
          </a:xfrm>
          <a:prstGeom prst="rect">
            <a:avLst/>
          </a:prstGeom>
          <a:ln w="12192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1130"/>
              </a:lnSpc>
            </a:pPr>
            <a:r>
              <a:rPr sz="1000" b="1" spc="-30" dirty="0">
                <a:solidFill>
                  <a:srgbClr val="44536A"/>
                </a:solidFill>
                <a:latin typeface="Trebuchet MS"/>
                <a:cs typeface="Trebuchet MS"/>
              </a:rPr>
              <a:t>…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0071861" y="5702909"/>
            <a:ext cx="616585" cy="670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299085" algn="l"/>
              </a:tabLst>
            </a:pPr>
            <a:r>
              <a:rPr sz="1000" b="1" spc="-30" dirty="0">
                <a:solidFill>
                  <a:srgbClr val="44536A"/>
                </a:solidFill>
                <a:latin typeface="Trebuchet MS"/>
                <a:cs typeface="Trebuchet MS"/>
              </a:rPr>
              <a:t>…	</a:t>
            </a:r>
            <a:r>
              <a:rPr sz="1200" i="1" spc="-30" baseline="6944" dirty="0">
                <a:latin typeface="Arial"/>
                <a:cs typeface="Arial"/>
              </a:rPr>
              <a:t>Input</a:t>
            </a:r>
            <a:endParaRPr sz="1200" baseline="6944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0"/>
              </a:spcBef>
              <a:tabLst>
                <a:tab pos="299085" algn="l"/>
              </a:tabLst>
            </a:pPr>
            <a:r>
              <a:rPr sz="1000" b="1" spc="-30" dirty="0">
                <a:solidFill>
                  <a:srgbClr val="44536A"/>
                </a:solidFill>
                <a:latin typeface="Trebuchet MS"/>
                <a:cs typeface="Trebuchet MS"/>
              </a:rPr>
              <a:t>…	</a:t>
            </a:r>
            <a:r>
              <a:rPr sz="1200" i="1" spc="-37" baseline="6944" dirty="0">
                <a:latin typeface="Arial"/>
                <a:cs typeface="Arial"/>
              </a:rPr>
              <a:t>Output</a:t>
            </a:r>
            <a:endParaRPr sz="1200" baseline="6944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800" i="1" spc="-70" dirty="0">
                <a:latin typeface="Arial"/>
                <a:cs typeface="Arial"/>
              </a:rPr>
              <a:t>A</a:t>
            </a:r>
            <a:r>
              <a:rPr sz="800" i="1" spc="35" dirty="0">
                <a:latin typeface="Arial"/>
                <a:cs typeface="Arial"/>
              </a:rPr>
              <a:t>tt</a:t>
            </a:r>
            <a:r>
              <a:rPr sz="800" i="1" dirty="0">
                <a:latin typeface="Arial"/>
                <a:cs typeface="Arial"/>
              </a:rPr>
              <a:t>i</a:t>
            </a:r>
            <a:r>
              <a:rPr sz="800" i="1" spc="-25" dirty="0">
                <a:latin typeface="Arial"/>
                <a:cs typeface="Arial"/>
              </a:rPr>
              <a:t>v</a:t>
            </a:r>
            <a:r>
              <a:rPr sz="800" i="1" spc="-20" dirty="0">
                <a:latin typeface="Arial"/>
                <a:cs typeface="Arial"/>
              </a:rPr>
              <a:t>i</a:t>
            </a:r>
            <a:r>
              <a:rPr sz="800" i="1" spc="35" dirty="0">
                <a:latin typeface="Arial"/>
                <a:cs typeface="Arial"/>
              </a:rPr>
              <a:t>t</a:t>
            </a:r>
            <a:r>
              <a:rPr sz="800" i="1" spc="-35" dirty="0">
                <a:latin typeface="Arial"/>
                <a:cs typeface="Arial"/>
              </a:rPr>
              <a:t>à</a:t>
            </a:r>
            <a:endParaRPr sz="80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9776459" y="5618986"/>
            <a:ext cx="1169035" cy="1122045"/>
          </a:xfrm>
          <a:custGeom>
            <a:avLst/>
            <a:gdLst/>
            <a:ahLst/>
            <a:cxnLst/>
            <a:rect l="l" t="t" r="r" b="b"/>
            <a:pathLst>
              <a:path w="1169034" h="1122045">
                <a:moveTo>
                  <a:pt x="0" y="1121663"/>
                </a:moveTo>
                <a:lnTo>
                  <a:pt x="1168907" y="1121663"/>
                </a:lnTo>
                <a:lnTo>
                  <a:pt x="1168907" y="0"/>
                </a:lnTo>
                <a:lnTo>
                  <a:pt x="0" y="0"/>
                </a:lnTo>
                <a:lnTo>
                  <a:pt x="0" y="1121663"/>
                </a:lnTo>
                <a:close/>
              </a:path>
            </a:pathLst>
          </a:custGeom>
          <a:ln w="3175">
            <a:solidFill>
              <a:srgbClr val="BEBEBE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9776206" y="5421883"/>
            <a:ext cx="4718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spc="-60" dirty="0">
                <a:latin typeface="Trebuchet MS"/>
                <a:cs typeface="Trebuchet MS"/>
              </a:rPr>
              <a:t>Leg</a:t>
            </a:r>
            <a:r>
              <a:rPr sz="1000" b="1" i="1" spc="-55" dirty="0">
                <a:latin typeface="Trebuchet MS"/>
                <a:cs typeface="Trebuchet MS"/>
              </a:rPr>
              <a:t>en</a:t>
            </a:r>
            <a:r>
              <a:rPr sz="1000" b="1" i="1" spc="-70" dirty="0">
                <a:latin typeface="Trebuchet MS"/>
                <a:cs typeface="Trebuchet MS"/>
              </a:rPr>
              <a:t>da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9956292" y="6496811"/>
            <a:ext cx="370840" cy="200025"/>
          </a:xfrm>
          <a:custGeom>
            <a:avLst/>
            <a:gdLst/>
            <a:ahLst/>
            <a:cxnLst/>
            <a:rect l="l" t="t" r="r" b="b"/>
            <a:pathLst>
              <a:path w="370840" h="200025">
                <a:moveTo>
                  <a:pt x="0" y="99822"/>
                </a:moveTo>
                <a:lnTo>
                  <a:pt x="185165" y="0"/>
                </a:lnTo>
                <a:lnTo>
                  <a:pt x="370331" y="99822"/>
                </a:lnTo>
                <a:lnTo>
                  <a:pt x="185165" y="199643"/>
                </a:lnTo>
                <a:lnTo>
                  <a:pt x="0" y="99822"/>
                </a:lnTo>
                <a:close/>
              </a:path>
            </a:pathLst>
          </a:custGeom>
          <a:ln w="12192">
            <a:solidFill>
              <a:srgbClr val="5382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10097389" y="6501790"/>
            <a:ext cx="1028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1" spc="-30" dirty="0">
                <a:solidFill>
                  <a:srgbClr val="44536A"/>
                </a:solidFill>
                <a:latin typeface="Trebuchet MS"/>
                <a:cs typeface="Trebuchet MS"/>
              </a:rPr>
              <a:t>…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0371455" y="6457594"/>
            <a:ext cx="468630" cy="24574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R="5080">
              <a:lnSpc>
                <a:spcPts val="770"/>
              </a:lnSpc>
              <a:spcBef>
                <a:spcPts val="285"/>
              </a:spcBef>
            </a:pPr>
            <a:r>
              <a:rPr sz="800" i="1" spc="-70" dirty="0">
                <a:latin typeface="Arial"/>
                <a:cs typeface="Arial"/>
              </a:rPr>
              <a:t>Snodo  </a:t>
            </a:r>
            <a:r>
              <a:rPr sz="800" i="1" spc="-45" dirty="0">
                <a:latin typeface="Arial"/>
                <a:cs typeface="Arial"/>
              </a:rPr>
              <a:t>d</a:t>
            </a:r>
            <a:r>
              <a:rPr sz="800" i="1" spc="-50" dirty="0">
                <a:latin typeface="Arial"/>
                <a:cs typeface="Arial"/>
              </a:rPr>
              <a:t>ec</a:t>
            </a:r>
            <a:r>
              <a:rPr sz="800" i="1" spc="-30" dirty="0">
                <a:latin typeface="Arial"/>
                <a:cs typeface="Arial"/>
              </a:rPr>
              <a:t>i</a:t>
            </a:r>
            <a:r>
              <a:rPr sz="800" i="1" spc="-65" dirty="0">
                <a:latin typeface="Arial"/>
                <a:cs typeface="Arial"/>
              </a:rPr>
              <a:t>s</a:t>
            </a:r>
            <a:r>
              <a:rPr sz="800" i="1" spc="-35" dirty="0">
                <a:latin typeface="Arial"/>
                <a:cs typeface="Arial"/>
              </a:rPr>
              <a:t>i</a:t>
            </a:r>
            <a:r>
              <a:rPr sz="800" i="1" spc="-40" dirty="0">
                <a:latin typeface="Arial"/>
                <a:cs typeface="Arial"/>
              </a:rPr>
              <a:t>o</a:t>
            </a:r>
            <a:r>
              <a:rPr sz="800" i="1" spc="-45" dirty="0">
                <a:latin typeface="Arial"/>
                <a:cs typeface="Arial"/>
              </a:rPr>
              <a:t>na</a:t>
            </a:r>
            <a:r>
              <a:rPr sz="800" i="1" dirty="0">
                <a:latin typeface="Arial"/>
                <a:cs typeface="Arial"/>
              </a:rPr>
              <a:t>l</a:t>
            </a:r>
            <a:r>
              <a:rPr sz="800" i="1" spc="-65" dirty="0">
                <a:latin typeface="Arial"/>
                <a:cs typeface="Arial"/>
              </a:rPr>
              <a:t>e</a:t>
            </a:r>
            <a:endParaRPr sz="800">
              <a:latin typeface="Arial"/>
              <a:cs typeface="Arial"/>
            </a:endParaRPr>
          </a:p>
        </p:txBody>
      </p:sp>
      <p:sp>
        <p:nvSpPr>
          <p:cNvPr id="69" name="object 69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6769100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Ulteriori disposizioni contenute nel </a:t>
            </a:r>
            <a:r>
              <a:rPr spc="-5" dirty="0"/>
              <a:t>nuovo</a:t>
            </a:r>
            <a:r>
              <a:rPr spc="-125" dirty="0"/>
              <a:t> </a:t>
            </a:r>
            <a:r>
              <a:rPr dirty="0"/>
              <a:t>Regolamento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La contrattualizzazione dei cd. esperti</a:t>
            </a:r>
            <a:r>
              <a:rPr sz="1600" b="0" spc="25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esterni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2311" y="768095"/>
            <a:ext cx="8764524" cy="32461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452486" y="2428113"/>
            <a:ext cx="120713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153795" algn="l"/>
              </a:tabLst>
            </a:pPr>
            <a:r>
              <a:rPr sz="1400" i="1" dirty="0">
                <a:solidFill>
                  <a:srgbClr val="244060"/>
                </a:solidFill>
                <a:latin typeface="Arial"/>
                <a:cs typeface="Arial"/>
              </a:rPr>
              <a:t>Pre</a:t>
            </a:r>
            <a:r>
              <a:rPr sz="1400" i="1" spc="-10" dirty="0">
                <a:solidFill>
                  <a:srgbClr val="244060"/>
                </a:solidFill>
                <a:latin typeface="Arial"/>
                <a:cs typeface="Arial"/>
              </a:rPr>
              <a:t>s</a:t>
            </a:r>
            <a:r>
              <a:rPr sz="1400" i="1" dirty="0">
                <a:solidFill>
                  <a:srgbClr val="244060"/>
                </a:solidFill>
                <a:latin typeface="Arial"/>
                <a:cs typeface="Arial"/>
              </a:rPr>
              <a:t>e</a:t>
            </a:r>
            <a:r>
              <a:rPr sz="1400" i="1" spc="-15" dirty="0">
                <a:solidFill>
                  <a:srgbClr val="244060"/>
                </a:solidFill>
                <a:latin typeface="Arial"/>
                <a:cs typeface="Arial"/>
              </a:rPr>
              <a:t>n</a:t>
            </a:r>
            <a:r>
              <a:rPr sz="1400" i="1" dirty="0">
                <a:solidFill>
                  <a:srgbClr val="244060"/>
                </a:solidFill>
                <a:latin typeface="Arial"/>
                <a:cs typeface="Arial"/>
              </a:rPr>
              <a:t>t</a:t>
            </a:r>
            <a:r>
              <a:rPr sz="1400" i="1" spc="-15" dirty="0">
                <a:solidFill>
                  <a:srgbClr val="244060"/>
                </a:solidFill>
                <a:latin typeface="Arial"/>
                <a:cs typeface="Arial"/>
              </a:rPr>
              <a:t>a</a:t>
            </a:r>
            <a:r>
              <a:rPr sz="1400" i="1" dirty="0">
                <a:solidFill>
                  <a:srgbClr val="244060"/>
                </a:solidFill>
                <a:latin typeface="Arial"/>
                <a:cs typeface="Arial"/>
              </a:rPr>
              <a:t>re	i  </a:t>
            </a:r>
            <a:r>
              <a:rPr sz="1400" i="1" spc="-5" dirty="0">
                <a:solidFill>
                  <a:srgbClr val="244060"/>
                </a:solidFill>
                <a:latin typeface="Arial"/>
                <a:cs typeface="Arial"/>
              </a:rPr>
              <a:t>adempimenti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06636" y="2428113"/>
            <a:ext cx="72707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i="1" spc="-5" dirty="0">
                <a:solidFill>
                  <a:srgbClr val="244060"/>
                </a:solidFill>
                <a:latin typeface="Arial"/>
                <a:cs typeface="Arial"/>
              </a:rPr>
              <a:t>principali</a:t>
            </a:r>
            <a:endParaRPr sz="1400">
              <a:latin typeface="Arial"/>
              <a:cs typeface="Arial"/>
            </a:endParaRPr>
          </a:p>
          <a:p>
            <a:pPr marL="338455">
              <a:lnSpc>
                <a:spcPct val="100000"/>
              </a:lnSpc>
            </a:pPr>
            <a:r>
              <a:rPr sz="1400" i="1" spc="-15" dirty="0">
                <a:solidFill>
                  <a:srgbClr val="244060"/>
                </a:solidFill>
                <a:latin typeface="Arial"/>
                <a:cs typeface="Arial"/>
              </a:rPr>
              <a:t>d</a:t>
            </a:r>
            <a:r>
              <a:rPr sz="1400" i="1" dirty="0">
                <a:solidFill>
                  <a:srgbClr val="244060"/>
                </a:solidFill>
                <a:latin typeface="Arial"/>
                <a:cs typeface="Arial"/>
              </a:rPr>
              <a:t>elle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52486" y="2854832"/>
            <a:ext cx="18421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51230" algn="l"/>
              </a:tabLst>
            </a:pPr>
            <a:r>
              <a:rPr sz="1400" i="1" dirty="0">
                <a:solidFill>
                  <a:srgbClr val="244060"/>
                </a:solidFill>
                <a:latin typeface="Arial"/>
                <a:cs typeface="Arial"/>
              </a:rPr>
              <a:t>I</a:t>
            </a:r>
            <a:r>
              <a:rPr sz="1400" i="1" spc="-10" dirty="0">
                <a:solidFill>
                  <a:srgbClr val="244060"/>
                </a:solidFill>
                <a:latin typeface="Arial"/>
                <a:cs typeface="Arial"/>
              </a:rPr>
              <a:t>s</a:t>
            </a:r>
            <a:r>
              <a:rPr sz="1400" i="1" dirty="0">
                <a:solidFill>
                  <a:srgbClr val="244060"/>
                </a:solidFill>
                <a:latin typeface="Arial"/>
                <a:cs typeface="Arial"/>
              </a:rPr>
              <a:t>t</a:t>
            </a:r>
            <a:r>
              <a:rPr sz="1400" i="1" spc="-15" dirty="0">
                <a:solidFill>
                  <a:srgbClr val="244060"/>
                </a:solidFill>
                <a:latin typeface="Arial"/>
                <a:cs typeface="Arial"/>
              </a:rPr>
              <a:t>i</a:t>
            </a:r>
            <a:r>
              <a:rPr sz="1400" i="1" dirty="0">
                <a:solidFill>
                  <a:srgbClr val="244060"/>
                </a:solidFill>
                <a:latin typeface="Arial"/>
                <a:cs typeface="Arial"/>
              </a:rPr>
              <a:t>t</a:t>
            </a:r>
            <a:r>
              <a:rPr sz="1400" i="1" spc="5" dirty="0">
                <a:solidFill>
                  <a:srgbClr val="244060"/>
                </a:solidFill>
                <a:latin typeface="Arial"/>
                <a:cs typeface="Arial"/>
              </a:rPr>
              <a:t>u</a:t>
            </a:r>
            <a:r>
              <a:rPr sz="1400" i="1" spc="-45" dirty="0">
                <a:solidFill>
                  <a:srgbClr val="244060"/>
                </a:solidFill>
                <a:latin typeface="Arial"/>
                <a:cs typeface="Arial"/>
              </a:rPr>
              <a:t>z</a:t>
            </a:r>
            <a:r>
              <a:rPr sz="1400" i="1" dirty="0">
                <a:solidFill>
                  <a:srgbClr val="244060"/>
                </a:solidFill>
                <a:latin typeface="Arial"/>
                <a:cs typeface="Arial"/>
              </a:rPr>
              <a:t>ioni	</a:t>
            </a:r>
            <a:r>
              <a:rPr sz="1400" i="1" spc="-10" dirty="0">
                <a:solidFill>
                  <a:srgbClr val="244060"/>
                </a:solidFill>
                <a:latin typeface="Arial"/>
                <a:cs typeface="Arial"/>
              </a:rPr>
              <a:t>s</a:t>
            </a:r>
            <a:r>
              <a:rPr sz="1400" i="1" dirty="0">
                <a:solidFill>
                  <a:srgbClr val="244060"/>
                </a:solidFill>
                <a:latin typeface="Arial"/>
                <a:cs typeface="Arial"/>
              </a:rPr>
              <a:t>co</a:t>
            </a:r>
            <a:r>
              <a:rPr sz="1400" i="1" spc="-15" dirty="0">
                <a:solidFill>
                  <a:srgbClr val="244060"/>
                </a:solidFill>
                <a:latin typeface="Arial"/>
                <a:cs typeface="Arial"/>
              </a:rPr>
              <a:t>l</a:t>
            </a:r>
            <a:r>
              <a:rPr sz="1400" i="1" dirty="0">
                <a:solidFill>
                  <a:srgbClr val="244060"/>
                </a:solidFill>
                <a:latin typeface="Arial"/>
                <a:cs typeface="Arial"/>
              </a:rPr>
              <a:t>a</a:t>
            </a:r>
            <a:r>
              <a:rPr sz="1400" i="1" spc="-10" dirty="0">
                <a:solidFill>
                  <a:srgbClr val="244060"/>
                </a:solidFill>
                <a:latin typeface="Arial"/>
                <a:cs typeface="Arial"/>
              </a:rPr>
              <a:t>s</a:t>
            </a:r>
            <a:r>
              <a:rPr sz="1400" i="1" dirty="0">
                <a:solidFill>
                  <a:srgbClr val="244060"/>
                </a:solidFill>
                <a:latin typeface="Arial"/>
                <a:cs typeface="Arial"/>
              </a:rPr>
              <a:t>t</a:t>
            </a:r>
            <a:r>
              <a:rPr sz="1400" i="1" spc="-15" dirty="0">
                <a:solidFill>
                  <a:srgbClr val="244060"/>
                </a:solidFill>
                <a:latin typeface="Arial"/>
                <a:cs typeface="Arial"/>
              </a:rPr>
              <a:t>i</a:t>
            </a:r>
            <a:r>
              <a:rPr sz="1400" i="1" dirty="0">
                <a:solidFill>
                  <a:srgbClr val="244060"/>
                </a:solidFill>
                <a:latin typeface="Arial"/>
                <a:cs typeface="Arial"/>
              </a:rPr>
              <a:t>c</a:t>
            </a:r>
            <a:r>
              <a:rPr sz="1400" i="1" spc="-15" dirty="0">
                <a:solidFill>
                  <a:srgbClr val="244060"/>
                </a:solidFill>
                <a:latin typeface="Arial"/>
                <a:cs typeface="Arial"/>
              </a:rPr>
              <a:t>h</a:t>
            </a:r>
            <a:r>
              <a:rPr sz="1400" i="1" dirty="0">
                <a:solidFill>
                  <a:srgbClr val="244060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468993" y="2854832"/>
            <a:ext cx="1612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i="1" spc="-15" dirty="0">
                <a:solidFill>
                  <a:srgbClr val="244060"/>
                </a:solidFill>
                <a:latin typeface="Arial"/>
                <a:cs typeface="Arial"/>
              </a:rPr>
              <a:t>in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52486" y="3068193"/>
            <a:ext cx="9753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23594" algn="l"/>
              </a:tabLst>
            </a:pPr>
            <a:r>
              <a:rPr sz="1400" i="1" dirty="0">
                <a:solidFill>
                  <a:srgbClr val="244060"/>
                </a:solidFill>
                <a:latin typeface="Arial"/>
                <a:cs typeface="Arial"/>
              </a:rPr>
              <a:t>a</a:t>
            </a:r>
            <a:r>
              <a:rPr sz="1400" i="1" spc="-10" dirty="0">
                <a:solidFill>
                  <a:srgbClr val="244060"/>
                </a:solidFill>
                <a:latin typeface="Arial"/>
                <a:cs typeface="Arial"/>
              </a:rPr>
              <a:t>m</a:t>
            </a:r>
            <a:r>
              <a:rPr sz="1400" i="1" dirty="0">
                <a:solidFill>
                  <a:srgbClr val="244060"/>
                </a:solidFill>
                <a:latin typeface="Arial"/>
                <a:cs typeface="Arial"/>
              </a:rPr>
              <a:t>b</a:t>
            </a:r>
            <a:r>
              <a:rPr sz="1400" i="1" spc="-15" dirty="0">
                <a:solidFill>
                  <a:srgbClr val="244060"/>
                </a:solidFill>
                <a:latin typeface="Arial"/>
                <a:cs typeface="Arial"/>
              </a:rPr>
              <a:t>i</a:t>
            </a:r>
            <a:r>
              <a:rPr sz="1400" i="1" dirty="0">
                <a:solidFill>
                  <a:srgbClr val="244060"/>
                </a:solidFill>
                <a:latin typeface="Arial"/>
                <a:cs typeface="Arial"/>
              </a:rPr>
              <a:t>to	</a:t>
            </a:r>
            <a:r>
              <a:rPr sz="1400" i="1" spc="-5" dirty="0">
                <a:solidFill>
                  <a:srgbClr val="244060"/>
                </a:solidFill>
                <a:latin typeface="Arial"/>
                <a:cs typeface="Arial"/>
              </a:rPr>
              <a:t>di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52486" y="3281933"/>
            <a:ext cx="893444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i="1" spc="-5" dirty="0">
                <a:solidFill>
                  <a:srgbClr val="244060"/>
                </a:solidFill>
                <a:latin typeface="Arial"/>
                <a:cs typeface="Arial"/>
              </a:rPr>
              <a:t>elettronica,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679560" y="3068193"/>
            <a:ext cx="95250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i="1" spc="-5" dirty="0">
                <a:solidFill>
                  <a:srgbClr val="244060"/>
                </a:solidFill>
                <a:latin typeface="Arial"/>
                <a:cs typeface="Arial"/>
              </a:rPr>
              <a:t>fatturazione</a:t>
            </a:r>
            <a:endParaRPr sz="1400">
              <a:latin typeface="Arial"/>
              <a:cs typeface="Arial"/>
            </a:endParaRPr>
          </a:p>
          <a:p>
            <a:pPr marL="326390">
              <a:lnSpc>
                <a:spcPct val="100000"/>
              </a:lnSpc>
            </a:pPr>
            <a:r>
              <a:rPr sz="1400" i="1" spc="-5" dirty="0">
                <a:solidFill>
                  <a:srgbClr val="244060"/>
                </a:solidFill>
                <a:latin typeface="Arial"/>
                <a:cs typeface="Arial"/>
              </a:rPr>
              <a:t>obblighi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52486" y="3495294"/>
            <a:ext cx="217805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i="1" spc="-5" dirty="0">
                <a:solidFill>
                  <a:srgbClr val="244060"/>
                </a:solidFill>
                <a:latin typeface="Arial"/>
                <a:cs typeface="Arial"/>
              </a:rPr>
              <a:t>informativi verso l'ANAC </a:t>
            </a:r>
            <a:r>
              <a:rPr sz="1400" i="1" dirty="0">
                <a:solidFill>
                  <a:srgbClr val="244060"/>
                </a:solidFill>
                <a:latin typeface="Arial"/>
                <a:cs typeface="Arial"/>
              </a:rPr>
              <a:t>e  in materia </a:t>
            </a:r>
            <a:r>
              <a:rPr sz="1400" i="1" spc="-5" dirty="0">
                <a:solidFill>
                  <a:srgbClr val="244060"/>
                </a:solidFill>
                <a:latin typeface="Arial"/>
                <a:cs typeface="Arial"/>
              </a:rPr>
              <a:t>di</a:t>
            </a:r>
            <a:r>
              <a:rPr sz="1400" i="1" spc="-6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400" i="1" spc="-15" dirty="0">
                <a:solidFill>
                  <a:srgbClr val="244060"/>
                </a:solidFill>
                <a:latin typeface="Arial"/>
                <a:cs typeface="Arial"/>
              </a:rPr>
              <a:t>privacy.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292352" y="4751832"/>
            <a:ext cx="3420110" cy="325120"/>
          </a:xfrm>
          <a:custGeom>
            <a:avLst/>
            <a:gdLst/>
            <a:ahLst/>
            <a:cxnLst/>
            <a:rect l="l" t="t" r="r" b="b"/>
            <a:pathLst>
              <a:path w="3420110" h="325120">
                <a:moveTo>
                  <a:pt x="3365754" y="0"/>
                </a:moveTo>
                <a:lnTo>
                  <a:pt x="54101" y="0"/>
                </a:lnTo>
                <a:lnTo>
                  <a:pt x="33057" y="4256"/>
                </a:lnTo>
                <a:lnTo>
                  <a:pt x="15859" y="15859"/>
                </a:lnTo>
                <a:lnTo>
                  <a:pt x="4256" y="33057"/>
                </a:lnTo>
                <a:lnTo>
                  <a:pt x="0" y="54102"/>
                </a:lnTo>
                <a:lnTo>
                  <a:pt x="0" y="270510"/>
                </a:lnTo>
                <a:lnTo>
                  <a:pt x="4256" y="291554"/>
                </a:lnTo>
                <a:lnTo>
                  <a:pt x="15859" y="308752"/>
                </a:lnTo>
                <a:lnTo>
                  <a:pt x="33057" y="320355"/>
                </a:lnTo>
                <a:lnTo>
                  <a:pt x="54101" y="324612"/>
                </a:lnTo>
                <a:lnTo>
                  <a:pt x="3365754" y="324612"/>
                </a:lnTo>
                <a:lnTo>
                  <a:pt x="3386798" y="320355"/>
                </a:lnTo>
                <a:lnTo>
                  <a:pt x="3403996" y="308752"/>
                </a:lnTo>
                <a:lnTo>
                  <a:pt x="3415599" y="291554"/>
                </a:lnTo>
                <a:lnTo>
                  <a:pt x="3419856" y="270510"/>
                </a:lnTo>
                <a:lnTo>
                  <a:pt x="3419856" y="54102"/>
                </a:lnTo>
                <a:lnTo>
                  <a:pt x="3415599" y="33057"/>
                </a:lnTo>
                <a:lnTo>
                  <a:pt x="3403996" y="15859"/>
                </a:lnTo>
                <a:lnTo>
                  <a:pt x="3386798" y="4256"/>
                </a:lnTo>
                <a:lnTo>
                  <a:pt x="3365754" y="0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87527" y="232409"/>
            <a:ext cx="9594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Agenda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1123930" y="6555545"/>
            <a:ext cx="29464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r>
              <a:rPr sz="1200" spc="-5" dirty="0">
                <a:latin typeface="Arial"/>
                <a:cs typeface="Arial"/>
              </a:rPr>
              <a:t>149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90091" y="3181857"/>
            <a:ext cx="5641975" cy="2647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405" indent="-17970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93040" algn="l"/>
              </a:tabLst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Contesto e principali </a:t>
            </a:r>
            <a:r>
              <a:rPr sz="1600" b="1" spc="-15" dirty="0">
                <a:solidFill>
                  <a:srgbClr val="001F5F"/>
                </a:solidFill>
                <a:latin typeface="Arial"/>
                <a:cs typeface="Arial"/>
              </a:rPr>
              <a:t>novità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per le Istituzioni</a:t>
            </a:r>
            <a:r>
              <a:rPr sz="1600" b="1" spc="2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scolastiche</a:t>
            </a:r>
            <a:endParaRPr sz="1600">
              <a:latin typeface="Arial"/>
              <a:cs typeface="Arial"/>
            </a:endParaRPr>
          </a:p>
          <a:p>
            <a:pPr marL="192405" indent="-17970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193040" algn="l"/>
              </a:tabLst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La gestione finanziaria ed</a:t>
            </a:r>
            <a:r>
              <a:rPr sz="1600" b="1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amministrativo-contabile</a:t>
            </a:r>
            <a:endParaRPr sz="1600">
              <a:latin typeface="Arial"/>
              <a:cs typeface="Arial"/>
            </a:endParaRPr>
          </a:p>
          <a:p>
            <a:pPr marL="192405" indent="-17970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193040" algn="l"/>
              </a:tabLst>
            </a:pP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L'attività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negoziale delle Istituzioni</a:t>
            </a:r>
            <a:r>
              <a:rPr sz="1600" b="1" spc="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scolastiche</a:t>
            </a:r>
            <a:endParaRPr sz="1600">
              <a:latin typeface="Arial"/>
              <a:cs typeface="Arial"/>
            </a:endParaRPr>
          </a:p>
          <a:p>
            <a:pPr marL="192405" indent="-179705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193040" algn="l"/>
              </a:tabLst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Ulteriori</a:t>
            </a:r>
            <a:r>
              <a:rPr sz="1600" b="1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disposizioni</a:t>
            </a:r>
            <a:endParaRPr sz="1600">
              <a:latin typeface="Arial"/>
              <a:cs typeface="Arial"/>
            </a:endParaRPr>
          </a:p>
          <a:p>
            <a:pPr marL="370840" lvl="1" indent="-178435">
              <a:lnSpc>
                <a:spcPct val="100000"/>
              </a:lnSpc>
              <a:spcBef>
                <a:spcPts val="1200"/>
              </a:spcBef>
              <a:buChar char="-"/>
              <a:tabLst>
                <a:tab pos="37084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Fattura elettronica e</a:t>
            </a:r>
            <a:r>
              <a:rPr sz="1600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PCC</a:t>
            </a:r>
            <a:endParaRPr sz="1600">
              <a:latin typeface="Arial"/>
              <a:cs typeface="Arial"/>
            </a:endParaRPr>
          </a:p>
          <a:p>
            <a:pPr marL="370840" lvl="1" indent="-178435">
              <a:lnSpc>
                <a:spcPct val="100000"/>
              </a:lnSpc>
              <a:spcBef>
                <a:spcPts val="1200"/>
              </a:spcBef>
              <a:buChar char="-"/>
              <a:tabLst>
                <a:tab pos="37084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Flussi informativi obbligatori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(ANAC)</a:t>
            </a:r>
            <a:endParaRPr sz="1600">
              <a:latin typeface="Arial"/>
              <a:cs typeface="Arial"/>
            </a:endParaRPr>
          </a:p>
          <a:p>
            <a:pPr marL="370840" lvl="1" indent="-178435">
              <a:lnSpc>
                <a:spcPct val="100000"/>
              </a:lnSpc>
              <a:spcBef>
                <a:spcPts val="1200"/>
              </a:spcBef>
              <a:buChar char="-"/>
              <a:tabLst>
                <a:tab pos="370840" algn="l"/>
              </a:tabLst>
            </a:pP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Cenni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materia di</a:t>
            </a:r>
            <a:r>
              <a:rPr sz="16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privacy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11288" y="998346"/>
            <a:ext cx="991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3985">
              <a:lnSpc>
                <a:spcPct val="100000"/>
              </a:lnSpc>
              <a:spcBef>
                <a:spcPts val="100"/>
              </a:spcBef>
            </a:pPr>
            <a:r>
              <a:rPr sz="1200" b="1" spc="-240" dirty="0">
                <a:solidFill>
                  <a:srgbClr val="BE9000"/>
                </a:solidFill>
                <a:latin typeface="Verdana"/>
                <a:cs typeface="Verdana"/>
              </a:rPr>
              <a:t>ULTERIORI  </a:t>
            </a:r>
            <a:r>
              <a:rPr sz="1200" b="1" spc="-215" dirty="0">
                <a:solidFill>
                  <a:srgbClr val="BE9000"/>
                </a:solidFill>
                <a:latin typeface="Verdana"/>
                <a:cs typeface="Verdana"/>
              </a:rPr>
              <a:t>DISPOSIZIONI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38188" y="1362075"/>
          <a:ext cx="10955655" cy="4569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35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Funzione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1325"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Le</a:t>
                      </a:r>
                      <a:r>
                        <a:rPr sz="1400" spc="-2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funzioni</a:t>
                      </a:r>
                      <a:r>
                        <a:rPr sz="1400" spc="-3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del</a:t>
                      </a:r>
                      <a:r>
                        <a:rPr sz="1400" spc="-1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Consiglio</a:t>
                      </a:r>
                      <a:r>
                        <a:rPr sz="1400" spc="-2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di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Intersezione,</a:t>
                      </a:r>
                      <a:r>
                        <a:rPr sz="1400" spc="-3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Interclasse</a:t>
                      </a:r>
                      <a:r>
                        <a:rPr sz="1400" spc="-5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00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Classe</a:t>
                      </a:r>
                      <a:r>
                        <a:rPr sz="1400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sono</a:t>
                      </a:r>
                      <a:r>
                        <a:rPr sz="1400" spc="-3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descritte</a:t>
                      </a:r>
                      <a:r>
                        <a:rPr sz="1400" spc="-4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nell'art.5,</a:t>
                      </a:r>
                      <a:r>
                        <a:rPr sz="1400" spc="-3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c.</a:t>
                      </a:r>
                      <a:r>
                        <a:rPr sz="1400" spc="-1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6-8</a:t>
                      </a:r>
                      <a:r>
                        <a:rPr sz="1400" spc="-1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della</a:t>
                      </a:r>
                      <a:r>
                        <a:rPr sz="1400" spc="-1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L.</a:t>
                      </a:r>
                      <a:r>
                        <a:rPr sz="1400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297/1994: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4351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400" b="1" u="heavy" spc="-5" dirty="0">
                          <a:solidFill>
                            <a:srgbClr val="244060"/>
                          </a:solidFill>
                          <a:uFill>
                            <a:solidFill>
                              <a:srgbClr val="244060"/>
                            </a:solidFill>
                          </a:uFill>
                          <a:latin typeface="Arial"/>
                          <a:cs typeface="Arial"/>
                        </a:rPr>
                        <a:t>Consigli </a:t>
                      </a:r>
                      <a:r>
                        <a:rPr sz="1400" b="1" u="heavy" dirty="0">
                          <a:solidFill>
                            <a:srgbClr val="244060"/>
                          </a:solidFill>
                          <a:uFill>
                            <a:solidFill>
                              <a:srgbClr val="244060"/>
                            </a:solidFill>
                          </a:uFill>
                          <a:latin typeface="Arial"/>
                          <a:cs typeface="Arial"/>
                        </a:rPr>
                        <a:t>con solo</a:t>
                      </a:r>
                      <a:r>
                        <a:rPr sz="1400" b="1" u="heavy" spc="-75" dirty="0">
                          <a:solidFill>
                            <a:srgbClr val="244060"/>
                          </a:solidFill>
                          <a:uFill>
                            <a:solidFill>
                              <a:srgbClr val="24406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u="heavy" spc="-5" dirty="0">
                          <a:solidFill>
                            <a:srgbClr val="244060"/>
                          </a:solidFill>
                          <a:uFill>
                            <a:solidFill>
                              <a:srgbClr val="244060"/>
                            </a:solidFill>
                          </a:uFill>
                          <a:latin typeface="Arial"/>
                          <a:cs typeface="Arial"/>
                        </a:rPr>
                        <a:t>docenti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29895" indent="-286385">
                        <a:lnSpc>
                          <a:spcPct val="100000"/>
                        </a:lnSpc>
                        <a:spcBef>
                          <a:spcPts val="600"/>
                        </a:spcBef>
                        <a:buChar char="•"/>
                        <a:tabLst>
                          <a:tab pos="429895" algn="l"/>
                          <a:tab pos="430530" algn="l"/>
                        </a:tabLst>
                      </a:pP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competenze relative alla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realizzazione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del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coordinamento didattico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dei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rapporti</a:t>
                      </a:r>
                      <a:r>
                        <a:rPr sz="1400" b="1" spc="-21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interdisciplinari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29895" marR="198755" indent="-286385">
                        <a:lnSpc>
                          <a:spcPct val="100000"/>
                        </a:lnSpc>
                        <a:spcBef>
                          <a:spcPts val="600"/>
                        </a:spcBef>
                        <a:buChar char="•"/>
                        <a:tabLst>
                          <a:tab pos="429895" algn="l"/>
                          <a:tab pos="430530" algn="l"/>
                        </a:tabLst>
                      </a:pP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negli istituti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scuole di istruzione secondaria superiore,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il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Consiglio di Classe ha competenze relative alla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valutazione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periodica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  finale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degli</a:t>
                      </a:r>
                      <a:r>
                        <a:rPr sz="1400" b="1" spc="-5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alunni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4351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400" b="1" u="heavy" spc="-5" dirty="0">
                          <a:solidFill>
                            <a:srgbClr val="244060"/>
                          </a:solidFill>
                          <a:uFill>
                            <a:solidFill>
                              <a:srgbClr val="244060"/>
                            </a:solidFill>
                          </a:uFill>
                          <a:latin typeface="Arial"/>
                          <a:cs typeface="Arial"/>
                        </a:rPr>
                        <a:t>Consigli con docenti </a:t>
                      </a:r>
                      <a:r>
                        <a:rPr sz="1400" b="1" u="heavy" dirty="0">
                          <a:solidFill>
                            <a:srgbClr val="244060"/>
                          </a:solidFill>
                          <a:uFill>
                            <a:solidFill>
                              <a:srgbClr val="244060"/>
                            </a:solidFill>
                          </a:u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u="heavy" spc="-75" dirty="0">
                          <a:solidFill>
                            <a:srgbClr val="244060"/>
                          </a:solidFill>
                          <a:uFill>
                            <a:solidFill>
                              <a:srgbClr val="24406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u="heavy" spc="-5" dirty="0">
                          <a:solidFill>
                            <a:srgbClr val="244060"/>
                          </a:solidFill>
                          <a:uFill>
                            <a:solidFill>
                              <a:srgbClr val="244060"/>
                            </a:solidFill>
                          </a:uFill>
                          <a:latin typeface="Arial"/>
                          <a:cs typeface="Arial"/>
                        </a:rPr>
                        <a:t>rappresentanti*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29895" indent="-286385">
                        <a:lnSpc>
                          <a:spcPct val="100000"/>
                        </a:lnSpc>
                        <a:spcBef>
                          <a:spcPts val="605"/>
                        </a:spcBef>
                        <a:buChar char="•"/>
                        <a:tabLst>
                          <a:tab pos="429895" algn="l"/>
                          <a:tab pos="430530" algn="l"/>
                        </a:tabLst>
                      </a:pP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formula</a:t>
                      </a:r>
                      <a:r>
                        <a:rPr sz="1400" spc="-3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al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collegio</a:t>
                      </a:r>
                      <a:r>
                        <a:rPr sz="1400" spc="-3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dei</a:t>
                      </a:r>
                      <a:r>
                        <a:rPr sz="1400" spc="-1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docenti</a:t>
                      </a:r>
                      <a:r>
                        <a:rPr sz="1400" spc="-2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proposte</a:t>
                      </a:r>
                      <a:r>
                        <a:rPr sz="1400" spc="-4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ordine</a:t>
                      </a:r>
                      <a:r>
                        <a:rPr sz="1400" spc="-3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all'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azione</a:t>
                      </a:r>
                      <a:r>
                        <a:rPr sz="1400" b="1" spc="-3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educativa</a:t>
                      </a:r>
                      <a:r>
                        <a:rPr sz="1400" b="1" spc="-2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didattica</a:t>
                      </a:r>
                      <a:r>
                        <a:rPr sz="1400" b="1" spc="-3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ad</a:t>
                      </a:r>
                      <a:r>
                        <a:rPr sz="1400" b="1" spc="-1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iniziative</a:t>
                      </a:r>
                      <a:r>
                        <a:rPr sz="1400" b="1" spc="-2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di</a:t>
                      </a:r>
                      <a:r>
                        <a:rPr sz="1400" b="1" spc="-1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sperimentazione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29895" indent="-286385">
                        <a:lnSpc>
                          <a:spcPct val="100000"/>
                        </a:lnSpc>
                        <a:spcBef>
                          <a:spcPts val="595"/>
                        </a:spcBef>
                        <a:buChar char="•"/>
                        <a:tabLst>
                          <a:tab pos="429895" algn="l"/>
                          <a:tab pos="430530" algn="l"/>
                        </a:tabLst>
                      </a:pP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agevola ed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estende i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rapporti reciproci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tra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docenti, genitori ed</a:t>
                      </a:r>
                      <a:r>
                        <a:rPr sz="1400" b="1" spc="-2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alunni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29895" indent="-286385">
                        <a:lnSpc>
                          <a:spcPct val="100000"/>
                        </a:lnSpc>
                        <a:spcBef>
                          <a:spcPts val="600"/>
                        </a:spcBef>
                        <a:buChar char="•"/>
                        <a:tabLst>
                          <a:tab pos="429895" algn="l"/>
                          <a:tab pos="430530" algn="l"/>
                        </a:tabLst>
                      </a:pP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competenza nell'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approvazione del piano annuale delle visite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dei viaggi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di</a:t>
                      </a:r>
                      <a:r>
                        <a:rPr sz="1400" spc="-2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istruzione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29895" indent="-286385">
                        <a:lnSpc>
                          <a:spcPct val="100000"/>
                        </a:lnSpc>
                        <a:spcBef>
                          <a:spcPts val="600"/>
                        </a:spcBef>
                        <a:buChar char="•"/>
                        <a:tabLst>
                          <a:tab pos="429895" algn="l"/>
                          <a:tab pos="430530" algn="l"/>
                        </a:tabLst>
                      </a:pP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parere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sull'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adozione dei libri di</a:t>
                      </a:r>
                      <a:r>
                        <a:rPr sz="1400" b="1" spc="-12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testo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29895" indent="-286385">
                        <a:lnSpc>
                          <a:spcPct val="100000"/>
                        </a:lnSpc>
                        <a:spcBef>
                          <a:spcPts val="605"/>
                        </a:spcBef>
                        <a:buChar char="•"/>
                        <a:tabLst>
                          <a:tab pos="429895" algn="l"/>
                          <a:tab pos="430530" algn="l"/>
                        </a:tabLst>
                      </a:pP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verifica dell'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andamento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complessivo dell'attività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didattica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nelle classi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di</a:t>
                      </a:r>
                      <a:r>
                        <a:rPr sz="1400" spc="-25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competenza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29895" marR="198755" indent="-286385">
                        <a:lnSpc>
                          <a:spcPct val="100000"/>
                        </a:lnSpc>
                        <a:spcBef>
                          <a:spcPts val="600"/>
                        </a:spcBef>
                        <a:buChar char="•"/>
                        <a:tabLst>
                          <a:tab pos="429895" algn="l"/>
                          <a:tab pos="430530" algn="l"/>
                          <a:tab pos="7090409" algn="l"/>
                        </a:tabLst>
                      </a:pP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nella</a:t>
                      </a:r>
                      <a:r>
                        <a:rPr sz="1400" spc="18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scuola</a:t>
                      </a:r>
                      <a:r>
                        <a:rPr sz="1400" spc="16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secondaria,</a:t>
                      </a:r>
                      <a:r>
                        <a:rPr sz="1400" spc="17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competenza</a:t>
                      </a:r>
                      <a:r>
                        <a:rPr sz="1400" spc="18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dell'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irrigazione</a:t>
                      </a:r>
                      <a:r>
                        <a:rPr sz="1400" b="1" spc="18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delle</a:t>
                      </a:r>
                      <a:r>
                        <a:rPr sz="1400" b="1" spc="18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sanzioni</a:t>
                      </a:r>
                      <a:r>
                        <a:rPr sz="1400" b="1" spc="19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disciplinari	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fino all'allontanamento dalle lezione di durata  non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superiore a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15</a:t>
                      </a:r>
                      <a:r>
                        <a:rPr sz="1400" spc="-9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giorni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29895" indent="-286385">
                        <a:lnSpc>
                          <a:spcPct val="100000"/>
                        </a:lnSpc>
                        <a:spcBef>
                          <a:spcPts val="600"/>
                        </a:spcBef>
                        <a:buChar char="•"/>
                        <a:tabLst>
                          <a:tab pos="429895" algn="l"/>
                          <a:tab pos="430530" algn="l"/>
                        </a:tabLst>
                      </a:pP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si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pronuncia</a:t>
                      </a:r>
                      <a:r>
                        <a:rPr sz="1400" spc="-4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su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ogni</a:t>
                      </a:r>
                      <a:r>
                        <a:rPr sz="1400" spc="-2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altro</a:t>
                      </a:r>
                      <a:r>
                        <a:rPr sz="1400" spc="-2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argomento</a:t>
                      </a:r>
                      <a:r>
                        <a:rPr sz="1400" spc="-4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attribuito</a:t>
                      </a:r>
                      <a:r>
                        <a:rPr sz="1400" spc="-3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dal</a:t>
                      </a:r>
                      <a:r>
                        <a:rPr sz="1400" spc="-2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presente</a:t>
                      </a:r>
                      <a:r>
                        <a:rPr sz="1400" spc="-3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testo</a:t>
                      </a:r>
                      <a:r>
                        <a:rPr sz="1400" spc="-4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unico,</a:t>
                      </a:r>
                      <a:r>
                        <a:rPr sz="1400" spc="-2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dalle</a:t>
                      </a:r>
                      <a:r>
                        <a:rPr sz="1400" spc="-2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leggi</a:t>
                      </a:r>
                      <a:r>
                        <a:rPr sz="1400" spc="-1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dai</a:t>
                      </a:r>
                      <a:r>
                        <a:rPr sz="1400" spc="-1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regolamenti</a:t>
                      </a:r>
                      <a:r>
                        <a:rPr sz="1400" spc="-3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alla</a:t>
                      </a:r>
                      <a:r>
                        <a:rPr sz="1400" spc="-1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loro</a:t>
                      </a:r>
                      <a:r>
                        <a:rPr sz="1400" spc="-2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competenza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714755" y="780287"/>
            <a:ext cx="10566400" cy="563880"/>
          </a:xfrm>
          <a:custGeom>
            <a:avLst/>
            <a:gdLst/>
            <a:ahLst/>
            <a:cxnLst/>
            <a:rect l="l" t="t" r="r" b="b"/>
            <a:pathLst>
              <a:path w="10566400" h="563880">
                <a:moveTo>
                  <a:pt x="10471912" y="0"/>
                </a:moveTo>
                <a:lnTo>
                  <a:pt x="93979" y="0"/>
                </a:lnTo>
                <a:lnTo>
                  <a:pt x="57398" y="7379"/>
                </a:lnTo>
                <a:lnTo>
                  <a:pt x="27525" y="27511"/>
                </a:lnTo>
                <a:lnTo>
                  <a:pt x="7385" y="57382"/>
                </a:lnTo>
                <a:lnTo>
                  <a:pt x="0" y="93979"/>
                </a:lnTo>
                <a:lnTo>
                  <a:pt x="0" y="469900"/>
                </a:lnTo>
                <a:lnTo>
                  <a:pt x="7385" y="506497"/>
                </a:lnTo>
                <a:lnTo>
                  <a:pt x="27525" y="536368"/>
                </a:lnTo>
                <a:lnTo>
                  <a:pt x="57398" y="556500"/>
                </a:lnTo>
                <a:lnTo>
                  <a:pt x="93979" y="563879"/>
                </a:lnTo>
                <a:lnTo>
                  <a:pt x="10471912" y="563879"/>
                </a:lnTo>
                <a:lnTo>
                  <a:pt x="10508509" y="556500"/>
                </a:lnTo>
                <a:lnTo>
                  <a:pt x="10538380" y="536368"/>
                </a:lnTo>
                <a:lnTo>
                  <a:pt x="10558512" y="506497"/>
                </a:lnTo>
                <a:lnTo>
                  <a:pt x="10565892" y="469900"/>
                </a:lnTo>
                <a:lnTo>
                  <a:pt x="10565892" y="93979"/>
                </a:lnTo>
                <a:lnTo>
                  <a:pt x="10558512" y="57382"/>
                </a:lnTo>
                <a:lnTo>
                  <a:pt x="10538380" y="27511"/>
                </a:lnTo>
                <a:lnTo>
                  <a:pt x="10508509" y="7379"/>
                </a:lnTo>
                <a:lnTo>
                  <a:pt x="10471912" y="0"/>
                </a:lnTo>
                <a:close/>
              </a:path>
            </a:pathLst>
          </a:custGeom>
          <a:solidFill>
            <a:srgbClr val="B5CD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7329" y="109804"/>
            <a:ext cx="11163300" cy="577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2390">
              <a:lnSpc>
                <a:spcPct val="100000"/>
              </a:lnSpc>
              <a:spcBef>
                <a:spcPts val="105"/>
              </a:spcBef>
            </a:pPr>
            <a:r>
              <a:rPr i="1" dirty="0">
                <a:latin typeface="Arial"/>
                <a:cs typeface="Arial"/>
              </a:rPr>
              <a:t>Governance </a:t>
            </a:r>
            <a:r>
              <a:rPr dirty="0"/>
              <a:t>dell'Istituzione</a:t>
            </a:r>
            <a:r>
              <a:rPr spc="-95" dirty="0"/>
              <a:t> </a:t>
            </a:r>
            <a:r>
              <a:rPr dirty="0"/>
              <a:t>scolastica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  <a:tabLst>
                <a:tab pos="11149965" algn="l"/>
              </a:tabLst>
            </a:pPr>
            <a:r>
              <a:rPr sz="1600" b="0" u="heavy" spc="25" dirty="0"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 </a:t>
            </a:r>
            <a:r>
              <a:rPr sz="1600" b="0" u="heavy" spc="-5" dirty="0"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Organi collegiali – Consiglio di Intersezione, Interclasse o Classe</a:t>
            </a:r>
            <a:r>
              <a:rPr sz="1600" b="0" u="heavy" spc="65" dirty="0"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 </a:t>
            </a:r>
            <a:r>
              <a:rPr sz="1600" b="0" u="heavy" spc="-5" dirty="0"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(2/2)	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74444" y="937006"/>
            <a:ext cx="39243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Consiglio di Intersezione, Interclasse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Classe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4424" y="780287"/>
            <a:ext cx="684530" cy="683260"/>
          </a:xfrm>
          <a:custGeom>
            <a:avLst/>
            <a:gdLst/>
            <a:ahLst/>
            <a:cxnLst/>
            <a:rect l="l" t="t" r="r" b="b"/>
            <a:pathLst>
              <a:path w="684530" h="683260">
                <a:moveTo>
                  <a:pt x="342138" y="0"/>
                </a:moveTo>
                <a:lnTo>
                  <a:pt x="295710" y="3115"/>
                </a:lnTo>
                <a:lnTo>
                  <a:pt x="251182" y="12190"/>
                </a:lnTo>
                <a:lnTo>
                  <a:pt x="208960" y="26818"/>
                </a:lnTo>
                <a:lnTo>
                  <a:pt x="169451" y="46594"/>
                </a:lnTo>
                <a:lnTo>
                  <a:pt x="133065" y="71112"/>
                </a:lnTo>
                <a:lnTo>
                  <a:pt x="100207" y="99964"/>
                </a:lnTo>
                <a:lnTo>
                  <a:pt x="71287" y="132746"/>
                </a:lnTo>
                <a:lnTo>
                  <a:pt x="46710" y="169051"/>
                </a:lnTo>
                <a:lnTo>
                  <a:pt x="26886" y="208472"/>
                </a:lnTo>
                <a:lnTo>
                  <a:pt x="12221" y="250604"/>
                </a:lnTo>
                <a:lnTo>
                  <a:pt x="3123" y="295041"/>
                </a:lnTo>
                <a:lnTo>
                  <a:pt x="0" y="341375"/>
                </a:lnTo>
                <a:lnTo>
                  <a:pt x="3123" y="387710"/>
                </a:lnTo>
                <a:lnTo>
                  <a:pt x="12221" y="432147"/>
                </a:lnTo>
                <a:lnTo>
                  <a:pt x="26886" y="474279"/>
                </a:lnTo>
                <a:lnTo>
                  <a:pt x="46710" y="513700"/>
                </a:lnTo>
                <a:lnTo>
                  <a:pt x="71287" y="550005"/>
                </a:lnTo>
                <a:lnTo>
                  <a:pt x="100207" y="582787"/>
                </a:lnTo>
                <a:lnTo>
                  <a:pt x="133065" y="611639"/>
                </a:lnTo>
                <a:lnTo>
                  <a:pt x="169451" y="636157"/>
                </a:lnTo>
                <a:lnTo>
                  <a:pt x="208960" y="655933"/>
                </a:lnTo>
                <a:lnTo>
                  <a:pt x="251182" y="670561"/>
                </a:lnTo>
                <a:lnTo>
                  <a:pt x="295710" y="679636"/>
                </a:lnTo>
                <a:lnTo>
                  <a:pt x="342138" y="682751"/>
                </a:lnTo>
                <a:lnTo>
                  <a:pt x="388565" y="679636"/>
                </a:lnTo>
                <a:lnTo>
                  <a:pt x="433093" y="670561"/>
                </a:lnTo>
                <a:lnTo>
                  <a:pt x="475315" y="655933"/>
                </a:lnTo>
                <a:lnTo>
                  <a:pt x="514824" y="636157"/>
                </a:lnTo>
                <a:lnTo>
                  <a:pt x="551210" y="611639"/>
                </a:lnTo>
                <a:lnTo>
                  <a:pt x="584068" y="582787"/>
                </a:lnTo>
                <a:lnTo>
                  <a:pt x="612988" y="550005"/>
                </a:lnTo>
                <a:lnTo>
                  <a:pt x="637565" y="513700"/>
                </a:lnTo>
                <a:lnTo>
                  <a:pt x="657389" y="474279"/>
                </a:lnTo>
                <a:lnTo>
                  <a:pt x="672054" y="432147"/>
                </a:lnTo>
                <a:lnTo>
                  <a:pt x="681152" y="387710"/>
                </a:lnTo>
                <a:lnTo>
                  <a:pt x="684276" y="341375"/>
                </a:lnTo>
                <a:lnTo>
                  <a:pt x="681152" y="295041"/>
                </a:lnTo>
                <a:lnTo>
                  <a:pt x="672054" y="250604"/>
                </a:lnTo>
                <a:lnTo>
                  <a:pt x="657389" y="208472"/>
                </a:lnTo>
                <a:lnTo>
                  <a:pt x="637565" y="169051"/>
                </a:lnTo>
                <a:lnTo>
                  <a:pt x="612988" y="132746"/>
                </a:lnTo>
                <a:lnTo>
                  <a:pt x="584068" y="99964"/>
                </a:lnTo>
                <a:lnTo>
                  <a:pt x="551210" y="71112"/>
                </a:lnTo>
                <a:lnTo>
                  <a:pt x="514824" y="46594"/>
                </a:lnTo>
                <a:lnTo>
                  <a:pt x="475315" y="26818"/>
                </a:lnTo>
                <a:lnTo>
                  <a:pt x="433093" y="12190"/>
                </a:lnTo>
                <a:lnTo>
                  <a:pt x="388565" y="3115"/>
                </a:lnTo>
                <a:lnTo>
                  <a:pt x="3421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4424" y="780287"/>
            <a:ext cx="684530" cy="683260"/>
          </a:xfrm>
          <a:custGeom>
            <a:avLst/>
            <a:gdLst/>
            <a:ahLst/>
            <a:cxnLst/>
            <a:rect l="l" t="t" r="r" b="b"/>
            <a:pathLst>
              <a:path w="684530" h="683260">
                <a:moveTo>
                  <a:pt x="0" y="341375"/>
                </a:moveTo>
                <a:lnTo>
                  <a:pt x="3123" y="295041"/>
                </a:lnTo>
                <a:lnTo>
                  <a:pt x="12221" y="250604"/>
                </a:lnTo>
                <a:lnTo>
                  <a:pt x="26886" y="208472"/>
                </a:lnTo>
                <a:lnTo>
                  <a:pt x="46710" y="169051"/>
                </a:lnTo>
                <a:lnTo>
                  <a:pt x="71287" y="132746"/>
                </a:lnTo>
                <a:lnTo>
                  <a:pt x="100207" y="99964"/>
                </a:lnTo>
                <a:lnTo>
                  <a:pt x="133065" y="71112"/>
                </a:lnTo>
                <a:lnTo>
                  <a:pt x="169451" y="46594"/>
                </a:lnTo>
                <a:lnTo>
                  <a:pt x="208960" y="26818"/>
                </a:lnTo>
                <a:lnTo>
                  <a:pt x="251182" y="12190"/>
                </a:lnTo>
                <a:lnTo>
                  <a:pt x="295710" y="3115"/>
                </a:lnTo>
                <a:lnTo>
                  <a:pt x="342138" y="0"/>
                </a:lnTo>
                <a:lnTo>
                  <a:pt x="388565" y="3115"/>
                </a:lnTo>
                <a:lnTo>
                  <a:pt x="433093" y="12190"/>
                </a:lnTo>
                <a:lnTo>
                  <a:pt x="475315" y="26818"/>
                </a:lnTo>
                <a:lnTo>
                  <a:pt x="514824" y="46594"/>
                </a:lnTo>
                <a:lnTo>
                  <a:pt x="551210" y="71112"/>
                </a:lnTo>
                <a:lnTo>
                  <a:pt x="584068" y="99964"/>
                </a:lnTo>
                <a:lnTo>
                  <a:pt x="612988" y="132746"/>
                </a:lnTo>
                <a:lnTo>
                  <a:pt x="637565" y="169051"/>
                </a:lnTo>
                <a:lnTo>
                  <a:pt x="657389" y="208472"/>
                </a:lnTo>
                <a:lnTo>
                  <a:pt x="672054" y="250604"/>
                </a:lnTo>
                <a:lnTo>
                  <a:pt x="681152" y="295041"/>
                </a:lnTo>
                <a:lnTo>
                  <a:pt x="684276" y="341375"/>
                </a:lnTo>
                <a:lnTo>
                  <a:pt x="681152" y="387710"/>
                </a:lnTo>
                <a:lnTo>
                  <a:pt x="672054" y="432147"/>
                </a:lnTo>
                <a:lnTo>
                  <a:pt x="657389" y="474279"/>
                </a:lnTo>
                <a:lnTo>
                  <a:pt x="637565" y="513700"/>
                </a:lnTo>
                <a:lnTo>
                  <a:pt x="612988" y="550005"/>
                </a:lnTo>
                <a:lnTo>
                  <a:pt x="584068" y="582787"/>
                </a:lnTo>
                <a:lnTo>
                  <a:pt x="551210" y="611639"/>
                </a:lnTo>
                <a:lnTo>
                  <a:pt x="514824" y="636157"/>
                </a:lnTo>
                <a:lnTo>
                  <a:pt x="475315" y="655933"/>
                </a:lnTo>
                <a:lnTo>
                  <a:pt x="433093" y="670561"/>
                </a:lnTo>
                <a:lnTo>
                  <a:pt x="388565" y="679636"/>
                </a:lnTo>
                <a:lnTo>
                  <a:pt x="342138" y="682751"/>
                </a:lnTo>
                <a:lnTo>
                  <a:pt x="295710" y="679636"/>
                </a:lnTo>
                <a:lnTo>
                  <a:pt x="251182" y="670561"/>
                </a:lnTo>
                <a:lnTo>
                  <a:pt x="208960" y="655933"/>
                </a:lnTo>
                <a:lnTo>
                  <a:pt x="169451" y="636157"/>
                </a:lnTo>
                <a:lnTo>
                  <a:pt x="133065" y="611639"/>
                </a:lnTo>
                <a:lnTo>
                  <a:pt x="100207" y="582787"/>
                </a:lnTo>
                <a:lnTo>
                  <a:pt x="71287" y="550005"/>
                </a:lnTo>
                <a:lnTo>
                  <a:pt x="46710" y="513700"/>
                </a:lnTo>
                <a:lnTo>
                  <a:pt x="26886" y="474279"/>
                </a:lnTo>
                <a:lnTo>
                  <a:pt x="12221" y="432147"/>
                </a:lnTo>
                <a:lnTo>
                  <a:pt x="3123" y="387710"/>
                </a:lnTo>
                <a:lnTo>
                  <a:pt x="0" y="341375"/>
                </a:lnTo>
                <a:close/>
              </a:path>
            </a:pathLst>
          </a:custGeom>
          <a:ln w="57911">
            <a:solidFill>
              <a:srgbClr val="B5CD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0" y="1056132"/>
            <a:ext cx="111760" cy="254635"/>
          </a:xfrm>
          <a:custGeom>
            <a:avLst/>
            <a:gdLst/>
            <a:ahLst/>
            <a:cxnLst/>
            <a:rect l="l" t="t" r="r" b="b"/>
            <a:pathLst>
              <a:path w="111759" h="254634">
                <a:moveTo>
                  <a:pt x="37947" y="0"/>
                </a:moveTo>
                <a:lnTo>
                  <a:pt x="15976" y="0"/>
                </a:lnTo>
                <a:lnTo>
                  <a:pt x="11988" y="634"/>
                </a:lnTo>
                <a:lnTo>
                  <a:pt x="7785" y="2031"/>
                </a:lnTo>
                <a:lnTo>
                  <a:pt x="3797" y="4571"/>
                </a:lnTo>
                <a:lnTo>
                  <a:pt x="0" y="8000"/>
                </a:lnTo>
                <a:lnTo>
                  <a:pt x="4991" y="15493"/>
                </a:lnTo>
                <a:lnTo>
                  <a:pt x="8788" y="23875"/>
                </a:lnTo>
                <a:lnTo>
                  <a:pt x="11785" y="32765"/>
                </a:lnTo>
                <a:lnTo>
                  <a:pt x="13576" y="42037"/>
                </a:lnTo>
                <a:lnTo>
                  <a:pt x="13982" y="52069"/>
                </a:lnTo>
                <a:lnTo>
                  <a:pt x="13982" y="141731"/>
                </a:lnTo>
                <a:lnTo>
                  <a:pt x="13576" y="146557"/>
                </a:lnTo>
                <a:lnTo>
                  <a:pt x="12585" y="151129"/>
                </a:lnTo>
                <a:lnTo>
                  <a:pt x="12585" y="239013"/>
                </a:lnTo>
                <a:lnTo>
                  <a:pt x="27559" y="254507"/>
                </a:lnTo>
                <a:lnTo>
                  <a:pt x="31762" y="253745"/>
                </a:lnTo>
                <a:lnTo>
                  <a:pt x="42938" y="239013"/>
                </a:lnTo>
                <a:lnTo>
                  <a:pt x="42938" y="123062"/>
                </a:lnTo>
                <a:lnTo>
                  <a:pt x="100266" y="123062"/>
                </a:lnTo>
                <a:lnTo>
                  <a:pt x="111252" y="111759"/>
                </a:lnTo>
                <a:lnTo>
                  <a:pt x="111252" y="38607"/>
                </a:lnTo>
                <a:lnTo>
                  <a:pt x="102852" y="11302"/>
                </a:lnTo>
                <a:lnTo>
                  <a:pt x="50330" y="11302"/>
                </a:lnTo>
                <a:lnTo>
                  <a:pt x="37947" y="0"/>
                </a:lnTo>
                <a:close/>
              </a:path>
              <a:path w="111759" h="254634">
                <a:moveTo>
                  <a:pt x="87884" y="123062"/>
                </a:moveTo>
                <a:lnTo>
                  <a:pt x="57518" y="123062"/>
                </a:lnTo>
                <a:lnTo>
                  <a:pt x="57518" y="239013"/>
                </a:lnTo>
                <a:lnTo>
                  <a:pt x="72707" y="254507"/>
                </a:lnTo>
                <a:lnTo>
                  <a:pt x="76695" y="253745"/>
                </a:lnTo>
                <a:lnTo>
                  <a:pt x="88087" y="239013"/>
                </a:lnTo>
                <a:lnTo>
                  <a:pt x="88087" y="123443"/>
                </a:lnTo>
                <a:lnTo>
                  <a:pt x="87884" y="123062"/>
                </a:lnTo>
                <a:close/>
              </a:path>
              <a:path w="111759" h="254634">
                <a:moveTo>
                  <a:pt x="84493" y="0"/>
                </a:moveTo>
                <a:lnTo>
                  <a:pt x="62318" y="0"/>
                </a:lnTo>
                <a:lnTo>
                  <a:pt x="50330" y="11302"/>
                </a:lnTo>
                <a:lnTo>
                  <a:pt x="102852" y="11302"/>
                </a:lnTo>
                <a:lnTo>
                  <a:pt x="100469" y="8000"/>
                </a:lnTo>
                <a:lnTo>
                  <a:pt x="96672" y="4571"/>
                </a:lnTo>
                <a:lnTo>
                  <a:pt x="92671" y="2031"/>
                </a:lnTo>
                <a:lnTo>
                  <a:pt x="88684" y="634"/>
                </a:lnTo>
                <a:lnTo>
                  <a:pt x="84493" y="0"/>
                </a:lnTo>
                <a:close/>
              </a:path>
            </a:pathLst>
          </a:custGeom>
          <a:solidFill>
            <a:srgbClr val="424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7908" y="999744"/>
            <a:ext cx="48895" cy="50800"/>
          </a:xfrm>
          <a:custGeom>
            <a:avLst/>
            <a:gdLst/>
            <a:ahLst/>
            <a:cxnLst/>
            <a:rect l="l" t="t" r="r" b="b"/>
            <a:pathLst>
              <a:path w="48894" h="50800">
                <a:moveTo>
                  <a:pt x="24574" y="0"/>
                </a:moveTo>
                <a:lnTo>
                  <a:pt x="0" y="25145"/>
                </a:lnTo>
                <a:lnTo>
                  <a:pt x="787" y="30860"/>
                </a:lnTo>
                <a:lnTo>
                  <a:pt x="24574" y="50291"/>
                </a:lnTo>
                <a:lnTo>
                  <a:pt x="30086" y="49529"/>
                </a:lnTo>
                <a:lnTo>
                  <a:pt x="48767" y="25145"/>
                </a:lnTo>
                <a:lnTo>
                  <a:pt x="48183" y="19303"/>
                </a:lnTo>
                <a:lnTo>
                  <a:pt x="24574" y="0"/>
                </a:lnTo>
                <a:close/>
              </a:path>
            </a:pathLst>
          </a:custGeom>
          <a:solidFill>
            <a:srgbClr val="424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5300" y="1056132"/>
            <a:ext cx="111760" cy="254635"/>
          </a:xfrm>
          <a:custGeom>
            <a:avLst/>
            <a:gdLst/>
            <a:ahLst/>
            <a:cxnLst/>
            <a:rect l="l" t="t" r="r" b="b"/>
            <a:pathLst>
              <a:path w="111759" h="254634">
                <a:moveTo>
                  <a:pt x="53822" y="123062"/>
                </a:moveTo>
                <a:lnTo>
                  <a:pt x="23406" y="123062"/>
                </a:lnTo>
                <a:lnTo>
                  <a:pt x="23215" y="123443"/>
                </a:lnTo>
                <a:lnTo>
                  <a:pt x="23215" y="239013"/>
                </a:lnTo>
                <a:lnTo>
                  <a:pt x="24015" y="243077"/>
                </a:lnTo>
                <a:lnTo>
                  <a:pt x="38620" y="254507"/>
                </a:lnTo>
                <a:lnTo>
                  <a:pt x="42621" y="253745"/>
                </a:lnTo>
                <a:lnTo>
                  <a:pt x="53822" y="239013"/>
                </a:lnTo>
                <a:lnTo>
                  <a:pt x="53822" y="123062"/>
                </a:lnTo>
                <a:close/>
              </a:path>
              <a:path w="111759" h="254634">
                <a:moveTo>
                  <a:pt x="49021" y="0"/>
                </a:moveTo>
                <a:lnTo>
                  <a:pt x="26809" y="0"/>
                </a:lnTo>
                <a:lnTo>
                  <a:pt x="22809" y="634"/>
                </a:lnTo>
                <a:lnTo>
                  <a:pt x="0" y="38607"/>
                </a:lnTo>
                <a:lnTo>
                  <a:pt x="0" y="111759"/>
                </a:lnTo>
                <a:lnTo>
                  <a:pt x="11201" y="123062"/>
                </a:lnTo>
                <a:lnTo>
                  <a:pt x="68427" y="123062"/>
                </a:lnTo>
                <a:lnTo>
                  <a:pt x="68427" y="239013"/>
                </a:lnTo>
                <a:lnTo>
                  <a:pt x="83845" y="254507"/>
                </a:lnTo>
                <a:lnTo>
                  <a:pt x="87845" y="253745"/>
                </a:lnTo>
                <a:lnTo>
                  <a:pt x="99047" y="239013"/>
                </a:lnTo>
                <a:lnTo>
                  <a:pt x="99047" y="152145"/>
                </a:lnTo>
                <a:lnTo>
                  <a:pt x="97650" y="146938"/>
                </a:lnTo>
                <a:lnTo>
                  <a:pt x="97243" y="141731"/>
                </a:lnTo>
                <a:lnTo>
                  <a:pt x="97243" y="52069"/>
                </a:lnTo>
                <a:lnTo>
                  <a:pt x="97650" y="42037"/>
                </a:lnTo>
                <a:lnTo>
                  <a:pt x="99440" y="32384"/>
                </a:lnTo>
                <a:lnTo>
                  <a:pt x="102247" y="23494"/>
                </a:lnTo>
                <a:lnTo>
                  <a:pt x="106248" y="15239"/>
                </a:lnTo>
                <a:lnTo>
                  <a:pt x="108922" y="11302"/>
                </a:lnTo>
                <a:lnTo>
                  <a:pt x="61023" y="11302"/>
                </a:lnTo>
                <a:lnTo>
                  <a:pt x="49021" y="0"/>
                </a:lnTo>
                <a:close/>
              </a:path>
              <a:path w="111759" h="254634">
                <a:moveTo>
                  <a:pt x="95440" y="0"/>
                </a:moveTo>
                <a:lnTo>
                  <a:pt x="73431" y="0"/>
                </a:lnTo>
                <a:lnTo>
                  <a:pt x="61023" y="11302"/>
                </a:lnTo>
                <a:lnTo>
                  <a:pt x="108922" y="11302"/>
                </a:lnTo>
                <a:lnTo>
                  <a:pt x="111251" y="7873"/>
                </a:lnTo>
                <a:lnTo>
                  <a:pt x="107454" y="4571"/>
                </a:lnTo>
                <a:lnTo>
                  <a:pt x="103454" y="2031"/>
                </a:lnTo>
                <a:lnTo>
                  <a:pt x="99440" y="634"/>
                </a:lnTo>
                <a:lnTo>
                  <a:pt x="95440" y="0"/>
                </a:lnTo>
                <a:close/>
              </a:path>
            </a:pathLst>
          </a:custGeom>
          <a:solidFill>
            <a:srgbClr val="424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1876" y="99974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4942" y="0"/>
                </a:moveTo>
                <a:lnTo>
                  <a:pt x="0" y="25145"/>
                </a:lnTo>
                <a:lnTo>
                  <a:pt x="812" y="30860"/>
                </a:lnTo>
                <a:lnTo>
                  <a:pt x="24942" y="50291"/>
                </a:lnTo>
                <a:lnTo>
                  <a:pt x="30822" y="49529"/>
                </a:lnTo>
                <a:lnTo>
                  <a:pt x="50292" y="25145"/>
                </a:lnTo>
                <a:lnTo>
                  <a:pt x="49479" y="19303"/>
                </a:lnTo>
                <a:lnTo>
                  <a:pt x="24942" y="0"/>
                </a:lnTo>
                <a:close/>
              </a:path>
            </a:pathLst>
          </a:custGeom>
          <a:solidFill>
            <a:srgbClr val="424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8076" y="1060703"/>
            <a:ext cx="152400" cy="312420"/>
          </a:xfrm>
          <a:custGeom>
            <a:avLst/>
            <a:gdLst/>
            <a:ahLst/>
            <a:cxnLst/>
            <a:rect l="l" t="t" r="r" b="b"/>
            <a:pathLst>
              <a:path w="152400" h="312419">
                <a:moveTo>
                  <a:pt x="69608" y="150749"/>
                </a:moveTo>
                <a:lnTo>
                  <a:pt x="31661" y="150749"/>
                </a:lnTo>
                <a:lnTo>
                  <a:pt x="31661" y="293497"/>
                </a:lnTo>
                <a:lnTo>
                  <a:pt x="50533" y="312420"/>
                </a:lnTo>
                <a:lnTo>
                  <a:pt x="55600" y="311658"/>
                </a:lnTo>
                <a:lnTo>
                  <a:pt x="69608" y="293497"/>
                </a:lnTo>
                <a:lnTo>
                  <a:pt x="69608" y="150749"/>
                </a:lnTo>
                <a:close/>
              </a:path>
              <a:path w="152400" h="312419">
                <a:moveTo>
                  <a:pt x="120942" y="150749"/>
                </a:moveTo>
                <a:lnTo>
                  <a:pt x="82791" y="150749"/>
                </a:lnTo>
                <a:lnTo>
                  <a:pt x="82791" y="293497"/>
                </a:lnTo>
                <a:lnTo>
                  <a:pt x="102069" y="312420"/>
                </a:lnTo>
                <a:lnTo>
                  <a:pt x="106946" y="311658"/>
                </a:lnTo>
                <a:lnTo>
                  <a:pt x="120942" y="293497"/>
                </a:lnTo>
                <a:lnTo>
                  <a:pt x="120942" y="150749"/>
                </a:lnTo>
                <a:close/>
              </a:path>
              <a:path w="152400" h="312419">
                <a:moveTo>
                  <a:pt x="61086" y="0"/>
                </a:moveTo>
                <a:lnTo>
                  <a:pt x="33477" y="0"/>
                </a:lnTo>
                <a:lnTo>
                  <a:pt x="29019" y="635"/>
                </a:lnTo>
                <a:lnTo>
                  <a:pt x="2031" y="30987"/>
                </a:lnTo>
                <a:lnTo>
                  <a:pt x="0" y="47244"/>
                </a:lnTo>
                <a:lnTo>
                  <a:pt x="203" y="47244"/>
                </a:lnTo>
                <a:lnTo>
                  <a:pt x="0" y="48513"/>
                </a:lnTo>
                <a:lnTo>
                  <a:pt x="0" y="136906"/>
                </a:lnTo>
                <a:lnTo>
                  <a:pt x="609" y="141478"/>
                </a:lnTo>
                <a:lnTo>
                  <a:pt x="2641" y="145415"/>
                </a:lnTo>
                <a:lnTo>
                  <a:pt x="5880" y="148336"/>
                </a:lnTo>
                <a:lnTo>
                  <a:pt x="9740" y="150241"/>
                </a:lnTo>
                <a:lnTo>
                  <a:pt x="14008" y="150749"/>
                </a:lnTo>
                <a:lnTo>
                  <a:pt x="138595" y="150749"/>
                </a:lnTo>
                <a:lnTo>
                  <a:pt x="152400" y="136906"/>
                </a:lnTo>
                <a:lnTo>
                  <a:pt x="152400" y="47244"/>
                </a:lnTo>
                <a:lnTo>
                  <a:pt x="141990" y="13462"/>
                </a:lnTo>
                <a:lnTo>
                  <a:pt x="76098" y="13462"/>
                </a:lnTo>
                <a:lnTo>
                  <a:pt x="61086" y="0"/>
                </a:lnTo>
                <a:close/>
              </a:path>
              <a:path w="152400" h="312419">
                <a:moveTo>
                  <a:pt x="118922" y="0"/>
                </a:moveTo>
                <a:lnTo>
                  <a:pt x="91516" y="0"/>
                </a:lnTo>
                <a:lnTo>
                  <a:pt x="76098" y="13462"/>
                </a:lnTo>
                <a:lnTo>
                  <a:pt x="141990" y="13462"/>
                </a:lnTo>
                <a:lnTo>
                  <a:pt x="141236" y="12446"/>
                </a:lnTo>
                <a:lnTo>
                  <a:pt x="118922" y="0"/>
                </a:lnTo>
                <a:close/>
              </a:path>
            </a:pathLst>
          </a:custGeom>
          <a:solidFill>
            <a:srgbClr val="424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1980" y="870203"/>
            <a:ext cx="164592" cy="1844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86867" y="6027216"/>
            <a:ext cx="107175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 marR="5080" indent="-85725" algn="just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244060"/>
                </a:solidFill>
                <a:latin typeface="Arial"/>
                <a:cs typeface="Arial"/>
              </a:rPr>
              <a:t>* Gli specialisti che operano in </a:t>
            </a:r>
            <a:r>
              <a:rPr sz="900" dirty="0">
                <a:solidFill>
                  <a:srgbClr val="244060"/>
                </a:solidFill>
                <a:latin typeface="Arial"/>
                <a:cs typeface="Arial"/>
              </a:rPr>
              <a:t>modo </a:t>
            </a:r>
            <a:r>
              <a:rPr sz="900" spc="-5" dirty="0">
                <a:solidFill>
                  <a:srgbClr val="244060"/>
                </a:solidFill>
                <a:latin typeface="Arial"/>
                <a:cs typeface="Arial"/>
              </a:rPr>
              <a:t>continuativo sul piano medico, socio-psico-pedagogico e dell'orientamento partecipano a pieno titolo ai consigli </a:t>
            </a:r>
            <a:r>
              <a:rPr sz="900" spc="-10" dirty="0">
                <a:solidFill>
                  <a:srgbClr val="244060"/>
                </a:solidFill>
                <a:latin typeface="Arial"/>
                <a:cs typeface="Arial"/>
              </a:rPr>
              <a:t>di </a:t>
            </a:r>
            <a:r>
              <a:rPr sz="900" spc="-5" dirty="0">
                <a:solidFill>
                  <a:srgbClr val="244060"/>
                </a:solidFill>
                <a:latin typeface="Arial"/>
                <a:cs typeface="Arial"/>
              </a:rPr>
              <a:t>intersezione, di interclasse e di classe costituiti nelle scuole  funzionanti presso gli istituti statali per non vedenti e presso gli istituti statali per sordomuti nonché presso </a:t>
            </a:r>
            <a:r>
              <a:rPr sz="900" spc="-10" dirty="0">
                <a:solidFill>
                  <a:srgbClr val="244060"/>
                </a:solidFill>
                <a:latin typeface="Arial"/>
                <a:cs typeface="Arial"/>
              </a:rPr>
              <a:t>le </a:t>
            </a:r>
            <a:r>
              <a:rPr sz="900" spc="-5" dirty="0">
                <a:solidFill>
                  <a:srgbClr val="244060"/>
                </a:solidFill>
                <a:latin typeface="Arial"/>
                <a:cs typeface="Arial"/>
              </a:rPr>
              <a:t>altre istituzioni statali o convenzionate con il Ministero della pubblica istruzione per speciali compiti di  istruzione ed educazione </a:t>
            </a:r>
            <a:r>
              <a:rPr sz="900" spc="-10" dirty="0">
                <a:solidFill>
                  <a:srgbClr val="244060"/>
                </a:solidFill>
                <a:latin typeface="Arial"/>
                <a:cs typeface="Arial"/>
              </a:rPr>
              <a:t>di </a:t>
            </a:r>
            <a:r>
              <a:rPr sz="900" spc="-5" dirty="0">
                <a:solidFill>
                  <a:srgbClr val="244060"/>
                </a:solidFill>
                <a:latin typeface="Arial"/>
                <a:cs typeface="Arial"/>
              </a:rPr>
              <a:t>minori portatori </a:t>
            </a:r>
            <a:r>
              <a:rPr sz="900" spc="-10" dirty="0">
                <a:solidFill>
                  <a:srgbClr val="244060"/>
                </a:solidFill>
                <a:latin typeface="Arial"/>
                <a:cs typeface="Arial"/>
              </a:rPr>
              <a:t>di </a:t>
            </a:r>
            <a:r>
              <a:rPr sz="900" spc="-5" dirty="0">
                <a:solidFill>
                  <a:srgbClr val="244060"/>
                </a:solidFill>
                <a:latin typeface="Arial"/>
                <a:cs typeface="Arial"/>
              </a:rPr>
              <a:t>handicap e di minori </a:t>
            </a:r>
            <a:r>
              <a:rPr sz="900" spc="-10" dirty="0">
                <a:solidFill>
                  <a:srgbClr val="244060"/>
                </a:solidFill>
                <a:latin typeface="Arial"/>
                <a:cs typeface="Arial"/>
              </a:rPr>
              <a:t>in </a:t>
            </a:r>
            <a:r>
              <a:rPr sz="900" spc="-5" dirty="0">
                <a:solidFill>
                  <a:srgbClr val="244060"/>
                </a:solidFill>
                <a:latin typeface="Arial"/>
                <a:cs typeface="Arial"/>
              </a:rPr>
              <a:t>stato di difficoltà e presso </a:t>
            </a:r>
            <a:r>
              <a:rPr sz="900" spc="-10" dirty="0">
                <a:solidFill>
                  <a:srgbClr val="244060"/>
                </a:solidFill>
                <a:latin typeface="Arial"/>
                <a:cs typeface="Arial"/>
              </a:rPr>
              <a:t>le </a:t>
            </a:r>
            <a:r>
              <a:rPr sz="900" spc="-5" dirty="0">
                <a:solidFill>
                  <a:srgbClr val="244060"/>
                </a:solidFill>
                <a:latin typeface="Arial"/>
                <a:cs typeface="Arial"/>
              </a:rPr>
              <a:t>altre scuole indicate nell'art</a:t>
            </a:r>
            <a:r>
              <a:rPr sz="900" spc="-5" dirty="0">
                <a:solidFill>
                  <a:srgbClr val="1F487C"/>
                </a:solidFill>
                <a:latin typeface="Arial"/>
                <a:cs typeface="Arial"/>
              </a:rPr>
              <a:t>. 324</a:t>
            </a:r>
            <a:r>
              <a:rPr sz="900" spc="-5" dirty="0">
                <a:solidFill>
                  <a:srgbClr val="244060"/>
                </a:solidFill>
                <a:latin typeface="Arial"/>
                <a:cs typeface="Arial"/>
              </a:rPr>
              <a:t>, limitatamente alle sezioni o classi a cui è diretta l'attività dei predetti  </a:t>
            </a:r>
            <a:r>
              <a:rPr sz="900" dirty="0">
                <a:solidFill>
                  <a:srgbClr val="244060"/>
                </a:solidFill>
                <a:latin typeface="Arial"/>
                <a:cs typeface="Arial"/>
              </a:rPr>
              <a:t>specialisti.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209273" y="6543354"/>
            <a:ext cx="221615" cy="20827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15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2242820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Fattura</a:t>
            </a:r>
            <a:r>
              <a:rPr spc="-90" dirty="0"/>
              <a:t> </a:t>
            </a:r>
            <a:r>
              <a:rPr dirty="0"/>
              <a:t>elettronica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Premessa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8244" y="981455"/>
            <a:ext cx="1223771" cy="11628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94688" y="2247900"/>
            <a:ext cx="9665208" cy="20528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47444" y="2476500"/>
            <a:ext cx="9758172" cy="1656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23644" y="2276855"/>
            <a:ext cx="9557385" cy="1945005"/>
          </a:xfrm>
          <a:prstGeom prst="rect">
            <a:avLst/>
          </a:prstGeom>
          <a:ln w="6096">
            <a:solidFill>
              <a:srgbClr val="4F81BC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900">
              <a:latin typeface="Times New Roman"/>
              <a:cs typeface="Times New Roman"/>
            </a:endParaRPr>
          </a:p>
          <a:p>
            <a:pPr marL="72390">
              <a:lnSpc>
                <a:spcPct val="100000"/>
              </a:lnSpc>
            </a:pPr>
            <a:r>
              <a:rPr sz="1600" b="1" spc="-15" dirty="0">
                <a:solidFill>
                  <a:srgbClr val="0F243E"/>
                </a:solidFill>
                <a:latin typeface="Arial"/>
                <a:cs typeface="Arial"/>
              </a:rPr>
              <a:t>L’obbligo </a:t>
            </a:r>
            <a:r>
              <a:rPr sz="1600" b="1" spc="-5" dirty="0">
                <a:solidFill>
                  <a:srgbClr val="0F243E"/>
                </a:solidFill>
                <a:latin typeface="Arial"/>
                <a:cs typeface="Arial"/>
              </a:rPr>
              <a:t>è</a:t>
            </a:r>
            <a:r>
              <a:rPr sz="1600" b="1" spc="50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F243E"/>
                </a:solidFill>
                <a:latin typeface="Arial"/>
                <a:cs typeface="Arial"/>
              </a:rPr>
              <a:t>riferito:</a:t>
            </a:r>
            <a:endParaRPr sz="1600">
              <a:latin typeface="Arial"/>
              <a:cs typeface="Arial"/>
            </a:endParaRPr>
          </a:p>
          <a:p>
            <a:pPr marL="340360" marR="63500" indent="-267970">
              <a:lnSpc>
                <a:spcPct val="100000"/>
              </a:lnSpc>
              <a:spcBef>
                <a:spcPts val="600"/>
              </a:spcBef>
              <a:buClr>
                <a:srgbClr val="1F487C"/>
              </a:buClr>
              <a:buFont typeface="Arial"/>
              <a:buChar char="•"/>
              <a:tabLst>
                <a:tab pos="340360" algn="l"/>
                <a:tab pos="340995" algn="l"/>
              </a:tabLst>
            </a:pPr>
            <a:r>
              <a:rPr sz="1600" b="1" spc="-5" dirty="0">
                <a:solidFill>
                  <a:srgbClr val="0F243E"/>
                </a:solidFill>
                <a:latin typeface="Arial"/>
                <a:cs typeface="Arial"/>
              </a:rPr>
              <a:t>sia agli operatori economici </a:t>
            </a:r>
            <a:r>
              <a:rPr sz="1600" spc="-5" dirty="0">
                <a:solidFill>
                  <a:srgbClr val="0F243E"/>
                </a:solidFill>
                <a:latin typeface="Arial"/>
                <a:cs typeface="Arial"/>
              </a:rPr>
              <a:t>(imprese e lavoratori) che forniscono beni o servizi alle Amministrazioni  Pubbliche</a:t>
            </a:r>
            <a:endParaRPr sz="1600">
              <a:latin typeface="Arial"/>
              <a:cs typeface="Arial"/>
            </a:endParaRPr>
          </a:p>
          <a:p>
            <a:pPr marL="340360" indent="-267970">
              <a:lnSpc>
                <a:spcPct val="100000"/>
              </a:lnSpc>
              <a:spcBef>
                <a:spcPts val="600"/>
              </a:spcBef>
              <a:buClr>
                <a:srgbClr val="1F487C"/>
              </a:buClr>
              <a:buFont typeface="Arial"/>
              <a:buChar char="•"/>
              <a:tabLst>
                <a:tab pos="340360" algn="l"/>
                <a:tab pos="340995" algn="l"/>
              </a:tabLst>
            </a:pPr>
            <a:r>
              <a:rPr sz="1600" b="1" spc="-5" dirty="0">
                <a:solidFill>
                  <a:srgbClr val="0F243E"/>
                </a:solidFill>
                <a:latin typeface="Arial"/>
                <a:cs typeface="Arial"/>
              </a:rPr>
              <a:t>sia</a:t>
            </a:r>
            <a:r>
              <a:rPr sz="1600" b="1" spc="70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F243E"/>
                </a:solidFill>
                <a:latin typeface="Arial"/>
                <a:cs typeface="Arial"/>
              </a:rPr>
              <a:t>alle</a:t>
            </a:r>
            <a:r>
              <a:rPr sz="1600" b="1" spc="105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F243E"/>
                </a:solidFill>
                <a:latin typeface="Arial"/>
                <a:cs typeface="Arial"/>
              </a:rPr>
              <a:t>Amministrazioni</a:t>
            </a:r>
            <a:r>
              <a:rPr sz="1600" b="1" spc="90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F243E"/>
                </a:solidFill>
                <a:latin typeface="Arial"/>
                <a:cs typeface="Arial"/>
              </a:rPr>
              <a:t>stesse</a:t>
            </a:r>
            <a:r>
              <a:rPr sz="1600" b="1" spc="75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F243E"/>
                </a:solidFill>
                <a:latin typeface="Arial"/>
                <a:cs typeface="Arial"/>
              </a:rPr>
              <a:t>qualora</a:t>
            </a:r>
            <a:r>
              <a:rPr sz="1600" spc="70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F243E"/>
                </a:solidFill>
                <a:latin typeface="Arial"/>
                <a:cs typeface="Arial"/>
              </a:rPr>
              <a:t>abbiano</a:t>
            </a:r>
            <a:r>
              <a:rPr sz="1600" spc="75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F243E"/>
                </a:solidFill>
                <a:latin typeface="Arial"/>
                <a:cs typeface="Arial"/>
              </a:rPr>
              <a:t>il</a:t>
            </a:r>
            <a:r>
              <a:rPr sz="1600" spc="70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F243E"/>
                </a:solidFill>
                <a:latin typeface="Arial"/>
                <a:cs typeface="Arial"/>
              </a:rPr>
              <a:t>ruolo</a:t>
            </a:r>
            <a:r>
              <a:rPr sz="1600" spc="80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F243E"/>
                </a:solidFill>
                <a:latin typeface="Arial"/>
                <a:cs typeface="Arial"/>
              </a:rPr>
              <a:t>di</a:t>
            </a:r>
            <a:r>
              <a:rPr sz="1600" spc="75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F243E"/>
                </a:solidFill>
                <a:latin typeface="Arial"/>
                <a:cs typeface="Arial"/>
              </a:rPr>
              <a:t>«fornitore»</a:t>
            </a:r>
            <a:r>
              <a:rPr sz="1600" spc="70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F243E"/>
                </a:solidFill>
                <a:latin typeface="Arial"/>
                <a:cs typeface="Arial"/>
              </a:rPr>
              <a:t>verso</a:t>
            </a:r>
            <a:r>
              <a:rPr sz="1600" spc="80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F243E"/>
                </a:solidFill>
                <a:latin typeface="Arial"/>
                <a:cs typeface="Arial"/>
              </a:rPr>
              <a:t>altre</a:t>
            </a:r>
            <a:r>
              <a:rPr sz="1600" spc="85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F243E"/>
                </a:solidFill>
                <a:latin typeface="Arial"/>
                <a:cs typeface="Arial"/>
              </a:rPr>
              <a:t>Pubbliche</a:t>
            </a:r>
            <a:endParaRPr sz="1600">
              <a:latin typeface="Arial"/>
              <a:cs typeface="Arial"/>
            </a:endParaRPr>
          </a:p>
          <a:p>
            <a:pPr marL="340360">
              <a:lnSpc>
                <a:spcPct val="100000"/>
              </a:lnSpc>
            </a:pPr>
            <a:r>
              <a:rPr sz="1600" spc="-5" dirty="0">
                <a:solidFill>
                  <a:srgbClr val="0F243E"/>
                </a:solidFill>
                <a:latin typeface="Arial"/>
                <a:cs typeface="Arial"/>
              </a:rPr>
              <a:t>Amministrazioni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97735" y="4765547"/>
            <a:ext cx="9659112" cy="9327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67255" y="4748784"/>
            <a:ext cx="9718548" cy="10165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723644" y="4791455"/>
            <a:ext cx="9557385" cy="830580"/>
          </a:xfrm>
          <a:prstGeom prst="rect">
            <a:avLst/>
          </a:prstGeom>
          <a:solidFill>
            <a:srgbClr val="DCE6F1"/>
          </a:solidFill>
        </p:spPr>
        <p:txBody>
          <a:bodyPr vert="horz" wrap="square" lIns="0" tIns="41275" rIns="0" bIns="0" rtlCol="0">
            <a:spAutoFit/>
          </a:bodyPr>
          <a:lstStyle/>
          <a:p>
            <a:pPr marL="91440" marR="85090" algn="just">
              <a:lnSpc>
                <a:spcPct val="100000"/>
              </a:lnSpc>
              <a:spcBef>
                <a:spcPts val="325"/>
              </a:spcBef>
            </a:pPr>
            <a:r>
              <a:rPr sz="1600" spc="-5" dirty="0">
                <a:solidFill>
                  <a:srgbClr val="0F243E"/>
                </a:solidFill>
                <a:latin typeface="Arial"/>
                <a:cs typeface="Arial"/>
              </a:rPr>
              <a:t>In ottemperanza a tali disposizioni, </a:t>
            </a:r>
            <a:r>
              <a:rPr sz="1600" b="1" spc="-5" dirty="0">
                <a:solidFill>
                  <a:srgbClr val="0F243E"/>
                </a:solidFill>
                <a:latin typeface="Arial"/>
                <a:cs typeface="Arial"/>
              </a:rPr>
              <a:t>dal 6 giugno 2014 le Istituzioni scolastiche </a:t>
            </a:r>
            <a:r>
              <a:rPr sz="1600" spc="-5" dirty="0">
                <a:solidFill>
                  <a:srgbClr val="0F243E"/>
                </a:solidFill>
                <a:latin typeface="Arial"/>
                <a:cs typeface="Arial"/>
              </a:rPr>
              <a:t>(nota MIUR n. </a:t>
            </a:r>
            <a:r>
              <a:rPr sz="1600" spc="-10" dirty="0">
                <a:solidFill>
                  <a:srgbClr val="0F243E"/>
                </a:solidFill>
                <a:latin typeface="Arial"/>
                <a:cs typeface="Arial"/>
              </a:rPr>
              <a:t>3359  </a:t>
            </a:r>
            <a:r>
              <a:rPr sz="1600" spc="-5" dirty="0">
                <a:solidFill>
                  <a:srgbClr val="0F243E"/>
                </a:solidFill>
                <a:latin typeface="Arial"/>
                <a:cs typeface="Arial"/>
              </a:rPr>
              <a:t>del 17/04/2014) </a:t>
            </a:r>
            <a:r>
              <a:rPr sz="1600" b="1" spc="-5" dirty="0">
                <a:solidFill>
                  <a:srgbClr val="0F243E"/>
                </a:solidFill>
                <a:latin typeface="Arial"/>
                <a:cs typeface="Arial"/>
              </a:rPr>
              <a:t>e i loro fornitori sono tenuti obbligatoriamente ad adeguarsi </a:t>
            </a:r>
            <a:r>
              <a:rPr sz="1600" b="1" dirty="0">
                <a:solidFill>
                  <a:srgbClr val="0F243E"/>
                </a:solidFill>
                <a:latin typeface="Arial"/>
                <a:cs typeface="Arial"/>
              </a:rPr>
              <a:t>al sistema di  </a:t>
            </a:r>
            <a:r>
              <a:rPr sz="1600" b="1" spc="-5" dirty="0">
                <a:solidFill>
                  <a:srgbClr val="0F243E"/>
                </a:solidFill>
                <a:latin typeface="Arial"/>
                <a:cs typeface="Arial"/>
              </a:rPr>
              <a:t>fatturazione elettronica </a:t>
            </a:r>
            <a:r>
              <a:rPr sz="1600" spc="-5" dirty="0">
                <a:solidFill>
                  <a:srgbClr val="0F243E"/>
                </a:solidFill>
                <a:latin typeface="Arial"/>
                <a:cs typeface="Arial"/>
              </a:rPr>
              <a:t>per poter proseguire i rapporti di acquisizione/vendita di beni e</a:t>
            </a:r>
            <a:r>
              <a:rPr sz="1600" spc="225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F243E"/>
                </a:solidFill>
                <a:latin typeface="Arial"/>
                <a:cs typeface="Arial"/>
              </a:rPr>
              <a:t>servizi.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02638" y="1189736"/>
            <a:ext cx="939927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F243E"/>
                </a:solidFill>
                <a:latin typeface="Arial"/>
                <a:cs typeface="Arial"/>
              </a:rPr>
              <a:t>Il decreto ministeriale n. 55 del 03/04/2013, ha fissato </a:t>
            </a:r>
            <a:r>
              <a:rPr sz="1600" dirty="0">
                <a:solidFill>
                  <a:srgbClr val="0F243E"/>
                </a:solidFill>
                <a:latin typeface="Arial"/>
                <a:cs typeface="Arial"/>
              </a:rPr>
              <a:t>la </a:t>
            </a:r>
            <a:r>
              <a:rPr sz="1600" spc="-5" dirty="0">
                <a:solidFill>
                  <a:srgbClr val="0F243E"/>
                </a:solidFill>
                <a:latin typeface="Arial"/>
                <a:cs typeface="Arial"/>
              </a:rPr>
              <a:t>decorrenza degli </a:t>
            </a:r>
            <a:r>
              <a:rPr sz="1600" b="1" spc="-5" dirty="0">
                <a:solidFill>
                  <a:srgbClr val="0F243E"/>
                </a:solidFill>
                <a:latin typeface="Arial"/>
                <a:cs typeface="Arial"/>
              </a:rPr>
              <a:t>obblighi </a:t>
            </a:r>
            <a:r>
              <a:rPr sz="1600" b="1" dirty="0">
                <a:solidFill>
                  <a:srgbClr val="0F243E"/>
                </a:solidFill>
                <a:latin typeface="Arial"/>
                <a:cs typeface="Arial"/>
              </a:rPr>
              <a:t>di </a:t>
            </a:r>
            <a:r>
              <a:rPr sz="1600" b="1" spc="-5" dirty="0">
                <a:solidFill>
                  <a:srgbClr val="0F243E"/>
                </a:solidFill>
                <a:latin typeface="Arial"/>
                <a:cs typeface="Arial"/>
              </a:rPr>
              <a:t>utilizzo </a:t>
            </a:r>
            <a:r>
              <a:rPr sz="1600" b="1" dirty="0">
                <a:solidFill>
                  <a:srgbClr val="0F243E"/>
                </a:solidFill>
                <a:latin typeface="Arial"/>
                <a:cs typeface="Arial"/>
              </a:rPr>
              <a:t>della  </a:t>
            </a:r>
            <a:r>
              <a:rPr sz="1600" b="1" spc="-5" dirty="0">
                <a:solidFill>
                  <a:srgbClr val="0F243E"/>
                </a:solidFill>
                <a:latin typeface="Arial"/>
                <a:cs typeface="Arial"/>
              </a:rPr>
              <a:t>fatturazione elettronica nei rapporti economici con la </a:t>
            </a:r>
            <a:r>
              <a:rPr sz="1600" b="1" dirty="0">
                <a:solidFill>
                  <a:srgbClr val="0F243E"/>
                </a:solidFill>
                <a:latin typeface="Arial"/>
                <a:cs typeface="Arial"/>
              </a:rPr>
              <a:t>Pubblica </a:t>
            </a:r>
            <a:r>
              <a:rPr sz="1600" b="1" spc="-5" dirty="0">
                <a:solidFill>
                  <a:srgbClr val="0F243E"/>
                </a:solidFill>
                <a:latin typeface="Arial"/>
                <a:cs typeface="Arial"/>
              </a:rPr>
              <a:t>Amministrazione </a:t>
            </a:r>
            <a:r>
              <a:rPr sz="1600" spc="-5" dirty="0">
                <a:solidFill>
                  <a:srgbClr val="0F243E"/>
                </a:solidFill>
                <a:latin typeface="Arial"/>
                <a:cs typeface="Arial"/>
              </a:rPr>
              <a:t>ai sensi della  Legge 244/2007 (art. 1 commi da 209 a</a:t>
            </a:r>
            <a:r>
              <a:rPr sz="1600" spc="100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F243E"/>
                </a:solidFill>
                <a:latin typeface="Arial"/>
                <a:cs typeface="Arial"/>
              </a:rPr>
              <a:t>214).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160008" y="4416552"/>
            <a:ext cx="684530" cy="180340"/>
          </a:xfrm>
          <a:custGeom>
            <a:avLst/>
            <a:gdLst/>
            <a:ahLst/>
            <a:cxnLst/>
            <a:rect l="l" t="t" r="r" b="b"/>
            <a:pathLst>
              <a:path w="684529" h="180339">
                <a:moveTo>
                  <a:pt x="0" y="0"/>
                </a:moveTo>
                <a:lnTo>
                  <a:pt x="0" y="83693"/>
                </a:lnTo>
                <a:lnTo>
                  <a:pt x="342138" y="179831"/>
                </a:lnTo>
                <a:lnTo>
                  <a:pt x="639983" y="96139"/>
                </a:lnTo>
                <a:lnTo>
                  <a:pt x="342138" y="96139"/>
                </a:lnTo>
                <a:lnTo>
                  <a:pt x="0" y="0"/>
                </a:lnTo>
                <a:close/>
              </a:path>
              <a:path w="684529" h="180339">
                <a:moveTo>
                  <a:pt x="684275" y="0"/>
                </a:moveTo>
                <a:lnTo>
                  <a:pt x="342138" y="96139"/>
                </a:lnTo>
                <a:lnTo>
                  <a:pt x="639983" y="96139"/>
                </a:lnTo>
                <a:lnTo>
                  <a:pt x="684275" y="83693"/>
                </a:lnTo>
                <a:lnTo>
                  <a:pt x="684275" y="0"/>
                </a:lnTo>
                <a:close/>
              </a:path>
            </a:pathLst>
          </a:custGeom>
          <a:solidFill>
            <a:srgbClr val="2B4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7438" y="4812029"/>
            <a:ext cx="822960" cy="822960"/>
          </a:xfrm>
          <a:custGeom>
            <a:avLst/>
            <a:gdLst/>
            <a:ahLst/>
            <a:cxnLst/>
            <a:rect l="l" t="t" r="r" b="b"/>
            <a:pathLst>
              <a:path w="822960" h="822960">
                <a:moveTo>
                  <a:pt x="0" y="411480"/>
                </a:moveTo>
                <a:lnTo>
                  <a:pt x="2768" y="363502"/>
                </a:lnTo>
                <a:lnTo>
                  <a:pt x="10867" y="317147"/>
                </a:lnTo>
                <a:lnTo>
                  <a:pt x="23988" y="272725"/>
                </a:lnTo>
                <a:lnTo>
                  <a:pt x="41823" y="230543"/>
                </a:lnTo>
                <a:lnTo>
                  <a:pt x="64062" y="190913"/>
                </a:lnTo>
                <a:lnTo>
                  <a:pt x="90397" y="154141"/>
                </a:lnTo>
                <a:lnTo>
                  <a:pt x="120519" y="120538"/>
                </a:lnTo>
                <a:lnTo>
                  <a:pt x="154120" y="90413"/>
                </a:lnTo>
                <a:lnTo>
                  <a:pt x="190890" y="64075"/>
                </a:lnTo>
                <a:lnTo>
                  <a:pt x="230521" y="41832"/>
                </a:lnTo>
                <a:lnTo>
                  <a:pt x="272704" y="23994"/>
                </a:lnTo>
                <a:lnTo>
                  <a:pt x="317131" y="10870"/>
                </a:lnTo>
                <a:lnTo>
                  <a:pt x="363492" y="2769"/>
                </a:lnTo>
                <a:lnTo>
                  <a:pt x="411480" y="0"/>
                </a:lnTo>
                <a:lnTo>
                  <a:pt x="459457" y="2769"/>
                </a:lnTo>
                <a:lnTo>
                  <a:pt x="505812" y="10870"/>
                </a:lnTo>
                <a:lnTo>
                  <a:pt x="550234" y="23994"/>
                </a:lnTo>
                <a:lnTo>
                  <a:pt x="592416" y="41832"/>
                </a:lnTo>
                <a:lnTo>
                  <a:pt x="632046" y="64075"/>
                </a:lnTo>
                <a:lnTo>
                  <a:pt x="668818" y="90413"/>
                </a:lnTo>
                <a:lnTo>
                  <a:pt x="702421" y="120538"/>
                </a:lnTo>
                <a:lnTo>
                  <a:pt x="732546" y="154141"/>
                </a:lnTo>
                <a:lnTo>
                  <a:pt x="758884" y="190913"/>
                </a:lnTo>
                <a:lnTo>
                  <a:pt x="781127" y="230543"/>
                </a:lnTo>
                <a:lnTo>
                  <a:pt x="798965" y="272725"/>
                </a:lnTo>
                <a:lnTo>
                  <a:pt x="812089" y="317147"/>
                </a:lnTo>
                <a:lnTo>
                  <a:pt x="820190" y="363502"/>
                </a:lnTo>
                <a:lnTo>
                  <a:pt x="822960" y="411480"/>
                </a:lnTo>
                <a:lnTo>
                  <a:pt x="820190" y="459457"/>
                </a:lnTo>
                <a:lnTo>
                  <a:pt x="812089" y="505812"/>
                </a:lnTo>
                <a:lnTo>
                  <a:pt x="798965" y="550234"/>
                </a:lnTo>
                <a:lnTo>
                  <a:pt x="781127" y="592416"/>
                </a:lnTo>
                <a:lnTo>
                  <a:pt x="758884" y="632046"/>
                </a:lnTo>
                <a:lnTo>
                  <a:pt x="732546" y="668818"/>
                </a:lnTo>
                <a:lnTo>
                  <a:pt x="702421" y="702421"/>
                </a:lnTo>
                <a:lnTo>
                  <a:pt x="668818" y="732546"/>
                </a:lnTo>
                <a:lnTo>
                  <a:pt x="632046" y="758884"/>
                </a:lnTo>
                <a:lnTo>
                  <a:pt x="592416" y="781127"/>
                </a:lnTo>
                <a:lnTo>
                  <a:pt x="550234" y="798965"/>
                </a:lnTo>
                <a:lnTo>
                  <a:pt x="505812" y="812089"/>
                </a:lnTo>
                <a:lnTo>
                  <a:pt x="459457" y="820190"/>
                </a:lnTo>
                <a:lnTo>
                  <a:pt x="411480" y="822960"/>
                </a:lnTo>
                <a:lnTo>
                  <a:pt x="363492" y="820190"/>
                </a:lnTo>
                <a:lnTo>
                  <a:pt x="317131" y="812089"/>
                </a:lnTo>
                <a:lnTo>
                  <a:pt x="272704" y="798965"/>
                </a:lnTo>
                <a:lnTo>
                  <a:pt x="230521" y="781127"/>
                </a:lnTo>
                <a:lnTo>
                  <a:pt x="190890" y="758884"/>
                </a:lnTo>
                <a:lnTo>
                  <a:pt x="154120" y="732546"/>
                </a:lnTo>
                <a:lnTo>
                  <a:pt x="120519" y="702421"/>
                </a:lnTo>
                <a:lnTo>
                  <a:pt x="90397" y="668818"/>
                </a:lnTo>
                <a:lnTo>
                  <a:pt x="64062" y="632046"/>
                </a:lnTo>
                <a:lnTo>
                  <a:pt x="41823" y="592416"/>
                </a:lnTo>
                <a:lnTo>
                  <a:pt x="23988" y="550234"/>
                </a:lnTo>
                <a:lnTo>
                  <a:pt x="10867" y="505812"/>
                </a:lnTo>
                <a:lnTo>
                  <a:pt x="2768" y="459457"/>
                </a:lnTo>
                <a:lnTo>
                  <a:pt x="0" y="411480"/>
                </a:lnTo>
                <a:close/>
              </a:path>
            </a:pathLst>
          </a:custGeom>
          <a:ln w="38100">
            <a:solidFill>
              <a:srgbClr val="548E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70788" y="5000244"/>
            <a:ext cx="553212" cy="4434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1123930" y="6555545"/>
            <a:ext cx="29464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r>
              <a:rPr sz="1200" spc="-5" dirty="0">
                <a:latin typeface="Arial"/>
                <a:cs typeface="Arial"/>
              </a:rPr>
              <a:t>159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2881630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Fattura</a:t>
            </a:r>
            <a:r>
              <a:rPr spc="-50" dirty="0"/>
              <a:t> </a:t>
            </a:r>
            <a:r>
              <a:rPr dirty="0"/>
              <a:t>elettronica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Quadro normativo di</a:t>
            </a:r>
            <a:r>
              <a:rPr sz="1600" b="0" spc="15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riferimento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4047" y="745236"/>
            <a:ext cx="10975848" cy="5715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3004" y="774191"/>
            <a:ext cx="10868025" cy="5607050"/>
          </a:xfrm>
          <a:custGeom>
            <a:avLst/>
            <a:gdLst/>
            <a:ahLst/>
            <a:cxnLst/>
            <a:rect l="l" t="t" r="r" b="b"/>
            <a:pathLst>
              <a:path w="10868025" h="5607050">
                <a:moveTo>
                  <a:pt x="0" y="5606796"/>
                </a:moveTo>
                <a:lnTo>
                  <a:pt x="10867644" y="5606796"/>
                </a:lnTo>
                <a:lnTo>
                  <a:pt x="10867644" y="0"/>
                </a:lnTo>
                <a:lnTo>
                  <a:pt x="0" y="0"/>
                </a:lnTo>
                <a:lnTo>
                  <a:pt x="0" y="5606796"/>
                </a:lnTo>
                <a:close/>
              </a:path>
            </a:pathLst>
          </a:custGeom>
          <a:ln w="6096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32558" y="2127630"/>
            <a:ext cx="926973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F243E"/>
                </a:solidFill>
                <a:latin typeface="Arial"/>
                <a:cs typeface="Arial"/>
              </a:rPr>
              <a:t>Legge n. </a:t>
            </a:r>
            <a:r>
              <a:rPr sz="1600" b="1" dirty="0">
                <a:solidFill>
                  <a:srgbClr val="0F243E"/>
                </a:solidFill>
                <a:latin typeface="Arial"/>
                <a:cs typeface="Arial"/>
              </a:rPr>
              <a:t>244/ </a:t>
            </a:r>
            <a:r>
              <a:rPr sz="1600" b="1" spc="-5" dirty="0">
                <a:solidFill>
                  <a:srgbClr val="0F243E"/>
                </a:solidFill>
                <a:latin typeface="Arial"/>
                <a:cs typeface="Arial"/>
              </a:rPr>
              <a:t>2007, disposizioni per la formazione del bilancio annuale e pluriennale dello </a:t>
            </a:r>
            <a:r>
              <a:rPr sz="1600" b="1" dirty="0">
                <a:solidFill>
                  <a:srgbClr val="0F243E"/>
                </a:solidFill>
                <a:latin typeface="Arial"/>
                <a:cs typeface="Arial"/>
              </a:rPr>
              <a:t>Stato  </a:t>
            </a:r>
            <a:r>
              <a:rPr sz="1600" b="1" spc="-10" dirty="0">
                <a:solidFill>
                  <a:srgbClr val="0F243E"/>
                </a:solidFill>
                <a:latin typeface="Arial"/>
                <a:cs typeface="Arial"/>
              </a:rPr>
              <a:t>(Legge </a:t>
            </a:r>
            <a:r>
              <a:rPr sz="1600" b="1" spc="-5" dirty="0">
                <a:solidFill>
                  <a:srgbClr val="0F243E"/>
                </a:solidFill>
                <a:latin typeface="Arial"/>
                <a:cs typeface="Arial"/>
              </a:rPr>
              <a:t>finanziaria 2008, commi 209-214 obbligo di fatturazione elettronica alla</a:t>
            </a:r>
            <a:r>
              <a:rPr sz="1600" b="1" spc="310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1600" b="1" spc="-60" dirty="0">
                <a:solidFill>
                  <a:srgbClr val="0F243E"/>
                </a:solidFill>
                <a:latin typeface="Arial"/>
                <a:cs typeface="Arial"/>
              </a:rPr>
              <a:t>PA)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32558" y="2916427"/>
            <a:ext cx="926909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F243E"/>
                </a:solidFill>
                <a:latin typeface="Arial"/>
                <a:cs typeface="Arial"/>
              </a:rPr>
              <a:t>Decreto MEF n. 103/2008 – Individuazione </a:t>
            </a:r>
            <a:r>
              <a:rPr sz="1600" spc="-10" dirty="0">
                <a:solidFill>
                  <a:srgbClr val="0F243E"/>
                </a:solidFill>
                <a:latin typeface="Arial"/>
                <a:cs typeface="Arial"/>
              </a:rPr>
              <a:t>del </a:t>
            </a:r>
            <a:r>
              <a:rPr sz="1600" spc="-5" dirty="0">
                <a:solidFill>
                  <a:srgbClr val="0F243E"/>
                </a:solidFill>
                <a:latin typeface="Arial"/>
                <a:cs typeface="Arial"/>
              </a:rPr>
              <a:t>gestore del Sistema di Interscambio della fatturazione  elettronica nonché delle relative attribuzioni e</a:t>
            </a:r>
            <a:r>
              <a:rPr sz="1600" spc="15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F243E"/>
                </a:solidFill>
                <a:latin typeface="Arial"/>
                <a:cs typeface="Arial"/>
              </a:rPr>
              <a:t>competenze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32558" y="3696715"/>
            <a:ext cx="926973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F243E"/>
                </a:solidFill>
                <a:latin typeface="Arial"/>
                <a:cs typeface="Arial"/>
              </a:rPr>
              <a:t>Direttiva comunitaria n. 45 del 2010 relativa al sistema comune d'imposta sul valore aggiunto </a:t>
            </a:r>
            <a:r>
              <a:rPr sz="1600" dirty="0">
                <a:solidFill>
                  <a:srgbClr val="0F243E"/>
                </a:solidFill>
                <a:latin typeface="Arial"/>
                <a:cs typeface="Arial"/>
              </a:rPr>
              <a:t>per  </a:t>
            </a:r>
            <a:r>
              <a:rPr sz="1600" spc="-5" dirty="0">
                <a:solidFill>
                  <a:srgbClr val="0F243E"/>
                </a:solidFill>
                <a:latin typeface="Arial"/>
                <a:cs typeface="Arial"/>
              </a:rPr>
              <a:t>quanto riguarda </a:t>
            </a:r>
            <a:r>
              <a:rPr sz="1600" dirty="0">
                <a:solidFill>
                  <a:srgbClr val="0F243E"/>
                </a:solidFill>
                <a:latin typeface="Arial"/>
                <a:cs typeface="Arial"/>
              </a:rPr>
              <a:t>le </a:t>
            </a:r>
            <a:r>
              <a:rPr sz="1600" spc="-5" dirty="0">
                <a:solidFill>
                  <a:srgbClr val="0F243E"/>
                </a:solidFill>
                <a:latin typeface="Arial"/>
                <a:cs typeface="Arial"/>
              </a:rPr>
              <a:t>norme </a:t>
            </a:r>
            <a:r>
              <a:rPr sz="1600" dirty="0">
                <a:solidFill>
                  <a:srgbClr val="0F243E"/>
                </a:solidFill>
                <a:latin typeface="Arial"/>
                <a:cs typeface="Arial"/>
              </a:rPr>
              <a:t>in </a:t>
            </a:r>
            <a:r>
              <a:rPr sz="1600" spc="-5" dirty="0">
                <a:solidFill>
                  <a:srgbClr val="0F243E"/>
                </a:solidFill>
                <a:latin typeface="Arial"/>
                <a:cs typeface="Arial"/>
              </a:rPr>
              <a:t>materia di fatturazione</a:t>
            </a:r>
            <a:r>
              <a:rPr sz="1600" spc="90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F243E"/>
                </a:solidFill>
                <a:latin typeface="Arial"/>
                <a:cs typeface="Arial"/>
              </a:rPr>
              <a:t>elettronica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32558" y="1377442"/>
            <a:ext cx="926909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F243E"/>
                </a:solidFill>
                <a:latin typeface="Arial"/>
                <a:cs typeface="Arial"/>
              </a:rPr>
              <a:t>Direttiva </a:t>
            </a:r>
            <a:r>
              <a:rPr sz="1600" spc="-15" dirty="0">
                <a:solidFill>
                  <a:srgbClr val="0F243E"/>
                </a:solidFill>
                <a:latin typeface="Arial"/>
                <a:cs typeface="Arial"/>
              </a:rPr>
              <a:t>2006/112/CE </a:t>
            </a:r>
            <a:r>
              <a:rPr sz="1600" spc="-5" dirty="0">
                <a:solidFill>
                  <a:srgbClr val="0F243E"/>
                </a:solidFill>
                <a:latin typeface="Arial"/>
                <a:cs typeface="Arial"/>
              </a:rPr>
              <a:t>del </a:t>
            </a:r>
            <a:r>
              <a:rPr sz="1600" spc="-10" dirty="0">
                <a:solidFill>
                  <a:srgbClr val="0F243E"/>
                </a:solidFill>
                <a:latin typeface="Arial"/>
                <a:cs typeface="Arial"/>
              </a:rPr>
              <a:t>Consiglio </a:t>
            </a:r>
            <a:r>
              <a:rPr sz="1600" spc="-5" dirty="0">
                <a:solidFill>
                  <a:srgbClr val="0F243E"/>
                </a:solidFill>
                <a:latin typeface="Arial"/>
                <a:cs typeface="Arial"/>
              </a:rPr>
              <a:t>Europeo del 28 novembre 2006, relativa al sistema comune  d’imposta sul valore</a:t>
            </a:r>
            <a:r>
              <a:rPr sz="1600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F243E"/>
                </a:solidFill>
                <a:latin typeface="Arial"/>
                <a:cs typeface="Arial"/>
              </a:rPr>
              <a:t>aggiunto.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658111" y="784859"/>
            <a:ext cx="131114" cy="56250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98498" y="811530"/>
            <a:ext cx="0" cy="5508625"/>
          </a:xfrm>
          <a:custGeom>
            <a:avLst/>
            <a:gdLst/>
            <a:ahLst/>
            <a:cxnLst/>
            <a:rect l="l" t="t" r="r" b="b"/>
            <a:pathLst>
              <a:path h="5508625">
                <a:moveTo>
                  <a:pt x="0" y="0"/>
                </a:moveTo>
                <a:lnTo>
                  <a:pt x="0" y="5508002"/>
                </a:lnTo>
              </a:path>
            </a:pathLst>
          </a:custGeom>
          <a:ln w="28956">
            <a:solidFill>
              <a:srgbClr val="5274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11808" y="1424901"/>
            <a:ext cx="423684" cy="4221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52194" y="1465325"/>
            <a:ext cx="292735" cy="291465"/>
          </a:xfrm>
          <a:custGeom>
            <a:avLst/>
            <a:gdLst/>
            <a:ahLst/>
            <a:cxnLst/>
            <a:rect l="l" t="t" r="r" b="b"/>
            <a:pathLst>
              <a:path w="292735" h="291464">
                <a:moveTo>
                  <a:pt x="146304" y="0"/>
                </a:moveTo>
                <a:lnTo>
                  <a:pt x="0" y="145541"/>
                </a:lnTo>
                <a:lnTo>
                  <a:pt x="146304" y="291084"/>
                </a:lnTo>
                <a:lnTo>
                  <a:pt x="292607" y="145541"/>
                </a:lnTo>
                <a:lnTo>
                  <a:pt x="1463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52194" y="1465325"/>
            <a:ext cx="292735" cy="291465"/>
          </a:xfrm>
          <a:custGeom>
            <a:avLst/>
            <a:gdLst/>
            <a:ahLst/>
            <a:cxnLst/>
            <a:rect l="l" t="t" r="r" b="b"/>
            <a:pathLst>
              <a:path w="292735" h="291464">
                <a:moveTo>
                  <a:pt x="0" y="145541"/>
                </a:moveTo>
                <a:lnTo>
                  <a:pt x="146304" y="0"/>
                </a:lnTo>
                <a:lnTo>
                  <a:pt x="292607" y="145541"/>
                </a:lnTo>
                <a:lnTo>
                  <a:pt x="146304" y="291084"/>
                </a:lnTo>
                <a:lnTo>
                  <a:pt x="0" y="145541"/>
                </a:lnTo>
                <a:close/>
              </a:path>
            </a:pathLst>
          </a:custGeom>
          <a:ln w="28956">
            <a:solidFill>
              <a:srgbClr val="5274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11808" y="2196071"/>
            <a:ext cx="423684" cy="4236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52194" y="2236470"/>
            <a:ext cx="292735" cy="292735"/>
          </a:xfrm>
          <a:custGeom>
            <a:avLst/>
            <a:gdLst/>
            <a:ahLst/>
            <a:cxnLst/>
            <a:rect l="l" t="t" r="r" b="b"/>
            <a:pathLst>
              <a:path w="292735" h="292735">
                <a:moveTo>
                  <a:pt x="146304" y="0"/>
                </a:moveTo>
                <a:lnTo>
                  <a:pt x="0" y="146303"/>
                </a:lnTo>
                <a:lnTo>
                  <a:pt x="146304" y="292607"/>
                </a:lnTo>
                <a:lnTo>
                  <a:pt x="292607" y="146303"/>
                </a:lnTo>
                <a:lnTo>
                  <a:pt x="146304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52194" y="2236470"/>
            <a:ext cx="292735" cy="292735"/>
          </a:xfrm>
          <a:custGeom>
            <a:avLst/>
            <a:gdLst/>
            <a:ahLst/>
            <a:cxnLst/>
            <a:rect l="l" t="t" r="r" b="b"/>
            <a:pathLst>
              <a:path w="292735" h="292735">
                <a:moveTo>
                  <a:pt x="0" y="146303"/>
                </a:moveTo>
                <a:lnTo>
                  <a:pt x="146304" y="0"/>
                </a:lnTo>
                <a:lnTo>
                  <a:pt x="292607" y="146303"/>
                </a:lnTo>
                <a:lnTo>
                  <a:pt x="146304" y="292607"/>
                </a:lnTo>
                <a:lnTo>
                  <a:pt x="0" y="146303"/>
                </a:lnTo>
                <a:close/>
              </a:path>
            </a:pathLst>
          </a:custGeom>
          <a:ln w="28955">
            <a:solidFill>
              <a:srgbClr val="5274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11808" y="2982455"/>
            <a:ext cx="423684" cy="4236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52194" y="3022854"/>
            <a:ext cx="292735" cy="292735"/>
          </a:xfrm>
          <a:custGeom>
            <a:avLst/>
            <a:gdLst/>
            <a:ahLst/>
            <a:cxnLst/>
            <a:rect l="l" t="t" r="r" b="b"/>
            <a:pathLst>
              <a:path w="292735" h="292735">
                <a:moveTo>
                  <a:pt x="146304" y="0"/>
                </a:moveTo>
                <a:lnTo>
                  <a:pt x="0" y="146304"/>
                </a:lnTo>
                <a:lnTo>
                  <a:pt x="146304" y="292608"/>
                </a:lnTo>
                <a:lnTo>
                  <a:pt x="292607" y="146304"/>
                </a:lnTo>
                <a:lnTo>
                  <a:pt x="1463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52194" y="3022854"/>
            <a:ext cx="292735" cy="292735"/>
          </a:xfrm>
          <a:custGeom>
            <a:avLst/>
            <a:gdLst/>
            <a:ahLst/>
            <a:cxnLst/>
            <a:rect l="l" t="t" r="r" b="b"/>
            <a:pathLst>
              <a:path w="292735" h="292735">
                <a:moveTo>
                  <a:pt x="0" y="146304"/>
                </a:moveTo>
                <a:lnTo>
                  <a:pt x="146304" y="0"/>
                </a:lnTo>
                <a:lnTo>
                  <a:pt x="292607" y="146304"/>
                </a:lnTo>
                <a:lnTo>
                  <a:pt x="146304" y="292608"/>
                </a:lnTo>
                <a:lnTo>
                  <a:pt x="0" y="146304"/>
                </a:lnTo>
                <a:close/>
              </a:path>
            </a:pathLst>
          </a:custGeom>
          <a:ln w="28956">
            <a:solidFill>
              <a:srgbClr val="5274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11808" y="3791699"/>
            <a:ext cx="423684" cy="4236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52194" y="3832097"/>
            <a:ext cx="292735" cy="292735"/>
          </a:xfrm>
          <a:custGeom>
            <a:avLst/>
            <a:gdLst/>
            <a:ahLst/>
            <a:cxnLst/>
            <a:rect l="l" t="t" r="r" b="b"/>
            <a:pathLst>
              <a:path w="292735" h="292735">
                <a:moveTo>
                  <a:pt x="146304" y="0"/>
                </a:moveTo>
                <a:lnTo>
                  <a:pt x="0" y="146303"/>
                </a:lnTo>
                <a:lnTo>
                  <a:pt x="146304" y="292607"/>
                </a:lnTo>
                <a:lnTo>
                  <a:pt x="292607" y="146303"/>
                </a:lnTo>
                <a:lnTo>
                  <a:pt x="1463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52194" y="3832097"/>
            <a:ext cx="292735" cy="292735"/>
          </a:xfrm>
          <a:custGeom>
            <a:avLst/>
            <a:gdLst/>
            <a:ahLst/>
            <a:cxnLst/>
            <a:rect l="l" t="t" r="r" b="b"/>
            <a:pathLst>
              <a:path w="292735" h="292735">
                <a:moveTo>
                  <a:pt x="0" y="146303"/>
                </a:moveTo>
                <a:lnTo>
                  <a:pt x="146304" y="0"/>
                </a:lnTo>
                <a:lnTo>
                  <a:pt x="292607" y="146303"/>
                </a:lnTo>
                <a:lnTo>
                  <a:pt x="146304" y="292607"/>
                </a:lnTo>
                <a:lnTo>
                  <a:pt x="0" y="146303"/>
                </a:lnTo>
                <a:close/>
              </a:path>
            </a:pathLst>
          </a:custGeom>
          <a:ln w="28956">
            <a:solidFill>
              <a:srgbClr val="5274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11808" y="5212079"/>
            <a:ext cx="423684" cy="4236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52194" y="5252465"/>
            <a:ext cx="292735" cy="292735"/>
          </a:xfrm>
          <a:custGeom>
            <a:avLst/>
            <a:gdLst/>
            <a:ahLst/>
            <a:cxnLst/>
            <a:rect l="l" t="t" r="r" b="b"/>
            <a:pathLst>
              <a:path w="292735" h="292735">
                <a:moveTo>
                  <a:pt x="146304" y="0"/>
                </a:moveTo>
                <a:lnTo>
                  <a:pt x="0" y="146304"/>
                </a:lnTo>
                <a:lnTo>
                  <a:pt x="146304" y="292608"/>
                </a:lnTo>
                <a:lnTo>
                  <a:pt x="292607" y="146304"/>
                </a:lnTo>
                <a:lnTo>
                  <a:pt x="146304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52194" y="5252465"/>
            <a:ext cx="292735" cy="292735"/>
          </a:xfrm>
          <a:custGeom>
            <a:avLst/>
            <a:gdLst/>
            <a:ahLst/>
            <a:cxnLst/>
            <a:rect l="l" t="t" r="r" b="b"/>
            <a:pathLst>
              <a:path w="292735" h="292735">
                <a:moveTo>
                  <a:pt x="0" y="146304"/>
                </a:moveTo>
                <a:lnTo>
                  <a:pt x="146304" y="0"/>
                </a:lnTo>
                <a:lnTo>
                  <a:pt x="292607" y="146304"/>
                </a:lnTo>
                <a:lnTo>
                  <a:pt x="146304" y="292608"/>
                </a:lnTo>
                <a:lnTo>
                  <a:pt x="0" y="146304"/>
                </a:lnTo>
                <a:close/>
              </a:path>
            </a:pathLst>
          </a:custGeom>
          <a:ln w="28956">
            <a:solidFill>
              <a:srgbClr val="5274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11808" y="5871971"/>
            <a:ext cx="423684" cy="4236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52194" y="5912358"/>
            <a:ext cx="292735" cy="292735"/>
          </a:xfrm>
          <a:custGeom>
            <a:avLst/>
            <a:gdLst/>
            <a:ahLst/>
            <a:cxnLst/>
            <a:rect l="l" t="t" r="r" b="b"/>
            <a:pathLst>
              <a:path w="292735" h="292735">
                <a:moveTo>
                  <a:pt x="146304" y="0"/>
                </a:moveTo>
                <a:lnTo>
                  <a:pt x="0" y="146303"/>
                </a:lnTo>
                <a:lnTo>
                  <a:pt x="146304" y="292607"/>
                </a:lnTo>
                <a:lnTo>
                  <a:pt x="292607" y="146303"/>
                </a:lnTo>
                <a:lnTo>
                  <a:pt x="1463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52194" y="5912358"/>
            <a:ext cx="292735" cy="292735"/>
          </a:xfrm>
          <a:custGeom>
            <a:avLst/>
            <a:gdLst/>
            <a:ahLst/>
            <a:cxnLst/>
            <a:rect l="l" t="t" r="r" b="b"/>
            <a:pathLst>
              <a:path w="292735" h="292735">
                <a:moveTo>
                  <a:pt x="0" y="146303"/>
                </a:moveTo>
                <a:lnTo>
                  <a:pt x="146304" y="0"/>
                </a:lnTo>
                <a:lnTo>
                  <a:pt x="292607" y="146303"/>
                </a:lnTo>
                <a:lnTo>
                  <a:pt x="146304" y="292607"/>
                </a:lnTo>
                <a:lnTo>
                  <a:pt x="0" y="146303"/>
                </a:lnTo>
                <a:close/>
              </a:path>
            </a:pathLst>
          </a:custGeom>
          <a:ln w="28956">
            <a:solidFill>
              <a:srgbClr val="5274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11808" y="4523219"/>
            <a:ext cx="423684" cy="4236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52194" y="4563617"/>
            <a:ext cx="292735" cy="292735"/>
          </a:xfrm>
          <a:custGeom>
            <a:avLst/>
            <a:gdLst/>
            <a:ahLst/>
            <a:cxnLst/>
            <a:rect l="l" t="t" r="r" b="b"/>
            <a:pathLst>
              <a:path w="292735" h="292735">
                <a:moveTo>
                  <a:pt x="146304" y="0"/>
                </a:moveTo>
                <a:lnTo>
                  <a:pt x="0" y="146303"/>
                </a:lnTo>
                <a:lnTo>
                  <a:pt x="146304" y="292607"/>
                </a:lnTo>
                <a:lnTo>
                  <a:pt x="292607" y="146303"/>
                </a:lnTo>
                <a:lnTo>
                  <a:pt x="1463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52194" y="4563617"/>
            <a:ext cx="292735" cy="292735"/>
          </a:xfrm>
          <a:custGeom>
            <a:avLst/>
            <a:gdLst/>
            <a:ahLst/>
            <a:cxnLst/>
            <a:rect l="l" t="t" r="r" b="b"/>
            <a:pathLst>
              <a:path w="292735" h="292735">
                <a:moveTo>
                  <a:pt x="0" y="146303"/>
                </a:moveTo>
                <a:lnTo>
                  <a:pt x="146304" y="0"/>
                </a:lnTo>
                <a:lnTo>
                  <a:pt x="292607" y="146303"/>
                </a:lnTo>
                <a:lnTo>
                  <a:pt x="146304" y="292607"/>
                </a:lnTo>
                <a:lnTo>
                  <a:pt x="0" y="146303"/>
                </a:lnTo>
                <a:close/>
              </a:path>
            </a:pathLst>
          </a:custGeom>
          <a:ln w="28956">
            <a:solidFill>
              <a:srgbClr val="5274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464007" y="2241295"/>
            <a:ext cx="10407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F243E"/>
                </a:solidFill>
                <a:latin typeface="Arial"/>
                <a:cs typeface="Arial"/>
              </a:rPr>
              <a:t>21/12/2007</a:t>
            </a:r>
            <a:endParaRPr sz="16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71627" y="1469898"/>
            <a:ext cx="10248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F243E"/>
                </a:solidFill>
                <a:latin typeface="Arial"/>
                <a:cs typeface="Arial"/>
              </a:rPr>
              <a:t>28/</a:t>
            </a:r>
            <a:r>
              <a:rPr sz="1600" spc="-125" dirty="0">
                <a:solidFill>
                  <a:srgbClr val="0F243E"/>
                </a:solidFill>
                <a:latin typeface="Arial"/>
                <a:cs typeface="Arial"/>
              </a:rPr>
              <a:t>1</a:t>
            </a:r>
            <a:r>
              <a:rPr sz="1600" spc="-5" dirty="0">
                <a:solidFill>
                  <a:srgbClr val="0F243E"/>
                </a:solidFill>
                <a:latin typeface="Arial"/>
                <a:cs typeface="Arial"/>
              </a:rPr>
              <a:t>1/2006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64007" y="3021329"/>
            <a:ext cx="10407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F243E"/>
                </a:solidFill>
                <a:latin typeface="Arial"/>
                <a:cs typeface="Arial"/>
              </a:rPr>
              <a:t>07/03/2008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64007" y="3825621"/>
            <a:ext cx="10407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F243E"/>
                </a:solidFill>
                <a:latin typeface="Arial"/>
                <a:cs typeface="Arial"/>
              </a:rPr>
              <a:t>13/07/2010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02919" y="1996439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1069200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1F487C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02919" y="2756916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1069200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1F487C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02919" y="357682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1069200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1F487C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02919" y="4364735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1069200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1F487C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02919" y="505663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1069200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1F487C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02919" y="5760720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1069200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1F487C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988947" y="4569333"/>
            <a:ext cx="65976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F243E"/>
                </a:solidFill>
                <a:latin typeface="Arial"/>
                <a:cs typeface="Arial"/>
              </a:rPr>
              <a:t>Legge n. 228 /2012 (Legge di Stabilità), che modifica </a:t>
            </a:r>
            <a:r>
              <a:rPr sz="1600" dirty="0">
                <a:solidFill>
                  <a:srgbClr val="0F243E"/>
                </a:solidFill>
                <a:latin typeface="Arial"/>
                <a:cs typeface="Arial"/>
              </a:rPr>
              <a:t>il </a:t>
            </a:r>
            <a:r>
              <a:rPr sz="1600" spc="-5" dirty="0">
                <a:solidFill>
                  <a:srgbClr val="0F243E"/>
                </a:solidFill>
                <a:latin typeface="Arial"/>
                <a:cs typeface="Arial"/>
              </a:rPr>
              <a:t>DPR n.</a:t>
            </a:r>
            <a:r>
              <a:rPr sz="1600" spc="145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F243E"/>
                </a:solidFill>
                <a:latin typeface="Arial"/>
                <a:cs typeface="Arial"/>
              </a:rPr>
              <a:t>633/1972.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64007" y="4569333"/>
            <a:ext cx="10407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F243E"/>
                </a:solidFill>
                <a:latin typeface="Arial"/>
                <a:cs typeface="Arial"/>
              </a:rPr>
              <a:t>24/12/2012</a:t>
            </a:r>
            <a:endParaRPr sz="16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932558" y="5142102"/>
            <a:ext cx="926909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F243E"/>
                </a:solidFill>
                <a:latin typeface="Arial"/>
                <a:cs typeface="Arial"/>
              </a:rPr>
              <a:t>Decreto MEF n. 55/2013 – Regolamento </a:t>
            </a:r>
            <a:r>
              <a:rPr sz="1600" b="1" dirty="0">
                <a:solidFill>
                  <a:srgbClr val="0F243E"/>
                </a:solidFill>
                <a:latin typeface="Arial"/>
                <a:cs typeface="Arial"/>
              </a:rPr>
              <a:t>in </a:t>
            </a:r>
            <a:r>
              <a:rPr sz="1600" b="1" spc="-5" dirty="0">
                <a:solidFill>
                  <a:srgbClr val="0F243E"/>
                </a:solidFill>
                <a:latin typeface="Arial"/>
                <a:cs typeface="Arial"/>
              </a:rPr>
              <a:t>materia di emissione, trasmissione e ricevimento  della fattura elettronica da applicarsi alle Amministrazioni</a:t>
            </a:r>
            <a:r>
              <a:rPr sz="1600" b="1" spc="190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F243E"/>
                </a:solidFill>
                <a:latin typeface="Arial"/>
                <a:cs typeface="Arial"/>
              </a:rPr>
              <a:t>Pubbliche</a:t>
            </a:r>
            <a:endParaRPr sz="16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64007" y="5274690"/>
            <a:ext cx="10407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F243E"/>
                </a:solidFill>
                <a:latin typeface="Arial"/>
                <a:cs typeface="Arial"/>
              </a:rPr>
              <a:t>03/04/2013</a:t>
            </a:r>
            <a:endParaRPr sz="16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932558" y="5919317"/>
            <a:ext cx="816990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F243E"/>
                </a:solidFill>
                <a:latin typeface="Arial"/>
                <a:cs typeface="Arial"/>
              </a:rPr>
              <a:t>Decreto MEF n. 146/2014 – Documenti informatici: </a:t>
            </a:r>
            <a:r>
              <a:rPr sz="1600" dirty="0">
                <a:solidFill>
                  <a:srgbClr val="0F243E"/>
                </a:solidFill>
                <a:latin typeface="Arial"/>
                <a:cs typeface="Arial"/>
              </a:rPr>
              <a:t>le </a:t>
            </a:r>
            <a:r>
              <a:rPr sz="1600" spc="-5" dirty="0">
                <a:solidFill>
                  <a:srgbClr val="0F243E"/>
                </a:solidFill>
                <a:latin typeface="Arial"/>
                <a:cs typeface="Arial"/>
              </a:rPr>
              <a:t>nuove modalità per </a:t>
            </a:r>
            <a:r>
              <a:rPr sz="1600" dirty="0">
                <a:solidFill>
                  <a:srgbClr val="0F243E"/>
                </a:solidFill>
                <a:latin typeface="Arial"/>
                <a:cs typeface="Arial"/>
              </a:rPr>
              <a:t>la</a:t>
            </a:r>
            <a:r>
              <a:rPr sz="1600" spc="215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F243E"/>
                </a:solidFill>
                <a:latin typeface="Arial"/>
                <a:cs typeface="Arial"/>
              </a:rPr>
              <a:t>conservazione</a:t>
            </a:r>
            <a:endParaRPr sz="16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64007" y="5945835"/>
            <a:ext cx="10407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F243E"/>
                </a:solidFill>
                <a:latin typeface="Arial"/>
                <a:cs typeface="Arial"/>
              </a:rPr>
              <a:t>17/06/2014</a:t>
            </a:r>
            <a:endParaRPr sz="16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502919" y="1263396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1069200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1F487C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511808" y="833615"/>
            <a:ext cx="423684" cy="4236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552194" y="874013"/>
            <a:ext cx="292735" cy="292735"/>
          </a:xfrm>
          <a:custGeom>
            <a:avLst/>
            <a:gdLst/>
            <a:ahLst/>
            <a:cxnLst/>
            <a:rect l="l" t="t" r="r" b="b"/>
            <a:pathLst>
              <a:path w="292735" h="292734">
                <a:moveTo>
                  <a:pt x="146304" y="0"/>
                </a:moveTo>
                <a:lnTo>
                  <a:pt x="0" y="146303"/>
                </a:lnTo>
                <a:lnTo>
                  <a:pt x="146304" y="292608"/>
                </a:lnTo>
                <a:lnTo>
                  <a:pt x="292607" y="146303"/>
                </a:lnTo>
                <a:lnTo>
                  <a:pt x="1463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552194" y="874013"/>
            <a:ext cx="292735" cy="292735"/>
          </a:xfrm>
          <a:custGeom>
            <a:avLst/>
            <a:gdLst/>
            <a:ahLst/>
            <a:cxnLst/>
            <a:rect l="l" t="t" r="r" b="b"/>
            <a:pathLst>
              <a:path w="292735" h="292734">
                <a:moveTo>
                  <a:pt x="0" y="146303"/>
                </a:moveTo>
                <a:lnTo>
                  <a:pt x="146304" y="0"/>
                </a:lnTo>
                <a:lnTo>
                  <a:pt x="292607" y="146303"/>
                </a:lnTo>
                <a:lnTo>
                  <a:pt x="146304" y="292608"/>
                </a:lnTo>
                <a:lnTo>
                  <a:pt x="0" y="146303"/>
                </a:lnTo>
                <a:close/>
              </a:path>
            </a:pathLst>
          </a:custGeom>
          <a:ln w="28956">
            <a:solidFill>
              <a:srgbClr val="5274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464007" y="884681"/>
            <a:ext cx="82480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37335" algn="l"/>
              </a:tabLst>
            </a:pPr>
            <a:r>
              <a:rPr sz="2400" spc="-7" baseline="3472" dirty="0">
                <a:solidFill>
                  <a:srgbClr val="0F243E"/>
                </a:solidFill>
                <a:latin typeface="Arial"/>
                <a:cs typeface="Arial"/>
              </a:rPr>
              <a:t>26/10/1972	</a:t>
            </a:r>
            <a:r>
              <a:rPr sz="1600" spc="-5" dirty="0">
                <a:solidFill>
                  <a:srgbClr val="0F243E"/>
                </a:solidFill>
                <a:latin typeface="Arial"/>
                <a:cs typeface="Arial"/>
              </a:rPr>
              <a:t>DPR n. 633/1972 – Istituzione e disciplina dell'imposta sul valore</a:t>
            </a:r>
            <a:r>
              <a:rPr sz="1600" spc="114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F243E"/>
                </a:solidFill>
                <a:latin typeface="Arial"/>
                <a:cs typeface="Arial"/>
              </a:rPr>
              <a:t>aggiunto.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7" name="object 5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ts val="1425"/>
              </a:lnSpc>
            </a:pPr>
            <a:fld id="{81D60167-4931-47E6-BA6A-407CBD079E47}" type="slidenum">
              <a:rPr spc="-5" dirty="0"/>
              <a:t>151</a:t>
            </a:fld>
            <a:endParaRPr spc="-5" dirty="0"/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2242820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Fattura</a:t>
            </a:r>
            <a:r>
              <a:rPr spc="-90" dirty="0"/>
              <a:t> </a:t>
            </a:r>
            <a:r>
              <a:rPr dirty="0"/>
              <a:t>elettronica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Caratteristiche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4123" y="3536158"/>
            <a:ext cx="10724515" cy="2047875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1600" b="1" spc="-5" dirty="0">
                <a:solidFill>
                  <a:srgbClr val="0F243E"/>
                </a:solidFill>
                <a:latin typeface="Arial"/>
                <a:cs typeface="Arial"/>
              </a:rPr>
              <a:t>Le fatture elettroniche della Pubblica Amministrazione </a:t>
            </a:r>
            <a:r>
              <a:rPr sz="1600" b="1" spc="-10" dirty="0">
                <a:solidFill>
                  <a:srgbClr val="0F243E"/>
                </a:solidFill>
                <a:latin typeface="Arial"/>
                <a:cs typeface="Arial"/>
              </a:rPr>
              <a:t>devono</a:t>
            </a:r>
            <a:r>
              <a:rPr sz="1600" b="1" spc="190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F243E"/>
                </a:solidFill>
                <a:latin typeface="Arial"/>
                <a:cs typeface="Arial"/>
              </a:rPr>
              <a:t>presentare:</a:t>
            </a:r>
            <a:endParaRPr sz="1600">
              <a:latin typeface="Arial"/>
              <a:cs typeface="Arial"/>
            </a:endParaRPr>
          </a:p>
          <a:p>
            <a:pPr marL="285115" marR="5080" indent="-272415">
              <a:lnSpc>
                <a:spcPct val="100000"/>
              </a:lnSpc>
              <a:spcBef>
                <a:spcPts val="1000"/>
              </a:spcBef>
              <a:buClr>
                <a:srgbClr val="1F487C"/>
              </a:buClr>
              <a:buChar char="•"/>
              <a:tabLst>
                <a:tab pos="285115" algn="l"/>
                <a:tab pos="285750" algn="l"/>
              </a:tabLst>
            </a:pPr>
            <a:r>
              <a:rPr sz="1600" spc="-5" dirty="0">
                <a:solidFill>
                  <a:srgbClr val="0F243E"/>
                </a:solidFill>
                <a:latin typeface="Arial"/>
                <a:cs typeface="Arial"/>
              </a:rPr>
              <a:t>contenuto rappresentato </a:t>
            </a:r>
            <a:r>
              <a:rPr sz="1600" dirty="0">
                <a:solidFill>
                  <a:srgbClr val="0F243E"/>
                </a:solidFill>
                <a:latin typeface="Arial"/>
                <a:cs typeface="Arial"/>
              </a:rPr>
              <a:t>in </a:t>
            </a:r>
            <a:r>
              <a:rPr sz="1600" spc="-5" dirty="0">
                <a:solidFill>
                  <a:srgbClr val="0F243E"/>
                </a:solidFill>
                <a:latin typeface="Arial"/>
                <a:cs typeface="Arial"/>
              </a:rPr>
              <a:t>un file XML (eXtensible Markup Language) elaborato secondo quanto definito dal  Sistema di Interscambio;</a:t>
            </a:r>
            <a:endParaRPr sz="160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spcBef>
                <a:spcPts val="1200"/>
              </a:spcBef>
              <a:buClr>
                <a:srgbClr val="1F487C"/>
              </a:buClr>
              <a:buChar char="•"/>
              <a:tabLst>
                <a:tab pos="285115" algn="l"/>
                <a:tab pos="285750" algn="l"/>
              </a:tabLst>
            </a:pPr>
            <a:r>
              <a:rPr sz="1600" spc="-5" dirty="0">
                <a:solidFill>
                  <a:srgbClr val="0F243E"/>
                </a:solidFill>
                <a:latin typeface="Arial"/>
                <a:cs typeface="Arial"/>
              </a:rPr>
              <a:t>apposizione della firma elettronica qualificata di chi emette </a:t>
            </a:r>
            <a:r>
              <a:rPr sz="1600" dirty="0">
                <a:solidFill>
                  <a:srgbClr val="0F243E"/>
                </a:solidFill>
                <a:latin typeface="Arial"/>
                <a:cs typeface="Arial"/>
              </a:rPr>
              <a:t>la</a:t>
            </a:r>
            <a:r>
              <a:rPr sz="1600" spc="30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F243E"/>
                </a:solidFill>
                <a:latin typeface="Arial"/>
                <a:cs typeface="Arial"/>
              </a:rPr>
              <a:t>fattura;</a:t>
            </a:r>
            <a:endParaRPr sz="1600">
              <a:latin typeface="Arial"/>
              <a:cs typeface="Arial"/>
            </a:endParaRPr>
          </a:p>
          <a:p>
            <a:pPr marL="285115" marR="9525" indent="-272415">
              <a:lnSpc>
                <a:spcPct val="100000"/>
              </a:lnSpc>
              <a:spcBef>
                <a:spcPts val="1205"/>
              </a:spcBef>
              <a:buClr>
                <a:srgbClr val="1F487C"/>
              </a:buClr>
              <a:buChar char="•"/>
              <a:tabLst>
                <a:tab pos="285115" algn="l"/>
                <a:tab pos="285750" algn="l"/>
              </a:tabLst>
            </a:pPr>
            <a:r>
              <a:rPr sz="1600" spc="-5" dirty="0">
                <a:solidFill>
                  <a:srgbClr val="0F243E"/>
                </a:solidFill>
                <a:latin typeface="Arial"/>
                <a:cs typeface="Arial"/>
              </a:rPr>
              <a:t>trasmissione vincolata alla presenza del </a:t>
            </a:r>
            <a:r>
              <a:rPr sz="1600" i="1" spc="-5" dirty="0">
                <a:solidFill>
                  <a:srgbClr val="0F243E"/>
                </a:solidFill>
                <a:latin typeface="Arial"/>
                <a:cs typeface="Arial"/>
              </a:rPr>
              <a:t>Codice Identificativo </a:t>
            </a:r>
            <a:r>
              <a:rPr sz="1600" i="1" spc="-10" dirty="0">
                <a:solidFill>
                  <a:srgbClr val="0F243E"/>
                </a:solidFill>
                <a:latin typeface="Arial"/>
                <a:cs typeface="Arial"/>
              </a:rPr>
              <a:t>Univoco </a:t>
            </a:r>
            <a:r>
              <a:rPr sz="1600" spc="-10" dirty="0">
                <a:solidFill>
                  <a:srgbClr val="0F243E"/>
                </a:solidFill>
                <a:latin typeface="Arial"/>
                <a:cs typeface="Arial"/>
              </a:rPr>
              <a:t>dell’ufficio </a:t>
            </a:r>
            <a:r>
              <a:rPr sz="1600" spc="-5" dirty="0">
                <a:solidFill>
                  <a:srgbClr val="0F243E"/>
                </a:solidFill>
                <a:latin typeface="Arial"/>
                <a:cs typeface="Arial"/>
              </a:rPr>
              <a:t>destinatario della fattura riportato  nell’Indice delle Pubbliche Amministrazioni</a:t>
            </a:r>
            <a:r>
              <a:rPr sz="1600" spc="-160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F243E"/>
                </a:solidFill>
                <a:latin typeface="Arial"/>
                <a:cs typeface="Arial"/>
              </a:rPr>
              <a:t>(IPA).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92755" y="1023619"/>
            <a:ext cx="871474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F243E"/>
                </a:solidFill>
                <a:latin typeface="Arial"/>
                <a:cs typeface="Arial"/>
              </a:rPr>
              <a:t>La </a:t>
            </a:r>
            <a:r>
              <a:rPr sz="1600" b="1" spc="-15" dirty="0">
                <a:solidFill>
                  <a:srgbClr val="0F243E"/>
                </a:solidFill>
                <a:latin typeface="Arial"/>
                <a:cs typeface="Arial"/>
              </a:rPr>
              <a:t>FatturaPA </a:t>
            </a:r>
            <a:r>
              <a:rPr sz="1600" spc="-5" dirty="0">
                <a:solidFill>
                  <a:srgbClr val="0F243E"/>
                </a:solidFill>
                <a:latin typeface="Arial"/>
                <a:cs typeface="Arial"/>
              </a:rPr>
              <a:t>è una </a:t>
            </a:r>
            <a:r>
              <a:rPr sz="1600" dirty="0">
                <a:solidFill>
                  <a:srgbClr val="0F243E"/>
                </a:solidFill>
                <a:latin typeface="Arial"/>
                <a:cs typeface="Arial"/>
              </a:rPr>
              <a:t>fattura </a:t>
            </a:r>
            <a:r>
              <a:rPr sz="1600" spc="-5" dirty="0">
                <a:solidFill>
                  <a:srgbClr val="0F243E"/>
                </a:solidFill>
                <a:latin typeface="Arial"/>
                <a:cs typeface="Arial"/>
              </a:rPr>
              <a:t>elettronica </a:t>
            </a:r>
            <a:r>
              <a:rPr sz="1600" spc="-10" dirty="0">
                <a:solidFill>
                  <a:srgbClr val="0F243E"/>
                </a:solidFill>
                <a:latin typeface="Arial"/>
                <a:cs typeface="Arial"/>
              </a:rPr>
              <a:t>ai </a:t>
            </a:r>
            <a:r>
              <a:rPr sz="1600" spc="-5" dirty="0">
                <a:solidFill>
                  <a:srgbClr val="0F243E"/>
                </a:solidFill>
                <a:latin typeface="Arial"/>
                <a:cs typeface="Arial"/>
              </a:rPr>
              <a:t>sensi del DPR 633/72 </a:t>
            </a:r>
            <a:r>
              <a:rPr sz="1600" dirty="0">
                <a:solidFill>
                  <a:srgbClr val="0F243E"/>
                </a:solidFill>
                <a:latin typeface="Arial"/>
                <a:cs typeface="Arial"/>
              </a:rPr>
              <a:t>(art. </a:t>
            </a:r>
            <a:r>
              <a:rPr sz="1600" spc="-5" dirty="0">
                <a:solidFill>
                  <a:srgbClr val="0F243E"/>
                </a:solidFill>
                <a:latin typeface="Arial"/>
                <a:cs typeface="Arial"/>
              </a:rPr>
              <a:t>21, comma 1) ed </a:t>
            </a:r>
            <a:r>
              <a:rPr sz="1600" b="1" spc="-5" dirty="0">
                <a:solidFill>
                  <a:srgbClr val="0F243E"/>
                </a:solidFill>
                <a:latin typeface="Arial"/>
                <a:cs typeface="Arial"/>
              </a:rPr>
              <a:t>è la sola  tipologia di fattura accettata dalle Amministrazioni dello</a:t>
            </a:r>
            <a:r>
              <a:rPr sz="1600" b="1" spc="180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F243E"/>
                </a:solidFill>
                <a:latin typeface="Arial"/>
                <a:cs typeface="Arial"/>
              </a:rPr>
              <a:t>Stato.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76427" y="816851"/>
            <a:ext cx="1979676" cy="9723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5384" y="845819"/>
            <a:ext cx="1871980" cy="864235"/>
          </a:xfrm>
          <a:custGeom>
            <a:avLst/>
            <a:gdLst/>
            <a:ahLst/>
            <a:cxnLst/>
            <a:rect l="l" t="t" r="r" b="b"/>
            <a:pathLst>
              <a:path w="1871980" h="864235">
                <a:moveTo>
                  <a:pt x="0" y="864108"/>
                </a:moveTo>
                <a:lnTo>
                  <a:pt x="1871472" y="864108"/>
                </a:lnTo>
                <a:lnTo>
                  <a:pt x="1871472" y="0"/>
                </a:lnTo>
                <a:lnTo>
                  <a:pt x="0" y="0"/>
                </a:lnTo>
                <a:lnTo>
                  <a:pt x="0" y="864108"/>
                </a:lnTo>
                <a:close/>
              </a:path>
            </a:pathLst>
          </a:custGeom>
          <a:ln w="6096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7012" y="917447"/>
            <a:ext cx="1763268" cy="685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2524" y="2031466"/>
            <a:ext cx="10969752" cy="6858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0520" y="2014727"/>
            <a:ext cx="11030712" cy="7726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08431" y="2057400"/>
            <a:ext cx="10868025" cy="584200"/>
          </a:xfrm>
          <a:prstGeom prst="rect">
            <a:avLst/>
          </a:prstGeom>
          <a:solidFill>
            <a:srgbClr val="DCE6F1"/>
          </a:solidFill>
        </p:spPr>
        <p:txBody>
          <a:bodyPr vert="horz" wrap="square" lIns="0" tIns="40640" rIns="0" bIns="0" rtlCol="0">
            <a:spAutoFit/>
          </a:bodyPr>
          <a:lstStyle/>
          <a:p>
            <a:pPr marL="90805" marR="82550">
              <a:lnSpc>
                <a:spcPct val="100000"/>
              </a:lnSpc>
              <a:spcBef>
                <a:spcPts val="320"/>
              </a:spcBef>
            </a:pPr>
            <a:r>
              <a:rPr sz="1600" spc="-5" dirty="0">
                <a:solidFill>
                  <a:srgbClr val="0F243E"/>
                </a:solidFill>
                <a:latin typeface="Arial"/>
                <a:cs typeface="Arial"/>
              </a:rPr>
              <a:t>La trasmissione delle fatture elettroniche </a:t>
            </a:r>
            <a:r>
              <a:rPr sz="1600" spc="-15" dirty="0">
                <a:solidFill>
                  <a:srgbClr val="0F243E"/>
                </a:solidFill>
                <a:latin typeface="Arial"/>
                <a:cs typeface="Arial"/>
              </a:rPr>
              <a:t>(FatturaPA) </a:t>
            </a:r>
            <a:r>
              <a:rPr sz="1600" spc="-5" dirty="0">
                <a:solidFill>
                  <a:srgbClr val="0F243E"/>
                </a:solidFill>
                <a:latin typeface="Arial"/>
                <a:cs typeface="Arial"/>
              </a:rPr>
              <a:t>deve avvenire, secondo </a:t>
            </a:r>
            <a:r>
              <a:rPr sz="1600" dirty="0">
                <a:solidFill>
                  <a:srgbClr val="0F243E"/>
                </a:solidFill>
                <a:latin typeface="Arial"/>
                <a:cs typeface="Arial"/>
              </a:rPr>
              <a:t>le </a:t>
            </a:r>
            <a:r>
              <a:rPr sz="1600" spc="-10" dirty="0">
                <a:solidFill>
                  <a:srgbClr val="0F243E"/>
                </a:solidFill>
                <a:latin typeface="Arial"/>
                <a:cs typeface="Arial"/>
              </a:rPr>
              <a:t>disposizioni </a:t>
            </a:r>
            <a:r>
              <a:rPr sz="1600" spc="-5" dirty="0">
                <a:solidFill>
                  <a:srgbClr val="0F243E"/>
                </a:solidFill>
                <a:latin typeface="Arial"/>
                <a:cs typeface="Arial"/>
              </a:rPr>
              <a:t>di legge, </a:t>
            </a:r>
            <a:r>
              <a:rPr sz="1600" dirty="0">
                <a:solidFill>
                  <a:srgbClr val="0F243E"/>
                </a:solidFill>
                <a:latin typeface="Arial"/>
                <a:cs typeface="Arial"/>
              </a:rPr>
              <a:t>attraverso il  </a:t>
            </a:r>
            <a:r>
              <a:rPr sz="1600" spc="-5" dirty="0">
                <a:solidFill>
                  <a:srgbClr val="0F243E"/>
                </a:solidFill>
                <a:latin typeface="Arial"/>
                <a:cs typeface="Arial"/>
              </a:rPr>
              <a:t>Sistema di Interscambio (SdI), gestito dall'Agenzia delle Entrate e condotto tecnicamente da</a:t>
            </a:r>
            <a:r>
              <a:rPr sz="1600" spc="165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F243E"/>
                </a:solidFill>
                <a:latin typeface="Arial"/>
                <a:cs typeface="Arial"/>
              </a:rPr>
              <a:t>Sogei.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452871" y="3048000"/>
            <a:ext cx="683260" cy="180340"/>
          </a:xfrm>
          <a:custGeom>
            <a:avLst/>
            <a:gdLst/>
            <a:ahLst/>
            <a:cxnLst/>
            <a:rect l="l" t="t" r="r" b="b"/>
            <a:pathLst>
              <a:path w="683260" h="180339">
                <a:moveTo>
                  <a:pt x="0" y="0"/>
                </a:moveTo>
                <a:lnTo>
                  <a:pt x="0" y="83692"/>
                </a:lnTo>
                <a:lnTo>
                  <a:pt x="341375" y="179832"/>
                </a:lnTo>
                <a:lnTo>
                  <a:pt x="638558" y="96138"/>
                </a:lnTo>
                <a:lnTo>
                  <a:pt x="341375" y="96138"/>
                </a:lnTo>
                <a:lnTo>
                  <a:pt x="0" y="0"/>
                </a:lnTo>
                <a:close/>
              </a:path>
              <a:path w="683260" h="180339">
                <a:moveTo>
                  <a:pt x="682751" y="0"/>
                </a:moveTo>
                <a:lnTo>
                  <a:pt x="341375" y="96138"/>
                </a:lnTo>
                <a:lnTo>
                  <a:pt x="638558" y="96138"/>
                </a:lnTo>
                <a:lnTo>
                  <a:pt x="682751" y="83692"/>
                </a:lnTo>
                <a:lnTo>
                  <a:pt x="682751" y="0"/>
                </a:lnTo>
                <a:close/>
              </a:path>
            </a:pathLst>
          </a:custGeom>
          <a:solidFill>
            <a:srgbClr val="2B4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ts val="1425"/>
              </a:lnSpc>
            </a:pPr>
            <a:fld id="{81D60167-4931-47E6-BA6A-407CBD079E47}" type="slidenum">
              <a:rPr spc="-5" dirty="0"/>
              <a:t>152</a:t>
            </a:fld>
            <a:endParaRPr spc="-5" dirty="0"/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2242820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Fattura</a:t>
            </a:r>
            <a:r>
              <a:rPr spc="-90" dirty="0"/>
              <a:t> </a:t>
            </a:r>
            <a:r>
              <a:rPr dirty="0"/>
              <a:t>elettronica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10" dirty="0">
                <a:latin typeface="Arial"/>
                <a:cs typeface="Arial"/>
              </a:rPr>
              <a:t>Contenuti</a:t>
            </a:r>
            <a:r>
              <a:rPr sz="1600" b="0" spc="-5" dirty="0">
                <a:latin typeface="Arial"/>
                <a:cs typeface="Arial"/>
              </a:rPr>
              <a:t> </a:t>
            </a:r>
            <a:r>
              <a:rPr sz="1600" b="0" spc="-10" dirty="0">
                <a:latin typeface="Arial"/>
                <a:cs typeface="Arial"/>
              </a:rPr>
              <a:t>(1/2)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34539" y="1059180"/>
            <a:ext cx="9325356" cy="20894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96439" y="1318260"/>
            <a:ext cx="9409175" cy="16306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63495" y="1088136"/>
            <a:ext cx="9217660" cy="1981200"/>
          </a:xfrm>
          <a:custGeom>
            <a:avLst/>
            <a:gdLst/>
            <a:ahLst/>
            <a:cxnLst/>
            <a:rect l="l" t="t" r="r" b="b"/>
            <a:pathLst>
              <a:path w="9217660" h="1981200">
                <a:moveTo>
                  <a:pt x="0" y="1981200"/>
                </a:moveTo>
                <a:lnTo>
                  <a:pt x="9217152" y="1981200"/>
                </a:lnTo>
                <a:lnTo>
                  <a:pt x="9217152" y="0"/>
                </a:lnTo>
                <a:lnTo>
                  <a:pt x="0" y="0"/>
                </a:lnTo>
                <a:lnTo>
                  <a:pt x="0" y="1981200"/>
                </a:lnTo>
                <a:close/>
              </a:path>
            </a:pathLst>
          </a:custGeom>
          <a:ln w="6096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92396" y="946403"/>
            <a:ext cx="3959860" cy="288290"/>
          </a:xfrm>
          <a:custGeom>
            <a:avLst/>
            <a:gdLst/>
            <a:ahLst/>
            <a:cxnLst/>
            <a:rect l="l" t="t" r="r" b="b"/>
            <a:pathLst>
              <a:path w="3959859" h="288290">
                <a:moveTo>
                  <a:pt x="3911346" y="0"/>
                </a:moveTo>
                <a:lnTo>
                  <a:pt x="48005" y="0"/>
                </a:lnTo>
                <a:lnTo>
                  <a:pt x="29307" y="3768"/>
                </a:lnTo>
                <a:lnTo>
                  <a:pt x="14049" y="14049"/>
                </a:lnTo>
                <a:lnTo>
                  <a:pt x="3768" y="29307"/>
                </a:lnTo>
                <a:lnTo>
                  <a:pt x="0" y="48006"/>
                </a:lnTo>
                <a:lnTo>
                  <a:pt x="0" y="240030"/>
                </a:lnTo>
                <a:lnTo>
                  <a:pt x="3768" y="258728"/>
                </a:lnTo>
                <a:lnTo>
                  <a:pt x="14049" y="273986"/>
                </a:lnTo>
                <a:lnTo>
                  <a:pt x="29307" y="284267"/>
                </a:lnTo>
                <a:lnTo>
                  <a:pt x="48005" y="288036"/>
                </a:lnTo>
                <a:lnTo>
                  <a:pt x="3911346" y="288036"/>
                </a:lnTo>
                <a:lnTo>
                  <a:pt x="3930044" y="284267"/>
                </a:lnTo>
                <a:lnTo>
                  <a:pt x="3945302" y="273986"/>
                </a:lnTo>
                <a:lnTo>
                  <a:pt x="3955583" y="258728"/>
                </a:lnTo>
                <a:lnTo>
                  <a:pt x="3959352" y="240030"/>
                </a:lnTo>
                <a:lnTo>
                  <a:pt x="3959352" y="48006"/>
                </a:lnTo>
                <a:lnTo>
                  <a:pt x="3955583" y="29307"/>
                </a:lnTo>
                <a:lnTo>
                  <a:pt x="3945302" y="14049"/>
                </a:lnTo>
                <a:lnTo>
                  <a:pt x="3930044" y="3768"/>
                </a:lnTo>
                <a:lnTo>
                  <a:pt x="3911346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92396" y="946403"/>
            <a:ext cx="3959860" cy="288290"/>
          </a:xfrm>
          <a:custGeom>
            <a:avLst/>
            <a:gdLst/>
            <a:ahLst/>
            <a:cxnLst/>
            <a:rect l="l" t="t" r="r" b="b"/>
            <a:pathLst>
              <a:path w="3959859" h="288290">
                <a:moveTo>
                  <a:pt x="0" y="48006"/>
                </a:moveTo>
                <a:lnTo>
                  <a:pt x="3768" y="29307"/>
                </a:lnTo>
                <a:lnTo>
                  <a:pt x="14049" y="14049"/>
                </a:lnTo>
                <a:lnTo>
                  <a:pt x="29307" y="3768"/>
                </a:lnTo>
                <a:lnTo>
                  <a:pt x="48005" y="0"/>
                </a:lnTo>
                <a:lnTo>
                  <a:pt x="3911346" y="0"/>
                </a:lnTo>
                <a:lnTo>
                  <a:pt x="3930044" y="3768"/>
                </a:lnTo>
                <a:lnTo>
                  <a:pt x="3945302" y="14049"/>
                </a:lnTo>
                <a:lnTo>
                  <a:pt x="3955583" y="29307"/>
                </a:lnTo>
                <a:lnTo>
                  <a:pt x="3959352" y="48006"/>
                </a:lnTo>
                <a:lnTo>
                  <a:pt x="3959352" y="240030"/>
                </a:lnTo>
                <a:lnTo>
                  <a:pt x="3955583" y="258728"/>
                </a:lnTo>
                <a:lnTo>
                  <a:pt x="3945302" y="273986"/>
                </a:lnTo>
                <a:lnTo>
                  <a:pt x="3930044" y="284267"/>
                </a:lnTo>
                <a:lnTo>
                  <a:pt x="3911346" y="288036"/>
                </a:lnTo>
                <a:lnTo>
                  <a:pt x="48005" y="288036"/>
                </a:lnTo>
                <a:lnTo>
                  <a:pt x="29307" y="284267"/>
                </a:lnTo>
                <a:lnTo>
                  <a:pt x="14049" y="273986"/>
                </a:lnTo>
                <a:lnTo>
                  <a:pt x="3768" y="258728"/>
                </a:lnTo>
                <a:lnTo>
                  <a:pt x="0" y="240030"/>
                </a:lnTo>
                <a:lnTo>
                  <a:pt x="0" y="48006"/>
                </a:lnTo>
                <a:close/>
              </a:path>
            </a:pathLst>
          </a:custGeom>
          <a:ln w="12192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123058" y="937005"/>
            <a:ext cx="9098280" cy="1823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36215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La fattura elettronica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deve</a:t>
            </a:r>
            <a:r>
              <a:rPr sz="1600" b="1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contenere: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Times New Roman"/>
              <a:cs typeface="Times New Roman"/>
            </a:endParaRPr>
          </a:p>
          <a:p>
            <a:pPr marL="280670" indent="-267970">
              <a:lnSpc>
                <a:spcPct val="100000"/>
              </a:lnSpc>
              <a:buClr>
                <a:srgbClr val="1F487C"/>
              </a:buClr>
              <a:buFont typeface="Arial"/>
              <a:buChar char="•"/>
              <a:tabLst>
                <a:tab pos="280670" algn="l"/>
                <a:tab pos="281305" algn="l"/>
              </a:tabLst>
            </a:pP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tutte</a:t>
            </a:r>
            <a:r>
              <a:rPr sz="1600" b="1" spc="24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le</a:t>
            </a:r>
            <a:r>
              <a:rPr sz="1600" b="1" spc="24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informazioni</a:t>
            </a:r>
            <a:r>
              <a:rPr sz="1600" b="1" spc="25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aventi</a:t>
            </a:r>
            <a:r>
              <a:rPr sz="1600" b="1" spc="24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rilevanza</a:t>
            </a:r>
            <a:r>
              <a:rPr sz="1600" b="1" spc="254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44060"/>
                </a:solidFill>
                <a:latin typeface="Arial"/>
                <a:cs typeface="Arial"/>
              </a:rPr>
              <a:t>fiscale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,</a:t>
            </a:r>
            <a:r>
              <a:rPr sz="1600" spc="24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da</a:t>
            </a:r>
            <a:r>
              <a:rPr sz="1600" spc="24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riportare</a:t>
            </a:r>
            <a:r>
              <a:rPr sz="1600" spc="24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obbligatoriamente</a:t>
            </a:r>
            <a:r>
              <a:rPr sz="1600" spc="24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secondo</a:t>
            </a:r>
            <a:r>
              <a:rPr sz="1600" spc="23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quanto</a:t>
            </a:r>
            <a:endParaRPr sz="1600">
              <a:latin typeface="Arial"/>
              <a:cs typeface="Arial"/>
            </a:endParaRPr>
          </a:p>
          <a:p>
            <a:pPr marL="280670">
              <a:lnSpc>
                <a:spcPct val="100000"/>
              </a:lnSpc>
            </a:pP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previsto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dalla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normativa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vigente;</a:t>
            </a:r>
            <a:endParaRPr sz="1600">
              <a:latin typeface="Arial"/>
              <a:cs typeface="Arial"/>
            </a:endParaRPr>
          </a:p>
          <a:p>
            <a:pPr marL="280670" marR="5080" indent="-267970" algn="just">
              <a:lnSpc>
                <a:spcPct val="100000"/>
              </a:lnSpc>
              <a:spcBef>
                <a:spcPts val="1000"/>
              </a:spcBef>
              <a:buClr>
                <a:srgbClr val="1F487C"/>
              </a:buClr>
              <a:buFont typeface="Arial"/>
              <a:buChar char="•"/>
              <a:tabLst>
                <a:tab pos="281305" algn="l"/>
              </a:tabLst>
            </a:pP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tutte le informazioni indispensabili per la </a:t>
            </a:r>
            <a:r>
              <a:rPr sz="1600" b="1" dirty="0">
                <a:solidFill>
                  <a:srgbClr val="244060"/>
                </a:solidFill>
                <a:latin typeface="Arial"/>
                <a:cs typeface="Arial"/>
              </a:rPr>
              <a:t>corretta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trasmissione della fattura al soggetto  destinatario attraverso </a:t>
            </a:r>
            <a:r>
              <a:rPr sz="1600" b="1" dirty="0">
                <a:solidFill>
                  <a:srgbClr val="244060"/>
                </a:solidFill>
                <a:latin typeface="Arial"/>
                <a:cs typeface="Arial"/>
              </a:rPr>
              <a:t>il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Sistema di Interscambio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(quali ad esempio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il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codice identificativo  univoco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dell’ufficio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destinatario, senza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il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quale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la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trasmissione non può</a:t>
            </a:r>
            <a:r>
              <a:rPr sz="1600" spc="3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avvenire).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034539" y="3651503"/>
            <a:ext cx="9325356" cy="18729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96439" y="3802379"/>
            <a:ext cx="9409175" cy="16306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63495" y="3680459"/>
            <a:ext cx="9217660" cy="1765300"/>
          </a:xfrm>
          <a:custGeom>
            <a:avLst/>
            <a:gdLst/>
            <a:ahLst/>
            <a:cxnLst/>
            <a:rect l="l" t="t" r="r" b="b"/>
            <a:pathLst>
              <a:path w="9217660" h="1765300">
                <a:moveTo>
                  <a:pt x="0" y="1764791"/>
                </a:moveTo>
                <a:lnTo>
                  <a:pt x="9217152" y="1764791"/>
                </a:lnTo>
                <a:lnTo>
                  <a:pt x="9217152" y="0"/>
                </a:lnTo>
                <a:lnTo>
                  <a:pt x="0" y="0"/>
                </a:lnTo>
                <a:lnTo>
                  <a:pt x="0" y="1764791"/>
                </a:lnTo>
                <a:close/>
              </a:path>
            </a:pathLst>
          </a:custGeom>
          <a:ln w="6096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92396" y="3537203"/>
            <a:ext cx="3959860" cy="288290"/>
          </a:xfrm>
          <a:custGeom>
            <a:avLst/>
            <a:gdLst/>
            <a:ahLst/>
            <a:cxnLst/>
            <a:rect l="l" t="t" r="r" b="b"/>
            <a:pathLst>
              <a:path w="3959859" h="288289">
                <a:moveTo>
                  <a:pt x="3911346" y="0"/>
                </a:moveTo>
                <a:lnTo>
                  <a:pt x="48005" y="0"/>
                </a:lnTo>
                <a:lnTo>
                  <a:pt x="29307" y="3768"/>
                </a:lnTo>
                <a:lnTo>
                  <a:pt x="14049" y="14049"/>
                </a:lnTo>
                <a:lnTo>
                  <a:pt x="3768" y="29307"/>
                </a:lnTo>
                <a:lnTo>
                  <a:pt x="0" y="48006"/>
                </a:lnTo>
                <a:lnTo>
                  <a:pt x="0" y="240030"/>
                </a:lnTo>
                <a:lnTo>
                  <a:pt x="3768" y="258728"/>
                </a:lnTo>
                <a:lnTo>
                  <a:pt x="14049" y="273986"/>
                </a:lnTo>
                <a:lnTo>
                  <a:pt x="29307" y="284267"/>
                </a:lnTo>
                <a:lnTo>
                  <a:pt x="48005" y="288036"/>
                </a:lnTo>
                <a:lnTo>
                  <a:pt x="3911346" y="288036"/>
                </a:lnTo>
                <a:lnTo>
                  <a:pt x="3930044" y="284267"/>
                </a:lnTo>
                <a:lnTo>
                  <a:pt x="3945302" y="273986"/>
                </a:lnTo>
                <a:lnTo>
                  <a:pt x="3955583" y="258728"/>
                </a:lnTo>
                <a:lnTo>
                  <a:pt x="3959352" y="240030"/>
                </a:lnTo>
                <a:lnTo>
                  <a:pt x="3959352" y="48006"/>
                </a:lnTo>
                <a:lnTo>
                  <a:pt x="3955583" y="29307"/>
                </a:lnTo>
                <a:lnTo>
                  <a:pt x="3945302" y="14049"/>
                </a:lnTo>
                <a:lnTo>
                  <a:pt x="3930044" y="3768"/>
                </a:lnTo>
                <a:lnTo>
                  <a:pt x="3911346" y="0"/>
                </a:lnTo>
                <a:close/>
              </a:path>
            </a:pathLst>
          </a:custGeom>
          <a:solidFill>
            <a:srgbClr val="EFF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92396" y="3537203"/>
            <a:ext cx="3959860" cy="288290"/>
          </a:xfrm>
          <a:custGeom>
            <a:avLst/>
            <a:gdLst/>
            <a:ahLst/>
            <a:cxnLst/>
            <a:rect l="l" t="t" r="r" b="b"/>
            <a:pathLst>
              <a:path w="3959859" h="288289">
                <a:moveTo>
                  <a:pt x="0" y="48006"/>
                </a:moveTo>
                <a:lnTo>
                  <a:pt x="3768" y="29307"/>
                </a:lnTo>
                <a:lnTo>
                  <a:pt x="14049" y="14049"/>
                </a:lnTo>
                <a:lnTo>
                  <a:pt x="29307" y="3768"/>
                </a:lnTo>
                <a:lnTo>
                  <a:pt x="48005" y="0"/>
                </a:lnTo>
                <a:lnTo>
                  <a:pt x="3911346" y="0"/>
                </a:lnTo>
                <a:lnTo>
                  <a:pt x="3930044" y="3768"/>
                </a:lnTo>
                <a:lnTo>
                  <a:pt x="3945302" y="14049"/>
                </a:lnTo>
                <a:lnTo>
                  <a:pt x="3955583" y="29307"/>
                </a:lnTo>
                <a:lnTo>
                  <a:pt x="3959352" y="48006"/>
                </a:lnTo>
                <a:lnTo>
                  <a:pt x="3959352" y="240030"/>
                </a:lnTo>
                <a:lnTo>
                  <a:pt x="3955583" y="258728"/>
                </a:lnTo>
                <a:lnTo>
                  <a:pt x="3945302" y="273986"/>
                </a:lnTo>
                <a:lnTo>
                  <a:pt x="3930044" y="284267"/>
                </a:lnTo>
                <a:lnTo>
                  <a:pt x="3911346" y="288036"/>
                </a:lnTo>
                <a:lnTo>
                  <a:pt x="48005" y="288036"/>
                </a:lnTo>
                <a:lnTo>
                  <a:pt x="29307" y="284267"/>
                </a:lnTo>
                <a:lnTo>
                  <a:pt x="14049" y="273986"/>
                </a:lnTo>
                <a:lnTo>
                  <a:pt x="3768" y="258728"/>
                </a:lnTo>
                <a:lnTo>
                  <a:pt x="0" y="240030"/>
                </a:lnTo>
                <a:lnTo>
                  <a:pt x="0" y="48006"/>
                </a:lnTo>
                <a:close/>
              </a:path>
            </a:pathLst>
          </a:custGeom>
          <a:ln w="12192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123058" y="3425088"/>
            <a:ext cx="9098915" cy="1819910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2781935">
              <a:lnSpc>
                <a:spcPct val="100000"/>
              </a:lnSpc>
              <a:spcBef>
                <a:spcPts val="905"/>
              </a:spcBef>
            </a:pP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La fattura elettronica </a:t>
            </a:r>
            <a:r>
              <a:rPr sz="1600" b="1" spc="-10" dirty="0">
                <a:solidFill>
                  <a:srgbClr val="244060"/>
                </a:solidFill>
                <a:latin typeface="Arial"/>
                <a:cs typeface="Arial"/>
              </a:rPr>
              <a:t>può</a:t>
            </a:r>
            <a:r>
              <a:rPr sz="1600" b="1" spc="9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contenere:</a:t>
            </a:r>
            <a:endParaRPr sz="1600">
              <a:latin typeface="Arial"/>
              <a:cs typeface="Arial"/>
            </a:endParaRPr>
          </a:p>
          <a:p>
            <a:pPr marL="280670" marR="5715" indent="-267970" algn="just">
              <a:lnSpc>
                <a:spcPct val="100000"/>
              </a:lnSpc>
              <a:spcBef>
                <a:spcPts val="800"/>
              </a:spcBef>
              <a:buClr>
                <a:srgbClr val="1F487C"/>
              </a:buClr>
              <a:buFont typeface="Arial"/>
              <a:buChar char="•"/>
              <a:tabLst>
                <a:tab pos="281305" algn="l"/>
              </a:tabLst>
            </a:pP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informazioni </a:t>
            </a:r>
            <a:r>
              <a:rPr sz="1600" b="1" dirty="0">
                <a:solidFill>
                  <a:srgbClr val="244060"/>
                </a:solidFill>
                <a:latin typeface="Arial"/>
                <a:cs typeface="Arial"/>
              </a:rPr>
              <a:t>utili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per la completa dematerializzazione del processo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,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attraverso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l’integrazione 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del documento con i sistemi gestionali e/o con i sistemi di</a:t>
            </a:r>
            <a:r>
              <a:rPr sz="1600" spc="6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pagamento;</a:t>
            </a:r>
            <a:endParaRPr sz="1600">
              <a:latin typeface="Arial"/>
              <a:cs typeface="Arial"/>
            </a:endParaRPr>
          </a:p>
          <a:p>
            <a:pPr marL="280670" marR="5080" indent="-267970" algn="just">
              <a:lnSpc>
                <a:spcPct val="100000"/>
              </a:lnSpc>
              <a:spcBef>
                <a:spcPts val="1000"/>
              </a:spcBef>
              <a:buClr>
                <a:srgbClr val="1F487C"/>
              </a:buClr>
              <a:buFont typeface="Arial"/>
              <a:buChar char="•"/>
              <a:tabLst>
                <a:tab pos="281305" algn="l"/>
              </a:tabLst>
            </a:pP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altre informazioni che possono risultare </a:t>
            </a:r>
            <a:r>
              <a:rPr sz="1600" b="1" dirty="0">
                <a:solidFill>
                  <a:srgbClr val="244060"/>
                </a:solidFill>
                <a:latin typeface="Arial"/>
                <a:cs typeface="Arial"/>
              </a:rPr>
              <a:t>utili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tenuto conto delle particolari tipologie di beni e  servizi, o funzionali al colloquio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tra le parti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(inserimento del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CIG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della relativa procedura di  acquisto, al fine di rendere più facilmente identificabile ogni</a:t>
            </a:r>
            <a:r>
              <a:rPr sz="1600" spc="3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fattura).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62197" y="1511268"/>
            <a:ext cx="873353" cy="12014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2272" y="3936491"/>
            <a:ext cx="1368552" cy="12527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ts val="1425"/>
              </a:lnSpc>
            </a:pPr>
            <a:fld id="{81D60167-4931-47E6-BA6A-407CBD079E47}" type="slidenum">
              <a:rPr spc="-5" dirty="0"/>
              <a:t>153</a:t>
            </a:fld>
            <a:endParaRPr spc="-5" dirty="0"/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2242820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Fattura</a:t>
            </a:r>
            <a:r>
              <a:rPr spc="-90" dirty="0"/>
              <a:t> </a:t>
            </a:r>
            <a:r>
              <a:rPr dirty="0"/>
              <a:t>elettronica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10" dirty="0">
                <a:latin typeface="Arial"/>
                <a:cs typeface="Arial"/>
              </a:rPr>
              <a:t>Contenuti</a:t>
            </a:r>
            <a:r>
              <a:rPr sz="1600" b="0" spc="-5" dirty="0">
                <a:latin typeface="Arial"/>
                <a:cs typeface="Arial"/>
              </a:rPr>
              <a:t> </a:t>
            </a:r>
            <a:r>
              <a:rPr sz="1600" b="0" spc="-10" dirty="0">
                <a:latin typeface="Arial"/>
                <a:cs typeface="Arial"/>
              </a:rPr>
              <a:t>(2/2)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6316" y="1041018"/>
            <a:ext cx="1070483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Per </a:t>
            </a:r>
            <a:r>
              <a:rPr sz="1600" b="1" spc="-10" dirty="0">
                <a:solidFill>
                  <a:srgbClr val="244060"/>
                </a:solidFill>
                <a:latin typeface="Arial"/>
                <a:cs typeface="Arial"/>
              </a:rPr>
              <a:t>ogni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fattura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(o lotti di fatture indirizzate al medesimo destinatario)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i contenuti devono essere garantiti in  termini</a:t>
            </a:r>
            <a:r>
              <a:rPr sz="1600" b="1" spc="3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di: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78382" y="4547742"/>
            <a:ext cx="99231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L’</a:t>
            </a:r>
            <a:r>
              <a:rPr sz="1600" b="1" spc="-10" dirty="0">
                <a:solidFill>
                  <a:srgbClr val="244060"/>
                </a:solidFill>
                <a:latin typeface="Arial"/>
                <a:cs typeface="Arial"/>
              </a:rPr>
              <a:t>autenticità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dell’origine,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l’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integrità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e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l’</a:t>
            </a:r>
            <a:r>
              <a:rPr sz="1600" b="1" dirty="0">
                <a:solidFill>
                  <a:srgbClr val="244060"/>
                </a:solidFill>
                <a:latin typeface="Arial"/>
                <a:cs typeface="Arial"/>
              </a:rPr>
              <a:t>immodificabilità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dei contenuti sono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garantiti dalla apposizione della  </a:t>
            </a:r>
            <a:r>
              <a:rPr sz="1600" b="1" u="sng" spc="-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Arial"/>
                <a:cs typeface="Arial"/>
              </a:rPr>
              <a:t>firma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 dell’emittente della fattura </a:t>
            </a:r>
            <a:r>
              <a:rPr sz="1600" b="1" spc="-10" dirty="0">
                <a:solidFill>
                  <a:srgbClr val="244060"/>
                </a:solidFill>
                <a:latin typeface="Arial"/>
                <a:cs typeface="Arial"/>
              </a:rPr>
              <a:t>attraverso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un certificato di firma</a:t>
            </a:r>
            <a:r>
              <a:rPr sz="1600" b="1" spc="35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qualificata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46504" y="2071116"/>
            <a:ext cx="8173211" cy="13319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75460" y="2100072"/>
            <a:ext cx="8065008" cy="12237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91867" y="2505455"/>
            <a:ext cx="2232660" cy="539750"/>
          </a:xfrm>
          <a:custGeom>
            <a:avLst/>
            <a:gdLst/>
            <a:ahLst/>
            <a:cxnLst/>
            <a:rect l="l" t="t" r="r" b="b"/>
            <a:pathLst>
              <a:path w="2232660" h="539750">
                <a:moveTo>
                  <a:pt x="0" y="539496"/>
                </a:moveTo>
                <a:lnTo>
                  <a:pt x="2232660" y="539496"/>
                </a:lnTo>
                <a:lnTo>
                  <a:pt x="2232660" y="0"/>
                </a:lnTo>
                <a:lnTo>
                  <a:pt x="0" y="0"/>
                </a:lnTo>
                <a:lnTo>
                  <a:pt x="0" y="539496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991867" y="2505455"/>
            <a:ext cx="2232660" cy="539750"/>
          </a:xfrm>
          <a:prstGeom prst="rect">
            <a:avLst/>
          </a:prstGeom>
          <a:ln w="6096">
            <a:solidFill>
              <a:srgbClr val="1F487C"/>
            </a:solidFill>
          </a:ln>
        </p:spPr>
        <p:txBody>
          <a:bodyPr vert="horz" wrap="square" lIns="0" tIns="143510" rIns="0" bIns="0" rtlCol="0">
            <a:spAutoFit/>
          </a:bodyPr>
          <a:lstStyle/>
          <a:p>
            <a:pPr marL="716280">
              <a:lnSpc>
                <a:spcPct val="100000"/>
              </a:lnSpc>
              <a:spcBef>
                <a:spcPts val="1130"/>
              </a:spcBef>
            </a:pP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Integrità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319771" y="2505455"/>
            <a:ext cx="2232660" cy="539750"/>
          </a:xfrm>
          <a:custGeom>
            <a:avLst/>
            <a:gdLst/>
            <a:ahLst/>
            <a:cxnLst/>
            <a:rect l="l" t="t" r="r" b="b"/>
            <a:pathLst>
              <a:path w="2232659" h="539750">
                <a:moveTo>
                  <a:pt x="0" y="539496"/>
                </a:moveTo>
                <a:lnTo>
                  <a:pt x="2232660" y="539496"/>
                </a:lnTo>
                <a:lnTo>
                  <a:pt x="2232660" y="0"/>
                </a:lnTo>
                <a:lnTo>
                  <a:pt x="0" y="0"/>
                </a:lnTo>
                <a:lnTo>
                  <a:pt x="0" y="539496"/>
                </a:lnTo>
                <a:close/>
              </a:path>
            </a:pathLst>
          </a:custGeom>
          <a:solidFill>
            <a:srgbClr val="92C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319771" y="2505455"/>
            <a:ext cx="2232660" cy="539750"/>
          </a:xfrm>
          <a:prstGeom prst="rect">
            <a:avLst/>
          </a:prstGeom>
          <a:ln w="6096">
            <a:solidFill>
              <a:srgbClr val="1F487C"/>
            </a:solidFill>
          </a:ln>
        </p:spPr>
        <p:txBody>
          <a:bodyPr vert="horz" wrap="square" lIns="0" tIns="143510" rIns="0" bIns="0" rtlCol="0">
            <a:spAutoFit/>
          </a:bodyPr>
          <a:lstStyle/>
          <a:p>
            <a:pPr marL="344170">
              <a:lnSpc>
                <a:spcPct val="100000"/>
              </a:lnSpc>
              <a:spcBef>
                <a:spcPts val="1130"/>
              </a:spcBef>
            </a:pP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Immodificabilità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655820" y="2505455"/>
            <a:ext cx="2232660" cy="539750"/>
          </a:xfrm>
          <a:custGeom>
            <a:avLst/>
            <a:gdLst/>
            <a:ahLst/>
            <a:cxnLst/>
            <a:rect l="l" t="t" r="r" b="b"/>
            <a:pathLst>
              <a:path w="2232659" h="539750">
                <a:moveTo>
                  <a:pt x="0" y="539496"/>
                </a:moveTo>
                <a:lnTo>
                  <a:pt x="2232660" y="539496"/>
                </a:lnTo>
                <a:lnTo>
                  <a:pt x="2232660" y="0"/>
                </a:lnTo>
                <a:lnTo>
                  <a:pt x="0" y="0"/>
                </a:lnTo>
                <a:lnTo>
                  <a:pt x="0" y="539496"/>
                </a:lnTo>
                <a:close/>
              </a:path>
            </a:pathLst>
          </a:custGeom>
          <a:solidFill>
            <a:srgbClr val="B7DE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655820" y="2505455"/>
            <a:ext cx="2232660" cy="539750"/>
          </a:xfrm>
          <a:prstGeom prst="rect">
            <a:avLst/>
          </a:prstGeom>
          <a:ln w="6096">
            <a:solidFill>
              <a:srgbClr val="1F487C"/>
            </a:solidFill>
          </a:ln>
        </p:spPr>
        <p:txBody>
          <a:bodyPr vert="horz" wrap="square" lIns="0" tIns="143510" rIns="0" bIns="0" rtlCol="0">
            <a:spAutoFit/>
          </a:bodyPr>
          <a:lstStyle/>
          <a:p>
            <a:pPr marL="593725">
              <a:lnSpc>
                <a:spcPct val="100000"/>
              </a:lnSpc>
              <a:spcBef>
                <a:spcPts val="1130"/>
              </a:spcBef>
            </a:pPr>
            <a:r>
              <a:rPr sz="1600" b="1" spc="-10" dirty="0">
                <a:solidFill>
                  <a:srgbClr val="244060"/>
                </a:solidFill>
                <a:latin typeface="Arial"/>
                <a:cs typeface="Arial"/>
              </a:rPr>
              <a:t>Autenticità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999232" y="2314955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89" h="288289">
                <a:moveTo>
                  <a:pt x="144018" y="0"/>
                </a:moveTo>
                <a:lnTo>
                  <a:pt x="98511" y="7345"/>
                </a:lnTo>
                <a:lnTo>
                  <a:pt x="58978" y="27797"/>
                </a:lnTo>
                <a:lnTo>
                  <a:pt x="27797" y="58978"/>
                </a:lnTo>
                <a:lnTo>
                  <a:pt x="7345" y="98511"/>
                </a:lnTo>
                <a:lnTo>
                  <a:pt x="0" y="144018"/>
                </a:lnTo>
                <a:lnTo>
                  <a:pt x="7345" y="189524"/>
                </a:lnTo>
                <a:lnTo>
                  <a:pt x="27797" y="229057"/>
                </a:lnTo>
                <a:lnTo>
                  <a:pt x="58978" y="260238"/>
                </a:lnTo>
                <a:lnTo>
                  <a:pt x="98511" y="280690"/>
                </a:lnTo>
                <a:lnTo>
                  <a:pt x="144018" y="288036"/>
                </a:lnTo>
                <a:lnTo>
                  <a:pt x="189524" y="280690"/>
                </a:lnTo>
                <a:lnTo>
                  <a:pt x="229057" y="260238"/>
                </a:lnTo>
                <a:lnTo>
                  <a:pt x="260238" y="229057"/>
                </a:lnTo>
                <a:lnTo>
                  <a:pt x="280690" y="189524"/>
                </a:lnTo>
                <a:lnTo>
                  <a:pt x="288035" y="144018"/>
                </a:lnTo>
                <a:lnTo>
                  <a:pt x="280690" y="98511"/>
                </a:lnTo>
                <a:lnTo>
                  <a:pt x="260238" y="58978"/>
                </a:lnTo>
                <a:lnTo>
                  <a:pt x="229057" y="27797"/>
                </a:lnTo>
                <a:lnTo>
                  <a:pt x="189524" y="7345"/>
                </a:lnTo>
                <a:lnTo>
                  <a:pt x="144018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64708" y="2314955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89" h="288289">
                <a:moveTo>
                  <a:pt x="144017" y="0"/>
                </a:moveTo>
                <a:lnTo>
                  <a:pt x="98511" y="7345"/>
                </a:lnTo>
                <a:lnTo>
                  <a:pt x="58978" y="27797"/>
                </a:lnTo>
                <a:lnTo>
                  <a:pt x="27797" y="58978"/>
                </a:lnTo>
                <a:lnTo>
                  <a:pt x="7345" y="98511"/>
                </a:lnTo>
                <a:lnTo>
                  <a:pt x="0" y="144018"/>
                </a:lnTo>
                <a:lnTo>
                  <a:pt x="7345" y="189524"/>
                </a:lnTo>
                <a:lnTo>
                  <a:pt x="27797" y="229057"/>
                </a:lnTo>
                <a:lnTo>
                  <a:pt x="58978" y="260238"/>
                </a:lnTo>
                <a:lnTo>
                  <a:pt x="98511" y="280690"/>
                </a:lnTo>
                <a:lnTo>
                  <a:pt x="144017" y="288036"/>
                </a:lnTo>
                <a:lnTo>
                  <a:pt x="189524" y="280690"/>
                </a:lnTo>
                <a:lnTo>
                  <a:pt x="229057" y="260238"/>
                </a:lnTo>
                <a:lnTo>
                  <a:pt x="260238" y="229057"/>
                </a:lnTo>
                <a:lnTo>
                  <a:pt x="280690" y="189524"/>
                </a:lnTo>
                <a:lnTo>
                  <a:pt x="288036" y="144018"/>
                </a:lnTo>
                <a:lnTo>
                  <a:pt x="280690" y="98511"/>
                </a:lnTo>
                <a:lnTo>
                  <a:pt x="260238" y="58978"/>
                </a:lnTo>
                <a:lnTo>
                  <a:pt x="229057" y="27797"/>
                </a:lnTo>
                <a:lnTo>
                  <a:pt x="189524" y="7345"/>
                </a:lnTo>
                <a:lnTo>
                  <a:pt x="144017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55507" y="2314955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018" y="0"/>
                </a:moveTo>
                <a:lnTo>
                  <a:pt x="98511" y="7345"/>
                </a:lnTo>
                <a:lnTo>
                  <a:pt x="58978" y="27797"/>
                </a:lnTo>
                <a:lnTo>
                  <a:pt x="27797" y="58978"/>
                </a:lnTo>
                <a:lnTo>
                  <a:pt x="7345" y="98511"/>
                </a:lnTo>
                <a:lnTo>
                  <a:pt x="0" y="144018"/>
                </a:lnTo>
                <a:lnTo>
                  <a:pt x="7345" y="189524"/>
                </a:lnTo>
                <a:lnTo>
                  <a:pt x="27797" y="229057"/>
                </a:lnTo>
                <a:lnTo>
                  <a:pt x="58978" y="260238"/>
                </a:lnTo>
                <a:lnTo>
                  <a:pt x="98511" y="280690"/>
                </a:lnTo>
                <a:lnTo>
                  <a:pt x="144018" y="288036"/>
                </a:lnTo>
                <a:lnTo>
                  <a:pt x="189524" y="280690"/>
                </a:lnTo>
                <a:lnTo>
                  <a:pt x="229057" y="260238"/>
                </a:lnTo>
                <a:lnTo>
                  <a:pt x="260238" y="229057"/>
                </a:lnTo>
                <a:lnTo>
                  <a:pt x="280690" y="189524"/>
                </a:lnTo>
                <a:lnTo>
                  <a:pt x="288036" y="144018"/>
                </a:lnTo>
                <a:lnTo>
                  <a:pt x="280690" y="98511"/>
                </a:lnTo>
                <a:lnTo>
                  <a:pt x="260238" y="58978"/>
                </a:lnTo>
                <a:lnTo>
                  <a:pt x="229057" y="27797"/>
                </a:lnTo>
                <a:lnTo>
                  <a:pt x="189524" y="7345"/>
                </a:lnTo>
                <a:lnTo>
                  <a:pt x="144018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775460" y="2100072"/>
            <a:ext cx="8065134" cy="1224280"/>
          </a:xfrm>
          <a:prstGeom prst="rect">
            <a:avLst/>
          </a:prstGeom>
          <a:ln w="6096">
            <a:solidFill>
              <a:srgbClr val="4F81BC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550">
              <a:latin typeface="Times New Roman"/>
              <a:cs typeface="Times New Roman"/>
            </a:endParaRPr>
          </a:p>
          <a:p>
            <a:pPr marL="1311910">
              <a:lnSpc>
                <a:spcPct val="100000"/>
              </a:lnSpc>
              <a:spcBef>
                <a:spcPts val="5"/>
              </a:spcBef>
              <a:tabLst>
                <a:tab pos="3976370" algn="l"/>
                <a:tab pos="6569075" algn="l"/>
              </a:tabLst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1	2	3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466588" y="3915155"/>
            <a:ext cx="683260" cy="180340"/>
          </a:xfrm>
          <a:custGeom>
            <a:avLst/>
            <a:gdLst/>
            <a:ahLst/>
            <a:cxnLst/>
            <a:rect l="l" t="t" r="r" b="b"/>
            <a:pathLst>
              <a:path w="683260" h="180339">
                <a:moveTo>
                  <a:pt x="0" y="0"/>
                </a:moveTo>
                <a:lnTo>
                  <a:pt x="0" y="83693"/>
                </a:lnTo>
                <a:lnTo>
                  <a:pt x="341375" y="179832"/>
                </a:lnTo>
                <a:lnTo>
                  <a:pt x="638558" y="96139"/>
                </a:lnTo>
                <a:lnTo>
                  <a:pt x="341375" y="96139"/>
                </a:lnTo>
                <a:lnTo>
                  <a:pt x="0" y="0"/>
                </a:lnTo>
                <a:close/>
              </a:path>
              <a:path w="683260" h="180339">
                <a:moveTo>
                  <a:pt x="682751" y="0"/>
                </a:moveTo>
                <a:lnTo>
                  <a:pt x="341375" y="96139"/>
                </a:lnTo>
                <a:lnTo>
                  <a:pt x="638558" y="96139"/>
                </a:lnTo>
                <a:lnTo>
                  <a:pt x="682751" y="83693"/>
                </a:lnTo>
                <a:lnTo>
                  <a:pt x="682751" y="0"/>
                </a:lnTo>
                <a:close/>
              </a:path>
            </a:pathLst>
          </a:custGeom>
          <a:solidFill>
            <a:srgbClr val="2B4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8431" y="4518659"/>
            <a:ext cx="647700" cy="647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ts val="1425"/>
              </a:lnSpc>
            </a:pPr>
            <a:fld id="{81D60167-4931-47E6-BA6A-407CBD079E47}" type="slidenum">
              <a:rPr spc="-5" dirty="0"/>
              <a:t>154</a:t>
            </a:fld>
            <a:endParaRPr spc="-5" dirty="0"/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136630" y="6541109"/>
            <a:ext cx="281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155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2242820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Fattura</a:t>
            </a:r>
            <a:r>
              <a:rPr spc="-90" dirty="0"/>
              <a:t> </a:t>
            </a:r>
            <a:r>
              <a:rPr dirty="0"/>
              <a:t>elettronica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Canali di</a:t>
            </a:r>
            <a:r>
              <a:rPr sz="1600" b="0" spc="-30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trasmissione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17576" y="850391"/>
            <a:ext cx="2089785" cy="504825"/>
          </a:xfrm>
          <a:custGeom>
            <a:avLst/>
            <a:gdLst/>
            <a:ahLst/>
            <a:cxnLst/>
            <a:rect l="l" t="t" r="r" b="b"/>
            <a:pathLst>
              <a:path w="2089785" h="504825">
                <a:moveTo>
                  <a:pt x="0" y="504443"/>
                </a:moveTo>
                <a:lnTo>
                  <a:pt x="2089404" y="504443"/>
                </a:lnTo>
                <a:lnTo>
                  <a:pt x="2089404" y="0"/>
                </a:lnTo>
                <a:lnTo>
                  <a:pt x="0" y="0"/>
                </a:lnTo>
                <a:lnTo>
                  <a:pt x="0" y="504443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7576" y="850391"/>
            <a:ext cx="2089785" cy="504825"/>
          </a:xfrm>
          <a:custGeom>
            <a:avLst/>
            <a:gdLst/>
            <a:ahLst/>
            <a:cxnLst/>
            <a:rect l="l" t="t" r="r" b="b"/>
            <a:pathLst>
              <a:path w="2089785" h="504825">
                <a:moveTo>
                  <a:pt x="0" y="504443"/>
                </a:moveTo>
                <a:lnTo>
                  <a:pt x="2089404" y="504443"/>
                </a:lnTo>
                <a:lnTo>
                  <a:pt x="2089404" y="0"/>
                </a:lnTo>
                <a:lnTo>
                  <a:pt x="0" y="0"/>
                </a:lnTo>
                <a:lnTo>
                  <a:pt x="0" y="504443"/>
                </a:lnTo>
                <a:close/>
              </a:path>
            </a:pathLst>
          </a:custGeom>
          <a:ln w="6096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09701" y="842010"/>
            <a:ext cx="17062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16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Posta Elettronica  Certificata (PEC)</a:t>
            </a:r>
            <a:r>
              <a:rPr sz="1575" b="1" spc="-7" baseline="2645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575" baseline="26455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17576" y="2118360"/>
            <a:ext cx="2089785" cy="504825"/>
          </a:xfrm>
          <a:custGeom>
            <a:avLst/>
            <a:gdLst/>
            <a:ahLst/>
            <a:cxnLst/>
            <a:rect l="l" t="t" r="r" b="b"/>
            <a:pathLst>
              <a:path w="2089785" h="504825">
                <a:moveTo>
                  <a:pt x="0" y="504444"/>
                </a:moveTo>
                <a:lnTo>
                  <a:pt x="2089404" y="504444"/>
                </a:lnTo>
                <a:lnTo>
                  <a:pt x="2089404" y="0"/>
                </a:lnTo>
                <a:lnTo>
                  <a:pt x="0" y="0"/>
                </a:lnTo>
                <a:lnTo>
                  <a:pt x="0" y="504444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7576" y="2118360"/>
            <a:ext cx="2089785" cy="504825"/>
          </a:xfrm>
          <a:custGeom>
            <a:avLst/>
            <a:gdLst/>
            <a:ahLst/>
            <a:cxnLst/>
            <a:rect l="l" t="t" r="r" b="b"/>
            <a:pathLst>
              <a:path w="2089785" h="504825">
                <a:moveTo>
                  <a:pt x="0" y="504444"/>
                </a:moveTo>
                <a:lnTo>
                  <a:pt x="2089404" y="504444"/>
                </a:lnTo>
                <a:lnTo>
                  <a:pt x="2089404" y="0"/>
                </a:lnTo>
                <a:lnTo>
                  <a:pt x="0" y="0"/>
                </a:lnTo>
                <a:lnTo>
                  <a:pt x="0" y="504444"/>
                </a:lnTo>
                <a:close/>
              </a:path>
            </a:pathLst>
          </a:custGeom>
          <a:ln w="6096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75817" y="2231898"/>
            <a:ext cx="13722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Invio 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via</a:t>
            </a:r>
            <a:r>
              <a:rPr sz="16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web</a:t>
            </a:r>
            <a:r>
              <a:rPr sz="1575" b="1" spc="7" baseline="2645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575" baseline="26455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33827" y="922019"/>
            <a:ext cx="361315" cy="361315"/>
          </a:xfrm>
          <a:custGeom>
            <a:avLst/>
            <a:gdLst/>
            <a:ahLst/>
            <a:cxnLst/>
            <a:rect l="l" t="t" r="r" b="b"/>
            <a:pathLst>
              <a:path w="361314" h="361315">
                <a:moveTo>
                  <a:pt x="180594" y="0"/>
                </a:moveTo>
                <a:lnTo>
                  <a:pt x="180594" y="90296"/>
                </a:lnTo>
                <a:lnTo>
                  <a:pt x="0" y="90296"/>
                </a:lnTo>
                <a:lnTo>
                  <a:pt x="0" y="270890"/>
                </a:lnTo>
                <a:lnTo>
                  <a:pt x="180594" y="270890"/>
                </a:lnTo>
                <a:lnTo>
                  <a:pt x="180594" y="361188"/>
                </a:lnTo>
                <a:lnTo>
                  <a:pt x="361188" y="180593"/>
                </a:lnTo>
                <a:lnTo>
                  <a:pt x="180594" y="0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33827" y="922019"/>
            <a:ext cx="361315" cy="361315"/>
          </a:xfrm>
          <a:custGeom>
            <a:avLst/>
            <a:gdLst/>
            <a:ahLst/>
            <a:cxnLst/>
            <a:rect l="l" t="t" r="r" b="b"/>
            <a:pathLst>
              <a:path w="361314" h="361315">
                <a:moveTo>
                  <a:pt x="0" y="90296"/>
                </a:moveTo>
                <a:lnTo>
                  <a:pt x="180594" y="90296"/>
                </a:lnTo>
                <a:lnTo>
                  <a:pt x="180594" y="0"/>
                </a:lnTo>
                <a:lnTo>
                  <a:pt x="361188" y="180593"/>
                </a:lnTo>
                <a:lnTo>
                  <a:pt x="180594" y="361188"/>
                </a:lnTo>
                <a:lnTo>
                  <a:pt x="180594" y="270890"/>
                </a:lnTo>
                <a:lnTo>
                  <a:pt x="0" y="270890"/>
                </a:lnTo>
                <a:lnTo>
                  <a:pt x="0" y="90296"/>
                </a:lnTo>
                <a:close/>
              </a:path>
            </a:pathLst>
          </a:custGeom>
          <a:ln w="6096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33827" y="2189988"/>
            <a:ext cx="361315" cy="361315"/>
          </a:xfrm>
          <a:custGeom>
            <a:avLst/>
            <a:gdLst/>
            <a:ahLst/>
            <a:cxnLst/>
            <a:rect l="l" t="t" r="r" b="b"/>
            <a:pathLst>
              <a:path w="361314" h="361314">
                <a:moveTo>
                  <a:pt x="180594" y="0"/>
                </a:moveTo>
                <a:lnTo>
                  <a:pt x="180594" y="90297"/>
                </a:lnTo>
                <a:lnTo>
                  <a:pt x="0" y="90297"/>
                </a:lnTo>
                <a:lnTo>
                  <a:pt x="0" y="270890"/>
                </a:lnTo>
                <a:lnTo>
                  <a:pt x="180594" y="270890"/>
                </a:lnTo>
                <a:lnTo>
                  <a:pt x="180594" y="361188"/>
                </a:lnTo>
                <a:lnTo>
                  <a:pt x="361188" y="180594"/>
                </a:lnTo>
                <a:lnTo>
                  <a:pt x="180594" y="0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33827" y="2189988"/>
            <a:ext cx="361315" cy="361315"/>
          </a:xfrm>
          <a:custGeom>
            <a:avLst/>
            <a:gdLst/>
            <a:ahLst/>
            <a:cxnLst/>
            <a:rect l="l" t="t" r="r" b="b"/>
            <a:pathLst>
              <a:path w="361314" h="361314">
                <a:moveTo>
                  <a:pt x="0" y="90297"/>
                </a:moveTo>
                <a:lnTo>
                  <a:pt x="180594" y="90297"/>
                </a:lnTo>
                <a:lnTo>
                  <a:pt x="180594" y="0"/>
                </a:lnTo>
                <a:lnTo>
                  <a:pt x="361188" y="180594"/>
                </a:lnTo>
                <a:lnTo>
                  <a:pt x="180594" y="361188"/>
                </a:lnTo>
                <a:lnTo>
                  <a:pt x="180594" y="270890"/>
                </a:lnTo>
                <a:lnTo>
                  <a:pt x="0" y="270890"/>
                </a:lnTo>
                <a:lnTo>
                  <a:pt x="0" y="90297"/>
                </a:lnTo>
                <a:close/>
              </a:path>
            </a:pathLst>
          </a:custGeom>
          <a:ln w="6096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873755" y="798703"/>
            <a:ext cx="8331200" cy="14820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985" algn="just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244060"/>
                </a:solidFill>
                <a:latin typeface="Arial"/>
                <a:cs typeface="Arial"/>
              </a:rPr>
              <a:t>L’invio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mediante PEC è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possibile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per </a:t>
            </a:r>
            <a:r>
              <a:rPr sz="1600" b="1" dirty="0">
                <a:solidFill>
                  <a:srgbClr val="244060"/>
                </a:solidFill>
                <a:latin typeface="Arial"/>
                <a:cs typeface="Arial"/>
              </a:rPr>
              <a:t>gli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operatori economici forniti di </a:t>
            </a:r>
            <a:r>
              <a:rPr sz="1600" b="1" spc="-10" dirty="0">
                <a:solidFill>
                  <a:srgbClr val="244060"/>
                </a:solidFill>
                <a:latin typeface="Arial"/>
                <a:cs typeface="Arial"/>
              </a:rPr>
              <a:t>una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casella </a:t>
            </a:r>
            <a:r>
              <a:rPr sz="1600" b="1" dirty="0">
                <a:solidFill>
                  <a:srgbClr val="244060"/>
                </a:solidFill>
                <a:latin typeface="Arial"/>
                <a:cs typeface="Arial"/>
              </a:rPr>
              <a:t>di 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Posta Elettronica</a:t>
            </a:r>
            <a:r>
              <a:rPr sz="1600" b="1" spc="4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Certificata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Sul portale Fatture e Corrispettivi, seguendo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il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percorso Fatturazione elettronica – 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Trasmissione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(Invia file), è disponibile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un’applicazione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per inviare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le fatture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attraverso  </a:t>
            </a:r>
            <a:r>
              <a:rPr sz="1600" b="1" spc="-10" dirty="0">
                <a:solidFill>
                  <a:srgbClr val="244060"/>
                </a:solidFill>
                <a:latin typeface="Arial"/>
                <a:cs typeface="Arial"/>
              </a:rPr>
              <a:t>un’interfaccia </a:t>
            </a:r>
            <a:r>
              <a:rPr sz="1600" b="1" spc="5" dirty="0">
                <a:solidFill>
                  <a:srgbClr val="244060"/>
                </a:solidFill>
                <a:latin typeface="Arial"/>
                <a:cs typeface="Arial"/>
              </a:rPr>
              <a:t>web</a:t>
            </a:r>
            <a:r>
              <a:rPr sz="1600" spc="5" dirty="0">
                <a:solidFill>
                  <a:srgbClr val="244060"/>
                </a:solidFill>
                <a:latin typeface="Arial"/>
                <a:cs typeface="Arial"/>
              </a:rPr>
              <a:t>.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L'accesso è possibile</a:t>
            </a:r>
            <a:r>
              <a:rPr sz="1600" spc="1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con: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873755" y="2332100"/>
            <a:ext cx="8329930" cy="1076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715" indent="-286385">
              <a:lnSpc>
                <a:spcPct val="100000"/>
              </a:lnSpc>
              <a:spcBef>
                <a:spcPts val="95"/>
              </a:spcBef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Altre credenziali [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SPID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il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nuovo "Sistema Pubblico dell'Identità Digitale" per accedere ai  servizi della Pubblica</a:t>
            </a:r>
            <a:r>
              <a:rPr sz="1600" spc="-12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Amministrazione];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Credenziali</a:t>
            </a:r>
            <a:r>
              <a:rPr sz="1600" spc="13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dell'</a:t>
            </a:r>
            <a:r>
              <a:rPr sz="1600" b="1" spc="-10" dirty="0">
                <a:solidFill>
                  <a:srgbClr val="244060"/>
                </a:solidFill>
                <a:latin typeface="Arial"/>
                <a:cs typeface="Arial"/>
              </a:rPr>
              <a:t>Agenzia</a:t>
            </a:r>
            <a:r>
              <a:rPr sz="1600" b="1" spc="14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delle</a:t>
            </a:r>
            <a:r>
              <a:rPr sz="1600" b="1" spc="14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Entrate</a:t>
            </a:r>
            <a:r>
              <a:rPr sz="1600" b="1" spc="14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[Fisconline,</a:t>
            </a:r>
            <a:r>
              <a:rPr sz="1600" spc="13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Entratel,</a:t>
            </a:r>
            <a:r>
              <a:rPr sz="1600" spc="14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Carta</a:t>
            </a:r>
            <a:r>
              <a:rPr sz="1600" spc="13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Nazionale</a:t>
            </a:r>
            <a:r>
              <a:rPr sz="1600" spc="13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dei</a:t>
            </a:r>
            <a:r>
              <a:rPr sz="1600" spc="12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Servizi</a:t>
            </a:r>
            <a:endParaRPr sz="16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(CNS)].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86867" y="6222898"/>
            <a:ext cx="41021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22" baseline="27777" dirty="0">
                <a:solidFill>
                  <a:srgbClr val="244060"/>
                </a:solidFill>
                <a:latin typeface="Arial"/>
                <a:cs typeface="Arial"/>
              </a:rPr>
              <a:t>1 </a:t>
            </a:r>
            <a:r>
              <a:rPr sz="1100" dirty="0">
                <a:solidFill>
                  <a:srgbClr val="244060"/>
                </a:solidFill>
                <a:latin typeface="Arial"/>
                <a:cs typeface="Arial"/>
              </a:rPr>
              <a:t>Fonte:</a:t>
            </a:r>
            <a:r>
              <a:rPr sz="1100" spc="1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1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https://www.fatturapa.gov.it/export/fatturazione/it/c-13.htm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25195" y="1441703"/>
            <a:ext cx="10836275" cy="0"/>
          </a:xfrm>
          <a:custGeom>
            <a:avLst/>
            <a:gdLst/>
            <a:ahLst/>
            <a:cxnLst/>
            <a:rect l="l" t="t" r="r" b="b"/>
            <a:pathLst>
              <a:path w="10836275">
                <a:moveTo>
                  <a:pt x="1083602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1F487C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4527" y="3476244"/>
            <a:ext cx="10836275" cy="0"/>
          </a:xfrm>
          <a:custGeom>
            <a:avLst/>
            <a:gdLst/>
            <a:ahLst/>
            <a:cxnLst/>
            <a:rect l="l" t="t" r="r" b="b"/>
            <a:pathLst>
              <a:path w="10836275">
                <a:moveTo>
                  <a:pt x="1083602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1F487C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7576" y="3567684"/>
            <a:ext cx="2089785" cy="504825"/>
          </a:xfrm>
          <a:custGeom>
            <a:avLst/>
            <a:gdLst/>
            <a:ahLst/>
            <a:cxnLst/>
            <a:rect l="l" t="t" r="r" b="b"/>
            <a:pathLst>
              <a:path w="2089785" h="504825">
                <a:moveTo>
                  <a:pt x="0" y="504444"/>
                </a:moveTo>
                <a:lnTo>
                  <a:pt x="2089404" y="504444"/>
                </a:lnTo>
                <a:lnTo>
                  <a:pt x="2089404" y="0"/>
                </a:lnTo>
                <a:lnTo>
                  <a:pt x="0" y="0"/>
                </a:lnTo>
                <a:lnTo>
                  <a:pt x="0" y="504444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7576" y="3567684"/>
            <a:ext cx="2089785" cy="504825"/>
          </a:xfrm>
          <a:custGeom>
            <a:avLst/>
            <a:gdLst/>
            <a:ahLst/>
            <a:cxnLst/>
            <a:rect l="l" t="t" r="r" b="b"/>
            <a:pathLst>
              <a:path w="2089785" h="504825">
                <a:moveTo>
                  <a:pt x="0" y="504444"/>
                </a:moveTo>
                <a:lnTo>
                  <a:pt x="2089404" y="504444"/>
                </a:lnTo>
                <a:lnTo>
                  <a:pt x="2089404" y="0"/>
                </a:lnTo>
                <a:lnTo>
                  <a:pt x="0" y="0"/>
                </a:lnTo>
                <a:lnTo>
                  <a:pt x="0" y="504444"/>
                </a:lnTo>
                <a:close/>
              </a:path>
            </a:pathLst>
          </a:custGeom>
          <a:ln w="6096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18261" y="3559809"/>
            <a:ext cx="188848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244060"/>
                </a:solidFill>
                <a:latin typeface="Arial"/>
                <a:cs typeface="Arial"/>
              </a:rPr>
              <a:t>Servizio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SDICoop</a:t>
            </a:r>
            <a:r>
              <a:rPr sz="1600" b="1" spc="1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–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b="1" spc="-10" dirty="0">
                <a:solidFill>
                  <a:srgbClr val="244060"/>
                </a:solidFill>
                <a:latin typeface="Arial"/>
                <a:cs typeface="Arial"/>
              </a:rPr>
              <a:t>Trasmissione</a:t>
            </a:r>
            <a:r>
              <a:rPr sz="1575" b="1" spc="-15" baseline="26455" dirty="0">
                <a:solidFill>
                  <a:srgbClr val="244060"/>
                </a:solidFill>
                <a:latin typeface="Arial"/>
                <a:cs typeface="Arial"/>
              </a:rPr>
              <a:t>1</a:t>
            </a:r>
            <a:endParaRPr sz="1575" baseline="26455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433827" y="3640835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4" h="360045">
                <a:moveTo>
                  <a:pt x="179832" y="0"/>
                </a:moveTo>
                <a:lnTo>
                  <a:pt x="179832" y="89915"/>
                </a:lnTo>
                <a:lnTo>
                  <a:pt x="0" y="89915"/>
                </a:lnTo>
                <a:lnTo>
                  <a:pt x="0" y="269747"/>
                </a:lnTo>
                <a:lnTo>
                  <a:pt x="179832" y="269747"/>
                </a:lnTo>
                <a:lnTo>
                  <a:pt x="179832" y="359663"/>
                </a:lnTo>
                <a:lnTo>
                  <a:pt x="359664" y="179831"/>
                </a:lnTo>
                <a:lnTo>
                  <a:pt x="179832" y="0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33827" y="3640835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4" h="360045">
                <a:moveTo>
                  <a:pt x="0" y="89915"/>
                </a:moveTo>
                <a:lnTo>
                  <a:pt x="179832" y="89915"/>
                </a:lnTo>
                <a:lnTo>
                  <a:pt x="179832" y="0"/>
                </a:lnTo>
                <a:lnTo>
                  <a:pt x="359664" y="179831"/>
                </a:lnTo>
                <a:lnTo>
                  <a:pt x="179832" y="359663"/>
                </a:lnTo>
                <a:lnTo>
                  <a:pt x="179832" y="269747"/>
                </a:lnTo>
                <a:lnTo>
                  <a:pt x="0" y="269747"/>
                </a:lnTo>
                <a:lnTo>
                  <a:pt x="0" y="89915"/>
                </a:lnTo>
                <a:close/>
              </a:path>
            </a:pathLst>
          </a:custGeom>
          <a:ln w="6096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873755" y="3559555"/>
            <a:ext cx="833056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Il</a:t>
            </a:r>
            <a:r>
              <a:rPr sz="1600" spc="28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servizio</a:t>
            </a:r>
            <a:r>
              <a:rPr sz="1600" spc="28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è</a:t>
            </a:r>
            <a:r>
              <a:rPr sz="1600" spc="28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disponibile</a:t>
            </a:r>
            <a:r>
              <a:rPr sz="1600" spc="29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per</a:t>
            </a:r>
            <a:r>
              <a:rPr sz="1600" spc="27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coloro</a:t>
            </a:r>
            <a:r>
              <a:rPr sz="1600" spc="29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che</a:t>
            </a:r>
            <a:r>
              <a:rPr sz="1600" spc="28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desiderano</a:t>
            </a:r>
            <a:r>
              <a:rPr sz="1600" spc="28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inviare</a:t>
            </a:r>
            <a:r>
              <a:rPr sz="1600" spc="28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le</a:t>
            </a:r>
            <a:r>
              <a:rPr sz="1600" spc="28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fatture</a:t>
            </a:r>
            <a:r>
              <a:rPr sz="1600" spc="28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e</a:t>
            </a:r>
            <a:r>
              <a:rPr sz="1600" spc="29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ricevere</a:t>
            </a:r>
            <a:r>
              <a:rPr sz="1600" spc="28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le</a:t>
            </a:r>
            <a:r>
              <a:rPr sz="1600" spc="29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relative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notifiche di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esito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utilizzando dei </a:t>
            </a:r>
            <a:r>
              <a:rPr sz="1600" b="1" spc="-10" dirty="0">
                <a:solidFill>
                  <a:srgbClr val="244060"/>
                </a:solidFill>
                <a:latin typeface="Arial"/>
                <a:cs typeface="Arial"/>
              </a:rPr>
              <a:t>servizi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di cooperazione </a:t>
            </a:r>
            <a:r>
              <a:rPr sz="1600" b="1" spc="-10" dirty="0">
                <a:solidFill>
                  <a:srgbClr val="244060"/>
                </a:solidFill>
                <a:latin typeface="Arial"/>
                <a:cs typeface="Arial"/>
              </a:rPr>
              <a:t>applicativa</a:t>
            </a:r>
            <a:r>
              <a:rPr sz="1600" b="1" spc="18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(web-services).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027676" y="6304788"/>
            <a:ext cx="647700" cy="216535"/>
          </a:xfrm>
          <a:custGeom>
            <a:avLst/>
            <a:gdLst/>
            <a:ahLst/>
            <a:cxnLst/>
            <a:rect l="l" t="t" r="r" b="b"/>
            <a:pathLst>
              <a:path w="647700" h="216534">
                <a:moveTo>
                  <a:pt x="0" y="216408"/>
                </a:moveTo>
                <a:lnTo>
                  <a:pt x="647700" y="216408"/>
                </a:lnTo>
                <a:lnTo>
                  <a:pt x="647700" y="0"/>
                </a:lnTo>
                <a:lnTo>
                  <a:pt x="0" y="0"/>
                </a:lnTo>
                <a:lnTo>
                  <a:pt x="0" y="216408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027676" y="6304788"/>
            <a:ext cx="647700" cy="216535"/>
          </a:xfrm>
          <a:custGeom>
            <a:avLst/>
            <a:gdLst/>
            <a:ahLst/>
            <a:cxnLst/>
            <a:rect l="l" t="t" r="r" b="b"/>
            <a:pathLst>
              <a:path w="647700" h="216534">
                <a:moveTo>
                  <a:pt x="0" y="216408"/>
                </a:moveTo>
                <a:lnTo>
                  <a:pt x="647700" y="216408"/>
                </a:lnTo>
                <a:lnTo>
                  <a:pt x="647700" y="0"/>
                </a:lnTo>
                <a:lnTo>
                  <a:pt x="0" y="0"/>
                </a:lnTo>
                <a:lnTo>
                  <a:pt x="0" y="216408"/>
                </a:lnTo>
                <a:close/>
              </a:path>
            </a:pathLst>
          </a:custGeom>
          <a:ln w="6096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777610" y="6146088"/>
            <a:ext cx="213360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244060"/>
                </a:solidFill>
                <a:latin typeface="Arial"/>
                <a:cs typeface="Arial"/>
              </a:rPr>
              <a:t>Per </a:t>
            </a:r>
            <a:r>
              <a:rPr sz="1100" b="1" spc="-5" dirty="0">
                <a:solidFill>
                  <a:srgbClr val="244060"/>
                </a:solidFill>
                <a:latin typeface="Arial"/>
                <a:cs typeface="Arial"/>
              </a:rPr>
              <a:t>tali canali non </a:t>
            </a:r>
            <a:r>
              <a:rPr sz="1100" b="1" dirty="0">
                <a:solidFill>
                  <a:srgbClr val="244060"/>
                </a:solidFill>
                <a:latin typeface="Arial"/>
                <a:cs typeface="Arial"/>
              </a:rPr>
              <a:t>è </a:t>
            </a:r>
            <a:r>
              <a:rPr sz="1100" b="1" spc="-5" dirty="0">
                <a:solidFill>
                  <a:srgbClr val="244060"/>
                </a:solidFill>
                <a:latin typeface="Arial"/>
                <a:cs typeface="Arial"/>
              </a:rPr>
              <a:t>necessaria  </a:t>
            </a:r>
            <a:r>
              <a:rPr sz="1100" b="1" dirty="0">
                <a:solidFill>
                  <a:srgbClr val="244060"/>
                </a:solidFill>
                <a:latin typeface="Arial"/>
                <a:cs typeface="Arial"/>
              </a:rPr>
              <a:t>la </a:t>
            </a:r>
            <a:r>
              <a:rPr sz="1100" b="1" spc="-5" dirty="0">
                <a:solidFill>
                  <a:srgbClr val="244060"/>
                </a:solidFill>
                <a:latin typeface="Arial"/>
                <a:cs typeface="Arial"/>
              </a:rPr>
              <a:t>richiesta </a:t>
            </a:r>
            <a:r>
              <a:rPr sz="1100" b="1" spc="-10" dirty="0">
                <a:solidFill>
                  <a:srgbClr val="244060"/>
                </a:solidFill>
                <a:latin typeface="Arial"/>
                <a:cs typeface="Arial"/>
              </a:rPr>
              <a:t>di </a:t>
            </a:r>
            <a:r>
              <a:rPr sz="1100" b="1" spc="-5" dirty="0">
                <a:solidFill>
                  <a:srgbClr val="244060"/>
                </a:solidFill>
                <a:latin typeface="Arial"/>
                <a:cs typeface="Arial"/>
              </a:rPr>
              <a:t>accreditamento  al </a:t>
            </a:r>
            <a:r>
              <a:rPr sz="1100" b="1" dirty="0">
                <a:solidFill>
                  <a:srgbClr val="244060"/>
                </a:solidFill>
                <a:latin typeface="Arial"/>
                <a:cs typeface="Arial"/>
              </a:rPr>
              <a:t>Sistema </a:t>
            </a:r>
            <a:r>
              <a:rPr sz="1100" b="1" spc="-5" dirty="0">
                <a:solidFill>
                  <a:srgbClr val="244060"/>
                </a:solidFill>
                <a:latin typeface="Arial"/>
                <a:cs typeface="Arial"/>
              </a:rPr>
              <a:t>di</a:t>
            </a:r>
            <a:r>
              <a:rPr sz="1100" b="1" spc="-7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44060"/>
                </a:solidFill>
                <a:latin typeface="Arial"/>
                <a:cs typeface="Arial"/>
              </a:rPr>
              <a:t>Interscambio</a:t>
            </a:r>
            <a:endParaRPr sz="11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004047" y="6304788"/>
            <a:ext cx="647700" cy="216535"/>
          </a:xfrm>
          <a:custGeom>
            <a:avLst/>
            <a:gdLst/>
            <a:ahLst/>
            <a:cxnLst/>
            <a:rect l="l" t="t" r="r" b="b"/>
            <a:pathLst>
              <a:path w="647700" h="216534">
                <a:moveTo>
                  <a:pt x="0" y="216408"/>
                </a:moveTo>
                <a:lnTo>
                  <a:pt x="647700" y="216408"/>
                </a:lnTo>
                <a:lnTo>
                  <a:pt x="647700" y="0"/>
                </a:lnTo>
                <a:lnTo>
                  <a:pt x="0" y="0"/>
                </a:lnTo>
                <a:lnTo>
                  <a:pt x="0" y="216408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004047" y="6304788"/>
            <a:ext cx="647700" cy="216535"/>
          </a:xfrm>
          <a:custGeom>
            <a:avLst/>
            <a:gdLst/>
            <a:ahLst/>
            <a:cxnLst/>
            <a:rect l="l" t="t" r="r" b="b"/>
            <a:pathLst>
              <a:path w="647700" h="216534">
                <a:moveTo>
                  <a:pt x="0" y="216408"/>
                </a:moveTo>
                <a:lnTo>
                  <a:pt x="647700" y="216408"/>
                </a:lnTo>
                <a:lnTo>
                  <a:pt x="647700" y="0"/>
                </a:lnTo>
                <a:lnTo>
                  <a:pt x="0" y="0"/>
                </a:lnTo>
                <a:lnTo>
                  <a:pt x="0" y="216408"/>
                </a:lnTo>
                <a:close/>
              </a:path>
            </a:pathLst>
          </a:custGeom>
          <a:ln w="6096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8731757" y="6136944"/>
            <a:ext cx="2132965" cy="529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244060"/>
                </a:solidFill>
                <a:latin typeface="Arial"/>
                <a:cs typeface="Arial"/>
              </a:rPr>
              <a:t>Per </a:t>
            </a:r>
            <a:r>
              <a:rPr sz="1100" b="1" spc="-5" dirty="0">
                <a:solidFill>
                  <a:srgbClr val="244060"/>
                </a:solidFill>
                <a:latin typeface="Arial"/>
                <a:cs typeface="Arial"/>
              </a:rPr>
              <a:t>tali canali </a:t>
            </a:r>
            <a:r>
              <a:rPr sz="1100" b="1" dirty="0">
                <a:solidFill>
                  <a:srgbClr val="244060"/>
                </a:solidFill>
                <a:latin typeface="Arial"/>
                <a:cs typeface="Arial"/>
              </a:rPr>
              <a:t>è </a:t>
            </a:r>
            <a:r>
              <a:rPr sz="1100" b="1" spc="-5" dirty="0">
                <a:solidFill>
                  <a:srgbClr val="244060"/>
                </a:solidFill>
                <a:latin typeface="Arial"/>
                <a:cs typeface="Arial"/>
              </a:rPr>
              <a:t>necessaria </a:t>
            </a:r>
            <a:r>
              <a:rPr sz="1100" b="1" spc="-10" dirty="0">
                <a:solidFill>
                  <a:srgbClr val="244060"/>
                </a:solidFill>
                <a:latin typeface="Arial"/>
                <a:cs typeface="Arial"/>
              </a:rPr>
              <a:t>la  </a:t>
            </a:r>
            <a:r>
              <a:rPr sz="1100" b="1" spc="-5" dirty="0">
                <a:solidFill>
                  <a:srgbClr val="244060"/>
                </a:solidFill>
                <a:latin typeface="Arial"/>
                <a:cs typeface="Arial"/>
              </a:rPr>
              <a:t>richiesta </a:t>
            </a:r>
            <a:r>
              <a:rPr sz="1100" b="1" dirty="0">
                <a:solidFill>
                  <a:srgbClr val="244060"/>
                </a:solidFill>
                <a:latin typeface="Arial"/>
                <a:cs typeface="Arial"/>
              </a:rPr>
              <a:t>di </a:t>
            </a:r>
            <a:r>
              <a:rPr sz="1100" b="1" spc="-5" dirty="0">
                <a:solidFill>
                  <a:srgbClr val="244060"/>
                </a:solidFill>
                <a:latin typeface="Arial"/>
                <a:cs typeface="Arial"/>
              </a:rPr>
              <a:t>accreditamento </a:t>
            </a:r>
            <a:r>
              <a:rPr sz="1100" b="1" spc="-20" dirty="0">
                <a:solidFill>
                  <a:srgbClr val="244060"/>
                </a:solidFill>
                <a:latin typeface="Arial"/>
                <a:cs typeface="Arial"/>
              </a:rPr>
              <a:t>al  </a:t>
            </a:r>
            <a:r>
              <a:rPr sz="1100" b="1" dirty="0">
                <a:solidFill>
                  <a:srgbClr val="244060"/>
                </a:solidFill>
                <a:latin typeface="Arial"/>
                <a:cs typeface="Arial"/>
              </a:rPr>
              <a:t>Sistema </a:t>
            </a:r>
            <a:r>
              <a:rPr sz="1100" b="1" spc="-5" dirty="0">
                <a:solidFill>
                  <a:srgbClr val="244060"/>
                </a:solidFill>
                <a:latin typeface="Arial"/>
                <a:cs typeface="Arial"/>
              </a:rPr>
              <a:t>di</a:t>
            </a:r>
            <a:r>
              <a:rPr sz="1100" b="1" spc="-5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44060"/>
                </a:solidFill>
                <a:latin typeface="Arial"/>
                <a:cs typeface="Arial"/>
              </a:rPr>
              <a:t>Interscambio</a:t>
            </a:r>
            <a:endParaRPr sz="11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941570" y="6079997"/>
            <a:ext cx="6002020" cy="647700"/>
          </a:xfrm>
          <a:custGeom>
            <a:avLst/>
            <a:gdLst/>
            <a:ahLst/>
            <a:cxnLst/>
            <a:rect l="l" t="t" r="r" b="b"/>
            <a:pathLst>
              <a:path w="6002020" h="647700">
                <a:moveTo>
                  <a:pt x="0" y="107949"/>
                </a:moveTo>
                <a:lnTo>
                  <a:pt x="8491" y="65933"/>
                </a:lnTo>
                <a:lnTo>
                  <a:pt x="31638" y="31619"/>
                </a:lnTo>
                <a:lnTo>
                  <a:pt x="65954" y="8483"/>
                </a:lnTo>
                <a:lnTo>
                  <a:pt x="107950" y="0"/>
                </a:lnTo>
                <a:lnTo>
                  <a:pt x="5893561" y="0"/>
                </a:lnTo>
                <a:lnTo>
                  <a:pt x="5935557" y="8483"/>
                </a:lnTo>
                <a:lnTo>
                  <a:pt x="5969873" y="31619"/>
                </a:lnTo>
                <a:lnTo>
                  <a:pt x="5993020" y="65933"/>
                </a:lnTo>
                <a:lnTo>
                  <a:pt x="6001511" y="107949"/>
                </a:lnTo>
                <a:lnTo>
                  <a:pt x="6001511" y="539749"/>
                </a:lnTo>
                <a:lnTo>
                  <a:pt x="5993020" y="581766"/>
                </a:lnTo>
                <a:lnTo>
                  <a:pt x="5969873" y="616080"/>
                </a:lnTo>
                <a:lnTo>
                  <a:pt x="5935557" y="639216"/>
                </a:lnTo>
                <a:lnTo>
                  <a:pt x="5893561" y="647699"/>
                </a:lnTo>
                <a:lnTo>
                  <a:pt x="107950" y="647699"/>
                </a:lnTo>
                <a:lnTo>
                  <a:pt x="65954" y="639216"/>
                </a:lnTo>
                <a:lnTo>
                  <a:pt x="31638" y="616080"/>
                </a:lnTo>
                <a:lnTo>
                  <a:pt x="8491" y="581766"/>
                </a:lnTo>
                <a:lnTo>
                  <a:pt x="0" y="539749"/>
                </a:lnTo>
                <a:lnTo>
                  <a:pt x="0" y="107949"/>
                </a:lnTo>
                <a:close/>
              </a:path>
            </a:pathLst>
          </a:custGeom>
          <a:ln w="25908">
            <a:solidFill>
              <a:srgbClr val="385D8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47488" y="5916167"/>
            <a:ext cx="1226820" cy="266700"/>
          </a:xfrm>
          <a:custGeom>
            <a:avLst/>
            <a:gdLst/>
            <a:ahLst/>
            <a:cxnLst/>
            <a:rect l="l" t="t" r="r" b="b"/>
            <a:pathLst>
              <a:path w="1226820" h="266700">
                <a:moveTo>
                  <a:pt x="0" y="266699"/>
                </a:moveTo>
                <a:lnTo>
                  <a:pt x="1226819" y="266699"/>
                </a:lnTo>
                <a:lnTo>
                  <a:pt x="1226819" y="0"/>
                </a:lnTo>
                <a:lnTo>
                  <a:pt x="0" y="0"/>
                </a:lnTo>
                <a:lnTo>
                  <a:pt x="0" y="2666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279516" y="5906211"/>
            <a:ext cx="7632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244060"/>
                </a:solidFill>
                <a:latin typeface="Arial"/>
                <a:cs typeface="Arial"/>
              </a:rPr>
              <a:t>Legenda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433827" y="4325111"/>
            <a:ext cx="361315" cy="361315"/>
          </a:xfrm>
          <a:custGeom>
            <a:avLst/>
            <a:gdLst/>
            <a:ahLst/>
            <a:cxnLst/>
            <a:rect l="l" t="t" r="r" b="b"/>
            <a:pathLst>
              <a:path w="361314" h="361314">
                <a:moveTo>
                  <a:pt x="180594" y="0"/>
                </a:moveTo>
                <a:lnTo>
                  <a:pt x="180594" y="90296"/>
                </a:lnTo>
                <a:lnTo>
                  <a:pt x="0" y="90296"/>
                </a:lnTo>
                <a:lnTo>
                  <a:pt x="0" y="270890"/>
                </a:lnTo>
                <a:lnTo>
                  <a:pt x="180594" y="270890"/>
                </a:lnTo>
                <a:lnTo>
                  <a:pt x="180594" y="361188"/>
                </a:lnTo>
                <a:lnTo>
                  <a:pt x="361188" y="180594"/>
                </a:lnTo>
                <a:lnTo>
                  <a:pt x="180594" y="0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433827" y="4325111"/>
            <a:ext cx="361315" cy="361315"/>
          </a:xfrm>
          <a:custGeom>
            <a:avLst/>
            <a:gdLst/>
            <a:ahLst/>
            <a:cxnLst/>
            <a:rect l="l" t="t" r="r" b="b"/>
            <a:pathLst>
              <a:path w="361314" h="361314">
                <a:moveTo>
                  <a:pt x="0" y="90296"/>
                </a:moveTo>
                <a:lnTo>
                  <a:pt x="180594" y="90296"/>
                </a:lnTo>
                <a:lnTo>
                  <a:pt x="180594" y="0"/>
                </a:lnTo>
                <a:lnTo>
                  <a:pt x="361188" y="180594"/>
                </a:lnTo>
                <a:lnTo>
                  <a:pt x="180594" y="361188"/>
                </a:lnTo>
                <a:lnTo>
                  <a:pt x="180594" y="270890"/>
                </a:lnTo>
                <a:lnTo>
                  <a:pt x="0" y="270890"/>
                </a:lnTo>
                <a:lnTo>
                  <a:pt x="0" y="90296"/>
                </a:lnTo>
                <a:close/>
              </a:path>
            </a:pathLst>
          </a:custGeom>
          <a:ln w="6096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2873755" y="4240148"/>
            <a:ext cx="842518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Disponibile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per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coloro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che desiderano inviare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le fatture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e ricevere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le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relative notifiche di esito  utilizzando una modalità di trasferimento dati tramite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protocollo </a:t>
            </a:r>
            <a:r>
              <a:rPr sz="1600" b="1" spc="-10" dirty="0">
                <a:solidFill>
                  <a:srgbClr val="244060"/>
                </a:solidFill>
                <a:latin typeface="Arial"/>
                <a:cs typeface="Arial"/>
              </a:rPr>
              <a:t>FTP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(File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Transfer</a:t>
            </a:r>
            <a:r>
              <a:rPr sz="1600" spc="22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Protocol).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25195" y="4855464"/>
            <a:ext cx="10836275" cy="0"/>
          </a:xfrm>
          <a:custGeom>
            <a:avLst/>
            <a:gdLst/>
            <a:ahLst/>
            <a:cxnLst/>
            <a:rect l="l" t="t" r="r" b="b"/>
            <a:pathLst>
              <a:path w="10836275">
                <a:moveTo>
                  <a:pt x="1083602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1F487C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17576" y="5047488"/>
            <a:ext cx="2089785" cy="504825"/>
          </a:xfrm>
          <a:custGeom>
            <a:avLst/>
            <a:gdLst/>
            <a:ahLst/>
            <a:cxnLst/>
            <a:rect l="l" t="t" r="r" b="b"/>
            <a:pathLst>
              <a:path w="2089785" h="504825">
                <a:moveTo>
                  <a:pt x="0" y="504444"/>
                </a:moveTo>
                <a:lnTo>
                  <a:pt x="2089404" y="504444"/>
                </a:lnTo>
                <a:lnTo>
                  <a:pt x="2089404" y="0"/>
                </a:lnTo>
                <a:lnTo>
                  <a:pt x="0" y="0"/>
                </a:lnTo>
                <a:lnTo>
                  <a:pt x="0" y="504444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17576" y="5047488"/>
            <a:ext cx="2089785" cy="504825"/>
          </a:xfrm>
          <a:custGeom>
            <a:avLst/>
            <a:gdLst/>
            <a:ahLst/>
            <a:cxnLst/>
            <a:rect l="l" t="t" r="r" b="b"/>
            <a:pathLst>
              <a:path w="2089785" h="504825">
                <a:moveTo>
                  <a:pt x="0" y="504444"/>
                </a:moveTo>
                <a:lnTo>
                  <a:pt x="2089404" y="504444"/>
                </a:lnTo>
                <a:lnTo>
                  <a:pt x="2089404" y="0"/>
                </a:lnTo>
                <a:lnTo>
                  <a:pt x="0" y="0"/>
                </a:lnTo>
                <a:lnTo>
                  <a:pt x="0" y="504444"/>
                </a:lnTo>
                <a:close/>
              </a:path>
            </a:pathLst>
          </a:custGeom>
          <a:ln w="6096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551789" y="5040248"/>
            <a:ext cx="18199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4154" marR="5080" indent="-21209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244060"/>
                </a:solidFill>
                <a:latin typeface="Arial"/>
                <a:cs typeface="Arial"/>
              </a:rPr>
              <a:t>Servizio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SPCoop –  </a:t>
            </a:r>
            <a:r>
              <a:rPr sz="1600" b="1" spc="-10" dirty="0">
                <a:solidFill>
                  <a:srgbClr val="244060"/>
                </a:solidFill>
                <a:latin typeface="Arial"/>
                <a:cs typeface="Arial"/>
              </a:rPr>
              <a:t>Trasmissione</a:t>
            </a:r>
            <a:r>
              <a:rPr sz="1575" b="1" spc="-15" baseline="26455" dirty="0">
                <a:solidFill>
                  <a:srgbClr val="244060"/>
                </a:solidFill>
                <a:latin typeface="Arial"/>
                <a:cs typeface="Arial"/>
              </a:rPr>
              <a:t>1</a:t>
            </a:r>
            <a:endParaRPr sz="1575" baseline="26455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433827" y="5120640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4" h="360045">
                <a:moveTo>
                  <a:pt x="179832" y="0"/>
                </a:moveTo>
                <a:lnTo>
                  <a:pt x="179832" y="89916"/>
                </a:lnTo>
                <a:lnTo>
                  <a:pt x="0" y="89916"/>
                </a:lnTo>
                <a:lnTo>
                  <a:pt x="0" y="269748"/>
                </a:lnTo>
                <a:lnTo>
                  <a:pt x="179832" y="269748"/>
                </a:lnTo>
                <a:lnTo>
                  <a:pt x="179832" y="359664"/>
                </a:lnTo>
                <a:lnTo>
                  <a:pt x="359664" y="179832"/>
                </a:lnTo>
                <a:lnTo>
                  <a:pt x="179832" y="0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433827" y="5120640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4" h="360045">
                <a:moveTo>
                  <a:pt x="0" y="89916"/>
                </a:moveTo>
                <a:lnTo>
                  <a:pt x="179832" y="89916"/>
                </a:lnTo>
                <a:lnTo>
                  <a:pt x="179832" y="0"/>
                </a:lnTo>
                <a:lnTo>
                  <a:pt x="359664" y="179832"/>
                </a:lnTo>
                <a:lnTo>
                  <a:pt x="179832" y="359664"/>
                </a:lnTo>
                <a:lnTo>
                  <a:pt x="179832" y="269748"/>
                </a:lnTo>
                <a:lnTo>
                  <a:pt x="0" y="269748"/>
                </a:lnTo>
                <a:lnTo>
                  <a:pt x="0" y="89916"/>
                </a:lnTo>
                <a:close/>
              </a:path>
            </a:pathLst>
          </a:custGeom>
          <a:ln w="6096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2873755" y="4908041"/>
            <a:ext cx="8329295" cy="756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Disponibile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per coloro che desiderano inviare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le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fatture e ricevere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le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relative notifiche di esito  utilizzando dei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servizi </a:t>
            </a:r>
            <a:r>
              <a:rPr sz="1600" b="1" dirty="0">
                <a:solidFill>
                  <a:srgbClr val="244060"/>
                </a:solidFill>
                <a:latin typeface="Arial"/>
                <a:cs typeface="Arial"/>
              </a:rPr>
              <a:t>di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cooperazione applicativa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(web-services) </a:t>
            </a:r>
            <a:r>
              <a:rPr sz="1600" b="1" dirty="0">
                <a:solidFill>
                  <a:srgbClr val="244060"/>
                </a:solidFill>
                <a:latin typeface="Arial"/>
                <a:cs typeface="Arial"/>
              </a:rPr>
              <a:t>tramite il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Sistema  Pubblico di </a:t>
            </a:r>
            <a:r>
              <a:rPr sz="1600" b="1" spc="-10" dirty="0">
                <a:solidFill>
                  <a:srgbClr val="244060"/>
                </a:solidFill>
                <a:latin typeface="Arial"/>
                <a:cs typeface="Arial"/>
              </a:rPr>
              <a:t>Connettività</a:t>
            </a:r>
            <a:r>
              <a:rPr sz="1600" b="1" spc="10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(SPC).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08431" y="4258055"/>
            <a:ext cx="2089785" cy="504825"/>
          </a:xfrm>
          <a:prstGeom prst="rect">
            <a:avLst/>
          </a:prstGeom>
          <a:solidFill>
            <a:srgbClr val="DBEDF4"/>
          </a:solidFill>
          <a:ln w="6096">
            <a:solidFill>
              <a:srgbClr val="1F487C"/>
            </a:solidFill>
          </a:ln>
        </p:spPr>
        <p:txBody>
          <a:bodyPr vert="horz" wrap="square" lIns="0" tIns="126364" rIns="0" bIns="0" rtlCol="0">
            <a:spAutoFit/>
          </a:bodyPr>
          <a:lstStyle/>
          <a:p>
            <a:pPr marL="227329">
              <a:lnSpc>
                <a:spcPct val="100000"/>
              </a:lnSpc>
              <a:spcBef>
                <a:spcPts val="994"/>
              </a:spcBef>
            </a:pPr>
            <a:r>
              <a:rPr sz="1600" b="1" spc="-10" dirty="0">
                <a:solidFill>
                  <a:srgbClr val="244060"/>
                </a:solidFill>
                <a:latin typeface="Arial"/>
                <a:cs typeface="Arial"/>
              </a:rPr>
              <a:t>Servizio</a:t>
            </a:r>
            <a:r>
              <a:rPr sz="1600" b="1" spc="2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44060"/>
                </a:solidFill>
                <a:latin typeface="Arial"/>
                <a:cs typeface="Arial"/>
              </a:rPr>
              <a:t>SDIFTP</a:t>
            </a:r>
            <a:r>
              <a:rPr sz="1575" b="1" baseline="26455" dirty="0">
                <a:solidFill>
                  <a:srgbClr val="244060"/>
                </a:solidFill>
                <a:latin typeface="Arial"/>
                <a:cs typeface="Arial"/>
              </a:rPr>
              <a:t>1</a:t>
            </a:r>
            <a:endParaRPr sz="1575" baseline="26455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17576" y="4168140"/>
            <a:ext cx="10836275" cy="0"/>
          </a:xfrm>
          <a:custGeom>
            <a:avLst/>
            <a:gdLst/>
            <a:ahLst/>
            <a:cxnLst/>
            <a:rect l="l" t="t" r="r" b="b"/>
            <a:pathLst>
              <a:path w="10836275">
                <a:moveTo>
                  <a:pt x="1083602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1F487C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3493770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Fattura</a:t>
            </a:r>
            <a:r>
              <a:rPr spc="-45" dirty="0"/>
              <a:t> </a:t>
            </a:r>
            <a:r>
              <a:rPr dirty="0"/>
              <a:t>elettronica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Sistema di Interscambio -</a:t>
            </a:r>
            <a:r>
              <a:rPr sz="1600" b="0" spc="50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Introduzione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6867" y="898677"/>
            <a:ext cx="10675620" cy="130619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Il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Sistema di Interscambio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(di seguito SdI), gestito dall'Agenzia delle Entrate,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è un sistema informatico in grado di:</a:t>
            </a:r>
            <a:endParaRPr sz="160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spcBef>
                <a:spcPts val="600"/>
              </a:spcBef>
              <a:buClr>
                <a:srgbClr val="1F487C"/>
              </a:buClr>
              <a:buChar char="•"/>
              <a:tabLst>
                <a:tab pos="285115" algn="l"/>
                <a:tab pos="285750" algn="l"/>
              </a:tabLst>
            </a:pP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ricevere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le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fatture sotto forma di file con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le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caratteristiche della</a:t>
            </a:r>
            <a:r>
              <a:rPr sz="1600" spc="10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244060"/>
                </a:solidFill>
                <a:latin typeface="Arial"/>
                <a:cs typeface="Arial"/>
              </a:rPr>
              <a:t>FatturaPA;</a:t>
            </a:r>
            <a:endParaRPr sz="160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spcBef>
                <a:spcPts val="600"/>
              </a:spcBef>
              <a:buClr>
                <a:srgbClr val="1F487C"/>
              </a:buClr>
              <a:buChar char="•"/>
              <a:tabLst>
                <a:tab pos="285115" algn="l"/>
                <a:tab pos="285750" algn="l"/>
              </a:tabLst>
            </a:pP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effettuare controlli formali e non contabili sui file</a:t>
            </a:r>
            <a:r>
              <a:rPr sz="1600" spc="5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ricevuti;</a:t>
            </a:r>
            <a:endParaRPr sz="160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spcBef>
                <a:spcPts val="600"/>
              </a:spcBef>
              <a:buClr>
                <a:srgbClr val="1F487C"/>
              </a:buClr>
              <a:buChar char="•"/>
              <a:tabLst>
                <a:tab pos="285115" algn="l"/>
                <a:tab pos="285750" algn="l"/>
              </a:tabLst>
            </a:pP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inoltrare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le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fatture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alle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Amministrazioni</a:t>
            </a:r>
            <a:r>
              <a:rPr sz="1600" spc="-8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destinatarie.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61457" y="5965342"/>
            <a:ext cx="5321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ru</a:t>
            </a:r>
            <a:r>
              <a:rPr sz="1600" b="1" spc="-15" dirty="0">
                <a:solidFill>
                  <a:srgbClr val="244060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lo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42684" y="5965342"/>
            <a:ext cx="14725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amministrativo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66126" y="5965342"/>
            <a:ext cx="16033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00355" algn="l"/>
                <a:tab pos="845819" algn="l"/>
              </a:tabLst>
            </a:pP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e	</a:t>
            </a:r>
            <a:r>
              <a:rPr sz="1600" b="1" spc="-10" dirty="0">
                <a:solidFill>
                  <a:srgbClr val="244060"/>
                </a:solidFill>
                <a:latin typeface="Arial"/>
                <a:cs typeface="Arial"/>
              </a:rPr>
              <a:t>no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n</a:t>
            </a:r>
            <a:r>
              <a:rPr sz="1600" b="1" dirty="0">
                <a:solidFill>
                  <a:srgbClr val="244060"/>
                </a:solidFill>
                <a:latin typeface="Arial"/>
                <a:cs typeface="Arial"/>
              </a:rPr>
              <a:t>	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ass</a:t>
            </a:r>
            <a:r>
              <a:rPr sz="1600" b="1" spc="-15" dirty="0">
                <a:solidFill>
                  <a:srgbClr val="244060"/>
                </a:solidFill>
                <a:latin typeface="Arial"/>
                <a:cs typeface="Arial"/>
              </a:rPr>
              <a:t>o</a:t>
            </a:r>
            <a:r>
              <a:rPr sz="1600" b="1" spc="15" dirty="0">
                <a:solidFill>
                  <a:srgbClr val="244060"/>
                </a:solidFill>
                <a:latin typeface="Arial"/>
                <a:cs typeface="Arial"/>
              </a:rPr>
              <a:t>l</a:t>
            </a:r>
            <a:r>
              <a:rPr sz="1600" b="1" spc="-30" dirty="0">
                <a:solidFill>
                  <a:srgbClr val="244060"/>
                </a:solidFill>
                <a:latin typeface="Arial"/>
                <a:cs typeface="Arial"/>
              </a:rPr>
              <a:t>v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618980" y="5965342"/>
            <a:ext cx="7493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compiti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518140" y="5965342"/>
            <a:ext cx="6807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relativi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43736" y="5965342"/>
            <a:ext cx="449770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88290" algn="l"/>
                <a:tab pos="1196975" algn="l"/>
                <a:tab pos="1529080" algn="l"/>
                <a:tab pos="2867660" algn="l"/>
                <a:tab pos="3411220" algn="l"/>
                <a:tab pos="3822700" algn="l"/>
              </a:tabLst>
            </a:pP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Il	Sistema	di	Interscambio	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non	ha	</a:t>
            </a:r>
            <a:r>
              <a:rPr sz="1600" b="1" dirty="0">
                <a:solidFill>
                  <a:srgbClr val="244060"/>
                </a:solidFill>
                <a:latin typeface="Arial"/>
                <a:cs typeface="Arial"/>
              </a:rPr>
              <a:t>alcun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solidFill>
                  <a:srgbClr val="244060"/>
                </a:solidFill>
                <a:latin typeface="Arial"/>
                <a:cs typeface="Arial"/>
              </a:rPr>
              <a:t>all’archiviazione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e </a:t>
            </a:r>
            <a:r>
              <a:rPr sz="1600" b="1" spc="-10" dirty="0">
                <a:solidFill>
                  <a:srgbClr val="244060"/>
                </a:solidFill>
                <a:latin typeface="Arial"/>
                <a:cs typeface="Arial"/>
              </a:rPr>
              <a:t>conservazione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delle</a:t>
            </a:r>
            <a:r>
              <a:rPr sz="1600" b="1" spc="204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fatture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61772" y="5935979"/>
            <a:ext cx="502920" cy="5029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99223" y="2240548"/>
            <a:ext cx="6586644" cy="36979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ts val="1425"/>
              </a:lnSpc>
            </a:pPr>
            <a:fld id="{81D60167-4931-47E6-BA6A-407CBD079E47}" type="slidenum">
              <a:rPr spc="-5" dirty="0"/>
              <a:t>156</a:t>
            </a:fld>
            <a:endParaRPr spc="-5" dirty="0"/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3717290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Fattura</a:t>
            </a:r>
            <a:r>
              <a:rPr spc="-45" dirty="0"/>
              <a:t> </a:t>
            </a:r>
            <a:r>
              <a:rPr dirty="0"/>
              <a:t>elettronica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Sistema di Interscambio - </a:t>
            </a:r>
            <a:r>
              <a:rPr sz="1600" b="0" spc="-10" dirty="0">
                <a:latin typeface="Arial"/>
                <a:cs typeface="Arial"/>
              </a:rPr>
              <a:t>Tipologie </a:t>
            </a:r>
            <a:r>
              <a:rPr sz="1600" b="0" spc="-5" dirty="0">
                <a:latin typeface="Arial"/>
                <a:cs typeface="Arial"/>
              </a:rPr>
              <a:t>di</a:t>
            </a:r>
            <a:r>
              <a:rPr sz="1600" b="0" spc="-10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file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6316" y="885571"/>
            <a:ext cx="48329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Il Sistema di Interscambio distingue tre tipi di</a:t>
            </a:r>
            <a:r>
              <a:rPr sz="1600" b="1" spc="19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file: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40557" y="1217167"/>
            <a:ext cx="8261984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File </a:t>
            </a:r>
            <a:r>
              <a:rPr sz="1600" b="1" i="1" spc="-5" dirty="0">
                <a:solidFill>
                  <a:srgbClr val="244060"/>
                </a:solidFill>
                <a:latin typeface="Arial"/>
                <a:cs typeface="Arial"/>
              </a:rPr>
              <a:t>XML </a:t>
            </a:r>
            <a:r>
              <a:rPr sz="1600" b="1" dirty="0">
                <a:solidFill>
                  <a:srgbClr val="244060"/>
                </a:solidFill>
                <a:latin typeface="Arial"/>
                <a:cs typeface="Arial"/>
              </a:rPr>
              <a:t>firmato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digitalmente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conforme alle specifiche del formato della </a:t>
            </a:r>
            <a:r>
              <a:rPr sz="1600" spc="-15" dirty="0">
                <a:solidFill>
                  <a:srgbClr val="244060"/>
                </a:solidFill>
                <a:latin typeface="Arial"/>
                <a:cs typeface="Arial"/>
              </a:rPr>
              <a:t>FatturaPA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e  contenente una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fattura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singola (un solo corpo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fattura)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oppure un lotto di fatture (più corpi  fattura con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la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stessa</a:t>
            </a:r>
            <a:r>
              <a:rPr sz="1600" spc="2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intestazione).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74904" y="1333461"/>
            <a:ext cx="2269236" cy="6126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8368" y="1406677"/>
            <a:ext cx="1700783" cy="5288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3859" y="1362455"/>
            <a:ext cx="2161540" cy="504825"/>
          </a:xfrm>
          <a:custGeom>
            <a:avLst/>
            <a:gdLst/>
            <a:ahLst/>
            <a:cxnLst/>
            <a:rect l="l" t="t" r="r" b="b"/>
            <a:pathLst>
              <a:path w="2161540" h="504825">
                <a:moveTo>
                  <a:pt x="0" y="504444"/>
                </a:moveTo>
                <a:lnTo>
                  <a:pt x="2161032" y="504444"/>
                </a:lnTo>
                <a:lnTo>
                  <a:pt x="2161032" y="0"/>
                </a:lnTo>
                <a:lnTo>
                  <a:pt x="0" y="0"/>
                </a:lnTo>
                <a:lnTo>
                  <a:pt x="0" y="504444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3859" y="1362455"/>
            <a:ext cx="2161540" cy="504825"/>
          </a:xfrm>
          <a:custGeom>
            <a:avLst/>
            <a:gdLst/>
            <a:ahLst/>
            <a:cxnLst/>
            <a:rect l="l" t="t" r="r" b="b"/>
            <a:pathLst>
              <a:path w="2161540" h="504825">
                <a:moveTo>
                  <a:pt x="0" y="504444"/>
                </a:moveTo>
                <a:lnTo>
                  <a:pt x="2161032" y="504444"/>
                </a:lnTo>
                <a:lnTo>
                  <a:pt x="2161032" y="0"/>
                </a:lnTo>
                <a:lnTo>
                  <a:pt x="0" y="0"/>
                </a:lnTo>
                <a:lnTo>
                  <a:pt x="0" y="504444"/>
                </a:lnTo>
                <a:close/>
              </a:path>
            </a:pathLst>
          </a:custGeom>
          <a:ln w="6096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94715" y="1476502"/>
            <a:ext cx="13862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File</a:t>
            </a:r>
            <a:r>
              <a:rPr sz="1600" b="1" spc="-3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244060"/>
                </a:solidFill>
                <a:latin typeface="Arial"/>
                <a:cs typeface="Arial"/>
              </a:rPr>
              <a:t>FatturaPA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93264" y="1470660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89" h="288289">
                <a:moveTo>
                  <a:pt x="144018" y="0"/>
                </a:moveTo>
                <a:lnTo>
                  <a:pt x="144018" y="72009"/>
                </a:lnTo>
                <a:lnTo>
                  <a:pt x="0" y="72009"/>
                </a:lnTo>
                <a:lnTo>
                  <a:pt x="0" y="216026"/>
                </a:lnTo>
                <a:lnTo>
                  <a:pt x="144018" y="216026"/>
                </a:lnTo>
                <a:lnTo>
                  <a:pt x="144018" y="288036"/>
                </a:lnTo>
                <a:lnTo>
                  <a:pt x="288036" y="144017"/>
                </a:lnTo>
                <a:lnTo>
                  <a:pt x="144018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93264" y="1470660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89" h="288289">
                <a:moveTo>
                  <a:pt x="0" y="72009"/>
                </a:moveTo>
                <a:lnTo>
                  <a:pt x="144018" y="72009"/>
                </a:lnTo>
                <a:lnTo>
                  <a:pt x="144018" y="0"/>
                </a:lnTo>
                <a:lnTo>
                  <a:pt x="288036" y="144017"/>
                </a:lnTo>
                <a:lnTo>
                  <a:pt x="144018" y="288036"/>
                </a:lnTo>
                <a:lnTo>
                  <a:pt x="144018" y="216026"/>
                </a:lnTo>
                <a:lnTo>
                  <a:pt x="0" y="216026"/>
                </a:lnTo>
                <a:lnTo>
                  <a:pt x="0" y="72009"/>
                </a:lnTo>
                <a:close/>
              </a:path>
            </a:pathLst>
          </a:custGeom>
          <a:ln w="6096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4904" y="2289009"/>
            <a:ext cx="2269236" cy="6126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5236" y="2362225"/>
            <a:ext cx="1527047" cy="5288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3859" y="2318004"/>
            <a:ext cx="2161540" cy="504825"/>
          </a:xfrm>
          <a:custGeom>
            <a:avLst/>
            <a:gdLst/>
            <a:ahLst/>
            <a:cxnLst/>
            <a:rect l="l" t="t" r="r" b="b"/>
            <a:pathLst>
              <a:path w="2161540" h="504825">
                <a:moveTo>
                  <a:pt x="0" y="504444"/>
                </a:moveTo>
                <a:lnTo>
                  <a:pt x="2161032" y="504444"/>
                </a:lnTo>
                <a:lnTo>
                  <a:pt x="2161032" y="0"/>
                </a:lnTo>
                <a:lnTo>
                  <a:pt x="0" y="0"/>
                </a:lnTo>
                <a:lnTo>
                  <a:pt x="0" y="504444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3859" y="2318004"/>
            <a:ext cx="2161540" cy="504825"/>
          </a:xfrm>
          <a:custGeom>
            <a:avLst/>
            <a:gdLst/>
            <a:ahLst/>
            <a:cxnLst/>
            <a:rect l="l" t="t" r="r" b="b"/>
            <a:pathLst>
              <a:path w="2161540" h="504825">
                <a:moveTo>
                  <a:pt x="0" y="504444"/>
                </a:moveTo>
                <a:lnTo>
                  <a:pt x="2161032" y="504444"/>
                </a:lnTo>
                <a:lnTo>
                  <a:pt x="2161032" y="0"/>
                </a:lnTo>
                <a:lnTo>
                  <a:pt x="0" y="0"/>
                </a:lnTo>
                <a:lnTo>
                  <a:pt x="0" y="504444"/>
                </a:lnTo>
                <a:close/>
              </a:path>
            </a:pathLst>
          </a:custGeom>
          <a:ln w="6096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81583" y="2432049"/>
            <a:ext cx="12071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File</a:t>
            </a:r>
            <a:r>
              <a:rPr sz="1600" b="1" spc="-3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44060"/>
                </a:solidFill>
                <a:latin typeface="Arial"/>
                <a:cs typeface="Arial"/>
              </a:rPr>
              <a:t>archivio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493264" y="2426207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89" h="288289">
                <a:moveTo>
                  <a:pt x="144018" y="0"/>
                </a:moveTo>
                <a:lnTo>
                  <a:pt x="144018" y="72008"/>
                </a:lnTo>
                <a:lnTo>
                  <a:pt x="0" y="72008"/>
                </a:lnTo>
                <a:lnTo>
                  <a:pt x="0" y="216026"/>
                </a:lnTo>
                <a:lnTo>
                  <a:pt x="144018" y="216026"/>
                </a:lnTo>
                <a:lnTo>
                  <a:pt x="144018" y="288036"/>
                </a:lnTo>
                <a:lnTo>
                  <a:pt x="288036" y="144017"/>
                </a:lnTo>
                <a:lnTo>
                  <a:pt x="144018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93264" y="2426207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89" h="288289">
                <a:moveTo>
                  <a:pt x="0" y="72008"/>
                </a:moveTo>
                <a:lnTo>
                  <a:pt x="144018" y="72008"/>
                </a:lnTo>
                <a:lnTo>
                  <a:pt x="144018" y="0"/>
                </a:lnTo>
                <a:lnTo>
                  <a:pt x="288036" y="144017"/>
                </a:lnTo>
                <a:lnTo>
                  <a:pt x="144018" y="288036"/>
                </a:lnTo>
                <a:lnTo>
                  <a:pt x="144018" y="216026"/>
                </a:lnTo>
                <a:lnTo>
                  <a:pt x="0" y="216026"/>
                </a:lnTo>
                <a:lnTo>
                  <a:pt x="0" y="72008"/>
                </a:lnTo>
                <a:close/>
              </a:path>
            </a:pathLst>
          </a:custGeom>
          <a:ln w="6096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4904" y="4174197"/>
            <a:ext cx="2269236" cy="6126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1980" y="4245889"/>
            <a:ext cx="1812036" cy="52880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03859" y="4203191"/>
            <a:ext cx="2161540" cy="504825"/>
          </a:xfrm>
          <a:custGeom>
            <a:avLst/>
            <a:gdLst/>
            <a:ahLst/>
            <a:cxnLst/>
            <a:rect l="l" t="t" r="r" b="b"/>
            <a:pathLst>
              <a:path w="2161540" h="504825">
                <a:moveTo>
                  <a:pt x="0" y="504443"/>
                </a:moveTo>
                <a:lnTo>
                  <a:pt x="2161032" y="504443"/>
                </a:lnTo>
                <a:lnTo>
                  <a:pt x="2161032" y="0"/>
                </a:lnTo>
                <a:lnTo>
                  <a:pt x="0" y="0"/>
                </a:lnTo>
                <a:lnTo>
                  <a:pt x="0" y="504443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3859" y="4203191"/>
            <a:ext cx="2161540" cy="504825"/>
          </a:xfrm>
          <a:custGeom>
            <a:avLst/>
            <a:gdLst/>
            <a:ahLst/>
            <a:cxnLst/>
            <a:rect l="l" t="t" r="r" b="b"/>
            <a:pathLst>
              <a:path w="2161540" h="504825">
                <a:moveTo>
                  <a:pt x="0" y="504443"/>
                </a:moveTo>
                <a:lnTo>
                  <a:pt x="2161032" y="504443"/>
                </a:lnTo>
                <a:lnTo>
                  <a:pt x="2161032" y="0"/>
                </a:lnTo>
                <a:lnTo>
                  <a:pt x="0" y="0"/>
                </a:lnTo>
                <a:lnTo>
                  <a:pt x="0" y="504443"/>
                </a:lnTo>
                <a:close/>
              </a:path>
            </a:pathLst>
          </a:custGeom>
          <a:ln w="6096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38327" y="4317619"/>
            <a:ext cx="14922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File</a:t>
            </a:r>
            <a:r>
              <a:rPr sz="1600" b="1" spc="-4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messaggio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493264" y="4311396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89" h="288289">
                <a:moveTo>
                  <a:pt x="144018" y="0"/>
                </a:moveTo>
                <a:lnTo>
                  <a:pt x="144018" y="72008"/>
                </a:lnTo>
                <a:lnTo>
                  <a:pt x="0" y="72008"/>
                </a:lnTo>
                <a:lnTo>
                  <a:pt x="0" y="216026"/>
                </a:lnTo>
                <a:lnTo>
                  <a:pt x="144018" y="216026"/>
                </a:lnTo>
                <a:lnTo>
                  <a:pt x="144018" y="288035"/>
                </a:lnTo>
                <a:lnTo>
                  <a:pt x="288036" y="144017"/>
                </a:lnTo>
                <a:lnTo>
                  <a:pt x="144018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93264" y="4311396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89" h="288289">
                <a:moveTo>
                  <a:pt x="0" y="72008"/>
                </a:moveTo>
                <a:lnTo>
                  <a:pt x="144018" y="72008"/>
                </a:lnTo>
                <a:lnTo>
                  <a:pt x="144018" y="0"/>
                </a:lnTo>
                <a:lnTo>
                  <a:pt x="288036" y="144017"/>
                </a:lnTo>
                <a:lnTo>
                  <a:pt x="144018" y="288035"/>
                </a:lnTo>
                <a:lnTo>
                  <a:pt x="144018" y="216026"/>
                </a:lnTo>
                <a:lnTo>
                  <a:pt x="0" y="216026"/>
                </a:lnTo>
                <a:lnTo>
                  <a:pt x="0" y="72008"/>
                </a:lnTo>
                <a:close/>
              </a:path>
            </a:pathLst>
          </a:custGeom>
          <a:ln w="6096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940557" y="2172969"/>
            <a:ext cx="826325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File compresso (formato zip)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contenente uno o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più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file </a:t>
            </a:r>
            <a:r>
              <a:rPr sz="1600" spc="-15" dirty="0">
                <a:solidFill>
                  <a:srgbClr val="244060"/>
                </a:solidFill>
                <a:latin typeface="Arial"/>
                <a:cs typeface="Arial"/>
              </a:rPr>
              <a:t>FatturaPA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che comunque vengono 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trattati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come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se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venissero trasmessi singolarmente (al destinatario vengono inoltrati i  singoli file</a:t>
            </a:r>
            <a:r>
              <a:rPr sz="1600" spc="-3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244060"/>
                </a:solidFill>
                <a:latin typeface="Arial"/>
                <a:cs typeface="Arial"/>
              </a:rPr>
              <a:t>FatturaPA).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940557" y="3139186"/>
            <a:ext cx="28213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File XML che </a:t>
            </a:r>
            <a:r>
              <a:rPr sz="1600" b="1" spc="-10" dirty="0">
                <a:solidFill>
                  <a:srgbClr val="244060"/>
                </a:solidFill>
                <a:latin typeface="Arial"/>
                <a:cs typeface="Arial"/>
              </a:rPr>
              <a:t>può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riguardare: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940557" y="3382035"/>
            <a:ext cx="8260715" cy="224409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spcBef>
                <a:spcPts val="400"/>
              </a:spcBef>
              <a:buClr>
                <a:srgbClr val="1F487C"/>
              </a:buClr>
              <a:buChar char="•"/>
              <a:tabLst>
                <a:tab pos="285115" algn="l"/>
                <a:tab pos="285750" algn="l"/>
              </a:tabLst>
            </a:pPr>
            <a:r>
              <a:rPr sz="1600" u="sng" spc="-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Arial"/>
                <a:cs typeface="Arial"/>
              </a:rPr>
              <a:t>notifica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 di scarto, di esito, di decorrenza termini, di mancata</a:t>
            </a:r>
            <a:r>
              <a:rPr sz="1600" spc="12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consegna</a:t>
            </a:r>
            <a:endParaRPr sz="160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spcBef>
                <a:spcPts val="305"/>
              </a:spcBef>
              <a:buClr>
                <a:srgbClr val="1F487C"/>
              </a:buClr>
              <a:buChar char="•"/>
              <a:tabLst>
                <a:tab pos="285115" algn="l"/>
                <a:tab pos="285750" algn="l"/>
              </a:tabLst>
            </a:pPr>
            <a:r>
              <a:rPr sz="1600" u="sng" spc="-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Arial"/>
                <a:cs typeface="Arial"/>
              </a:rPr>
              <a:t>file di metadati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, file di SdI invia al destinatario, insieme al file</a:t>
            </a:r>
            <a:r>
              <a:rPr sz="1600" spc="6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244060"/>
                </a:solidFill>
                <a:latin typeface="Arial"/>
                <a:cs typeface="Arial"/>
              </a:rPr>
              <a:t>FatturaPA</a:t>
            </a:r>
            <a:endParaRPr sz="160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spcBef>
                <a:spcPts val="300"/>
              </a:spcBef>
              <a:buClr>
                <a:srgbClr val="1F487C"/>
              </a:buClr>
              <a:buChar char="•"/>
              <a:tabLst>
                <a:tab pos="285115" algn="l"/>
                <a:tab pos="285750" algn="l"/>
              </a:tabLst>
            </a:pPr>
            <a:r>
              <a:rPr sz="1600" u="sng" spc="-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Arial"/>
                <a:cs typeface="Arial"/>
              </a:rPr>
              <a:t>ricevuta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 di</a:t>
            </a:r>
            <a:r>
              <a:rPr sz="1600" spc="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consegna</a:t>
            </a:r>
            <a:endParaRPr sz="160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spcBef>
                <a:spcPts val="300"/>
              </a:spcBef>
              <a:buClr>
                <a:srgbClr val="1F487C"/>
              </a:buClr>
              <a:buChar char="•"/>
              <a:tabLst>
                <a:tab pos="285115" algn="l"/>
                <a:tab pos="285750" algn="l"/>
              </a:tabLst>
            </a:pPr>
            <a:r>
              <a:rPr sz="1600" u="sng" spc="-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Arial"/>
                <a:cs typeface="Arial"/>
              </a:rPr>
              <a:t>notifica di mancata</a:t>
            </a:r>
            <a:r>
              <a:rPr sz="1600" u="sng" spc="1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Arial"/>
                <a:cs typeface="Arial"/>
              </a:rPr>
              <a:t> </a:t>
            </a:r>
            <a:r>
              <a:rPr sz="1600" u="sng" spc="-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Arial"/>
                <a:cs typeface="Arial"/>
              </a:rPr>
              <a:t>consegna</a:t>
            </a:r>
            <a:endParaRPr sz="160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spcBef>
                <a:spcPts val="300"/>
              </a:spcBef>
              <a:buClr>
                <a:srgbClr val="1F487C"/>
              </a:buClr>
              <a:buChar char="•"/>
              <a:tabLst>
                <a:tab pos="285115" algn="l"/>
                <a:tab pos="285750" algn="l"/>
              </a:tabLst>
            </a:pPr>
            <a:r>
              <a:rPr sz="1600" u="sng" spc="-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Arial"/>
                <a:cs typeface="Arial"/>
              </a:rPr>
              <a:t>notifica</a:t>
            </a:r>
            <a:r>
              <a:rPr sz="1600" u="sng" spc="8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Arial"/>
                <a:cs typeface="Arial"/>
              </a:rPr>
              <a:t> </a:t>
            </a:r>
            <a:r>
              <a:rPr sz="1600" u="sng" spc="-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Arial"/>
                <a:cs typeface="Arial"/>
              </a:rPr>
              <a:t>di</a:t>
            </a:r>
            <a:r>
              <a:rPr sz="1600" u="sng" spc="9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Arial"/>
                <a:cs typeface="Arial"/>
              </a:rPr>
              <a:t> </a:t>
            </a:r>
            <a:r>
              <a:rPr sz="1600" u="sng" spc="-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Arial"/>
                <a:cs typeface="Arial"/>
              </a:rPr>
              <a:t>esito</a:t>
            </a:r>
            <a:r>
              <a:rPr sz="1600" u="sng" spc="8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Arial"/>
                <a:cs typeface="Arial"/>
              </a:rPr>
              <a:t> </a:t>
            </a:r>
            <a:r>
              <a:rPr sz="1600" u="sng" spc="-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Arial"/>
                <a:cs typeface="Arial"/>
              </a:rPr>
              <a:t>committente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,</a:t>
            </a:r>
            <a:r>
              <a:rPr sz="1600" spc="114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messaggio</a:t>
            </a:r>
            <a:r>
              <a:rPr sz="1600" spc="9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che</a:t>
            </a:r>
            <a:r>
              <a:rPr sz="1600" spc="9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il</a:t>
            </a:r>
            <a:r>
              <a:rPr sz="1600" spc="9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destinatario</a:t>
            </a:r>
            <a:r>
              <a:rPr sz="1600" spc="9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può</a:t>
            </a:r>
            <a:r>
              <a:rPr sz="1600" spc="8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inviare</a:t>
            </a:r>
            <a:r>
              <a:rPr sz="1600" spc="9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a</a:t>
            </a:r>
            <a:r>
              <a:rPr sz="1600" spc="8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SdI</a:t>
            </a:r>
            <a:r>
              <a:rPr sz="1600" spc="9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per</a:t>
            </a:r>
            <a:endParaRPr sz="1600">
              <a:latin typeface="Arial"/>
              <a:cs typeface="Arial"/>
            </a:endParaRPr>
          </a:p>
          <a:p>
            <a:pPr marL="285115">
              <a:lnSpc>
                <a:spcPct val="100000"/>
              </a:lnSpc>
            </a:pP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segnalare l'accettazione o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il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rifiuto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della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fattura</a:t>
            </a:r>
            <a:r>
              <a:rPr sz="1600" spc="1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ricevuta</a:t>
            </a:r>
            <a:endParaRPr sz="160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spcBef>
                <a:spcPts val="300"/>
              </a:spcBef>
              <a:buClr>
                <a:srgbClr val="1F487C"/>
              </a:buClr>
              <a:buChar char="•"/>
              <a:tabLst>
                <a:tab pos="285115" algn="l"/>
                <a:tab pos="285750" algn="l"/>
              </a:tabLst>
            </a:pPr>
            <a:r>
              <a:rPr sz="1600" u="sng" spc="-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Arial"/>
                <a:cs typeface="Arial"/>
              </a:rPr>
              <a:t>notifica di esito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, SdI inoltra al trasmittente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la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"</a:t>
            </a:r>
            <a:r>
              <a:rPr sz="1600" i="1" spc="-5" dirty="0">
                <a:solidFill>
                  <a:srgbClr val="244060"/>
                </a:solidFill>
                <a:latin typeface="Arial"/>
                <a:cs typeface="Arial"/>
              </a:rPr>
              <a:t>notifica di esito</a:t>
            </a:r>
            <a:r>
              <a:rPr sz="1600" i="1" spc="9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244060"/>
                </a:solidFill>
                <a:latin typeface="Arial"/>
                <a:cs typeface="Arial"/>
              </a:rPr>
              <a:t>committente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"</a:t>
            </a:r>
            <a:endParaRPr sz="160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spcBef>
                <a:spcPts val="300"/>
              </a:spcBef>
              <a:buClr>
                <a:srgbClr val="1F487C"/>
              </a:buClr>
              <a:buChar char="•"/>
              <a:tabLst>
                <a:tab pos="285115" algn="l"/>
                <a:tab pos="285750" algn="l"/>
                <a:tab pos="1010285" algn="l"/>
                <a:tab pos="1612265" algn="l"/>
                <a:tab pos="2949575" algn="l"/>
              </a:tabLst>
            </a:pPr>
            <a:r>
              <a:rPr sz="1600" u="sng" spc="-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Arial"/>
                <a:cs typeface="Arial"/>
              </a:rPr>
              <a:t>scarto	esito	committente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;	SdI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356096" y="5357240"/>
            <a:ext cx="48482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35965" algn="l"/>
                <a:tab pos="1066800" algn="l"/>
                <a:tab pos="2289175" algn="l"/>
                <a:tab pos="2799715" algn="l"/>
                <a:tab pos="4168775" algn="l"/>
                <a:tab pos="4496435" algn="l"/>
              </a:tabLst>
            </a:pP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in</a:t>
            </a:r>
            <a:r>
              <a:rPr sz="1600" spc="-20" dirty="0">
                <a:solidFill>
                  <a:srgbClr val="244060"/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ltra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	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al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	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de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s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tinatario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	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una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	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segna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a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z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ione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	</a:t>
            </a:r>
            <a:r>
              <a:rPr sz="1600" spc="-20" dirty="0">
                <a:solidFill>
                  <a:srgbClr val="244060"/>
                </a:solidFill>
                <a:latin typeface="Arial"/>
                <a:cs typeface="Arial"/>
              </a:rPr>
              <a:t>d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i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	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non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940557" y="5562396"/>
            <a:ext cx="7343775" cy="87185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85115">
              <a:lnSpc>
                <a:spcPct val="100000"/>
              </a:lnSpc>
              <a:spcBef>
                <a:spcPts val="400"/>
              </a:spcBef>
            </a:pP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ammissibilità/conformità di una "</a:t>
            </a:r>
            <a:r>
              <a:rPr sz="1600" i="1" spc="-5" dirty="0">
                <a:solidFill>
                  <a:srgbClr val="244060"/>
                </a:solidFill>
                <a:latin typeface="Arial"/>
                <a:cs typeface="Arial"/>
              </a:rPr>
              <a:t>notifica di esito</a:t>
            </a:r>
            <a:r>
              <a:rPr sz="1600" i="1" spc="3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244060"/>
                </a:solidFill>
                <a:latin typeface="Arial"/>
                <a:cs typeface="Arial"/>
              </a:rPr>
              <a:t>committente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"</a:t>
            </a:r>
            <a:endParaRPr sz="160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spcBef>
                <a:spcPts val="300"/>
              </a:spcBef>
              <a:buClr>
                <a:srgbClr val="1F487C"/>
              </a:buClr>
              <a:buChar char="•"/>
              <a:tabLst>
                <a:tab pos="285115" algn="l"/>
                <a:tab pos="285750" algn="l"/>
              </a:tabLst>
            </a:pPr>
            <a:r>
              <a:rPr sz="1600" u="sng" spc="-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Arial"/>
                <a:cs typeface="Arial"/>
              </a:rPr>
              <a:t>notifica di decorrenza</a:t>
            </a:r>
            <a:r>
              <a:rPr sz="1600" u="sng" spc="1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Arial"/>
                <a:cs typeface="Arial"/>
              </a:rPr>
              <a:t> </a:t>
            </a:r>
            <a:r>
              <a:rPr sz="1600" u="sng" spc="-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Arial"/>
                <a:cs typeface="Arial"/>
              </a:rPr>
              <a:t>termini</a:t>
            </a:r>
            <a:endParaRPr sz="160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spcBef>
                <a:spcPts val="300"/>
              </a:spcBef>
              <a:buClr>
                <a:srgbClr val="1F487C"/>
              </a:buClr>
              <a:buChar char="•"/>
              <a:tabLst>
                <a:tab pos="285115" algn="l"/>
                <a:tab pos="285750" algn="l"/>
              </a:tabLst>
            </a:pPr>
            <a:r>
              <a:rPr sz="1600" u="sng" spc="-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Arial"/>
                <a:cs typeface="Arial"/>
              </a:rPr>
              <a:t>attestazione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 di avvenuta trasmissione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della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fattura con impossibilità di</a:t>
            </a:r>
            <a:r>
              <a:rPr sz="1600" spc="15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recapito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20623" y="2066544"/>
            <a:ext cx="10836275" cy="0"/>
          </a:xfrm>
          <a:custGeom>
            <a:avLst/>
            <a:gdLst/>
            <a:ahLst/>
            <a:cxnLst/>
            <a:rect l="l" t="t" r="r" b="b"/>
            <a:pathLst>
              <a:path w="10836275">
                <a:moveTo>
                  <a:pt x="1083602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1F487C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0623" y="3029711"/>
            <a:ext cx="10836275" cy="0"/>
          </a:xfrm>
          <a:custGeom>
            <a:avLst/>
            <a:gdLst/>
            <a:ahLst/>
            <a:cxnLst/>
            <a:rect l="l" t="t" r="r" b="b"/>
            <a:pathLst>
              <a:path w="10836275">
                <a:moveTo>
                  <a:pt x="1083602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1F487C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41119" y="1147572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89" h="288290">
                <a:moveTo>
                  <a:pt x="144018" y="0"/>
                </a:moveTo>
                <a:lnTo>
                  <a:pt x="98511" y="7345"/>
                </a:lnTo>
                <a:lnTo>
                  <a:pt x="58978" y="27797"/>
                </a:lnTo>
                <a:lnTo>
                  <a:pt x="27797" y="58978"/>
                </a:lnTo>
                <a:lnTo>
                  <a:pt x="7345" y="98511"/>
                </a:lnTo>
                <a:lnTo>
                  <a:pt x="0" y="144017"/>
                </a:lnTo>
                <a:lnTo>
                  <a:pt x="7345" y="189524"/>
                </a:lnTo>
                <a:lnTo>
                  <a:pt x="27797" y="229057"/>
                </a:lnTo>
                <a:lnTo>
                  <a:pt x="58978" y="260238"/>
                </a:lnTo>
                <a:lnTo>
                  <a:pt x="98511" y="280690"/>
                </a:lnTo>
                <a:lnTo>
                  <a:pt x="144018" y="288036"/>
                </a:lnTo>
                <a:lnTo>
                  <a:pt x="189524" y="280690"/>
                </a:lnTo>
                <a:lnTo>
                  <a:pt x="229057" y="260238"/>
                </a:lnTo>
                <a:lnTo>
                  <a:pt x="260238" y="229057"/>
                </a:lnTo>
                <a:lnTo>
                  <a:pt x="280690" y="189524"/>
                </a:lnTo>
                <a:lnTo>
                  <a:pt x="288036" y="144017"/>
                </a:lnTo>
                <a:lnTo>
                  <a:pt x="280690" y="98511"/>
                </a:lnTo>
                <a:lnTo>
                  <a:pt x="260238" y="58978"/>
                </a:lnTo>
                <a:lnTo>
                  <a:pt x="229057" y="27797"/>
                </a:lnTo>
                <a:lnTo>
                  <a:pt x="189524" y="7345"/>
                </a:lnTo>
                <a:lnTo>
                  <a:pt x="144018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415922" y="1152524"/>
            <a:ext cx="138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341119" y="2138172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89" h="288289">
                <a:moveTo>
                  <a:pt x="144018" y="0"/>
                </a:moveTo>
                <a:lnTo>
                  <a:pt x="98511" y="7345"/>
                </a:lnTo>
                <a:lnTo>
                  <a:pt x="58978" y="27797"/>
                </a:lnTo>
                <a:lnTo>
                  <a:pt x="27797" y="58978"/>
                </a:lnTo>
                <a:lnTo>
                  <a:pt x="7345" y="98511"/>
                </a:lnTo>
                <a:lnTo>
                  <a:pt x="0" y="144017"/>
                </a:lnTo>
                <a:lnTo>
                  <a:pt x="7345" y="189524"/>
                </a:lnTo>
                <a:lnTo>
                  <a:pt x="27797" y="229057"/>
                </a:lnTo>
                <a:lnTo>
                  <a:pt x="58978" y="260238"/>
                </a:lnTo>
                <a:lnTo>
                  <a:pt x="98511" y="280690"/>
                </a:lnTo>
                <a:lnTo>
                  <a:pt x="144018" y="288036"/>
                </a:lnTo>
                <a:lnTo>
                  <a:pt x="189524" y="280690"/>
                </a:lnTo>
                <a:lnTo>
                  <a:pt x="229057" y="260238"/>
                </a:lnTo>
                <a:lnTo>
                  <a:pt x="260238" y="229057"/>
                </a:lnTo>
                <a:lnTo>
                  <a:pt x="280690" y="189524"/>
                </a:lnTo>
                <a:lnTo>
                  <a:pt x="288036" y="144017"/>
                </a:lnTo>
                <a:lnTo>
                  <a:pt x="280690" y="98511"/>
                </a:lnTo>
                <a:lnTo>
                  <a:pt x="260238" y="58978"/>
                </a:lnTo>
                <a:lnTo>
                  <a:pt x="229057" y="27797"/>
                </a:lnTo>
                <a:lnTo>
                  <a:pt x="189524" y="7345"/>
                </a:lnTo>
                <a:lnTo>
                  <a:pt x="144018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415922" y="2144013"/>
            <a:ext cx="138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341119" y="4030979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89" h="288289">
                <a:moveTo>
                  <a:pt x="144018" y="0"/>
                </a:moveTo>
                <a:lnTo>
                  <a:pt x="98511" y="7345"/>
                </a:lnTo>
                <a:lnTo>
                  <a:pt x="58978" y="27797"/>
                </a:lnTo>
                <a:lnTo>
                  <a:pt x="27797" y="58978"/>
                </a:lnTo>
                <a:lnTo>
                  <a:pt x="7345" y="98511"/>
                </a:lnTo>
                <a:lnTo>
                  <a:pt x="0" y="144018"/>
                </a:lnTo>
                <a:lnTo>
                  <a:pt x="7345" y="189524"/>
                </a:lnTo>
                <a:lnTo>
                  <a:pt x="27797" y="229057"/>
                </a:lnTo>
                <a:lnTo>
                  <a:pt x="58978" y="260238"/>
                </a:lnTo>
                <a:lnTo>
                  <a:pt x="98511" y="280690"/>
                </a:lnTo>
                <a:lnTo>
                  <a:pt x="144018" y="288036"/>
                </a:lnTo>
                <a:lnTo>
                  <a:pt x="189524" y="280690"/>
                </a:lnTo>
                <a:lnTo>
                  <a:pt x="229057" y="260238"/>
                </a:lnTo>
                <a:lnTo>
                  <a:pt x="260238" y="229057"/>
                </a:lnTo>
                <a:lnTo>
                  <a:pt x="280690" y="189524"/>
                </a:lnTo>
                <a:lnTo>
                  <a:pt x="288036" y="144018"/>
                </a:lnTo>
                <a:lnTo>
                  <a:pt x="280690" y="98511"/>
                </a:lnTo>
                <a:lnTo>
                  <a:pt x="260238" y="58978"/>
                </a:lnTo>
                <a:lnTo>
                  <a:pt x="229057" y="27797"/>
                </a:lnTo>
                <a:lnTo>
                  <a:pt x="189524" y="7345"/>
                </a:lnTo>
                <a:lnTo>
                  <a:pt x="144018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415922" y="4036567"/>
            <a:ext cx="138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ts val="1425"/>
              </a:lnSpc>
            </a:pPr>
            <a:fld id="{81D60167-4931-47E6-BA6A-407CBD079E47}" type="slidenum">
              <a:rPr spc="-5" dirty="0"/>
              <a:t>157</a:t>
            </a:fld>
            <a:endParaRPr spc="-5" dirty="0"/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4347210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Fattura</a:t>
            </a:r>
            <a:r>
              <a:rPr spc="-45" dirty="0"/>
              <a:t> </a:t>
            </a:r>
            <a:r>
              <a:rPr dirty="0"/>
              <a:t>elettronica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Sistema di Interscambio - Adempimenti della</a:t>
            </a:r>
            <a:r>
              <a:rPr sz="1600" b="0" spc="-30" dirty="0">
                <a:latin typeface="Arial"/>
                <a:cs typeface="Arial"/>
              </a:rPr>
              <a:t> </a:t>
            </a:r>
            <a:r>
              <a:rPr sz="1600" b="0" spc="-65" dirty="0">
                <a:latin typeface="Arial"/>
                <a:cs typeface="Arial"/>
              </a:rPr>
              <a:t>PA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10611" y="1455419"/>
            <a:ext cx="6733032" cy="1909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39567" y="1484375"/>
            <a:ext cx="6624955" cy="1801495"/>
          </a:xfrm>
          <a:custGeom>
            <a:avLst/>
            <a:gdLst/>
            <a:ahLst/>
            <a:cxnLst/>
            <a:rect l="l" t="t" r="r" b="b"/>
            <a:pathLst>
              <a:path w="6624955" h="1801495">
                <a:moveTo>
                  <a:pt x="0" y="1801368"/>
                </a:moveTo>
                <a:lnTo>
                  <a:pt x="6624828" y="1801368"/>
                </a:lnTo>
                <a:lnTo>
                  <a:pt x="6624828" y="0"/>
                </a:lnTo>
                <a:lnTo>
                  <a:pt x="0" y="0"/>
                </a:lnTo>
                <a:lnTo>
                  <a:pt x="0" y="1801368"/>
                </a:lnTo>
                <a:close/>
              </a:path>
            </a:pathLst>
          </a:custGeom>
          <a:ln w="6096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72383" y="1635251"/>
            <a:ext cx="5635752" cy="13228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86867" y="845947"/>
            <a:ext cx="1071689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L’Amministrazione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pubblica è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il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soggetto che riceve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il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file </a:t>
            </a:r>
            <a:r>
              <a:rPr sz="1600" spc="-20" dirty="0">
                <a:solidFill>
                  <a:srgbClr val="244060"/>
                </a:solidFill>
                <a:latin typeface="Arial"/>
                <a:cs typeface="Arial"/>
              </a:rPr>
              <a:t>FatturaPA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dall’Operatore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economico</a:t>
            </a:r>
            <a:r>
              <a:rPr sz="1575" baseline="26455" dirty="0">
                <a:solidFill>
                  <a:srgbClr val="244060"/>
                </a:solidFill>
                <a:latin typeface="Arial"/>
                <a:cs typeface="Arial"/>
              </a:rPr>
              <a:t>1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attraverso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il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Sistema di  Interscambio.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13321" y="3490417"/>
            <a:ext cx="37623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Le Pubbliche Amministrazioni</a:t>
            </a:r>
            <a:r>
              <a:rPr sz="1600" b="1" spc="-10" dirty="0">
                <a:solidFill>
                  <a:srgbClr val="244060"/>
                </a:solidFill>
                <a:latin typeface="Arial"/>
                <a:cs typeface="Arial"/>
              </a:rPr>
              <a:t> devono: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13321" y="3772306"/>
            <a:ext cx="2958465" cy="115379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85750" indent="-273050">
              <a:lnSpc>
                <a:spcPct val="100000"/>
              </a:lnSpc>
              <a:spcBef>
                <a:spcPts val="400"/>
              </a:spcBef>
              <a:buClr>
                <a:srgbClr val="1F487C"/>
              </a:buClr>
              <a:buChar char="•"/>
              <a:tabLst>
                <a:tab pos="285750" algn="l"/>
                <a:tab pos="286385" algn="l"/>
              </a:tabLst>
            </a:pP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censire gli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uffici</a:t>
            </a:r>
            <a:r>
              <a:rPr sz="1600" spc="-1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destinatari;</a:t>
            </a:r>
            <a:endParaRPr sz="1600">
              <a:latin typeface="Arial"/>
              <a:cs typeface="Arial"/>
            </a:endParaRPr>
          </a:p>
          <a:p>
            <a:pPr marL="285750" indent="-273050">
              <a:lnSpc>
                <a:spcPct val="100000"/>
              </a:lnSpc>
              <a:spcBef>
                <a:spcPts val="300"/>
              </a:spcBef>
              <a:buClr>
                <a:srgbClr val="1F487C"/>
              </a:buClr>
              <a:buChar char="•"/>
              <a:tabLst>
                <a:tab pos="285750" algn="l"/>
                <a:tab pos="286385" algn="l"/>
              </a:tabLst>
            </a:pP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ricevere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la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fattura</a:t>
            </a:r>
            <a:r>
              <a:rPr sz="1600" spc="3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elettronica;</a:t>
            </a:r>
            <a:endParaRPr sz="1600">
              <a:latin typeface="Arial"/>
              <a:cs typeface="Arial"/>
            </a:endParaRPr>
          </a:p>
          <a:p>
            <a:pPr marL="285750" indent="-273050">
              <a:lnSpc>
                <a:spcPct val="100000"/>
              </a:lnSpc>
              <a:spcBef>
                <a:spcPts val="300"/>
              </a:spcBef>
              <a:buClr>
                <a:srgbClr val="1F487C"/>
              </a:buClr>
              <a:buChar char="•"/>
              <a:tabLst>
                <a:tab pos="285750" algn="l"/>
                <a:tab pos="286385" algn="l"/>
              </a:tabLst>
            </a:pP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esplicitare l’esito della</a:t>
            </a:r>
            <a:r>
              <a:rPr sz="1600" spc="-5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fattura;</a:t>
            </a:r>
            <a:endParaRPr sz="1600">
              <a:latin typeface="Arial"/>
              <a:cs typeface="Arial"/>
            </a:endParaRPr>
          </a:p>
          <a:p>
            <a:pPr marL="285750" indent="-273050">
              <a:lnSpc>
                <a:spcPct val="100000"/>
              </a:lnSpc>
              <a:spcBef>
                <a:spcPts val="300"/>
              </a:spcBef>
              <a:buClr>
                <a:srgbClr val="1F487C"/>
              </a:buClr>
              <a:buChar char="•"/>
              <a:tabLst>
                <a:tab pos="285750" algn="l"/>
                <a:tab pos="286385" algn="l"/>
              </a:tabLst>
            </a:pP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monitorare i file</a:t>
            </a:r>
            <a:r>
              <a:rPr sz="1600" spc="1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ricevuti.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6867" y="3490417"/>
            <a:ext cx="32327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244060"/>
                </a:solidFill>
                <a:latin typeface="Arial"/>
                <a:cs typeface="Arial"/>
              </a:rPr>
              <a:t>L’Amministrazione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Pubblica</a:t>
            </a:r>
            <a:r>
              <a:rPr sz="1600" b="1" spc="3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può: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6867" y="3772306"/>
            <a:ext cx="5242560" cy="107696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spcBef>
                <a:spcPts val="400"/>
              </a:spcBef>
              <a:buClr>
                <a:srgbClr val="1F487C"/>
              </a:buClr>
              <a:buChar char="•"/>
              <a:tabLst>
                <a:tab pos="285115" algn="l"/>
                <a:tab pos="285750" algn="l"/>
              </a:tabLst>
            </a:pP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ricevere direttamente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il</a:t>
            </a:r>
            <a:r>
              <a:rPr sz="1600" spc="2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file;</a:t>
            </a:r>
            <a:endParaRPr sz="1600">
              <a:latin typeface="Arial"/>
              <a:cs typeface="Arial"/>
            </a:endParaRPr>
          </a:p>
          <a:p>
            <a:pPr marL="285115" marR="5080" indent="-272415" algn="just">
              <a:lnSpc>
                <a:spcPct val="100000"/>
              </a:lnSpc>
              <a:spcBef>
                <a:spcPts val="300"/>
              </a:spcBef>
              <a:buClr>
                <a:srgbClr val="1F487C"/>
              </a:buClr>
              <a:buChar char="•"/>
              <a:tabLst>
                <a:tab pos="285750" algn="l"/>
              </a:tabLst>
            </a:pP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può avvalersi di un soggetto Intermediario, che invia o  riceve i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file </a:t>
            </a:r>
            <a:r>
              <a:rPr sz="1600" spc="-20" dirty="0">
                <a:solidFill>
                  <a:srgbClr val="244060"/>
                </a:solidFill>
                <a:latin typeface="Arial"/>
                <a:cs typeface="Arial"/>
              </a:rPr>
              <a:t>FatturaPA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o i file archivio per conto 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dell’Operatore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economico e/o della</a:t>
            </a:r>
            <a:r>
              <a:rPr sz="1600" spc="2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244060"/>
                </a:solidFill>
                <a:latin typeface="Arial"/>
                <a:cs typeface="Arial"/>
              </a:rPr>
              <a:t>PA</a:t>
            </a:r>
            <a:r>
              <a:rPr sz="1575" spc="-52" baseline="26455" dirty="0">
                <a:solidFill>
                  <a:srgbClr val="244060"/>
                </a:solidFill>
                <a:latin typeface="Arial"/>
                <a:cs typeface="Arial"/>
              </a:rPr>
              <a:t>2</a:t>
            </a:r>
            <a:r>
              <a:rPr sz="1600" spc="-35" dirty="0">
                <a:solidFill>
                  <a:srgbClr val="244060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964935" y="3828300"/>
            <a:ext cx="361188" cy="7558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95415" y="3857244"/>
            <a:ext cx="251460" cy="647700"/>
          </a:xfrm>
          <a:custGeom>
            <a:avLst/>
            <a:gdLst/>
            <a:ahLst/>
            <a:cxnLst/>
            <a:rect l="l" t="t" r="r" b="b"/>
            <a:pathLst>
              <a:path w="251460" h="647700">
                <a:moveTo>
                  <a:pt x="125730" y="0"/>
                </a:moveTo>
                <a:lnTo>
                  <a:pt x="0" y="0"/>
                </a:lnTo>
                <a:lnTo>
                  <a:pt x="125730" y="323849"/>
                </a:lnTo>
                <a:lnTo>
                  <a:pt x="0" y="647699"/>
                </a:lnTo>
                <a:lnTo>
                  <a:pt x="125730" y="647699"/>
                </a:lnTo>
                <a:lnTo>
                  <a:pt x="251460" y="323849"/>
                </a:lnTo>
                <a:lnTo>
                  <a:pt x="12573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95415" y="3857244"/>
            <a:ext cx="251460" cy="647700"/>
          </a:xfrm>
          <a:custGeom>
            <a:avLst/>
            <a:gdLst/>
            <a:ahLst/>
            <a:cxnLst/>
            <a:rect l="l" t="t" r="r" b="b"/>
            <a:pathLst>
              <a:path w="251460" h="647700">
                <a:moveTo>
                  <a:pt x="0" y="0"/>
                </a:moveTo>
                <a:lnTo>
                  <a:pt x="125730" y="0"/>
                </a:lnTo>
                <a:lnTo>
                  <a:pt x="251460" y="323849"/>
                </a:lnTo>
                <a:lnTo>
                  <a:pt x="125730" y="647699"/>
                </a:lnTo>
                <a:lnTo>
                  <a:pt x="0" y="647699"/>
                </a:lnTo>
                <a:lnTo>
                  <a:pt x="125730" y="323849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2524" y="5065776"/>
            <a:ext cx="10974324" cy="9327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0520" y="5050535"/>
            <a:ext cx="11035284" cy="10165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08431" y="5091684"/>
            <a:ext cx="10872470" cy="830580"/>
          </a:xfrm>
          <a:prstGeom prst="rect">
            <a:avLst/>
          </a:prstGeom>
          <a:solidFill>
            <a:srgbClr val="DCE6F1"/>
          </a:solidFill>
        </p:spPr>
        <p:txBody>
          <a:bodyPr vert="horz" wrap="square" lIns="0" tIns="41910" rIns="0" bIns="0" rtlCol="0">
            <a:spAutoFit/>
          </a:bodyPr>
          <a:lstStyle/>
          <a:p>
            <a:pPr marL="90805" marR="83820" algn="just">
              <a:lnSpc>
                <a:spcPct val="100000"/>
              </a:lnSpc>
              <a:spcBef>
                <a:spcPts val="330"/>
              </a:spcBef>
            </a:pP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Al fine di garantire ai propri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fornitori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le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informazioni necessarie per l’invio delle Fatture elettroniche,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le </a:t>
            </a:r>
            <a:r>
              <a:rPr sz="1600" b="1" dirty="0">
                <a:solidFill>
                  <a:srgbClr val="244060"/>
                </a:solidFill>
                <a:latin typeface="Arial"/>
                <a:cs typeface="Arial"/>
              </a:rPr>
              <a:t>Istituzioni 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Scolastiche devono caricare sull’Indice delle </a:t>
            </a:r>
            <a:r>
              <a:rPr sz="1600" b="1" spc="-60" dirty="0">
                <a:solidFill>
                  <a:srgbClr val="244060"/>
                </a:solidFill>
                <a:latin typeface="Arial"/>
                <a:cs typeface="Arial"/>
              </a:rPr>
              <a:t>PA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i </a:t>
            </a:r>
            <a:r>
              <a:rPr sz="1600" b="1" dirty="0">
                <a:solidFill>
                  <a:srgbClr val="244060"/>
                </a:solidFill>
                <a:latin typeface="Arial"/>
                <a:cs typeface="Arial"/>
              </a:rPr>
              <a:t>dati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dei servizi di fatturazione elettronica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(canale trasmissivo,  ecc.)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con le funzionalità</a:t>
            </a:r>
            <a:r>
              <a:rPr sz="1600" b="1" spc="7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online.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ts val="1425"/>
              </a:lnSpc>
            </a:pPr>
            <a:fld id="{81D60167-4931-47E6-BA6A-407CBD079E47}" type="slidenum">
              <a:rPr spc="-5" dirty="0"/>
              <a:t>158</a:t>
            </a:fld>
            <a:endParaRPr spc="-5" dirty="0"/>
          </a:p>
        </p:txBody>
      </p:sp>
      <p:sp>
        <p:nvSpPr>
          <p:cNvPr id="21" name="object 21"/>
          <p:cNvSpPr txBox="1"/>
          <p:nvPr/>
        </p:nvSpPr>
        <p:spPr>
          <a:xfrm>
            <a:off x="492048" y="5970219"/>
            <a:ext cx="7750175" cy="457834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050" spc="22" baseline="27777" dirty="0">
                <a:solidFill>
                  <a:srgbClr val="244060"/>
                </a:solidFill>
                <a:latin typeface="Arial"/>
                <a:cs typeface="Arial"/>
              </a:rPr>
              <a:t>1 </a:t>
            </a:r>
            <a:r>
              <a:rPr sz="1100" spc="-5" dirty="0">
                <a:solidFill>
                  <a:srgbClr val="244060"/>
                </a:solidFill>
                <a:latin typeface="Arial"/>
                <a:cs typeface="Arial"/>
              </a:rPr>
              <a:t>La </a:t>
            </a:r>
            <a:r>
              <a:rPr sz="1100" dirty="0">
                <a:solidFill>
                  <a:srgbClr val="244060"/>
                </a:solidFill>
                <a:latin typeface="Arial"/>
                <a:cs typeface="Arial"/>
              </a:rPr>
              <a:t>PA si configura come </a:t>
            </a:r>
            <a:r>
              <a:rPr sz="1100" spc="-5" dirty="0">
                <a:solidFill>
                  <a:srgbClr val="244060"/>
                </a:solidFill>
                <a:latin typeface="Arial"/>
                <a:cs typeface="Arial"/>
              </a:rPr>
              <a:t>Operatore economico nel </a:t>
            </a:r>
            <a:r>
              <a:rPr sz="1100" dirty="0">
                <a:solidFill>
                  <a:srgbClr val="244060"/>
                </a:solidFill>
                <a:latin typeface="Arial"/>
                <a:cs typeface="Arial"/>
              </a:rPr>
              <a:t>caso </a:t>
            </a:r>
            <a:r>
              <a:rPr sz="1100" spc="-5" dirty="0">
                <a:solidFill>
                  <a:srgbClr val="244060"/>
                </a:solidFill>
                <a:latin typeface="Arial"/>
                <a:cs typeface="Arial"/>
              </a:rPr>
              <a:t>in </a:t>
            </a:r>
            <a:r>
              <a:rPr sz="1100" dirty="0">
                <a:solidFill>
                  <a:srgbClr val="244060"/>
                </a:solidFill>
                <a:latin typeface="Arial"/>
                <a:cs typeface="Arial"/>
              </a:rPr>
              <a:t>cui </a:t>
            </a:r>
            <a:r>
              <a:rPr sz="1100" spc="-5" dirty="0">
                <a:solidFill>
                  <a:srgbClr val="244060"/>
                </a:solidFill>
                <a:latin typeface="Arial"/>
                <a:cs typeface="Arial"/>
              </a:rPr>
              <a:t>debba emettere fattura nei </a:t>
            </a:r>
            <a:r>
              <a:rPr sz="1100" dirty="0">
                <a:solidFill>
                  <a:srgbClr val="244060"/>
                </a:solidFill>
                <a:latin typeface="Arial"/>
                <a:cs typeface="Arial"/>
              </a:rPr>
              <a:t>confronti </a:t>
            </a:r>
            <a:r>
              <a:rPr sz="1100" spc="-5" dirty="0">
                <a:solidFill>
                  <a:srgbClr val="244060"/>
                </a:solidFill>
                <a:latin typeface="Arial"/>
                <a:cs typeface="Arial"/>
              </a:rPr>
              <a:t>di un’altra </a:t>
            </a:r>
            <a:r>
              <a:rPr sz="1100" dirty="0">
                <a:solidFill>
                  <a:srgbClr val="244060"/>
                </a:solidFill>
                <a:latin typeface="Arial"/>
                <a:cs typeface="Arial"/>
              </a:rPr>
              <a:t>amm.</a:t>
            </a:r>
            <a:r>
              <a:rPr sz="1100" spc="-15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244060"/>
                </a:solidFill>
                <a:latin typeface="Arial"/>
                <a:cs typeface="Arial"/>
              </a:rPr>
              <a:t>pubblica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050" spc="22" baseline="27777" dirty="0">
                <a:solidFill>
                  <a:srgbClr val="244060"/>
                </a:solidFill>
                <a:latin typeface="Arial"/>
                <a:cs typeface="Arial"/>
              </a:rPr>
              <a:t>2 </a:t>
            </a:r>
            <a:r>
              <a:rPr sz="1100" dirty="0">
                <a:solidFill>
                  <a:srgbClr val="244060"/>
                </a:solidFill>
                <a:latin typeface="Arial"/>
                <a:cs typeface="Arial"/>
              </a:rPr>
              <a:t>Fonte:</a:t>
            </a:r>
            <a:r>
              <a:rPr sz="1100" spc="-3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244060"/>
                </a:solidFill>
                <a:latin typeface="Arial"/>
                <a:cs typeface="Arial"/>
              </a:rPr>
              <a:t>“</a:t>
            </a:r>
            <a:r>
              <a:rPr sz="1100" i="1" spc="-5" dirty="0">
                <a:solidFill>
                  <a:srgbClr val="244060"/>
                </a:solidFill>
                <a:latin typeface="Arial"/>
                <a:cs typeface="Arial"/>
              </a:rPr>
              <a:t>https://</a:t>
            </a:r>
            <a:r>
              <a:rPr sz="1100" i="1" spc="-5" dirty="0">
                <a:solidFill>
                  <a:srgbClr val="244060"/>
                </a:solidFill>
                <a:latin typeface="Arial"/>
                <a:cs typeface="Arial"/>
                <a:hlinkClick r:id="rId9"/>
              </a:rPr>
              <a:t>www.fatturapa.gov.it/export/fatturazione/it/c-2.htm</a:t>
            </a:r>
            <a:r>
              <a:rPr sz="1100" i="1" spc="-5" dirty="0">
                <a:solidFill>
                  <a:srgbClr val="244060"/>
                </a:solidFill>
                <a:latin typeface="Arial"/>
                <a:cs typeface="Arial"/>
              </a:rPr>
              <a:t>”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5998845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Fattura</a:t>
            </a:r>
            <a:r>
              <a:rPr spc="-45" dirty="0"/>
              <a:t> </a:t>
            </a:r>
            <a:r>
              <a:rPr dirty="0"/>
              <a:t>elettronica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Sistema di Interscambio - Adempimenti delle Istituzioni</a:t>
            </a:r>
            <a:r>
              <a:rPr sz="1600" b="0" spc="20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scolastiche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20011" y="4771644"/>
            <a:ext cx="9739884" cy="11871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2767" y="4887467"/>
            <a:ext cx="9832848" cy="10165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648967" y="4800600"/>
            <a:ext cx="9631680" cy="1079500"/>
          </a:xfrm>
          <a:prstGeom prst="rect">
            <a:avLst/>
          </a:prstGeom>
          <a:ln w="6096">
            <a:solidFill>
              <a:srgbClr val="4F81BC"/>
            </a:solidFill>
          </a:ln>
        </p:spPr>
        <p:txBody>
          <a:bodyPr vert="horz" wrap="square" lIns="0" tIns="169545" rIns="0" bIns="0" rtlCol="0">
            <a:spAutoFit/>
          </a:bodyPr>
          <a:lstStyle/>
          <a:p>
            <a:pPr marL="72390" marR="61594" algn="just">
              <a:lnSpc>
                <a:spcPct val="100000"/>
              </a:lnSpc>
              <a:spcBef>
                <a:spcPts val="1335"/>
              </a:spcBef>
            </a:pP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Sul sito Acquisti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in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Rete </a:t>
            </a:r>
            <a:r>
              <a:rPr sz="1600" spc="-65" dirty="0">
                <a:solidFill>
                  <a:srgbClr val="244060"/>
                </a:solidFill>
                <a:latin typeface="Arial"/>
                <a:cs typeface="Arial"/>
              </a:rPr>
              <a:t>PA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o sui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siti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di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alcune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Pubbliche Amministrazioni, Enti Pubblici, Locali e  Associazioni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di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Categoria sono disponibili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applicazioni </a:t>
            </a:r>
            <a:r>
              <a:rPr sz="1600" b="1" dirty="0">
                <a:solidFill>
                  <a:srgbClr val="244060"/>
                </a:solidFill>
                <a:latin typeface="Arial"/>
                <a:cs typeface="Arial"/>
              </a:rPr>
              <a:t>in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licenza opensource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(EUPL) scaricabili  gratuitamente per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la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gestione e l’invio della fattura elettronica eventualmente</a:t>
            </a:r>
            <a:r>
              <a:rPr sz="1600" spc="114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emessa.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63954" y="1015111"/>
            <a:ext cx="9538970" cy="3220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Le Istituzioni scolastiche, per garantire ai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propri fornitori le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informazioni necessarie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per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l’invio delle Fatture  elettroniche devono caricare sull’Indice delle </a:t>
            </a:r>
            <a:r>
              <a:rPr sz="1600" spc="-70" dirty="0">
                <a:solidFill>
                  <a:srgbClr val="244060"/>
                </a:solidFill>
                <a:latin typeface="Arial"/>
                <a:cs typeface="Arial"/>
              </a:rPr>
              <a:t>PA </a:t>
            </a:r>
            <a:r>
              <a:rPr sz="1600" spc="-30" dirty="0">
                <a:solidFill>
                  <a:srgbClr val="244060"/>
                </a:solidFill>
                <a:latin typeface="Arial"/>
                <a:cs typeface="Arial"/>
              </a:rPr>
              <a:t>(IPA)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i dati dei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servizi di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fatturazione elettronica (canale  trasmissivo, ecc.) con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le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funzionalità online. In particolare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le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Istituzioni</a:t>
            </a:r>
            <a:r>
              <a:rPr sz="1600" spc="5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Scolastiche: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Times New Roman"/>
              <a:cs typeface="Times New Roman"/>
            </a:endParaRPr>
          </a:p>
          <a:p>
            <a:pPr marL="280670" indent="-267970">
              <a:lnSpc>
                <a:spcPct val="100000"/>
              </a:lnSpc>
              <a:buClr>
                <a:srgbClr val="1F487C"/>
              </a:buClr>
              <a:buFont typeface="Arial"/>
              <a:buChar char="•"/>
              <a:tabLst>
                <a:tab pos="280670" algn="l"/>
                <a:tab pos="281305" algn="l"/>
              </a:tabLst>
            </a:pP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devono comunicare, </a:t>
            </a:r>
            <a:r>
              <a:rPr sz="1600" b="1" dirty="0">
                <a:solidFill>
                  <a:srgbClr val="244060"/>
                </a:solidFill>
                <a:latin typeface="Arial"/>
                <a:cs typeface="Arial"/>
              </a:rPr>
              <a:t>ai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propri fornitori, il codice univoco distintivo pubblicato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, che sarà</a:t>
            </a:r>
            <a:r>
              <a:rPr sz="1600" spc="37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utilizzato</a:t>
            </a:r>
            <a:endParaRPr sz="1600">
              <a:latin typeface="Arial"/>
              <a:cs typeface="Arial"/>
            </a:endParaRPr>
          </a:p>
          <a:p>
            <a:pPr marL="280670">
              <a:lnSpc>
                <a:spcPct val="100000"/>
              </a:lnSpc>
            </a:pP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dai fornitori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stessi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per indirizzare correttamente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le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fatture emesse dopo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il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6 giugno</a:t>
            </a:r>
            <a:r>
              <a:rPr sz="1600" spc="13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2014;</a:t>
            </a:r>
            <a:endParaRPr sz="1600">
              <a:latin typeface="Arial"/>
              <a:cs typeface="Arial"/>
            </a:endParaRPr>
          </a:p>
          <a:p>
            <a:pPr marL="280670" marR="5080" indent="-267970" algn="just">
              <a:lnSpc>
                <a:spcPct val="100000"/>
              </a:lnSpc>
              <a:spcBef>
                <a:spcPts val="700"/>
              </a:spcBef>
              <a:buClr>
                <a:srgbClr val="1F487C"/>
              </a:buClr>
              <a:buFont typeface="Arial"/>
              <a:buChar char="•"/>
              <a:tabLst>
                <a:tab pos="281305" algn="l"/>
              </a:tabLst>
            </a:pP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devono richiedere ai </a:t>
            </a:r>
            <a:r>
              <a:rPr sz="1600" b="1" dirty="0">
                <a:solidFill>
                  <a:srgbClr val="244060"/>
                </a:solidFill>
                <a:latin typeface="Arial"/>
                <a:cs typeface="Arial"/>
              </a:rPr>
              <a:t>fornitori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di inserire, all’interno delle fatture elettroniche, il </a:t>
            </a:r>
            <a:r>
              <a:rPr sz="1600" b="1" dirty="0">
                <a:solidFill>
                  <a:srgbClr val="244060"/>
                </a:solidFill>
                <a:latin typeface="Arial"/>
                <a:cs typeface="Arial"/>
              </a:rPr>
              <a:t>CIG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riportato  sull’ordine di acquisto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, al fine di rendere più facilmente identificabile ogni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fattura. </a:t>
            </a:r>
            <a:r>
              <a:rPr sz="1600" spc="-50" dirty="0">
                <a:solidFill>
                  <a:srgbClr val="244060"/>
                </a:solidFill>
                <a:latin typeface="Arial"/>
                <a:cs typeface="Arial"/>
              </a:rPr>
              <a:t>Tale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previsione  potrà essere opportunamente inserita nei contratti di futura</a:t>
            </a:r>
            <a:r>
              <a:rPr sz="1600" spc="14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sottoscrizione;</a:t>
            </a:r>
            <a:endParaRPr sz="1600">
              <a:latin typeface="Arial"/>
              <a:cs typeface="Arial"/>
            </a:endParaRPr>
          </a:p>
          <a:p>
            <a:pPr marL="280670" marR="5715" indent="-267970" algn="just">
              <a:lnSpc>
                <a:spcPct val="100000"/>
              </a:lnSpc>
              <a:spcBef>
                <a:spcPts val="695"/>
              </a:spcBef>
              <a:buClr>
                <a:srgbClr val="1F487C"/>
              </a:buClr>
              <a:buFont typeface="Arial"/>
              <a:buChar char="•"/>
              <a:tabLst>
                <a:tab pos="281305" algn="l"/>
              </a:tabLst>
            </a:pP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dovrebbero informare i </a:t>
            </a:r>
            <a:r>
              <a:rPr sz="1600" b="1" dirty="0">
                <a:solidFill>
                  <a:srgbClr val="244060"/>
                </a:solidFill>
                <a:latin typeface="Arial"/>
                <a:cs typeface="Arial"/>
              </a:rPr>
              <a:t>fornitori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che </a:t>
            </a:r>
            <a:r>
              <a:rPr sz="1600" b="1" dirty="0">
                <a:solidFill>
                  <a:srgbClr val="244060"/>
                </a:solidFill>
                <a:latin typeface="Arial"/>
                <a:cs typeface="Arial"/>
              </a:rPr>
              <a:t>il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portale degli Acquisti in </a:t>
            </a:r>
            <a:r>
              <a:rPr sz="1600" b="1" dirty="0">
                <a:solidFill>
                  <a:srgbClr val="244060"/>
                </a:solidFill>
                <a:latin typeface="Arial"/>
                <a:cs typeface="Arial"/>
              </a:rPr>
              <a:t>Rete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del </a:t>
            </a:r>
            <a:r>
              <a:rPr sz="1600" b="1" spc="-50" dirty="0">
                <a:solidFill>
                  <a:srgbClr val="244060"/>
                </a:solidFill>
                <a:latin typeface="Arial"/>
                <a:cs typeface="Arial"/>
              </a:rPr>
              <a:t>MEF,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curato </a:t>
            </a:r>
            <a:r>
              <a:rPr sz="1600" b="1" dirty="0">
                <a:solidFill>
                  <a:srgbClr val="244060"/>
                </a:solidFill>
                <a:latin typeface="Arial"/>
                <a:cs typeface="Arial"/>
              </a:rPr>
              <a:t>dalla 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Consip, rende </a:t>
            </a:r>
            <a:r>
              <a:rPr sz="1600" b="1" dirty="0">
                <a:solidFill>
                  <a:srgbClr val="244060"/>
                </a:solidFill>
                <a:latin typeface="Arial"/>
                <a:cs typeface="Arial"/>
              </a:rPr>
              <a:t>loro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disponibili gratuitamente i servizi e </a:t>
            </a:r>
            <a:r>
              <a:rPr sz="1600" b="1" dirty="0">
                <a:solidFill>
                  <a:srgbClr val="244060"/>
                </a:solidFill>
                <a:latin typeface="Arial"/>
                <a:cs typeface="Arial"/>
              </a:rPr>
              <a:t>gli strumenti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per la gestione e </a:t>
            </a:r>
            <a:r>
              <a:rPr sz="1600" b="1" dirty="0">
                <a:solidFill>
                  <a:srgbClr val="244060"/>
                </a:solidFill>
                <a:latin typeface="Arial"/>
                <a:cs typeface="Arial"/>
              </a:rPr>
              <a:t>l’invio 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della fattura</a:t>
            </a:r>
            <a:r>
              <a:rPr sz="1600" b="1" spc="5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elettronica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9204" y="4724400"/>
            <a:ext cx="1159764" cy="11551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9505" y="994410"/>
            <a:ext cx="822960" cy="822960"/>
          </a:xfrm>
          <a:custGeom>
            <a:avLst/>
            <a:gdLst/>
            <a:ahLst/>
            <a:cxnLst/>
            <a:rect l="l" t="t" r="r" b="b"/>
            <a:pathLst>
              <a:path w="822960" h="822960">
                <a:moveTo>
                  <a:pt x="0" y="411479"/>
                </a:moveTo>
                <a:lnTo>
                  <a:pt x="2768" y="363502"/>
                </a:lnTo>
                <a:lnTo>
                  <a:pt x="10867" y="317147"/>
                </a:lnTo>
                <a:lnTo>
                  <a:pt x="23988" y="272725"/>
                </a:lnTo>
                <a:lnTo>
                  <a:pt x="41823" y="230543"/>
                </a:lnTo>
                <a:lnTo>
                  <a:pt x="64062" y="190913"/>
                </a:lnTo>
                <a:lnTo>
                  <a:pt x="90397" y="154141"/>
                </a:lnTo>
                <a:lnTo>
                  <a:pt x="120519" y="120538"/>
                </a:lnTo>
                <a:lnTo>
                  <a:pt x="154120" y="90413"/>
                </a:lnTo>
                <a:lnTo>
                  <a:pt x="190890" y="64075"/>
                </a:lnTo>
                <a:lnTo>
                  <a:pt x="230521" y="41832"/>
                </a:lnTo>
                <a:lnTo>
                  <a:pt x="272704" y="23994"/>
                </a:lnTo>
                <a:lnTo>
                  <a:pt x="317131" y="10870"/>
                </a:lnTo>
                <a:lnTo>
                  <a:pt x="363492" y="2769"/>
                </a:lnTo>
                <a:lnTo>
                  <a:pt x="411480" y="0"/>
                </a:lnTo>
                <a:lnTo>
                  <a:pt x="459467" y="2769"/>
                </a:lnTo>
                <a:lnTo>
                  <a:pt x="505828" y="10870"/>
                </a:lnTo>
                <a:lnTo>
                  <a:pt x="550255" y="23994"/>
                </a:lnTo>
                <a:lnTo>
                  <a:pt x="592438" y="41832"/>
                </a:lnTo>
                <a:lnTo>
                  <a:pt x="632069" y="64075"/>
                </a:lnTo>
                <a:lnTo>
                  <a:pt x="668839" y="90413"/>
                </a:lnTo>
                <a:lnTo>
                  <a:pt x="702440" y="120538"/>
                </a:lnTo>
                <a:lnTo>
                  <a:pt x="732562" y="154141"/>
                </a:lnTo>
                <a:lnTo>
                  <a:pt x="758897" y="190913"/>
                </a:lnTo>
                <a:lnTo>
                  <a:pt x="781136" y="230543"/>
                </a:lnTo>
                <a:lnTo>
                  <a:pt x="798971" y="272725"/>
                </a:lnTo>
                <a:lnTo>
                  <a:pt x="812092" y="317147"/>
                </a:lnTo>
                <a:lnTo>
                  <a:pt x="820191" y="363502"/>
                </a:lnTo>
                <a:lnTo>
                  <a:pt x="822960" y="411479"/>
                </a:lnTo>
                <a:lnTo>
                  <a:pt x="820191" y="459457"/>
                </a:lnTo>
                <a:lnTo>
                  <a:pt x="812092" y="505812"/>
                </a:lnTo>
                <a:lnTo>
                  <a:pt x="798971" y="550234"/>
                </a:lnTo>
                <a:lnTo>
                  <a:pt x="781136" y="592416"/>
                </a:lnTo>
                <a:lnTo>
                  <a:pt x="758897" y="632046"/>
                </a:lnTo>
                <a:lnTo>
                  <a:pt x="732562" y="668818"/>
                </a:lnTo>
                <a:lnTo>
                  <a:pt x="702440" y="702421"/>
                </a:lnTo>
                <a:lnTo>
                  <a:pt x="668839" y="732546"/>
                </a:lnTo>
                <a:lnTo>
                  <a:pt x="632069" y="758884"/>
                </a:lnTo>
                <a:lnTo>
                  <a:pt x="592438" y="781127"/>
                </a:lnTo>
                <a:lnTo>
                  <a:pt x="550255" y="798965"/>
                </a:lnTo>
                <a:lnTo>
                  <a:pt x="505828" y="812089"/>
                </a:lnTo>
                <a:lnTo>
                  <a:pt x="459467" y="820190"/>
                </a:lnTo>
                <a:lnTo>
                  <a:pt x="411480" y="822960"/>
                </a:lnTo>
                <a:lnTo>
                  <a:pt x="363492" y="820190"/>
                </a:lnTo>
                <a:lnTo>
                  <a:pt x="317131" y="812089"/>
                </a:lnTo>
                <a:lnTo>
                  <a:pt x="272704" y="798965"/>
                </a:lnTo>
                <a:lnTo>
                  <a:pt x="230521" y="781127"/>
                </a:lnTo>
                <a:lnTo>
                  <a:pt x="190890" y="758884"/>
                </a:lnTo>
                <a:lnTo>
                  <a:pt x="154120" y="732546"/>
                </a:lnTo>
                <a:lnTo>
                  <a:pt x="120519" y="702421"/>
                </a:lnTo>
                <a:lnTo>
                  <a:pt x="90397" y="668818"/>
                </a:lnTo>
                <a:lnTo>
                  <a:pt x="64062" y="632046"/>
                </a:lnTo>
                <a:lnTo>
                  <a:pt x="41823" y="592416"/>
                </a:lnTo>
                <a:lnTo>
                  <a:pt x="23988" y="550234"/>
                </a:lnTo>
                <a:lnTo>
                  <a:pt x="10867" y="505812"/>
                </a:lnTo>
                <a:lnTo>
                  <a:pt x="2768" y="459457"/>
                </a:lnTo>
                <a:lnTo>
                  <a:pt x="0" y="411479"/>
                </a:lnTo>
                <a:close/>
              </a:path>
            </a:pathLst>
          </a:custGeom>
          <a:ln w="38100">
            <a:solidFill>
              <a:srgbClr val="548E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4380" y="1182624"/>
            <a:ext cx="553212" cy="4434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ts val="1425"/>
              </a:lnSpc>
            </a:pPr>
            <a:fld id="{81D60167-4931-47E6-BA6A-407CBD079E47}" type="slidenum">
              <a:rPr spc="-5" dirty="0"/>
              <a:t>159</a:t>
            </a:fld>
            <a:endParaRPr spc="-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8188" y="1693164"/>
            <a:ext cx="4317365" cy="0"/>
          </a:xfrm>
          <a:custGeom>
            <a:avLst/>
            <a:gdLst/>
            <a:ahLst/>
            <a:cxnLst/>
            <a:rect l="l" t="t" r="r" b="b"/>
            <a:pathLst>
              <a:path w="4317365">
                <a:moveTo>
                  <a:pt x="0" y="0"/>
                </a:moveTo>
                <a:lnTo>
                  <a:pt x="4317123" y="0"/>
                </a:lnTo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4538" y="1382013"/>
            <a:ext cx="0" cy="4401820"/>
          </a:xfrm>
          <a:custGeom>
            <a:avLst/>
            <a:gdLst/>
            <a:ahLst/>
            <a:cxnLst/>
            <a:rect l="l" t="t" r="r" b="b"/>
            <a:pathLst>
              <a:path h="4401820">
                <a:moveTo>
                  <a:pt x="0" y="0"/>
                </a:moveTo>
                <a:lnTo>
                  <a:pt x="0" y="440179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48961" y="1382013"/>
            <a:ext cx="0" cy="4401820"/>
          </a:xfrm>
          <a:custGeom>
            <a:avLst/>
            <a:gdLst/>
            <a:ahLst/>
            <a:cxnLst/>
            <a:rect l="l" t="t" r="r" b="b"/>
            <a:pathLst>
              <a:path h="4401820">
                <a:moveTo>
                  <a:pt x="0" y="0"/>
                </a:moveTo>
                <a:lnTo>
                  <a:pt x="0" y="440179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8188" y="1388363"/>
            <a:ext cx="4317365" cy="0"/>
          </a:xfrm>
          <a:custGeom>
            <a:avLst/>
            <a:gdLst/>
            <a:ahLst/>
            <a:cxnLst/>
            <a:rect l="l" t="t" r="r" b="b"/>
            <a:pathLst>
              <a:path w="4317365">
                <a:moveTo>
                  <a:pt x="0" y="0"/>
                </a:moveTo>
                <a:lnTo>
                  <a:pt x="4317123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8188" y="5777458"/>
            <a:ext cx="4317365" cy="0"/>
          </a:xfrm>
          <a:custGeom>
            <a:avLst/>
            <a:gdLst/>
            <a:ahLst/>
            <a:cxnLst/>
            <a:rect l="l" t="t" r="r" b="b"/>
            <a:pathLst>
              <a:path w="4317365">
                <a:moveTo>
                  <a:pt x="0" y="0"/>
                </a:moveTo>
                <a:lnTo>
                  <a:pt x="4317123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23468" y="2360802"/>
            <a:ext cx="13315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50545" algn="l"/>
              </a:tabLst>
            </a:pP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ann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i	</a:t>
            </a:r>
            <a:r>
              <a:rPr sz="1400" spc="-10" dirty="0">
                <a:solidFill>
                  <a:srgbClr val="244060"/>
                </a:solidFill>
                <a:latin typeface="Arial"/>
                <a:cs typeface="Arial"/>
              </a:rPr>
              <a:t>s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co</a:t>
            </a:r>
            <a:r>
              <a:rPr sz="1400" spc="-15" dirty="0">
                <a:solidFill>
                  <a:srgbClr val="244060"/>
                </a:solidFill>
                <a:latin typeface="Arial"/>
                <a:cs typeface="Arial"/>
              </a:rPr>
              <a:t>la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st</a:t>
            </a:r>
            <a:r>
              <a:rPr sz="1400" spc="-15" dirty="0">
                <a:solidFill>
                  <a:srgbClr val="244060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c</a:t>
            </a:r>
            <a:r>
              <a:rPr sz="1400" spc="-15" dirty="0">
                <a:solidFill>
                  <a:srgbClr val="244060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,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32177" y="2360802"/>
            <a:ext cx="26396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14325" algn="l"/>
                <a:tab pos="1421130" algn="l"/>
                <a:tab pos="1878330" algn="l"/>
              </a:tabLst>
            </a:pP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è	</a:t>
            </a:r>
            <a:r>
              <a:rPr sz="1400" b="1" spc="-10" dirty="0">
                <a:solidFill>
                  <a:srgbClr val="244060"/>
                </a:solidFill>
                <a:latin typeface="Arial"/>
                <a:cs typeface="Arial"/>
              </a:rPr>
              <a:t>pr</a:t>
            </a:r>
            <a:r>
              <a:rPr sz="1400" b="1" dirty="0">
                <a:solidFill>
                  <a:srgbClr val="244060"/>
                </a:solidFill>
                <a:latin typeface="Arial"/>
                <a:cs typeface="Arial"/>
              </a:rPr>
              <a:t>e</a:t>
            </a:r>
            <a:r>
              <a:rPr sz="1400" b="1" spc="-15" dirty="0">
                <a:solidFill>
                  <a:srgbClr val="244060"/>
                </a:solidFill>
                <a:latin typeface="Arial"/>
                <a:cs typeface="Arial"/>
              </a:rPr>
              <a:t>s</a:t>
            </a:r>
            <a:r>
              <a:rPr sz="1400" b="1" dirty="0">
                <a:solidFill>
                  <a:srgbClr val="244060"/>
                </a:solidFill>
                <a:latin typeface="Arial"/>
                <a:cs typeface="Arial"/>
              </a:rPr>
              <a:t>ie</a:t>
            </a:r>
            <a:r>
              <a:rPr sz="1400" b="1" spc="-20" dirty="0">
                <a:solidFill>
                  <a:srgbClr val="244060"/>
                </a:solidFill>
                <a:latin typeface="Arial"/>
                <a:cs typeface="Arial"/>
              </a:rPr>
              <a:t>d</a:t>
            </a:r>
            <a:r>
              <a:rPr sz="1400" b="1" spc="-10" dirty="0">
                <a:solidFill>
                  <a:srgbClr val="244060"/>
                </a:solidFill>
                <a:latin typeface="Arial"/>
                <a:cs typeface="Arial"/>
              </a:rPr>
              <a:t>u</a:t>
            </a:r>
            <a:r>
              <a:rPr sz="1400" b="1" dirty="0">
                <a:solidFill>
                  <a:srgbClr val="244060"/>
                </a:solidFill>
                <a:latin typeface="Arial"/>
                <a:cs typeface="Arial"/>
              </a:rPr>
              <a:t>to	</a:t>
            </a:r>
            <a:r>
              <a:rPr sz="1400" b="1" spc="-20" dirty="0">
                <a:solidFill>
                  <a:srgbClr val="244060"/>
                </a:solidFill>
                <a:latin typeface="Arial"/>
                <a:cs typeface="Arial"/>
              </a:rPr>
              <a:t>d</a:t>
            </a:r>
            <a:r>
              <a:rPr sz="1400" b="1" dirty="0">
                <a:solidFill>
                  <a:srgbClr val="244060"/>
                </a:solidFill>
                <a:latin typeface="Arial"/>
                <a:cs typeface="Arial"/>
              </a:rPr>
              <a:t>al	</a:t>
            </a:r>
            <a:r>
              <a:rPr sz="1400" b="1" spc="-20" dirty="0">
                <a:solidFill>
                  <a:srgbClr val="244060"/>
                </a:solidFill>
                <a:latin typeface="Arial"/>
                <a:cs typeface="Arial"/>
              </a:rPr>
              <a:t>d</a:t>
            </a:r>
            <a:r>
              <a:rPr sz="1400" b="1" dirty="0">
                <a:solidFill>
                  <a:srgbClr val="244060"/>
                </a:solidFill>
                <a:latin typeface="Arial"/>
                <a:cs typeface="Arial"/>
              </a:rPr>
              <a:t>ir</a:t>
            </a:r>
            <a:r>
              <a:rPr sz="1400" b="1" spc="-10" dirty="0">
                <a:solidFill>
                  <a:srgbClr val="244060"/>
                </a:solidFill>
                <a:latin typeface="Arial"/>
                <a:cs typeface="Arial"/>
              </a:rPr>
              <a:t>ig</a:t>
            </a:r>
            <a:r>
              <a:rPr sz="1400" b="1" dirty="0">
                <a:solidFill>
                  <a:srgbClr val="244060"/>
                </a:solidFill>
                <a:latin typeface="Arial"/>
                <a:cs typeface="Arial"/>
              </a:rPr>
              <a:t>e</a:t>
            </a:r>
            <a:r>
              <a:rPr sz="1400" b="1" spc="-20" dirty="0">
                <a:solidFill>
                  <a:srgbClr val="244060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244060"/>
                </a:solidFill>
                <a:latin typeface="Arial"/>
                <a:cs typeface="Arial"/>
              </a:rPr>
              <a:t>te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3468" y="2498572"/>
            <a:ext cx="4148454" cy="153479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400" b="1" spc="-5" dirty="0">
                <a:solidFill>
                  <a:srgbClr val="244060"/>
                </a:solidFill>
                <a:latin typeface="Arial"/>
                <a:cs typeface="Arial"/>
              </a:rPr>
              <a:t>scolastico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ed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è costituito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dai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seguenti</a:t>
            </a:r>
            <a:r>
              <a:rPr sz="1400" spc="-16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componenti:</a:t>
            </a:r>
            <a:endParaRPr sz="14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600"/>
              </a:spcBef>
              <a:buFont typeface="Arial"/>
              <a:buAutoNum type="alphaLcParenR"/>
              <a:tabLst>
                <a:tab pos="273685" algn="l"/>
              </a:tabLst>
            </a:pPr>
            <a:r>
              <a:rPr sz="1400" b="1" spc="-5" dirty="0">
                <a:solidFill>
                  <a:srgbClr val="244060"/>
                </a:solidFill>
                <a:latin typeface="Arial"/>
                <a:cs typeface="Arial"/>
              </a:rPr>
              <a:t>tre </a:t>
            </a:r>
            <a:r>
              <a:rPr sz="1400" b="1" spc="-10" dirty="0">
                <a:solidFill>
                  <a:srgbClr val="244060"/>
                </a:solidFill>
                <a:latin typeface="Arial"/>
                <a:cs typeface="Arial"/>
              </a:rPr>
              <a:t>docenti dell'istituzione scolastica</a:t>
            </a:r>
            <a:r>
              <a:rPr sz="1400" spc="-10" dirty="0">
                <a:solidFill>
                  <a:srgbClr val="244060"/>
                </a:solidFill>
                <a:latin typeface="Arial"/>
                <a:cs typeface="Arial"/>
              </a:rPr>
              <a:t>,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di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cui  due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scelti dal collegio dei docenti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e uno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dal consiglio  di</a:t>
            </a:r>
            <a:r>
              <a:rPr sz="1400" spc="-1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istituto</a:t>
            </a:r>
            <a:endParaRPr sz="14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600"/>
              </a:spcBef>
              <a:buFont typeface="Arial"/>
              <a:buAutoNum type="alphaLcParenR"/>
              <a:tabLst>
                <a:tab pos="250825" algn="l"/>
              </a:tabLst>
            </a:pPr>
            <a:r>
              <a:rPr sz="1400" b="1" spc="-5" dirty="0">
                <a:solidFill>
                  <a:srgbClr val="244060"/>
                </a:solidFill>
                <a:latin typeface="Arial"/>
                <a:cs typeface="Arial"/>
              </a:rPr>
              <a:t>due </a:t>
            </a:r>
            <a:r>
              <a:rPr sz="1400" b="1" spc="-10" dirty="0">
                <a:solidFill>
                  <a:srgbClr val="244060"/>
                </a:solidFill>
                <a:latin typeface="Arial"/>
                <a:cs typeface="Arial"/>
              </a:rPr>
              <a:t>rappresentanti dei genitori</a:t>
            </a:r>
            <a:r>
              <a:rPr sz="1400" spc="-10" dirty="0">
                <a:solidFill>
                  <a:srgbClr val="244060"/>
                </a:solidFill>
                <a:latin typeface="Arial"/>
                <a:cs typeface="Arial"/>
              </a:rPr>
              <a:t>,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per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la scuola 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dell'infanzia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e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per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il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primo ciclo di istruzione;</a:t>
            </a:r>
            <a:r>
              <a:rPr sz="1400" spc="12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44060"/>
                </a:solidFill>
                <a:latin typeface="Arial"/>
                <a:cs typeface="Arial"/>
              </a:rPr>
              <a:t>un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3468" y="4006977"/>
            <a:ext cx="4148454" cy="1383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44060"/>
                </a:solidFill>
                <a:latin typeface="Arial"/>
                <a:cs typeface="Arial"/>
              </a:rPr>
              <a:t>rappresentante </a:t>
            </a:r>
            <a:r>
              <a:rPr sz="1400" b="1" spc="-10" dirty="0">
                <a:solidFill>
                  <a:srgbClr val="244060"/>
                </a:solidFill>
                <a:latin typeface="Arial"/>
                <a:cs typeface="Arial"/>
              </a:rPr>
              <a:t>degli studenti </a:t>
            </a:r>
            <a:r>
              <a:rPr sz="1400" b="1" dirty="0">
                <a:solidFill>
                  <a:srgbClr val="244060"/>
                </a:solidFill>
                <a:latin typeface="Arial"/>
                <a:cs typeface="Arial"/>
              </a:rPr>
              <a:t>e </a:t>
            </a:r>
            <a:r>
              <a:rPr sz="1400" b="1" spc="-20" dirty="0">
                <a:solidFill>
                  <a:srgbClr val="244060"/>
                </a:solidFill>
                <a:latin typeface="Arial"/>
                <a:cs typeface="Arial"/>
              </a:rPr>
              <a:t>un  </a:t>
            </a:r>
            <a:r>
              <a:rPr sz="1400" b="1" spc="-5" dirty="0">
                <a:solidFill>
                  <a:srgbClr val="244060"/>
                </a:solidFill>
                <a:latin typeface="Arial"/>
                <a:cs typeface="Arial"/>
              </a:rPr>
              <a:t>rappresentante </a:t>
            </a:r>
            <a:r>
              <a:rPr sz="1400" b="1" spc="-10" dirty="0">
                <a:solidFill>
                  <a:srgbClr val="244060"/>
                </a:solidFill>
                <a:latin typeface="Arial"/>
                <a:cs typeface="Arial"/>
              </a:rPr>
              <a:t>dei genitori</a:t>
            </a:r>
            <a:r>
              <a:rPr sz="1400" spc="-10" dirty="0">
                <a:solidFill>
                  <a:srgbClr val="244060"/>
                </a:solidFill>
                <a:latin typeface="Arial"/>
                <a:cs typeface="Arial"/>
              </a:rPr>
              <a:t>,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per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il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secondo ciclo di 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istruzione, scelti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dal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consiglio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di</a:t>
            </a:r>
            <a:r>
              <a:rPr sz="1400" spc="-13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istituto</a:t>
            </a:r>
            <a:endParaRPr sz="14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605"/>
              </a:spcBef>
            </a:pP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c) </a:t>
            </a:r>
            <a:r>
              <a:rPr sz="1400" spc="-10" dirty="0">
                <a:solidFill>
                  <a:srgbClr val="244060"/>
                </a:solidFill>
                <a:latin typeface="Arial"/>
                <a:cs typeface="Arial"/>
              </a:rPr>
              <a:t>un </a:t>
            </a:r>
            <a:r>
              <a:rPr sz="1400" b="1" spc="-10" dirty="0">
                <a:solidFill>
                  <a:srgbClr val="244060"/>
                </a:solidFill>
                <a:latin typeface="Arial"/>
                <a:cs typeface="Arial"/>
              </a:rPr>
              <a:t>componente </a:t>
            </a:r>
            <a:r>
              <a:rPr sz="1400" b="1" spc="-5" dirty="0">
                <a:solidFill>
                  <a:srgbClr val="244060"/>
                </a:solidFill>
                <a:latin typeface="Arial"/>
                <a:cs typeface="Arial"/>
              </a:rPr>
              <a:t>esterno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individuato </a:t>
            </a:r>
            <a:r>
              <a:rPr sz="1400" spc="-10" dirty="0">
                <a:solidFill>
                  <a:srgbClr val="244060"/>
                </a:solidFill>
                <a:latin typeface="Arial"/>
                <a:cs typeface="Arial"/>
              </a:rPr>
              <a:t>dall'ufficio 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scolastico regionale tra docenti, dirigenti scolastici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e  dirigenti</a:t>
            </a:r>
            <a:r>
              <a:rPr sz="1400" spc="-3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tecnici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27329" y="109804"/>
            <a:ext cx="11163300" cy="577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2390">
              <a:lnSpc>
                <a:spcPct val="100000"/>
              </a:lnSpc>
              <a:spcBef>
                <a:spcPts val="105"/>
              </a:spcBef>
            </a:pPr>
            <a:r>
              <a:rPr i="1" dirty="0">
                <a:latin typeface="Arial"/>
                <a:cs typeface="Arial"/>
              </a:rPr>
              <a:t>Governance </a:t>
            </a:r>
            <a:r>
              <a:rPr dirty="0"/>
              <a:t>dell'Istituzione</a:t>
            </a:r>
            <a:r>
              <a:rPr spc="-95" dirty="0"/>
              <a:t> </a:t>
            </a:r>
            <a:r>
              <a:rPr dirty="0"/>
              <a:t>scolastica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  <a:tabLst>
                <a:tab pos="11149965" algn="l"/>
              </a:tabLst>
            </a:pPr>
            <a:r>
              <a:rPr sz="1600" b="0" u="heavy" spc="25" dirty="0"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 </a:t>
            </a:r>
            <a:r>
              <a:rPr sz="1600" b="0" u="heavy" spc="-5" dirty="0"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Organi collegiali – Comitato per la </a:t>
            </a:r>
            <a:r>
              <a:rPr sz="1600" b="0" u="heavy" spc="-15" dirty="0"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Valutazione </a:t>
            </a:r>
            <a:r>
              <a:rPr sz="1600" b="0" u="heavy" spc="-5" dirty="0"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dei</a:t>
            </a:r>
            <a:r>
              <a:rPr sz="1600" b="0" u="heavy" spc="45" dirty="0"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 </a:t>
            </a:r>
            <a:r>
              <a:rPr sz="1600" b="0" u="heavy" spc="-5" dirty="0"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Docenti	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4974971" y="1382013"/>
          <a:ext cx="6318885" cy="4630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9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Funzione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2285">
                <a:tc>
                  <a:txBody>
                    <a:bodyPr/>
                    <a:lstStyle/>
                    <a:p>
                      <a:pPr marL="98425" marR="76200" algn="just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Il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Comitato per </a:t>
                      </a:r>
                      <a:r>
                        <a:rPr sz="1400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la </a:t>
                      </a:r>
                      <a:r>
                        <a:rPr sz="1400" spc="-1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Valutazione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dei Docenti, ai sensi </a:t>
                      </a:r>
                      <a:r>
                        <a:rPr sz="1400" spc="-1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dell'art.11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del D.lgs  297/1994 (così </a:t>
                      </a:r>
                      <a:r>
                        <a:rPr sz="1400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come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modificato dall'art.1, c.129 della </a:t>
                      </a:r>
                      <a:r>
                        <a:rPr sz="1400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L.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107/2015), individua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  criteri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per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la valorizzazione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dei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docenti sulla</a:t>
                      </a:r>
                      <a:r>
                        <a:rPr sz="1400" spc="-17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base: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8425" marR="74930" algn="just">
                        <a:lnSpc>
                          <a:spcPct val="100000"/>
                        </a:lnSpc>
                        <a:spcBef>
                          <a:spcPts val="605"/>
                        </a:spcBef>
                        <a:buAutoNum type="alphaLcParenR"/>
                        <a:tabLst>
                          <a:tab pos="367030" algn="l"/>
                        </a:tabLst>
                      </a:pP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della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qualità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dell'insegnamento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del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contributo al miglioramento 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dell'istituzione scolastica, nonché del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successo formativo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scolastico  degli</a:t>
                      </a:r>
                      <a:r>
                        <a:rPr sz="1400" b="1" spc="-3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studenti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8425" marR="7620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buAutoNum type="alphaLcParenR"/>
                        <a:tabLst>
                          <a:tab pos="327025" algn="l"/>
                        </a:tabLst>
                      </a:pP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dei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risultati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ottenuti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dal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docente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o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dal gruppo di docenti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relazione al 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potenziamento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delle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competenze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degli alunni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1400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dell'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innovazione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didattica 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metodologica</a:t>
                      </a:r>
                      <a:r>
                        <a:rPr sz="1400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nonché della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collaborazione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alla ricerca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didattica</a:t>
                      </a:r>
                      <a:r>
                        <a:rPr sz="1400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alla 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documentazione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 alla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diffusione di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buone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pratiche</a:t>
                      </a:r>
                      <a:r>
                        <a:rPr sz="1400" b="1" spc="-15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didattiche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86080" indent="-287655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buAutoNum type="alphaLcParenR"/>
                        <a:tabLst>
                          <a:tab pos="386715" algn="l"/>
                        </a:tabLst>
                      </a:pP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delle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responsabilità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assunte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nel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coordinamento organizzativo</a:t>
                      </a:r>
                      <a:r>
                        <a:rPr sz="1400" b="1" spc="6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8425" algn="just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didattico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 nella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formazione del</a:t>
                      </a:r>
                      <a:r>
                        <a:rPr sz="1400" b="1" spc="-114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personale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8425" marR="78105" algn="just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 tali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criteri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si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attiene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il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DS quando,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fine anno, individua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docenti meritevoli  destinatari del </a:t>
                      </a:r>
                      <a:r>
                        <a:rPr sz="1400" i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bonus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derivato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dall'apposito fondo</a:t>
                      </a:r>
                      <a:r>
                        <a:rPr sz="1400" spc="-13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ministeriale.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8425" marR="76200" algn="just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Il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comitato esprime altresì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il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proprio parere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sul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superamento del periodo di  formazione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di </a:t>
                      </a:r>
                      <a:r>
                        <a:rPr sz="1400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prova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per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il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personale docente </a:t>
                      </a:r>
                      <a:r>
                        <a:rPr sz="1400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ed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educativo.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tal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fine il 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comitato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è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composto dal dirigente scolastico, che </a:t>
                      </a:r>
                      <a:r>
                        <a:rPr sz="1400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lo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presiede, dai docenti di 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cui sopra,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ed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è integrato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dal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docente a cui sono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affidate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le funzioni</a:t>
                      </a:r>
                      <a:r>
                        <a:rPr sz="1400" spc="-27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di </a:t>
                      </a:r>
                      <a:r>
                        <a:rPr sz="1400" spc="-1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tutor.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object 16"/>
          <p:cNvSpPr/>
          <p:nvPr/>
        </p:nvSpPr>
        <p:spPr>
          <a:xfrm>
            <a:off x="714755" y="783336"/>
            <a:ext cx="10566400" cy="565785"/>
          </a:xfrm>
          <a:custGeom>
            <a:avLst/>
            <a:gdLst/>
            <a:ahLst/>
            <a:cxnLst/>
            <a:rect l="l" t="t" r="r" b="b"/>
            <a:pathLst>
              <a:path w="10566400" h="565785">
                <a:moveTo>
                  <a:pt x="10471658" y="0"/>
                </a:moveTo>
                <a:lnTo>
                  <a:pt x="94234" y="0"/>
                </a:lnTo>
                <a:lnTo>
                  <a:pt x="57553" y="7401"/>
                </a:lnTo>
                <a:lnTo>
                  <a:pt x="27600" y="27590"/>
                </a:lnTo>
                <a:lnTo>
                  <a:pt x="7405" y="57542"/>
                </a:lnTo>
                <a:lnTo>
                  <a:pt x="0" y="94234"/>
                </a:lnTo>
                <a:lnTo>
                  <a:pt x="0" y="471169"/>
                </a:lnTo>
                <a:lnTo>
                  <a:pt x="7405" y="507861"/>
                </a:lnTo>
                <a:lnTo>
                  <a:pt x="27600" y="537813"/>
                </a:lnTo>
                <a:lnTo>
                  <a:pt x="57553" y="558002"/>
                </a:lnTo>
                <a:lnTo>
                  <a:pt x="94234" y="565403"/>
                </a:lnTo>
                <a:lnTo>
                  <a:pt x="10471658" y="565403"/>
                </a:lnTo>
                <a:lnTo>
                  <a:pt x="10508349" y="558002"/>
                </a:lnTo>
                <a:lnTo>
                  <a:pt x="10538301" y="537813"/>
                </a:lnTo>
                <a:lnTo>
                  <a:pt x="10558490" y="507861"/>
                </a:lnTo>
                <a:lnTo>
                  <a:pt x="10565892" y="471169"/>
                </a:lnTo>
                <a:lnTo>
                  <a:pt x="10565892" y="94234"/>
                </a:lnTo>
                <a:lnTo>
                  <a:pt x="10558490" y="57542"/>
                </a:lnTo>
                <a:lnTo>
                  <a:pt x="10538301" y="27590"/>
                </a:lnTo>
                <a:lnTo>
                  <a:pt x="10508349" y="7401"/>
                </a:lnTo>
                <a:lnTo>
                  <a:pt x="10471658" y="0"/>
                </a:lnTo>
                <a:close/>
              </a:path>
            </a:pathLst>
          </a:custGeom>
          <a:solidFill>
            <a:srgbClr val="A4C2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23468" y="941324"/>
            <a:ext cx="4196080" cy="14458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636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Comitato per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Valutazione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dei</a:t>
            </a:r>
            <a:r>
              <a:rPr sz="1400" b="1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Docenti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00">
              <a:latin typeface="Times New Roman"/>
              <a:cs typeface="Times New Roman"/>
            </a:endParaRPr>
          </a:p>
          <a:p>
            <a:pPr marL="1475740">
              <a:lnSpc>
                <a:spcPct val="100000"/>
              </a:lnSpc>
            </a:pPr>
            <a:r>
              <a:rPr sz="1400" b="1" spc="-20" dirty="0">
                <a:solidFill>
                  <a:srgbClr val="244060"/>
                </a:solidFill>
                <a:latin typeface="Arial"/>
                <a:cs typeface="Arial"/>
              </a:rPr>
              <a:t>Composizione</a:t>
            </a:r>
            <a:endParaRPr sz="1400">
              <a:latin typeface="Arial"/>
              <a:cs typeface="Arial"/>
            </a:endParaRPr>
          </a:p>
          <a:p>
            <a:pPr marL="12700" marR="52069" algn="just">
              <a:lnSpc>
                <a:spcPct val="100000"/>
              </a:lnSpc>
              <a:spcBef>
                <a:spcPts val="875"/>
              </a:spcBef>
            </a:pP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Il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Comitato per la </a:t>
            </a:r>
            <a:r>
              <a:rPr sz="1400" spc="-10" dirty="0">
                <a:solidFill>
                  <a:srgbClr val="244060"/>
                </a:solidFill>
                <a:latin typeface="Arial"/>
                <a:cs typeface="Arial"/>
              </a:rPr>
              <a:t>Valutazione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dei Docenti, ai sensi  </a:t>
            </a:r>
            <a:r>
              <a:rPr sz="1400" spc="-15" dirty="0">
                <a:solidFill>
                  <a:srgbClr val="244060"/>
                </a:solidFill>
                <a:latin typeface="Arial"/>
                <a:cs typeface="Arial"/>
              </a:rPr>
              <a:t>dell'art.11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del D.lgs. 297/1994 (così come modificato  dall'art.1,</a:t>
            </a:r>
            <a:r>
              <a:rPr sz="1400" spc="26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c.129</a:t>
            </a:r>
            <a:r>
              <a:rPr sz="1400" spc="27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della</a:t>
            </a:r>
            <a:r>
              <a:rPr sz="1400" spc="26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L.</a:t>
            </a:r>
            <a:r>
              <a:rPr sz="1400" spc="26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107/2015),</a:t>
            </a:r>
            <a:r>
              <a:rPr sz="1400" spc="27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44060"/>
                </a:solidFill>
                <a:latin typeface="Arial"/>
                <a:cs typeface="Arial"/>
              </a:rPr>
              <a:t>ha</a:t>
            </a:r>
            <a:r>
              <a:rPr sz="1400" spc="27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durata</a:t>
            </a:r>
            <a:r>
              <a:rPr sz="1400" spc="254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di</a:t>
            </a:r>
            <a:r>
              <a:rPr sz="1400" spc="27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44424" y="783336"/>
            <a:ext cx="684530" cy="684530"/>
          </a:xfrm>
          <a:custGeom>
            <a:avLst/>
            <a:gdLst/>
            <a:ahLst/>
            <a:cxnLst/>
            <a:rect l="l" t="t" r="r" b="b"/>
            <a:pathLst>
              <a:path w="684530" h="684530">
                <a:moveTo>
                  <a:pt x="342138" y="0"/>
                </a:moveTo>
                <a:lnTo>
                  <a:pt x="295710" y="3122"/>
                </a:lnTo>
                <a:lnTo>
                  <a:pt x="251182" y="12220"/>
                </a:lnTo>
                <a:lnTo>
                  <a:pt x="208960" y="26884"/>
                </a:lnTo>
                <a:lnTo>
                  <a:pt x="169451" y="46707"/>
                </a:lnTo>
                <a:lnTo>
                  <a:pt x="133065" y="71283"/>
                </a:lnTo>
                <a:lnTo>
                  <a:pt x="100207" y="100203"/>
                </a:lnTo>
                <a:lnTo>
                  <a:pt x="71287" y="133059"/>
                </a:lnTo>
                <a:lnTo>
                  <a:pt x="46710" y="169446"/>
                </a:lnTo>
                <a:lnTo>
                  <a:pt x="26886" y="208954"/>
                </a:lnTo>
                <a:lnTo>
                  <a:pt x="12221" y="251177"/>
                </a:lnTo>
                <a:lnTo>
                  <a:pt x="3123" y="295708"/>
                </a:lnTo>
                <a:lnTo>
                  <a:pt x="0" y="342138"/>
                </a:lnTo>
                <a:lnTo>
                  <a:pt x="3123" y="388567"/>
                </a:lnTo>
                <a:lnTo>
                  <a:pt x="12221" y="433098"/>
                </a:lnTo>
                <a:lnTo>
                  <a:pt x="26886" y="475321"/>
                </a:lnTo>
                <a:lnTo>
                  <a:pt x="46710" y="514829"/>
                </a:lnTo>
                <a:lnTo>
                  <a:pt x="71287" y="551216"/>
                </a:lnTo>
                <a:lnTo>
                  <a:pt x="100207" y="584073"/>
                </a:lnTo>
                <a:lnTo>
                  <a:pt x="133065" y="612992"/>
                </a:lnTo>
                <a:lnTo>
                  <a:pt x="169451" y="637568"/>
                </a:lnTo>
                <a:lnTo>
                  <a:pt x="208960" y="657391"/>
                </a:lnTo>
                <a:lnTo>
                  <a:pt x="251182" y="672055"/>
                </a:lnTo>
                <a:lnTo>
                  <a:pt x="295710" y="681153"/>
                </a:lnTo>
                <a:lnTo>
                  <a:pt x="342138" y="684276"/>
                </a:lnTo>
                <a:lnTo>
                  <a:pt x="388565" y="681153"/>
                </a:lnTo>
                <a:lnTo>
                  <a:pt x="433093" y="672055"/>
                </a:lnTo>
                <a:lnTo>
                  <a:pt x="475315" y="657391"/>
                </a:lnTo>
                <a:lnTo>
                  <a:pt x="514824" y="637568"/>
                </a:lnTo>
                <a:lnTo>
                  <a:pt x="551210" y="612992"/>
                </a:lnTo>
                <a:lnTo>
                  <a:pt x="584068" y="584073"/>
                </a:lnTo>
                <a:lnTo>
                  <a:pt x="612988" y="551216"/>
                </a:lnTo>
                <a:lnTo>
                  <a:pt x="637565" y="514829"/>
                </a:lnTo>
                <a:lnTo>
                  <a:pt x="657389" y="475321"/>
                </a:lnTo>
                <a:lnTo>
                  <a:pt x="672054" y="433098"/>
                </a:lnTo>
                <a:lnTo>
                  <a:pt x="681152" y="388567"/>
                </a:lnTo>
                <a:lnTo>
                  <a:pt x="684276" y="342138"/>
                </a:lnTo>
                <a:lnTo>
                  <a:pt x="681152" y="295708"/>
                </a:lnTo>
                <a:lnTo>
                  <a:pt x="672054" y="251177"/>
                </a:lnTo>
                <a:lnTo>
                  <a:pt x="657389" y="208954"/>
                </a:lnTo>
                <a:lnTo>
                  <a:pt x="637565" y="169446"/>
                </a:lnTo>
                <a:lnTo>
                  <a:pt x="612988" y="133059"/>
                </a:lnTo>
                <a:lnTo>
                  <a:pt x="584068" y="100203"/>
                </a:lnTo>
                <a:lnTo>
                  <a:pt x="551210" y="71283"/>
                </a:lnTo>
                <a:lnTo>
                  <a:pt x="514824" y="46707"/>
                </a:lnTo>
                <a:lnTo>
                  <a:pt x="475315" y="26884"/>
                </a:lnTo>
                <a:lnTo>
                  <a:pt x="433093" y="12220"/>
                </a:lnTo>
                <a:lnTo>
                  <a:pt x="388565" y="3122"/>
                </a:lnTo>
                <a:lnTo>
                  <a:pt x="3421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4424" y="783336"/>
            <a:ext cx="684530" cy="684530"/>
          </a:xfrm>
          <a:custGeom>
            <a:avLst/>
            <a:gdLst/>
            <a:ahLst/>
            <a:cxnLst/>
            <a:rect l="l" t="t" r="r" b="b"/>
            <a:pathLst>
              <a:path w="684530" h="684530">
                <a:moveTo>
                  <a:pt x="0" y="342138"/>
                </a:moveTo>
                <a:lnTo>
                  <a:pt x="3123" y="295708"/>
                </a:lnTo>
                <a:lnTo>
                  <a:pt x="12221" y="251177"/>
                </a:lnTo>
                <a:lnTo>
                  <a:pt x="26886" y="208954"/>
                </a:lnTo>
                <a:lnTo>
                  <a:pt x="46710" y="169446"/>
                </a:lnTo>
                <a:lnTo>
                  <a:pt x="71287" y="133059"/>
                </a:lnTo>
                <a:lnTo>
                  <a:pt x="100207" y="100203"/>
                </a:lnTo>
                <a:lnTo>
                  <a:pt x="133065" y="71283"/>
                </a:lnTo>
                <a:lnTo>
                  <a:pt x="169451" y="46707"/>
                </a:lnTo>
                <a:lnTo>
                  <a:pt x="208960" y="26884"/>
                </a:lnTo>
                <a:lnTo>
                  <a:pt x="251182" y="12220"/>
                </a:lnTo>
                <a:lnTo>
                  <a:pt x="295710" y="3122"/>
                </a:lnTo>
                <a:lnTo>
                  <a:pt x="342138" y="0"/>
                </a:lnTo>
                <a:lnTo>
                  <a:pt x="388565" y="3122"/>
                </a:lnTo>
                <a:lnTo>
                  <a:pt x="433093" y="12220"/>
                </a:lnTo>
                <a:lnTo>
                  <a:pt x="475315" y="26884"/>
                </a:lnTo>
                <a:lnTo>
                  <a:pt x="514824" y="46707"/>
                </a:lnTo>
                <a:lnTo>
                  <a:pt x="551210" y="71283"/>
                </a:lnTo>
                <a:lnTo>
                  <a:pt x="584068" y="100202"/>
                </a:lnTo>
                <a:lnTo>
                  <a:pt x="612988" y="133059"/>
                </a:lnTo>
                <a:lnTo>
                  <a:pt x="637565" y="169446"/>
                </a:lnTo>
                <a:lnTo>
                  <a:pt x="657389" y="208954"/>
                </a:lnTo>
                <a:lnTo>
                  <a:pt x="672054" y="251177"/>
                </a:lnTo>
                <a:lnTo>
                  <a:pt x="681152" y="295708"/>
                </a:lnTo>
                <a:lnTo>
                  <a:pt x="684276" y="342138"/>
                </a:lnTo>
                <a:lnTo>
                  <a:pt x="681152" y="388567"/>
                </a:lnTo>
                <a:lnTo>
                  <a:pt x="672054" y="433098"/>
                </a:lnTo>
                <a:lnTo>
                  <a:pt x="657389" y="475321"/>
                </a:lnTo>
                <a:lnTo>
                  <a:pt x="637565" y="514829"/>
                </a:lnTo>
                <a:lnTo>
                  <a:pt x="612988" y="551216"/>
                </a:lnTo>
                <a:lnTo>
                  <a:pt x="584068" y="584072"/>
                </a:lnTo>
                <a:lnTo>
                  <a:pt x="551210" y="612992"/>
                </a:lnTo>
                <a:lnTo>
                  <a:pt x="514824" y="637568"/>
                </a:lnTo>
                <a:lnTo>
                  <a:pt x="475315" y="657391"/>
                </a:lnTo>
                <a:lnTo>
                  <a:pt x="433093" y="672055"/>
                </a:lnTo>
                <a:lnTo>
                  <a:pt x="388565" y="681153"/>
                </a:lnTo>
                <a:lnTo>
                  <a:pt x="342138" y="684276"/>
                </a:lnTo>
                <a:lnTo>
                  <a:pt x="295710" y="681153"/>
                </a:lnTo>
                <a:lnTo>
                  <a:pt x="251182" y="672055"/>
                </a:lnTo>
                <a:lnTo>
                  <a:pt x="208960" y="657391"/>
                </a:lnTo>
                <a:lnTo>
                  <a:pt x="169451" y="637568"/>
                </a:lnTo>
                <a:lnTo>
                  <a:pt x="133065" y="612992"/>
                </a:lnTo>
                <a:lnTo>
                  <a:pt x="100207" y="584073"/>
                </a:lnTo>
                <a:lnTo>
                  <a:pt x="71287" y="551216"/>
                </a:lnTo>
                <a:lnTo>
                  <a:pt x="46710" y="514829"/>
                </a:lnTo>
                <a:lnTo>
                  <a:pt x="26886" y="475321"/>
                </a:lnTo>
                <a:lnTo>
                  <a:pt x="12221" y="433098"/>
                </a:lnTo>
                <a:lnTo>
                  <a:pt x="3123" y="388567"/>
                </a:lnTo>
                <a:lnTo>
                  <a:pt x="0" y="342138"/>
                </a:lnTo>
                <a:close/>
              </a:path>
            </a:pathLst>
          </a:custGeom>
          <a:ln w="57912">
            <a:solidFill>
              <a:srgbClr val="A4C2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6927" y="966216"/>
            <a:ext cx="142240" cy="291465"/>
          </a:xfrm>
          <a:custGeom>
            <a:avLst/>
            <a:gdLst/>
            <a:ahLst/>
            <a:cxnLst/>
            <a:rect l="l" t="t" r="r" b="b"/>
            <a:pathLst>
              <a:path w="142240" h="291465">
                <a:moveTo>
                  <a:pt x="105028" y="72389"/>
                </a:moveTo>
                <a:lnTo>
                  <a:pt x="37960" y="72389"/>
                </a:lnTo>
                <a:lnTo>
                  <a:pt x="37960" y="291084"/>
                </a:lnTo>
                <a:lnTo>
                  <a:pt x="105028" y="291084"/>
                </a:lnTo>
                <a:lnTo>
                  <a:pt x="105028" y="72389"/>
                </a:lnTo>
                <a:close/>
              </a:path>
              <a:path w="142240" h="291465">
                <a:moveTo>
                  <a:pt x="72136" y="0"/>
                </a:moveTo>
                <a:lnTo>
                  <a:pt x="0" y="72389"/>
                </a:lnTo>
                <a:lnTo>
                  <a:pt x="141731" y="72389"/>
                </a:lnTo>
                <a:lnTo>
                  <a:pt x="72136" y="0"/>
                </a:lnTo>
                <a:close/>
              </a:path>
            </a:pathLst>
          </a:custGeom>
          <a:solidFill>
            <a:srgbClr val="424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9580" y="1080516"/>
            <a:ext cx="141732" cy="1767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6531" y="1296161"/>
            <a:ext cx="425450" cy="0"/>
          </a:xfrm>
          <a:custGeom>
            <a:avLst/>
            <a:gdLst/>
            <a:ahLst/>
            <a:cxnLst/>
            <a:rect l="l" t="t" r="r" b="b"/>
            <a:pathLst>
              <a:path w="425450">
                <a:moveTo>
                  <a:pt x="0" y="0"/>
                </a:moveTo>
                <a:lnTo>
                  <a:pt x="425195" y="0"/>
                </a:lnTo>
              </a:path>
            </a:pathLst>
          </a:custGeom>
          <a:ln w="41148">
            <a:solidFill>
              <a:srgbClr val="4248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58951" y="883919"/>
            <a:ext cx="58419" cy="73660"/>
          </a:xfrm>
          <a:custGeom>
            <a:avLst/>
            <a:gdLst/>
            <a:ahLst/>
            <a:cxnLst/>
            <a:rect l="l" t="t" r="r" b="b"/>
            <a:pathLst>
              <a:path w="58419" h="73659">
                <a:moveTo>
                  <a:pt x="27698" y="0"/>
                </a:moveTo>
                <a:lnTo>
                  <a:pt x="22656" y="2539"/>
                </a:lnTo>
                <a:lnTo>
                  <a:pt x="17627" y="3809"/>
                </a:lnTo>
                <a:lnTo>
                  <a:pt x="12585" y="6476"/>
                </a:lnTo>
                <a:lnTo>
                  <a:pt x="8813" y="12826"/>
                </a:lnTo>
                <a:lnTo>
                  <a:pt x="2514" y="23113"/>
                </a:lnTo>
                <a:lnTo>
                  <a:pt x="0" y="37210"/>
                </a:lnTo>
                <a:lnTo>
                  <a:pt x="22656" y="73151"/>
                </a:lnTo>
                <a:lnTo>
                  <a:pt x="33997" y="73151"/>
                </a:lnTo>
                <a:lnTo>
                  <a:pt x="40284" y="70612"/>
                </a:lnTo>
                <a:lnTo>
                  <a:pt x="44068" y="66675"/>
                </a:lnTo>
                <a:lnTo>
                  <a:pt x="50355" y="62864"/>
                </a:lnTo>
                <a:lnTo>
                  <a:pt x="55397" y="51307"/>
                </a:lnTo>
                <a:lnTo>
                  <a:pt x="57911" y="37210"/>
                </a:lnTo>
                <a:lnTo>
                  <a:pt x="55397" y="23113"/>
                </a:lnTo>
                <a:lnTo>
                  <a:pt x="50355" y="12826"/>
                </a:lnTo>
                <a:lnTo>
                  <a:pt x="44068" y="6476"/>
                </a:lnTo>
                <a:lnTo>
                  <a:pt x="40284" y="3809"/>
                </a:lnTo>
                <a:lnTo>
                  <a:pt x="33997" y="2539"/>
                </a:lnTo>
                <a:lnTo>
                  <a:pt x="27698" y="0"/>
                </a:lnTo>
                <a:close/>
              </a:path>
            </a:pathLst>
          </a:custGeom>
          <a:solidFill>
            <a:srgbClr val="424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9327" y="963167"/>
            <a:ext cx="137160" cy="294640"/>
          </a:xfrm>
          <a:custGeom>
            <a:avLst/>
            <a:gdLst/>
            <a:ahLst/>
            <a:cxnLst/>
            <a:rect l="l" t="t" r="r" b="b"/>
            <a:pathLst>
              <a:path w="137159" h="294640">
                <a:moveTo>
                  <a:pt x="65430" y="155956"/>
                </a:moveTo>
                <a:lnTo>
                  <a:pt x="21386" y="155956"/>
                </a:lnTo>
                <a:lnTo>
                  <a:pt x="27685" y="294132"/>
                </a:lnTo>
                <a:lnTo>
                  <a:pt x="65430" y="294132"/>
                </a:lnTo>
                <a:lnTo>
                  <a:pt x="66687" y="219329"/>
                </a:lnTo>
                <a:lnTo>
                  <a:pt x="65430" y="155956"/>
                </a:lnTo>
                <a:close/>
              </a:path>
              <a:path w="137159" h="294640">
                <a:moveTo>
                  <a:pt x="113245" y="155956"/>
                </a:moveTo>
                <a:lnTo>
                  <a:pt x="69215" y="155956"/>
                </a:lnTo>
                <a:lnTo>
                  <a:pt x="72986" y="294132"/>
                </a:lnTo>
                <a:lnTo>
                  <a:pt x="113245" y="294132"/>
                </a:lnTo>
                <a:lnTo>
                  <a:pt x="114515" y="219329"/>
                </a:lnTo>
                <a:lnTo>
                  <a:pt x="113245" y="155956"/>
                </a:lnTo>
                <a:close/>
              </a:path>
              <a:path w="137159" h="294640">
                <a:moveTo>
                  <a:pt x="42786" y="1270"/>
                </a:moveTo>
                <a:lnTo>
                  <a:pt x="27685" y="3810"/>
                </a:lnTo>
                <a:lnTo>
                  <a:pt x="21386" y="3810"/>
                </a:lnTo>
                <a:lnTo>
                  <a:pt x="15100" y="7620"/>
                </a:lnTo>
                <a:lnTo>
                  <a:pt x="11328" y="13970"/>
                </a:lnTo>
                <a:lnTo>
                  <a:pt x="10071" y="19050"/>
                </a:lnTo>
                <a:lnTo>
                  <a:pt x="0" y="153416"/>
                </a:lnTo>
                <a:lnTo>
                  <a:pt x="17614" y="155956"/>
                </a:lnTo>
                <a:lnTo>
                  <a:pt x="117030" y="155956"/>
                </a:lnTo>
                <a:lnTo>
                  <a:pt x="137159" y="153416"/>
                </a:lnTo>
                <a:lnTo>
                  <a:pt x="129677" y="73533"/>
                </a:lnTo>
                <a:lnTo>
                  <a:pt x="56629" y="73533"/>
                </a:lnTo>
                <a:lnTo>
                  <a:pt x="39014" y="31750"/>
                </a:lnTo>
                <a:lnTo>
                  <a:pt x="45300" y="19050"/>
                </a:lnTo>
                <a:lnTo>
                  <a:pt x="31457" y="11430"/>
                </a:lnTo>
                <a:lnTo>
                  <a:pt x="42786" y="1270"/>
                </a:lnTo>
                <a:close/>
              </a:path>
              <a:path w="137159" h="294640">
                <a:moveTo>
                  <a:pt x="72986" y="0"/>
                </a:moveTo>
                <a:lnTo>
                  <a:pt x="61658" y="0"/>
                </a:lnTo>
                <a:lnTo>
                  <a:pt x="59143" y="13970"/>
                </a:lnTo>
                <a:lnTo>
                  <a:pt x="61658" y="15240"/>
                </a:lnTo>
                <a:lnTo>
                  <a:pt x="56629" y="73533"/>
                </a:lnTo>
                <a:lnTo>
                  <a:pt x="129677" y="73533"/>
                </a:lnTo>
                <a:lnTo>
                  <a:pt x="129439" y="70993"/>
                </a:lnTo>
                <a:lnTo>
                  <a:pt x="76758" y="70993"/>
                </a:lnTo>
                <a:lnTo>
                  <a:pt x="75501" y="15240"/>
                </a:lnTo>
                <a:lnTo>
                  <a:pt x="76758" y="13970"/>
                </a:lnTo>
                <a:lnTo>
                  <a:pt x="72986" y="0"/>
                </a:lnTo>
                <a:close/>
              </a:path>
              <a:path w="137159" h="294640">
                <a:moveTo>
                  <a:pt x="90601" y="1270"/>
                </a:moveTo>
                <a:lnTo>
                  <a:pt x="103187" y="11430"/>
                </a:lnTo>
                <a:lnTo>
                  <a:pt x="89344" y="19050"/>
                </a:lnTo>
                <a:lnTo>
                  <a:pt x="94373" y="31750"/>
                </a:lnTo>
                <a:lnTo>
                  <a:pt x="76758" y="70993"/>
                </a:lnTo>
                <a:lnTo>
                  <a:pt x="129439" y="70993"/>
                </a:lnTo>
                <a:lnTo>
                  <a:pt x="124574" y="19050"/>
                </a:lnTo>
                <a:lnTo>
                  <a:pt x="124574" y="13970"/>
                </a:lnTo>
                <a:lnTo>
                  <a:pt x="120802" y="7620"/>
                </a:lnTo>
                <a:lnTo>
                  <a:pt x="114515" y="3810"/>
                </a:lnTo>
                <a:lnTo>
                  <a:pt x="108216" y="3810"/>
                </a:lnTo>
                <a:lnTo>
                  <a:pt x="90601" y="1270"/>
                </a:lnTo>
                <a:close/>
              </a:path>
            </a:pathLst>
          </a:custGeom>
          <a:solidFill>
            <a:srgbClr val="424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1209273" y="6543354"/>
            <a:ext cx="221615" cy="20827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16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3219450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Fattura</a:t>
            </a:r>
            <a:r>
              <a:rPr spc="-45" dirty="0"/>
              <a:t> </a:t>
            </a:r>
            <a:r>
              <a:rPr dirty="0"/>
              <a:t>elettronica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Piattaforma dei Crediti</a:t>
            </a:r>
            <a:r>
              <a:rPr sz="1600" b="0" spc="30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Commerciali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6867" y="845947"/>
            <a:ext cx="1071753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In presenza di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fatture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elettroniche, i dati contenuti nelle fatture e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le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informazioni riferite alle fasi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di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invio e ricezione sono  acquisite automaticamente dal </a:t>
            </a:r>
            <a:r>
              <a:rPr sz="1600" b="1" i="1" spc="-5" dirty="0">
                <a:solidFill>
                  <a:srgbClr val="244060"/>
                </a:solidFill>
                <a:latin typeface="Arial"/>
                <a:cs typeface="Arial"/>
              </a:rPr>
              <a:t>Sistema di Interscambio,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e non devono quindi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essere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immesse, a partire dal </a:t>
            </a:r>
            <a:r>
              <a:rPr sz="1600" spc="114" dirty="0">
                <a:solidFill>
                  <a:srgbClr val="244060"/>
                </a:solidFill>
                <a:latin typeface="Arial"/>
                <a:cs typeface="Arial"/>
              </a:rPr>
              <a:t>1°luglio 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2014, dai creditori e dalle Amministrazioni debitrici sul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sistema Piattaforma Certificazione </a:t>
            </a:r>
            <a:r>
              <a:rPr sz="1600" b="1" dirty="0">
                <a:solidFill>
                  <a:srgbClr val="244060"/>
                </a:solidFill>
                <a:latin typeface="Arial"/>
                <a:cs typeface="Arial"/>
              </a:rPr>
              <a:t>Crediti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.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Con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nota del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MEF 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del 20 febbraio 2017, tale piattaforma ha cambiato denominazione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in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Piattaforma dei Crediti Commerciali</a:t>
            </a:r>
            <a:r>
              <a:rPr sz="1600" b="1" spc="34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(PCC)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09286" y="2638805"/>
            <a:ext cx="5860415" cy="1816735"/>
          </a:xfrm>
          <a:custGeom>
            <a:avLst/>
            <a:gdLst/>
            <a:ahLst/>
            <a:cxnLst/>
            <a:rect l="l" t="t" r="r" b="b"/>
            <a:pathLst>
              <a:path w="5860415" h="1816735">
                <a:moveTo>
                  <a:pt x="5860415" y="0"/>
                </a:moveTo>
                <a:lnTo>
                  <a:pt x="316102" y="0"/>
                </a:lnTo>
                <a:lnTo>
                  <a:pt x="316102" y="302768"/>
                </a:lnTo>
                <a:lnTo>
                  <a:pt x="0" y="526415"/>
                </a:lnTo>
                <a:lnTo>
                  <a:pt x="316102" y="756920"/>
                </a:lnTo>
                <a:lnTo>
                  <a:pt x="316102" y="1816608"/>
                </a:lnTo>
                <a:lnTo>
                  <a:pt x="5860415" y="1816608"/>
                </a:lnTo>
                <a:lnTo>
                  <a:pt x="5860415" y="0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09286" y="2638805"/>
            <a:ext cx="5860415" cy="1816735"/>
          </a:xfrm>
          <a:custGeom>
            <a:avLst/>
            <a:gdLst/>
            <a:ahLst/>
            <a:cxnLst/>
            <a:rect l="l" t="t" r="r" b="b"/>
            <a:pathLst>
              <a:path w="5860415" h="1816735">
                <a:moveTo>
                  <a:pt x="316102" y="0"/>
                </a:moveTo>
                <a:lnTo>
                  <a:pt x="1240154" y="0"/>
                </a:lnTo>
                <a:lnTo>
                  <a:pt x="2626233" y="0"/>
                </a:lnTo>
                <a:lnTo>
                  <a:pt x="5860415" y="0"/>
                </a:lnTo>
                <a:lnTo>
                  <a:pt x="5860415" y="302768"/>
                </a:lnTo>
                <a:lnTo>
                  <a:pt x="5860415" y="756920"/>
                </a:lnTo>
                <a:lnTo>
                  <a:pt x="5860415" y="1816608"/>
                </a:lnTo>
                <a:lnTo>
                  <a:pt x="2626233" y="1816608"/>
                </a:lnTo>
                <a:lnTo>
                  <a:pt x="1240154" y="1816608"/>
                </a:lnTo>
                <a:lnTo>
                  <a:pt x="316102" y="1816608"/>
                </a:lnTo>
                <a:lnTo>
                  <a:pt x="316102" y="756920"/>
                </a:lnTo>
                <a:lnTo>
                  <a:pt x="0" y="526415"/>
                </a:lnTo>
                <a:lnTo>
                  <a:pt x="316102" y="302768"/>
                </a:lnTo>
                <a:lnTo>
                  <a:pt x="316102" y="0"/>
                </a:lnTo>
                <a:close/>
              </a:path>
            </a:pathLst>
          </a:custGeom>
          <a:ln w="19811">
            <a:solidFill>
              <a:srgbClr val="A6A6A6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104257" y="2666822"/>
            <a:ext cx="538670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La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Piattaforma dei </a:t>
            </a:r>
            <a:r>
              <a:rPr sz="1600" b="1" dirty="0">
                <a:solidFill>
                  <a:srgbClr val="244060"/>
                </a:solidFill>
                <a:latin typeface="Arial"/>
                <a:cs typeface="Arial"/>
              </a:rPr>
              <a:t>Crediti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Commerciali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è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lo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strumento  che consente ai Creditori della </a:t>
            </a:r>
            <a:r>
              <a:rPr sz="1600" b="1" spc="-55" dirty="0">
                <a:solidFill>
                  <a:srgbClr val="244060"/>
                </a:solidFill>
                <a:latin typeface="Arial"/>
                <a:cs typeface="Arial"/>
              </a:rPr>
              <a:t>PA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di chiedere la  certificazione dei </a:t>
            </a:r>
            <a:r>
              <a:rPr sz="1600" b="1" dirty="0">
                <a:solidFill>
                  <a:srgbClr val="244060"/>
                </a:solidFill>
                <a:latin typeface="Arial"/>
                <a:cs typeface="Arial"/>
              </a:rPr>
              <a:t>crediti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relativi a somme dovute per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04257" y="3398901"/>
            <a:ext cx="183768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353820" algn="l"/>
                <a:tab pos="1666239" algn="l"/>
              </a:tabLst>
            </a:pP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somministrazioni,  profes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s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ionali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	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	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di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97445" y="3398901"/>
            <a:ext cx="229933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2715" marR="5080" indent="-120650">
              <a:lnSpc>
                <a:spcPct val="100000"/>
              </a:lnSpc>
              <a:spcBef>
                <a:spcPts val="95"/>
              </a:spcBef>
              <a:tabLst>
                <a:tab pos="1114425" algn="l"/>
                <a:tab pos="1141730" algn="l"/>
                <a:tab pos="1473835" algn="l"/>
                <a:tab pos="2063750" algn="l"/>
              </a:tabLst>
            </a:pP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forniture,		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appalti	e  </a:t>
            </a:r>
            <a:r>
              <a:rPr sz="1600" spc="5" dirty="0">
                <a:solidFill>
                  <a:srgbClr val="244060"/>
                </a:solidFill>
                <a:latin typeface="Arial"/>
                <a:cs typeface="Arial"/>
              </a:rPr>
              <a:t>t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rac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c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iare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	l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	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eventuali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472676" y="3398901"/>
            <a:ext cx="10191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065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p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r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estazio</a:t>
            </a:r>
            <a:r>
              <a:rPr sz="1600" spc="-20" dirty="0">
                <a:solidFill>
                  <a:srgbClr val="244060"/>
                </a:solidFill>
                <a:latin typeface="Arial"/>
                <a:cs typeface="Arial"/>
              </a:rPr>
              <a:t>n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i  </a:t>
            </a:r>
            <a:r>
              <a:rPr sz="1600" spc="-15" dirty="0">
                <a:solidFill>
                  <a:srgbClr val="244060"/>
                </a:solidFill>
                <a:latin typeface="Arial"/>
                <a:cs typeface="Arial"/>
              </a:rPr>
              <a:t>s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ucces</a:t>
            </a:r>
            <a:r>
              <a:rPr sz="1600" spc="-15" dirty="0">
                <a:solidFill>
                  <a:srgbClr val="244060"/>
                </a:solidFill>
                <a:latin typeface="Arial"/>
                <a:cs typeface="Arial"/>
              </a:rPr>
              <a:t>si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ve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04257" y="3886580"/>
            <a:ext cx="53879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076325" algn="l"/>
                <a:tab pos="1360170" algn="l"/>
                <a:tab pos="2726690" algn="l"/>
                <a:tab pos="4333240" algn="l"/>
                <a:tab pos="5261610" algn="l"/>
              </a:tabLst>
            </a:pP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operazioni	</a:t>
            </a:r>
            <a:r>
              <a:rPr sz="1600" spc="-20" dirty="0">
                <a:solidFill>
                  <a:srgbClr val="244060"/>
                </a:solidFill>
                <a:latin typeface="Arial"/>
                <a:cs typeface="Arial"/>
              </a:rPr>
              <a:t>d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i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	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ant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i</a:t>
            </a:r>
            <a:r>
              <a:rPr sz="1600" spc="-15" dirty="0">
                <a:solidFill>
                  <a:srgbClr val="244060"/>
                </a:solidFill>
                <a:latin typeface="Arial"/>
                <a:cs typeface="Arial"/>
              </a:rPr>
              <a:t>c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ipazione,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	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compen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s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azione,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	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ces</a:t>
            </a:r>
            <a:r>
              <a:rPr sz="1600" spc="-15" dirty="0">
                <a:solidFill>
                  <a:srgbClr val="244060"/>
                </a:solidFill>
                <a:latin typeface="Arial"/>
                <a:cs typeface="Arial"/>
              </a:rPr>
              <a:t>s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ione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	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e  pagamento, a valere sui crediti</a:t>
            </a:r>
            <a:r>
              <a:rPr sz="1600" spc="6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certificati.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97863" y="2898648"/>
            <a:ext cx="3494532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1136630" y="6555545"/>
            <a:ext cx="28194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latin typeface="Arial"/>
                <a:cs typeface="Arial"/>
              </a:rPr>
              <a:t>160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4170045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Fattura</a:t>
            </a:r>
            <a:r>
              <a:rPr spc="-45" dirty="0"/>
              <a:t> </a:t>
            </a:r>
            <a:r>
              <a:rPr dirty="0"/>
              <a:t>elettronica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Piattaforma dei Crediti Commerciali -</a:t>
            </a:r>
            <a:r>
              <a:rPr sz="1600" b="0" spc="90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Funzioni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63340" y="774191"/>
            <a:ext cx="3494532" cy="576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03631" y="6251549"/>
            <a:ext cx="674750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http://www.mef.gov.it/operazione-trasparenza/altri_contenuti/buone_prassi/piattaforma_x_crediti_commerciali/index.html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13766" y="2007870"/>
            <a:ext cx="5184775" cy="4081779"/>
          </a:xfrm>
          <a:custGeom>
            <a:avLst/>
            <a:gdLst/>
            <a:ahLst/>
            <a:cxnLst/>
            <a:rect l="l" t="t" r="r" b="b"/>
            <a:pathLst>
              <a:path w="5184775" h="4081779">
                <a:moveTo>
                  <a:pt x="0" y="4081272"/>
                </a:moveTo>
                <a:lnTo>
                  <a:pt x="5184648" y="4081272"/>
                </a:lnTo>
                <a:lnTo>
                  <a:pt x="5184648" y="0"/>
                </a:lnTo>
                <a:lnTo>
                  <a:pt x="0" y="0"/>
                </a:lnTo>
                <a:lnTo>
                  <a:pt x="0" y="4081272"/>
                </a:lnTo>
                <a:close/>
              </a:path>
            </a:pathLst>
          </a:custGeom>
          <a:ln w="25908">
            <a:solidFill>
              <a:srgbClr val="385D8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92353" y="2240661"/>
            <a:ext cx="5028565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Strumento </a:t>
            </a:r>
            <a:r>
              <a:rPr sz="1400" spc="-10" dirty="0">
                <a:solidFill>
                  <a:srgbClr val="244060"/>
                </a:solidFill>
                <a:latin typeface="Arial"/>
                <a:cs typeface="Arial"/>
              </a:rPr>
              <a:t>attraverso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il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quale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le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imprese, previa istanza  presentata alle rispettive </a:t>
            </a:r>
            <a:r>
              <a:rPr sz="1400" spc="-50" dirty="0">
                <a:solidFill>
                  <a:srgbClr val="244060"/>
                </a:solidFill>
                <a:latin typeface="Arial"/>
                <a:cs typeface="Arial"/>
              </a:rPr>
              <a:t>P.A.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debitrici, possono </a:t>
            </a:r>
            <a:r>
              <a:rPr sz="1400" spc="-10" dirty="0">
                <a:solidFill>
                  <a:srgbClr val="244060"/>
                </a:solidFill>
                <a:latin typeface="Arial"/>
                <a:cs typeface="Arial"/>
              </a:rPr>
              <a:t>ottenere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la  </a:t>
            </a:r>
            <a:r>
              <a:rPr sz="1400" b="1" spc="-5" dirty="0">
                <a:solidFill>
                  <a:srgbClr val="244060"/>
                </a:solidFill>
                <a:latin typeface="Arial"/>
                <a:cs typeface="Arial"/>
              </a:rPr>
              <a:t>certificazione dei crediti commerciali </a:t>
            </a:r>
            <a:r>
              <a:rPr sz="1400" b="1" spc="-10" dirty="0">
                <a:solidFill>
                  <a:srgbClr val="244060"/>
                </a:solidFill>
                <a:latin typeface="Arial"/>
                <a:cs typeface="Arial"/>
              </a:rPr>
              <a:t>vantati</a:t>
            </a:r>
            <a:r>
              <a:rPr sz="1400" spc="-10" dirty="0">
                <a:solidFill>
                  <a:srgbClr val="244060"/>
                </a:solidFill>
                <a:latin typeface="Arial"/>
                <a:cs typeface="Arial"/>
              </a:rPr>
              <a:t>.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I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crediti così 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certificati possono</a:t>
            </a:r>
            <a:r>
              <a:rPr sz="1400" spc="-8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essere: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2353" y="3095091"/>
            <a:ext cx="5027930" cy="182435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700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ceduti a banche o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intermediari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finanziari</a:t>
            </a:r>
            <a:r>
              <a:rPr sz="1400" spc="-14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abilitati;</a:t>
            </a:r>
            <a:endParaRPr sz="140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compensati con somme dovute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a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seguito di iscrizione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a  ruolo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di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cartelle</a:t>
            </a:r>
            <a:r>
              <a:rPr sz="1400" spc="-6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esattoriali;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compensati con </a:t>
            </a:r>
            <a:r>
              <a:rPr sz="1400" spc="-10" dirty="0">
                <a:solidFill>
                  <a:srgbClr val="244060"/>
                </a:solidFill>
                <a:latin typeface="Arial"/>
                <a:cs typeface="Arial"/>
              </a:rPr>
              <a:t>somme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dovute </a:t>
            </a:r>
            <a:r>
              <a:rPr sz="1400" spc="-10" dirty="0">
                <a:solidFill>
                  <a:srgbClr val="244060"/>
                </a:solidFill>
                <a:latin typeface="Arial"/>
                <a:cs typeface="Arial"/>
              </a:rPr>
              <a:t>in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base agli “istituti</a:t>
            </a:r>
            <a:r>
              <a:rPr sz="1400" spc="28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definitori</a:t>
            </a:r>
            <a:endParaRPr sz="14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della pretesa tributaria e deflativi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del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contenzioso</a:t>
            </a:r>
            <a:r>
              <a:rPr sz="1400" spc="-17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tributario”;</a:t>
            </a:r>
            <a:endParaRPr sz="140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utilizzati per </a:t>
            </a:r>
            <a:r>
              <a:rPr sz="1400" spc="-10" dirty="0">
                <a:solidFill>
                  <a:srgbClr val="244060"/>
                </a:solidFill>
                <a:latin typeface="Arial"/>
                <a:cs typeface="Arial"/>
              </a:rPr>
              <a:t>ottenere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il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rilascio del </a:t>
            </a:r>
            <a:r>
              <a:rPr sz="1400" spc="-10" dirty="0">
                <a:solidFill>
                  <a:srgbClr val="244060"/>
                </a:solidFill>
                <a:latin typeface="Arial"/>
                <a:cs typeface="Arial"/>
              </a:rPr>
              <a:t>DURC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anche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a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fronte di 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oneri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non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ancora</a:t>
            </a:r>
            <a:r>
              <a:rPr sz="1400" spc="-8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versati.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098285" y="2007870"/>
            <a:ext cx="5183505" cy="4081779"/>
          </a:xfrm>
          <a:custGeom>
            <a:avLst/>
            <a:gdLst/>
            <a:ahLst/>
            <a:cxnLst/>
            <a:rect l="l" t="t" r="r" b="b"/>
            <a:pathLst>
              <a:path w="5183505" h="4081779">
                <a:moveTo>
                  <a:pt x="0" y="4081272"/>
                </a:moveTo>
                <a:lnTo>
                  <a:pt x="5183123" y="4081272"/>
                </a:lnTo>
                <a:lnTo>
                  <a:pt x="5183123" y="0"/>
                </a:lnTo>
                <a:lnTo>
                  <a:pt x="0" y="0"/>
                </a:lnTo>
                <a:lnTo>
                  <a:pt x="0" y="4081272"/>
                </a:lnTo>
                <a:close/>
              </a:path>
            </a:pathLst>
          </a:custGeom>
          <a:ln w="25907">
            <a:solidFill>
              <a:srgbClr val="385D8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176264" y="2240661"/>
            <a:ext cx="5027930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A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partire dal </a:t>
            </a:r>
            <a:r>
              <a:rPr sz="1400" spc="-10" dirty="0">
                <a:solidFill>
                  <a:srgbClr val="244060"/>
                </a:solidFill>
                <a:latin typeface="Arial"/>
                <a:cs typeface="Arial"/>
              </a:rPr>
              <a:t>1°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luglio 2014,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il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sistema </a:t>
            </a:r>
            <a:r>
              <a:rPr sz="1400" spc="-10" dirty="0">
                <a:solidFill>
                  <a:srgbClr val="244060"/>
                </a:solidFill>
                <a:latin typeface="Arial"/>
                <a:cs typeface="Arial"/>
              </a:rPr>
              <a:t>ha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assunto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la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funzione di  piattaforma per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il </a:t>
            </a:r>
            <a:r>
              <a:rPr sz="1400" b="1" spc="-5" dirty="0">
                <a:solidFill>
                  <a:srgbClr val="244060"/>
                </a:solidFill>
                <a:latin typeface="Arial"/>
                <a:cs typeface="Arial"/>
              </a:rPr>
              <a:t>monitoraggio </a:t>
            </a:r>
            <a:r>
              <a:rPr sz="1400" b="1" spc="-10" dirty="0">
                <a:solidFill>
                  <a:srgbClr val="244060"/>
                </a:solidFill>
                <a:latin typeface="Arial"/>
                <a:cs typeface="Arial"/>
              </a:rPr>
              <a:t>dei debiti </a:t>
            </a:r>
            <a:r>
              <a:rPr sz="1400" b="1" spc="-5" dirty="0">
                <a:solidFill>
                  <a:srgbClr val="244060"/>
                </a:solidFill>
                <a:latin typeface="Arial"/>
                <a:cs typeface="Arial"/>
              </a:rPr>
              <a:t>commerciali </a:t>
            </a:r>
            <a:r>
              <a:rPr sz="1400" b="1" spc="-10" dirty="0">
                <a:solidFill>
                  <a:srgbClr val="244060"/>
                </a:solidFill>
                <a:latin typeface="Arial"/>
                <a:cs typeface="Arial"/>
              </a:rPr>
              <a:t>della  </a:t>
            </a:r>
            <a:r>
              <a:rPr sz="1400" b="1" spc="-45" dirty="0">
                <a:solidFill>
                  <a:srgbClr val="244060"/>
                </a:solidFill>
                <a:latin typeface="Arial"/>
                <a:cs typeface="Arial"/>
              </a:rPr>
              <a:t>P.A</a:t>
            </a:r>
            <a:r>
              <a:rPr sz="1400" spc="-45" dirty="0">
                <a:solidFill>
                  <a:srgbClr val="244060"/>
                </a:solidFill>
                <a:latin typeface="Arial"/>
                <a:cs typeface="Arial"/>
              </a:rPr>
              <a:t>.: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76264" y="2957322"/>
            <a:ext cx="5027930" cy="1809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6385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720" algn="l"/>
              </a:tabLst>
            </a:pPr>
            <a:r>
              <a:rPr sz="1400" b="1" spc="-5" dirty="0">
                <a:solidFill>
                  <a:srgbClr val="244060"/>
                </a:solidFill>
                <a:latin typeface="Arial"/>
                <a:cs typeface="Arial"/>
              </a:rPr>
              <a:t>tutte </a:t>
            </a:r>
            <a:r>
              <a:rPr sz="1400" b="1" dirty="0">
                <a:solidFill>
                  <a:srgbClr val="244060"/>
                </a:solidFill>
                <a:latin typeface="Arial"/>
                <a:cs typeface="Arial"/>
              </a:rPr>
              <a:t>le </a:t>
            </a:r>
            <a:r>
              <a:rPr sz="1400" b="1" spc="-5" dirty="0">
                <a:solidFill>
                  <a:srgbClr val="244060"/>
                </a:solidFill>
                <a:latin typeface="Arial"/>
                <a:cs typeface="Arial"/>
              </a:rPr>
              <a:t>fatture </a:t>
            </a:r>
            <a:r>
              <a:rPr sz="1400" b="1" spc="-10" dirty="0">
                <a:solidFill>
                  <a:srgbClr val="244060"/>
                </a:solidFill>
                <a:latin typeface="Arial"/>
                <a:cs typeface="Arial"/>
              </a:rPr>
              <a:t>elettroniche </a:t>
            </a:r>
            <a:r>
              <a:rPr sz="1400" spc="-10" dirty="0">
                <a:solidFill>
                  <a:srgbClr val="244060"/>
                </a:solidFill>
                <a:latin typeface="Arial"/>
                <a:cs typeface="Arial"/>
              </a:rPr>
              <a:t>(che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sono trasmesse tramite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il 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sistema di interscambio, SDI) </a:t>
            </a:r>
            <a:r>
              <a:rPr sz="1400" b="1" spc="-5" dirty="0">
                <a:solidFill>
                  <a:srgbClr val="244060"/>
                </a:solidFill>
                <a:latin typeface="Arial"/>
                <a:cs typeface="Arial"/>
              </a:rPr>
              <a:t>sono automaticamente  acquisite dal sistema PCC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, </a:t>
            </a:r>
            <a:r>
              <a:rPr sz="1400" spc="-10" dirty="0">
                <a:solidFill>
                  <a:srgbClr val="244060"/>
                </a:solidFill>
                <a:latin typeface="Arial"/>
                <a:cs typeface="Arial"/>
              </a:rPr>
              <a:t>mentre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i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documenti equivalenti 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a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fattura, come </a:t>
            </a:r>
            <a:r>
              <a:rPr sz="1400" spc="-10" dirty="0">
                <a:solidFill>
                  <a:srgbClr val="244060"/>
                </a:solidFill>
                <a:latin typeface="Arial"/>
                <a:cs typeface="Arial"/>
              </a:rPr>
              <a:t>le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note emesse </a:t>
            </a:r>
            <a:r>
              <a:rPr sz="1400" spc="-10" dirty="0">
                <a:solidFill>
                  <a:srgbClr val="244060"/>
                </a:solidFill>
                <a:latin typeface="Arial"/>
                <a:cs typeface="Arial"/>
              </a:rPr>
              <a:t>da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soggetti non titolari di  partita </a:t>
            </a:r>
            <a:r>
              <a:rPr sz="1400" spc="-35" dirty="0">
                <a:solidFill>
                  <a:srgbClr val="244060"/>
                </a:solidFill>
                <a:latin typeface="Arial"/>
                <a:cs typeface="Arial"/>
              </a:rPr>
              <a:t>IVA </a:t>
            </a:r>
            <a:r>
              <a:rPr sz="1400" spc="-10" dirty="0">
                <a:solidFill>
                  <a:srgbClr val="244060"/>
                </a:solidFill>
                <a:latin typeface="Arial"/>
                <a:cs typeface="Arial"/>
              </a:rPr>
              <a:t>(che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non transitano per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lo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SDI),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e le </a:t>
            </a:r>
            <a:r>
              <a:rPr sz="1400" spc="-10" dirty="0">
                <a:solidFill>
                  <a:srgbClr val="244060"/>
                </a:solidFill>
                <a:latin typeface="Arial"/>
                <a:cs typeface="Arial"/>
              </a:rPr>
              <a:t>fatture 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emesse prima del 1° luglio 2014 devono essere comunicate  dai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creditori o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dalle</a:t>
            </a:r>
            <a:r>
              <a:rPr sz="1400" spc="-8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244060"/>
                </a:solidFill>
                <a:latin typeface="Arial"/>
                <a:cs typeface="Arial"/>
              </a:rPr>
              <a:t>P.A.;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dirty="0">
                <a:solidFill>
                  <a:srgbClr val="244060"/>
                </a:solidFill>
                <a:latin typeface="Arial"/>
                <a:cs typeface="Arial"/>
              </a:rPr>
              <a:t>le </a:t>
            </a:r>
            <a:r>
              <a:rPr sz="1400" b="1" spc="-55" dirty="0">
                <a:solidFill>
                  <a:srgbClr val="244060"/>
                </a:solidFill>
                <a:latin typeface="Arial"/>
                <a:cs typeface="Arial"/>
              </a:rPr>
              <a:t>P.A. </a:t>
            </a:r>
            <a:r>
              <a:rPr sz="1400" b="1" spc="-5" dirty="0">
                <a:solidFill>
                  <a:srgbClr val="244060"/>
                </a:solidFill>
                <a:latin typeface="Arial"/>
                <a:cs typeface="Arial"/>
              </a:rPr>
              <a:t>hanno </a:t>
            </a:r>
            <a:r>
              <a:rPr sz="1400" b="1" spc="-10" dirty="0">
                <a:solidFill>
                  <a:srgbClr val="244060"/>
                </a:solidFill>
                <a:latin typeface="Arial"/>
                <a:cs typeface="Arial"/>
              </a:rPr>
              <a:t>l’obbligo di </a:t>
            </a:r>
            <a:r>
              <a:rPr sz="1400" b="1" spc="-5" dirty="0">
                <a:solidFill>
                  <a:srgbClr val="244060"/>
                </a:solidFill>
                <a:latin typeface="Arial"/>
                <a:cs typeface="Arial"/>
              </a:rPr>
              <a:t>tracciare sulla piattaforma</a:t>
            </a:r>
            <a:r>
              <a:rPr sz="1400" b="1" spc="28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44060"/>
                </a:solidFill>
                <a:latin typeface="Arial"/>
                <a:cs typeface="Arial"/>
              </a:rPr>
              <a:t>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62776" y="4740655"/>
            <a:ext cx="47402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56005" algn="l"/>
                <a:tab pos="1369060" algn="l"/>
                <a:tab pos="2980055" algn="l"/>
                <a:tab pos="3235960" algn="l"/>
                <a:tab pos="4336415" algn="l"/>
                <a:tab pos="4591050" algn="l"/>
              </a:tabLst>
            </a:pPr>
            <a:r>
              <a:rPr sz="1400" b="1" spc="-10" dirty="0">
                <a:solidFill>
                  <a:srgbClr val="244060"/>
                </a:solidFill>
                <a:latin typeface="Arial"/>
                <a:cs typeface="Arial"/>
              </a:rPr>
              <a:t>op</a:t>
            </a:r>
            <a:r>
              <a:rPr sz="1400" b="1" dirty="0">
                <a:solidFill>
                  <a:srgbClr val="244060"/>
                </a:solidFill>
                <a:latin typeface="Arial"/>
                <a:cs typeface="Arial"/>
              </a:rPr>
              <a:t>er</a:t>
            </a:r>
            <a:r>
              <a:rPr sz="1400" b="1" spc="-15" dirty="0">
                <a:solidFill>
                  <a:srgbClr val="244060"/>
                </a:solidFill>
                <a:latin typeface="Arial"/>
                <a:cs typeface="Arial"/>
              </a:rPr>
              <a:t>a</a:t>
            </a:r>
            <a:r>
              <a:rPr sz="1400" b="1" spc="-10" dirty="0">
                <a:solidFill>
                  <a:srgbClr val="244060"/>
                </a:solidFill>
                <a:latin typeface="Arial"/>
                <a:cs typeface="Arial"/>
              </a:rPr>
              <a:t>z</a:t>
            </a:r>
            <a:r>
              <a:rPr sz="1400" b="1" dirty="0">
                <a:solidFill>
                  <a:srgbClr val="244060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244060"/>
                </a:solidFill>
                <a:latin typeface="Arial"/>
                <a:cs typeface="Arial"/>
              </a:rPr>
              <a:t>o</a:t>
            </a:r>
            <a:r>
              <a:rPr sz="1400" b="1" spc="-20" dirty="0">
                <a:solidFill>
                  <a:srgbClr val="244060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244060"/>
                </a:solidFill>
                <a:latin typeface="Arial"/>
                <a:cs typeface="Arial"/>
              </a:rPr>
              <a:t>i	</a:t>
            </a:r>
            <a:r>
              <a:rPr sz="1400" b="1" spc="-20" dirty="0">
                <a:solidFill>
                  <a:srgbClr val="244060"/>
                </a:solidFill>
                <a:latin typeface="Arial"/>
                <a:cs typeface="Arial"/>
              </a:rPr>
              <a:t>d</a:t>
            </a:r>
            <a:r>
              <a:rPr sz="1400" b="1" dirty="0">
                <a:solidFill>
                  <a:srgbClr val="244060"/>
                </a:solidFill>
                <a:latin typeface="Arial"/>
                <a:cs typeface="Arial"/>
              </a:rPr>
              <a:t>i	</a:t>
            </a:r>
            <a:r>
              <a:rPr sz="1400" b="1" spc="-15" dirty="0">
                <a:solidFill>
                  <a:srgbClr val="244060"/>
                </a:solidFill>
                <a:latin typeface="Arial"/>
                <a:cs typeface="Arial"/>
              </a:rPr>
              <a:t>c</a:t>
            </a:r>
            <a:r>
              <a:rPr sz="1400" b="1" spc="-10" dirty="0">
                <a:solidFill>
                  <a:srgbClr val="244060"/>
                </a:solidFill>
                <a:latin typeface="Arial"/>
                <a:cs typeface="Arial"/>
              </a:rPr>
              <a:t>on</a:t>
            </a:r>
            <a:r>
              <a:rPr sz="1400" b="1" dirty="0">
                <a:solidFill>
                  <a:srgbClr val="244060"/>
                </a:solidFill>
                <a:latin typeface="Arial"/>
                <a:cs typeface="Arial"/>
              </a:rPr>
              <a:t>ta</a:t>
            </a:r>
            <a:r>
              <a:rPr sz="1400" b="1" spc="-20" dirty="0">
                <a:solidFill>
                  <a:srgbClr val="244060"/>
                </a:solidFill>
                <a:latin typeface="Arial"/>
                <a:cs typeface="Arial"/>
              </a:rPr>
              <a:t>b</a:t>
            </a:r>
            <a:r>
              <a:rPr sz="1400" b="1" spc="-10" dirty="0">
                <a:solidFill>
                  <a:srgbClr val="244060"/>
                </a:solidFill>
                <a:latin typeface="Arial"/>
                <a:cs typeface="Arial"/>
              </a:rPr>
              <a:t>il</a:t>
            </a:r>
            <a:r>
              <a:rPr sz="1400" b="1" dirty="0">
                <a:solidFill>
                  <a:srgbClr val="244060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244060"/>
                </a:solidFill>
                <a:latin typeface="Arial"/>
                <a:cs typeface="Arial"/>
              </a:rPr>
              <a:t>z</a:t>
            </a:r>
            <a:r>
              <a:rPr sz="1400" b="1" dirty="0">
                <a:solidFill>
                  <a:srgbClr val="244060"/>
                </a:solidFill>
                <a:latin typeface="Arial"/>
                <a:cs typeface="Arial"/>
              </a:rPr>
              <a:t>z</a:t>
            </a:r>
            <a:r>
              <a:rPr sz="1400" b="1" spc="-15" dirty="0">
                <a:solidFill>
                  <a:srgbClr val="244060"/>
                </a:solidFill>
                <a:latin typeface="Arial"/>
                <a:cs typeface="Arial"/>
              </a:rPr>
              <a:t>a</a:t>
            </a:r>
            <a:r>
              <a:rPr sz="1400" b="1" spc="-10" dirty="0">
                <a:solidFill>
                  <a:srgbClr val="244060"/>
                </a:solidFill>
                <a:latin typeface="Arial"/>
                <a:cs typeface="Arial"/>
              </a:rPr>
              <a:t>z</a:t>
            </a:r>
            <a:r>
              <a:rPr sz="1400" b="1" dirty="0">
                <a:solidFill>
                  <a:srgbClr val="244060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244060"/>
                </a:solidFill>
                <a:latin typeface="Arial"/>
                <a:cs typeface="Arial"/>
              </a:rPr>
              <a:t>on</a:t>
            </a:r>
            <a:r>
              <a:rPr sz="1400" b="1" dirty="0">
                <a:solidFill>
                  <a:srgbClr val="244060"/>
                </a:solidFill>
                <a:latin typeface="Arial"/>
                <a:cs typeface="Arial"/>
              </a:rPr>
              <a:t>e	e	</a:t>
            </a:r>
            <a:r>
              <a:rPr sz="1400" b="1" spc="-20" dirty="0">
                <a:solidFill>
                  <a:srgbClr val="244060"/>
                </a:solidFill>
                <a:latin typeface="Arial"/>
                <a:cs typeface="Arial"/>
              </a:rPr>
              <a:t>p</a:t>
            </a:r>
            <a:r>
              <a:rPr sz="1400" b="1" dirty="0">
                <a:solidFill>
                  <a:srgbClr val="244060"/>
                </a:solidFill>
                <a:latin typeface="Arial"/>
                <a:cs typeface="Arial"/>
              </a:rPr>
              <a:t>a</a:t>
            </a:r>
            <a:r>
              <a:rPr sz="1400" b="1" spc="-10" dirty="0">
                <a:solidFill>
                  <a:srgbClr val="244060"/>
                </a:solidFill>
                <a:latin typeface="Arial"/>
                <a:cs typeface="Arial"/>
              </a:rPr>
              <a:t>g</a:t>
            </a:r>
            <a:r>
              <a:rPr sz="1400" b="1" dirty="0">
                <a:solidFill>
                  <a:srgbClr val="244060"/>
                </a:solidFill>
                <a:latin typeface="Arial"/>
                <a:cs typeface="Arial"/>
              </a:rPr>
              <a:t>am</a:t>
            </a:r>
            <a:r>
              <a:rPr sz="1400" b="1" spc="-15" dirty="0">
                <a:solidFill>
                  <a:srgbClr val="244060"/>
                </a:solidFill>
                <a:latin typeface="Arial"/>
                <a:cs typeface="Arial"/>
              </a:rPr>
              <a:t>e</a:t>
            </a:r>
            <a:r>
              <a:rPr sz="1400" b="1" spc="-10" dirty="0">
                <a:solidFill>
                  <a:srgbClr val="244060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244060"/>
                </a:solidFill>
                <a:latin typeface="Arial"/>
                <a:cs typeface="Arial"/>
              </a:rPr>
              <a:t>to	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e	</a:t>
            </a:r>
            <a:r>
              <a:rPr sz="1400" spc="-15" dirty="0">
                <a:solidFill>
                  <a:srgbClr val="244060"/>
                </a:solidFill>
                <a:latin typeface="Arial"/>
                <a:cs typeface="Arial"/>
              </a:rPr>
              <a:t>di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62776" y="4954015"/>
            <a:ext cx="37299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44060"/>
                </a:solidFill>
                <a:latin typeface="Arial"/>
                <a:cs typeface="Arial"/>
              </a:rPr>
              <a:t>comunicare </a:t>
            </a:r>
            <a:r>
              <a:rPr sz="1400" b="1" dirty="0">
                <a:solidFill>
                  <a:srgbClr val="244060"/>
                </a:solidFill>
                <a:latin typeface="Arial"/>
                <a:cs typeface="Arial"/>
              </a:rPr>
              <a:t>la </a:t>
            </a:r>
            <a:r>
              <a:rPr sz="1400" b="1" spc="-5" dirty="0">
                <a:solidFill>
                  <a:srgbClr val="244060"/>
                </a:solidFill>
                <a:latin typeface="Arial"/>
                <a:cs typeface="Arial"/>
              </a:rPr>
              <a:t>scadenza di ciascuna</a:t>
            </a:r>
            <a:r>
              <a:rPr sz="1400" b="1" spc="-10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44060"/>
                </a:solidFill>
                <a:latin typeface="Arial"/>
                <a:cs typeface="Arial"/>
              </a:rPr>
              <a:t>fattura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452871" y="1588008"/>
            <a:ext cx="683260" cy="180340"/>
          </a:xfrm>
          <a:custGeom>
            <a:avLst/>
            <a:gdLst/>
            <a:ahLst/>
            <a:cxnLst/>
            <a:rect l="l" t="t" r="r" b="b"/>
            <a:pathLst>
              <a:path w="683260" h="180339">
                <a:moveTo>
                  <a:pt x="0" y="0"/>
                </a:moveTo>
                <a:lnTo>
                  <a:pt x="0" y="83692"/>
                </a:lnTo>
                <a:lnTo>
                  <a:pt x="341375" y="179831"/>
                </a:lnTo>
                <a:lnTo>
                  <a:pt x="638558" y="96138"/>
                </a:lnTo>
                <a:lnTo>
                  <a:pt x="341375" y="96138"/>
                </a:lnTo>
                <a:lnTo>
                  <a:pt x="0" y="0"/>
                </a:lnTo>
                <a:close/>
              </a:path>
              <a:path w="683260" h="180339">
                <a:moveTo>
                  <a:pt x="682751" y="0"/>
                </a:moveTo>
                <a:lnTo>
                  <a:pt x="341375" y="96138"/>
                </a:lnTo>
                <a:lnTo>
                  <a:pt x="638558" y="96138"/>
                </a:lnTo>
                <a:lnTo>
                  <a:pt x="682751" y="83692"/>
                </a:lnTo>
                <a:lnTo>
                  <a:pt x="682751" y="0"/>
                </a:lnTo>
                <a:close/>
              </a:path>
            </a:pathLst>
          </a:custGeom>
          <a:solidFill>
            <a:srgbClr val="2B4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61388" y="1848611"/>
            <a:ext cx="2087880" cy="279400"/>
          </a:xfrm>
          <a:custGeom>
            <a:avLst/>
            <a:gdLst/>
            <a:ahLst/>
            <a:cxnLst/>
            <a:rect l="l" t="t" r="r" b="b"/>
            <a:pathLst>
              <a:path w="2087879" h="279400">
                <a:moveTo>
                  <a:pt x="0" y="278891"/>
                </a:moveTo>
                <a:lnTo>
                  <a:pt x="2087880" y="278891"/>
                </a:lnTo>
                <a:lnTo>
                  <a:pt x="2087880" y="0"/>
                </a:lnTo>
                <a:lnTo>
                  <a:pt x="0" y="0"/>
                </a:lnTo>
                <a:lnTo>
                  <a:pt x="0" y="2788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738754" y="1843277"/>
            <a:ext cx="12312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15" dirty="0">
                <a:solidFill>
                  <a:srgbClr val="244060"/>
                </a:solidFill>
                <a:latin typeface="Arial"/>
                <a:cs typeface="Arial"/>
              </a:rPr>
              <a:t>Certificazione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122932" y="1735835"/>
            <a:ext cx="504444" cy="5044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44383" y="1868423"/>
            <a:ext cx="2087880" cy="277495"/>
          </a:xfrm>
          <a:custGeom>
            <a:avLst/>
            <a:gdLst/>
            <a:ahLst/>
            <a:cxnLst/>
            <a:rect l="l" t="t" r="r" b="b"/>
            <a:pathLst>
              <a:path w="2087879" h="277494">
                <a:moveTo>
                  <a:pt x="0" y="277367"/>
                </a:moveTo>
                <a:lnTo>
                  <a:pt x="2087879" y="277367"/>
                </a:lnTo>
                <a:lnTo>
                  <a:pt x="2087879" y="0"/>
                </a:lnTo>
                <a:lnTo>
                  <a:pt x="0" y="0"/>
                </a:lnTo>
                <a:lnTo>
                  <a:pt x="0" y="2773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457692" y="1862074"/>
            <a:ext cx="11969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25" dirty="0">
                <a:solidFill>
                  <a:srgbClr val="244060"/>
                </a:solidFill>
                <a:latin typeface="Arial"/>
                <a:cs typeface="Arial"/>
              </a:rPr>
              <a:t>Monitoraggio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837931" y="1735835"/>
            <a:ext cx="504444" cy="5029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ts val="1425"/>
              </a:lnSpc>
            </a:pPr>
            <a:fld id="{81D60167-4931-47E6-BA6A-407CBD079E47}" type="slidenum">
              <a:rPr spc="-5" dirty="0"/>
              <a:t>161</a:t>
            </a:fld>
            <a:endParaRPr spc="-5" dirty="0"/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5083810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Fattura</a:t>
            </a:r>
            <a:r>
              <a:rPr spc="-45" dirty="0"/>
              <a:t> </a:t>
            </a:r>
            <a:r>
              <a:rPr dirty="0"/>
              <a:t>elettronica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Piattaforma dei Crediti Commerciali – Compiti e</a:t>
            </a:r>
            <a:r>
              <a:rPr sz="1600" b="0" spc="110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Benefici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63340" y="774191"/>
            <a:ext cx="3494532" cy="576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3766" y="2017014"/>
            <a:ext cx="5184775" cy="4450080"/>
          </a:xfrm>
          <a:custGeom>
            <a:avLst/>
            <a:gdLst/>
            <a:ahLst/>
            <a:cxnLst/>
            <a:rect l="l" t="t" r="r" b="b"/>
            <a:pathLst>
              <a:path w="5184775" h="4450080">
                <a:moveTo>
                  <a:pt x="0" y="4450080"/>
                </a:moveTo>
                <a:lnTo>
                  <a:pt x="5184648" y="4450080"/>
                </a:lnTo>
                <a:lnTo>
                  <a:pt x="5184648" y="0"/>
                </a:lnTo>
                <a:lnTo>
                  <a:pt x="0" y="0"/>
                </a:lnTo>
                <a:lnTo>
                  <a:pt x="0" y="4450080"/>
                </a:lnTo>
                <a:close/>
              </a:path>
            </a:pathLst>
          </a:custGeom>
          <a:ln w="25907">
            <a:solidFill>
              <a:srgbClr val="385D8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9170" y="5405120"/>
            <a:ext cx="104076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44195" algn="l"/>
              </a:tabLst>
            </a:pP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da</a:t>
            </a:r>
            <a:r>
              <a:rPr sz="1400" spc="-10" dirty="0">
                <a:solidFill>
                  <a:srgbClr val="244060"/>
                </a:solidFill>
                <a:latin typeface="Arial"/>
                <a:cs typeface="Arial"/>
              </a:rPr>
              <a:t>g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li	ag</a:t>
            </a:r>
            <a:r>
              <a:rPr sz="1400" spc="-20" dirty="0">
                <a:solidFill>
                  <a:srgbClr val="244060"/>
                </a:solidFill>
                <a:latin typeface="Arial"/>
                <a:cs typeface="Arial"/>
              </a:rPr>
              <a:t>e</a:t>
            </a:r>
            <a:r>
              <a:rPr sz="1400" spc="-15" dirty="0">
                <a:solidFill>
                  <a:srgbClr val="244060"/>
                </a:solidFill>
                <a:latin typeface="Arial"/>
                <a:cs typeface="Arial"/>
              </a:rPr>
              <a:t>n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ti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51101" y="5405120"/>
            <a:ext cx="356933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44195" algn="l"/>
                <a:tab pos="1588770" algn="l"/>
                <a:tab pos="1842770" algn="l"/>
                <a:tab pos="2284730" algn="l"/>
                <a:tab pos="3023870" algn="l"/>
              </a:tabLst>
            </a:pP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del</a:t>
            </a:r>
            <a:r>
              <a:rPr sz="1400" spc="-20" dirty="0">
                <a:solidFill>
                  <a:srgbClr val="244060"/>
                </a:solidFill>
                <a:latin typeface="Arial"/>
                <a:cs typeface="Arial"/>
              </a:rPr>
              <a:t>l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a	r</a:t>
            </a:r>
            <a:r>
              <a:rPr sz="1400" spc="-15" dirty="0">
                <a:solidFill>
                  <a:srgbClr val="244060"/>
                </a:solidFill>
                <a:latin typeface="Arial"/>
                <a:cs typeface="Arial"/>
              </a:rPr>
              <a:t>i</a:t>
            </a:r>
            <a:r>
              <a:rPr sz="1400" spc="-10" dirty="0">
                <a:solidFill>
                  <a:srgbClr val="244060"/>
                </a:solidFill>
                <a:latin typeface="Arial"/>
                <a:cs typeface="Arial"/>
              </a:rPr>
              <a:t>s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c</a:t>
            </a:r>
            <a:r>
              <a:rPr sz="1400" spc="-15" dirty="0">
                <a:solidFill>
                  <a:srgbClr val="244060"/>
                </a:solidFill>
                <a:latin typeface="Arial"/>
                <a:cs typeface="Arial"/>
              </a:rPr>
              <a:t>o</a:t>
            </a:r>
            <a:r>
              <a:rPr sz="1400" spc="-10" dirty="0">
                <a:solidFill>
                  <a:srgbClr val="244060"/>
                </a:solidFill>
                <a:latin typeface="Arial"/>
                <a:cs typeface="Arial"/>
              </a:rPr>
              <a:t>s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sio</a:t>
            </a:r>
            <a:r>
              <a:rPr sz="1400" spc="-20" dirty="0">
                <a:solidFill>
                  <a:srgbClr val="244060"/>
                </a:solidFill>
                <a:latin typeface="Arial"/>
                <a:cs typeface="Arial"/>
              </a:rPr>
              <a:t>n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e	e	</a:t>
            </a:r>
            <a:r>
              <a:rPr sz="1400" spc="-10" dirty="0">
                <a:solidFill>
                  <a:srgbClr val="244060"/>
                </a:solidFill>
                <a:latin typeface="Arial"/>
                <a:cs typeface="Arial"/>
              </a:rPr>
              <a:t>c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on	so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m</a:t>
            </a:r>
            <a:r>
              <a:rPr sz="1400" spc="-15" dirty="0">
                <a:solidFill>
                  <a:srgbClr val="244060"/>
                </a:solidFill>
                <a:latin typeface="Arial"/>
                <a:cs typeface="Arial"/>
              </a:rPr>
              <a:t>m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e	</a:t>
            </a:r>
            <a:r>
              <a:rPr sz="1400" spc="-15" dirty="0">
                <a:solidFill>
                  <a:srgbClr val="244060"/>
                </a:solidFill>
                <a:latin typeface="Arial"/>
                <a:cs typeface="Arial"/>
              </a:rPr>
              <a:t>d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o</a:t>
            </a:r>
            <a:r>
              <a:rPr sz="1400" spc="-25" dirty="0">
                <a:solidFill>
                  <a:srgbClr val="244060"/>
                </a:solidFill>
                <a:latin typeface="Arial"/>
                <a:cs typeface="Arial"/>
              </a:rPr>
              <a:t>v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ute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2353" y="5543499"/>
            <a:ext cx="5026660" cy="8178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700"/>
              </a:spcBef>
            </a:pP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all’Agenzia delle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Entrate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attraverso F24</a:t>
            </a:r>
            <a:r>
              <a:rPr sz="1400" spc="-11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on-line);</a:t>
            </a:r>
            <a:endParaRPr sz="140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consente agli enti previdenziali di verificare </a:t>
            </a:r>
            <a:r>
              <a:rPr sz="1400" spc="-10" dirty="0">
                <a:solidFill>
                  <a:srgbClr val="244060"/>
                </a:solidFill>
                <a:latin typeface="Arial"/>
                <a:cs typeface="Arial"/>
              </a:rPr>
              <a:t>la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disponibilità  dei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crediti certificati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ai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fini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dell’</a:t>
            </a:r>
            <a:r>
              <a:rPr sz="1400" b="1" spc="-5" dirty="0">
                <a:solidFill>
                  <a:srgbClr val="244060"/>
                </a:solidFill>
                <a:latin typeface="Arial"/>
                <a:cs typeface="Arial"/>
              </a:rPr>
              <a:t>emissione del</a:t>
            </a:r>
            <a:r>
              <a:rPr sz="1400" b="1" spc="-15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44060"/>
                </a:solidFill>
                <a:latin typeface="Arial"/>
                <a:cs typeface="Arial"/>
              </a:rPr>
              <a:t>DURC</a:t>
            </a:r>
            <a:r>
              <a:rPr sz="1400" spc="-10" dirty="0">
                <a:solidFill>
                  <a:srgbClr val="244060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98285" y="2017014"/>
            <a:ext cx="5183505" cy="4450080"/>
          </a:xfrm>
          <a:custGeom>
            <a:avLst/>
            <a:gdLst/>
            <a:ahLst/>
            <a:cxnLst/>
            <a:rect l="l" t="t" r="r" b="b"/>
            <a:pathLst>
              <a:path w="5183505" h="4450080">
                <a:moveTo>
                  <a:pt x="0" y="4450080"/>
                </a:moveTo>
                <a:lnTo>
                  <a:pt x="5183123" y="4450080"/>
                </a:lnTo>
                <a:lnTo>
                  <a:pt x="5183123" y="0"/>
                </a:lnTo>
                <a:lnTo>
                  <a:pt x="0" y="0"/>
                </a:lnTo>
                <a:lnTo>
                  <a:pt x="0" y="4450080"/>
                </a:lnTo>
                <a:close/>
              </a:path>
            </a:pathLst>
          </a:custGeom>
          <a:ln w="25908">
            <a:solidFill>
              <a:srgbClr val="385D8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462776" y="3469640"/>
            <a:ext cx="8731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23900" algn="l"/>
              </a:tabLst>
            </a:pP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(a</a:t>
            </a:r>
            <a:r>
              <a:rPr sz="1400" spc="-15" dirty="0">
                <a:solidFill>
                  <a:srgbClr val="244060"/>
                </a:solidFill>
                <a:latin typeface="Arial"/>
                <a:cs typeface="Arial"/>
              </a:rPr>
              <a:t>n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c</a:t>
            </a:r>
            <a:r>
              <a:rPr sz="1400" spc="-15" dirty="0">
                <a:solidFill>
                  <a:srgbClr val="244060"/>
                </a:solidFill>
                <a:latin typeface="Arial"/>
                <a:cs typeface="Arial"/>
              </a:rPr>
              <a:t>h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e	</a:t>
            </a:r>
            <a:r>
              <a:rPr sz="1400" spc="-15" dirty="0">
                <a:solidFill>
                  <a:srgbClr val="244060"/>
                </a:solidFill>
                <a:latin typeface="Arial"/>
                <a:cs typeface="Arial"/>
              </a:rPr>
              <a:t>in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79283" y="3469640"/>
            <a:ext cx="37242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54990" algn="l"/>
                <a:tab pos="861694" algn="l"/>
                <a:tab pos="1778635" algn="l"/>
                <a:tab pos="2923540" algn="l"/>
              </a:tabLst>
            </a:pP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c</a:t>
            </a:r>
            <a:r>
              <a:rPr sz="1400" spc="-15" dirty="0">
                <a:solidFill>
                  <a:srgbClr val="244060"/>
                </a:solidFill>
                <a:latin typeface="Arial"/>
                <a:cs typeface="Arial"/>
              </a:rPr>
              <a:t>a</a:t>
            </a:r>
            <a:r>
              <a:rPr sz="1400" spc="-10" dirty="0">
                <a:solidFill>
                  <a:srgbClr val="244060"/>
                </a:solidFill>
                <a:latin typeface="Arial"/>
                <a:cs typeface="Arial"/>
              </a:rPr>
              <a:t>s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o	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d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i	c</a:t>
            </a:r>
            <a:r>
              <a:rPr sz="1400" spc="-15" dirty="0">
                <a:solidFill>
                  <a:srgbClr val="244060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ss</a:t>
            </a:r>
            <a:r>
              <a:rPr sz="1400" spc="-15" dirty="0">
                <a:solidFill>
                  <a:srgbClr val="244060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o</a:t>
            </a:r>
            <a:r>
              <a:rPr sz="1400" spc="-15" dirty="0">
                <a:solidFill>
                  <a:srgbClr val="244060"/>
                </a:solidFill>
                <a:latin typeface="Arial"/>
                <a:cs typeface="Arial"/>
              </a:rPr>
              <a:t>n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e,	s</a:t>
            </a:r>
            <a:r>
              <a:rPr sz="1400" spc="-15" dirty="0">
                <a:solidFill>
                  <a:srgbClr val="244060"/>
                </a:solidFill>
                <a:latin typeface="Arial"/>
                <a:cs typeface="Arial"/>
              </a:rPr>
              <a:t>u</a:t>
            </a:r>
            <a:r>
              <a:rPr sz="1400" spc="-10" dirty="0">
                <a:solidFill>
                  <a:srgbClr val="244060"/>
                </a:solidFill>
                <a:latin typeface="Arial"/>
                <a:cs typeface="Arial"/>
              </a:rPr>
              <a:t>c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c</a:t>
            </a:r>
            <a:r>
              <a:rPr sz="1400" spc="-15" dirty="0">
                <a:solidFill>
                  <a:srgbClr val="244060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ss</a:t>
            </a:r>
            <a:r>
              <a:rPr sz="1400" spc="-15" dirty="0">
                <a:solidFill>
                  <a:srgbClr val="244060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o</a:t>
            </a:r>
            <a:r>
              <a:rPr sz="1400" spc="-15" dirty="0">
                <a:solidFill>
                  <a:srgbClr val="244060"/>
                </a:solidFill>
                <a:latin typeface="Arial"/>
                <a:cs typeface="Arial"/>
              </a:rPr>
              <a:t>n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e	e</a:t>
            </a:r>
            <a:r>
              <a:rPr sz="1400" spc="-15" dirty="0">
                <a:solidFill>
                  <a:srgbClr val="244060"/>
                </a:solidFill>
                <a:latin typeface="Arial"/>
                <a:cs typeface="Arial"/>
              </a:rPr>
              <a:t>r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ed</a:t>
            </a:r>
            <a:r>
              <a:rPr sz="1400" spc="-15" dirty="0">
                <a:solidFill>
                  <a:srgbClr val="244060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tar</a:t>
            </a:r>
            <a:r>
              <a:rPr sz="1400" spc="-15" dirty="0">
                <a:solidFill>
                  <a:srgbClr val="244060"/>
                </a:solidFill>
                <a:latin typeface="Arial"/>
                <a:cs typeface="Arial"/>
              </a:rPr>
              <a:t>ia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,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76264" y="3607409"/>
            <a:ext cx="5026660" cy="103187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700"/>
              </a:spcBef>
            </a:pP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operazioni societarie,</a:t>
            </a:r>
            <a:r>
              <a:rPr sz="1400" spc="-15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ecc.);</a:t>
            </a:r>
            <a:endParaRPr sz="1400">
              <a:latin typeface="Arial"/>
              <a:cs typeface="Arial"/>
            </a:endParaRPr>
          </a:p>
          <a:p>
            <a:pPr marL="299085" marR="5080" indent="-286385" algn="just">
              <a:lnSpc>
                <a:spcPct val="100000"/>
              </a:lnSpc>
              <a:spcBef>
                <a:spcPts val="600"/>
              </a:spcBef>
              <a:buChar char="•"/>
              <a:tabLst>
                <a:tab pos="299720" algn="l"/>
              </a:tabLst>
            </a:pP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per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il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MEF: possibilità di monitorare </a:t>
            </a:r>
            <a:r>
              <a:rPr sz="1400" spc="-10" dirty="0">
                <a:solidFill>
                  <a:srgbClr val="244060"/>
                </a:solidFill>
                <a:latin typeface="Arial"/>
                <a:cs typeface="Arial"/>
              </a:rPr>
              <a:t>in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modo continuo </a:t>
            </a:r>
            <a:r>
              <a:rPr sz="1400" spc="-15" dirty="0">
                <a:solidFill>
                  <a:srgbClr val="244060"/>
                </a:solidFill>
                <a:latin typeface="Arial"/>
                <a:cs typeface="Arial"/>
              </a:rPr>
              <a:t>la 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formazione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e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l’estinzione dei debiti commerciali di tutte </a:t>
            </a:r>
            <a:r>
              <a:rPr sz="1400" spc="-15" dirty="0">
                <a:solidFill>
                  <a:srgbClr val="244060"/>
                </a:solidFill>
                <a:latin typeface="Arial"/>
                <a:cs typeface="Arial"/>
              </a:rPr>
              <a:t>le  </a:t>
            </a:r>
            <a:r>
              <a:rPr sz="1400" spc="-45" dirty="0">
                <a:solidFill>
                  <a:srgbClr val="244060"/>
                </a:solidFill>
                <a:latin typeface="Arial"/>
                <a:cs typeface="Arial"/>
              </a:rPr>
              <a:t>P.A.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452871" y="1588008"/>
            <a:ext cx="683260" cy="180340"/>
          </a:xfrm>
          <a:custGeom>
            <a:avLst/>
            <a:gdLst/>
            <a:ahLst/>
            <a:cxnLst/>
            <a:rect l="l" t="t" r="r" b="b"/>
            <a:pathLst>
              <a:path w="683260" h="180339">
                <a:moveTo>
                  <a:pt x="0" y="0"/>
                </a:moveTo>
                <a:lnTo>
                  <a:pt x="0" y="83692"/>
                </a:lnTo>
                <a:lnTo>
                  <a:pt x="341375" y="179831"/>
                </a:lnTo>
                <a:lnTo>
                  <a:pt x="638558" y="96138"/>
                </a:lnTo>
                <a:lnTo>
                  <a:pt x="341375" y="96138"/>
                </a:lnTo>
                <a:lnTo>
                  <a:pt x="0" y="0"/>
                </a:lnTo>
                <a:close/>
              </a:path>
              <a:path w="683260" h="180339">
                <a:moveTo>
                  <a:pt x="682751" y="0"/>
                </a:moveTo>
                <a:lnTo>
                  <a:pt x="341375" y="96138"/>
                </a:lnTo>
                <a:lnTo>
                  <a:pt x="638558" y="96138"/>
                </a:lnTo>
                <a:lnTo>
                  <a:pt x="682751" y="83692"/>
                </a:lnTo>
                <a:lnTo>
                  <a:pt x="682751" y="0"/>
                </a:lnTo>
                <a:close/>
              </a:path>
            </a:pathLst>
          </a:custGeom>
          <a:solidFill>
            <a:srgbClr val="2B4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99132" y="1877567"/>
            <a:ext cx="1614170" cy="271780"/>
          </a:xfrm>
          <a:custGeom>
            <a:avLst/>
            <a:gdLst/>
            <a:ahLst/>
            <a:cxnLst/>
            <a:rect l="l" t="t" r="r" b="b"/>
            <a:pathLst>
              <a:path w="1614170" h="271780">
                <a:moveTo>
                  <a:pt x="0" y="271272"/>
                </a:moveTo>
                <a:lnTo>
                  <a:pt x="1613916" y="271272"/>
                </a:lnTo>
                <a:lnTo>
                  <a:pt x="1613916" y="0"/>
                </a:lnTo>
                <a:lnTo>
                  <a:pt x="0" y="0"/>
                </a:lnTo>
                <a:lnTo>
                  <a:pt x="0" y="2712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33905">
              <a:lnSpc>
                <a:spcPct val="100000"/>
              </a:lnSpc>
              <a:spcBef>
                <a:spcPts val="105"/>
              </a:spcBef>
              <a:tabLst>
                <a:tab pos="2295525" algn="l"/>
                <a:tab pos="2524760" algn="l"/>
              </a:tabLst>
            </a:pPr>
            <a:r>
              <a:rPr u="sng" spc="170" dirty="0">
                <a:uFill>
                  <a:solidFill>
                    <a:srgbClr val="D1EBFA"/>
                  </a:solidFill>
                </a:uFill>
              </a:rPr>
              <a:t> 	</a:t>
            </a:r>
            <a:r>
              <a:rPr spc="170" dirty="0"/>
              <a:t>	</a:t>
            </a:r>
            <a:r>
              <a:rPr spc="40" dirty="0"/>
              <a:t>Compiti</a:t>
            </a: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b="0" dirty="0">
                <a:latin typeface="Arial"/>
                <a:cs typeface="Arial"/>
              </a:rPr>
              <a:t>Il sistema </a:t>
            </a:r>
            <a:r>
              <a:rPr b="0" spc="-5" dirty="0">
                <a:latin typeface="Arial"/>
                <a:cs typeface="Arial"/>
              </a:rPr>
              <a:t>PCC assolve ai </a:t>
            </a:r>
            <a:r>
              <a:rPr b="0" dirty="0">
                <a:latin typeface="Arial"/>
                <a:cs typeface="Arial"/>
              </a:rPr>
              <a:t>seguenti</a:t>
            </a:r>
            <a:r>
              <a:rPr b="0" spc="-90" dirty="0">
                <a:latin typeface="Arial"/>
                <a:cs typeface="Arial"/>
              </a:rPr>
              <a:t> </a:t>
            </a:r>
            <a:r>
              <a:rPr dirty="0"/>
              <a:t>compiti</a:t>
            </a:r>
            <a:r>
              <a:rPr b="0" dirty="0">
                <a:latin typeface="Arial"/>
                <a:cs typeface="Arial"/>
              </a:rPr>
              <a:t>:</a:t>
            </a:r>
          </a:p>
          <a:p>
            <a:pPr marL="299085" marR="5080" indent="-286385" algn="just">
              <a:lnSpc>
                <a:spcPct val="100000"/>
              </a:lnSpc>
              <a:spcBef>
                <a:spcPts val="600"/>
              </a:spcBef>
              <a:buChar char="•"/>
              <a:tabLst>
                <a:tab pos="299720" algn="l"/>
              </a:tabLst>
            </a:pPr>
            <a:r>
              <a:rPr b="0" spc="-5" dirty="0">
                <a:latin typeface="Arial"/>
                <a:cs typeface="Arial"/>
              </a:rPr>
              <a:t>tiene </a:t>
            </a:r>
            <a:r>
              <a:rPr spc="-5" dirty="0"/>
              <a:t>traccia </a:t>
            </a:r>
            <a:r>
              <a:rPr spc="-10" dirty="0"/>
              <a:t>delle </a:t>
            </a:r>
            <a:r>
              <a:rPr spc="-5" dirty="0"/>
              <a:t>fatture </a:t>
            </a:r>
            <a:r>
              <a:rPr spc="-10" dirty="0"/>
              <a:t>inviate </a:t>
            </a:r>
            <a:r>
              <a:rPr dirty="0"/>
              <a:t>e </a:t>
            </a:r>
            <a:r>
              <a:rPr spc="-5" dirty="0"/>
              <a:t>ricevute </a:t>
            </a:r>
            <a:r>
              <a:rPr b="0" spc="-5" dirty="0">
                <a:latin typeface="Arial"/>
                <a:cs typeface="Arial"/>
              </a:rPr>
              <a:t>(sia cartacee  </a:t>
            </a:r>
            <a:r>
              <a:rPr b="0" dirty="0">
                <a:latin typeface="Arial"/>
                <a:cs typeface="Arial"/>
              </a:rPr>
              <a:t>che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elettroniche);</a:t>
            </a:r>
          </a:p>
          <a:p>
            <a:pPr marL="299085" marR="5080" indent="-286385" algn="just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299720" algn="l"/>
              </a:tabLst>
            </a:pPr>
            <a:r>
              <a:rPr spc="-5" dirty="0"/>
              <a:t>monitora </a:t>
            </a:r>
            <a:r>
              <a:rPr b="0" dirty="0">
                <a:latin typeface="Arial"/>
                <a:cs typeface="Arial"/>
              </a:rPr>
              <a:t>lo </a:t>
            </a:r>
            <a:r>
              <a:rPr b="0" spc="-5" dirty="0">
                <a:latin typeface="Arial"/>
                <a:cs typeface="Arial"/>
              </a:rPr>
              <a:t>stato dei </a:t>
            </a:r>
            <a:r>
              <a:rPr spc="-10" dirty="0"/>
              <a:t>debiti </a:t>
            </a:r>
            <a:r>
              <a:rPr spc="-5" dirty="0"/>
              <a:t>commerciali </a:t>
            </a:r>
            <a:r>
              <a:rPr spc="-10" dirty="0"/>
              <a:t>delle </a:t>
            </a:r>
            <a:r>
              <a:rPr spc="-60" dirty="0"/>
              <a:t>P.A.  </a:t>
            </a:r>
            <a:r>
              <a:rPr b="0" spc="-5" dirty="0">
                <a:latin typeface="Arial"/>
                <a:cs typeface="Arial"/>
              </a:rPr>
              <a:t>(liquidato, scaduto, sospeso, ceduto, compensato, </a:t>
            </a:r>
            <a:r>
              <a:rPr b="0" spc="-10" dirty="0">
                <a:latin typeface="Arial"/>
                <a:cs typeface="Arial"/>
              </a:rPr>
              <a:t>pagato,  </a:t>
            </a:r>
            <a:r>
              <a:rPr b="0" dirty="0">
                <a:latin typeface="Arial"/>
                <a:cs typeface="Arial"/>
              </a:rPr>
              <a:t>ecc.), con </a:t>
            </a:r>
            <a:r>
              <a:rPr b="0" spc="-5" dirty="0">
                <a:latin typeface="Arial"/>
                <a:cs typeface="Arial"/>
              </a:rPr>
              <a:t>livello di </a:t>
            </a:r>
            <a:r>
              <a:rPr b="0" dirty="0">
                <a:latin typeface="Arial"/>
                <a:cs typeface="Arial"/>
              </a:rPr>
              <a:t>dettaglio fino </a:t>
            </a:r>
            <a:r>
              <a:rPr b="0" spc="-5" dirty="0">
                <a:latin typeface="Arial"/>
                <a:cs typeface="Arial"/>
              </a:rPr>
              <a:t>alla </a:t>
            </a:r>
            <a:r>
              <a:rPr b="0" dirty="0">
                <a:latin typeface="Arial"/>
                <a:cs typeface="Arial"/>
              </a:rPr>
              <a:t>singola</a:t>
            </a:r>
            <a:r>
              <a:rPr b="0" spc="-140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fattura;</a:t>
            </a:r>
          </a:p>
          <a:p>
            <a:pPr marL="299085" marR="5080" indent="-286385" algn="just">
              <a:lnSpc>
                <a:spcPct val="100000"/>
              </a:lnSpc>
              <a:spcBef>
                <a:spcPts val="595"/>
              </a:spcBef>
              <a:buChar char="•"/>
              <a:tabLst>
                <a:tab pos="299720" algn="l"/>
              </a:tabLst>
            </a:pPr>
            <a:r>
              <a:rPr b="0" spc="-5" dirty="0">
                <a:latin typeface="Arial"/>
                <a:cs typeface="Arial"/>
              </a:rPr>
              <a:t>fornisce alle </a:t>
            </a:r>
            <a:r>
              <a:rPr b="0" spc="-50" dirty="0">
                <a:latin typeface="Arial"/>
                <a:cs typeface="Arial"/>
              </a:rPr>
              <a:t>P.A. </a:t>
            </a:r>
            <a:r>
              <a:rPr b="0" spc="-5" dirty="0">
                <a:latin typeface="Arial"/>
                <a:cs typeface="Arial"/>
              </a:rPr>
              <a:t>che non ne dispongono </a:t>
            </a:r>
            <a:r>
              <a:rPr b="0" dirty="0">
                <a:latin typeface="Arial"/>
                <a:cs typeface="Arial"/>
              </a:rPr>
              <a:t>il </a:t>
            </a:r>
            <a:r>
              <a:rPr b="0" spc="-5" dirty="0">
                <a:latin typeface="Arial"/>
                <a:cs typeface="Arial"/>
              </a:rPr>
              <a:t>servizio di  </a:t>
            </a:r>
            <a:r>
              <a:rPr b="0" dirty="0">
                <a:latin typeface="Arial"/>
                <a:cs typeface="Arial"/>
              </a:rPr>
              <a:t>“</a:t>
            </a:r>
            <a:r>
              <a:rPr dirty="0"/>
              <a:t>registro fatture</a:t>
            </a:r>
            <a:r>
              <a:rPr b="0" dirty="0">
                <a:latin typeface="Arial"/>
                <a:cs typeface="Arial"/>
              </a:rPr>
              <a:t>” </a:t>
            </a:r>
            <a:r>
              <a:rPr b="0" spc="-5" dirty="0">
                <a:latin typeface="Arial"/>
                <a:cs typeface="Arial"/>
              </a:rPr>
              <a:t>previsto dalla</a:t>
            </a:r>
            <a:r>
              <a:rPr b="0" spc="-1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legge;</a:t>
            </a: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299085" algn="l"/>
                <a:tab pos="299720" algn="l"/>
              </a:tabLst>
            </a:pPr>
            <a:r>
              <a:rPr b="0" spc="-5" dirty="0">
                <a:latin typeface="Arial"/>
                <a:cs typeface="Arial"/>
              </a:rPr>
              <a:t>permette di </a:t>
            </a:r>
            <a:r>
              <a:rPr spc="-5" dirty="0"/>
              <a:t>comunicare </a:t>
            </a:r>
            <a:r>
              <a:rPr dirty="0"/>
              <a:t>e </a:t>
            </a:r>
            <a:r>
              <a:rPr spc="-5" dirty="0"/>
              <a:t>certificare </a:t>
            </a:r>
            <a:r>
              <a:rPr dirty="0"/>
              <a:t>i </a:t>
            </a:r>
            <a:r>
              <a:rPr spc="-5" dirty="0"/>
              <a:t>debiti scaduti</a:t>
            </a:r>
            <a:r>
              <a:rPr b="0" spc="-5" dirty="0">
                <a:latin typeface="Arial"/>
                <a:cs typeface="Arial"/>
              </a:rPr>
              <a:t>,</a:t>
            </a:r>
            <a:r>
              <a:rPr b="0" spc="110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con</a:t>
            </a: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b="0" spc="-5" dirty="0">
                <a:latin typeface="Arial"/>
                <a:cs typeface="Arial"/>
              </a:rPr>
              <a:t>livello di </a:t>
            </a:r>
            <a:r>
              <a:rPr b="0" dirty="0">
                <a:latin typeface="Arial"/>
                <a:cs typeface="Arial"/>
              </a:rPr>
              <a:t>dettaglio fino </a:t>
            </a:r>
            <a:r>
              <a:rPr b="0" spc="-5" dirty="0">
                <a:latin typeface="Arial"/>
                <a:cs typeface="Arial"/>
              </a:rPr>
              <a:t>alla </a:t>
            </a:r>
            <a:r>
              <a:rPr b="0" dirty="0">
                <a:latin typeface="Arial"/>
                <a:cs typeface="Arial"/>
              </a:rPr>
              <a:t>singola</a:t>
            </a:r>
            <a:r>
              <a:rPr b="0" spc="-10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fattura;</a:t>
            </a:r>
          </a:p>
          <a:p>
            <a:pPr marL="299085" marR="5080" indent="-286385" algn="just">
              <a:lnSpc>
                <a:spcPct val="100000"/>
              </a:lnSpc>
              <a:spcBef>
                <a:spcPts val="600"/>
              </a:spcBef>
              <a:buChar char="•"/>
              <a:tabLst>
                <a:tab pos="299720" algn="l"/>
              </a:tabLst>
            </a:pPr>
            <a:r>
              <a:rPr b="0" spc="-5" dirty="0">
                <a:latin typeface="Arial"/>
                <a:cs typeface="Arial"/>
              </a:rPr>
              <a:t>tiene </a:t>
            </a:r>
            <a:r>
              <a:rPr spc="-5" dirty="0"/>
              <a:t>traccia </a:t>
            </a:r>
            <a:r>
              <a:rPr b="0" spc="-5" dirty="0">
                <a:latin typeface="Arial"/>
                <a:cs typeface="Arial"/>
              </a:rPr>
              <a:t>di tutte </a:t>
            </a:r>
            <a:r>
              <a:rPr b="0" dirty="0">
                <a:latin typeface="Arial"/>
                <a:cs typeface="Arial"/>
              </a:rPr>
              <a:t>le </a:t>
            </a:r>
            <a:r>
              <a:rPr b="0" spc="-5" dirty="0">
                <a:latin typeface="Arial"/>
                <a:cs typeface="Arial"/>
              </a:rPr>
              <a:t>operazioni di </a:t>
            </a:r>
            <a:r>
              <a:rPr spc="-5" dirty="0"/>
              <a:t>smobilizzo dei crediti  </a:t>
            </a:r>
            <a:r>
              <a:rPr b="0" spc="-5" dirty="0">
                <a:latin typeface="Arial"/>
                <a:cs typeface="Arial"/>
              </a:rPr>
              <a:t>previste (anticipazioni </a:t>
            </a:r>
            <a:r>
              <a:rPr b="0" dirty="0">
                <a:latin typeface="Arial"/>
                <a:cs typeface="Arial"/>
              </a:rPr>
              <a:t>e </a:t>
            </a:r>
            <a:r>
              <a:rPr b="0" spc="-5" dirty="0">
                <a:latin typeface="Arial"/>
                <a:cs typeface="Arial"/>
              </a:rPr>
              <a:t>cessioni verso gli intermediari  finanziari, compensazioni con cartelle esattoriali</a:t>
            </a:r>
            <a:r>
              <a:rPr b="0" spc="345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emesse</a:t>
            </a:r>
          </a:p>
        </p:txBody>
      </p:sp>
      <p:sp>
        <p:nvSpPr>
          <p:cNvPr id="17" name="object 17"/>
          <p:cNvSpPr/>
          <p:nvPr/>
        </p:nvSpPr>
        <p:spPr>
          <a:xfrm>
            <a:off x="7882128" y="1758695"/>
            <a:ext cx="1612392" cy="5044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176264" y="1871599"/>
            <a:ext cx="5029200" cy="1624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32790" algn="ctr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244060"/>
                </a:solidFill>
                <a:latin typeface="Arial"/>
                <a:cs typeface="Arial"/>
              </a:rPr>
              <a:t>Benefici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I </a:t>
            </a:r>
            <a:r>
              <a:rPr sz="1400" b="1" spc="-5" dirty="0">
                <a:solidFill>
                  <a:srgbClr val="244060"/>
                </a:solidFill>
                <a:latin typeface="Arial"/>
                <a:cs typeface="Arial"/>
              </a:rPr>
              <a:t>principali benefici</a:t>
            </a:r>
            <a:r>
              <a:rPr sz="1400" b="1" spc="-8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sono:</a:t>
            </a:r>
            <a:endParaRPr sz="1400">
              <a:latin typeface="Arial"/>
              <a:cs typeface="Arial"/>
            </a:endParaRPr>
          </a:p>
          <a:p>
            <a:pPr marL="299085" marR="5715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per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i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creditori: possibilità di verificare on-line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lo </a:t>
            </a:r>
            <a:r>
              <a:rPr sz="1400" spc="-10" dirty="0">
                <a:solidFill>
                  <a:srgbClr val="244060"/>
                </a:solidFill>
                <a:latin typeface="Arial"/>
                <a:cs typeface="Arial"/>
              </a:rPr>
              <a:t>stato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di  avanzamento dei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crediti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vantati verso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ciascun</a:t>
            </a:r>
            <a:r>
              <a:rPr sz="1400" spc="-11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debitore;</a:t>
            </a:r>
            <a:endParaRPr sz="140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spc="-5" dirty="0">
                <a:solidFill>
                  <a:srgbClr val="244060"/>
                </a:solidFill>
                <a:latin typeface="Arial"/>
                <a:cs typeface="Arial"/>
              </a:rPr>
              <a:t>per </a:t>
            </a:r>
            <a:r>
              <a:rPr sz="1400" b="1" dirty="0">
                <a:solidFill>
                  <a:srgbClr val="244060"/>
                </a:solidFill>
                <a:latin typeface="Arial"/>
                <a:cs typeface="Arial"/>
              </a:rPr>
              <a:t>le </a:t>
            </a:r>
            <a:r>
              <a:rPr sz="1400" b="1" spc="-45" dirty="0">
                <a:solidFill>
                  <a:srgbClr val="244060"/>
                </a:solidFill>
                <a:latin typeface="Arial"/>
                <a:cs typeface="Arial"/>
              </a:rPr>
              <a:t>P.A.</a:t>
            </a:r>
            <a:r>
              <a:rPr sz="1400" spc="-45" dirty="0">
                <a:solidFill>
                  <a:srgbClr val="244060"/>
                </a:solidFill>
                <a:latin typeface="Arial"/>
                <a:cs typeface="Arial"/>
              </a:rPr>
              <a:t>: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possibilità di </a:t>
            </a:r>
            <a:r>
              <a:rPr sz="1400" b="1" spc="-5" dirty="0">
                <a:solidFill>
                  <a:srgbClr val="244060"/>
                </a:solidFill>
                <a:latin typeface="Arial"/>
                <a:cs typeface="Arial"/>
              </a:rPr>
              <a:t>controllare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in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tempo reale </a:t>
            </a:r>
            <a:r>
              <a:rPr sz="1400" spc="-10" dirty="0">
                <a:solidFill>
                  <a:srgbClr val="244060"/>
                </a:solidFill>
                <a:latin typeface="Arial"/>
                <a:cs typeface="Arial"/>
              </a:rPr>
              <a:t>lo </a:t>
            </a:r>
            <a:r>
              <a:rPr sz="1400" b="1" spc="-5" dirty="0">
                <a:solidFill>
                  <a:srgbClr val="244060"/>
                </a:solidFill>
                <a:latin typeface="Arial"/>
                <a:cs typeface="Arial"/>
              </a:rPr>
              <a:t>stato  dei propri </a:t>
            </a:r>
            <a:r>
              <a:rPr sz="1400" b="1" spc="-10" dirty="0">
                <a:solidFill>
                  <a:srgbClr val="244060"/>
                </a:solidFill>
                <a:latin typeface="Arial"/>
                <a:cs typeface="Arial"/>
              </a:rPr>
              <a:t>debiti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distinto </a:t>
            </a:r>
            <a:r>
              <a:rPr sz="1400" b="1" spc="-5" dirty="0">
                <a:solidFill>
                  <a:srgbClr val="244060"/>
                </a:solidFill>
                <a:latin typeface="Arial"/>
                <a:cs typeface="Arial"/>
              </a:rPr>
              <a:t>per scadenza </a:t>
            </a:r>
            <a:r>
              <a:rPr sz="1400" b="1" dirty="0">
                <a:solidFill>
                  <a:srgbClr val="244060"/>
                </a:solidFill>
                <a:latin typeface="Arial"/>
                <a:cs typeface="Arial"/>
              </a:rPr>
              <a:t>e</a:t>
            </a:r>
            <a:r>
              <a:rPr sz="1400" b="1" spc="15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44060"/>
                </a:solidFill>
                <a:latin typeface="Arial"/>
                <a:cs typeface="Arial"/>
              </a:rPr>
              <a:t>per </a:t>
            </a:r>
            <a:r>
              <a:rPr sz="1400" b="1" spc="-5" dirty="0">
                <a:solidFill>
                  <a:srgbClr val="244060"/>
                </a:solidFill>
                <a:latin typeface="Arial"/>
                <a:cs typeface="Arial"/>
              </a:rPr>
              <a:t>creditore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377439" y="1740407"/>
            <a:ext cx="504825" cy="504825"/>
          </a:xfrm>
          <a:custGeom>
            <a:avLst/>
            <a:gdLst/>
            <a:ahLst/>
            <a:cxnLst/>
            <a:rect l="l" t="t" r="r" b="b"/>
            <a:pathLst>
              <a:path w="504825" h="504825">
                <a:moveTo>
                  <a:pt x="265557" y="0"/>
                </a:moveTo>
                <a:lnTo>
                  <a:pt x="239649" y="0"/>
                </a:lnTo>
                <a:lnTo>
                  <a:pt x="226822" y="762"/>
                </a:lnTo>
                <a:lnTo>
                  <a:pt x="213868" y="2412"/>
                </a:lnTo>
                <a:lnTo>
                  <a:pt x="201803" y="4825"/>
                </a:lnTo>
                <a:lnTo>
                  <a:pt x="188849" y="8000"/>
                </a:lnTo>
                <a:lnTo>
                  <a:pt x="177546" y="10413"/>
                </a:lnTo>
                <a:lnTo>
                  <a:pt x="165481" y="15366"/>
                </a:lnTo>
                <a:lnTo>
                  <a:pt x="154178" y="19303"/>
                </a:lnTo>
                <a:lnTo>
                  <a:pt x="142875" y="25018"/>
                </a:lnTo>
                <a:lnTo>
                  <a:pt x="100837" y="49911"/>
                </a:lnTo>
                <a:lnTo>
                  <a:pt x="91186" y="58038"/>
                </a:lnTo>
                <a:lnTo>
                  <a:pt x="82296" y="65277"/>
                </a:lnTo>
                <a:lnTo>
                  <a:pt x="73406" y="74167"/>
                </a:lnTo>
                <a:lnTo>
                  <a:pt x="65405" y="83057"/>
                </a:lnTo>
                <a:lnTo>
                  <a:pt x="57277" y="91820"/>
                </a:lnTo>
                <a:lnTo>
                  <a:pt x="49276" y="101472"/>
                </a:lnTo>
                <a:lnTo>
                  <a:pt x="43561" y="111251"/>
                </a:lnTo>
                <a:lnTo>
                  <a:pt x="36322" y="120903"/>
                </a:lnTo>
                <a:lnTo>
                  <a:pt x="29845" y="131317"/>
                </a:lnTo>
                <a:lnTo>
                  <a:pt x="24257" y="142620"/>
                </a:lnTo>
                <a:lnTo>
                  <a:pt x="19431" y="153924"/>
                </a:lnTo>
                <a:lnTo>
                  <a:pt x="14478" y="165226"/>
                </a:lnTo>
                <a:lnTo>
                  <a:pt x="11303" y="176529"/>
                </a:lnTo>
                <a:lnTo>
                  <a:pt x="8128" y="189356"/>
                </a:lnTo>
                <a:lnTo>
                  <a:pt x="4826" y="201421"/>
                </a:lnTo>
                <a:lnTo>
                  <a:pt x="2412" y="214375"/>
                </a:lnTo>
                <a:lnTo>
                  <a:pt x="1651" y="226440"/>
                </a:lnTo>
                <a:lnTo>
                  <a:pt x="0" y="238505"/>
                </a:lnTo>
                <a:lnTo>
                  <a:pt x="0" y="264287"/>
                </a:lnTo>
                <a:lnTo>
                  <a:pt x="1651" y="278002"/>
                </a:lnTo>
                <a:lnTo>
                  <a:pt x="2412" y="290067"/>
                </a:lnTo>
                <a:lnTo>
                  <a:pt x="4826" y="303021"/>
                </a:lnTo>
                <a:lnTo>
                  <a:pt x="8128" y="315087"/>
                </a:lnTo>
                <a:lnTo>
                  <a:pt x="11303" y="326389"/>
                </a:lnTo>
                <a:lnTo>
                  <a:pt x="14478" y="338454"/>
                </a:lnTo>
                <a:lnTo>
                  <a:pt x="19431" y="349757"/>
                </a:lnTo>
                <a:lnTo>
                  <a:pt x="24257" y="361061"/>
                </a:lnTo>
                <a:lnTo>
                  <a:pt x="29845" y="372237"/>
                </a:lnTo>
                <a:lnTo>
                  <a:pt x="36322" y="382777"/>
                </a:lnTo>
                <a:lnTo>
                  <a:pt x="43561" y="393191"/>
                </a:lnTo>
                <a:lnTo>
                  <a:pt x="49276" y="402970"/>
                </a:lnTo>
                <a:lnTo>
                  <a:pt x="57277" y="412622"/>
                </a:lnTo>
                <a:lnTo>
                  <a:pt x="65405" y="421386"/>
                </a:lnTo>
                <a:lnTo>
                  <a:pt x="73406" y="430275"/>
                </a:lnTo>
                <a:lnTo>
                  <a:pt x="82296" y="438403"/>
                </a:lnTo>
                <a:lnTo>
                  <a:pt x="91186" y="446404"/>
                </a:lnTo>
                <a:lnTo>
                  <a:pt x="110617" y="460882"/>
                </a:lnTo>
                <a:lnTo>
                  <a:pt x="121920" y="467359"/>
                </a:lnTo>
                <a:lnTo>
                  <a:pt x="132334" y="473837"/>
                </a:lnTo>
                <a:lnTo>
                  <a:pt x="142875" y="479425"/>
                </a:lnTo>
                <a:lnTo>
                  <a:pt x="165481" y="489076"/>
                </a:lnTo>
                <a:lnTo>
                  <a:pt x="177546" y="492378"/>
                </a:lnTo>
                <a:lnTo>
                  <a:pt x="188849" y="496442"/>
                </a:lnTo>
                <a:lnTo>
                  <a:pt x="201803" y="498855"/>
                </a:lnTo>
                <a:lnTo>
                  <a:pt x="213868" y="501268"/>
                </a:lnTo>
                <a:lnTo>
                  <a:pt x="226822" y="502030"/>
                </a:lnTo>
                <a:lnTo>
                  <a:pt x="239649" y="504443"/>
                </a:lnTo>
                <a:lnTo>
                  <a:pt x="265557" y="504443"/>
                </a:lnTo>
                <a:lnTo>
                  <a:pt x="277622" y="502030"/>
                </a:lnTo>
                <a:lnTo>
                  <a:pt x="290576" y="501268"/>
                </a:lnTo>
                <a:lnTo>
                  <a:pt x="302641" y="498855"/>
                </a:lnTo>
                <a:lnTo>
                  <a:pt x="315595" y="496442"/>
                </a:lnTo>
                <a:lnTo>
                  <a:pt x="327660" y="492378"/>
                </a:lnTo>
                <a:lnTo>
                  <a:pt x="372872" y="473837"/>
                </a:lnTo>
                <a:lnTo>
                  <a:pt x="382524" y="467359"/>
                </a:lnTo>
                <a:lnTo>
                  <a:pt x="393827" y="460882"/>
                </a:lnTo>
                <a:lnTo>
                  <a:pt x="413258" y="446404"/>
                </a:lnTo>
                <a:lnTo>
                  <a:pt x="422148" y="438403"/>
                </a:lnTo>
                <a:lnTo>
                  <a:pt x="431038" y="430275"/>
                </a:lnTo>
                <a:lnTo>
                  <a:pt x="439039" y="421386"/>
                </a:lnTo>
                <a:lnTo>
                  <a:pt x="447167" y="412622"/>
                </a:lnTo>
                <a:lnTo>
                  <a:pt x="474599" y="372237"/>
                </a:lnTo>
                <a:lnTo>
                  <a:pt x="479425" y="361061"/>
                </a:lnTo>
                <a:lnTo>
                  <a:pt x="485013" y="349757"/>
                </a:lnTo>
                <a:lnTo>
                  <a:pt x="489966" y="338454"/>
                </a:lnTo>
                <a:lnTo>
                  <a:pt x="493141" y="326389"/>
                </a:lnTo>
                <a:lnTo>
                  <a:pt x="496316" y="315087"/>
                </a:lnTo>
                <a:lnTo>
                  <a:pt x="499618" y="303021"/>
                </a:lnTo>
                <a:lnTo>
                  <a:pt x="502031" y="290067"/>
                </a:lnTo>
                <a:lnTo>
                  <a:pt x="503682" y="278002"/>
                </a:lnTo>
                <a:lnTo>
                  <a:pt x="504444" y="264287"/>
                </a:lnTo>
                <a:lnTo>
                  <a:pt x="504444" y="238505"/>
                </a:lnTo>
                <a:lnTo>
                  <a:pt x="503682" y="226440"/>
                </a:lnTo>
                <a:lnTo>
                  <a:pt x="502031" y="214375"/>
                </a:lnTo>
                <a:lnTo>
                  <a:pt x="499618" y="201421"/>
                </a:lnTo>
                <a:lnTo>
                  <a:pt x="496316" y="189356"/>
                </a:lnTo>
                <a:lnTo>
                  <a:pt x="493141" y="176529"/>
                </a:lnTo>
                <a:lnTo>
                  <a:pt x="489966" y="165226"/>
                </a:lnTo>
                <a:lnTo>
                  <a:pt x="485013" y="153924"/>
                </a:lnTo>
                <a:lnTo>
                  <a:pt x="479425" y="142620"/>
                </a:lnTo>
                <a:lnTo>
                  <a:pt x="474599" y="131317"/>
                </a:lnTo>
                <a:lnTo>
                  <a:pt x="468122" y="120903"/>
                </a:lnTo>
                <a:lnTo>
                  <a:pt x="461645" y="111251"/>
                </a:lnTo>
                <a:lnTo>
                  <a:pt x="455168" y="101472"/>
                </a:lnTo>
                <a:lnTo>
                  <a:pt x="447167" y="91820"/>
                </a:lnTo>
                <a:lnTo>
                  <a:pt x="439039" y="83057"/>
                </a:lnTo>
                <a:lnTo>
                  <a:pt x="431038" y="74167"/>
                </a:lnTo>
                <a:lnTo>
                  <a:pt x="422148" y="65277"/>
                </a:lnTo>
                <a:lnTo>
                  <a:pt x="413258" y="58038"/>
                </a:lnTo>
                <a:lnTo>
                  <a:pt x="403606" y="49911"/>
                </a:lnTo>
                <a:lnTo>
                  <a:pt x="393827" y="42671"/>
                </a:lnTo>
                <a:lnTo>
                  <a:pt x="382524" y="36321"/>
                </a:lnTo>
                <a:lnTo>
                  <a:pt x="372872" y="30606"/>
                </a:lnTo>
                <a:lnTo>
                  <a:pt x="361569" y="25018"/>
                </a:lnTo>
                <a:lnTo>
                  <a:pt x="351155" y="19303"/>
                </a:lnTo>
                <a:lnTo>
                  <a:pt x="338963" y="15366"/>
                </a:lnTo>
                <a:lnTo>
                  <a:pt x="327660" y="10413"/>
                </a:lnTo>
                <a:lnTo>
                  <a:pt x="315595" y="8000"/>
                </a:lnTo>
                <a:lnTo>
                  <a:pt x="302641" y="4825"/>
                </a:lnTo>
                <a:lnTo>
                  <a:pt x="290576" y="2412"/>
                </a:lnTo>
                <a:lnTo>
                  <a:pt x="277622" y="762"/>
                </a:lnTo>
                <a:lnTo>
                  <a:pt x="265557" y="0"/>
                </a:lnTo>
                <a:close/>
              </a:path>
            </a:pathLst>
          </a:custGeom>
          <a:solidFill>
            <a:srgbClr val="15AF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06979" y="1837944"/>
            <a:ext cx="375285" cy="407034"/>
          </a:xfrm>
          <a:custGeom>
            <a:avLst/>
            <a:gdLst/>
            <a:ahLst/>
            <a:cxnLst/>
            <a:rect l="l" t="t" r="r" b="b"/>
            <a:pathLst>
              <a:path w="375285" h="407035">
                <a:moveTo>
                  <a:pt x="223393" y="4825"/>
                </a:moveTo>
                <a:lnTo>
                  <a:pt x="11302" y="4825"/>
                </a:lnTo>
                <a:lnTo>
                  <a:pt x="6476" y="5587"/>
                </a:lnTo>
                <a:lnTo>
                  <a:pt x="3175" y="7238"/>
                </a:lnTo>
                <a:lnTo>
                  <a:pt x="1650" y="11302"/>
                </a:lnTo>
                <a:lnTo>
                  <a:pt x="0" y="15366"/>
                </a:lnTo>
                <a:lnTo>
                  <a:pt x="0" y="299465"/>
                </a:lnTo>
                <a:lnTo>
                  <a:pt x="1650" y="302767"/>
                </a:lnTo>
                <a:lnTo>
                  <a:pt x="4063" y="305942"/>
                </a:lnTo>
                <a:lnTo>
                  <a:pt x="103250" y="406145"/>
                </a:lnTo>
                <a:lnTo>
                  <a:pt x="122555" y="406907"/>
                </a:lnTo>
                <a:lnTo>
                  <a:pt x="136270" y="406145"/>
                </a:lnTo>
                <a:lnTo>
                  <a:pt x="173355" y="401192"/>
                </a:lnTo>
                <a:lnTo>
                  <a:pt x="186181" y="398779"/>
                </a:lnTo>
                <a:lnTo>
                  <a:pt x="197484" y="394842"/>
                </a:lnTo>
                <a:lnTo>
                  <a:pt x="209676" y="390778"/>
                </a:lnTo>
                <a:lnTo>
                  <a:pt x="232156" y="381888"/>
                </a:lnTo>
                <a:lnTo>
                  <a:pt x="242696" y="375411"/>
                </a:lnTo>
                <a:lnTo>
                  <a:pt x="253111" y="369823"/>
                </a:lnTo>
                <a:lnTo>
                  <a:pt x="264413" y="363346"/>
                </a:lnTo>
                <a:lnTo>
                  <a:pt x="274065" y="355980"/>
                </a:lnTo>
                <a:lnTo>
                  <a:pt x="283844" y="348741"/>
                </a:lnTo>
                <a:lnTo>
                  <a:pt x="301497" y="332613"/>
                </a:lnTo>
                <a:lnTo>
                  <a:pt x="309625" y="323722"/>
                </a:lnTo>
                <a:lnTo>
                  <a:pt x="317626" y="314070"/>
                </a:lnTo>
                <a:lnTo>
                  <a:pt x="325755" y="305180"/>
                </a:lnTo>
                <a:lnTo>
                  <a:pt x="332231" y="294639"/>
                </a:lnTo>
                <a:lnTo>
                  <a:pt x="338581" y="284988"/>
                </a:lnTo>
                <a:lnTo>
                  <a:pt x="345058" y="274446"/>
                </a:lnTo>
                <a:lnTo>
                  <a:pt x="349884" y="263143"/>
                </a:lnTo>
                <a:lnTo>
                  <a:pt x="355600" y="251840"/>
                </a:lnTo>
                <a:lnTo>
                  <a:pt x="360425" y="240537"/>
                </a:lnTo>
                <a:lnTo>
                  <a:pt x="363600" y="228472"/>
                </a:lnTo>
                <a:lnTo>
                  <a:pt x="366902" y="217169"/>
                </a:lnTo>
                <a:lnTo>
                  <a:pt x="370077" y="205104"/>
                </a:lnTo>
                <a:lnTo>
                  <a:pt x="372490" y="192150"/>
                </a:lnTo>
                <a:lnTo>
                  <a:pt x="374142" y="180085"/>
                </a:lnTo>
                <a:lnTo>
                  <a:pt x="374903" y="166369"/>
                </a:lnTo>
                <a:lnTo>
                  <a:pt x="374903" y="152526"/>
                </a:lnTo>
                <a:lnTo>
                  <a:pt x="231394" y="7238"/>
                </a:lnTo>
                <a:lnTo>
                  <a:pt x="230631" y="7238"/>
                </a:lnTo>
                <a:lnTo>
                  <a:pt x="227330" y="5587"/>
                </a:lnTo>
                <a:lnTo>
                  <a:pt x="223393" y="4825"/>
                </a:lnTo>
                <a:close/>
              </a:path>
              <a:path w="375285" h="407035">
                <a:moveTo>
                  <a:pt x="122555" y="1650"/>
                </a:moveTo>
                <a:lnTo>
                  <a:pt x="111251" y="1650"/>
                </a:lnTo>
                <a:lnTo>
                  <a:pt x="107187" y="4825"/>
                </a:lnTo>
                <a:lnTo>
                  <a:pt x="127381" y="4825"/>
                </a:lnTo>
                <a:lnTo>
                  <a:pt x="124968" y="3175"/>
                </a:lnTo>
                <a:lnTo>
                  <a:pt x="122555" y="1650"/>
                </a:lnTo>
                <a:close/>
              </a:path>
              <a:path w="375285" h="407035">
                <a:moveTo>
                  <a:pt x="116967" y="0"/>
                </a:moveTo>
                <a:lnTo>
                  <a:pt x="113664" y="1650"/>
                </a:lnTo>
                <a:lnTo>
                  <a:pt x="120142" y="1650"/>
                </a:lnTo>
                <a:lnTo>
                  <a:pt x="116967" y="0"/>
                </a:lnTo>
                <a:close/>
              </a:path>
            </a:pathLst>
          </a:custGeom>
          <a:solidFill>
            <a:srgbClr val="1694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06979" y="1851660"/>
            <a:ext cx="233679" cy="294640"/>
          </a:xfrm>
          <a:custGeom>
            <a:avLst/>
            <a:gdLst/>
            <a:ahLst/>
            <a:cxnLst/>
            <a:rect l="l" t="t" r="r" b="b"/>
            <a:pathLst>
              <a:path w="233680" h="294639">
                <a:moveTo>
                  <a:pt x="222757" y="0"/>
                </a:moveTo>
                <a:lnTo>
                  <a:pt x="11302" y="0"/>
                </a:lnTo>
                <a:lnTo>
                  <a:pt x="6476" y="762"/>
                </a:lnTo>
                <a:lnTo>
                  <a:pt x="3175" y="2412"/>
                </a:lnTo>
                <a:lnTo>
                  <a:pt x="1650" y="6476"/>
                </a:lnTo>
                <a:lnTo>
                  <a:pt x="0" y="10413"/>
                </a:lnTo>
                <a:lnTo>
                  <a:pt x="0" y="284479"/>
                </a:lnTo>
                <a:lnTo>
                  <a:pt x="1650" y="288543"/>
                </a:lnTo>
                <a:lnTo>
                  <a:pt x="3175" y="291718"/>
                </a:lnTo>
                <a:lnTo>
                  <a:pt x="6476" y="293369"/>
                </a:lnTo>
                <a:lnTo>
                  <a:pt x="11302" y="294131"/>
                </a:lnTo>
                <a:lnTo>
                  <a:pt x="222757" y="294131"/>
                </a:lnTo>
                <a:lnTo>
                  <a:pt x="226694" y="293369"/>
                </a:lnTo>
                <a:lnTo>
                  <a:pt x="230758" y="291718"/>
                </a:lnTo>
                <a:lnTo>
                  <a:pt x="232409" y="288543"/>
                </a:lnTo>
                <a:lnTo>
                  <a:pt x="233171" y="284479"/>
                </a:lnTo>
                <a:lnTo>
                  <a:pt x="233171" y="10413"/>
                </a:lnTo>
                <a:lnTo>
                  <a:pt x="232409" y="6476"/>
                </a:lnTo>
                <a:lnTo>
                  <a:pt x="230758" y="2412"/>
                </a:lnTo>
                <a:lnTo>
                  <a:pt x="226694" y="762"/>
                </a:lnTo>
                <a:lnTo>
                  <a:pt x="222757" y="0"/>
                </a:lnTo>
                <a:close/>
              </a:path>
            </a:pathLst>
          </a:custGeom>
          <a:solidFill>
            <a:srgbClr val="0D2F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06979" y="1842516"/>
            <a:ext cx="233679" cy="294640"/>
          </a:xfrm>
          <a:custGeom>
            <a:avLst/>
            <a:gdLst/>
            <a:ahLst/>
            <a:cxnLst/>
            <a:rect l="l" t="t" r="r" b="b"/>
            <a:pathLst>
              <a:path w="233680" h="294639">
                <a:moveTo>
                  <a:pt x="222757" y="0"/>
                </a:moveTo>
                <a:lnTo>
                  <a:pt x="11302" y="0"/>
                </a:lnTo>
                <a:lnTo>
                  <a:pt x="6476" y="762"/>
                </a:lnTo>
                <a:lnTo>
                  <a:pt x="3175" y="2412"/>
                </a:lnTo>
                <a:lnTo>
                  <a:pt x="1650" y="6476"/>
                </a:lnTo>
                <a:lnTo>
                  <a:pt x="0" y="10413"/>
                </a:lnTo>
                <a:lnTo>
                  <a:pt x="0" y="284480"/>
                </a:lnTo>
                <a:lnTo>
                  <a:pt x="1650" y="288544"/>
                </a:lnTo>
                <a:lnTo>
                  <a:pt x="3175" y="291719"/>
                </a:lnTo>
                <a:lnTo>
                  <a:pt x="6476" y="294132"/>
                </a:lnTo>
                <a:lnTo>
                  <a:pt x="226694" y="294132"/>
                </a:lnTo>
                <a:lnTo>
                  <a:pt x="230758" y="291719"/>
                </a:lnTo>
                <a:lnTo>
                  <a:pt x="232409" y="288544"/>
                </a:lnTo>
                <a:lnTo>
                  <a:pt x="233171" y="284480"/>
                </a:lnTo>
                <a:lnTo>
                  <a:pt x="233171" y="10413"/>
                </a:lnTo>
                <a:lnTo>
                  <a:pt x="232409" y="6476"/>
                </a:lnTo>
                <a:lnTo>
                  <a:pt x="230758" y="2412"/>
                </a:lnTo>
                <a:lnTo>
                  <a:pt x="226694" y="762"/>
                </a:lnTo>
                <a:lnTo>
                  <a:pt x="222757" y="0"/>
                </a:lnTo>
                <a:close/>
              </a:path>
            </a:pathLst>
          </a:custGeom>
          <a:solidFill>
            <a:srgbClr val="2C57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26792" y="1862327"/>
            <a:ext cx="195580" cy="256540"/>
          </a:xfrm>
          <a:custGeom>
            <a:avLst/>
            <a:gdLst/>
            <a:ahLst/>
            <a:cxnLst/>
            <a:rect l="l" t="t" r="r" b="b"/>
            <a:pathLst>
              <a:path w="195580" h="256539">
                <a:moveTo>
                  <a:pt x="0" y="256032"/>
                </a:moveTo>
                <a:lnTo>
                  <a:pt x="195071" y="256032"/>
                </a:lnTo>
                <a:lnTo>
                  <a:pt x="195071" y="0"/>
                </a:lnTo>
                <a:lnTo>
                  <a:pt x="0" y="0"/>
                </a:lnTo>
                <a:lnTo>
                  <a:pt x="0" y="2560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78607" y="1859279"/>
            <a:ext cx="91440" cy="17145"/>
          </a:xfrm>
          <a:custGeom>
            <a:avLst/>
            <a:gdLst/>
            <a:ahLst/>
            <a:cxnLst/>
            <a:rect l="l" t="t" r="r" b="b"/>
            <a:pathLst>
              <a:path w="91439" h="17144">
                <a:moveTo>
                  <a:pt x="87375" y="0"/>
                </a:moveTo>
                <a:lnTo>
                  <a:pt x="3175" y="0"/>
                </a:lnTo>
                <a:lnTo>
                  <a:pt x="1650" y="1650"/>
                </a:lnTo>
                <a:lnTo>
                  <a:pt x="762" y="3175"/>
                </a:lnTo>
                <a:lnTo>
                  <a:pt x="0" y="5587"/>
                </a:lnTo>
                <a:lnTo>
                  <a:pt x="0" y="16764"/>
                </a:lnTo>
                <a:lnTo>
                  <a:pt x="91440" y="16764"/>
                </a:lnTo>
                <a:lnTo>
                  <a:pt x="91440" y="5587"/>
                </a:lnTo>
                <a:lnTo>
                  <a:pt x="90678" y="3175"/>
                </a:lnTo>
                <a:lnTo>
                  <a:pt x="89789" y="1650"/>
                </a:lnTo>
                <a:lnTo>
                  <a:pt x="87375" y="0"/>
                </a:lnTo>
                <a:close/>
              </a:path>
            </a:pathLst>
          </a:custGeom>
          <a:solidFill>
            <a:srgbClr val="F89B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78607" y="1854707"/>
            <a:ext cx="91440" cy="15240"/>
          </a:xfrm>
          <a:custGeom>
            <a:avLst/>
            <a:gdLst/>
            <a:ahLst/>
            <a:cxnLst/>
            <a:rect l="l" t="t" r="r" b="b"/>
            <a:pathLst>
              <a:path w="91439" h="15239">
                <a:moveTo>
                  <a:pt x="87375" y="0"/>
                </a:moveTo>
                <a:lnTo>
                  <a:pt x="3175" y="0"/>
                </a:lnTo>
                <a:lnTo>
                  <a:pt x="1650" y="1524"/>
                </a:lnTo>
                <a:lnTo>
                  <a:pt x="762" y="3809"/>
                </a:lnTo>
                <a:lnTo>
                  <a:pt x="0" y="6095"/>
                </a:lnTo>
                <a:lnTo>
                  <a:pt x="0" y="15239"/>
                </a:lnTo>
                <a:lnTo>
                  <a:pt x="91440" y="15239"/>
                </a:lnTo>
                <a:lnTo>
                  <a:pt x="91440" y="6095"/>
                </a:lnTo>
                <a:lnTo>
                  <a:pt x="90678" y="3809"/>
                </a:lnTo>
                <a:lnTo>
                  <a:pt x="89789" y="1524"/>
                </a:lnTo>
                <a:lnTo>
                  <a:pt x="87375" y="0"/>
                </a:lnTo>
                <a:close/>
              </a:path>
            </a:pathLst>
          </a:custGeom>
          <a:solidFill>
            <a:srgbClr val="FDC0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09088" y="1837944"/>
            <a:ext cx="29209" cy="30480"/>
          </a:xfrm>
          <a:custGeom>
            <a:avLst/>
            <a:gdLst/>
            <a:ahLst/>
            <a:cxnLst/>
            <a:rect l="l" t="t" r="r" b="b"/>
            <a:pathLst>
              <a:path w="29210" h="30480">
                <a:moveTo>
                  <a:pt x="14478" y="0"/>
                </a:moveTo>
                <a:lnTo>
                  <a:pt x="11303" y="1650"/>
                </a:lnTo>
                <a:lnTo>
                  <a:pt x="8889" y="2412"/>
                </a:lnTo>
                <a:lnTo>
                  <a:pt x="6476" y="3301"/>
                </a:lnTo>
                <a:lnTo>
                  <a:pt x="4825" y="4952"/>
                </a:lnTo>
                <a:lnTo>
                  <a:pt x="2412" y="6603"/>
                </a:lnTo>
                <a:lnTo>
                  <a:pt x="762" y="9016"/>
                </a:lnTo>
                <a:lnTo>
                  <a:pt x="0" y="12318"/>
                </a:lnTo>
                <a:lnTo>
                  <a:pt x="0" y="18160"/>
                </a:lnTo>
                <a:lnTo>
                  <a:pt x="762" y="21462"/>
                </a:lnTo>
                <a:lnTo>
                  <a:pt x="2412" y="23875"/>
                </a:lnTo>
                <a:lnTo>
                  <a:pt x="4825" y="25526"/>
                </a:lnTo>
                <a:lnTo>
                  <a:pt x="6476" y="27177"/>
                </a:lnTo>
                <a:lnTo>
                  <a:pt x="8889" y="29717"/>
                </a:lnTo>
                <a:lnTo>
                  <a:pt x="11303" y="30479"/>
                </a:lnTo>
                <a:lnTo>
                  <a:pt x="17653" y="30479"/>
                </a:lnTo>
                <a:lnTo>
                  <a:pt x="20066" y="29717"/>
                </a:lnTo>
                <a:lnTo>
                  <a:pt x="23368" y="27177"/>
                </a:lnTo>
                <a:lnTo>
                  <a:pt x="24892" y="25526"/>
                </a:lnTo>
                <a:lnTo>
                  <a:pt x="26543" y="23875"/>
                </a:lnTo>
                <a:lnTo>
                  <a:pt x="28193" y="21462"/>
                </a:lnTo>
                <a:lnTo>
                  <a:pt x="28956" y="18160"/>
                </a:lnTo>
                <a:lnTo>
                  <a:pt x="28956" y="12318"/>
                </a:lnTo>
                <a:lnTo>
                  <a:pt x="28193" y="9016"/>
                </a:lnTo>
                <a:lnTo>
                  <a:pt x="26543" y="6603"/>
                </a:lnTo>
                <a:lnTo>
                  <a:pt x="24892" y="4952"/>
                </a:lnTo>
                <a:lnTo>
                  <a:pt x="23368" y="3301"/>
                </a:lnTo>
                <a:lnTo>
                  <a:pt x="20066" y="2412"/>
                </a:lnTo>
                <a:lnTo>
                  <a:pt x="17653" y="1650"/>
                </a:lnTo>
                <a:lnTo>
                  <a:pt x="14478" y="0"/>
                </a:lnTo>
                <a:close/>
              </a:path>
            </a:pathLst>
          </a:custGeom>
          <a:solidFill>
            <a:srgbClr val="FDC0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43555" y="1923288"/>
            <a:ext cx="152400" cy="929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25851" y="2057400"/>
            <a:ext cx="67310" cy="26034"/>
          </a:xfrm>
          <a:custGeom>
            <a:avLst/>
            <a:gdLst/>
            <a:ahLst/>
            <a:cxnLst/>
            <a:rect l="l" t="t" r="r" b="b"/>
            <a:pathLst>
              <a:path w="67310" h="26035">
                <a:moveTo>
                  <a:pt x="2412" y="762"/>
                </a:moveTo>
                <a:lnTo>
                  <a:pt x="1650" y="2412"/>
                </a:lnTo>
                <a:lnTo>
                  <a:pt x="762" y="3175"/>
                </a:lnTo>
                <a:lnTo>
                  <a:pt x="762" y="3937"/>
                </a:lnTo>
                <a:lnTo>
                  <a:pt x="2412" y="7874"/>
                </a:lnTo>
                <a:lnTo>
                  <a:pt x="762" y="11811"/>
                </a:lnTo>
                <a:lnTo>
                  <a:pt x="0" y="14859"/>
                </a:lnTo>
                <a:lnTo>
                  <a:pt x="0" y="19685"/>
                </a:lnTo>
                <a:lnTo>
                  <a:pt x="762" y="22733"/>
                </a:lnTo>
                <a:lnTo>
                  <a:pt x="1650" y="25146"/>
                </a:lnTo>
                <a:lnTo>
                  <a:pt x="2412" y="25908"/>
                </a:lnTo>
                <a:lnTo>
                  <a:pt x="5715" y="25908"/>
                </a:lnTo>
                <a:lnTo>
                  <a:pt x="6477" y="25146"/>
                </a:lnTo>
                <a:lnTo>
                  <a:pt x="7239" y="22733"/>
                </a:lnTo>
                <a:lnTo>
                  <a:pt x="7461" y="21971"/>
                </a:lnTo>
                <a:lnTo>
                  <a:pt x="3175" y="21971"/>
                </a:lnTo>
                <a:lnTo>
                  <a:pt x="3175" y="17272"/>
                </a:lnTo>
                <a:lnTo>
                  <a:pt x="4064" y="13335"/>
                </a:lnTo>
                <a:lnTo>
                  <a:pt x="7132" y="13335"/>
                </a:lnTo>
                <a:lnTo>
                  <a:pt x="6477" y="8636"/>
                </a:lnTo>
                <a:lnTo>
                  <a:pt x="8890" y="6223"/>
                </a:lnTo>
                <a:lnTo>
                  <a:pt x="9715" y="5461"/>
                </a:lnTo>
                <a:lnTo>
                  <a:pt x="5715" y="5461"/>
                </a:lnTo>
                <a:lnTo>
                  <a:pt x="3175" y="2412"/>
                </a:lnTo>
                <a:lnTo>
                  <a:pt x="2412" y="762"/>
                </a:lnTo>
                <a:close/>
              </a:path>
              <a:path w="67310" h="26035">
                <a:moveTo>
                  <a:pt x="7132" y="13335"/>
                </a:moveTo>
                <a:lnTo>
                  <a:pt x="4064" y="13335"/>
                </a:lnTo>
                <a:lnTo>
                  <a:pt x="4064" y="18796"/>
                </a:lnTo>
                <a:lnTo>
                  <a:pt x="3175" y="21971"/>
                </a:lnTo>
                <a:lnTo>
                  <a:pt x="7461" y="21971"/>
                </a:lnTo>
                <a:lnTo>
                  <a:pt x="8128" y="19685"/>
                </a:lnTo>
                <a:lnTo>
                  <a:pt x="7239" y="14097"/>
                </a:lnTo>
                <a:lnTo>
                  <a:pt x="7132" y="13335"/>
                </a:lnTo>
                <a:close/>
              </a:path>
              <a:path w="67310" h="26035">
                <a:moveTo>
                  <a:pt x="24256" y="3937"/>
                </a:moveTo>
                <a:lnTo>
                  <a:pt x="16129" y="3937"/>
                </a:lnTo>
                <a:lnTo>
                  <a:pt x="19431" y="4699"/>
                </a:lnTo>
                <a:lnTo>
                  <a:pt x="21843" y="6223"/>
                </a:lnTo>
                <a:lnTo>
                  <a:pt x="25018" y="8636"/>
                </a:lnTo>
                <a:lnTo>
                  <a:pt x="26670" y="11811"/>
                </a:lnTo>
                <a:lnTo>
                  <a:pt x="27431" y="12573"/>
                </a:lnTo>
                <a:lnTo>
                  <a:pt x="25018" y="14859"/>
                </a:lnTo>
                <a:lnTo>
                  <a:pt x="24256" y="17272"/>
                </a:lnTo>
                <a:lnTo>
                  <a:pt x="24256" y="19685"/>
                </a:lnTo>
                <a:lnTo>
                  <a:pt x="25018" y="21209"/>
                </a:lnTo>
                <a:lnTo>
                  <a:pt x="27431" y="21971"/>
                </a:lnTo>
                <a:lnTo>
                  <a:pt x="29845" y="21971"/>
                </a:lnTo>
                <a:lnTo>
                  <a:pt x="32258" y="21209"/>
                </a:lnTo>
                <a:lnTo>
                  <a:pt x="33147" y="19685"/>
                </a:lnTo>
                <a:lnTo>
                  <a:pt x="33147" y="18796"/>
                </a:lnTo>
                <a:lnTo>
                  <a:pt x="26670" y="18796"/>
                </a:lnTo>
                <a:lnTo>
                  <a:pt x="26670" y="17272"/>
                </a:lnTo>
                <a:lnTo>
                  <a:pt x="29083" y="14859"/>
                </a:lnTo>
                <a:lnTo>
                  <a:pt x="32602" y="14859"/>
                </a:lnTo>
                <a:lnTo>
                  <a:pt x="32258" y="13335"/>
                </a:lnTo>
                <a:lnTo>
                  <a:pt x="36018" y="11049"/>
                </a:lnTo>
                <a:lnTo>
                  <a:pt x="29845" y="11049"/>
                </a:lnTo>
                <a:lnTo>
                  <a:pt x="29083" y="9398"/>
                </a:lnTo>
                <a:lnTo>
                  <a:pt x="27431" y="6223"/>
                </a:lnTo>
                <a:lnTo>
                  <a:pt x="24256" y="3937"/>
                </a:lnTo>
                <a:close/>
              </a:path>
              <a:path w="67310" h="26035">
                <a:moveTo>
                  <a:pt x="32602" y="14859"/>
                </a:moveTo>
                <a:lnTo>
                  <a:pt x="29083" y="14859"/>
                </a:lnTo>
                <a:lnTo>
                  <a:pt x="29083" y="18796"/>
                </a:lnTo>
                <a:lnTo>
                  <a:pt x="33147" y="18796"/>
                </a:lnTo>
                <a:lnTo>
                  <a:pt x="33147" y="17272"/>
                </a:lnTo>
                <a:lnTo>
                  <a:pt x="32602" y="14859"/>
                </a:lnTo>
                <a:close/>
              </a:path>
              <a:path w="67310" h="26035">
                <a:moveTo>
                  <a:pt x="50037" y="7874"/>
                </a:moveTo>
                <a:lnTo>
                  <a:pt x="45212" y="7874"/>
                </a:lnTo>
                <a:lnTo>
                  <a:pt x="46100" y="8636"/>
                </a:lnTo>
                <a:lnTo>
                  <a:pt x="46862" y="9398"/>
                </a:lnTo>
                <a:lnTo>
                  <a:pt x="46862" y="14097"/>
                </a:lnTo>
                <a:lnTo>
                  <a:pt x="47625" y="15748"/>
                </a:lnTo>
                <a:lnTo>
                  <a:pt x="47625" y="16510"/>
                </a:lnTo>
                <a:lnTo>
                  <a:pt x="49275" y="17272"/>
                </a:lnTo>
                <a:lnTo>
                  <a:pt x="50927" y="17272"/>
                </a:lnTo>
                <a:lnTo>
                  <a:pt x="53340" y="14859"/>
                </a:lnTo>
                <a:lnTo>
                  <a:pt x="54440" y="13335"/>
                </a:lnTo>
                <a:lnTo>
                  <a:pt x="50927" y="13335"/>
                </a:lnTo>
                <a:lnTo>
                  <a:pt x="50927" y="11049"/>
                </a:lnTo>
                <a:lnTo>
                  <a:pt x="50037" y="7874"/>
                </a:lnTo>
                <a:close/>
              </a:path>
              <a:path w="67310" h="26035">
                <a:moveTo>
                  <a:pt x="58928" y="6223"/>
                </a:moveTo>
                <a:lnTo>
                  <a:pt x="55753" y="6223"/>
                </a:lnTo>
                <a:lnTo>
                  <a:pt x="54102" y="7112"/>
                </a:lnTo>
                <a:lnTo>
                  <a:pt x="52450" y="8636"/>
                </a:lnTo>
                <a:lnTo>
                  <a:pt x="50927" y="13335"/>
                </a:lnTo>
                <a:lnTo>
                  <a:pt x="54440" y="13335"/>
                </a:lnTo>
                <a:lnTo>
                  <a:pt x="54991" y="12573"/>
                </a:lnTo>
                <a:lnTo>
                  <a:pt x="55753" y="9398"/>
                </a:lnTo>
                <a:lnTo>
                  <a:pt x="55753" y="8636"/>
                </a:lnTo>
                <a:lnTo>
                  <a:pt x="66230" y="8636"/>
                </a:lnTo>
                <a:lnTo>
                  <a:pt x="65405" y="7874"/>
                </a:lnTo>
                <a:lnTo>
                  <a:pt x="64643" y="7112"/>
                </a:lnTo>
                <a:lnTo>
                  <a:pt x="62992" y="7112"/>
                </a:lnTo>
                <a:lnTo>
                  <a:pt x="58928" y="6223"/>
                </a:lnTo>
                <a:close/>
              </a:path>
              <a:path w="67310" h="26035">
                <a:moveTo>
                  <a:pt x="45212" y="4699"/>
                </a:moveTo>
                <a:lnTo>
                  <a:pt x="42037" y="5461"/>
                </a:lnTo>
                <a:lnTo>
                  <a:pt x="37973" y="6223"/>
                </a:lnTo>
                <a:lnTo>
                  <a:pt x="29845" y="11049"/>
                </a:lnTo>
                <a:lnTo>
                  <a:pt x="36018" y="11049"/>
                </a:lnTo>
                <a:lnTo>
                  <a:pt x="38735" y="9398"/>
                </a:lnTo>
                <a:lnTo>
                  <a:pt x="42037" y="7874"/>
                </a:lnTo>
                <a:lnTo>
                  <a:pt x="50037" y="7874"/>
                </a:lnTo>
                <a:lnTo>
                  <a:pt x="47625" y="6223"/>
                </a:lnTo>
                <a:lnTo>
                  <a:pt x="45212" y="4699"/>
                </a:lnTo>
                <a:close/>
              </a:path>
              <a:path w="67310" h="26035">
                <a:moveTo>
                  <a:pt x="66230" y="8636"/>
                </a:moveTo>
                <a:lnTo>
                  <a:pt x="55753" y="8636"/>
                </a:lnTo>
                <a:lnTo>
                  <a:pt x="62992" y="11049"/>
                </a:lnTo>
                <a:lnTo>
                  <a:pt x="65405" y="11049"/>
                </a:lnTo>
                <a:lnTo>
                  <a:pt x="67056" y="9398"/>
                </a:lnTo>
                <a:lnTo>
                  <a:pt x="66230" y="8636"/>
                </a:lnTo>
                <a:close/>
              </a:path>
              <a:path w="67310" h="26035">
                <a:moveTo>
                  <a:pt x="16129" y="0"/>
                </a:moveTo>
                <a:lnTo>
                  <a:pt x="12954" y="762"/>
                </a:lnTo>
                <a:lnTo>
                  <a:pt x="10541" y="2412"/>
                </a:lnTo>
                <a:lnTo>
                  <a:pt x="8128" y="3175"/>
                </a:lnTo>
                <a:lnTo>
                  <a:pt x="5715" y="5461"/>
                </a:lnTo>
                <a:lnTo>
                  <a:pt x="9715" y="5461"/>
                </a:lnTo>
                <a:lnTo>
                  <a:pt x="10541" y="4699"/>
                </a:lnTo>
                <a:lnTo>
                  <a:pt x="12954" y="3937"/>
                </a:lnTo>
                <a:lnTo>
                  <a:pt x="24256" y="3937"/>
                </a:lnTo>
                <a:lnTo>
                  <a:pt x="20193" y="762"/>
                </a:lnTo>
                <a:lnTo>
                  <a:pt x="16129" y="0"/>
                </a:lnTo>
                <a:close/>
              </a:path>
            </a:pathLst>
          </a:custGeom>
          <a:solidFill>
            <a:srgbClr val="15AF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ts val="1425"/>
              </a:lnSpc>
            </a:pPr>
            <a:fld id="{81D60167-4931-47E6-BA6A-407CBD079E47}" type="slidenum">
              <a:rPr spc="-5" dirty="0"/>
              <a:t>162</a:t>
            </a:fld>
            <a:endParaRPr spc="-5" dirty="0"/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2311" y="768095"/>
            <a:ext cx="8764524" cy="32461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92352" y="5138928"/>
            <a:ext cx="3420110" cy="323215"/>
          </a:xfrm>
          <a:custGeom>
            <a:avLst/>
            <a:gdLst/>
            <a:ahLst/>
            <a:cxnLst/>
            <a:rect l="l" t="t" r="r" b="b"/>
            <a:pathLst>
              <a:path w="3420110" h="323214">
                <a:moveTo>
                  <a:pt x="3366008" y="0"/>
                </a:moveTo>
                <a:lnTo>
                  <a:pt x="53847" y="0"/>
                </a:lnTo>
                <a:lnTo>
                  <a:pt x="32896" y="4234"/>
                </a:lnTo>
                <a:lnTo>
                  <a:pt x="15779" y="15779"/>
                </a:lnTo>
                <a:lnTo>
                  <a:pt x="4234" y="32896"/>
                </a:lnTo>
                <a:lnTo>
                  <a:pt x="0" y="53848"/>
                </a:lnTo>
                <a:lnTo>
                  <a:pt x="0" y="269240"/>
                </a:lnTo>
                <a:lnTo>
                  <a:pt x="4234" y="290191"/>
                </a:lnTo>
                <a:lnTo>
                  <a:pt x="15779" y="307308"/>
                </a:lnTo>
                <a:lnTo>
                  <a:pt x="32896" y="318853"/>
                </a:lnTo>
                <a:lnTo>
                  <a:pt x="53847" y="323088"/>
                </a:lnTo>
                <a:lnTo>
                  <a:pt x="3366008" y="323088"/>
                </a:lnTo>
                <a:lnTo>
                  <a:pt x="3386959" y="318853"/>
                </a:lnTo>
                <a:lnTo>
                  <a:pt x="3404076" y="307308"/>
                </a:lnTo>
                <a:lnTo>
                  <a:pt x="3415621" y="290191"/>
                </a:lnTo>
                <a:lnTo>
                  <a:pt x="3419856" y="269240"/>
                </a:lnTo>
                <a:lnTo>
                  <a:pt x="3419856" y="53848"/>
                </a:lnTo>
                <a:lnTo>
                  <a:pt x="3415621" y="32896"/>
                </a:lnTo>
                <a:lnTo>
                  <a:pt x="3404076" y="15779"/>
                </a:lnTo>
                <a:lnTo>
                  <a:pt x="3386959" y="4234"/>
                </a:lnTo>
                <a:lnTo>
                  <a:pt x="3366008" y="0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87527" y="232409"/>
            <a:ext cx="9594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Agenda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ts val="1425"/>
              </a:lnSpc>
            </a:pPr>
            <a:fld id="{81D60167-4931-47E6-BA6A-407CBD079E47}" type="slidenum">
              <a:rPr spc="-5" dirty="0"/>
              <a:t>163</a:t>
            </a:fld>
            <a:endParaRPr spc="-5" dirty="0"/>
          </a:p>
        </p:txBody>
      </p:sp>
      <p:sp>
        <p:nvSpPr>
          <p:cNvPr id="9" name="object 9"/>
          <p:cNvSpPr txBox="1"/>
          <p:nvPr/>
        </p:nvSpPr>
        <p:spPr>
          <a:xfrm>
            <a:off x="990091" y="3181857"/>
            <a:ext cx="5641975" cy="2647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405" indent="-17970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93040" algn="l"/>
              </a:tabLst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Contesto e principali </a:t>
            </a:r>
            <a:r>
              <a:rPr sz="1600" b="1" spc="-15" dirty="0">
                <a:solidFill>
                  <a:srgbClr val="001F5F"/>
                </a:solidFill>
                <a:latin typeface="Arial"/>
                <a:cs typeface="Arial"/>
              </a:rPr>
              <a:t>novità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per le Istituzioni</a:t>
            </a:r>
            <a:r>
              <a:rPr sz="1600" b="1" spc="2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scolastiche</a:t>
            </a:r>
            <a:endParaRPr sz="1600">
              <a:latin typeface="Arial"/>
              <a:cs typeface="Arial"/>
            </a:endParaRPr>
          </a:p>
          <a:p>
            <a:pPr marL="192405" indent="-17970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193040" algn="l"/>
              </a:tabLst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La gestione finanziaria ed</a:t>
            </a:r>
            <a:r>
              <a:rPr sz="1600" b="1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amministrativo-contabile</a:t>
            </a:r>
            <a:endParaRPr sz="1600">
              <a:latin typeface="Arial"/>
              <a:cs typeface="Arial"/>
            </a:endParaRPr>
          </a:p>
          <a:p>
            <a:pPr marL="192405" indent="-17970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193040" algn="l"/>
              </a:tabLst>
            </a:pP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L'attività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negoziale delle Istituzioni</a:t>
            </a:r>
            <a:r>
              <a:rPr sz="1600" b="1" spc="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scolastiche</a:t>
            </a:r>
            <a:endParaRPr sz="1600">
              <a:latin typeface="Arial"/>
              <a:cs typeface="Arial"/>
            </a:endParaRPr>
          </a:p>
          <a:p>
            <a:pPr marL="192405" indent="-179705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193040" algn="l"/>
              </a:tabLst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Ulteriori</a:t>
            </a:r>
            <a:r>
              <a:rPr sz="1600" b="1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disposizioni</a:t>
            </a:r>
            <a:endParaRPr sz="1600">
              <a:latin typeface="Arial"/>
              <a:cs typeface="Arial"/>
            </a:endParaRPr>
          </a:p>
          <a:p>
            <a:pPr marL="370840" lvl="1" indent="-178435">
              <a:lnSpc>
                <a:spcPct val="100000"/>
              </a:lnSpc>
              <a:spcBef>
                <a:spcPts val="1200"/>
              </a:spcBef>
              <a:buChar char="-"/>
              <a:tabLst>
                <a:tab pos="37084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Fattura elettronica e</a:t>
            </a:r>
            <a:r>
              <a:rPr sz="1600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PCC</a:t>
            </a:r>
            <a:endParaRPr sz="1600">
              <a:latin typeface="Arial"/>
              <a:cs typeface="Arial"/>
            </a:endParaRPr>
          </a:p>
          <a:p>
            <a:pPr marL="370840" lvl="1" indent="-178435">
              <a:lnSpc>
                <a:spcPct val="100000"/>
              </a:lnSpc>
              <a:spcBef>
                <a:spcPts val="1200"/>
              </a:spcBef>
              <a:buChar char="-"/>
              <a:tabLst>
                <a:tab pos="37084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Flussi informativi obbligatori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(ANAC)</a:t>
            </a:r>
            <a:endParaRPr sz="1600">
              <a:latin typeface="Arial"/>
              <a:cs typeface="Arial"/>
            </a:endParaRPr>
          </a:p>
          <a:p>
            <a:pPr marL="370840" lvl="1" indent="-178435">
              <a:lnSpc>
                <a:spcPct val="100000"/>
              </a:lnSpc>
              <a:spcBef>
                <a:spcPts val="1200"/>
              </a:spcBef>
              <a:buChar char="-"/>
              <a:tabLst>
                <a:tab pos="370840" algn="l"/>
              </a:tabLst>
            </a:pP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Cenni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materia di</a:t>
            </a:r>
            <a:r>
              <a:rPr sz="16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privacy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11288" y="998346"/>
            <a:ext cx="991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3985">
              <a:lnSpc>
                <a:spcPct val="100000"/>
              </a:lnSpc>
              <a:spcBef>
                <a:spcPts val="100"/>
              </a:spcBef>
            </a:pPr>
            <a:r>
              <a:rPr sz="1200" b="1" spc="-240" dirty="0">
                <a:solidFill>
                  <a:srgbClr val="BE9000"/>
                </a:solidFill>
                <a:latin typeface="Verdana"/>
                <a:cs typeface="Verdana"/>
              </a:rPr>
              <a:t>ULTERIORI  </a:t>
            </a:r>
            <a:r>
              <a:rPr sz="1200" b="1" spc="-215" dirty="0">
                <a:solidFill>
                  <a:srgbClr val="BE9000"/>
                </a:solidFill>
                <a:latin typeface="Verdana"/>
                <a:cs typeface="Verdana"/>
              </a:rPr>
              <a:t>DISPOSIZIONI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7799070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Flussi </a:t>
            </a:r>
            <a:r>
              <a:rPr spc="-5" dirty="0"/>
              <a:t>informativi</a:t>
            </a:r>
            <a:r>
              <a:rPr spc="-55" dirty="0"/>
              <a:t> </a:t>
            </a:r>
            <a:r>
              <a:rPr dirty="0"/>
              <a:t>obbligatori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Pubblicità e trasparenza: Obblighi generali di pubblicazione delle Istituzioni</a:t>
            </a:r>
            <a:r>
              <a:rPr sz="1600" b="0" spc="120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scolastiche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6867" y="845947"/>
            <a:ext cx="10716260" cy="2433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La Delibera n. 430 del 13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aprile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2016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dell'ANAC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"Linee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guida sull’applicazione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alle istituzioni scolastiche delle 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disposizioni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di cui alla legge 6 novembre 2012, n. 190 e al decreto legislativo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14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marzo 2013,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n.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33", all'Allegato 2  fornisce un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elenco degli obblighi di pubblicazione applicabili alle Istituzioni scolastiche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nei seguenti</a:t>
            </a:r>
            <a:r>
              <a:rPr sz="1600" spc="40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ambiti:</a:t>
            </a:r>
            <a:endParaRPr sz="1600">
              <a:latin typeface="Arial"/>
              <a:cs typeface="Arial"/>
            </a:endParaRPr>
          </a:p>
          <a:p>
            <a:pPr marL="192405" indent="-179705" algn="just">
              <a:lnSpc>
                <a:spcPct val="100000"/>
              </a:lnSpc>
              <a:spcBef>
                <a:spcPts val="1200"/>
              </a:spcBef>
              <a:buChar char="•"/>
              <a:tabLst>
                <a:tab pos="193040" algn="l"/>
              </a:tabLst>
            </a:pP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Disposizioni generali</a:t>
            </a:r>
            <a:endParaRPr sz="1600">
              <a:latin typeface="Arial"/>
              <a:cs typeface="Arial"/>
            </a:endParaRPr>
          </a:p>
          <a:p>
            <a:pPr marL="192405" indent="-179705" algn="just">
              <a:lnSpc>
                <a:spcPct val="100000"/>
              </a:lnSpc>
              <a:spcBef>
                <a:spcPts val="600"/>
              </a:spcBef>
              <a:buChar char="•"/>
              <a:tabLst>
                <a:tab pos="193040" algn="l"/>
              </a:tabLst>
            </a:pP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Organizzazione</a:t>
            </a:r>
            <a:endParaRPr sz="1600">
              <a:latin typeface="Arial"/>
              <a:cs typeface="Arial"/>
            </a:endParaRPr>
          </a:p>
          <a:p>
            <a:pPr marL="192405" indent="-179705" algn="just">
              <a:lnSpc>
                <a:spcPct val="100000"/>
              </a:lnSpc>
              <a:spcBef>
                <a:spcPts val="600"/>
              </a:spcBef>
              <a:buChar char="•"/>
              <a:tabLst>
                <a:tab pos="193040" algn="l"/>
              </a:tabLst>
            </a:pP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Consulenti e Collaboratori</a:t>
            </a:r>
            <a:endParaRPr sz="1600">
              <a:latin typeface="Arial"/>
              <a:cs typeface="Arial"/>
            </a:endParaRPr>
          </a:p>
          <a:p>
            <a:pPr marL="192405" indent="-179705" algn="just">
              <a:lnSpc>
                <a:spcPct val="100000"/>
              </a:lnSpc>
              <a:spcBef>
                <a:spcPts val="600"/>
              </a:spcBef>
              <a:buChar char="•"/>
              <a:tabLst>
                <a:tab pos="193040" algn="l"/>
              </a:tabLst>
            </a:pP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Personale</a:t>
            </a:r>
            <a:endParaRPr sz="1600">
              <a:latin typeface="Arial"/>
              <a:cs typeface="Arial"/>
            </a:endParaRPr>
          </a:p>
          <a:p>
            <a:pPr marL="192405" indent="-179705" algn="just">
              <a:lnSpc>
                <a:spcPct val="100000"/>
              </a:lnSpc>
              <a:spcBef>
                <a:spcPts val="605"/>
              </a:spcBef>
              <a:buChar char="•"/>
              <a:tabLst>
                <a:tab pos="193040" algn="l"/>
              </a:tabLst>
            </a:pP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Performance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6867" y="3253892"/>
            <a:ext cx="6435090" cy="322643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92405" indent="-179705">
              <a:lnSpc>
                <a:spcPct val="100000"/>
              </a:lnSpc>
              <a:spcBef>
                <a:spcPts val="700"/>
              </a:spcBef>
              <a:buChar char="•"/>
              <a:tabLst>
                <a:tab pos="193040" algn="l"/>
              </a:tabLst>
            </a:pP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Attività e procedimenti (es. tipologia,</a:t>
            </a:r>
            <a:r>
              <a:rPr sz="1600" spc="3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monitoraggio)</a:t>
            </a:r>
            <a:endParaRPr sz="1600">
              <a:latin typeface="Arial"/>
              <a:cs typeface="Arial"/>
            </a:endParaRPr>
          </a:p>
          <a:p>
            <a:pPr marL="192405" indent="-179705">
              <a:lnSpc>
                <a:spcPct val="100000"/>
              </a:lnSpc>
              <a:spcBef>
                <a:spcPts val="600"/>
              </a:spcBef>
              <a:buChar char="•"/>
              <a:tabLst>
                <a:tab pos="193040" algn="l"/>
              </a:tabLst>
            </a:pP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Provvedimenti (dirigenti</a:t>
            </a:r>
            <a:r>
              <a:rPr sz="1600" spc="1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amministrativi)</a:t>
            </a:r>
            <a:endParaRPr sz="1600">
              <a:latin typeface="Arial"/>
              <a:cs typeface="Arial"/>
            </a:endParaRPr>
          </a:p>
          <a:p>
            <a:pPr marL="192405" indent="-179705">
              <a:lnSpc>
                <a:spcPct val="100000"/>
              </a:lnSpc>
              <a:spcBef>
                <a:spcPts val="600"/>
              </a:spcBef>
              <a:buChar char="•"/>
              <a:tabLst>
                <a:tab pos="193040" algn="l"/>
              </a:tabLst>
            </a:pP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Bandi di gara e</a:t>
            </a:r>
            <a:r>
              <a:rPr sz="1600" spc="1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contratti</a:t>
            </a:r>
            <a:endParaRPr sz="1600">
              <a:latin typeface="Arial"/>
              <a:cs typeface="Arial"/>
            </a:endParaRPr>
          </a:p>
          <a:p>
            <a:pPr marL="192405" indent="-179705">
              <a:lnSpc>
                <a:spcPct val="100000"/>
              </a:lnSpc>
              <a:spcBef>
                <a:spcPts val="600"/>
              </a:spcBef>
              <a:buChar char="•"/>
              <a:tabLst>
                <a:tab pos="193040" algn="l"/>
              </a:tabLst>
            </a:pP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Sovvenzioni, contributi, sussidi, vantaggi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economici</a:t>
            </a:r>
            <a:endParaRPr sz="1600">
              <a:latin typeface="Arial"/>
              <a:cs typeface="Arial"/>
            </a:endParaRPr>
          </a:p>
          <a:p>
            <a:pPr marL="192405" indent="-179705">
              <a:lnSpc>
                <a:spcPct val="100000"/>
              </a:lnSpc>
              <a:spcBef>
                <a:spcPts val="600"/>
              </a:spcBef>
              <a:buChar char="•"/>
              <a:tabLst>
                <a:tab pos="193040" algn="l"/>
              </a:tabLst>
            </a:pP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Bilanci</a:t>
            </a:r>
            <a:endParaRPr sz="1600">
              <a:latin typeface="Arial"/>
              <a:cs typeface="Arial"/>
            </a:endParaRPr>
          </a:p>
          <a:p>
            <a:pPr marL="192405" indent="-179705">
              <a:lnSpc>
                <a:spcPct val="100000"/>
              </a:lnSpc>
              <a:spcBef>
                <a:spcPts val="600"/>
              </a:spcBef>
              <a:buChar char="•"/>
              <a:tabLst>
                <a:tab pos="193040" algn="l"/>
              </a:tabLst>
            </a:pP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Beni immobili e gestione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patrimonio</a:t>
            </a:r>
            <a:endParaRPr sz="1600">
              <a:latin typeface="Arial"/>
              <a:cs typeface="Arial"/>
            </a:endParaRPr>
          </a:p>
          <a:p>
            <a:pPr marL="192405" indent="-179705">
              <a:lnSpc>
                <a:spcPct val="100000"/>
              </a:lnSpc>
              <a:spcBef>
                <a:spcPts val="600"/>
              </a:spcBef>
              <a:buChar char="•"/>
              <a:tabLst>
                <a:tab pos="193040" algn="l"/>
              </a:tabLst>
            </a:pP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Controlli e rilievi</a:t>
            </a:r>
            <a:r>
              <a:rPr sz="1600" spc="-2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sull’Amministrazione</a:t>
            </a:r>
            <a:endParaRPr sz="1600">
              <a:latin typeface="Arial"/>
              <a:cs typeface="Arial"/>
            </a:endParaRPr>
          </a:p>
          <a:p>
            <a:pPr marL="192405" indent="-179705">
              <a:lnSpc>
                <a:spcPct val="100000"/>
              </a:lnSpc>
              <a:spcBef>
                <a:spcPts val="605"/>
              </a:spcBef>
              <a:buChar char="•"/>
              <a:tabLst>
                <a:tab pos="193040" algn="l"/>
              </a:tabLst>
            </a:pP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Servizi</a:t>
            </a:r>
            <a:r>
              <a:rPr sz="1600" spc="-2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Erogati</a:t>
            </a:r>
            <a:endParaRPr sz="1600">
              <a:latin typeface="Arial"/>
              <a:cs typeface="Arial"/>
            </a:endParaRPr>
          </a:p>
          <a:p>
            <a:pPr marL="192405" indent="-179705">
              <a:lnSpc>
                <a:spcPct val="100000"/>
              </a:lnSpc>
              <a:spcBef>
                <a:spcPts val="600"/>
              </a:spcBef>
              <a:buChar char="•"/>
              <a:tabLst>
                <a:tab pos="193040" algn="l"/>
              </a:tabLst>
            </a:pP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Pagamenti</a:t>
            </a:r>
            <a:r>
              <a:rPr sz="1600" spc="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dell’Amministrazione</a:t>
            </a:r>
            <a:endParaRPr sz="1600">
              <a:latin typeface="Arial"/>
              <a:cs typeface="Arial"/>
            </a:endParaRPr>
          </a:p>
          <a:p>
            <a:pPr marL="192405" indent="-179705">
              <a:lnSpc>
                <a:spcPct val="100000"/>
              </a:lnSpc>
              <a:spcBef>
                <a:spcPts val="600"/>
              </a:spcBef>
              <a:buChar char="•"/>
              <a:tabLst>
                <a:tab pos="193040" algn="l"/>
              </a:tabLst>
            </a:pP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Altri contenuti: Corruzione, Accesso Civico, Accessibilità,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Dati</a:t>
            </a:r>
            <a:r>
              <a:rPr sz="1600" spc="-6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ulteriori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43700" y="3212592"/>
            <a:ext cx="216535" cy="864235"/>
          </a:xfrm>
          <a:custGeom>
            <a:avLst/>
            <a:gdLst/>
            <a:ahLst/>
            <a:cxnLst/>
            <a:rect l="l" t="t" r="r" b="b"/>
            <a:pathLst>
              <a:path w="216534" h="864235">
                <a:moveTo>
                  <a:pt x="0" y="0"/>
                </a:moveTo>
                <a:lnTo>
                  <a:pt x="0" y="864108"/>
                </a:lnTo>
                <a:lnTo>
                  <a:pt x="216407" y="432054"/>
                </a:lnTo>
                <a:lnTo>
                  <a:pt x="0" y="0"/>
                </a:lnTo>
                <a:close/>
              </a:path>
            </a:pathLst>
          </a:custGeom>
          <a:solidFill>
            <a:srgbClr val="1343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29093" y="2291333"/>
            <a:ext cx="4029710" cy="2809240"/>
          </a:xfrm>
          <a:custGeom>
            <a:avLst/>
            <a:gdLst/>
            <a:ahLst/>
            <a:cxnLst/>
            <a:rect l="l" t="t" r="r" b="b"/>
            <a:pathLst>
              <a:path w="4029709" h="2809240">
                <a:moveTo>
                  <a:pt x="0" y="468121"/>
                </a:moveTo>
                <a:lnTo>
                  <a:pt x="2416" y="420253"/>
                </a:lnTo>
                <a:lnTo>
                  <a:pt x="9509" y="373768"/>
                </a:lnTo>
                <a:lnTo>
                  <a:pt x="21042" y="328903"/>
                </a:lnTo>
                <a:lnTo>
                  <a:pt x="36782" y="285892"/>
                </a:lnTo>
                <a:lnTo>
                  <a:pt x="56492" y="244971"/>
                </a:lnTo>
                <a:lnTo>
                  <a:pt x="79938" y="206375"/>
                </a:lnTo>
                <a:lnTo>
                  <a:pt x="106884" y="170338"/>
                </a:lnTo>
                <a:lnTo>
                  <a:pt x="137096" y="137096"/>
                </a:lnTo>
                <a:lnTo>
                  <a:pt x="170338" y="106884"/>
                </a:lnTo>
                <a:lnTo>
                  <a:pt x="206374" y="79938"/>
                </a:lnTo>
                <a:lnTo>
                  <a:pt x="244971" y="56492"/>
                </a:lnTo>
                <a:lnTo>
                  <a:pt x="285892" y="36782"/>
                </a:lnTo>
                <a:lnTo>
                  <a:pt x="328903" y="21042"/>
                </a:lnTo>
                <a:lnTo>
                  <a:pt x="373768" y="9509"/>
                </a:lnTo>
                <a:lnTo>
                  <a:pt x="420253" y="2416"/>
                </a:lnTo>
                <a:lnTo>
                  <a:pt x="468122" y="0"/>
                </a:lnTo>
                <a:lnTo>
                  <a:pt x="3561333" y="0"/>
                </a:lnTo>
                <a:lnTo>
                  <a:pt x="3609202" y="2416"/>
                </a:lnTo>
                <a:lnTo>
                  <a:pt x="3655687" y="9509"/>
                </a:lnTo>
                <a:lnTo>
                  <a:pt x="3700552" y="21042"/>
                </a:lnTo>
                <a:lnTo>
                  <a:pt x="3743563" y="36782"/>
                </a:lnTo>
                <a:lnTo>
                  <a:pt x="3784484" y="56492"/>
                </a:lnTo>
                <a:lnTo>
                  <a:pt x="3823080" y="79938"/>
                </a:lnTo>
                <a:lnTo>
                  <a:pt x="3859117" y="106884"/>
                </a:lnTo>
                <a:lnTo>
                  <a:pt x="3892359" y="137096"/>
                </a:lnTo>
                <a:lnTo>
                  <a:pt x="3922571" y="170338"/>
                </a:lnTo>
                <a:lnTo>
                  <a:pt x="3949517" y="206375"/>
                </a:lnTo>
                <a:lnTo>
                  <a:pt x="3972963" y="244971"/>
                </a:lnTo>
                <a:lnTo>
                  <a:pt x="3992673" y="285892"/>
                </a:lnTo>
                <a:lnTo>
                  <a:pt x="4008413" y="328903"/>
                </a:lnTo>
                <a:lnTo>
                  <a:pt x="4019946" y="373768"/>
                </a:lnTo>
                <a:lnTo>
                  <a:pt x="4027039" y="420253"/>
                </a:lnTo>
                <a:lnTo>
                  <a:pt x="4029455" y="468121"/>
                </a:lnTo>
                <a:lnTo>
                  <a:pt x="4029455" y="2340610"/>
                </a:lnTo>
                <a:lnTo>
                  <a:pt x="4027039" y="2388478"/>
                </a:lnTo>
                <a:lnTo>
                  <a:pt x="4019946" y="2434963"/>
                </a:lnTo>
                <a:lnTo>
                  <a:pt x="4008413" y="2479828"/>
                </a:lnTo>
                <a:lnTo>
                  <a:pt x="3992673" y="2522839"/>
                </a:lnTo>
                <a:lnTo>
                  <a:pt x="3972963" y="2563760"/>
                </a:lnTo>
                <a:lnTo>
                  <a:pt x="3949517" y="2602357"/>
                </a:lnTo>
                <a:lnTo>
                  <a:pt x="3922571" y="2638393"/>
                </a:lnTo>
                <a:lnTo>
                  <a:pt x="3892359" y="2671635"/>
                </a:lnTo>
                <a:lnTo>
                  <a:pt x="3859117" y="2701847"/>
                </a:lnTo>
                <a:lnTo>
                  <a:pt x="3823081" y="2728793"/>
                </a:lnTo>
                <a:lnTo>
                  <a:pt x="3784484" y="2752239"/>
                </a:lnTo>
                <a:lnTo>
                  <a:pt x="3743563" y="2771949"/>
                </a:lnTo>
                <a:lnTo>
                  <a:pt x="3700552" y="2787689"/>
                </a:lnTo>
                <a:lnTo>
                  <a:pt x="3655687" y="2799222"/>
                </a:lnTo>
                <a:lnTo>
                  <a:pt x="3609202" y="2806315"/>
                </a:lnTo>
                <a:lnTo>
                  <a:pt x="3561333" y="2808732"/>
                </a:lnTo>
                <a:lnTo>
                  <a:pt x="468122" y="2808732"/>
                </a:lnTo>
                <a:lnTo>
                  <a:pt x="420253" y="2806315"/>
                </a:lnTo>
                <a:lnTo>
                  <a:pt x="373768" y="2799222"/>
                </a:lnTo>
                <a:lnTo>
                  <a:pt x="328903" y="2787689"/>
                </a:lnTo>
                <a:lnTo>
                  <a:pt x="285892" y="2771949"/>
                </a:lnTo>
                <a:lnTo>
                  <a:pt x="244971" y="2752239"/>
                </a:lnTo>
                <a:lnTo>
                  <a:pt x="206375" y="2728793"/>
                </a:lnTo>
                <a:lnTo>
                  <a:pt x="170338" y="2701847"/>
                </a:lnTo>
                <a:lnTo>
                  <a:pt x="137096" y="2671635"/>
                </a:lnTo>
                <a:lnTo>
                  <a:pt x="106884" y="2638393"/>
                </a:lnTo>
                <a:lnTo>
                  <a:pt x="79938" y="2602357"/>
                </a:lnTo>
                <a:lnTo>
                  <a:pt x="56492" y="2563760"/>
                </a:lnTo>
                <a:lnTo>
                  <a:pt x="36782" y="2522839"/>
                </a:lnTo>
                <a:lnTo>
                  <a:pt x="21042" y="2479828"/>
                </a:lnTo>
                <a:lnTo>
                  <a:pt x="9509" y="2434963"/>
                </a:lnTo>
                <a:lnTo>
                  <a:pt x="2416" y="2388478"/>
                </a:lnTo>
                <a:lnTo>
                  <a:pt x="0" y="2340610"/>
                </a:lnTo>
                <a:lnTo>
                  <a:pt x="0" y="468121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827009" y="3434588"/>
            <a:ext cx="283146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Allegato 2 della Delibera</a:t>
            </a:r>
            <a:r>
              <a:rPr sz="1600" spc="-13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ANAC</a:t>
            </a:r>
            <a:endParaRPr sz="160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</a:pP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430/2016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568803" y="2350007"/>
            <a:ext cx="1343714" cy="10387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759952" y="3959352"/>
            <a:ext cx="937259" cy="9372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136630" y="6555545"/>
            <a:ext cx="28194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latin typeface="Arial"/>
                <a:cs typeface="Arial"/>
              </a:rPr>
              <a:t>162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7995284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Flussi </a:t>
            </a:r>
            <a:r>
              <a:rPr spc="-5" dirty="0"/>
              <a:t>informativi</a:t>
            </a:r>
            <a:r>
              <a:rPr spc="-55" dirty="0"/>
              <a:t> </a:t>
            </a:r>
            <a:r>
              <a:rPr dirty="0"/>
              <a:t>obbligatori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Pubblicità e trasparenza: Obblighi di pubblicazione concernenti l'attività contrattuale</a:t>
            </a:r>
            <a:r>
              <a:rPr sz="1600" b="0" spc="150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(1/3)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08431" y="2439923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018" y="0"/>
                </a:moveTo>
                <a:lnTo>
                  <a:pt x="98496" y="7345"/>
                </a:lnTo>
                <a:lnTo>
                  <a:pt x="58962" y="27797"/>
                </a:lnTo>
                <a:lnTo>
                  <a:pt x="27786" y="58978"/>
                </a:lnTo>
                <a:lnTo>
                  <a:pt x="7342" y="98511"/>
                </a:lnTo>
                <a:lnTo>
                  <a:pt x="0" y="144017"/>
                </a:lnTo>
                <a:lnTo>
                  <a:pt x="7342" y="189524"/>
                </a:lnTo>
                <a:lnTo>
                  <a:pt x="27786" y="229057"/>
                </a:lnTo>
                <a:lnTo>
                  <a:pt x="58962" y="260238"/>
                </a:lnTo>
                <a:lnTo>
                  <a:pt x="98496" y="280690"/>
                </a:lnTo>
                <a:lnTo>
                  <a:pt x="144018" y="288036"/>
                </a:lnTo>
                <a:lnTo>
                  <a:pt x="189539" y="280690"/>
                </a:lnTo>
                <a:lnTo>
                  <a:pt x="229073" y="260238"/>
                </a:lnTo>
                <a:lnTo>
                  <a:pt x="260249" y="229057"/>
                </a:lnTo>
                <a:lnTo>
                  <a:pt x="280693" y="189524"/>
                </a:lnTo>
                <a:lnTo>
                  <a:pt x="288036" y="144017"/>
                </a:lnTo>
                <a:lnTo>
                  <a:pt x="280693" y="98511"/>
                </a:lnTo>
                <a:lnTo>
                  <a:pt x="260249" y="58978"/>
                </a:lnTo>
                <a:lnTo>
                  <a:pt x="229073" y="27797"/>
                </a:lnTo>
                <a:lnTo>
                  <a:pt x="189539" y="7345"/>
                </a:lnTo>
                <a:lnTo>
                  <a:pt x="144018" y="0"/>
                </a:lnTo>
                <a:close/>
              </a:path>
            </a:pathLst>
          </a:custGeom>
          <a:solidFill>
            <a:srgbClr val="244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8431" y="2924555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89">
                <a:moveTo>
                  <a:pt x="144018" y="0"/>
                </a:moveTo>
                <a:lnTo>
                  <a:pt x="98496" y="7345"/>
                </a:lnTo>
                <a:lnTo>
                  <a:pt x="58962" y="27797"/>
                </a:lnTo>
                <a:lnTo>
                  <a:pt x="27786" y="58978"/>
                </a:lnTo>
                <a:lnTo>
                  <a:pt x="7342" y="98511"/>
                </a:lnTo>
                <a:lnTo>
                  <a:pt x="0" y="144018"/>
                </a:lnTo>
                <a:lnTo>
                  <a:pt x="7342" y="189524"/>
                </a:lnTo>
                <a:lnTo>
                  <a:pt x="27786" y="229057"/>
                </a:lnTo>
                <a:lnTo>
                  <a:pt x="58962" y="260238"/>
                </a:lnTo>
                <a:lnTo>
                  <a:pt x="98496" y="280690"/>
                </a:lnTo>
                <a:lnTo>
                  <a:pt x="144018" y="288036"/>
                </a:lnTo>
                <a:lnTo>
                  <a:pt x="189539" y="280690"/>
                </a:lnTo>
                <a:lnTo>
                  <a:pt x="229073" y="260238"/>
                </a:lnTo>
                <a:lnTo>
                  <a:pt x="260249" y="229057"/>
                </a:lnTo>
                <a:lnTo>
                  <a:pt x="280693" y="189524"/>
                </a:lnTo>
                <a:lnTo>
                  <a:pt x="288036" y="144018"/>
                </a:lnTo>
                <a:lnTo>
                  <a:pt x="280693" y="98511"/>
                </a:lnTo>
                <a:lnTo>
                  <a:pt x="260249" y="58978"/>
                </a:lnTo>
                <a:lnTo>
                  <a:pt x="229073" y="27797"/>
                </a:lnTo>
                <a:lnTo>
                  <a:pt x="189539" y="7345"/>
                </a:lnTo>
                <a:lnTo>
                  <a:pt x="144018" y="0"/>
                </a:lnTo>
                <a:close/>
              </a:path>
            </a:pathLst>
          </a:custGeom>
          <a:solidFill>
            <a:srgbClr val="244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82904" y="845947"/>
            <a:ext cx="10721340" cy="3058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51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244060"/>
                </a:solidFill>
                <a:latin typeface="Arial"/>
                <a:cs typeface="Arial"/>
              </a:rPr>
              <a:t>Tra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gli obblighi di pubblicazione delle Istituzioni scolastiche rientrano anche quelli contenuti nel D.lgs. 33/2013  "Riordino della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disciplina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riguardante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il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diritto di accesso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civico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e gli obblighi di pubblicità, trasparenza e diffusione </a:t>
            </a:r>
            <a:r>
              <a:rPr sz="1600" spc="5" dirty="0">
                <a:solidFill>
                  <a:srgbClr val="244060"/>
                </a:solidFill>
                <a:latin typeface="Arial"/>
                <a:cs typeface="Arial"/>
              </a:rPr>
              <a:t>di 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informazioni da parte delle pubbliche amministrazioni",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il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quale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disciplina gli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obblighi </a:t>
            </a:r>
            <a:r>
              <a:rPr sz="1600" b="1" dirty="0">
                <a:solidFill>
                  <a:srgbClr val="244060"/>
                </a:solidFill>
                <a:latin typeface="Arial"/>
                <a:cs typeface="Arial"/>
              </a:rPr>
              <a:t>di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pubblicazione concernenti i  contratti pubblici di </a:t>
            </a:r>
            <a:r>
              <a:rPr sz="1600" b="1" spc="-10" dirty="0">
                <a:solidFill>
                  <a:srgbClr val="244060"/>
                </a:solidFill>
                <a:latin typeface="Arial"/>
                <a:cs typeface="Arial"/>
              </a:rPr>
              <a:t>lavori, servizi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e forniture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(art. 37, comma</a:t>
            </a:r>
            <a:r>
              <a:rPr sz="1600" spc="35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1).</a:t>
            </a:r>
            <a:endParaRPr sz="1600">
              <a:latin typeface="Arial"/>
              <a:cs typeface="Arial"/>
            </a:endParaRPr>
          </a:p>
          <a:p>
            <a:pPr marL="16510">
              <a:lnSpc>
                <a:spcPct val="100000"/>
              </a:lnSpc>
              <a:spcBef>
                <a:spcPts val="1200"/>
              </a:spcBef>
            </a:pP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In particolare, prevede che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le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stazioni appaltanti</a:t>
            </a:r>
            <a:r>
              <a:rPr sz="1600" spc="4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pubblichino: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02895" algn="l"/>
              </a:tabLst>
            </a:pPr>
            <a:r>
              <a:rPr sz="1600" b="1" spc="-434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600" spc="-434" dirty="0">
                <a:solidFill>
                  <a:srgbClr val="1F487C"/>
                </a:solidFill>
                <a:latin typeface="Arial"/>
                <a:cs typeface="Arial"/>
              </a:rPr>
              <a:t>•	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i dati previsti dall'art. 1, comma 32 della L.</a:t>
            </a:r>
            <a:r>
              <a:rPr sz="1600" spc="7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190/2012;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02895" algn="l"/>
              </a:tabLst>
            </a:pPr>
            <a:r>
              <a:rPr sz="1600" b="1" spc="-434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400" spc="-652" baseline="3472" dirty="0">
                <a:solidFill>
                  <a:srgbClr val="1F487C"/>
                </a:solidFill>
                <a:latin typeface="Arial"/>
                <a:cs typeface="Arial"/>
              </a:rPr>
              <a:t>•	</a:t>
            </a:r>
            <a:r>
              <a:rPr sz="2400" spc="-7" baseline="3472" dirty="0">
                <a:solidFill>
                  <a:srgbClr val="244060"/>
                </a:solidFill>
                <a:latin typeface="Arial"/>
                <a:cs typeface="Arial"/>
              </a:rPr>
              <a:t>gli atti e </a:t>
            </a:r>
            <a:r>
              <a:rPr sz="2400" baseline="3472" dirty="0">
                <a:solidFill>
                  <a:srgbClr val="244060"/>
                </a:solidFill>
                <a:latin typeface="Arial"/>
                <a:cs typeface="Arial"/>
              </a:rPr>
              <a:t>le </a:t>
            </a:r>
            <a:r>
              <a:rPr sz="2400" spc="-7" baseline="3472" dirty="0">
                <a:solidFill>
                  <a:srgbClr val="244060"/>
                </a:solidFill>
                <a:latin typeface="Arial"/>
                <a:cs typeface="Arial"/>
              </a:rPr>
              <a:t>informazioni oggetto di pubblicazione ai sensi del D.lgs.</a:t>
            </a:r>
            <a:r>
              <a:rPr sz="2400" spc="67" baseline="3472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2400" spc="-7" baseline="3472" dirty="0">
                <a:solidFill>
                  <a:srgbClr val="244060"/>
                </a:solidFill>
                <a:latin typeface="Arial"/>
                <a:cs typeface="Arial"/>
              </a:rPr>
              <a:t>50/2016.</a:t>
            </a:r>
            <a:endParaRPr sz="2400" baseline="3472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50">
              <a:latin typeface="Times New Roman"/>
              <a:cs typeface="Times New Roman"/>
            </a:endParaRPr>
          </a:p>
          <a:p>
            <a:pPr marL="16510" marR="6350">
              <a:lnSpc>
                <a:spcPct val="100000"/>
              </a:lnSpc>
            </a:pP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Nel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seguito del documento, è riportato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il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dettaglio delle informazioni da pubblicare e delle relative modalità di  pubblicazione.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ts val="1425"/>
              </a:lnSpc>
            </a:pPr>
            <a:fld id="{81D60167-4931-47E6-BA6A-407CBD079E47}" type="slidenum">
              <a:rPr spc="-5" dirty="0"/>
              <a:t>165</a:t>
            </a:fld>
            <a:endParaRPr spc="-5" dirty="0"/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8431" y="2241804"/>
            <a:ext cx="10872470" cy="2766060"/>
          </a:xfrm>
          <a:custGeom>
            <a:avLst/>
            <a:gdLst/>
            <a:ahLst/>
            <a:cxnLst/>
            <a:rect l="l" t="t" r="r" b="b"/>
            <a:pathLst>
              <a:path w="10872470" h="2766060">
                <a:moveTo>
                  <a:pt x="10411206" y="0"/>
                </a:moveTo>
                <a:lnTo>
                  <a:pt x="461022" y="0"/>
                </a:lnTo>
                <a:lnTo>
                  <a:pt x="413886" y="2379"/>
                </a:lnTo>
                <a:lnTo>
                  <a:pt x="368112" y="9365"/>
                </a:lnTo>
                <a:lnTo>
                  <a:pt x="323930" y="20723"/>
                </a:lnTo>
                <a:lnTo>
                  <a:pt x="281574" y="36224"/>
                </a:lnTo>
                <a:lnTo>
                  <a:pt x="241274" y="55636"/>
                </a:lnTo>
                <a:lnTo>
                  <a:pt x="203263" y="78726"/>
                </a:lnTo>
                <a:lnTo>
                  <a:pt x="167772" y="105263"/>
                </a:lnTo>
                <a:lnTo>
                  <a:pt x="135032" y="135016"/>
                </a:lnTo>
                <a:lnTo>
                  <a:pt x="105277" y="167753"/>
                </a:lnTo>
                <a:lnTo>
                  <a:pt x="78737" y="203243"/>
                </a:lnTo>
                <a:lnTo>
                  <a:pt x="55644" y="241253"/>
                </a:lnTo>
                <a:lnTo>
                  <a:pt x="36230" y="281553"/>
                </a:lnTo>
                <a:lnTo>
                  <a:pt x="20727" y="323909"/>
                </a:lnTo>
                <a:lnTo>
                  <a:pt x="9366" y="368092"/>
                </a:lnTo>
                <a:lnTo>
                  <a:pt x="2380" y="413870"/>
                </a:lnTo>
                <a:lnTo>
                  <a:pt x="0" y="461010"/>
                </a:lnTo>
                <a:lnTo>
                  <a:pt x="0" y="2305050"/>
                </a:lnTo>
                <a:lnTo>
                  <a:pt x="2380" y="2352189"/>
                </a:lnTo>
                <a:lnTo>
                  <a:pt x="9366" y="2397967"/>
                </a:lnTo>
                <a:lnTo>
                  <a:pt x="20727" y="2442150"/>
                </a:lnTo>
                <a:lnTo>
                  <a:pt x="36230" y="2484506"/>
                </a:lnTo>
                <a:lnTo>
                  <a:pt x="55644" y="2524806"/>
                </a:lnTo>
                <a:lnTo>
                  <a:pt x="78737" y="2562816"/>
                </a:lnTo>
                <a:lnTo>
                  <a:pt x="105277" y="2598306"/>
                </a:lnTo>
                <a:lnTo>
                  <a:pt x="135032" y="2631043"/>
                </a:lnTo>
                <a:lnTo>
                  <a:pt x="167772" y="2660796"/>
                </a:lnTo>
                <a:lnTo>
                  <a:pt x="203263" y="2687333"/>
                </a:lnTo>
                <a:lnTo>
                  <a:pt x="241274" y="2710423"/>
                </a:lnTo>
                <a:lnTo>
                  <a:pt x="281574" y="2729835"/>
                </a:lnTo>
                <a:lnTo>
                  <a:pt x="323930" y="2745336"/>
                </a:lnTo>
                <a:lnTo>
                  <a:pt x="368112" y="2756694"/>
                </a:lnTo>
                <a:lnTo>
                  <a:pt x="413886" y="2763680"/>
                </a:lnTo>
                <a:lnTo>
                  <a:pt x="461022" y="2766060"/>
                </a:lnTo>
                <a:lnTo>
                  <a:pt x="10411206" y="2766060"/>
                </a:lnTo>
                <a:lnTo>
                  <a:pt x="10458345" y="2763680"/>
                </a:lnTo>
                <a:lnTo>
                  <a:pt x="10504123" y="2756694"/>
                </a:lnTo>
                <a:lnTo>
                  <a:pt x="10548306" y="2745336"/>
                </a:lnTo>
                <a:lnTo>
                  <a:pt x="10590662" y="2729835"/>
                </a:lnTo>
                <a:lnTo>
                  <a:pt x="10630962" y="2710423"/>
                </a:lnTo>
                <a:lnTo>
                  <a:pt x="10668972" y="2687333"/>
                </a:lnTo>
                <a:lnTo>
                  <a:pt x="10704462" y="2660796"/>
                </a:lnTo>
                <a:lnTo>
                  <a:pt x="10737199" y="2631043"/>
                </a:lnTo>
                <a:lnTo>
                  <a:pt x="10766952" y="2598306"/>
                </a:lnTo>
                <a:lnTo>
                  <a:pt x="10793489" y="2562816"/>
                </a:lnTo>
                <a:lnTo>
                  <a:pt x="10816579" y="2524806"/>
                </a:lnTo>
                <a:lnTo>
                  <a:pt x="10835991" y="2484506"/>
                </a:lnTo>
                <a:lnTo>
                  <a:pt x="10851492" y="2442150"/>
                </a:lnTo>
                <a:lnTo>
                  <a:pt x="10862850" y="2397967"/>
                </a:lnTo>
                <a:lnTo>
                  <a:pt x="10869836" y="2352189"/>
                </a:lnTo>
                <a:lnTo>
                  <a:pt x="10872216" y="2305050"/>
                </a:lnTo>
                <a:lnTo>
                  <a:pt x="10872216" y="461010"/>
                </a:lnTo>
                <a:lnTo>
                  <a:pt x="10869836" y="413870"/>
                </a:lnTo>
                <a:lnTo>
                  <a:pt x="10862850" y="368092"/>
                </a:lnTo>
                <a:lnTo>
                  <a:pt x="10851492" y="323909"/>
                </a:lnTo>
                <a:lnTo>
                  <a:pt x="10835991" y="281553"/>
                </a:lnTo>
                <a:lnTo>
                  <a:pt x="10816579" y="241253"/>
                </a:lnTo>
                <a:lnTo>
                  <a:pt x="10793489" y="203243"/>
                </a:lnTo>
                <a:lnTo>
                  <a:pt x="10766952" y="167753"/>
                </a:lnTo>
                <a:lnTo>
                  <a:pt x="10737199" y="135016"/>
                </a:lnTo>
                <a:lnTo>
                  <a:pt x="10704462" y="105263"/>
                </a:lnTo>
                <a:lnTo>
                  <a:pt x="10668972" y="78726"/>
                </a:lnTo>
                <a:lnTo>
                  <a:pt x="10630962" y="55636"/>
                </a:lnTo>
                <a:lnTo>
                  <a:pt x="10590662" y="36224"/>
                </a:lnTo>
                <a:lnTo>
                  <a:pt x="10548306" y="20723"/>
                </a:lnTo>
                <a:lnTo>
                  <a:pt x="10504123" y="9365"/>
                </a:lnTo>
                <a:lnTo>
                  <a:pt x="10458345" y="2379"/>
                </a:lnTo>
                <a:lnTo>
                  <a:pt x="10411206" y="0"/>
                </a:lnTo>
                <a:close/>
              </a:path>
            </a:pathLst>
          </a:custGeom>
          <a:solidFill>
            <a:srgbClr val="ECF1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66699" y="2365629"/>
            <a:ext cx="4168775" cy="1703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00" indent="-177800">
              <a:lnSpc>
                <a:spcPct val="100000"/>
              </a:lnSpc>
              <a:spcBef>
                <a:spcPts val="105"/>
              </a:spcBef>
              <a:buClr>
                <a:srgbClr val="1F487C"/>
              </a:buClr>
              <a:buChar char="•"/>
              <a:tabLst>
                <a:tab pos="191135" algn="l"/>
              </a:tabLst>
            </a:pP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la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struttura</a:t>
            </a:r>
            <a:r>
              <a:rPr sz="1400" spc="-5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proponente;</a:t>
            </a:r>
            <a:endParaRPr sz="14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spcBef>
                <a:spcPts val="1195"/>
              </a:spcBef>
              <a:buClr>
                <a:srgbClr val="1F487C"/>
              </a:buClr>
              <a:buChar char="•"/>
              <a:tabLst>
                <a:tab pos="191135" algn="l"/>
              </a:tabLst>
            </a:pP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l'oggetto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del</a:t>
            </a:r>
            <a:r>
              <a:rPr sz="1400" spc="-7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bando;</a:t>
            </a:r>
            <a:endParaRPr sz="14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spcBef>
                <a:spcPts val="1205"/>
              </a:spcBef>
              <a:buClr>
                <a:srgbClr val="1F487C"/>
              </a:buClr>
              <a:buChar char="•"/>
              <a:tabLst>
                <a:tab pos="191135" algn="l"/>
              </a:tabLst>
            </a:pP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l'elenco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degli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operatori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invitati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a presentare</a:t>
            </a:r>
            <a:r>
              <a:rPr sz="1400" spc="-15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offerte;</a:t>
            </a:r>
            <a:endParaRPr sz="14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spcBef>
                <a:spcPts val="1200"/>
              </a:spcBef>
              <a:buClr>
                <a:srgbClr val="1F487C"/>
              </a:buClr>
              <a:buChar char="•"/>
              <a:tabLst>
                <a:tab pos="191135" algn="l"/>
              </a:tabLst>
            </a:pP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l'aggiudicatario;</a:t>
            </a:r>
            <a:endParaRPr sz="14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spcBef>
                <a:spcPts val="1200"/>
              </a:spcBef>
              <a:buClr>
                <a:srgbClr val="1F487C"/>
              </a:buClr>
              <a:buChar char="•"/>
              <a:tabLst>
                <a:tab pos="191135" algn="l"/>
              </a:tabLst>
            </a:pP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l'importo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di</a:t>
            </a:r>
            <a:r>
              <a:rPr sz="1400" spc="-4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aggiudicazione;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6699" y="4194809"/>
            <a:ext cx="4586605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0" indent="-177800">
              <a:lnSpc>
                <a:spcPct val="100000"/>
              </a:lnSpc>
              <a:spcBef>
                <a:spcPts val="100"/>
              </a:spcBef>
              <a:buClr>
                <a:srgbClr val="1F487C"/>
              </a:buClr>
              <a:buChar char="•"/>
              <a:tabLst>
                <a:tab pos="191135" algn="l"/>
              </a:tabLst>
            </a:pP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i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tempi di completamento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dell'opera,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servizio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o</a:t>
            </a:r>
            <a:r>
              <a:rPr sz="1400" spc="-9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fornitura;</a:t>
            </a:r>
            <a:endParaRPr sz="140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spcBef>
                <a:spcPts val="1205"/>
              </a:spcBef>
              <a:buClr>
                <a:srgbClr val="1F487C"/>
              </a:buClr>
              <a:buChar char="•"/>
              <a:tabLst>
                <a:tab pos="191135" algn="l"/>
              </a:tabLst>
            </a:pP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l'importo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delle somme</a:t>
            </a:r>
            <a:r>
              <a:rPr sz="1400" spc="-8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liquidate.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7997190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Flussi </a:t>
            </a:r>
            <a:r>
              <a:rPr spc="-5" dirty="0"/>
              <a:t>informativi</a:t>
            </a:r>
            <a:r>
              <a:rPr spc="-55" dirty="0"/>
              <a:t> </a:t>
            </a:r>
            <a:r>
              <a:rPr dirty="0"/>
              <a:t>obbligatori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Pubblicità e trasparenza: Obblighi di pubblicazione concernenti l'attività contrattuale</a:t>
            </a:r>
            <a:r>
              <a:rPr sz="1600" b="0" spc="165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(2/3)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284976" y="2732519"/>
            <a:ext cx="726198" cy="3695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84976" y="4133075"/>
            <a:ext cx="726198" cy="3695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68390" y="2282189"/>
            <a:ext cx="0" cy="2664460"/>
          </a:xfrm>
          <a:custGeom>
            <a:avLst/>
            <a:gdLst/>
            <a:ahLst/>
            <a:cxnLst/>
            <a:rect l="l" t="t" r="r" b="b"/>
            <a:pathLst>
              <a:path h="2664460">
                <a:moveTo>
                  <a:pt x="0" y="0"/>
                </a:moveTo>
                <a:lnTo>
                  <a:pt x="0" y="2663952"/>
                </a:lnTo>
              </a:path>
            </a:pathLst>
          </a:custGeom>
          <a:ln w="28956">
            <a:solidFill>
              <a:srgbClr val="2756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26223" y="4166615"/>
            <a:ext cx="411480" cy="289560"/>
          </a:xfrm>
          <a:custGeom>
            <a:avLst/>
            <a:gdLst/>
            <a:ahLst/>
            <a:cxnLst/>
            <a:rect l="l" t="t" r="r" b="b"/>
            <a:pathLst>
              <a:path w="411479" h="289560">
                <a:moveTo>
                  <a:pt x="109347" y="159638"/>
                </a:moveTo>
                <a:lnTo>
                  <a:pt x="0" y="268223"/>
                </a:lnTo>
                <a:lnTo>
                  <a:pt x="0" y="272541"/>
                </a:lnTo>
                <a:lnTo>
                  <a:pt x="4318" y="285241"/>
                </a:lnTo>
                <a:lnTo>
                  <a:pt x="17145" y="289559"/>
                </a:lnTo>
                <a:lnTo>
                  <a:pt x="394334" y="289559"/>
                </a:lnTo>
                <a:lnTo>
                  <a:pt x="407161" y="285241"/>
                </a:lnTo>
                <a:lnTo>
                  <a:pt x="411479" y="272541"/>
                </a:lnTo>
                <a:lnTo>
                  <a:pt x="411479" y="268223"/>
                </a:lnTo>
                <a:lnTo>
                  <a:pt x="366462" y="223519"/>
                </a:lnTo>
                <a:lnTo>
                  <a:pt x="205740" y="223519"/>
                </a:lnTo>
                <a:lnTo>
                  <a:pt x="188595" y="221487"/>
                </a:lnTo>
                <a:lnTo>
                  <a:pt x="173608" y="217169"/>
                </a:lnTo>
                <a:lnTo>
                  <a:pt x="160781" y="208660"/>
                </a:lnTo>
                <a:lnTo>
                  <a:pt x="147827" y="197992"/>
                </a:lnTo>
                <a:lnTo>
                  <a:pt x="109347" y="159638"/>
                </a:lnTo>
                <a:close/>
              </a:path>
              <a:path w="411479" h="289560">
                <a:moveTo>
                  <a:pt x="0" y="51053"/>
                </a:moveTo>
                <a:lnTo>
                  <a:pt x="0" y="238505"/>
                </a:lnTo>
                <a:lnTo>
                  <a:pt x="94233" y="144779"/>
                </a:lnTo>
                <a:lnTo>
                  <a:pt x="0" y="51053"/>
                </a:lnTo>
                <a:close/>
              </a:path>
              <a:path w="411479" h="289560">
                <a:moveTo>
                  <a:pt x="411479" y="51053"/>
                </a:moveTo>
                <a:lnTo>
                  <a:pt x="317119" y="144779"/>
                </a:lnTo>
                <a:lnTo>
                  <a:pt x="411479" y="238505"/>
                </a:lnTo>
                <a:lnTo>
                  <a:pt x="411479" y="51053"/>
                </a:lnTo>
                <a:close/>
              </a:path>
              <a:path w="411479" h="289560">
                <a:moveTo>
                  <a:pt x="302132" y="159638"/>
                </a:moveTo>
                <a:lnTo>
                  <a:pt x="263651" y="197992"/>
                </a:lnTo>
                <a:lnTo>
                  <a:pt x="222884" y="221487"/>
                </a:lnTo>
                <a:lnTo>
                  <a:pt x="205740" y="223519"/>
                </a:lnTo>
                <a:lnTo>
                  <a:pt x="366462" y="223519"/>
                </a:lnTo>
                <a:lnTo>
                  <a:pt x="302132" y="159638"/>
                </a:lnTo>
                <a:close/>
              </a:path>
              <a:path w="411479" h="289560">
                <a:moveTo>
                  <a:pt x="394334" y="0"/>
                </a:moveTo>
                <a:lnTo>
                  <a:pt x="17145" y="0"/>
                </a:lnTo>
                <a:lnTo>
                  <a:pt x="4318" y="4317"/>
                </a:lnTo>
                <a:lnTo>
                  <a:pt x="0" y="17017"/>
                </a:lnTo>
                <a:lnTo>
                  <a:pt x="0" y="21335"/>
                </a:lnTo>
                <a:lnTo>
                  <a:pt x="169291" y="187324"/>
                </a:lnTo>
                <a:lnTo>
                  <a:pt x="175768" y="193801"/>
                </a:lnTo>
                <a:lnTo>
                  <a:pt x="186435" y="200151"/>
                </a:lnTo>
                <a:lnTo>
                  <a:pt x="195072" y="202310"/>
                </a:lnTo>
                <a:lnTo>
                  <a:pt x="216407" y="202310"/>
                </a:lnTo>
                <a:lnTo>
                  <a:pt x="225044" y="200151"/>
                </a:lnTo>
                <a:lnTo>
                  <a:pt x="235711" y="193801"/>
                </a:lnTo>
                <a:lnTo>
                  <a:pt x="242189" y="187324"/>
                </a:lnTo>
                <a:lnTo>
                  <a:pt x="411479" y="21335"/>
                </a:lnTo>
                <a:lnTo>
                  <a:pt x="411479" y="17017"/>
                </a:lnTo>
                <a:lnTo>
                  <a:pt x="407161" y="4317"/>
                </a:lnTo>
                <a:lnTo>
                  <a:pt x="394334" y="0"/>
                </a:lnTo>
                <a:close/>
              </a:path>
            </a:pathLst>
          </a:custGeom>
          <a:solidFill>
            <a:srgbClr val="2756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58228" y="2746248"/>
            <a:ext cx="341630" cy="230504"/>
          </a:xfrm>
          <a:custGeom>
            <a:avLst/>
            <a:gdLst/>
            <a:ahLst/>
            <a:cxnLst/>
            <a:rect l="l" t="t" r="r" b="b"/>
            <a:pathLst>
              <a:path w="341629" h="230505">
                <a:moveTo>
                  <a:pt x="324485" y="0"/>
                </a:moveTo>
                <a:lnTo>
                  <a:pt x="15367" y="0"/>
                </a:lnTo>
                <a:lnTo>
                  <a:pt x="10287" y="1524"/>
                </a:lnTo>
                <a:lnTo>
                  <a:pt x="4445" y="4444"/>
                </a:lnTo>
                <a:lnTo>
                  <a:pt x="1524" y="9525"/>
                </a:lnTo>
                <a:lnTo>
                  <a:pt x="0" y="15366"/>
                </a:lnTo>
                <a:lnTo>
                  <a:pt x="0" y="213232"/>
                </a:lnTo>
                <a:lnTo>
                  <a:pt x="1524" y="220599"/>
                </a:lnTo>
                <a:lnTo>
                  <a:pt x="4445" y="225043"/>
                </a:lnTo>
                <a:lnTo>
                  <a:pt x="10287" y="228600"/>
                </a:lnTo>
                <a:lnTo>
                  <a:pt x="15367" y="230124"/>
                </a:lnTo>
                <a:lnTo>
                  <a:pt x="324485" y="230124"/>
                </a:lnTo>
                <a:lnTo>
                  <a:pt x="331850" y="228600"/>
                </a:lnTo>
                <a:lnTo>
                  <a:pt x="337693" y="225043"/>
                </a:lnTo>
                <a:lnTo>
                  <a:pt x="339851" y="220599"/>
                </a:lnTo>
                <a:lnTo>
                  <a:pt x="341375" y="213232"/>
                </a:lnTo>
                <a:lnTo>
                  <a:pt x="341375" y="211836"/>
                </a:lnTo>
                <a:lnTo>
                  <a:pt x="22732" y="211836"/>
                </a:lnTo>
                <a:lnTo>
                  <a:pt x="19812" y="210312"/>
                </a:lnTo>
                <a:lnTo>
                  <a:pt x="19812" y="208152"/>
                </a:lnTo>
                <a:lnTo>
                  <a:pt x="18415" y="206628"/>
                </a:lnTo>
                <a:lnTo>
                  <a:pt x="18415" y="23494"/>
                </a:lnTo>
                <a:lnTo>
                  <a:pt x="19812" y="20574"/>
                </a:lnTo>
                <a:lnTo>
                  <a:pt x="19812" y="19050"/>
                </a:lnTo>
                <a:lnTo>
                  <a:pt x="22732" y="18287"/>
                </a:lnTo>
                <a:lnTo>
                  <a:pt x="341375" y="18287"/>
                </a:lnTo>
                <a:lnTo>
                  <a:pt x="341375" y="15366"/>
                </a:lnTo>
                <a:lnTo>
                  <a:pt x="339851" y="9525"/>
                </a:lnTo>
                <a:lnTo>
                  <a:pt x="337693" y="4444"/>
                </a:lnTo>
                <a:lnTo>
                  <a:pt x="331850" y="1524"/>
                </a:lnTo>
                <a:lnTo>
                  <a:pt x="324485" y="0"/>
                </a:lnTo>
                <a:close/>
              </a:path>
              <a:path w="341629" h="230505">
                <a:moveTo>
                  <a:pt x="341375" y="18287"/>
                </a:moveTo>
                <a:lnTo>
                  <a:pt x="319404" y="18287"/>
                </a:lnTo>
                <a:lnTo>
                  <a:pt x="320801" y="19050"/>
                </a:lnTo>
                <a:lnTo>
                  <a:pt x="322325" y="20574"/>
                </a:lnTo>
                <a:lnTo>
                  <a:pt x="322325" y="208152"/>
                </a:lnTo>
                <a:lnTo>
                  <a:pt x="320801" y="210312"/>
                </a:lnTo>
                <a:lnTo>
                  <a:pt x="319404" y="211836"/>
                </a:lnTo>
                <a:lnTo>
                  <a:pt x="341375" y="211836"/>
                </a:lnTo>
                <a:lnTo>
                  <a:pt x="341375" y="18287"/>
                </a:lnTo>
                <a:close/>
              </a:path>
            </a:pathLst>
          </a:custGeom>
          <a:solidFill>
            <a:srgbClr val="2756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21652" y="3087623"/>
            <a:ext cx="414655" cy="18415"/>
          </a:xfrm>
          <a:custGeom>
            <a:avLst/>
            <a:gdLst/>
            <a:ahLst/>
            <a:cxnLst/>
            <a:rect l="l" t="t" r="r" b="b"/>
            <a:pathLst>
              <a:path w="414654" h="18414">
                <a:moveTo>
                  <a:pt x="1397" y="0"/>
                </a:moveTo>
                <a:lnTo>
                  <a:pt x="1397" y="1524"/>
                </a:lnTo>
                <a:lnTo>
                  <a:pt x="0" y="8762"/>
                </a:lnTo>
                <a:lnTo>
                  <a:pt x="0" y="11684"/>
                </a:lnTo>
                <a:lnTo>
                  <a:pt x="1397" y="13208"/>
                </a:lnTo>
                <a:lnTo>
                  <a:pt x="5842" y="16763"/>
                </a:lnTo>
                <a:lnTo>
                  <a:pt x="12446" y="18287"/>
                </a:lnTo>
                <a:lnTo>
                  <a:pt x="400684" y="18287"/>
                </a:lnTo>
                <a:lnTo>
                  <a:pt x="408686" y="16763"/>
                </a:lnTo>
                <a:lnTo>
                  <a:pt x="413130" y="13208"/>
                </a:lnTo>
                <a:lnTo>
                  <a:pt x="414527" y="11684"/>
                </a:lnTo>
                <a:lnTo>
                  <a:pt x="414527" y="8762"/>
                </a:lnTo>
                <a:lnTo>
                  <a:pt x="413400" y="2921"/>
                </a:lnTo>
                <a:lnTo>
                  <a:pt x="12446" y="2921"/>
                </a:lnTo>
                <a:lnTo>
                  <a:pt x="1397" y="0"/>
                </a:lnTo>
                <a:close/>
              </a:path>
              <a:path w="414654" h="18414">
                <a:moveTo>
                  <a:pt x="411606" y="0"/>
                </a:moveTo>
                <a:lnTo>
                  <a:pt x="407289" y="1524"/>
                </a:lnTo>
                <a:lnTo>
                  <a:pt x="400684" y="2921"/>
                </a:lnTo>
                <a:lnTo>
                  <a:pt x="413400" y="2921"/>
                </a:lnTo>
                <a:lnTo>
                  <a:pt x="413130" y="1524"/>
                </a:lnTo>
                <a:lnTo>
                  <a:pt x="411606" y="0"/>
                </a:lnTo>
                <a:close/>
              </a:path>
            </a:pathLst>
          </a:custGeom>
          <a:solidFill>
            <a:srgbClr val="2756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21652" y="2993135"/>
            <a:ext cx="414655" cy="82550"/>
          </a:xfrm>
          <a:custGeom>
            <a:avLst/>
            <a:gdLst/>
            <a:ahLst/>
            <a:cxnLst/>
            <a:rect l="l" t="t" r="r" b="b"/>
            <a:pathLst>
              <a:path w="414654" h="82550">
                <a:moveTo>
                  <a:pt x="359791" y="0"/>
                </a:moveTo>
                <a:lnTo>
                  <a:pt x="52577" y="0"/>
                </a:lnTo>
                <a:lnTo>
                  <a:pt x="45974" y="1524"/>
                </a:lnTo>
                <a:lnTo>
                  <a:pt x="1397" y="66928"/>
                </a:lnTo>
                <a:lnTo>
                  <a:pt x="0" y="72771"/>
                </a:lnTo>
                <a:lnTo>
                  <a:pt x="0" y="75691"/>
                </a:lnTo>
                <a:lnTo>
                  <a:pt x="1397" y="78612"/>
                </a:lnTo>
                <a:lnTo>
                  <a:pt x="5842" y="82296"/>
                </a:lnTo>
                <a:lnTo>
                  <a:pt x="408686" y="82296"/>
                </a:lnTo>
                <a:lnTo>
                  <a:pt x="413130" y="78612"/>
                </a:lnTo>
                <a:lnTo>
                  <a:pt x="414527" y="75691"/>
                </a:lnTo>
                <a:lnTo>
                  <a:pt x="414527" y="72771"/>
                </a:lnTo>
                <a:lnTo>
                  <a:pt x="414163" y="71247"/>
                </a:lnTo>
                <a:lnTo>
                  <a:pt x="182499" y="71247"/>
                </a:lnTo>
                <a:lnTo>
                  <a:pt x="187578" y="58800"/>
                </a:lnTo>
                <a:lnTo>
                  <a:pt x="408613" y="58800"/>
                </a:lnTo>
                <a:lnTo>
                  <a:pt x="403318" y="49275"/>
                </a:lnTo>
                <a:lnTo>
                  <a:pt x="30606" y="49275"/>
                </a:lnTo>
                <a:lnTo>
                  <a:pt x="30606" y="35305"/>
                </a:lnTo>
                <a:lnTo>
                  <a:pt x="395553" y="35305"/>
                </a:lnTo>
                <a:lnTo>
                  <a:pt x="390612" y="26415"/>
                </a:lnTo>
                <a:lnTo>
                  <a:pt x="40131" y="26415"/>
                </a:lnTo>
                <a:lnTo>
                  <a:pt x="40131" y="11049"/>
                </a:lnTo>
                <a:lnTo>
                  <a:pt x="381893" y="11049"/>
                </a:lnTo>
                <a:lnTo>
                  <a:pt x="381000" y="9525"/>
                </a:lnTo>
                <a:lnTo>
                  <a:pt x="373633" y="5841"/>
                </a:lnTo>
                <a:lnTo>
                  <a:pt x="367029" y="1524"/>
                </a:lnTo>
                <a:lnTo>
                  <a:pt x="359791" y="0"/>
                </a:lnTo>
                <a:close/>
              </a:path>
              <a:path w="414654" h="82550">
                <a:moveTo>
                  <a:pt x="408613" y="58800"/>
                </a:moveTo>
                <a:lnTo>
                  <a:pt x="226949" y="58800"/>
                </a:lnTo>
                <a:lnTo>
                  <a:pt x="232028" y="71247"/>
                </a:lnTo>
                <a:lnTo>
                  <a:pt x="414163" y="71247"/>
                </a:lnTo>
                <a:lnTo>
                  <a:pt x="413130" y="66928"/>
                </a:lnTo>
                <a:lnTo>
                  <a:pt x="408613" y="58800"/>
                </a:lnTo>
                <a:close/>
              </a:path>
              <a:path w="414654" h="82550">
                <a:moveTo>
                  <a:pt x="395553" y="35305"/>
                </a:moveTo>
                <a:lnTo>
                  <a:pt x="383921" y="35305"/>
                </a:lnTo>
                <a:lnTo>
                  <a:pt x="383921" y="49275"/>
                </a:lnTo>
                <a:lnTo>
                  <a:pt x="403318" y="49275"/>
                </a:lnTo>
                <a:lnTo>
                  <a:pt x="395553" y="35305"/>
                </a:lnTo>
                <a:close/>
              </a:path>
              <a:path w="414654" h="82550">
                <a:moveTo>
                  <a:pt x="381893" y="11049"/>
                </a:moveTo>
                <a:lnTo>
                  <a:pt x="373633" y="11049"/>
                </a:lnTo>
                <a:lnTo>
                  <a:pt x="373633" y="26415"/>
                </a:lnTo>
                <a:lnTo>
                  <a:pt x="390612" y="26415"/>
                </a:lnTo>
                <a:lnTo>
                  <a:pt x="385318" y="16890"/>
                </a:lnTo>
                <a:lnTo>
                  <a:pt x="381893" y="11049"/>
                </a:lnTo>
                <a:close/>
              </a:path>
            </a:pathLst>
          </a:custGeom>
          <a:solidFill>
            <a:srgbClr val="2756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760334" y="2471420"/>
            <a:ext cx="333121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Pubblicazione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sul </a:t>
            </a:r>
            <a:r>
              <a:rPr sz="1400" b="1" spc="-5" dirty="0">
                <a:solidFill>
                  <a:srgbClr val="244060"/>
                </a:solidFill>
                <a:latin typeface="Arial"/>
                <a:cs typeface="Arial"/>
              </a:rPr>
              <a:t>sito </a:t>
            </a:r>
            <a:r>
              <a:rPr sz="1400" b="1" spc="-10" dirty="0">
                <a:solidFill>
                  <a:srgbClr val="244060"/>
                </a:solidFill>
                <a:latin typeface="Arial"/>
                <a:cs typeface="Arial"/>
              </a:rPr>
              <a:t>istituzionale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della  propria istituzione scolastica nella</a:t>
            </a:r>
            <a:r>
              <a:rPr sz="1400" spc="-1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sezione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760334" y="2898139"/>
            <a:ext cx="33305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307590" algn="l"/>
              </a:tabLst>
            </a:pP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"</a:t>
            </a:r>
            <a:r>
              <a:rPr sz="1400" i="1" spc="-5" dirty="0">
                <a:solidFill>
                  <a:srgbClr val="244060"/>
                </a:solidFill>
                <a:latin typeface="Arial"/>
                <a:cs typeface="Arial"/>
              </a:rPr>
              <a:t>Amministrazione	trasparente"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,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760334" y="3111195"/>
            <a:ext cx="312356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sottosezione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"</a:t>
            </a:r>
            <a:r>
              <a:rPr sz="1400" i="1" spc="-5" dirty="0">
                <a:solidFill>
                  <a:srgbClr val="244060"/>
                </a:solidFill>
                <a:latin typeface="Arial"/>
                <a:cs typeface="Arial"/>
              </a:rPr>
              <a:t>Bandi di </a:t>
            </a:r>
            <a:r>
              <a:rPr sz="1400" i="1" dirty="0">
                <a:solidFill>
                  <a:srgbClr val="244060"/>
                </a:solidFill>
                <a:latin typeface="Arial"/>
                <a:cs typeface="Arial"/>
              </a:rPr>
              <a:t>gara e</a:t>
            </a:r>
            <a:r>
              <a:rPr sz="1400" i="1" spc="-12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244060"/>
                </a:solidFill>
                <a:latin typeface="Arial"/>
                <a:cs typeface="Arial"/>
              </a:rPr>
              <a:t>contratti".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760334" y="3762247"/>
            <a:ext cx="3331210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410335" algn="l"/>
                <a:tab pos="1829435" algn="l"/>
                <a:tab pos="2563495" algn="l"/>
              </a:tabLst>
            </a:pPr>
            <a:r>
              <a:rPr sz="1400" spc="-10" dirty="0">
                <a:solidFill>
                  <a:srgbClr val="244060"/>
                </a:solidFill>
                <a:latin typeface="Arial"/>
                <a:cs typeface="Arial"/>
              </a:rPr>
              <a:t>C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o</a:t>
            </a:r>
            <a:r>
              <a:rPr sz="1400" spc="-10" dirty="0">
                <a:solidFill>
                  <a:srgbClr val="244060"/>
                </a:solidFill>
                <a:latin typeface="Arial"/>
                <a:cs typeface="Arial"/>
              </a:rPr>
              <a:t>m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pil</a:t>
            </a:r>
            <a:r>
              <a:rPr sz="1400" spc="-15" dirty="0">
                <a:solidFill>
                  <a:srgbClr val="244060"/>
                </a:solidFill>
                <a:latin typeface="Arial"/>
                <a:cs typeface="Arial"/>
              </a:rPr>
              <a:t>a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zio</a:t>
            </a:r>
            <a:r>
              <a:rPr sz="1400" spc="-15" dirty="0">
                <a:solidFill>
                  <a:srgbClr val="244060"/>
                </a:solidFill>
                <a:latin typeface="Arial"/>
                <a:cs typeface="Arial"/>
              </a:rPr>
              <a:t>n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e	e	</a:t>
            </a:r>
            <a:r>
              <a:rPr sz="1400" b="1" dirty="0">
                <a:solidFill>
                  <a:srgbClr val="244060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244060"/>
                </a:solidFill>
                <a:latin typeface="Arial"/>
                <a:cs typeface="Arial"/>
              </a:rPr>
              <a:t>n</a:t>
            </a:r>
            <a:r>
              <a:rPr sz="1400" b="1" spc="-15" dirty="0">
                <a:solidFill>
                  <a:srgbClr val="244060"/>
                </a:solidFill>
                <a:latin typeface="Arial"/>
                <a:cs typeface="Arial"/>
              </a:rPr>
              <a:t>v</a:t>
            </a:r>
            <a:r>
              <a:rPr sz="1400" b="1" dirty="0">
                <a:solidFill>
                  <a:srgbClr val="244060"/>
                </a:solidFill>
                <a:latin typeface="Arial"/>
                <a:cs typeface="Arial"/>
              </a:rPr>
              <a:t>io	</a:t>
            </a:r>
            <a:r>
              <a:rPr sz="1400" b="1" spc="-15" dirty="0">
                <a:solidFill>
                  <a:srgbClr val="244060"/>
                </a:solidFill>
                <a:latin typeface="Arial"/>
                <a:cs typeface="Arial"/>
              </a:rPr>
              <a:t>a</a:t>
            </a:r>
            <a:r>
              <a:rPr sz="1400" b="1" spc="-10" dirty="0">
                <a:solidFill>
                  <a:srgbClr val="244060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244060"/>
                </a:solidFill>
                <a:latin typeface="Arial"/>
                <a:cs typeface="Arial"/>
              </a:rPr>
              <a:t>l</a:t>
            </a:r>
            <a:r>
              <a:rPr sz="1400" b="1" spc="10" dirty="0">
                <a:solidFill>
                  <a:srgbClr val="244060"/>
                </a:solidFill>
                <a:latin typeface="Arial"/>
                <a:cs typeface="Arial"/>
              </a:rPr>
              <a:t>'</a:t>
            </a:r>
            <a:r>
              <a:rPr sz="1400" b="1" spc="-30" dirty="0">
                <a:solidFill>
                  <a:srgbClr val="244060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244060"/>
                </a:solidFill>
                <a:latin typeface="Arial"/>
                <a:cs typeface="Arial"/>
              </a:rPr>
              <a:t>N</a:t>
            </a:r>
            <a:r>
              <a:rPr sz="1400" b="1" spc="-10" dirty="0">
                <a:solidFill>
                  <a:srgbClr val="244060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244060"/>
                </a:solidFill>
                <a:latin typeface="Arial"/>
                <a:cs typeface="Arial"/>
              </a:rPr>
              <a:t>C 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(</a:t>
            </a:r>
            <a:r>
              <a:rPr sz="14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comunicazioni@pec.anticorruzione.it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)  dell'apposito modulo contenente codice  fiscale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e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indirizzo URL di pubblicazione  delle</a:t>
            </a:r>
            <a:r>
              <a:rPr sz="1400" spc="-2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informazioni.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452871" y="5228844"/>
            <a:ext cx="683260" cy="180340"/>
          </a:xfrm>
          <a:custGeom>
            <a:avLst/>
            <a:gdLst/>
            <a:ahLst/>
            <a:cxnLst/>
            <a:rect l="l" t="t" r="r" b="b"/>
            <a:pathLst>
              <a:path w="683260" h="180339">
                <a:moveTo>
                  <a:pt x="0" y="0"/>
                </a:moveTo>
                <a:lnTo>
                  <a:pt x="0" y="83692"/>
                </a:lnTo>
                <a:lnTo>
                  <a:pt x="341375" y="179831"/>
                </a:lnTo>
                <a:lnTo>
                  <a:pt x="638558" y="96138"/>
                </a:lnTo>
                <a:lnTo>
                  <a:pt x="341375" y="96138"/>
                </a:lnTo>
                <a:lnTo>
                  <a:pt x="0" y="0"/>
                </a:lnTo>
                <a:close/>
              </a:path>
              <a:path w="683260" h="180339">
                <a:moveTo>
                  <a:pt x="682751" y="0"/>
                </a:moveTo>
                <a:lnTo>
                  <a:pt x="341375" y="96138"/>
                </a:lnTo>
                <a:lnTo>
                  <a:pt x="638558" y="96138"/>
                </a:lnTo>
                <a:lnTo>
                  <a:pt x="682751" y="83692"/>
                </a:lnTo>
                <a:lnTo>
                  <a:pt x="682751" y="0"/>
                </a:lnTo>
                <a:close/>
              </a:path>
            </a:pathLst>
          </a:custGeom>
          <a:solidFill>
            <a:srgbClr val="2B4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9100" y="5468111"/>
            <a:ext cx="1799844" cy="3596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971194" y="5523687"/>
            <a:ext cx="6972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244060"/>
                </a:solidFill>
                <a:latin typeface="Arial"/>
                <a:cs typeface="Arial"/>
              </a:rPr>
              <a:t>Q</a:t>
            </a:r>
            <a:r>
              <a:rPr sz="1400" b="1" spc="-10" dirty="0">
                <a:solidFill>
                  <a:srgbClr val="244060"/>
                </a:solidFill>
                <a:latin typeface="Arial"/>
                <a:cs typeface="Arial"/>
              </a:rPr>
              <a:t>u</a:t>
            </a:r>
            <a:r>
              <a:rPr sz="1400" b="1" dirty="0">
                <a:solidFill>
                  <a:srgbClr val="244060"/>
                </a:solidFill>
                <a:latin typeface="Arial"/>
                <a:cs typeface="Arial"/>
              </a:rPr>
              <a:t>a</a:t>
            </a:r>
            <a:r>
              <a:rPr sz="1400" b="1" spc="-10" dirty="0">
                <a:solidFill>
                  <a:srgbClr val="244060"/>
                </a:solidFill>
                <a:latin typeface="Arial"/>
                <a:cs typeface="Arial"/>
              </a:rPr>
              <a:t>nd</a:t>
            </a:r>
            <a:r>
              <a:rPr sz="1400" b="1" dirty="0">
                <a:solidFill>
                  <a:srgbClr val="244060"/>
                </a:solidFill>
                <a:latin typeface="Arial"/>
                <a:cs typeface="Arial"/>
              </a:rPr>
              <a:t>o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351532" y="5539740"/>
            <a:ext cx="360045" cy="216535"/>
          </a:xfrm>
          <a:custGeom>
            <a:avLst/>
            <a:gdLst/>
            <a:ahLst/>
            <a:cxnLst/>
            <a:rect l="l" t="t" r="r" b="b"/>
            <a:pathLst>
              <a:path w="360044" h="216535">
                <a:moveTo>
                  <a:pt x="251460" y="0"/>
                </a:moveTo>
                <a:lnTo>
                  <a:pt x="251460" y="54102"/>
                </a:lnTo>
                <a:lnTo>
                  <a:pt x="0" y="54102"/>
                </a:lnTo>
                <a:lnTo>
                  <a:pt x="0" y="162306"/>
                </a:lnTo>
                <a:lnTo>
                  <a:pt x="251460" y="162306"/>
                </a:lnTo>
                <a:lnTo>
                  <a:pt x="251460" y="216408"/>
                </a:lnTo>
                <a:lnTo>
                  <a:pt x="359663" y="108204"/>
                </a:lnTo>
                <a:lnTo>
                  <a:pt x="251460" y="0"/>
                </a:lnTo>
                <a:close/>
              </a:path>
            </a:pathLst>
          </a:custGeom>
          <a:solidFill>
            <a:srgbClr val="244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08431" y="5977128"/>
            <a:ext cx="1799844" cy="3611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048613" y="6033922"/>
            <a:ext cx="5194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244060"/>
                </a:solidFill>
                <a:latin typeface="Arial"/>
                <a:cs typeface="Arial"/>
              </a:rPr>
              <a:t>Co</a:t>
            </a:r>
            <a:r>
              <a:rPr sz="1400" b="1" dirty="0">
                <a:solidFill>
                  <a:srgbClr val="244060"/>
                </a:solidFill>
                <a:latin typeface="Arial"/>
                <a:cs typeface="Arial"/>
              </a:rPr>
              <a:t>me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340864" y="6050279"/>
            <a:ext cx="360045" cy="215265"/>
          </a:xfrm>
          <a:custGeom>
            <a:avLst/>
            <a:gdLst/>
            <a:ahLst/>
            <a:cxnLst/>
            <a:rect l="l" t="t" r="r" b="b"/>
            <a:pathLst>
              <a:path w="360044" h="215264">
                <a:moveTo>
                  <a:pt x="252222" y="0"/>
                </a:moveTo>
                <a:lnTo>
                  <a:pt x="252222" y="53721"/>
                </a:lnTo>
                <a:lnTo>
                  <a:pt x="0" y="53721"/>
                </a:lnTo>
                <a:lnTo>
                  <a:pt x="0" y="161163"/>
                </a:lnTo>
                <a:lnTo>
                  <a:pt x="252222" y="161163"/>
                </a:lnTo>
                <a:lnTo>
                  <a:pt x="252222" y="214884"/>
                </a:lnTo>
                <a:lnTo>
                  <a:pt x="359663" y="107442"/>
                </a:lnTo>
                <a:lnTo>
                  <a:pt x="252222" y="0"/>
                </a:lnTo>
                <a:close/>
              </a:path>
            </a:pathLst>
          </a:custGeom>
          <a:solidFill>
            <a:srgbClr val="244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890773" y="5510580"/>
            <a:ext cx="61309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244060"/>
                </a:solidFill>
                <a:latin typeface="Arial"/>
                <a:cs typeface="Arial"/>
              </a:rPr>
              <a:t>Entro il </a:t>
            </a:r>
            <a:r>
              <a:rPr sz="1400" b="1" spc="-5" dirty="0">
                <a:solidFill>
                  <a:srgbClr val="244060"/>
                </a:solidFill>
                <a:latin typeface="Arial"/>
                <a:cs typeface="Arial"/>
              </a:rPr>
              <a:t>31 gennaio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di ogni anno,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le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informazioni relative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all'anno</a:t>
            </a:r>
            <a:r>
              <a:rPr sz="1400" spc="-7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precedente.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890773" y="6022035"/>
            <a:ext cx="68764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In tabelle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riassuntive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rese liberamente scaricabili in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un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formato digitale standard</a:t>
            </a:r>
            <a:r>
              <a:rPr sz="1400" spc="-28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aperto.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08431" y="883919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144018" y="0"/>
                </a:moveTo>
                <a:lnTo>
                  <a:pt x="98496" y="7345"/>
                </a:lnTo>
                <a:lnTo>
                  <a:pt x="58962" y="27797"/>
                </a:lnTo>
                <a:lnTo>
                  <a:pt x="27786" y="58978"/>
                </a:lnTo>
                <a:lnTo>
                  <a:pt x="7342" y="98511"/>
                </a:lnTo>
                <a:lnTo>
                  <a:pt x="0" y="144017"/>
                </a:lnTo>
                <a:lnTo>
                  <a:pt x="7342" y="189524"/>
                </a:lnTo>
                <a:lnTo>
                  <a:pt x="27786" y="229057"/>
                </a:lnTo>
                <a:lnTo>
                  <a:pt x="58962" y="260238"/>
                </a:lnTo>
                <a:lnTo>
                  <a:pt x="98496" y="280690"/>
                </a:lnTo>
                <a:lnTo>
                  <a:pt x="144018" y="288035"/>
                </a:lnTo>
                <a:lnTo>
                  <a:pt x="189539" y="280690"/>
                </a:lnTo>
                <a:lnTo>
                  <a:pt x="229073" y="260238"/>
                </a:lnTo>
                <a:lnTo>
                  <a:pt x="260249" y="229057"/>
                </a:lnTo>
                <a:lnTo>
                  <a:pt x="280693" y="189524"/>
                </a:lnTo>
                <a:lnTo>
                  <a:pt x="288036" y="144017"/>
                </a:lnTo>
                <a:lnTo>
                  <a:pt x="280693" y="98511"/>
                </a:lnTo>
                <a:lnTo>
                  <a:pt x="260249" y="58978"/>
                </a:lnTo>
                <a:lnTo>
                  <a:pt x="229073" y="27797"/>
                </a:lnTo>
                <a:lnTo>
                  <a:pt x="189539" y="7345"/>
                </a:lnTo>
                <a:lnTo>
                  <a:pt x="144018" y="0"/>
                </a:lnTo>
                <a:close/>
              </a:path>
            </a:pathLst>
          </a:custGeom>
          <a:solidFill>
            <a:srgbClr val="244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82904" y="804395"/>
            <a:ext cx="10719435" cy="106934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  <a:p>
            <a:pPr marL="16510" marR="5080" algn="just">
              <a:lnSpc>
                <a:spcPct val="100000"/>
              </a:lnSpc>
              <a:spcBef>
                <a:spcPts val="590"/>
              </a:spcBef>
            </a:pP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Ai sensi dell'art. 1, comma </a:t>
            </a:r>
            <a:r>
              <a:rPr sz="1400" spc="-10" dirty="0">
                <a:solidFill>
                  <a:srgbClr val="244060"/>
                </a:solidFill>
                <a:latin typeface="Arial"/>
                <a:cs typeface="Arial"/>
              </a:rPr>
              <a:t>32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della </a:t>
            </a:r>
            <a:r>
              <a:rPr sz="1400" b="1" spc="-10" dirty="0">
                <a:solidFill>
                  <a:srgbClr val="244060"/>
                </a:solidFill>
                <a:latin typeface="Arial"/>
                <a:cs typeface="Arial"/>
              </a:rPr>
              <a:t>L. </a:t>
            </a:r>
            <a:r>
              <a:rPr sz="1400" b="1" spc="-5" dirty="0">
                <a:solidFill>
                  <a:srgbClr val="244060"/>
                </a:solidFill>
                <a:latin typeface="Arial"/>
                <a:cs typeface="Arial"/>
              </a:rPr>
              <a:t>190/2012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, con riferimento ai procedimenti di scelta del contraente per </a:t>
            </a:r>
            <a:r>
              <a:rPr sz="1400" spc="-10" dirty="0">
                <a:solidFill>
                  <a:srgbClr val="244060"/>
                </a:solidFill>
                <a:latin typeface="Arial"/>
                <a:cs typeface="Arial"/>
              </a:rPr>
              <a:t>l'affidamento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di lavori,  forniture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e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servizi, anche con riferimento alla modalità di selezione </a:t>
            </a:r>
            <a:r>
              <a:rPr sz="1400" spc="-10" dirty="0">
                <a:solidFill>
                  <a:srgbClr val="244060"/>
                </a:solidFill>
                <a:latin typeface="Arial"/>
                <a:cs typeface="Arial"/>
              </a:rPr>
              <a:t>prescelta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ai sensi del codice dei contratti pubblici relativi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a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lavori,  servizi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e forniture, </a:t>
            </a:r>
            <a:r>
              <a:rPr sz="1400" b="1" dirty="0">
                <a:solidFill>
                  <a:srgbClr val="244060"/>
                </a:solidFill>
                <a:latin typeface="Arial"/>
                <a:cs typeface="Arial"/>
              </a:rPr>
              <a:t>le </a:t>
            </a:r>
            <a:r>
              <a:rPr sz="1400" b="1" spc="-5" dirty="0">
                <a:solidFill>
                  <a:srgbClr val="244060"/>
                </a:solidFill>
                <a:latin typeface="Arial"/>
                <a:cs typeface="Arial"/>
              </a:rPr>
              <a:t>stazioni appaltanti sono </a:t>
            </a:r>
            <a:r>
              <a:rPr sz="1400" b="1" dirty="0">
                <a:solidFill>
                  <a:srgbClr val="244060"/>
                </a:solidFill>
                <a:latin typeface="Arial"/>
                <a:cs typeface="Arial"/>
              </a:rPr>
              <a:t>in </a:t>
            </a:r>
            <a:r>
              <a:rPr sz="1400" b="1" spc="-10" dirty="0">
                <a:solidFill>
                  <a:srgbClr val="244060"/>
                </a:solidFill>
                <a:latin typeface="Arial"/>
                <a:cs typeface="Arial"/>
              </a:rPr>
              <a:t>ogni </a:t>
            </a:r>
            <a:r>
              <a:rPr sz="1400" b="1" spc="-5" dirty="0">
                <a:solidFill>
                  <a:srgbClr val="244060"/>
                </a:solidFill>
                <a:latin typeface="Arial"/>
                <a:cs typeface="Arial"/>
              </a:rPr>
              <a:t>caso tenute </a:t>
            </a:r>
            <a:r>
              <a:rPr sz="1400" b="1" dirty="0">
                <a:solidFill>
                  <a:srgbClr val="244060"/>
                </a:solidFill>
                <a:latin typeface="Arial"/>
                <a:cs typeface="Arial"/>
              </a:rPr>
              <a:t>a </a:t>
            </a:r>
            <a:r>
              <a:rPr sz="1400" b="1" spc="-5" dirty="0">
                <a:solidFill>
                  <a:srgbClr val="244060"/>
                </a:solidFill>
                <a:latin typeface="Arial"/>
                <a:cs typeface="Arial"/>
              </a:rPr>
              <a:t>pubblicare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le seguenti</a:t>
            </a:r>
            <a:r>
              <a:rPr sz="1400" spc="-28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informazioni: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ts val="1425"/>
              </a:lnSpc>
            </a:pPr>
            <a:fld id="{81D60167-4931-47E6-BA6A-407CBD079E47}" type="slidenum">
              <a:rPr spc="-5" dirty="0"/>
              <a:t>166</a:t>
            </a:fld>
            <a:endParaRPr spc="-5" dirty="0"/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7997190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Flussi </a:t>
            </a:r>
            <a:r>
              <a:rPr spc="-5" dirty="0"/>
              <a:t>informativi</a:t>
            </a:r>
            <a:r>
              <a:rPr spc="-55" dirty="0"/>
              <a:t> </a:t>
            </a:r>
            <a:r>
              <a:rPr dirty="0"/>
              <a:t>obbligatori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Pubblicità e trasparenza: Obblighi di pubblicazione concernenti l'attività contrattuale</a:t>
            </a:r>
            <a:r>
              <a:rPr sz="1600" b="0" spc="165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(3/3)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39467" y="1847088"/>
            <a:ext cx="501395" cy="5013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36892" y="1801367"/>
            <a:ext cx="501396" cy="5029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613786" y="1929841"/>
            <a:ext cx="25177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5" dirty="0">
                <a:solidFill>
                  <a:srgbClr val="001F5F"/>
                </a:solidFill>
                <a:latin typeface="Arial"/>
                <a:cs typeface="Arial"/>
              </a:rPr>
              <a:t>Documenti da</a:t>
            </a:r>
            <a:r>
              <a:rPr sz="16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i="1" spc="-5" dirty="0">
                <a:solidFill>
                  <a:srgbClr val="001F5F"/>
                </a:solidFill>
                <a:latin typeface="Arial"/>
                <a:cs typeface="Arial"/>
              </a:rPr>
              <a:t>pubblicare: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57490" y="1912747"/>
            <a:ext cx="29375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5" dirty="0">
                <a:solidFill>
                  <a:srgbClr val="001F5F"/>
                </a:solidFill>
                <a:latin typeface="Arial"/>
                <a:cs typeface="Arial"/>
              </a:rPr>
              <a:t>Piattaforme su cui</a:t>
            </a:r>
            <a:r>
              <a:rPr sz="1600" b="1" i="1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i="1" spc="-5" dirty="0">
                <a:solidFill>
                  <a:srgbClr val="001F5F"/>
                </a:solidFill>
                <a:latin typeface="Arial"/>
                <a:cs typeface="Arial"/>
              </a:rPr>
              <a:t>pubblicare: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1316" y="2616200"/>
            <a:ext cx="12357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2575" indent="-269875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282575" algn="l"/>
                <a:tab pos="283210" algn="l"/>
                <a:tab pos="712470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ti	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el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ti</a:t>
            </a: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35251" y="2616200"/>
            <a:ext cx="40887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81965" algn="l"/>
                <a:tab pos="2103755" algn="l"/>
                <a:tab pos="2393315" algn="l"/>
                <a:tab pos="2862580" algn="l"/>
                <a:tab pos="3921760" algn="l"/>
              </a:tabLst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all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	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prog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ramm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	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	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all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	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du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re	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1316" y="2753715"/>
            <a:ext cx="5495925" cy="2379345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282575">
              <a:lnSpc>
                <a:spcPct val="100000"/>
              </a:lnSpc>
              <a:spcBef>
                <a:spcPts val="1035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affidamento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, ove non considerati riservati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secretati;</a:t>
            </a:r>
            <a:endParaRPr sz="1400">
              <a:latin typeface="Arial"/>
              <a:cs typeface="Arial"/>
            </a:endParaRPr>
          </a:p>
          <a:p>
            <a:pPr marL="282575" marR="5715" indent="-269875" algn="just">
              <a:lnSpc>
                <a:spcPct val="120000"/>
              </a:lnSpc>
              <a:spcBef>
                <a:spcPts val="605"/>
              </a:spcBef>
              <a:buFont typeface="Wingdings"/>
              <a:buChar char=""/>
              <a:tabLst>
                <a:tab pos="283210" algn="l"/>
              </a:tabLst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provvedimento "ammessi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–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esclusi" che determina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esclusioni 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dalla procedura di affidamento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le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ammissioni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all'esito della  verifica della documentazione</a:t>
            </a:r>
            <a:r>
              <a:rPr sz="14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amministrativa;</a:t>
            </a:r>
            <a:endParaRPr sz="1400">
              <a:latin typeface="Arial"/>
              <a:cs typeface="Arial"/>
            </a:endParaRPr>
          </a:p>
          <a:p>
            <a:pPr marL="282575" indent="-269875">
              <a:lnSpc>
                <a:spcPct val="100000"/>
              </a:lnSpc>
              <a:spcBef>
                <a:spcPts val="935"/>
              </a:spcBef>
              <a:buFont typeface="Wingdings"/>
              <a:buChar char=""/>
              <a:tabLst>
                <a:tab pos="282575" algn="l"/>
                <a:tab pos="283210" algn="l"/>
              </a:tabLst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composizione della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commissione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giudicatrice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curricula</a:t>
            </a:r>
            <a:r>
              <a:rPr sz="1400" b="1" i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dei</a:t>
            </a:r>
            <a:endParaRPr sz="1400">
              <a:latin typeface="Arial"/>
              <a:cs typeface="Arial"/>
            </a:endParaRPr>
          </a:p>
          <a:p>
            <a:pPr marL="282575">
              <a:lnSpc>
                <a:spcPct val="100000"/>
              </a:lnSpc>
              <a:spcBef>
                <a:spcPts val="335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suoi</a:t>
            </a:r>
            <a:r>
              <a:rPr sz="14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componenti;</a:t>
            </a:r>
            <a:endParaRPr sz="1400">
              <a:latin typeface="Arial"/>
              <a:cs typeface="Arial"/>
            </a:endParaRPr>
          </a:p>
          <a:p>
            <a:pPr marL="282575" marR="5080" indent="-269875" algn="just">
              <a:lnSpc>
                <a:spcPct val="120000"/>
              </a:lnSpc>
              <a:spcBef>
                <a:spcPts val="605"/>
              </a:spcBef>
              <a:buFont typeface="Wingdings"/>
              <a:buChar char=""/>
              <a:tabLst>
                <a:tab pos="283210" algn="l"/>
              </a:tabLst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resoconti della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gestione finanziaria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dei contratti al termine della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loro</a:t>
            </a:r>
            <a:r>
              <a:rPr sz="14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esecuzione.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31316" y="5225922"/>
            <a:ext cx="27736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2575" indent="-26987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82575" algn="l"/>
                <a:tab pos="283210" algn="l"/>
              </a:tabLst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contratti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convenzioni</a:t>
            </a:r>
            <a:r>
              <a:rPr sz="14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stipulate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62000" y="5768340"/>
            <a:ext cx="10162794" cy="7490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91311" y="5912916"/>
            <a:ext cx="970470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6110" marR="5080" indent="-1884045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DS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provvede ad aggiornare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semestralmente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il Consiglio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d’Istituto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in merito ai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contratti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affidati 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dall’Istituzione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scolastica nel 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periodo di riferimento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agli altri profili di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rilievo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inerenti all’attività</a:t>
            </a:r>
            <a:r>
              <a:rPr sz="1400" i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negoziale.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178040" y="3653002"/>
            <a:ext cx="3808476" cy="8229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15783" y="3745979"/>
            <a:ext cx="3375660" cy="6888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03947" y="3678935"/>
            <a:ext cx="3706495" cy="721360"/>
          </a:xfrm>
          <a:custGeom>
            <a:avLst/>
            <a:gdLst/>
            <a:ahLst/>
            <a:cxnLst/>
            <a:rect l="l" t="t" r="r" b="b"/>
            <a:pathLst>
              <a:path w="3706495" h="721360">
                <a:moveTo>
                  <a:pt x="3586226" y="0"/>
                </a:moveTo>
                <a:lnTo>
                  <a:pt x="120142" y="0"/>
                </a:lnTo>
                <a:lnTo>
                  <a:pt x="73402" y="9449"/>
                </a:lnTo>
                <a:lnTo>
                  <a:pt x="35210" y="35210"/>
                </a:lnTo>
                <a:lnTo>
                  <a:pt x="9449" y="73402"/>
                </a:lnTo>
                <a:lnTo>
                  <a:pt x="0" y="120141"/>
                </a:lnTo>
                <a:lnTo>
                  <a:pt x="0" y="600709"/>
                </a:lnTo>
                <a:lnTo>
                  <a:pt x="9449" y="647449"/>
                </a:lnTo>
                <a:lnTo>
                  <a:pt x="35210" y="685641"/>
                </a:lnTo>
                <a:lnTo>
                  <a:pt x="73402" y="711402"/>
                </a:lnTo>
                <a:lnTo>
                  <a:pt x="120142" y="720851"/>
                </a:lnTo>
                <a:lnTo>
                  <a:pt x="3586226" y="720851"/>
                </a:lnTo>
                <a:lnTo>
                  <a:pt x="3632965" y="711402"/>
                </a:lnTo>
                <a:lnTo>
                  <a:pt x="3671157" y="685641"/>
                </a:lnTo>
                <a:lnTo>
                  <a:pt x="3696918" y="647449"/>
                </a:lnTo>
                <a:lnTo>
                  <a:pt x="3706368" y="600709"/>
                </a:lnTo>
                <a:lnTo>
                  <a:pt x="3706368" y="120141"/>
                </a:lnTo>
                <a:lnTo>
                  <a:pt x="3696918" y="73402"/>
                </a:lnTo>
                <a:lnTo>
                  <a:pt x="3671157" y="35210"/>
                </a:lnTo>
                <a:lnTo>
                  <a:pt x="3632965" y="9449"/>
                </a:lnTo>
                <a:lnTo>
                  <a:pt x="35862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537450" y="3807714"/>
            <a:ext cx="304101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5740" marR="5080" indent="-193675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Sito </a:t>
            </a:r>
            <a:r>
              <a:rPr sz="1400" b="1" spc="5" dirty="0">
                <a:solidFill>
                  <a:srgbClr val="001F5F"/>
                </a:solidFill>
                <a:latin typeface="Arial"/>
                <a:cs typeface="Arial"/>
              </a:rPr>
              <a:t>web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della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Scuola,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nella</a:t>
            </a:r>
            <a:r>
              <a:rPr sz="1400" b="1" spc="-1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sezione  “Amministrazione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trasparente”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178040" y="5099303"/>
            <a:ext cx="3808476" cy="5242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484364" y="5149596"/>
            <a:ext cx="3191255" cy="47552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03947" y="5125211"/>
            <a:ext cx="3706495" cy="422275"/>
          </a:xfrm>
          <a:custGeom>
            <a:avLst/>
            <a:gdLst/>
            <a:ahLst/>
            <a:cxnLst/>
            <a:rect l="l" t="t" r="r" b="b"/>
            <a:pathLst>
              <a:path w="3706495" h="422275">
                <a:moveTo>
                  <a:pt x="3636009" y="0"/>
                </a:moveTo>
                <a:lnTo>
                  <a:pt x="70357" y="0"/>
                </a:lnTo>
                <a:lnTo>
                  <a:pt x="42969" y="5528"/>
                </a:lnTo>
                <a:lnTo>
                  <a:pt x="20605" y="20605"/>
                </a:lnTo>
                <a:lnTo>
                  <a:pt x="5528" y="42969"/>
                </a:lnTo>
                <a:lnTo>
                  <a:pt x="0" y="70357"/>
                </a:lnTo>
                <a:lnTo>
                  <a:pt x="0" y="351790"/>
                </a:lnTo>
                <a:lnTo>
                  <a:pt x="5528" y="379178"/>
                </a:lnTo>
                <a:lnTo>
                  <a:pt x="20605" y="401542"/>
                </a:lnTo>
                <a:lnTo>
                  <a:pt x="42969" y="416619"/>
                </a:lnTo>
                <a:lnTo>
                  <a:pt x="70357" y="422147"/>
                </a:lnTo>
                <a:lnTo>
                  <a:pt x="3636009" y="422147"/>
                </a:lnTo>
                <a:lnTo>
                  <a:pt x="3663398" y="416619"/>
                </a:lnTo>
                <a:lnTo>
                  <a:pt x="3685762" y="401542"/>
                </a:lnTo>
                <a:lnTo>
                  <a:pt x="3700839" y="379178"/>
                </a:lnTo>
                <a:lnTo>
                  <a:pt x="3706368" y="351790"/>
                </a:lnTo>
                <a:lnTo>
                  <a:pt x="3706368" y="70357"/>
                </a:lnTo>
                <a:lnTo>
                  <a:pt x="3700839" y="42969"/>
                </a:lnTo>
                <a:lnTo>
                  <a:pt x="3685762" y="20605"/>
                </a:lnTo>
                <a:lnTo>
                  <a:pt x="3663398" y="5528"/>
                </a:lnTo>
                <a:lnTo>
                  <a:pt x="36360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606410" y="5212460"/>
            <a:ext cx="29013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Portale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unico dei dati della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Scuola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08431" y="883919"/>
            <a:ext cx="288290" cy="288290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144018" y="0"/>
                </a:moveTo>
                <a:lnTo>
                  <a:pt x="98496" y="7345"/>
                </a:lnTo>
                <a:lnTo>
                  <a:pt x="58962" y="27797"/>
                </a:lnTo>
                <a:lnTo>
                  <a:pt x="27786" y="58978"/>
                </a:lnTo>
                <a:lnTo>
                  <a:pt x="7342" y="98511"/>
                </a:lnTo>
                <a:lnTo>
                  <a:pt x="0" y="144017"/>
                </a:lnTo>
                <a:lnTo>
                  <a:pt x="7342" y="189524"/>
                </a:lnTo>
                <a:lnTo>
                  <a:pt x="27786" y="229057"/>
                </a:lnTo>
                <a:lnTo>
                  <a:pt x="58962" y="260238"/>
                </a:lnTo>
                <a:lnTo>
                  <a:pt x="98496" y="280690"/>
                </a:lnTo>
                <a:lnTo>
                  <a:pt x="144018" y="288035"/>
                </a:lnTo>
                <a:lnTo>
                  <a:pt x="189539" y="280690"/>
                </a:lnTo>
                <a:lnTo>
                  <a:pt x="229073" y="260238"/>
                </a:lnTo>
                <a:lnTo>
                  <a:pt x="260249" y="229057"/>
                </a:lnTo>
                <a:lnTo>
                  <a:pt x="280693" y="189524"/>
                </a:lnTo>
                <a:lnTo>
                  <a:pt x="288036" y="144017"/>
                </a:lnTo>
                <a:lnTo>
                  <a:pt x="280693" y="98511"/>
                </a:lnTo>
                <a:lnTo>
                  <a:pt x="260249" y="58978"/>
                </a:lnTo>
                <a:lnTo>
                  <a:pt x="229073" y="27797"/>
                </a:lnTo>
                <a:lnTo>
                  <a:pt x="189539" y="7345"/>
                </a:lnTo>
                <a:lnTo>
                  <a:pt x="144018" y="0"/>
                </a:lnTo>
                <a:close/>
              </a:path>
            </a:pathLst>
          </a:custGeom>
          <a:solidFill>
            <a:srgbClr val="244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75894" y="872490"/>
            <a:ext cx="10727055" cy="897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  <a:p>
            <a:pPr marL="23495" marR="5080">
              <a:lnSpc>
                <a:spcPct val="100000"/>
              </a:lnSpc>
              <a:spcBef>
                <a:spcPts val="1345"/>
              </a:spcBef>
            </a:pP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Con riferimento agli obblighi di trasparenza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in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materia di contratti pubblici,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i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seguito una sintesi dei </a:t>
            </a:r>
            <a:r>
              <a:rPr sz="1400" spc="-10" dirty="0">
                <a:solidFill>
                  <a:srgbClr val="244060"/>
                </a:solidFill>
                <a:latin typeface="Arial"/>
                <a:cs typeface="Arial"/>
              </a:rPr>
              <a:t>documenti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da pubblicare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e </a:t>
            </a:r>
            <a:r>
              <a:rPr sz="1400" spc="-10" dirty="0">
                <a:solidFill>
                  <a:srgbClr val="244060"/>
                </a:solidFill>
                <a:latin typeface="Arial"/>
                <a:cs typeface="Arial"/>
              </a:rPr>
              <a:t>le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relative  piattaforme</a:t>
            </a:r>
            <a:r>
              <a:rPr sz="1400" spc="-4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su</a:t>
            </a:r>
            <a:r>
              <a:rPr sz="1400" spc="-1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cui</a:t>
            </a:r>
            <a:r>
              <a:rPr sz="1400" spc="-1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pubblicare</a:t>
            </a:r>
            <a:r>
              <a:rPr sz="1400" spc="-4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244060"/>
                </a:solidFill>
                <a:latin typeface="Arial"/>
                <a:cs typeface="Arial"/>
              </a:rPr>
              <a:t>(cfr.</a:t>
            </a:r>
            <a:r>
              <a:rPr sz="1400" spc="-3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art.</a:t>
            </a:r>
            <a:r>
              <a:rPr sz="1400" spc="-2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48</a:t>
            </a:r>
            <a:r>
              <a:rPr sz="1400" spc="-1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del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Regolamento,</a:t>
            </a:r>
            <a:r>
              <a:rPr sz="1400" spc="-3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art.</a:t>
            </a:r>
            <a:r>
              <a:rPr sz="1400" spc="-2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29</a:t>
            </a:r>
            <a:r>
              <a:rPr sz="1400" spc="-1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del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 D.lgs.</a:t>
            </a:r>
            <a:r>
              <a:rPr sz="1400" spc="-2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50/2016</a:t>
            </a:r>
            <a:r>
              <a:rPr sz="1400" spc="-4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e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Delibera</a:t>
            </a:r>
            <a:r>
              <a:rPr sz="1400" spc="-10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ANAC</a:t>
            </a:r>
            <a:r>
              <a:rPr sz="1400" spc="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1310/2016).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455664" y="2636520"/>
            <a:ext cx="433070" cy="2828925"/>
          </a:xfrm>
          <a:custGeom>
            <a:avLst/>
            <a:gdLst/>
            <a:ahLst/>
            <a:cxnLst/>
            <a:rect l="l" t="t" r="r" b="b"/>
            <a:pathLst>
              <a:path w="433070" h="2828925">
                <a:moveTo>
                  <a:pt x="0" y="0"/>
                </a:moveTo>
                <a:lnTo>
                  <a:pt x="43610" y="4869"/>
                </a:lnTo>
                <a:lnTo>
                  <a:pt x="84230" y="18835"/>
                </a:lnTo>
                <a:lnTo>
                  <a:pt x="120990" y="40933"/>
                </a:lnTo>
                <a:lnTo>
                  <a:pt x="153019" y="70199"/>
                </a:lnTo>
                <a:lnTo>
                  <a:pt x="179445" y="105667"/>
                </a:lnTo>
                <a:lnTo>
                  <a:pt x="199399" y="146375"/>
                </a:lnTo>
                <a:lnTo>
                  <a:pt x="212010" y="191357"/>
                </a:lnTo>
                <a:lnTo>
                  <a:pt x="216408" y="239649"/>
                </a:lnTo>
                <a:lnTo>
                  <a:pt x="216408" y="1174622"/>
                </a:lnTo>
                <a:lnTo>
                  <a:pt x="220805" y="1222914"/>
                </a:lnTo>
                <a:lnTo>
                  <a:pt x="233416" y="1267896"/>
                </a:lnTo>
                <a:lnTo>
                  <a:pt x="253370" y="1308604"/>
                </a:lnTo>
                <a:lnTo>
                  <a:pt x="279796" y="1344072"/>
                </a:lnTo>
                <a:lnTo>
                  <a:pt x="311825" y="1373338"/>
                </a:lnTo>
                <a:lnTo>
                  <a:pt x="348585" y="1395436"/>
                </a:lnTo>
                <a:lnTo>
                  <a:pt x="389205" y="1409402"/>
                </a:lnTo>
                <a:lnTo>
                  <a:pt x="432815" y="1414271"/>
                </a:lnTo>
                <a:lnTo>
                  <a:pt x="389205" y="1419141"/>
                </a:lnTo>
                <a:lnTo>
                  <a:pt x="348585" y="1433107"/>
                </a:lnTo>
                <a:lnTo>
                  <a:pt x="311825" y="1455205"/>
                </a:lnTo>
                <a:lnTo>
                  <a:pt x="279796" y="1484471"/>
                </a:lnTo>
                <a:lnTo>
                  <a:pt x="253370" y="1519939"/>
                </a:lnTo>
                <a:lnTo>
                  <a:pt x="233416" y="1560647"/>
                </a:lnTo>
                <a:lnTo>
                  <a:pt x="220805" y="1605629"/>
                </a:lnTo>
                <a:lnTo>
                  <a:pt x="216408" y="1653920"/>
                </a:lnTo>
                <a:lnTo>
                  <a:pt x="216408" y="2588894"/>
                </a:lnTo>
                <a:lnTo>
                  <a:pt x="212010" y="2637186"/>
                </a:lnTo>
                <a:lnTo>
                  <a:pt x="199399" y="2682168"/>
                </a:lnTo>
                <a:lnTo>
                  <a:pt x="179445" y="2722876"/>
                </a:lnTo>
                <a:lnTo>
                  <a:pt x="153019" y="2758344"/>
                </a:lnTo>
                <a:lnTo>
                  <a:pt x="120990" y="2787610"/>
                </a:lnTo>
                <a:lnTo>
                  <a:pt x="84230" y="2809708"/>
                </a:lnTo>
                <a:lnTo>
                  <a:pt x="43610" y="2823674"/>
                </a:lnTo>
                <a:lnTo>
                  <a:pt x="0" y="2828543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12113" y="5194553"/>
            <a:ext cx="2809240" cy="288290"/>
          </a:xfrm>
          <a:custGeom>
            <a:avLst/>
            <a:gdLst/>
            <a:ahLst/>
            <a:cxnLst/>
            <a:rect l="l" t="t" r="r" b="b"/>
            <a:pathLst>
              <a:path w="2809240" h="288289">
                <a:moveTo>
                  <a:pt x="0" y="48006"/>
                </a:moveTo>
                <a:lnTo>
                  <a:pt x="3771" y="29307"/>
                </a:lnTo>
                <a:lnTo>
                  <a:pt x="14058" y="14049"/>
                </a:lnTo>
                <a:lnTo>
                  <a:pt x="29317" y="3768"/>
                </a:lnTo>
                <a:lnTo>
                  <a:pt x="48006" y="0"/>
                </a:lnTo>
                <a:lnTo>
                  <a:pt x="2760726" y="0"/>
                </a:lnTo>
                <a:lnTo>
                  <a:pt x="2779424" y="3768"/>
                </a:lnTo>
                <a:lnTo>
                  <a:pt x="2794682" y="14049"/>
                </a:lnTo>
                <a:lnTo>
                  <a:pt x="2804963" y="29307"/>
                </a:lnTo>
                <a:lnTo>
                  <a:pt x="2808732" y="48006"/>
                </a:lnTo>
                <a:lnTo>
                  <a:pt x="2808732" y="240030"/>
                </a:lnTo>
                <a:lnTo>
                  <a:pt x="2804963" y="258728"/>
                </a:lnTo>
                <a:lnTo>
                  <a:pt x="2794682" y="273986"/>
                </a:lnTo>
                <a:lnTo>
                  <a:pt x="2779424" y="284267"/>
                </a:lnTo>
                <a:lnTo>
                  <a:pt x="2760726" y="288036"/>
                </a:lnTo>
                <a:lnTo>
                  <a:pt x="48006" y="288036"/>
                </a:lnTo>
                <a:lnTo>
                  <a:pt x="29317" y="284267"/>
                </a:lnTo>
                <a:lnTo>
                  <a:pt x="14058" y="273986"/>
                </a:lnTo>
                <a:lnTo>
                  <a:pt x="3771" y="258728"/>
                </a:lnTo>
                <a:lnTo>
                  <a:pt x="0" y="240030"/>
                </a:lnTo>
                <a:lnTo>
                  <a:pt x="0" y="48006"/>
                </a:lnTo>
                <a:close/>
              </a:path>
            </a:pathLst>
          </a:custGeom>
          <a:ln w="25907">
            <a:solidFill>
              <a:srgbClr val="FFC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720084" y="5298947"/>
            <a:ext cx="3484879" cy="76200"/>
          </a:xfrm>
          <a:custGeom>
            <a:avLst/>
            <a:gdLst/>
            <a:ahLst/>
            <a:cxnLst/>
            <a:rect l="l" t="t" r="r" b="b"/>
            <a:pathLst>
              <a:path w="3484879" h="76200">
                <a:moveTo>
                  <a:pt x="3471671" y="31749"/>
                </a:moveTo>
                <a:lnTo>
                  <a:pt x="3420871" y="31749"/>
                </a:lnTo>
                <a:lnTo>
                  <a:pt x="3420871" y="44449"/>
                </a:lnTo>
                <a:lnTo>
                  <a:pt x="3408171" y="44456"/>
                </a:lnTo>
                <a:lnTo>
                  <a:pt x="3408171" y="76199"/>
                </a:lnTo>
                <a:lnTo>
                  <a:pt x="3484371" y="38099"/>
                </a:lnTo>
                <a:lnTo>
                  <a:pt x="3471671" y="31749"/>
                </a:lnTo>
                <a:close/>
              </a:path>
              <a:path w="3484879" h="76200">
                <a:moveTo>
                  <a:pt x="3408171" y="31756"/>
                </a:moveTo>
                <a:lnTo>
                  <a:pt x="0" y="33527"/>
                </a:lnTo>
                <a:lnTo>
                  <a:pt x="0" y="46227"/>
                </a:lnTo>
                <a:lnTo>
                  <a:pt x="3408171" y="44456"/>
                </a:lnTo>
                <a:lnTo>
                  <a:pt x="3408171" y="31756"/>
                </a:lnTo>
                <a:close/>
              </a:path>
              <a:path w="3484879" h="76200">
                <a:moveTo>
                  <a:pt x="3420871" y="31749"/>
                </a:moveTo>
                <a:lnTo>
                  <a:pt x="3408171" y="31756"/>
                </a:lnTo>
                <a:lnTo>
                  <a:pt x="3408171" y="44456"/>
                </a:lnTo>
                <a:lnTo>
                  <a:pt x="3420871" y="44449"/>
                </a:lnTo>
                <a:lnTo>
                  <a:pt x="3420871" y="31749"/>
                </a:lnTo>
                <a:close/>
              </a:path>
              <a:path w="3484879" h="76200">
                <a:moveTo>
                  <a:pt x="3408171" y="0"/>
                </a:moveTo>
                <a:lnTo>
                  <a:pt x="3408171" y="31756"/>
                </a:lnTo>
                <a:lnTo>
                  <a:pt x="3471671" y="31749"/>
                </a:lnTo>
                <a:lnTo>
                  <a:pt x="340817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ts val="1425"/>
              </a:lnSpc>
            </a:pPr>
            <a:fld id="{81D60167-4931-47E6-BA6A-407CBD079E47}" type="slidenum">
              <a:rPr spc="-5" dirty="0"/>
              <a:t>167</a:t>
            </a:fld>
            <a:endParaRPr spc="-5" dirty="0"/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2311" y="768095"/>
            <a:ext cx="8764524" cy="32461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92352" y="5544311"/>
            <a:ext cx="3420110" cy="323215"/>
          </a:xfrm>
          <a:custGeom>
            <a:avLst/>
            <a:gdLst/>
            <a:ahLst/>
            <a:cxnLst/>
            <a:rect l="l" t="t" r="r" b="b"/>
            <a:pathLst>
              <a:path w="3420110" h="323214">
                <a:moveTo>
                  <a:pt x="3366008" y="0"/>
                </a:moveTo>
                <a:lnTo>
                  <a:pt x="53847" y="0"/>
                </a:lnTo>
                <a:lnTo>
                  <a:pt x="32896" y="4234"/>
                </a:lnTo>
                <a:lnTo>
                  <a:pt x="15779" y="15779"/>
                </a:lnTo>
                <a:lnTo>
                  <a:pt x="4234" y="32896"/>
                </a:lnTo>
                <a:lnTo>
                  <a:pt x="0" y="53847"/>
                </a:lnTo>
                <a:lnTo>
                  <a:pt x="0" y="269240"/>
                </a:lnTo>
                <a:lnTo>
                  <a:pt x="4234" y="290201"/>
                </a:lnTo>
                <a:lnTo>
                  <a:pt x="15779" y="307317"/>
                </a:lnTo>
                <a:lnTo>
                  <a:pt x="32896" y="318856"/>
                </a:lnTo>
                <a:lnTo>
                  <a:pt x="53847" y="323088"/>
                </a:lnTo>
                <a:lnTo>
                  <a:pt x="3366008" y="323088"/>
                </a:lnTo>
                <a:lnTo>
                  <a:pt x="3386959" y="318856"/>
                </a:lnTo>
                <a:lnTo>
                  <a:pt x="3404076" y="307317"/>
                </a:lnTo>
                <a:lnTo>
                  <a:pt x="3415621" y="290201"/>
                </a:lnTo>
                <a:lnTo>
                  <a:pt x="3419856" y="269240"/>
                </a:lnTo>
                <a:lnTo>
                  <a:pt x="3419856" y="53847"/>
                </a:lnTo>
                <a:lnTo>
                  <a:pt x="3415621" y="32896"/>
                </a:lnTo>
                <a:lnTo>
                  <a:pt x="3404076" y="15779"/>
                </a:lnTo>
                <a:lnTo>
                  <a:pt x="3386959" y="4234"/>
                </a:lnTo>
                <a:lnTo>
                  <a:pt x="3366008" y="0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87527" y="232409"/>
            <a:ext cx="9594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Agenda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ts val="1425"/>
              </a:lnSpc>
            </a:pPr>
            <a:fld id="{81D60167-4931-47E6-BA6A-407CBD079E47}" type="slidenum">
              <a:rPr spc="-5" dirty="0"/>
              <a:t>168</a:t>
            </a:fld>
            <a:endParaRPr spc="-5" dirty="0"/>
          </a:p>
        </p:txBody>
      </p:sp>
      <p:sp>
        <p:nvSpPr>
          <p:cNvPr id="9" name="object 9"/>
          <p:cNvSpPr txBox="1"/>
          <p:nvPr/>
        </p:nvSpPr>
        <p:spPr>
          <a:xfrm>
            <a:off x="990091" y="3181857"/>
            <a:ext cx="5641975" cy="2647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405" indent="-17970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93040" algn="l"/>
              </a:tabLst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Contesto e principali </a:t>
            </a:r>
            <a:r>
              <a:rPr sz="1600" b="1" spc="-15" dirty="0">
                <a:solidFill>
                  <a:srgbClr val="001F5F"/>
                </a:solidFill>
                <a:latin typeface="Arial"/>
                <a:cs typeface="Arial"/>
              </a:rPr>
              <a:t>novità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per le Istituzioni</a:t>
            </a:r>
            <a:r>
              <a:rPr sz="1600" b="1" spc="2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scolastiche</a:t>
            </a:r>
            <a:endParaRPr sz="1600">
              <a:latin typeface="Arial"/>
              <a:cs typeface="Arial"/>
            </a:endParaRPr>
          </a:p>
          <a:p>
            <a:pPr marL="192405" indent="-17970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193040" algn="l"/>
              </a:tabLst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La gestione finanziaria ed</a:t>
            </a:r>
            <a:r>
              <a:rPr sz="1600" b="1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amministrativo-contabile</a:t>
            </a:r>
            <a:endParaRPr sz="1600">
              <a:latin typeface="Arial"/>
              <a:cs typeface="Arial"/>
            </a:endParaRPr>
          </a:p>
          <a:p>
            <a:pPr marL="192405" indent="-17970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193040" algn="l"/>
              </a:tabLst>
            </a:pP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L'attività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negoziale delle Istituzioni</a:t>
            </a:r>
            <a:r>
              <a:rPr sz="1600" b="1" spc="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scolastiche</a:t>
            </a:r>
            <a:endParaRPr sz="1600">
              <a:latin typeface="Arial"/>
              <a:cs typeface="Arial"/>
            </a:endParaRPr>
          </a:p>
          <a:p>
            <a:pPr marL="192405" indent="-179705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193040" algn="l"/>
              </a:tabLst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Ulteriori</a:t>
            </a:r>
            <a:r>
              <a:rPr sz="1600" b="1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disposizioni</a:t>
            </a:r>
            <a:endParaRPr sz="1600">
              <a:latin typeface="Arial"/>
              <a:cs typeface="Arial"/>
            </a:endParaRPr>
          </a:p>
          <a:p>
            <a:pPr marL="370840" lvl="1" indent="-178435">
              <a:lnSpc>
                <a:spcPct val="100000"/>
              </a:lnSpc>
              <a:spcBef>
                <a:spcPts val="1200"/>
              </a:spcBef>
              <a:buChar char="-"/>
              <a:tabLst>
                <a:tab pos="37084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Fattura elettronica e</a:t>
            </a:r>
            <a:r>
              <a:rPr sz="1600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PCC</a:t>
            </a:r>
            <a:endParaRPr sz="1600">
              <a:latin typeface="Arial"/>
              <a:cs typeface="Arial"/>
            </a:endParaRPr>
          </a:p>
          <a:p>
            <a:pPr marL="370840" lvl="1" indent="-178435">
              <a:lnSpc>
                <a:spcPct val="100000"/>
              </a:lnSpc>
              <a:spcBef>
                <a:spcPts val="1200"/>
              </a:spcBef>
              <a:buChar char="-"/>
              <a:tabLst>
                <a:tab pos="37084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Flussi informativi obbligatori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(ANAC)</a:t>
            </a:r>
            <a:endParaRPr sz="1600">
              <a:latin typeface="Arial"/>
              <a:cs typeface="Arial"/>
            </a:endParaRPr>
          </a:p>
          <a:p>
            <a:pPr marL="370840" lvl="1" indent="-178435">
              <a:lnSpc>
                <a:spcPct val="100000"/>
              </a:lnSpc>
              <a:spcBef>
                <a:spcPts val="1200"/>
              </a:spcBef>
              <a:buChar char="-"/>
              <a:tabLst>
                <a:tab pos="370840" algn="l"/>
              </a:tabLst>
            </a:pP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Cenni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materia di</a:t>
            </a:r>
            <a:r>
              <a:rPr sz="16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privacy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11288" y="998346"/>
            <a:ext cx="991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3985">
              <a:lnSpc>
                <a:spcPct val="100000"/>
              </a:lnSpc>
              <a:spcBef>
                <a:spcPts val="100"/>
              </a:spcBef>
            </a:pPr>
            <a:r>
              <a:rPr sz="1200" b="1" spc="-240" dirty="0">
                <a:solidFill>
                  <a:srgbClr val="BE9000"/>
                </a:solidFill>
                <a:latin typeface="Verdana"/>
                <a:cs typeface="Verdana"/>
              </a:rPr>
              <a:t>ULTERIORI  </a:t>
            </a:r>
            <a:r>
              <a:rPr sz="1200" b="1" spc="-215" dirty="0">
                <a:solidFill>
                  <a:srgbClr val="BE9000"/>
                </a:solidFill>
                <a:latin typeface="Verdana"/>
                <a:cs typeface="Verdana"/>
              </a:rPr>
              <a:t>DISPOSIZIONI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3250565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Cenni in materia di</a:t>
            </a:r>
            <a:r>
              <a:rPr spc="-140" dirty="0"/>
              <a:t> </a:t>
            </a:r>
            <a:r>
              <a:rPr spc="-5" dirty="0"/>
              <a:t>privacy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Definizioni</a:t>
            </a:r>
            <a:r>
              <a:rPr sz="1600" b="0" spc="-15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(1/2)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6867" y="845947"/>
            <a:ext cx="10718165" cy="5151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620" algn="just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L'Istituzione scolastica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, nello svolgimento della propria attività istituzionale, </a:t>
            </a:r>
            <a:r>
              <a:rPr sz="1600" b="1" dirty="0">
                <a:solidFill>
                  <a:srgbClr val="244060"/>
                </a:solidFill>
                <a:latin typeface="Arial"/>
                <a:cs typeface="Arial"/>
              </a:rPr>
              <a:t>tratta </a:t>
            </a:r>
            <a:r>
              <a:rPr sz="1600" b="1" spc="-10" dirty="0">
                <a:solidFill>
                  <a:srgbClr val="244060"/>
                </a:solidFill>
                <a:latin typeface="Arial"/>
                <a:cs typeface="Arial"/>
              </a:rPr>
              <a:t>una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mole considerevole </a:t>
            </a:r>
            <a:r>
              <a:rPr sz="1600" b="1" dirty="0">
                <a:solidFill>
                  <a:srgbClr val="244060"/>
                </a:solidFill>
                <a:latin typeface="Arial"/>
                <a:cs typeface="Arial"/>
              </a:rPr>
              <a:t>di dati 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personali che, per loro natura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(dati di minori,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dati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relativi alla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salute,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dati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che rivelano l'origine razziale o etnica, ecc.) 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necessitano di particolare attenzione nelle modalità di</a:t>
            </a:r>
            <a:r>
              <a:rPr sz="1600" b="1" spc="20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trattamento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12700" marR="7620" algn="just">
              <a:lnSpc>
                <a:spcPct val="100000"/>
              </a:lnSpc>
              <a:spcBef>
                <a:spcPts val="994"/>
              </a:spcBef>
            </a:pP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Ai sensi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del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Regolamento (UE) 2016/279 del Parlamento Europeo e del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Consiglio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relativo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alla "</a:t>
            </a:r>
            <a:r>
              <a:rPr sz="1600" b="1" spc="-10" dirty="0">
                <a:solidFill>
                  <a:srgbClr val="244060"/>
                </a:solidFill>
                <a:latin typeface="Arial"/>
                <a:cs typeface="Arial"/>
              </a:rPr>
              <a:t>Protezione </a:t>
            </a:r>
            <a:r>
              <a:rPr sz="1600" b="1" dirty="0">
                <a:solidFill>
                  <a:srgbClr val="244060"/>
                </a:solidFill>
                <a:latin typeface="Arial"/>
                <a:cs typeface="Arial"/>
              </a:rPr>
              <a:t>delle 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persone fisiche con riguardo al trattamento dei dati personali, nonché </a:t>
            </a:r>
            <a:r>
              <a:rPr sz="1600" b="1" dirty="0">
                <a:solidFill>
                  <a:srgbClr val="244060"/>
                </a:solidFill>
                <a:latin typeface="Arial"/>
                <a:cs typeface="Arial"/>
              </a:rPr>
              <a:t>alla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libera circolazione </a:t>
            </a:r>
            <a:r>
              <a:rPr sz="1600" b="1" dirty="0">
                <a:solidFill>
                  <a:srgbClr val="244060"/>
                </a:solidFill>
                <a:latin typeface="Arial"/>
                <a:cs typeface="Arial"/>
              </a:rPr>
              <a:t>di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tali </a:t>
            </a:r>
            <a:r>
              <a:rPr sz="1600" b="1" dirty="0">
                <a:solidFill>
                  <a:srgbClr val="244060"/>
                </a:solidFill>
                <a:latin typeface="Arial"/>
                <a:cs typeface="Arial"/>
              </a:rPr>
              <a:t>dati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" 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(GDPR),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si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intende</a:t>
            </a:r>
            <a:r>
              <a:rPr sz="1600" spc="2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per: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1308100" marR="5080" algn="just">
              <a:lnSpc>
                <a:spcPct val="100000"/>
              </a:lnSpc>
            </a:pPr>
            <a:r>
              <a:rPr sz="1600" u="sng" spc="-1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Arial"/>
                <a:cs typeface="Arial"/>
              </a:rPr>
              <a:t>“</a:t>
            </a:r>
            <a:r>
              <a:rPr sz="1600" b="1" u="sng" spc="-1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Arial"/>
                <a:cs typeface="Arial"/>
              </a:rPr>
              <a:t>Trattamento</a:t>
            </a:r>
            <a:r>
              <a:rPr sz="1600" u="sng" spc="-1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Arial"/>
                <a:cs typeface="Arial"/>
              </a:rPr>
              <a:t>”: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qualsiasi operazione o insieme di operazioni, compiute con o senza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l’ausilio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di processi  automatizzati e applicate a </a:t>
            </a:r>
            <a:r>
              <a:rPr sz="1600" i="1" spc="-5" dirty="0">
                <a:solidFill>
                  <a:srgbClr val="244060"/>
                </a:solidFill>
                <a:latin typeface="Arial"/>
                <a:cs typeface="Arial"/>
              </a:rPr>
              <a:t>dati personali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o insiemi di dati personali, come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la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raccolta,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la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registrazione, 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l’organizzazione,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la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strutturazione,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la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conservazione,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l’adattamento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o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la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modifica, l’estrazione,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la 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consultazione, l’uso,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la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comunicazione mediante trasmissione, diffusione o qualsiasi altra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forma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di 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messa a disposizione,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il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raffronto o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l’interconnessione,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la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limitazione,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la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cancellazione o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la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distruzione  (art. 4, n. 2 del</a:t>
            </a:r>
            <a:r>
              <a:rPr sz="1600" spc="7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GDPR).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00">
              <a:latin typeface="Times New Roman"/>
              <a:cs typeface="Times New Roman"/>
            </a:endParaRPr>
          </a:p>
          <a:p>
            <a:pPr marL="1308100" marR="6985" algn="just">
              <a:lnSpc>
                <a:spcPct val="100000"/>
              </a:lnSpc>
              <a:spcBef>
                <a:spcPts val="5"/>
              </a:spcBef>
            </a:pPr>
            <a:r>
              <a:rPr sz="1600" u="sng" spc="-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Arial"/>
                <a:cs typeface="Arial"/>
              </a:rPr>
              <a:t>“</a:t>
            </a:r>
            <a:r>
              <a:rPr sz="1600" b="1" u="sng" spc="-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Arial"/>
                <a:cs typeface="Arial"/>
              </a:rPr>
              <a:t>Dato personale</a:t>
            </a:r>
            <a:r>
              <a:rPr sz="1600" u="sng" spc="-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Arial"/>
                <a:cs typeface="Arial"/>
              </a:rPr>
              <a:t>”: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 qualsiasi informazione riguardante una persona fisica identificata o</a:t>
            </a:r>
            <a:r>
              <a:rPr sz="1600" spc="29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identificabile  («interessato»);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si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considera identificabile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la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persona fisica che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può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essere identificata, direttamente o  indirettamente,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con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particolare riferimento a un identificativo come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il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nome, un numero di identificazione,  dati relativi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all'ubicazione,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un identificativo online o a uno o più elementi caratteristici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della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sua identità  fisica, fisiologica, genetica, psichica, economica, culturale o sociale (art. 4, n. 1 del</a:t>
            </a:r>
            <a:r>
              <a:rPr sz="1600" spc="12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GDPR).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987796" y="4398264"/>
            <a:ext cx="1009015" cy="144780"/>
          </a:xfrm>
          <a:custGeom>
            <a:avLst/>
            <a:gdLst/>
            <a:ahLst/>
            <a:cxnLst/>
            <a:rect l="l" t="t" r="r" b="b"/>
            <a:pathLst>
              <a:path w="1009015" h="144779">
                <a:moveTo>
                  <a:pt x="1008887" y="0"/>
                </a:moveTo>
                <a:lnTo>
                  <a:pt x="0" y="0"/>
                </a:lnTo>
                <a:lnTo>
                  <a:pt x="504443" y="144780"/>
                </a:lnTo>
                <a:lnTo>
                  <a:pt x="1008887" y="0"/>
                </a:lnTo>
                <a:close/>
              </a:path>
            </a:pathLst>
          </a:custGeom>
          <a:solidFill>
            <a:srgbClr val="244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28700" y="4892040"/>
            <a:ext cx="440690" cy="489584"/>
          </a:xfrm>
          <a:custGeom>
            <a:avLst/>
            <a:gdLst/>
            <a:ahLst/>
            <a:cxnLst/>
            <a:rect l="l" t="t" r="r" b="b"/>
            <a:pathLst>
              <a:path w="440690" h="489585">
                <a:moveTo>
                  <a:pt x="240042" y="0"/>
                </a:moveTo>
                <a:lnTo>
                  <a:pt x="224624" y="0"/>
                </a:lnTo>
                <a:lnTo>
                  <a:pt x="184988" y="8762"/>
                </a:lnTo>
                <a:lnTo>
                  <a:pt x="143141" y="30734"/>
                </a:lnTo>
                <a:lnTo>
                  <a:pt x="110109" y="72390"/>
                </a:lnTo>
                <a:lnTo>
                  <a:pt x="101295" y="114046"/>
                </a:lnTo>
                <a:lnTo>
                  <a:pt x="99098" y="138176"/>
                </a:lnTo>
                <a:lnTo>
                  <a:pt x="92494" y="140462"/>
                </a:lnTo>
                <a:lnTo>
                  <a:pt x="88087" y="144780"/>
                </a:lnTo>
                <a:lnTo>
                  <a:pt x="85890" y="155702"/>
                </a:lnTo>
                <a:lnTo>
                  <a:pt x="88087" y="171069"/>
                </a:lnTo>
                <a:lnTo>
                  <a:pt x="92494" y="188722"/>
                </a:lnTo>
                <a:lnTo>
                  <a:pt x="101295" y="203962"/>
                </a:lnTo>
                <a:lnTo>
                  <a:pt x="105702" y="210566"/>
                </a:lnTo>
                <a:lnTo>
                  <a:pt x="114515" y="212852"/>
                </a:lnTo>
                <a:lnTo>
                  <a:pt x="118922" y="225933"/>
                </a:lnTo>
                <a:lnTo>
                  <a:pt x="125526" y="236982"/>
                </a:lnTo>
                <a:lnTo>
                  <a:pt x="140944" y="258826"/>
                </a:lnTo>
                <a:lnTo>
                  <a:pt x="149745" y="272034"/>
                </a:lnTo>
                <a:lnTo>
                  <a:pt x="160756" y="280797"/>
                </a:lnTo>
                <a:lnTo>
                  <a:pt x="160756" y="298323"/>
                </a:lnTo>
                <a:lnTo>
                  <a:pt x="156349" y="313690"/>
                </a:lnTo>
                <a:lnTo>
                  <a:pt x="149745" y="326898"/>
                </a:lnTo>
                <a:lnTo>
                  <a:pt x="145338" y="333502"/>
                </a:lnTo>
                <a:lnTo>
                  <a:pt x="138734" y="335661"/>
                </a:lnTo>
                <a:lnTo>
                  <a:pt x="96900" y="353187"/>
                </a:lnTo>
                <a:lnTo>
                  <a:pt x="57251" y="372999"/>
                </a:lnTo>
                <a:lnTo>
                  <a:pt x="24218" y="397129"/>
                </a:lnTo>
                <a:lnTo>
                  <a:pt x="0" y="447548"/>
                </a:lnTo>
                <a:lnTo>
                  <a:pt x="0" y="469519"/>
                </a:lnTo>
                <a:lnTo>
                  <a:pt x="4406" y="480441"/>
                </a:lnTo>
                <a:lnTo>
                  <a:pt x="6603" y="484759"/>
                </a:lnTo>
                <a:lnTo>
                  <a:pt x="11010" y="487045"/>
                </a:lnTo>
                <a:lnTo>
                  <a:pt x="15417" y="489204"/>
                </a:lnTo>
                <a:lnTo>
                  <a:pt x="418465" y="489204"/>
                </a:lnTo>
                <a:lnTo>
                  <a:pt x="425069" y="487045"/>
                </a:lnTo>
                <a:lnTo>
                  <a:pt x="429387" y="482600"/>
                </a:lnTo>
                <a:lnTo>
                  <a:pt x="433831" y="478282"/>
                </a:lnTo>
                <a:lnTo>
                  <a:pt x="438277" y="467233"/>
                </a:lnTo>
                <a:lnTo>
                  <a:pt x="440436" y="454152"/>
                </a:lnTo>
                <a:lnTo>
                  <a:pt x="438277" y="445389"/>
                </a:lnTo>
                <a:lnTo>
                  <a:pt x="420624" y="401447"/>
                </a:lnTo>
                <a:lnTo>
                  <a:pt x="389763" y="370713"/>
                </a:lnTo>
                <a:lnTo>
                  <a:pt x="367791" y="359791"/>
                </a:lnTo>
                <a:lnTo>
                  <a:pt x="345694" y="346583"/>
                </a:lnTo>
                <a:lnTo>
                  <a:pt x="325881" y="337820"/>
                </a:lnTo>
                <a:lnTo>
                  <a:pt x="292862" y="326898"/>
                </a:lnTo>
                <a:lnTo>
                  <a:pt x="286258" y="324612"/>
                </a:lnTo>
                <a:lnTo>
                  <a:pt x="281940" y="320294"/>
                </a:lnTo>
                <a:lnTo>
                  <a:pt x="275209" y="309372"/>
                </a:lnTo>
                <a:lnTo>
                  <a:pt x="273050" y="296164"/>
                </a:lnTo>
                <a:lnTo>
                  <a:pt x="270891" y="280797"/>
                </a:lnTo>
                <a:lnTo>
                  <a:pt x="281940" y="272034"/>
                </a:lnTo>
                <a:lnTo>
                  <a:pt x="292862" y="256667"/>
                </a:lnTo>
                <a:lnTo>
                  <a:pt x="308356" y="236982"/>
                </a:lnTo>
                <a:lnTo>
                  <a:pt x="314959" y="225933"/>
                </a:lnTo>
                <a:lnTo>
                  <a:pt x="319278" y="212852"/>
                </a:lnTo>
                <a:lnTo>
                  <a:pt x="328168" y="210566"/>
                </a:lnTo>
                <a:lnTo>
                  <a:pt x="334772" y="203962"/>
                </a:lnTo>
                <a:lnTo>
                  <a:pt x="341375" y="188722"/>
                </a:lnTo>
                <a:lnTo>
                  <a:pt x="345694" y="171069"/>
                </a:lnTo>
                <a:lnTo>
                  <a:pt x="347980" y="155702"/>
                </a:lnTo>
                <a:lnTo>
                  <a:pt x="347980" y="144780"/>
                </a:lnTo>
                <a:lnTo>
                  <a:pt x="345694" y="142621"/>
                </a:lnTo>
                <a:lnTo>
                  <a:pt x="341375" y="140462"/>
                </a:lnTo>
                <a:lnTo>
                  <a:pt x="334772" y="138176"/>
                </a:lnTo>
                <a:lnTo>
                  <a:pt x="332486" y="120650"/>
                </a:lnTo>
                <a:lnTo>
                  <a:pt x="330327" y="103124"/>
                </a:lnTo>
                <a:lnTo>
                  <a:pt x="328168" y="87757"/>
                </a:lnTo>
                <a:lnTo>
                  <a:pt x="321563" y="72390"/>
                </a:lnTo>
                <a:lnTo>
                  <a:pt x="314959" y="61468"/>
                </a:lnTo>
                <a:lnTo>
                  <a:pt x="308356" y="50418"/>
                </a:lnTo>
                <a:lnTo>
                  <a:pt x="301752" y="41656"/>
                </a:lnTo>
                <a:lnTo>
                  <a:pt x="295147" y="35052"/>
                </a:lnTo>
                <a:lnTo>
                  <a:pt x="297306" y="35052"/>
                </a:lnTo>
                <a:lnTo>
                  <a:pt x="295147" y="32893"/>
                </a:lnTo>
                <a:lnTo>
                  <a:pt x="292862" y="26289"/>
                </a:lnTo>
                <a:lnTo>
                  <a:pt x="288544" y="21971"/>
                </a:lnTo>
                <a:lnTo>
                  <a:pt x="281940" y="19685"/>
                </a:lnTo>
                <a:lnTo>
                  <a:pt x="262000" y="19685"/>
                </a:lnTo>
                <a:lnTo>
                  <a:pt x="262000" y="17526"/>
                </a:lnTo>
                <a:lnTo>
                  <a:pt x="259841" y="13208"/>
                </a:lnTo>
                <a:lnTo>
                  <a:pt x="253237" y="8762"/>
                </a:lnTo>
                <a:lnTo>
                  <a:pt x="246634" y="4445"/>
                </a:lnTo>
                <a:lnTo>
                  <a:pt x="240042" y="0"/>
                </a:lnTo>
                <a:close/>
              </a:path>
            </a:pathLst>
          </a:custGeom>
          <a:solidFill>
            <a:srgbClr val="CC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21080" y="5201411"/>
            <a:ext cx="449580" cy="180340"/>
          </a:xfrm>
          <a:custGeom>
            <a:avLst/>
            <a:gdLst/>
            <a:ahLst/>
            <a:cxnLst/>
            <a:rect l="l" t="t" r="r" b="b"/>
            <a:pathLst>
              <a:path w="449580" h="180339">
                <a:moveTo>
                  <a:pt x="164477" y="6604"/>
                </a:moveTo>
                <a:lnTo>
                  <a:pt x="157899" y="17525"/>
                </a:lnTo>
                <a:lnTo>
                  <a:pt x="153517" y="19685"/>
                </a:lnTo>
                <a:lnTo>
                  <a:pt x="149123" y="24130"/>
                </a:lnTo>
                <a:lnTo>
                  <a:pt x="105270" y="39496"/>
                </a:lnTo>
                <a:lnTo>
                  <a:pt x="63601" y="61468"/>
                </a:lnTo>
                <a:lnTo>
                  <a:pt x="28511" y="85471"/>
                </a:lnTo>
                <a:lnTo>
                  <a:pt x="4381" y="129412"/>
                </a:lnTo>
                <a:lnTo>
                  <a:pt x="0" y="144779"/>
                </a:lnTo>
                <a:lnTo>
                  <a:pt x="0" y="155701"/>
                </a:lnTo>
                <a:lnTo>
                  <a:pt x="2197" y="166624"/>
                </a:lnTo>
                <a:lnTo>
                  <a:pt x="4381" y="171069"/>
                </a:lnTo>
                <a:lnTo>
                  <a:pt x="6578" y="175387"/>
                </a:lnTo>
                <a:lnTo>
                  <a:pt x="10960" y="179831"/>
                </a:lnTo>
                <a:lnTo>
                  <a:pt x="440816" y="179831"/>
                </a:lnTo>
                <a:lnTo>
                  <a:pt x="445134" y="177672"/>
                </a:lnTo>
                <a:lnTo>
                  <a:pt x="447420" y="173228"/>
                </a:lnTo>
                <a:lnTo>
                  <a:pt x="449579" y="168909"/>
                </a:lnTo>
                <a:lnTo>
                  <a:pt x="449579" y="144779"/>
                </a:lnTo>
                <a:lnTo>
                  <a:pt x="447420" y="136016"/>
                </a:lnTo>
                <a:lnTo>
                  <a:pt x="438657" y="109600"/>
                </a:lnTo>
                <a:lnTo>
                  <a:pt x="436372" y="100837"/>
                </a:lnTo>
                <a:lnTo>
                  <a:pt x="429894" y="92075"/>
                </a:lnTo>
                <a:lnTo>
                  <a:pt x="416686" y="76707"/>
                </a:lnTo>
                <a:lnTo>
                  <a:pt x="377189" y="50418"/>
                </a:lnTo>
                <a:lnTo>
                  <a:pt x="337894" y="30733"/>
                </a:lnTo>
                <a:lnTo>
                  <a:pt x="223697" y="30733"/>
                </a:lnTo>
                <a:lnTo>
                  <a:pt x="164477" y="6604"/>
                </a:lnTo>
                <a:close/>
              </a:path>
              <a:path w="449580" h="180339">
                <a:moveTo>
                  <a:pt x="282956" y="0"/>
                </a:moveTo>
                <a:lnTo>
                  <a:pt x="223697" y="30733"/>
                </a:lnTo>
                <a:lnTo>
                  <a:pt x="337894" y="30733"/>
                </a:lnTo>
                <a:lnTo>
                  <a:pt x="333375" y="28448"/>
                </a:lnTo>
                <a:lnTo>
                  <a:pt x="300481" y="17525"/>
                </a:lnTo>
                <a:lnTo>
                  <a:pt x="296036" y="15367"/>
                </a:lnTo>
                <a:lnTo>
                  <a:pt x="289432" y="10921"/>
                </a:lnTo>
                <a:lnTo>
                  <a:pt x="282956" y="0"/>
                </a:lnTo>
                <a:close/>
              </a:path>
            </a:pathLst>
          </a:custGeom>
          <a:solidFill>
            <a:srgbClr val="5C80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40536" y="5204459"/>
            <a:ext cx="236220" cy="177165"/>
          </a:xfrm>
          <a:custGeom>
            <a:avLst/>
            <a:gdLst/>
            <a:ahLst/>
            <a:cxnLst/>
            <a:rect l="l" t="t" r="r" b="b"/>
            <a:pathLst>
              <a:path w="236219" h="177164">
                <a:moveTo>
                  <a:pt x="61213" y="0"/>
                </a:moveTo>
                <a:lnTo>
                  <a:pt x="2184" y="32765"/>
                </a:lnTo>
                <a:lnTo>
                  <a:pt x="0" y="34924"/>
                </a:lnTo>
                <a:lnTo>
                  <a:pt x="0" y="176783"/>
                </a:lnTo>
                <a:lnTo>
                  <a:pt x="220852" y="176783"/>
                </a:lnTo>
                <a:lnTo>
                  <a:pt x="225297" y="174624"/>
                </a:lnTo>
                <a:lnTo>
                  <a:pt x="229615" y="170179"/>
                </a:lnTo>
                <a:lnTo>
                  <a:pt x="231901" y="165861"/>
                </a:lnTo>
                <a:lnTo>
                  <a:pt x="234060" y="154939"/>
                </a:lnTo>
                <a:lnTo>
                  <a:pt x="236219" y="141858"/>
                </a:lnTo>
                <a:lnTo>
                  <a:pt x="234060" y="133095"/>
                </a:lnTo>
                <a:lnTo>
                  <a:pt x="231901" y="120014"/>
                </a:lnTo>
                <a:lnTo>
                  <a:pt x="203453" y="74167"/>
                </a:lnTo>
                <a:lnTo>
                  <a:pt x="161797" y="48005"/>
                </a:lnTo>
                <a:lnTo>
                  <a:pt x="115950" y="28320"/>
                </a:lnTo>
                <a:lnTo>
                  <a:pt x="80898" y="15239"/>
                </a:lnTo>
                <a:lnTo>
                  <a:pt x="69976" y="8762"/>
                </a:lnTo>
                <a:lnTo>
                  <a:pt x="65658" y="4317"/>
                </a:lnTo>
                <a:lnTo>
                  <a:pt x="61213" y="0"/>
                </a:lnTo>
                <a:close/>
              </a:path>
            </a:pathLst>
          </a:custGeom>
          <a:solidFill>
            <a:srgbClr val="3954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58239" y="5216652"/>
            <a:ext cx="166115" cy="1722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07008" y="5294376"/>
            <a:ext cx="78105" cy="86995"/>
          </a:xfrm>
          <a:custGeom>
            <a:avLst/>
            <a:gdLst/>
            <a:ahLst/>
            <a:cxnLst/>
            <a:rect l="l" t="t" r="r" b="b"/>
            <a:pathLst>
              <a:path w="78105" h="86995">
                <a:moveTo>
                  <a:pt x="53301" y="0"/>
                </a:moveTo>
                <a:lnTo>
                  <a:pt x="22212" y="0"/>
                </a:lnTo>
                <a:lnTo>
                  <a:pt x="0" y="86868"/>
                </a:lnTo>
                <a:lnTo>
                  <a:pt x="77723" y="86868"/>
                </a:lnTo>
                <a:lnTo>
                  <a:pt x="53301" y="0"/>
                </a:lnTo>
                <a:close/>
              </a:path>
            </a:pathLst>
          </a:custGeom>
          <a:solidFill>
            <a:srgbClr val="E871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45108" y="5294376"/>
            <a:ext cx="40005" cy="86995"/>
          </a:xfrm>
          <a:custGeom>
            <a:avLst/>
            <a:gdLst/>
            <a:ahLst/>
            <a:cxnLst/>
            <a:rect l="l" t="t" r="r" b="b"/>
            <a:pathLst>
              <a:path w="40005" h="86995">
                <a:moveTo>
                  <a:pt x="15405" y="0"/>
                </a:moveTo>
                <a:lnTo>
                  <a:pt x="0" y="0"/>
                </a:lnTo>
                <a:lnTo>
                  <a:pt x="0" y="86868"/>
                </a:lnTo>
                <a:lnTo>
                  <a:pt x="39623" y="86868"/>
                </a:lnTo>
                <a:lnTo>
                  <a:pt x="15405" y="0"/>
                </a:lnTo>
                <a:close/>
              </a:path>
            </a:pathLst>
          </a:custGeom>
          <a:solidFill>
            <a:srgbClr val="DF41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14627" y="5190744"/>
            <a:ext cx="115823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62811" y="5201411"/>
            <a:ext cx="82550" cy="88900"/>
          </a:xfrm>
          <a:custGeom>
            <a:avLst/>
            <a:gdLst/>
            <a:ahLst/>
            <a:cxnLst/>
            <a:rect l="l" t="t" r="r" b="b"/>
            <a:pathLst>
              <a:path w="82550" h="88900">
                <a:moveTo>
                  <a:pt x="24460" y="0"/>
                </a:moveTo>
                <a:lnTo>
                  <a:pt x="0" y="26543"/>
                </a:lnTo>
                <a:lnTo>
                  <a:pt x="42265" y="88391"/>
                </a:lnTo>
                <a:lnTo>
                  <a:pt x="82296" y="30987"/>
                </a:lnTo>
                <a:lnTo>
                  <a:pt x="244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25296" y="5175503"/>
            <a:ext cx="76200" cy="52069"/>
          </a:xfrm>
          <a:custGeom>
            <a:avLst/>
            <a:gdLst/>
            <a:ahLst/>
            <a:cxnLst/>
            <a:rect l="l" t="t" r="r" b="b"/>
            <a:pathLst>
              <a:path w="76200" h="52070">
                <a:moveTo>
                  <a:pt x="0" y="15113"/>
                </a:moveTo>
                <a:lnTo>
                  <a:pt x="0" y="23749"/>
                </a:lnTo>
                <a:lnTo>
                  <a:pt x="6527" y="30226"/>
                </a:lnTo>
                <a:lnTo>
                  <a:pt x="19596" y="36703"/>
                </a:lnTo>
                <a:lnTo>
                  <a:pt x="21767" y="41021"/>
                </a:lnTo>
                <a:lnTo>
                  <a:pt x="21767" y="47498"/>
                </a:lnTo>
                <a:lnTo>
                  <a:pt x="28308" y="51816"/>
                </a:lnTo>
                <a:lnTo>
                  <a:pt x="76200" y="25908"/>
                </a:lnTo>
                <a:lnTo>
                  <a:pt x="74472" y="17272"/>
                </a:lnTo>
                <a:lnTo>
                  <a:pt x="10883" y="17272"/>
                </a:lnTo>
                <a:lnTo>
                  <a:pt x="0" y="15113"/>
                </a:lnTo>
                <a:close/>
              </a:path>
              <a:path w="76200" h="52070">
                <a:moveTo>
                  <a:pt x="71881" y="0"/>
                </a:moveTo>
                <a:lnTo>
                  <a:pt x="67437" y="2159"/>
                </a:lnTo>
                <a:lnTo>
                  <a:pt x="56641" y="8636"/>
                </a:lnTo>
                <a:lnTo>
                  <a:pt x="41363" y="15113"/>
                </a:lnTo>
                <a:lnTo>
                  <a:pt x="30479" y="17272"/>
                </a:lnTo>
                <a:lnTo>
                  <a:pt x="74472" y="17272"/>
                </a:lnTo>
                <a:lnTo>
                  <a:pt x="74040" y="15113"/>
                </a:lnTo>
                <a:lnTo>
                  <a:pt x="71881" y="6477"/>
                </a:lnTo>
                <a:lnTo>
                  <a:pt x="71881" y="0"/>
                </a:lnTo>
                <a:close/>
              </a:path>
            </a:pathLst>
          </a:custGeom>
          <a:solidFill>
            <a:srgbClr val="A1AF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66444" y="5212079"/>
            <a:ext cx="83820" cy="169545"/>
          </a:xfrm>
          <a:custGeom>
            <a:avLst/>
            <a:gdLst/>
            <a:ahLst/>
            <a:cxnLst/>
            <a:rect l="l" t="t" r="r" b="b"/>
            <a:pathLst>
              <a:path w="83819" h="169545">
                <a:moveTo>
                  <a:pt x="50672" y="0"/>
                </a:moveTo>
                <a:lnTo>
                  <a:pt x="0" y="169164"/>
                </a:lnTo>
                <a:lnTo>
                  <a:pt x="37465" y="169164"/>
                </a:lnTo>
                <a:lnTo>
                  <a:pt x="70612" y="105410"/>
                </a:lnTo>
                <a:lnTo>
                  <a:pt x="46355" y="85725"/>
                </a:lnTo>
                <a:lnTo>
                  <a:pt x="79375" y="85725"/>
                </a:lnTo>
                <a:lnTo>
                  <a:pt x="83819" y="13208"/>
                </a:lnTo>
                <a:lnTo>
                  <a:pt x="50672" y="0"/>
                </a:lnTo>
                <a:close/>
              </a:path>
            </a:pathLst>
          </a:custGeom>
          <a:solidFill>
            <a:srgbClr val="5C80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36903" y="5216652"/>
            <a:ext cx="85725" cy="165100"/>
          </a:xfrm>
          <a:custGeom>
            <a:avLst/>
            <a:gdLst/>
            <a:ahLst/>
            <a:cxnLst/>
            <a:rect l="l" t="t" r="r" b="b"/>
            <a:pathLst>
              <a:path w="85725" h="165100">
                <a:moveTo>
                  <a:pt x="58509" y="76835"/>
                </a:moveTo>
                <a:lnTo>
                  <a:pt x="37198" y="76835"/>
                </a:lnTo>
                <a:lnTo>
                  <a:pt x="6565" y="100965"/>
                </a:lnTo>
                <a:lnTo>
                  <a:pt x="41579" y="164592"/>
                </a:lnTo>
                <a:lnTo>
                  <a:pt x="85343" y="164592"/>
                </a:lnTo>
                <a:lnTo>
                  <a:pt x="58509" y="76835"/>
                </a:lnTo>
                <a:close/>
              </a:path>
              <a:path w="85725" h="165100">
                <a:moveTo>
                  <a:pt x="35013" y="0"/>
                </a:moveTo>
                <a:lnTo>
                  <a:pt x="6565" y="17526"/>
                </a:lnTo>
                <a:lnTo>
                  <a:pt x="0" y="81153"/>
                </a:lnTo>
                <a:lnTo>
                  <a:pt x="37198" y="76835"/>
                </a:lnTo>
                <a:lnTo>
                  <a:pt x="58509" y="76835"/>
                </a:lnTo>
                <a:lnTo>
                  <a:pt x="35013" y="0"/>
                </a:lnTo>
                <a:close/>
              </a:path>
            </a:pathLst>
          </a:custGeom>
          <a:solidFill>
            <a:srgbClr val="3D5A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27760" y="4888991"/>
            <a:ext cx="236220" cy="152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3127" y="4892040"/>
            <a:ext cx="439420" cy="489584"/>
          </a:xfrm>
          <a:custGeom>
            <a:avLst/>
            <a:gdLst/>
            <a:ahLst/>
            <a:cxnLst/>
            <a:rect l="l" t="t" r="r" b="b"/>
            <a:pathLst>
              <a:path w="439419" h="489585">
                <a:moveTo>
                  <a:pt x="239204" y="0"/>
                </a:moveTo>
                <a:lnTo>
                  <a:pt x="223850" y="0"/>
                </a:lnTo>
                <a:lnTo>
                  <a:pt x="184340" y="8762"/>
                </a:lnTo>
                <a:lnTo>
                  <a:pt x="142646" y="30734"/>
                </a:lnTo>
                <a:lnTo>
                  <a:pt x="109728" y="72390"/>
                </a:lnTo>
                <a:lnTo>
                  <a:pt x="100952" y="114046"/>
                </a:lnTo>
                <a:lnTo>
                  <a:pt x="98755" y="138176"/>
                </a:lnTo>
                <a:lnTo>
                  <a:pt x="92176" y="140462"/>
                </a:lnTo>
                <a:lnTo>
                  <a:pt x="87782" y="144780"/>
                </a:lnTo>
                <a:lnTo>
                  <a:pt x="85585" y="155702"/>
                </a:lnTo>
                <a:lnTo>
                  <a:pt x="87782" y="171069"/>
                </a:lnTo>
                <a:lnTo>
                  <a:pt x="92176" y="188722"/>
                </a:lnTo>
                <a:lnTo>
                  <a:pt x="100952" y="203962"/>
                </a:lnTo>
                <a:lnTo>
                  <a:pt x="105333" y="210566"/>
                </a:lnTo>
                <a:lnTo>
                  <a:pt x="114122" y="212852"/>
                </a:lnTo>
                <a:lnTo>
                  <a:pt x="118503" y="225933"/>
                </a:lnTo>
                <a:lnTo>
                  <a:pt x="125095" y="236982"/>
                </a:lnTo>
                <a:lnTo>
                  <a:pt x="140449" y="258826"/>
                </a:lnTo>
                <a:lnTo>
                  <a:pt x="149225" y="272034"/>
                </a:lnTo>
                <a:lnTo>
                  <a:pt x="160197" y="280797"/>
                </a:lnTo>
                <a:lnTo>
                  <a:pt x="160197" y="298323"/>
                </a:lnTo>
                <a:lnTo>
                  <a:pt x="155816" y="313690"/>
                </a:lnTo>
                <a:lnTo>
                  <a:pt x="149225" y="326898"/>
                </a:lnTo>
                <a:lnTo>
                  <a:pt x="144843" y="333502"/>
                </a:lnTo>
                <a:lnTo>
                  <a:pt x="138252" y="335661"/>
                </a:lnTo>
                <a:lnTo>
                  <a:pt x="96558" y="353187"/>
                </a:lnTo>
                <a:lnTo>
                  <a:pt x="57061" y="372999"/>
                </a:lnTo>
                <a:lnTo>
                  <a:pt x="24142" y="397129"/>
                </a:lnTo>
                <a:lnTo>
                  <a:pt x="0" y="447548"/>
                </a:lnTo>
                <a:lnTo>
                  <a:pt x="0" y="469519"/>
                </a:lnTo>
                <a:lnTo>
                  <a:pt x="4394" y="480441"/>
                </a:lnTo>
                <a:lnTo>
                  <a:pt x="6578" y="484759"/>
                </a:lnTo>
                <a:lnTo>
                  <a:pt x="10972" y="487045"/>
                </a:lnTo>
                <a:lnTo>
                  <a:pt x="15367" y="489204"/>
                </a:lnTo>
                <a:lnTo>
                  <a:pt x="416966" y="489204"/>
                </a:lnTo>
                <a:lnTo>
                  <a:pt x="423544" y="487045"/>
                </a:lnTo>
                <a:lnTo>
                  <a:pt x="427939" y="482600"/>
                </a:lnTo>
                <a:lnTo>
                  <a:pt x="432333" y="478282"/>
                </a:lnTo>
                <a:lnTo>
                  <a:pt x="436714" y="467233"/>
                </a:lnTo>
                <a:lnTo>
                  <a:pt x="438912" y="454152"/>
                </a:lnTo>
                <a:lnTo>
                  <a:pt x="436714" y="445389"/>
                </a:lnTo>
                <a:lnTo>
                  <a:pt x="419163" y="401447"/>
                </a:lnTo>
                <a:lnTo>
                  <a:pt x="388442" y="370713"/>
                </a:lnTo>
                <a:lnTo>
                  <a:pt x="366496" y="359791"/>
                </a:lnTo>
                <a:lnTo>
                  <a:pt x="344550" y="346583"/>
                </a:lnTo>
                <a:lnTo>
                  <a:pt x="324789" y="337820"/>
                </a:lnTo>
                <a:lnTo>
                  <a:pt x="291871" y="326898"/>
                </a:lnTo>
                <a:lnTo>
                  <a:pt x="285292" y="324612"/>
                </a:lnTo>
                <a:lnTo>
                  <a:pt x="280898" y="320294"/>
                </a:lnTo>
                <a:lnTo>
                  <a:pt x="274319" y="309372"/>
                </a:lnTo>
                <a:lnTo>
                  <a:pt x="272122" y="296164"/>
                </a:lnTo>
                <a:lnTo>
                  <a:pt x="269925" y="280797"/>
                </a:lnTo>
                <a:lnTo>
                  <a:pt x="280898" y="272034"/>
                </a:lnTo>
                <a:lnTo>
                  <a:pt x="291871" y="256667"/>
                </a:lnTo>
                <a:lnTo>
                  <a:pt x="307238" y="236982"/>
                </a:lnTo>
                <a:lnTo>
                  <a:pt x="313816" y="225933"/>
                </a:lnTo>
                <a:lnTo>
                  <a:pt x="318211" y="212852"/>
                </a:lnTo>
                <a:lnTo>
                  <a:pt x="326986" y="210566"/>
                </a:lnTo>
                <a:lnTo>
                  <a:pt x="333578" y="203962"/>
                </a:lnTo>
                <a:lnTo>
                  <a:pt x="340156" y="188722"/>
                </a:lnTo>
                <a:lnTo>
                  <a:pt x="344550" y="171069"/>
                </a:lnTo>
                <a:lnTo>
                  <a:pt x="346735" y="155702"/>
                </a:lnTo>
                <a:lnTo>
                  <a:pt x="346735" y="144780"/>
                </a:lnTo>
                <a:lnTo>
                  <a:pt x="344550" y="142621"/>
                </a:lnTo>
                <a:lnTo>
                  <a:pt x="340156" y="140462"/>
                </a:lnTo>
                <a:lnTo>
                  <a:pt x="333578" y="138176"/>
                </a:lnTo>
                <a:lnTo>
                  <a:pt x="329184" y="103124"/>
                </a:lnTo>
                <a:lnTo>
                  <a:pt x="326986" y="87757"/>
                </a:lnTo>
                <a:lnTo>
                  <a:pt x="320408" y="72390"/>
                </a:lnTo>
                <a:lnTo>
                  <a:pt x="313816" y="61468"/>
                </a:lnTo>
                <a:lnTo>
                  <a:pt x="307238" y="50418"/>
                </a:lnTo>
                <a:lnTo>
                  <a:pt x="300659" y="41656"/>
                </a:lnTo>
                <a:lnTo>
                  <a:pt x="294068" y="35052"/>
                </a:lnTo>
                <a:lnTo>
                  <a:pt x="296265" y="35052"/>
                </a:lnTo>
                <a:lnTo>
                  <a:pt x="294068" y="32893"/>
                </a:lnTo>
                <a:lnTo>
                  <a:pt x="291871" y="26289"/>
                </a:lnTo>
                <a:lnTo>
                  <a:pt x="287489" y="21971"/>
                </a:lnTo>
                <a:lnTo>
                  <a:pt x="280898" y="19685"/>
                </a:lnTo>
                <a:lnTo>
                  <a:pt x="261150" y="19685"/>
                </a:lnTo>
                <a:lnTo>
                  <a:pt x="261150" y="17526"/>
                </a:lnTo>
                <a:lnTo>
                  <a:pt x="258953" y="13208"/>
                </a:lnTo>
                <a:lnTo>
                  <a:pt x="252374" y="8762"/>
                </a:lnTo>
                <a:lnTo>
                  <a:pt x="245795" y="4445"/>
                </a:lnTo>
                <a:lnTo>
                  <a:pt x="239204" y="0"/>
                </a:lnTo>
                <a:close/>
              </a:path>
            </a:pathLst>
          </a:custGeom>
          <a:solidFill>
            <a:srgbClr val="CC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3983" y="5201411"/>
            <a:ext cx="449580" cy="180340"/>
          </a:xfrm>
          <a:custGeom>
            <a:avLst/>
            <a:gdLst/>
            <a:ahLst/>
            <a:cxnLst/>
            <a:rect l="l" t="t" r="r" b="b"/>
            <a:pathLst>
              <a:path w="449580" h="180339">
                <a:moveTo>
                  <a:pt x="164477" y="6604"/>
                </a:moveTo>
                <a:lnTo>
                  <a:pt x="157899" y="17525"/>
                </a:lnTo>
                <a:lnTo>
                  <a:pt x="153517" y="19685"/>
                </a:lnTo>
                <a:lnTo>
                  <a:pt x="149123" y="24130"/>
                </a:lnTo>
                <a:lnTo>
                  <a:pt x="105270" y="39496"/>
                </a:lnTo>
                <a:lnTo>
                  <a:pt x="63601" y="61468"/>
                </a:lnTo>
                <a:lnTo>
                  <a:pt x="28511" y="85471"/>
                </a:lnTo>
                <a:lnTo>
                  <a:pt x="4381" y="129412"/>
                </a:lnTo>
                <a:lnTo>
                  <a:pt x="0" y="144779"/>
                </a:lnTo>
                <a:lnTo>
                  <a:pt x="0" y="155701"/>
                </a:lnTo>
                <a:lnTo>
                  <a:pt x="2197" y="166624"/>
                </a:lnTo>
                <a:lnTo>
                  <a:pt x="4381" y="171069"/>
                </a:lnTo>
                <a:lnTo>
                  <a:pt x="6578" y="175387"/>
                </a:lnTo>
                <a:lnTo>
                  <a:pt x="10960" y="179831"/>
                </a:lnTo>
                <a:lnTo>
                  <a:pt x="440804" y="179831"/>
                </a:lnTo>
                <a:lnTo>
                  <a:pt x="445198" y="177672"/>
                </a:lnTo>
                <a:lnTo>
                  <a:pt x="447382" y="173228"/>
                </a:lnTo>
                <a:lnTo>
                  <a:pt x="449579" y="168909"/>
                </a:lnTo>
                <a:lnTo>
                  <a:pt x="449579" y="144779"/>
                </a:lnTo>
                <a:lnTo>
                  <a:pt x="447382" y="136016"/>
                </a:lnTo>
                <a:lnTo>
                  <a:pt x="438619" y="109600"/>
                </a:lnTo>
                <a:lnTo>
                  <a:pt x="436422" y="100837"/>
                </a:lnTo>
                <a:lnTo>
                  <a:pt x="429844" y="92075"/>
                </a:lnTo>
                <a:lnTo>
                  <a:pt x="416687" y="76707"/>
                </a:lnTo>
                <a:lnTo>
                  <a:pt x="377202" y="50418"/>
                </a:lnTo>
                <a:lnTo>
                  <a:pt x="337887" y="30733"/>
                </a:lnTo>
                <a:lnTo>
                  <a:pt x="223697" y="30733"/>
                </a:lnTo>
                <a:lnTo>
                  <a:pt x="164477" y="6604"/>
                </a:lnTo>
                <a:close/>
              </a:path>
              <a:path w="449580" h="180339">
                <a:moveTo>
                  <a:pt x="282905" y="0"/>
                </a:moveTo>
                <a:lnTo>
                  <a:pt x="223697" y="30733"/>
                </a:lnTo>
                <a:lnTo>
                  <a:pt x="337887" y="30733"/>
                </a:lnTo>
                <a:lnTo>
                  <a:pt x="333349" y="28448"/>
                </a:lnTo>
                <a:lnTo>
                  <a:pt x="300456" y="17525"/>
                </a:lnTo>
                <a:lnTo>
                  <a:pt x="296062" y="15367"/>
                </a:lnTo>
                <a:lnTo>
                  <a:pt x="289483" y="10921"/>
                </a:lnTo>
                <a:lnTo>
                  <a:pt x="282905" y="0"/>
                </a:lnTo>
                <a:close/>
              </a:path>
            </a:pathLst>
          </a:custGeom>
          <a:solidFill>
            <a:srgbClr val="5C80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53439" y="5204459"/>
            <a:ext cx="238125" cy="177165"/>
          </a:xfrm>
          <a:custGeom>
            <a:avLst/>
            <a:gdLst/>
            <a:ahLst/>
            <a:cxnLst/>
            <a:rect l="l" t="t" r="r" b="b"/>
            <a:pathLst>
              <a:path w="238125" h="177164">
                <a:moveTo>
                  <a:pt x="61633" y="0"/>
                </a:moveTo>
                <a:lnTo>
                  <a:pt x="2197" y="32765"/>
                </a:lnTo>
                <a:lnTo>
                  <a:pt x="0" y="34924"/>
                </a:lnTo>
                <a:lnTo>
                  <a:pt x="0" y="176783"/>
                </a:lnTo>
                <a:lnTo>
                  <a:pt x="222338" y="176783"/>
                </a:lnTo>
                <a:lnTo>
                  <a:pt x="226733" y="174624"/>
                </a:lnTo>
                <a:lnTo>
                  <a:pt x="231140" y="170179"/>
                </a:lnTo>
                <a:lnTo>
                  <a:pt x="233337" y="165861"/>
                </a:lnTo>
                <a:lnTo>
                  <a:pt x="235546" y="154939"/>
                </a:lnTo>
                <a:lnTo>
                  <a:pt x="237744" y="141858"/>
                </a:lnTo>
                <a:lnTo>
                  <a:pt x="235546" y="133095"/>
                </a:lnTo>
                <a:lnTo>
                  <a:pt x="233337" y="120014"/>
                </a:lnTo>
                <a:lnTo>
                  <a:pt x="204723" y="74167"/>
                </a:lnTo>
                <a:lnTo>
                  <a:pt x="162902" y="48005"/>
                </a:lnTo>
                <a:lnTo>
                  <a:pt x="116674" y="28320"/>
                </a:lnTo>
                <a:lnTo>
                  <a:pt x="81445" y="15239"/>
                </a:lnTo>
                <a:lnTo>
                  <a:pt x="70446" y="8762"/>
                </a:lnTo>
                <a:lnTo>
                  <a:pt x="66040" y="4317"/>
                </a:lnTo>
                <a:lnTo>
                  <a:pt x="61633" y="0"/>
                </a:lnTo>
                <a:close/>
              </a:path>
            </a:pathLst>
          </a:custGeom>
          <a:solidFill>
            <a:srgbClr val="3954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72668" y="5216652"/>
            <a:ext cx="164592" cy="1722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21436" y="5294376"/>
            <a:ext cx="76200" cy="86995"/>
          </a:xfrm>
          <a:custGeom>
            <a:avLst/>
            <a:gdLst/>
            <a:ahLst/>
            <a:cxnLst/>
            <a:rect l="l" t="t" r="r" b="b"/>
            <a:pathLst>
              <a:path w="76200" h="86995">
                <a:moveTo>
                  <a:pt x="52247" y="0"/>
                </a:moveTo>
                <a:lnTo>
                  <a:pt x="21767" y="0"/>
                </a:lnTo>
                <a:lnTo>
                  <a:pt x="0" y="86868"/>
                </a:lnTo>
                <a:lnTo>
                  <a:pt x="76200" y="86868"/>
                </a:lnTo>
                <a:lnTo>
                  <a:pt x="52247" y="0"/>
                </a:lnTo>
                <a:close/>
              </a:path>
            </a:pathLst>
          </a:custGeom>
          <a:solidFill>
            <a:srgbClr val="E871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8011" y="5294376"/>
            <a:ext cx="40005" cy="86995"/>
          </a:xfrm>
          <a:custGeom>
            <a:avLst/>
            <a:gdLst/>
            <a:ahLst/>
            <a:cxnLst/>
            <a:rect l="l" t="t" r="r" b="b"/>
            <a:pathLst>
              <a:path w="40005" h="86995">
                <a:moveTo>
                  <a:pt x="15405" y="0"/>
                </a:moveTo>
                <a:lnTo>
                  <a:pt x="0" y="0"/>
                </a:lnTo>
                <a:lnTo>
                  <a:pt x="0" y="86868"/>
                </a:lnTo>
                <a:lnTo>
                  <a:pt x="39624" y="86868"/>
                </a:lnTo>
                <a:lnTo>
                  <a:pt x="15405" y="0"/>
                </a:lnTo>
                <a:close/>
              </a:path>
            </a:pathLst>
          </a:custGeom>
          <a:solidFill>
            <a:srgbClr val="DF41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27532" y="5190744"/>
            <a:ext cx="120396" cy="1143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7240" y="5201411"/>
            <a:ext cx="81280" cy="88900"/>
          </a:xfrm>
          <a:custGeom>
            <a:avLst/>
            <a:gdLst/>
            <a:ahLst/>
            <a:cxnLst/>
            <a:rect l="l" t="t" r="r" b="b"/>
            <a:pathLst>
              <a:path w="81280" h="88900">
                <a:moveTo>
                  <a:pt x="24015" y="0"/>
                </a:moveTo>
                <a:lnTo>
                  <a:pt x="0" y="26543"/>
                </a:lnTo>
                <a:lnTo>
                  <a:pt x="41478" y="88391"/>
                </a:lnTo>
                <a:lnTo>
                  <a:pt x="80772" y="30987"/>
                </a:lnTo>
                <a:lnTo>
                  <a:pt x="240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24483" y="5184647"/>
            <a:ext cx="52069" cy="32384"/>
          </a:xfrm>
          <a:custGeom>
            <a:avLst/>
            <a:gdLst/>
            <a:ahLst/>
            <a:cxnLst/>
            <a:rect l="l" t="t" r="r" b="b"/>
            <a:pathLst>
              <a:path w="52069" h="32385">
                <a:moveTo>
                  <a:pt x="0" y="0"/>
                </a:moveTo>
                <a:lnTo>
                  <a:pt x="31534" y="32003"/>
                </a:lnTo>
                <a:lnTo>
                  <a:pt x="36042" y="27685"/>
                </a:lnTo>
                <a:lnTo>
                  <a:pt x="40551" y="23494"/>
                </a:lnTo>
                <a:lnTo>
                  <a:pt x="51815" y="21335"/>
                </a:lnTo>
                <a:lnTo>
                  <a:pt x="51815" y="8508"/>
                </a:lnTo>
                <a:lnTo>
                  <a:pt x="22529" y="8508"/>
                </a:lnTo>
                <a:lnTo>
                  <a:pt x="11264" y="4318"/>
                </a:lnTo>
                <a:lnTo>
                  <a:pt x="0" y="0"/>
                </a:lnTo>
                <a:close/>
              </a:path>
              <a:path w="52069" h="32385">
                <a:moveTo>
                  <a:pt x="51815" y="6350"/>
                </a:moveTo>
                <a:lnTo>
                  <a:pt x="36042" y="8508"/>
                </a:lnTo>
                <a:lnTo>
                  <a:pt x="51815" y="8508"/>
                </a:lnTo>
                <a:lnTo>
                  <a:pt x="51815" y="6350"/>
                </a:lnTo>
                <a:close/>
              </a:path>
            </a:pathLst>
          </a:custGeom>
          <a:solidFill>
            <a:srgbClr val="A1AF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79347" y="5212079"/>
            <a:ext cx="83820" cy="169545"/>
          </a:xfrm>
          <a:custGeom>
            <a:avLst/>
            <a:gdLst/>
            <a:ahLst/>
            <a:cxnLst/>
            <a:rect l="l" t="t" r="r" b="b"/>
            <a:pathLst>
              <a:path w="83819" h="169545">
                <a:moveTo>
                  <a:pt x="50736" y="0"/>
                </a:moveTo>
                <a:lnTo>
                  <a:pt x="0" y="169164"/>
                </a:lnTo>
                <a:lnTo>
                  <a:pt x="37503" y="169164"/>
                </a:lnTo>
                <a:lnTo>
                  <a:pt x="70586" y="105410"/>
                </a:lnTo>
                <a:lnTo>
                  <a:pt x="46316" y="85725"/>
                </a:lnTo>
                <a:lnTo>
                  <a:pt x="79413" y="85725"/>
                </a:lnTo>
                <a:lnTo>
                  <a:pt x="83820" y="13208"/>
                </a:lnTo>
                <a:lnTo>
                  <a:pt x="50736" y="0"/>
                </a:lnTo>
                <a:close/>
              </a:path>
            </a:pathLst>
          </a:custGeom>
          <a:solidFill>
            <a:srgbClr val="5C80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49808" y="5216652"/>
            <a:ext cx="86995" cy="165100"/>
          </a:xfrm>
          <a:custGeom>
            <a:avLst/>
            <a:gdLst/>
            <a:ahLst/>
            <a:cxnLst/>
            <a:rect l="l" t="t" r="r" b="b"/>
            <a:pathLst>
              <a:path w="86994" h="165100">
                <a:moveTo>
                  <a:pt x="59552" y="76835"/>
                </a:moveTo>
                <a:lnTo>
                  <a:pt x="37871" y="76835"/>
                </a:lnTo>
                <a:lnTo>
                  <a:pt x="6680" y="100965"/>
                </a:lnTo>
                <a:lnTo>
                  <a:pt x="42316" y="164592"/>
                </a:lnTo>
                <a:lnTo>
                  <a:pt x="86867" y="164592"/>
                </a:lnTo>
                <a:lnTo>
                  <a:pt x="59552" y="76835"/>
                </a:lnTo>
                <a:close/>
              </a:path>
              <a:path w="86994" h="165100">
                <a:moveTo>
                  <a:pt x="35636" y="0"/>
                </a:moveTo>
                <a:lnTo>
                  <a:pt x="6680" y="17526"/>
                </a:lnTo>
                <a:lnTo>
                  <a:pt x="0" y="81153"/>
                </a:lnTo>
                <a:lnTo>
                  <a:pt x="37871" y="76835"/>
                </a:lnTo>
                <a:lnTo>
                  <a:pt x="59552" y="76835"/>
                </a:lnTo>
                <a:lnTo>
                  <a:pt x="35636" y="0"/>
                </a:lnTo>
                <a:close/>
              </a:path>
            </a:pathLst>
          </a:custGeom>
          <a:solidFill>
            <a:srgbClr val="3D5A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42187" y="4888991"/>
            <a:ext cx="234696" cy="152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44296" y="4988052"/>
            <a:ext cx="408431" cy="5273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87323" y="5463540"/>
            <a:ext cx="727075" cy="269875"/>
          </a:xfrm>
          <a:custGeom>
            <a:avLst/>
            <a:gdLst/>
            <a:ahLst/>
            <a:cxnLst/>
            <a:rect l="l" t="t" r="r" b="b"/>
            <a:pathLst>
              <a:path w="727075" h="269875">
                <a:moveTo>
                  <a:pt x="272326" y="8763"/>
                </a:moveTo>
                <a:lnTo>
                  <a:pt x="182283" y="61468"/>
                </a:lnTo>
                <a:lnTo>
                  <a:pt x="107619" y="92075"/>
                </a:lnTo>
                <a:lnTo>
                  <a:pt x="46126" y="129387"/>
                </a:lnTo>
                <a:lnTo>
                  <a:pt x="17564" y="155702"/>
                </a:lnTo>
                <a:lnTo>
                  <a:pt x="4394" y="195186"/>
                </a:lnTo>
                <a:lnTo>
                  <a:pt x="2197" y="217119"/>
                </a:lnTo>
                <a:lnTo>
                  <a:pt x="0" y="232460"/>
                </a:lnTo>
                <a:lnTo>
                  <a:pt x="17564" y="267550"/>
                </a:lnTo>
                <a:lnTo>
                  <a:pt x="28549" y="269748"/>
                </a:lnTo>
                <a:lnTo>
                  <a:pt x="704977" y="269748"/>
                </a:lnTo>
                <a:lnTo>
                  <a:pt x="716026" y="267550"/>
                </a:lnTo>
                <a:lnTo>
                  <a:pt x="722503" y="265366"/>
                </a:lnTo>
                <a:lnTo>
                  <a:pt x="726948" y="260972"/>
                </a:lnTo>
                <a:lnTo>
                  <a:pt x="726948" y="214922"/>
                </a:lnTo>
                <a:lnTo>
                  <a:pt x="724789" y="203949"/>
                </a:lnTo>
                <a:lnTo>
                  <a:pt x="720344" y="188607"/>
                </a:lnTo>
                <a:lnTo>
                  <a:pt x="713740" y="162293"/>
                </a:lnTo>
                <a:lnTo>
                  <a:pt x="687451" y="127203"/>
                </a:lnTo>
                <a:lnTo>
                  <a:pt x="641350" y="94361"/>
                </a:lnTo>
                <a:lnTo>
                  <a:pt x="606171" y="74549"/>
                </a:lnTo>
                <a:lnTo>
                  <a:pt x="568820" y="57023"/>
                </a:lnTo>
                <a:lnTo>
                  <a:pt x="537944" y="46101"/>
                </a:lnTo>
                <a:lnTo>
                  <a:pt x="362381" y="46101"/>
                </a:lnTo>
                <a:lnTo>
                  <a:pt x="272326" y="8763"/>
                </a:lnTo>
                <a:close/>
              </a:path>
              <a:path w="727075" h="269875">
                <a:moveTo>
                  <a:pt x="452424" y="0"/>
                </a:moveTo>
                <a:lnTo>
                  <a:pt x="362381" y="46101"/>
                </a:lnTo>
                <a:lnTo>
                  <a:pt x="537944" y="46101"/>
                </a:lnTo>
                <a:lnTo>
                  <a:pt x="531482" y="43815"/>
                </a:lnTo>
                <a:lnTo>
                  <a:pt x="478777" y="26289"/>
                </a:lnTo>
                <a:lnTo>
                  <a:pt x="469988" y="21971"/>
                </a:lnTo>
                <a:lnTo>
                  <a:pt x="463397" y="17526"/>
                </a:lnTo>
                <a:lnTo>
                  <a:pt x="456819" y="8763"/>
                </a:lnTo>
                <a:lnTo>
                  <a:pt x="452424" y="0"/>
                </a:lnTo>
                <a:close/>
              </a:path>
            </a:pathLst>
          </a:custGeom>
          <a:solidFill>
            <a:srgbClr val="5C80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46988" y="5465064"/>
            <a:ext cx="378460" cy="268605"/>
          </a:xfrm>
          <a:custGeom>
            <a:avLst/>
            <a:gdLst/>
            <a:ahLst/>
            <a:cxnLst/>
            <a:rect l="l" t="t" r="r" b="b"/>
            <a:pathLst>
              <a:path w="378459" h="268604">
                <a:moveTo>
                  <a:pt x="90093" y="0"/>
                </a:moveTo>
                <a:lnTo>
                  <a:pt x="0" y="50546"/>
                </a:lnTo>
                <a:lnTo>
                  <a:pt x="0" y="268224"/>
                </a:lnTo>
                <a:lnTo>
                  <a:pt x="353822" y="268224"/>
                </a:lnTo>
                <a:lnTo>
                  <a:pt x="362584" y="263829"/>
                </a:lnTo>
                <a:lnTo>
                  <a:pt x="369189" y="259435"/>
                </a:lnTo>
                <a:lnTo>
                  <a:pt x="373506" y="252831"/>
                </a:lnTo>
                <a:lnTo>
                  <a:pt x="375793" y="244043"/>
                </a:lnTo>
                <a:lnTo>
                  <a:pt x="375793" y="235242"/>
                </a:lnTo>
                <a:lnTo>
                  <a:pt x="377952" y="215455"/>
                </a:lnTo>
                <a:lnTo>
                  <a:pt x="375793" y="200063"/>
                </a:lnTo>
                <a:lnTo>
                  <a:pt x="373506" y="182486"/>
                </a:lnTo>
                <a:lnTo>
                  <a:pt x="364744" y="156095"/>
                </a:lnTo>
                <a:lnTo>
                  <a:pt x="358140" y="145110"/>
                </a:lnTo>
                <a:lnTo>
                  <a:pt x="349377" y="134112"/>
                </a:lnTo>
                <a:lnTo>
                  <a:pt x="338455" y="125323"/>
                </a:lnTo>
                <a:lnTo>
                  <a:pt x="325247" y="114300"/>
                </a:lnTo>
                <a:lnTo>
                  <a:pt x="290068" y="92329"/>
                </a:lnTo>
                <a:lnTo>
                  <a:pt x="252730" y="74803"/>
                </a:lnTo>
                <a:lnTo>
                  <a:pt x="213144" y="57150"/>
                </a:lnTo>
                <a:lnTo>
                  <a:pt x="175793" y="41783"/>
                </a:lnTo>
                <a:lnTo>
                  <a:pt x="118656" y="24130"/>
                </a:lnTo>
                <a:lnTo>
                  <a:pt x="109867" y="19812"/>
                </a:lnTo>
                <a:lnTo>
                  <a:pt x="101079" y="15367"/>
                </a:lnTo>
                <a:lnTo>
                  <a:pt x="94487" y="8763"/>
                </a:lnTo>
                <a:lnTo>
                  <a:pt x="90093" y="0"/>
                </a:lnTo>
                <a:close/>
              </a:path>
            </a:pathLst>
          </a:custGeom>
          <a:solidFill>
            <a:srgbClr val="3954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26591" y="5503164"/>
            <a:ext cx="236220" cy="2301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93647" y="5603747"/>
            <a:ext cx="117475" cy="129539"/>
          </a:xfrm>
          <a:custGeom>
            <a:avLst/>
            <a:gdLst/>
            <a:ahLst/>
            <a:cxnLst/>
            <a:rect l="l" t="t" r="r" b="b"/>
            <a:pathLst>
              <a:path w="117475" h="129539">
                <a:moveTo>
                  <a:pt x="77495" y="0"/>
                </a:moveTo>
                <a:lnTo>
                  <a:pt x="31000" y="0"/>
                </a:lnTo>
                <a:lnTo>
                  <a:pt x="0" y="129539"/>
                </a:lnTo>
                <a:lnTo>
                  <a:pt x="117348" y="129539"/>
                </a:lnTo>
                <a:lnTo>
                  <a:pt x="77495" y="0"/>
                </a:lnTo>
                <a:close/>
              </a:path>
            </a:pathLst>
          </a:custGeom>
          <a:solidFill>
            <a:srgbClr val="5BB8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48511" y="5603747"/>
            <a:ext cx="62865" cy="129539"/>
          </a:xfrm>
          <a:custGeom>
            <a:avLst/>
            <a:gdLst/>
            <a:ahLst/>
            <a:cxnLst/>
            <a:rect l="l" t="t" r="r" b="b"/>
            <a:pathLst>
              <a:path w="62865" h="129539">
                <a:moveTo>
                  <a:pt x="22313" y="0"/>
                </a:moveTo>
                <a:lnTo>
                  <a:pt x="0" y="0"/>
                </a:lnTo>
                <a:lnTo>
                  <a:pt x="0" y="129539"/>
                </a:lnTo>
                <a:lnTo>
                  <a:pt x="62484" y="129539"/>
                </a:lnTo>
                <a:lnTo>
                  <a:pt x="22313" y="0"/>
                </a:lnTo>
                <a:close/>
              </a:path>
            </a:pathLst>
          </a:custGeom>
          <a:solidFill>
            <a:srgbClr val="50A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98219" y="5449823"/>
            <a:ext cx="179831" cy="1676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28116" y="5463540"/>
            <a:ext cx="119380" cy="134620"/>
          </a:xfrm>
          <a:custGeom>
            <a:avLst/>
            <a:gdLst/>
            <a:ahLst/>
            <a:cxnLst/>
            <a:rect l="l" t="t" r="r" b="b"/>
            <a:pathLst>
              <a:path w="119380" h="134620">
                <a:moveTo>
                  <a:pt x="33020" y="0"/>
                </a:moveTo>
                <a:lnTo>
                  <a:pt x="0" y="37338"/>
                </a:lnTo>
                <a:lnTo>
                  <a:pt x="61633" y="134112"/>
                </a:lnTo>
                <a:lnTo>
                  <a:pt x="118872" y="46228"/>
                </a:lnTo>
                <a:lnTo>
                  <a:pt x="330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87552" y="5410200"/>
            <a:ext cx="152400" cy="9905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82039" y="5480303"/>
            <a:ext cx="125095" cy="253365"/>
          </a:xfrm>
          <a:custGeom>
            <a:avLst/>
            <a:gdLst/>
            <a:ahLst/>
            <a:cxnLst/>
            <a:rect l="l" t="t" r="r" b="b"/>
            <a:pathLst>
              <a:path w="125094" h="253364">
                <a:moveTo>
                  <a:pt x="76733" y="0"/>
                </a:moveTo>
                <a:lnTo>
                  <a:pt x="0" y="252984"/>
                </a:lnTo>
                <a:lnTo>
                  <a:pt x="56997" y="252984"/>
                </a:lnTo>
                <a:lnTo>
                  <a:pt x="105232" y="156184"/>
                </a:lnTo>
                <a:lnTo>
                  <a:pt x="70154" y="127596"/>
                </a:lnTo>
                <a:lnTo>
                  <a:pt x="118389" y="127596"/>
                </a:lnTo>
                <a:lnTo>
                  <a:pt x="124968" y="19812"/>
                </a:lnTo>
                <a:lnTo>
                  <a:pt x="76733" y="0"/>
                </a:lnTo>
                <a:close/>
              </a:path>
            </a:pathLst>
          </a:custGeom>
          <a:solidFill>
            <a:srgbClr val="5C80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86967" y="5487923"/>
            <a:ext cx="131445" cy="245745"/>
          </a:xfrm>
          <a:custGeom>
            <a:avLst/>
            <a:gdLst/>
            <a:ahLst/>
            <a:cxnLst/>
            <a:rect l="l" t="t" r="r" b="b"/>
            <a:pathLst>
              <a:path w="131444" h="245745">
                <a:moveTo>
                  <a:pt x="88936" y="113918"/>
                </a:moveTo>
                <a:lnTo>
                  <a:pt x="56794" y="113918"/>
                </a:lnTo>
                <a:lnTo>
                  <a:pt x="13106" y="148970"/>
                </a:lnTo>
                <a:lnTo>
                  <a:pt x="63347" y="245363"/>
                </a:lnTo>
                <a:lnTo>
                  <a:pt x="131063" y="245363"/>
                </a:lnTo>
                <a:lnTo>
                  <a:pt x="88936" y="113918"/>
                </a:lnTo>
                <a:close/>
              </a:path>
              <a:path w="131444" h="245745">
                <a:moveTo>
                  <a:pt x="52425" y="0"/>
                </a:moveTo>
                <a:lnTo>
                  <a:pt x="8737" y="24129"/>
                </a:lnTo>
                <a:lnTo>
                  <a:pt x="0" y="120484"/>
                </a:lnTo>
                <a:lnTo>
                  <a:pt x="56794" y="113918"/>
                </a:lnTo>
                <a:lnTo>
                  <a:pt x="88936" y="113918"/>
                </a:lnTo>
                <a:lnTo>
                  <a:pt x="52425" y="0"/>
                </a:lnTo>
                <a:close/>
              </a:path>
            </a:pathLst>
          </a:custGeom>
          <a:solidFill>
            <a:srgbClr val="3D5A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76300" y="4997196"/>
            <a:ext cx="349250" cy="227329"/>
          </a:xfrm>
          <a:custGeom>
            <a:avLst/>
            <a:gdLst/>
            <a:ahLst/>
            <a:cxnLst/>
            <a:rect l="l" t="t" r="r" b="b"/>
            <a:pathLst>
              <a:path w="349250" h="227329">
                <a:moveTo>
                  <a:pt x="329247" y="101472"/>
                </a:moveTo>
                <a:lnTo>
                  <a:pt x="259003" y="101472"/>
                </a:lnTo>
                <a:lnTo>
                  <a:pt x="276567" y="105790"/>
                </a:lnTo>
                <a:lnTo>
                  <a:pt x="287540" y="110235"/>
                </a:lnTo>
                <a:lnTo>
                  <a:pt x="296316" y="116839"/>
                </a:lnTo>
                <a:lnTo>
                  <a:pt x="305092" y="125602"/>
                </a:lnTo>
                <a:lnTo>
                  <a:pt x="311683" y="134492"/>
                </a:lnTo>
                <a:lnTo>
                  <a:pt x="313880" y="145541"/>
                </a:lnTo>
                <a:lnTo>
                  <a:pt x="311683" y="160908"/>
                </a:lnTo>
                <a:lnTo>
                  <a:pt x="311683" y="178561"/>
                </a:lnTo>
                <a:lnTo>
                  <a:pt x="318262" y="200659"/>
                </a:lnTo>
                <a:lnTo>
                  <a:pt x="327050" y="227075"/>
                </a:lnTo>
                <a:lnTo>
                  <a:pt x="335826" y="218312"/>
                </a:lnTo>
                <a:lnTo>
                  <a:pt x="342417" y="211581"/>
                </a:lnTo>
                <a:lnTo>
                  <a:pt x="348996" y="209422"/>
                </a:lnTo>
                <a:lnTo>
                  <a:pt x="348996" y="169798"/>
                </a:lnTo>
                <a:lnTo>
                  <a:pt x="344601" y="149859"/>
                </a:lnTo>
                <a:lnTo>
                  <a:pt x="338023" y="125602"/>
                </a:lnTo>
                <a:lnTo>
                  <a:pt x="329247" y="101472"/>
                </a:lnTo>
                <a:close/>
              </a:path>
              <a:path w="349250" h="227329">
                <a:moveTo>
                  <a:pt x="212915" y="0"/>
                </a:moveTo>
                <a:lnTo>
                  <a:pt x="188760" y="0"/>
                </a:lnTo>
                <a:lnTo>
                  <a:pt x="171208" y="2158"/>
                </a:lnTo>
                <a:lnTo>
                  <a:pt x="136080" y="8762"/>
                </a:lnTo>
                <a:lnTo>
                  <a:pt x="103162" y="22097"/>
                </a:lnTo>
                <a:lnTo>
                  <a:pt x="89992" y="26415"/>
                </a:lnTo>
                <a:lnTo>
                  <a:pt x="81216" y="33019"/>
                </a:lnTo>
                <a:lnTo>
                  <a:pt x="74625" y="35305"/>
                </a:lnTo>
                <a:lnTo>
                  <a:pt x="63652" y="44068"/>
                </a:lnTo>
                <a:lnTo>
                  <a:pt x="48285" y="57276"/>
                </a:lnTo>
                <a:lnTo>
                  <a:pt x="32918" y="74929"/>
                </a:lnTo>
                <a:lnTo>
                  <a:pt x="19748" y="99186"/>
                </a:lnTo>
                <a:lnTo>
                  <a:pt x="13169" y="114680"/>
                </a:lnTo>
                <a:lnTo>
                  <a:pt x="6578" y="130047"/>
                </a:lnTo>
                <a:lnTo>
                  <a:pt x="4394" y="147700"/>
                </a:lnTo>
                <a:lnTo>
                  <a:pt x="0" y="165353"/>
                </a:lnTo>
                <a:lnTo>
                  <a:pt x="0" y="209422"/>
                </a:lnTo>
                <a:lnTo>
                  <a:pt x="21945" y="222630"/>
                </a:lnTo>
                <a:lnTo>
                  <a:pt x="39509" y="183006"/>
                </a:lnTo>
                <a:lnTo>
                  <a:pt x="43903" y="165353"/>
                </a:lnTo>
                <a:lnTo>
                  <a:pt x="41706" y="156590"/>
                </a:lnTo>
                <a:lnTo>
                  <a:pt x="43903" y="145541"/>
                </a:lnTo>
                <a:lnTo>
                  <a:pt x="59258" y="110235"/>
                </a:lnTo>
                <a:lnTo>
                  <a:pt x="81216" y="99186"/>
                </a:lnTo>
                <a:lnTo>
                  <a:pt x="328006" y="99186"/>
                </a:lnTo>
                <a:lnTo>
                  <a:pt x="316077" y="77215"/>
                </a:lnTo>
                <a:lnTo>
                  <a:pt x="296316" y="52958"/>
                </a:lnTo>
                <a:lnTo>
                  <a:pt x="294119" y="48513"/>
                </a:lnTo>
                <a:lnTo>
                  <a:pt x="285343" y="37464"/>
                </a:lnTo>
                <a:lnTo>
                  <a:pt x="278752" y="33019"/>
                </a:lnTo>
                <a:lnTo>
                  <a:pt x="272173" y="28701"/>
                </a:lnTo>
                <a:lnTo>
                  <a:pt x="261200" y="24256"/>
                </a:lnTo>
                <a:lnTo>
                  <a:pt x="250228" y="24256"/>
                </a:lnTo>
                <a:lnTo>
                  <a:pt x="245833" y="17652"/>
                </a:lnTo>
                <a:lnTo>
                  <a:pt x="237058" y="8762"/>
                </a:lnTo>
                <a:lnTo>
                  <a:pt x="223888" y="2158"/>
                </a:lnTo>
                <a:lnTo>
                  <a:pt x="212915" y="0"/>
                </a:lnTo>
                <a:close/>
              </a:path>
              <a:path w="349250" h="227329">
                <a:moveTo>
                  <a:pt x="328006" y="99186"/>
                </a:moveTo>
                <a:lnTo>
                  <a:pt x="96583" y="99186"/>
                </a:lnTo>
                <a:lnTo>
                  <a:pt x="118529" y="108076"/>
                </a:lnTo>
                <a:lnTo>
                  <a:pt x="136080" y="110235"/>
                </a:lnTo>
                <a:lnTo>
                  <a:pt x="160235" y="112394"/>
                </a:lnTo>
                <a:lnTo>
                  <a:pt x="188760" y="112394"/>
                </a:lnTo>
                <a:lnTo>
                  <a:pt x="221691" y="110235"/>
                </a:lnTo>
                <a:lnTo>
                  <a:pt x="259003" y="101472"/>
                </a:lnTo>
                <a:lnTo>
                  <a:pt x="329247" y="101472"/>
                </a:lnTo>
                <a:lnTo>
                  <a:pt x="328006" y="99186"/>
                </a:lnTo>
                <a:close/>
              </a:path>
            </a:pathLst>
          </a:custGeom>
          <a:solidFill>
            <a:srgbClr val="F577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35921" y="2920385"/>
            <a:ext cx="833214" cy="82520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ts val="1425"/>
              </a:lnSpc>
            </a:pPr>
            <a:fld id="{81D60167-4931-47E6-BA6A-407CBD079E47}" type="slidenum">
              <a:rPr spc="-5" dirty="0"/>
              <a:t>169</a:t>
            </a:fld>
            <a:endParaRPr spc="-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38188" y="1382394"/>
          <a:ext cx="10955655" cy="3609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35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400" b="1" spc="-3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Ruolo  </a:t>
                      </a:r>
                      <a:r>
                        <a:rPr sz="1400" b="1" spc="-5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responsabilità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1840"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Il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Dirigente</a:t>
                      </a:r>
                      <a:r>
                        <a:rPr sz="1400" spc="-3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Scolastico,</a:t>
                      </a:r>
                      <a:r>
                        <a:rPr sz="1400" spc="-4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così</a:t>
                      </a:r>
                      <a:r>
                        <a:rPr sz="1400" spc="-2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come</a:t>
                      </a:r>
                      <a:r>
                        <a:rPr sz="1400" spc="-1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definito</a:t>
                      </a:r>
                      <a:r>
                        <a:rPr sz="1400" spc="-3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nell'art.25,</a:t>
                      </a:r>
                      <a:r>
                        <a:rPr sz="1400" spc="-4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c.</a:t>
                      </a:r>
                      <a:r>
                        <a:rPr sz="1400" spc="-1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2-6</a:t>
                      </a:r>
                      <a:r>
                        <a:rPr sz="1400" spc="-2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del</a:t>
                      </a:r>
                      <a:r>
                        <a:rPr sz="1400" spc="-2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D.lgs.</a:t>
                      </a:r>
                      <a:r>
                        <a:rPr sz="1400" spc="-2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165/2001</a:t>
                      </a:r>
                      <a:r>
                        <a:rPr sz="1400" spc="-4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dal</a:t>
                      </a:r>
                      <a:r>
                        <a:rPr sz="1400" spc="-2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L.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107/2015: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29895" marR="199390" indent="-286385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  <a:tabLst>
                          <a:tab pos="429895" algn="l"/>
                          <a:tab pos="430530" algn="l"/>
                        </a:tabLst>
                      </a:pP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assicura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la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gestione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unitaria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dell'istituzione, ne ha </a:t>
                      </a:r>
                      <a:r>
                        <a:rPr sz="1400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la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legale rappresentanza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è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responsabile della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gestione delle risorse 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finanziarie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 strumentali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dei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risultati del</a:t>
                      </a:r>
                      <a:r>
                        <a:rPr sz="1400" b="1" spc="-14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servizio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29895" marR="198755" indent="-286385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buChar char="•"/>
                        <a:tabLst>
                          <a:tab pos="430530" algn="l"/>
                        </a:tabLst>
                      </a:pP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nel rispetto delle competenze degli organi collegiali scolastici,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ha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autonomi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poteri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di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direzione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, di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coordinamento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1400" spc="-1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di 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valorizzazione delle risorse umane,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particolare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organizza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l’attività scolastica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secondo criteri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di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efficienza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di efficacia 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formativa ed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è titolare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delle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relazioni</a:t>
                      </a:r>
                      <a:r>
                        <a:rPr sz="1400" b="1" spc="-13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sindacali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29895" marR="199390" indent="-286385">
                        <a:lnSpc>
                          <a:spcPct val="100000"/>
                        </a:lnSpc>
                        <a:spcBef>
                          <a:spcPts val="600"/>
                        </a:spcBef>
                        <a:buChar char="•"/>
                        <a:tabLst>
                          <a:tab pos="429895" algn="l"/>
                          <a:tab pos="430530" algn="l"/>
                        </a:tabLst>
                      </a:pP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promuove gli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interventi per assicurare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la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qualità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dei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processi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formativi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 la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collaborazione delle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risorse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culturali,  professionali,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sociali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ed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economiche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del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territorio,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per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l'esercizio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della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libertà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di</a:t>
                      </a:r>
                      <a:r>
                        <a:rPr sz="1400" b="1" spc="-27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insegnamento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29895" indent="-286385">
                        <a:lnSpc>
                          <a:spcPct val="100000"/>
                        </a:lnSpc>
                        <a:spcBef>
                          <a:spcPts val="600"/>
                        </a:spcBef>
                        <a:buChar char="•"/>
                        <a:tabLst>
                          <a:tab pos="429895" algn="l"/>
                          <a:tab pos="430530" algn="l"/>
                        </a:tabLst>
                      </a:pP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adotta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provvedimenti di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gestione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delle risorse e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del</a:t>
                      </a:r>
                      <a:r>
                        <a:rPr sz="1400" b="1" spc="-19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personale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29895" indent="-286385">
                        <a:lnSpc>
                          <a:spcPct val="100000"/>
                        </a:lnSpc>
                        <a:spcBef>
                          <a:spcPts val="605"/>
                        </a:spcBef>
                        <a:buChar char="•"/>
                        <a:tabLst>
                          <a:tab pos="429895" algn="l"/>
                          <a:tab pos="430530" algn="l"/>
                        </a:tabLst>
                      </a:pP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definisce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gli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indirizzi,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per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le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attività della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scuola e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delle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scelte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di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gestione e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amministrazione, da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seguire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nell’elaborazione del</a:t>
                      </a:r>
                      <a:r>
                        <a:rPr sz="1400" spc="-24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PTOF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29895" marR="200025" indent="-286385">
                        <a:lnSpc>
                          <a:spcPct val="100000"/>
                        </a:lnSpc>
                        <a:spcBef>
                          <a:spcPts val="600"/>
                        </a:spcBef>
                        <a:buChar char="•"/>
                        <a:tabLst>
                          <a:tab pos="429895" algn="l"/>
                          <a:tab pos="430530" algn="l"/>
                        </a:tabLst>
                      </a:pP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ai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fini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della predisposizione del </a:t>
                      </a:r>
                      <a:r>
                        <a:rPr sz="1400" spc="-4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PTOF,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promuove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necessari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rapporti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con gli enti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locali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con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le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diverse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realtà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istituzionali, 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culturali,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sociali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ed economiche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operanti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nel</a:t>
                      </a:r>
                      <a:r>
                        <a:rPr sz="1400" spc="-16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territorio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7329" y="109804"/>
            <a:ext cx="11163300" cy="577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2390">
              <a:lnSpc>
                <a:spcPct val="100000"/>
              </a:lnSpc>
              <a:spcBef>
                <a:spcPts val="105"/>
              </a:spcBef>
            </a:pPr>
            <a:r>
              <a:rPr i="1" dirty="0">
                <a:latin typeface="Arial"/>
                <a:cs typeface="Arial"/>
              </a:rPr>
              <a:t>Governance </a:t>
            </a:r>
            <a:r>
              <a:rPr dirty="0"/>
              <a:t>dell'Istituzione</a:t>
            </a:r>
            <a:r>
              <a:rPr spc="-95" dirty="0"/>
              <a:t> </a:t>
            </a:r>
            <a:r>
              <a:rPr dirty="0"/>
              <a:t>scolastica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  <a:tabLst>
                <a:tab pos="11149965" algn="l"/>
              </a:tabLst>
            </a:pPr>
            <a:r>
              <a:rPr sz="1600" b="0" u="heavy" spc="25" dirty="0"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 </a:t>
            </a:r>
            <a:r>
              <a:rPr sz="1600" b="0" u="heavy" spc="-5" dirty="0"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Personale scolastico – Dirigente</a:t>
            </a:r>
            <a:r>
              <a:rPr sz="1600" b="0" u="heavy" spc="20" dirty="0"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 </a:t>
            </a:r>
            <a:r>
              <a:rPr sz="1600" b="0" u="heavy" spc="-5" dirty="0"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Scolastico	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14755" y="783336"/>
            <a:ext cx="10566400" cy="565785"/>
          </a:xfrm>
          <a:custGeom>
            <a:avLst/>
            <a:gdLst/>
            <a:ahLst/>
            <a:cxnLst/>
            <a:rect l="l" t="t" r="r" b="b"/>
            <a:pathLst>
              <a:path w="10566400" h="565785">
                <a:moveTo>
                  <a:pt x="10471658" y="0"/>
                </a:moveTo>
                <a:lnTo>
                  <a:pt x="94234" y="0"/>
                </a:lnTo>
                <a:lnTo>
                  <a:pt x="57553" y="7401"/>
                </a:lnTo>
                <a:lnTo>
                  <a:pt x="27600" y="27590"/>
                </a:lnTo>
                <a:lnTo>
                  <a:pt x="7405" y="57542"/>
                </a:lnTo>
                <a:lnTo>
                  <a:pt x="0" y="94234"/>
                </a:lnTo>
                <a:lnTo>
                  <a:pt x="0" y="471169"/>
                </a:lnTo>
                <a:lnTo>
                  <a:pt x="7405" y="507861"/>
                </a:lnTo>
                <a:lnTo>
                  <a:pt x="27600" y="537813"/>
                </a:lnTo>
                <a:lnTo>
                  <a:pt x="57553" y="558002"/>
                </a:lnTo>
                <a:lnTo>
                  <a:pt x="94234" y="565403"/>
                </a:lnTo>
                <a:lnTo>
                  <a:pt x="10471658" y="565403"/>
                </a:lnTo>
                <a:lnTo>
                  <a:pt x="10508349" y="558002"/>
                </a:lnTo>
                <a:lnTo>
                  <a:pt x="10538301" y="537813"/>
                </a:lnTo>
                <a:lnTo>
                  <a:pt x="10558490" y="507861"/>
                </a:lnTo>
                <a:lnTo>
                  <a:pt x="10565892" y="471169"/>
                </a:lnTo>
                <a:lnTo>
                  <a:pt x="10565892" y="94234"/>
                </a:lnTo>
                <a:lnTo>
                  <a:pt x="10558490" y="57542"/>
                </a:lnTo>
                <a:lnTo>
                  <a:pt x="10538301" y="27590"/>
                </a:lnTo>
                <a:lnTo>
                  <a:pt x="10508349" y="7401"/>
                </a:lnTo>
                <a:lnTo>
                  <a:pt x="10471658" y="0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74444" y="940434"/>
            <a:ext cx="21431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Dirigente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Scolastico</a:t>
            </a:r>
            <a:r>
              <a:rPr sz="1400" b="1" spc="-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(DS)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4424" y="783336"/>
            <a:ext cx="695325" cy="684530"/>
          </a:xfrm>
          <a:custGeom>
            <a:avLst/>
            <a:gdLst/>
            <a:ahLst/>
            <a:cxnLst/>
            <a:rect l="l" t="t" r="r" b="b"/>
            <a:pathLst>
              <a:path w="695325" h="684530">
                <a:moveTo>
                  <a:pt x="347471" y="0"/>
                </a:moveTo>
                <a:lnTo>
                  <a:pt x="300320" y="3122"/>
                </a:lnTo>
                <a:lnTo>
                  <a:pt x="255098" y="12220"/>
                </a:lnTo>
                <a:lnTo>
                  <a:pt x="212217" y="26884"/>
                </a:lnTo>
                <a:lnTo>
                  <a:pt x="172093" y="46707"/>
                </a:lnTo>
                <a:lnTo>
                  <a:pt x="135139" y="71283"/>
                </a:lnTo>
                <a:lnTo>
                  <a:pt x="101769" y="100203"/>
                </a:lnTo>
                <a:lnTo>
                  <a:pt x="72398" y="133059"/>
                </a:lnTo>
                <a:lnTo>
                  <a:pt x="47438" y="169446"/>
                </a:lnTo>
                <a:lnTo>
                  <a:pt x="27305" y="208954"/>
                </a:lnTo>
                <a:lnTo>
                  <a:pt x="12411" y="251177"/>
                </a:lnTo>
                <a:lnTo>
                  <a:pt x="3171" y="295708"/>
                </a:lnTo>
                <a:lnTo>
                  <a:pt x="0" y="342138"/>
                </a:lnTo>
                <a:lnTo>
                  <a:pt x="3171" y="388567"/>
                </a:lnTo>
                <a:lnTo>
                  <a:pt x="12411" y="433098"/>
                </a:lnTo>
                <a:lnTo>
                  <a:pt x="27305" y="475321"/>
                </a:lnTo>
                <a:lnTo>
                  <a:pt x="47438" y="514829"/>
                </a:lnTo>
                <a:lnTo>
                  <a:pt x="72398" y="551216"/>
                </a:lnTo>
                <a:lnTo>
                  <a:pt x="101769" y="584073"/>
                </a:lnTo>
                <a:lnTo>
                  <a:pt x="135139" y="612992"/>
                </a:lnTo>
                <a:lnTo>
                  <a:pt x="172093" y="637568"/>
                </a:lnTo>
                <a:lnTo>
                  <a:pt x="212217" y="657391"/>
                </a:lnTo>
                <a:lnTo>
                  <a:pt x="255098" y="672055"/>
                </a:lnTo>
                <a:lnTo>
                  <a:pt x="300320" y="681153"/>
                </a:lnTo>
                <a:lnTo>
                  <a:pt x="347471" y="684276"/>
                </a:lnTo>
                <a:lnTo>
                  <a:pt x="394623" y="681153"/>
                </a:lnTo>
                <a:lnTo>
                  <a:pt x="439845" y="672055"/>
                </a:lnTo>
                <a:lnTo>
                  <a:pt x="482726" y="657391"/>
                </a:lnTo>
                <a:lnTo>
                  <a:pt x="522850" y="637568"/>
                </a:lnTo>
                <a:lnTo>
                  <a:pt x="559804" y="612992"/>
                </a:lnTo>
                <a:lnTo>
                  <a:pt x="593174" y="584073"/>
                </a:lnTo>
                <a:lnTo>
                  <a:pt x="622545" y="551216"/>
                </a:lnTo>
                <a:lnTo>
                  <a:pt x="647505" y="514829"/>
                </a:lnTo>
                <a:lnTo>
                  <a:pt x="667638" y="475321"/>
                </a:lnTo>
                <a:lnTo>
                  <a:pt x="682532" y="433098"/>
                </a:lnTo>
                <a:lnTo>
                  <a:pt x="691772" y="388567"/>
                </a:lnTo>
                <a:lnTo>
                  <a:pt x="694944" y="342138"/>
                </a:lnTo>
                <a:lnTo>
                  <a:pt x="691772" y="295708"/>
                </a:lnTo>
                <a:lnTo>
                  <a:pt x="682532" y="251177"/>
                </a:lnTo>
                <a:lnTo>
                  <a:pt x="667638" y="208954"/>
                </a:lnTo>
                <a:lnTo>
                  <a:pt x="647505" y="169446"/>
                </a:lnTo>
                <a:lnTo>
                  <a:pt x="622545" y="133059"/>
                </a:lnTo>
                <a:lnTo>
                  <a:pt x="593174" y="100203"/>
                </a:lnTo>
                <a:lnTo>
                  <a:pt x="559804" y="71283"/>
                </a:lnTo>
                <a:lnTo>
                  <a:pt x="522850" y="46707"/>
                </a:lnTo>
                <a:lnTo>
                  <a:pt x="482726" y="26884"/>
                </a:lnTo>
                <a:lnTo>
                  <a:pt x="439845" y="12220"/>
                </a:lnTo>
                <a:lnTo>
                  <a:pt x="394623" y="3122"/>
                </a:lnTo>
                <a:lnTo>
                  <a:pt x="3474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4424" y="783336"/>
            <a:ext cx="695325" cy="684530"/>
          </a:xfrm>
          <a:custGeom>
            <a:avLst/>
            <a:gdLst/>
            <a:ahLst/>
            <a:cxnLst/>
            <a:rect l="l" t="t" r="r" b="b"/>
            <a:pathLst>
              <a:path w="695325" h="684530">
                <a:moveTo>
                  <a:pt x="0" y="342138"/>
                </a:moveTo>
                <a:lnTo>
                  <a:pt x="3171" y="295708"/>
                </a:lnTo>
                <a:lnTo>
                  <a:pt x="12411" y="251177"/>
                </a:lnTo>
                <a:lnTo>
                  <a:pt x="27305" y="208954"/>
                </a:lnTo>
                <a:lnTo>
                  <a:pt x="47438" y="169446"/>
                </a:lnTo>
                <a:lnTo>
                  <a:pt x="72398" y="133059"/>
                </a:lnTo>
                <a:lnTo>
                  <a:pt x="101769" y="100203"/>
                </a:lnTo>
                <a:lnTo>
                  <a:pt x="135139" y="71283"/>
                </a:lnTo>
                <a:lnTo>
                  <a:pt x="172093" y="46707"/>
                </a:lnTo>
                <a:lnTo>
                  <a:pt x="212217" y="26884"/>
                </a:lnTo>
                <a:lnTo>
                  <a:pt x="255098" y="12220"/>
                </a:lnTo>
                <a:lnTo>
                  <a:pt x="300320" y="3122"/>
                </a:lnTo>
                <a:lnTo>
                  <a:pt x="347471" y="0"/>
                </a:lnTo>
                <a:lnTo>
                  <a:pt x="394623" y="3122"/>
                </a:lnTo>
                <a:lnTo>
                  <a:pt x="439845" y="12220"/>
                </a:lnTo>
                <a:lnTo>
                  <a:pt x="482726" y="26884"/>
                </a:lnTo>
                <a:lnTo>
                  <a:pt x="522850" y="46707"/>
                </a:lnTo>
                <a:lnTo>
                  <a:pt x="559804" y="71283"/>
                </a:lnTo>
                <a:lnTo>
                  <a:pt x="593174" y="100202"/>
                </a:lnTo>
                <a:lnTo>
                  <a:pt x="622545" y="133059"/>
                </a:lnTo>
                <a:lnTo>
                  <a:pt x="647505" y="169446"/>
                </a:lnTo>
                <a:lnTo>
                  <a:pt x="667638" y="208954"/>
                </a:lnTo>
                <a:lnTo>
                  <a:pt x="682532" y="251177"/>
                </a:lnTo>
                <a:lnTo>
                  <a:pt x="691772" y="295708"/>
                </a:lnTo>
                <a:lnTo>
                  <a:pt x="694944" y="342138"/>
                </a:lnTo>
                <a:lnTo>
                  <a:pt x="691772" y="388567"/>
                </a:lnTo>
                <a:lnTo>
                  <a:pt x="682532" y="433098"/>
                </a:lnTo>
                <a:lnTo>
                  <a:pt x="667638" y="475321"/>
                </a:lnTo>
                <a:lnTo>
                  <a:pt x="647505" y="514829"/>
                </a:lnTo>
                <a:lnTo>
                  <a:pt x="622545" y="551216"/>
                </a:lnTo>
                <a:lnTo>
                  <a:pt x="593174" y="584072"/>
                </a:lnTo>
                <a:lnTo>
                  <a:pt x="559804" y="612992"/>
                </a:lnTo>
                <a:lnTo>
                  <a:pt x="522850" y="637568"/>
                </a:lnTo>
                <a:lnTo>
                  <a:pt x="482726" y="657391"/>
                </a:lnTo>
                <a:lnTo>
                  <a:pt x="439845" y="672055"/>
                </a:lnTo>
                <a:lnTo>
                  <a:pt x="394623" y="681153"/>
                </a:lnTo>
                <a:lnTo>
                  <a:pt x="347471" y="684276"/>
                </a:lnTo>
                <a:lnTo>
                  <a:pt x="300320" y="681153"/>
                </a:lnTo>
                <a:lnTo>
                  <a:pt x="255098" y="672055"/>
                </a:lnTo>
                <a:lnTo>
                  <a:pt x="212217" y="657391"/>
                </a:lnTo>
                <a:lnTo>
                  <a:pt x="172093" y="637568"/>
                </a:lnTo>
                <a:lnTo>
                  <a:pt x="135139" y="612992"/>
                </a:lnTo>
                <a:lnTo>
                  <a:pt x="101769" y="584073"/>
                </a:lnTo>
                <a:lnTo>
                  <a:pt x="72398" y="551216"/>
                </a:lnTo>
                <a:lnTo>
                  <a:pt x="47438" y="514829"/>
                </a:lnTo>
                <a:lnTo>
                  <a:pt x="27305" y="475321"/>
                </a:lnTo>
                <a:lnTo>
                  <a:pt x="12411" y="433098"/>
                </a:lnTo>
                <a:lnTo>
                  <a:pt x="3171" y="388567"/>
                </a:lnTo>
                <a:lnTo>
                  <a:pt x="0" y="342138"/>
                </a:lnTo>
                <a:close/>
              </a:path>
            </a:pathLst>
          </a:custGeom>
          <a:ln w="57912">
            <a:solidFill>
              <a:srgbClr val="DBED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9787" y="902208"/>
            <a:ext cx="212090" cy="274320"/>
          </a:xfrm>
          <a:custGeom>
            <a:avLst/>
            <a:gdLst/>
            <a:ahLst/>
            <a:cxnLst/>
            <a:rect l="l" t="t" r="r" b="b"/>
            <a:pathLst>
              <a:path w="212090" h="274319">
                <a:moveTo>
                  <a:pt x="105918" y="0"/>
                </a:moveTo>
                <a:lnTo>
                  <a:pt x="86537" y="0"/>
                </a:lnTo>
                <a:lnTo>
                  <a:pt x="57454" y="6222"/>
                </a:lnTo>
                <a:lnTo>
                  <a:pt x="47764" y="13207"/>
                </a:lnTo>
                <a:lnTo>
                  <a:pt x="38074" y="19430"/>
                </a:lnTo>
                <a:lnTo>
                  <a:pt x="38074" y="22859"/>
                </a:lnTo>
                <a:lnTo>
                  <a:pt x="25615" y="29209"/>
                </a:lnTo>
                <a:lnTo>
                  <a:pt x="15925" y="38862"/>
                </a:lnTo>
                <a:lnTo>
                  <a:pt x="12458" y="51434"/>
                </a:lnTo>
                <a:lnTo>
                  <a:pt x="9690" y="64642"/>
                </a:lnTo>
                <a:lnTo>
                  <a:pt x="9690" y="90296"/>
                </a:lnTo>
                <a:lnTo>
                  <a:pt x="12458" y="109727"/>
                </a:lnTo>
                <a:lnTo>
                  <a:pt x="9690" y="113156"/>
                </a:lnTo>
                <a:lnTo>
                  <a:pt x="2768" y="115950"/>
                </a:lnTo>
                <a:lnTo>
                  <a:pt x="0" y="122936"/>
                </a:lnTo>
                <a:lnTo>
                  <a:pt x="0" y="129158"/>
                </a:lnTo>
                <a:lnTo>
                  <a:pt x="9690" y="177037"/>
                </a:lnTo>
                <a:lnTo>
                  <a:pt x="29070" y="200025"/>
                </a:lnTo>
                <a:lnTo>
                  <a:pt x="31838" y="200025"/>
                </a:lnTo>
                <a:lnTo>
                  <a:pt x="44996" y="229234"/>
                </a:lnTo>
                <a:lnTo>
                  <a:pt x="54686" y="241680"/>
                </a:lnTo>
                <a:lnTo>
                  <a:pt x="64376" y="254888"/>
                </a:lnTo>
                <a:lnTo>
                  <a:pt x="73380" y="261112"/>
                </a:lnTo>
                <a:lnTo>
                  <a:pt x="83070" y="267334"/>
                </a:lnTo>
                <a:lnTo>
                  <a:pt x="92760" y="274319"/>
                </a:lnTo>
                <a:lnTo>
                  <a:pt x="118376" y="274319"/>
                </a:lnTo>
                <a:lnTo>
                  <a:pt x="128066" y="267334"/>
                </a:lnTo>
                <a:lnTo>
                  <a:pt x="132420" y="264540"/>
                </a:lnTo>
                <a:lnTo>
                  <a:pt x="105918" y="264540"/>
                </a:lnTo>
                <a:lnTo>
                  <a:pt x="67144" y="245109"/>
                </a:lnTo>
                <a:lnTo>
                  <a:pt x="41541" y="190245"/>
                </a:lnTo>
                <a:lnTo>
                  <a:pt x="38074" y="186816"/>
                </a:lnTo>
                <a:lnTo>
                  <a:pt x="25615" y="186816"/>
                </a:lnTo>
                <a:lnTo>
                  <a:pt x="22148" y="184022"/>
                </a:lnTo>
                <a:lnTo>
                  <a:pt x="19380" y="174370"/>
                </a:lnTo>
                <a:lnTo>
                  <a:pt x="9690" y="141731"/>
                </a:lnTo>
                <a:lnTo>
                  <a:pt x="9690" y="129158"/>
                </a:lnTo>
                <a:lnTo>
                  <a:pt x="12458" y="122936"/>
                </a:lnTo>
                <a:lnTo>
                  <a:pt x="12458" y="119506"/>
                </a:lnTo>
                <a:lnTo>
                  <a:pt x="35306" y="119506"/>
                </a:lnTo>
                <a:lnTo>
                  <a:pt x="35306" y="106299"/>
                </a:lnTo>
                <a:lnTo>
                  <a:pt x="38074" y="80517"/>
                </a:lnTo>
                <a:lnTo>
                  <a:pt x="44996" y="58292"/>
                </a:lnTo>
                <a:lnTo>
                  <a:pt x="51231" y="38862"/>
                </a:lnTo>
                <a:lnTo>
                  <a:pt x="195799" y="38862"/>
                </a:lnTo>
                <a:lnTo>
                  <a:pt x="189687" y="25653"/>
                </a:lnTo>
                <a:lnTo>
                  <a:pt x="179997" y="13207"/>
                </a:lnTo>
                <a:lnTo>
                  <a:pt x="163372" y="6222"/>
                </a:lnTo>
                <a:lnTo>
                  <a:pt x="147459" y="3428"/>
                </a:lnTo>
                <a:lnTo>
                  <a:pt x="105918" y="0"/>
                </a:lnTo>
                <a:close/>
              </a:path>
              <a:path w="212090" h="274319">
                <a:moveTo>
                  <a:pt x="210133" y="119506"/>
                </a:moveTo>
                <a:lnTo>
                  <a:pt x="198678" y="119506"/>
                </a:lnTo>
                <a:lnTo>
                  <a:pt x="198678" y="122936"/>
                </a:lnTo>
                <a:lnTo>
                  <a:pt x="202145" y="129158"/>
                </a:lnTo>
                <a:lnTo>
                  <a:pt x="202145" y="141731"/>
                </a:lnTo>
                <a:lnTo>
                  <a:pt x="192455" y="174370"/>
                </a:lnTo>
                <a:lnTo>
                  <a:pt x="189687" y="184022"/>
                </a:lnTo>
                <a:lnTo>
                  <a:pt x="186220" y="186816"/>
                </a:lnTo>
                <a:lnTo>
                  <a:pt x="173062" y="186816"/>
                </a:lnTo>
                <a:lnTo>
                  <a:pt x="170294" y="190245"/>
                </a:lnTo>
                <a:lnTo>
                  <a:pt x="157149" y="222250"/>
                </a:lnTo>
                <a:lnTo>
                  <a:pt x="144691" y="245109"/>
                </a:lnTo>
                <a:lnTo>
                  <a:pt x="134988" y="251459"/>
                </a:lnTo>
                <a:lnTo>
                  <a:pt x="125298" y="257682"/>
                </a:lnTo>
                <a:lnTo>
                  <a:pt x="105918" y="264540"/>
                </a:lnTo>
                <a:lnTo>
                  <a:pt x="132420" y="264540"/>
                </a:lnTo>
                <a:lnTo>
                  <a:pt x="147459" y="254888"/>
                </a:lnTo>
                <a:lnTo>
                  <a:pt x="157149" y="241680"/>
                </a:lnTo>
                <a:lnTo>
                  <a:pt x="166839" y="229234"/>
                </a:lnTo>
                <a:lnTo>
                  <a:pt x="179997" y="200025"/>
                </a:lnTo>
                <a:lnTo>
                  <a:pt x="182765" y="200025"/>
                </a:lnTo>
                <a:lnTo>
                  <a:pt x="189687" y="196595"/>
                </a:lnTo>
                <a:lnTo>
                  <a:pt x="195910" y="190245"/>
                </a:lnTo>
                <a:lnTo>
                  <a:pt x="202145" y="177037"/>
                </a:lnTo>
                <a:lnTo>
                  <a:pt x="208368" y="148589"/>
                </a:lnTo>
                <a:lnTo>
                  <a:pt x="211836" y="129158"/>
                </a:lnTo>
                <a:lnTo>
                  <a:pt x="211836" y="122936"/>
                </a:lnTo>
                <a:lnTo>
                  <a:pt x="210133" y="119506"/>
                </a:lnTo>
                <a:close/>
              </a:path>
              <a:path w="212090" h="274319">
                <a:moveTo>
                  <a:pt x="35306" y="119506"/>
                </a:moveTo>
                <a:lnTo>
                  <a:pt x="12458" y="119506"/>
                </a:lnTo>
                <a:lnTo>
                  <a:pt x="19380" y="122936"/>
                </a:lnTo>
                <a:lnTo>
                  <a:pt x="22148" y="129158"/>
                </a:lnTo>
                <a:lnTo>
                  <a:pt x="25615" y="138937"/>
                </a:lnTo>
                <a:lnTo>
                  <a:pt x="25615" y="141731"/>
                </a:lnTo>
                <a:lnTo>
                  <a:pt x="29070" y="145161"/>
                </a:lnTo>
                <a:lnTo>
                  <a:pt x="31838" y="141731"/>
                </a:lnTo>
                <a:lnTo>
                  <a:pt x="35306" y="138937"/>
                </a:lnTo>
                <a:lnTo>
                  <a:pt x="35306" y="119506"/>
                </a:lnTo>
                <a:close/>
              </a:path>
              <a:path w="212090" h="274319">
                <a:moveTo>
                  <a:pt x="195799" y="38862"/>
                </a:moveTo>
                <a:lnTo>
                  <a:pt x="51231" y="38862"/>
                </a:lnTo>
                <a:lnTo>
                  <a:pt x="54686" y="45084"/>
                </a:lnTo>
                <a:lnTo>
                  <a:pt x="57454" y="48640"/>
                </a:lnTo>
                <a:lnTo>
                  <a:pt x="67144" y="54863"/>
                </a:lnTo>
                <a:lnTo>
                  <a:pt x="83070" y="58292"/>
                </a:lnTo>
                <a:lnTo>
                  <a:pt x="150914" y="58292"/>
                </a:lnTo>
                <a:lnTo>
                  <a:pt x="160604" y="61087"/>
                </a:lnTo>
                <a:lnTo>
                  <a:pt x="163372" y="68071"/>
                </a:lnTo>
                <a:lnTo>
                  <a:pt x="170294" y="74294"/>
                </a:lnTo>
                <a:lnTo>
                  <a:pt x="176530" y="96519"/>
                </a:lnTo>
                <a:lnTo>
                  <a:pt x="176530" y="138937"/>
                </a:lnTo>
                <a:lnTo>
                  <a:pt x="179997" y="141731"/>
                </a:lnTo>
                <a:lnTo>
                  <a:pt x="182765" y="145161"/>
                </a:lnTo>
                <a:lnTo>
                  <a:pt x="186220" y="141731"/>
                </a:lnTo>
                <a:lnTo>
                  <a:pt x="186220" y="138937"/>
                </a:lnTo>
                <a:lnTo>
                  <a:pt x="189687" y="129158"/>
                </a:lnTo>
                <a:lnTo>
                  <a:pt x="192455" y="122936"/>
                </a:lnTo>
                <a:lnTo>
                  <a:pt x="198678" y="119506"/>
                </a:lnTo>
                <a:lnTo>
                  <a:pt x="210133" y="119506"/>
                </a:lnTo>
                <a:lnTo>
                  <a:pt x="208368" y="115950"/>
                </a:lnTo>
                <a:lnTo>
                  <a:pt x="202145" y="113156"/>
                </a:lnTo>
                <a:lnTo>
                  <a:pt x="198678" y="109727"/>
                </a:lnTo>
                <a:lnTo>
                  <a:pt x="198678" y="45084"/>
                </a:lnTo>
                <a:lnTo>
                  <a:pt x="195799" y="38862"/>
                </a:lnTo>
                <a:close/>
              </a:path>
            </a:pathLst>
          </a:custGeom>
          <a:solidFill>
            <a:srgbClr val="4546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5300" y="1144524"/>
            <a:ext cx="399415" cy="157480"/>
          </a:xfrm>
          <a:custGeom>
            <a:avLst/>
            <a:gdLst/>
            <a:ahLst/>
            <a:cxnLst/>
            <a:rect l="l" t="t" r="r" b="b"/>
            <a:pathLst>
              <a:path w="399415" h="157480">
                <a:moveTo>
                  <a:pt x="135178" y="0"/>
                </a:moveTo>
                <a:lnTo>
                  <a:pt x="70700" y="22733"/>
                </a:lnTo>
                <a:lnTo>
                  <a:pt x="41592" y="35051"/>
                </a:lnTo>
                <a:lnTo>
                  <a:pt x="29108" y="42037"/>
                </a:lnTo>
                <a:lnTo>
                  <a:pt x="22872" y="51688"/>
                </a:lnTo>
                <a:lnTo>
                  <a:pt x="13169" y="64008"/>
                </a:lnTo>
                <a:lnTo>
                  <a:pt x="6235" y="79883"/>
                </a:lnTo>
                <a:lnTo>
                  <a:pt x="0" y="96392"/>
                </a:lnTo>
                <a:lnTo>
                  <a:pt x="0" y="121920"/>
                </a:lnTo>
                <a:lnTo>
                  <a:pt x="83883" y="147320"/>
                </a:lnTo>
                <a:lnTo>
                  <a:pt x="141414" y="153542"/>
                </a:lnTo>
                <a:lnTo>
                  <a:pt x="199644" y="156972"/>
                </a:lnTo>
                <a:lnTo>
                  <a:pt x="257175" y="153542"/>
                </a:lnTo>
                <a:lnTo>
                  <a:pt x="315404" y="147320"/>
                </a:lnTo>
                <a:lnTo>
                  <a:pt x="363931" y="134238"/>
                </a:lnTo>
                <a:lnTo>
                  <a:pt x="382650" y="128015"/>
                </a:lnTo>
                <a:lnTo>
                  <a:pt x="399288" y="121920"/>
                </a:lnTo>
                <a:lnTo>
                  <a:pt x="399288" y="112267"/>
                </a:lnTo>
                <a:lnTo>
                  <a:pt x="228752" y="112267"/>
                </a:lnTo>
                <a:lnTo>
                  <a:pt x="227357" y="108838"/>
                </a:lnTo>
                <a:lnTo>
                  <a:pt x="173990" y="108838"/>
                </a:lnTo>
                <a:lnTo>
                  <a:pt x="160820" y="79883"/>
                </a:lnTo>
                <a:lnTo>
                  <a:pt x="148348" y="48133"/>
                </a:lnTo>
                <a:lnTo>
                  <a:pt x="135178" y="0"/>
                </a:lnTo>
                <a:close/>
              </a:path>
              <a:path w="399415" h="157480">
                <a:moveTo>
                  <a:pt x="266890" y="0"/>
                </a:moveTo>
                <a:lnTo>
                  <a:pt x="250939" y="51688"/>
                </a:lnTo>
                <a:lnTo>
                  <a:pt x="241236" y="79883"/>
                </a:lnTo>
                <a:lnTo>
                  <a:pt x="228752" y="112267"/>
                </a:lnTo>
                <a:lnTo>
                  <a:pt x="399288" y="112267"/>
                </a:lnTo>
                <a:lnTo>
                  <a:pt x="399288" y="96392"/>
                </a:lnTo>
                <a:lnTo>
                  <a:pt x="392353" y="79883"/>
                </a:lnTo>
                <a:lnTo>
                  <a:pt x="386118" y="64008"/>
                </a:lnTo>
                <a:lnTo>
                  <a:pt x="376415" y="51688"/>
                </a:lnTo>
                <a:lnTo>
                  <a:pt x="370166" y="44703"/>
                </a:lnTo>
                <a:lnTo>
                  <a:pt x="356997" y="35051"/>
                </a:lnTo>
                <a:lnTo>
                  <a:pt x="328587" y="22733"/>
                </a:lnTo>
                <a:lnTo>
                  <a:pt x="266890" y="0"/>
                </a:lnTo>
                <a:close/>
              </a:path>
              <a:path w="399415" h="157480">
                <a:moveTo>
                  <a:pt x="180238" y="38608"/>
                </a:moveTo>
                <a:lnTo>
                  <a:pt x="173990" y="44703"/>
                </a:lnTo>
                <a:lnTo>
                  <a:pt x="173990" y="54355"/>
                </a:lnTo>
                <a:lnTo>
                  <a:pt x="176771" y="67437"/>
                </a:lnTo>
                <a:lnTo>
                  <a:pt x="183705" y="79883"/>
                </a:lnTo>
                <a:lnTo>
                  <a:pt x="173990" y="108838"/>
                </a:lnTo>
                <a:lnTo>
                  <a:pt x="227357" y="108838"/>
                </a:lnTo>
                <a:lnTo>
                  <a:pt x="215582" y="79883"/>
                </a:lnTo>
                <a:lnTo>
                  <a:pt x="225298" y="67437"/>
                </a:lnTo>
                <a:lnTo>
                  <a:pt x="228752" y="54355"/>
                </a:lnTo>
                <a:lnTo>
                  <a:pt x="225298" y="44703"/>
                </a:lnTo>
                <a:lnTo>
                  <a:pt x="222564" y="42037"/>
                </a:lnTo>
                <a:lnTo>
                  <a:pt x="199644" y="42037"/>
                </a:lnTo>
                <a:lnTo>
                  <a:pt x="180238" y="38608"/>
                </a:lnTo>
                <a:close/>
              </a:path>
              <a:path w="399415" h="157480">
                <a:moveTo>
                  <a:pt x="219049" y="38608"/>
                </a:moveTo>
                <a:lnTo>
                  <a:pt x="209346" y="42037"/>
                </a:lnTo>
                <a:lnTo>
                  <a:pt x="222564" y="42037"/>
                </a:lnTo>
                <a:lnTo>
                  <a:pt x="219049" y="38608"/>
                </a:lnTo>
                <a:close/>
              </a:path>
            </a:pathLst>
          </a:custGeom>
          <a:solidFill>
            <a:srgbClr val="4546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23468" y="5013452"/>
            <a:ext cx="10634980" cy="1169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Nell'ottica di dare piena autonomia all'istituzione scolastica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e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alla riorganizzazione del sistema </a:t>
            </a:r>
            <a:r>
              <a:rPr sz="1400" spc="-10" dirty="0">
                <a:solidFill>
                  <a:srgbClr val="244060"/>
                </a:solidFill>
                <a:latin typeface="Arial"/>
                <a:cs typeface="Arial"/>
              </a:rPr>
              <a:t>di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istruzione, ai </a:t>
            </a:r>
            <a:r>
              <a:rPr sz="1400" spc="-10" dirty="0">
                <a:solidFill>
                  <a:srgbClr val="244060"/>
                </a:solidFill>
                <a:latin typeface="Arial"/>
                <a:cs typeface="Arial"/>
              </a:rPr>
              <a:t>sensi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di quanto indicato  dall'</a:t>
            </a:r>
            <a:r>
              <a:rPr sz="1400" b="1" spc="-5" dirty="0">
                <a:solidFill>
                  <a:srgbClr val="244060"/>
                </a:solidFill>
                <a:latin typeface="Arial"/>
                <a:cs typeface="Arial"/>
              </a:rPr>
              <a:t>articolo 1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, </a:t>
            </a:r>
            <a:r>
              <a:rPr sz="1400" b="1" dirty="0">
                <a:solidFill>
                  <a:srgbClr val="244060"/>
                </a:solidFill>
                <a:latin typeface="Arial"/>
                <a:cs typeface="Arial"/>
              </a:rPr>
              <a:t>comma </a:t>
            </a:r>
            <a:r>
              <a:rPr sz="1400" b="1" spc="-5" dirty="0">
                <a:solidFill>
                  <a:srgbClr val="244060"/>
                </a:solidFill>
                <a:latin typeface="Arial"/>
                <a:cs typeface="Arial"/>
              </a:rPr>
              <a:t>78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, del </a:t>
            </a:r>
            <a:r>
              <a:rPr sz="1400" b="1" spc="-5" dirty="0">
                <a:solidFill>
                  <a:srgbClr val="244060"/>
                </a:solidFill>
                <a:latin typeface="Arial"/>
                <a:cs typeface="Arial"/>
              </a:rPr>
              <a:t>L. 107/2015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ed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in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conformità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a quanto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previsto dall'articolo 25 del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D.lgs.</a:t>
            </a:r>
            <a:r>
              <a:rPr sz="1400" spc="-229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165/2001:</a:t>
            </a:r>
            <a:endParaRPr sz="1400">
              <a:latin typeface="Arial"/>
              <a:cs typeface="Arial"/>
            </a:endParaRPr>
          </a:p>
          <a:p>
            <a:pPr marL="299085" marR="5080" indent="-286385" algn="just">
              <a:lnSpc>
                <a:spcPct val="100000"/>
              </a:lnSpc>
              <a:spcBef>
                <a:spcPts val="605"/>
              </a:spcBef>
              <a:buChar char="•"/>
              <a:tabLst>
                <a:tab pos="299720" algn="l"/>
              </a:tabLst>
            </a:pP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Il </a:t>
            </a:r>
            <a:r>
              <a:rPr sz="1400" b="1" spc="-5" dirty="0">
                <a:solidFill>
                  <a:srgbClr val="244060"/>
                </a:solidFill>
                <a:latin typeface="Arial"/>
                <a:cs typeface="Arial"/>
              </a:rPr>
              <a:t>DS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, nel </a:t>
            </a:r>
            <a:r>
              <a:rPr sz="1400" b="1" spc="-5" dirty="0">
                <a:solidFill>
                  <a:srgbClr val="244060"/>
                </a:solidFill>
                <a:latin typeface="Arial"/>
                <a:cs typeface="Arial"/>
              </a:rPr>
              <a:t>rispetto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delle </a:t>
            </a:r>
            <a:r>
              <a:rPr sz="1400" b="1" spc="-5" dirty="0">
                <a:solidFill>
                  <a:srgbClr val="244060"/>
                </a:solidFill>
                <a:latin typeface="Arial"/>
                <a:cs typeface="Arial"/>
              </a:rPr>
              <a:t>competenze degli organi </a:t>
            </a:r>
            <a:r>
              <a:rPr sz="1400" b="1" spc="-10" dirty="0">
                <a:solidFill>
                  <a:srgbClr val="244060"/>
                </a:solidFill>
                <a:latin typeface="Arial"/>
                <a:cs typeface="Arial"/>
              </a:rPr>
              <a:t>collegiali</a:t>
            </a:r>
            <a:r>
              <a:rPr sz="1400" spc="-10" dirty="0">
                <a:solidFill>
                  <a:srgbClr val="244060"/>
                </a:solidFill>
                <a:latin typeface="Arial"/>
                <a:cs typeface="Arial"/>
              </a:rPr>
              <a:t>, garantisce un'efficace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ed </a:t>
            </a:r>
            <a:r>
              <a:rPr sz="1400" spc="-10" dirty="0">
                <a:solidFill>
                  <a:srgbClr val="244060"/>
                </a:solidFill>
                <a:latin typeface="Arial"/>
                <a:cs typeface="Arial"/>
              </a:rPr>
              <a:t>efficiente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gestione delle risorse umane,  finanziarie, tecnologiche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e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materiali, nonché gli elementi comuni del sistema scolastico pubblico, assicurandone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il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buon andamento. 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A tale scopo,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svolge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compiti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di </a:t>
            </a:r>
            <a:r>
              <a:rPr sz="1400" b="1" spc="-5" dirty="0">
                <a:solidFill>
                  <a:srgbClr val="244060"/>
                </a:solidFill>
                <a:latin typeface="Arial"/>
                <a:cs typeface="Arial"/>
              </a:rPr>
              <a:t>direzione, gestione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, </a:t>
            </a:r>
            <a:r>
              <a:rPr sz="1400" b="1" spc="-5" dirty="0">
                <a:solidFill>
                  <a:srgbClr val="244060"/>
                </a:solidFill>
                <a:latin typeface="Arial"/>
                <a:cs typeface="Arial"/>
              </a:rPr>
              <a:t>organizzazione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e</a:t>
            </a:r>
            <a:r>
              <a:rPr sz="1400" spc="-27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244060"/>
                </a:solidFill>
                <a:latin typeface="Arial"/>
                <a:cs typeface="Arial"/>
              </a:rPr>
              <a:t>coordinamento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209273" y="6543354"/>
            <a:ext cx="221615" cy="20827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17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3250565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Cenni in materia di</a:t>
            </a:r>
            <a:r>
              <a:rPr spc="-140" dirty="0"/>
              <a:t> </a:t>
            </a:r>
            <a:r>
              <a:rPr spc="-5" dirty="0"/>
              <a:t>privacy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Definizioni</a:t>
            </a:r>
            <a:r>
              <a:rPr sz="1600" b="0" spc="-15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(2/2)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58368" y="1574291"/>
            <a:ext cx="294640" cy="342900"/>
          </a:xfrm>
          <a:custGeom>
            <a:avLst/>
            <a:gdLst/>
            <a:ahLst/>
            <a:cxnLst/>
            <a:rect l="l" t="t" r="r" b="b"/>
            <a:pathLst>
              <a:path w="294640" h="342900">
                <a:moveTo>
                  <a:pt x="233057" y="98171"/>
                </a:moveTo>
                <a:lnTo>
                  <a:pt x="59474" y="98171"/>
                </a:lnTo>
                <a:lnTo>
                  <a:pt x="56261" y="99822"/>
                </a:lnTo>
                <a:lnTo>
                  <a:pt x="54648" y="102997"/>
                </a:lnTo>
                <a:lnTo>
                  <a:pt x="54648" y="109474"/>
                </a:lnTo>
                <a:lnTo>
                  <a:pt x="69113" y="148082"/>
                </a:lnTo>
                <a:lnTo>
                  <a:pt x="73939" y="149733"/>
                </a:lnTo>
                <a:lnTo>
                  <a:pt x="77152" y="159385"/>
                </a:lnTo>
                <a:lnTo>
                  <a:pt x="81965" y="167386"/>
                </a:lnTo>
                <a:lnTo>
                  <a:pt x="91617" y="181863"/>
                </a:lnTo>
                <a:lnTo>
                  <a:pt x="99656" y="189992"/>
                </a:lnTo>
                <a:lnTo>
                  <a:pt x="106083" y="197993"/>
                </a:lnTo>
                <a:lnTo>
                  <a:pt x="106083" y="209296"/>
                </a:lnTo>
                <a:lnTo>
                  <a:pt x="102869" y="220599"/>
                </a:lnTo>
                <a:lnTo>
                  <a:pt x="98043" y="230250"/>
                </a:lnTo>
                <a:lnTo>
                  <a:pt x="91617" y="236600"/>
                </a:lnTo>
                <a:lnTo>
                  <a:pt x="62687" y="247904"/>
                </a:lnTo>
                <a:lnTo>
                  <a:pt x="48221" y="254381"/>
                </a:lnTo>
                <a:lnTo>
                  <a:pt x="35356" y="262382"/>
                </a:lnTo>
                <a:lnTo>
                  <a:pt x="22504" y="268859"/>
                </a:lnTo>
                <a:lnTo>
                  <a:pt x="11252" y="278511"/>
                </a:lnTo>
                <a:lnTo>
                  <a:pt x="4825" y="286512"/>
                </a:lnTo>
                <a:lnTo>
                  <a:pt x="0" y="296163"/>
                </a:lnTo>
                <a:lnTo>
                  <a:pt x="0" y="302641"/>
                </a:lnTo>
                <a:lnTo>
                  <a:pt x="1612" y="307467"/>
                </a:lnTo>
                <a:lnTo>
                  <a:pt x="6426" y="310642"/>
                </a:lnTo>
                <a:lnTo>
                  <a:pt x="12852" y="313944"/>
                </a:lnTo>
                <a:lnTo>
                  <a:pt x="24104" y="317119"/>
                </a:lnTo>
                <a:lnTo>
                  <a:pt x="28930" y="318770"/>
                </a:lnTo>
                <a:lnTo>
                  <a:pt x="30543" y="320421"/>
                </a:lnTo>
                <a:lnTo>
                  <a:pt x="30543" y="330073"/>
                </a:lnTo>
                <a:lnTo>
                  <a:pt x="32143" y="336423"/>
                </a:lnTo>
                <a:lnTo>
                  <a:pt x="35356" y="339725"/>
                </a:lnTo>
                <a:lnTo>
                  <a:pt x="36969" y="341249"/>
                </a:lnTo>
                <a:lnTo>
                  <a:pt x="41782" y="342900"/>
                </a:lnTo>
                <a:lnTo>
                  <a:pt x="258775" y="342900"/>
                </a:lnTo>
                <a:lnTo>
                  <a:pt x="273240" y="318770"/>
                </a:lnTo>
                <a:lnTo>
                  <a:pt x="278053" y="318770"/>
                </a:lnTo>
                <a:lnTo>
                  <a:pt x="286092" y="315595"/>
                </a:lnTo>
                <a:lnTo>
                  <a:pt x="289306" y="313944"/>
                </a:lnTo>
                <a:lnTo>
                  <a:pt x="292519" y="310642"/>
                </a:lnTo>
                <a:lnTo>
                  <a:pt x="294131" y="305816"/>
                </a:lnTo>
                <a:lnTo>
                  <a:pt x="292519" y="299466"/>
                </a:lnTo>
                <a:lnTo>
                  <a:pt x="265201" y="265684"/>
                </a:lnTo>
                <a:lnTo>
                  <a:pt x="221805" y="238252"/>
                </a:lnTo>
                <a:lnTo>
                  <a:pt x="199301" y="230250"/>
                </a:lnTo>
                <a:lnTo>
                  <a:pt x="194475" y="226949"/>
                </a:lnTo>
                <a:lnTo>
                  <a:pt x="191262" y="225425"/>
                </a:lnTo>
                <a:lnTo>
                  <a:pt x="186448" y="217297"/>
                </a:lnTo>
                <a:lnTo>
                  <a:pt x="183235" y="197993"/>
                </a:lnTo>
                <a:lnTo>
                  <a:pt x="191262" y="191516"/>
                </a:lnTo>
                <a:lnTo>
                  <a:pt x="199301" y="180340"/>
                </a:lnTo>
                <a:lnTo>
                  <a:pt x="208940" y="165862"/>
                </a:lnTo>
                <a:lnTo>
                  <a:pt x="213766" y="159385"/>
                </a:lnTo>
                <a:lnTo>
                  <a:pt x="216979" y="149733"/>
                </a:lnTo>
                <a:lnTo>
                  <a:pt x="237870" y="109474"/>
                </a:lnTo>
                <a:lnTo>
                  <a:pt x="236270" y="102997"/>
                </a:lnTo>
                <a:lnTo>
                  <a:pt x="234657" y="99822"/>
                </a:lnTo>
                <a:lnTo>
                  <a:pt x="233057" y="98171"/>
                </a:lnTo>
                <a:close/>
              </a:path>
              <a:path w="294640" h="342900">
                <a:moveTo>
                  <a:pt x="151079" y="0"/>
                </a:moveTo>
                <a:lnTo>
                  <a:pt x="122148" y="6477"/>
                </a:lnTo>
                <a:lnTo>
                  <a:pt x="115722" y="9652"/>
                </a:lnTo>
                <a:lnTo>
                  <a:pt x="104470" y="14478"/>
                </a:lnTo>
                <a:lnTo>
                  <a:pt x="70726" y="51562"/>
                </a:lnTo>
                <a:lnTo>
                  <a:pt x="64287" y="80518"/>
                </a:lnTo>
                <a:lnTo>
                  <a:pt x="64287" y="98171"/>
                </a:lnTo>
                <a:lnTo>
                  <a:pt x="226631" y="98171"/>
                </a:lnTo>
                <a:lnTo>
                  <a:pt x="226631" y="85344"/>
                </a:lnTo>
                <a:lnTo>
                  <a:pt x="215379" y="43434"/>
                </a:lnTo>
                <a:lnTo>
                  <a:pt x="200913" y="25781"/>
                </a:lnTo>
                <a:lnTo>
                  <a:pt x="200913" y="24130"/>
                </a:lnTo>
                <a:lnTo>
                  <a:pt x="199301" y="24130"/>
                </a:lnTo>
                <a:lnTo>
                  <a:pt x="197700" y="19304"/>
                </a:lnTo>
                <a:lnTo>
                  <a:pt x="194475" y="16129"/>
                </a:lnTo>
                <a:lnTo>
                  <a:pt x="191262" y="14478"/>
                </a:lnTo>
                <a:lnTo>
                  <a:pt x="176796" y="14478"/>
                </a:lnTo>
                <a:lnTo>
                  <a:pt x="176796" y="9652"/>
                </a:lnTo>
                <a:lnTo>
                  <a:pt x="171983" y="6477"/>
                </a:lnTo>
                <a:lnTo>
                  <a:pt x="165544" y="3175"/>
                </a:lnTo>
                <a:lnTo>
                  <a:pt x="160731" y="1650"/>
                </a:lnTo>
                <a:lnTo>
                  <a:pt x="151079" y="0"/>
                </a:lnTo>
                <a:close/>
              </a:path>
              <a:path w="294640" h="342900">
                <a:moveTo>
                  <a:pt x="186448" y="12827"/>
                </a:moveTo>
                <a:lnTo>
                  <a:pt x="180009" y="14478"/>
                </a:lnTo>
                <a:lnTo>
                  <a:pt x="191262" y="14478"/>
                </a:lnTo>
                <a:lnTo>
                  <a:pt x="186448" y="12827"/>
                </a:lnTo>
                <a:close/>
              </a:path>
            </a:pathLst>
          </a:custGeom>
          <a:solidFill>
            <a:srgbClr val="CCD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2272" y="1792223"/>
            <a:ext cx="302260" cy="144780"/>
          </a:xfrm>
          <a:custGeom>
            <a:avLst/>
            <a:gdLst/>
            <a:ahLst/>
            <a:cxnLst/>
            <a:rect l="l" t="t" r="r" b="b"/>
            <a:pathLst>
              <a:path w="302259" h="144780">
                <a:moveTo>
                  <a:pt x="108115" y="4825"/>
                </a:moveTo>
                <a:lnTo>
                  <a:pt x="103276" y="11302"/>
                </a:lnTo>
                <a:lnTo>
                  <a:pt x="100050" y="14477"/>
                </a:lnTo>
                <a:lnTo>
                  <a:pt x="96824" y="16128"/>
                </a:lnTo>
                <a:lnTo>
                  <a:pt x="67767" y="28955"/>
                </a:lnTo>
                <a:lnTo>
                  <a:pt x="37109" y="43434"/>
                </a:lnTo>
                <a:lnTo>
                  <a:pt x="24206" y="51435"/>
                </a:lnTo>
                <a:lnTo>
                  <a:pt x="12903" y="59562"/>
                </a:lnTo>
                <a:lnTo>
                  <a:pt x="4838" y="69214"/>
                </a:lnTo>
                <a:lnTo>
                  <a:pt x="0" y="77215"/>
                </a:lnTo>
                <a:lnTo>
                  <a:pt x="0" y="83692"/>
                </a:lnTo>
                <a:lnTo>
                  <a:pt x="4838" y="90042"/>
                </a:lnTo>
                <a:lnTo>
                  <a:pt x="12903" y="94868"/>
                </a:lnTo>
                <a:lnTo>
                  <a:pt x="19367" y="102997"/>
                </a:lnTo>
                <a:lnTo>
                  <a:pt x="32270" y="110998"/>
                </a:lnTo>
                <a:lnTo>
                  <a:pt x="54864" y="125475"/>
                </a:lnTo>
                <a:lnTo>
                  <a:pt x="90360" y="143128"/>
                </a:lnTo>
                <a:lnTo>
                  <a:pt x="98437" y="144779"/>
                </a:lnTo>
                <a:lnTo>
                  <a:pt x="224294" y="144779"/>
                </a:lnTo>
                <a:lnTo>
                  <a:pt x="258178" y="127126"/>
                </a:lnTo>
                <a:lnTo>
                  <a:pt x="280771" y="101346"/>
                </a:lnTo>
                <a:lnTo>
                  <a:pt x="285610" y="101346"/>
                </a:lnTo>
                <a:lnTo>
                  <a:pt x="293687" y="98171"/>
                </a:lnTo>
                <a:lnTo>
                  <a:pt x="296913" y="96520"/>
                </a:lnTo>
                <a:lnTo>
                  <a:pt x="300139" y="93345"/>
                </a:lnTo>
                <a:lnTo>
                  <a:pt x="301752" y="88518"/>
                </a:lnTo>
                <a:lnTo>
                  <a:pt x="301752" y="82041"/>
                </a:lnTo>
                <a:lnTo>
                  <a:pt x="298526" y="77215"/>
                </a:lnTo>
                <a:lnTo>
                  <a:pt x="295300" y="70738"/>
                </a:lnTo>
                <a:lnTo>
                  <a:pt x="258178" y="38608"/>
                </a:lnTo>
                <a:lnTo>
                  <a:pt x="227520" y="20954"/>
                </a:lnTo>
                <a:lnTo>
                  <a:pt x="150063" y="20954"/>
                </a:lnTo>
                <a:lnTo>
                  <a:pt x="108115" y="4825"/>
                </a:lnTo>
                <a:close/>
              </a:path>
              <a:path w="302259" h="144780">
                <a:moveTo>
                  <a:pt x="192024" y="0"/>
                </a:moveTo>
                <a:lnTo>
                  <a:pt x="150063" y="20954"/>
                </a:lnTo>
                <a:lnTo>
                  <a:pt x="227520" y="20954"/>
                </a:lnTo>
                <a:lnTo>
                  <a:pt x="214617" y="16128"/>
                </a:lnTo>
                <a:lnTo>
                  <a:pt x="204927" y="12826"/>
                </a:lnTo>
                <a:lnTo>
                  <a:pt x="200088" y="9651"/>
                </a:lnTo>
                <a:lnTo>
                  <a:pt x="196862" y="8000"/>
                </a:lnTo>
                <a:lnTo>
                  <a:pt x="192024" y="0"/>
                </a:lnTo>
                <a:close/>
              </a:path>
            </a:pathLst>
          </a:custGeom>
          <a:solidFill>
            <a:srgbClr val="5C80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4672" y="1793748"/>
            <a:ext cx="154305" cy="143510"/>
          </a:xfrm>
          <a:custGeom>
            <a:avLst/>
            <a:gdLst/>
            <a:ahLst/>
            <a:cxnLst/>
            <a:rect l="l" t="t" r="r" b="b"/>
            <a:pathLst>
              <a:path w="154305" h="143510">
                <a:moveTo>
                  <a:pt x="40081" y="0"/>
                </a:moveTo>
                <a:lnTo>
                  <a:pt x="0" y="22478"/>
                </a:lnTo>
                <a:lnTo>
                  <a:pt x="1600" y="24129"/>
                </a:lnTo>
                <a:lnTo>
                  <a:pt x="1600" y="143255"/>
                </a:lnTo>
                <a:lnTo>
                  <a:pt x="73748" y="143255"/>
                </a:lnTo>
                <a:lnTo>
                  <a:pt x="80162" y="141604"/>
                </a:lnTo>
                <a:lnTo>
                  <a:pt x="126669" y="111125"/>
                </a:lnTo>
                <a:lnTo>
                  <a:pt x="133083" y="99822"/>
                </a:lnTo>
                <a:lnTo>
                  <a:pt x="137896" y="98171"/>
                </a:lnTo>
                <a:lnTo>
                  <a:pt x="145910" y="93344"/>
                </a:lnTo>
                <a:lnTo>
                  <a:pt x="152323" y="86867"/>
                </a:lnTo>
                <a:lnTo>
                  <a:pt x="153924" y="83692"/>
                </a:lnTo>
                <a:lnTo>
                  <a:pt x="153924" y="78866"/>
                </a:lnTo>
                <a:lnTo>
                  <a:pt x="123456" y="48260"/>
                </a:lnTo>
                <a:lnTo>
                  <a:pt x="76962" y="20954"/>
                </a:lnTo>
                <a:lnTo>
                  <a:pt x="64134" y="14477"/>
                </a:lnTo>
                <a:lnTo>
                  <a:pt x="52908" y="11302"/>
                </a:lnTo>
                <a:lnTo>
                  <a:pt x="44894" y="6476"/>
                </a:lnTo>
                <a:lnTo>
                  <a:pt x="41681" y="3175"/>
                </a:lnTo>
                <a:lnTo>
                  <a:pt x="40081" y="0"/>
                </a:lnTo>
                <a:close/>
              </a:path>
            </a:pathLst>
          </a:custGeom>
          <a:solidFill>
            <a:srgbClr val="3954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2187" y="1802892"/>
            <a:ext cx="115824" cy="1203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7240" y="1856232"/>
            <a:ext cx="55244" cy="81280"/>
          </a:xfrm>
          <a:custGeom>
            <a:avLst/>
            <a:gdLst/>
            <a:ahLst/>
            <a:cxnLst/>
            <a:rect l="l" t="t" r="r" b="b"/>
            <a:pathLst>
              <a:path w="55244" h="81280">
                <a:moveTo>
                  <a:pt x="35496" y="0"/>
                </a:moveTo>
                <a:lnTo>
                  <a:pt x="14528" y="0"/>
                </a:lnTo>
                <a:lnTo>
                  <a:pt x="0" y="80771"/>
                </a:lnTo>
                <a:lnTo>
                  <a:pt x="54863" y="80771"/>
                </a:lnTo>
                <a:lnTo>
                  <a:pt x="35496" y="0"/>
                </a:lnTo>
                <a:close/>
              </a:path>
            </a:pathLst>
          </a:custGeom>
          <a:solidFill>
            <a:srgbClr val="5BB8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3148" y="1856232"/>
            <a:ext cx="29209" cy="81280"/>
          </a:xfrm>
          <a:custGeom>
            <a:avLst/>
            <a:gdLst/>
            <a:ahLst/>
            <a:cxnLst/>
            <a:rect l="l" t="t" r="r" b="b"/>
            <a:pathLst>
              <a:path w="29209" h="81280">
                <a:moveTo>
                  <a:pt x="9651" y="0"/>
                </a:moveTo>
                <a:lnTo>
                  <a:pt x="0" y="0"/>
                </a:lnTo>
                <a:lnTo>
                  <a:pt x="0" y="80771"/>
                </a:lnTo>
                <a:lnTo>
                  <a:pt x="28955" y="80771"/>
                </a:lnTo>
                <a:lnTo>
                  <a:pt x="9651" y="0"/>
                </a:lnTo>
                <a:close/>
              </a:path>
            </a:pathLst>
          </a:custGeom>
          <a:solidFill>
            <a:srgbClr val="50A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1812" y="1787651"/>
            <a:ext cx="82296" cy="76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6759" y="1792223"/>
            <a:ext cx="56515" cy="62865"/>
          </a:xfrm>
          <a:custGeom>
            <a:avLst/>
            <a:gdLst/>
            <a:ahLst/>
            <a:cxnLst/>
            <a:rect l="l" t="t" r="r" b="b"/>
            <a:pathLst>
              <a:path w="56515" h="62864">
                <a:moveTo>
                  <a:pt x="16116" y="0"/>
                </a:moveTo>
                <a:lnTo>
                  <a:pt x="0" y="17652"/>
                </a:lnTo>
                <a:lnTo>
                  <a:pt x="28994" y="62484"/>
                </a:lnTo>
                <a:lnTo>
                  <a:pt x="56388" y="20827"/>
                </a:lnTo>
                <a:lnTo>
                  <a:pt x="161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8763" y="1772411"/>
            <a:ext cx="64135" cy="36830"/>
          </a:xfrm>
          <a:custGeom>
            <a:avLst/>
            <a:gdLst/>
            <a:ahLst/>
            <a:cxnLst/>
            <a:rect l="l" t="t" r="r" b="b"/>
            <a:pathLst>
              <a:path w="64134" h="36830">
                <a:moveTo>
                  <a:pt x="0" y="8000"/>
                </a:moveTo>
                <a:lnTo>
                  <a:pt x="30403" y="36575"/>
                </a:lnTo>
                <a:lnTo>
                  <a:pt x="64007" y="19050"/>
                </a:lnTo>
                <a:lnTo>
                  <a:pt x="62717" y="12700"/>
                </a:lnTo>
                <a:lnTo>
                  <a:pt x="16001" y="12700"/>
                </a:lnTo>
                <a:lnTo>
                  <a:pt x="8001" y="9525"/>
                </a:lnTo>
                <a:lnTo>
                  <a:pt x="0" y="8000"/>
                </a:lnTo>
                <a:close/>
              </a:path>
              <a:path w="64134" h="36830">
                <a:moveTo>
                  <a:pt x="60807" y="0"/>
                </a:moveTo>
                <a:lnTo>
                  <a:pt x="51206" y="6350"/>
                </a:lnTo>
                <a:lnTo>
                  <a:pt x="38404" y="11175"/>
                </a:lnTo>
                <a:lnTo>
                  <a:pt x="32004" y="12700"/>
                </a:lnTo>
                <a:lnTo>
                  <a:pt x="62717" y="12700"/>
                </a:lnTo>
                <a:lnTo>
                  <a:pt x="62407" y="11175"/>
                </a:lnTo>
                <a:lnTo>
                  <a:pt x="60807" y="6350"/>
                </a:lnTo>
                <a:lnTo>
                  <a:pt x="60807" y="0"/>
                </a:lnTo>
                <a:close/>
              </a:path>
            </a:pathLst>
          </a:custGeom>
          <a:solidFill>
            <a:srgbClr val="A1AF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3816" y="1799844"/>
            <a:ext cx="62865" cy="135890"/>
          </a:xfrm>
          <a:custGeom>
            <a:avLst/>
            <a:gdLst/>
            <a:ahLst/>
            <a:cxnLst/>
            <a:rect l="l" t="t" r="r" b="b"/>
            <a:pathLst>
              <a:path w="62865" h="135889">
                <a:moveTo>
                  <a:pt x="40055" y="0"/>
                </a:moveTo>
                <a:lnTo>
                  <a:pt x="0" y="135635"/>
                </a:lnTo>
                <a:lnTo>
                  <a:pt x="27241" y="135635"/>
                </a:lnTo>
                <a:lnTo>
                  <a:pt x="52870" y="72643"/>
                </a:lnTo>
                <a:lnTo>
                  <a:pt x="36855" y="59689"/>
                </a:lnTo>
                <a:lnTo>
                  <a:pt x="59283" y="59689"/>
                </a:lnTo>
                <a:lnTo>
                  <a:pt x="62484" y="9651"/>
                </a:lnTo>
                <a:lnTo>
                  <a:pt x="40055" y="0"/>
                </a:lnTo>
                <a:close/>
              </a:path>
            </a:pathLst>
          </a:custGeom>
          <a:solidFill>
            <a:srgbClr val="5C80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26948" y="1802892"/>
            <a:ext cx="71755" cy="135890"/>
          </a:xfrm>
          <a:custGeom>
            <a:avLst/>
            <a:gdLst/>
            <a:ahLst/>
            <a:cxnLst/>
            <a:rect l="l" t="t" r="r" b="b"/>
            <a:pathLst>
              <a:path w="71754" h="135889">
                <a:moveTo>
                  <a:pt x="42986" y="53340"/>
                </a:moveTo>
                <a:lnTo>
                  <a:pt x="26047" y="53340"/>
                </a:lnTo>
                <a:lnTo>
                  <a:pt x="6515" y="69469"/>
                </a:lnTo>
                <a:lnTo>
                  <a:pt x="39065" y="135636"/>
                </a:lnTo>
                <a:lnTo>
                  <a:pt x="71628" y="135636"/>
                </a:lnTo>
                <a:lnTo>
                  <a:pt x="42986" y="53340"/>
                </a:lnTo>
                <a:close/>
              </a:path>
              <a:path w="71754" h="135889">
                <a:moveTo>
                  <a:pt x="24422" y="0"/>
                </a:moveTo>
                <a:lnTo>
                  <a:pt x="4889" y="11303"/>
                </a:lnTo>
                <a:lnTo>
                  <a:pt x="0" y="56515"/>
                </a:lnTo>
                <a:lnTo>
                  <a:pt x="26047" y="53340"/>
                </a:lnTo>
                <a:lnTo>
                  <a:pt x="42986" y="53340"/>
                </a:lnTo>
                <a:lnTo>
                  <a:pt x="24422" y="0"/>
                </a:lnTo>
                <a:close/>
              </a:path>
            </a:pathLst>
          </a:custGeom>
          <a:solidFill>
            <a:srgbClr val="3D5A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2376" y="1574291"/>
            <a:ext cx="163067" cy="1051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37260" y="1862327"/>
            <a:ext cx="222885" cy="222885"/>
          </a:xfrm>
          <a:custGeom>
            <a:avLst/>
            <a:gdLst/>
            <a:ahLst/>
            <a:cxnLst/>
            <a:rect l="l" t="t" r="r" b="b"/>
            <a:pathLst>
              <a:path w="222884" h="222885">
                <a:moveTo>
                  <a:pt x="95123" y="0"/>
                </a:moveTo>
                <a:lnTo>
                  <a:pt x="85458" y="0"/>
                </a:lnTo>
                <a:lnTo>
                  <a:pt x="80619" y="3175"/>
                </a:lnTo>
                <a:lnTo>
                  <a:pt x="3225" y="80645"/>
                </a:lnTo>
                <a:lnTo>
                  <a:pt x="0" y="85471"/>
                </a:lnTo>
                <a:lnTo>
                  <a:pt x="0" y="95123"/>
                </a:lnTo>
                <a:lnTo>
                  <a:pt x="3225" y="98298"/>
                </a:lnTo>
                <a:lnTo>
                  <a:pt x="40309" y="135382"/>
                </a:lnTo>
                <a:lnTo>
                  <a:pt x="45148" y="140335"/>
                </a:lnTo>
                <a:lnTo>
                  <a:pt x="127381" y="222504"/>
                </a:lnTo>
                <a:lnTo>
                  <a:pt x="222503" y="127381"/>
                </a:lnTo>
                <a:lnTo>
                  <a:pt x="140271" y="45085"/>
                </a:lnTo>
                <a:lnTo>
                  <a:pt x="137045" y="41910"/>
                </a:lnTo>
                <a:lnTo>
                  <a:pt x="135432" y="40259"/>
                </a:lnTo>
                <a:lnTo>
                  <a:pt x="98348" y="3175"/>
                </a:lnTo>
                <a:lnTo>
                  <a:pt x="95123" y="0"/>
                </a:lnTo>
                <a:close/>
              </a:path>
            </a:pathLst>
          </a:custGeom>
          <a:solidFill>
            <a:srgbClr val="F577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65275" y="1990344"/>
            <a:ext cx="102235" cy="100965"/>
          </a:xfrm>
          <a:custGeom>
            <a:avLst/>
            <a:gdLst/>
            <a:ahLst/>
            <a:cxnLst/>
            <a:rect l="l" t="t" r="r" b="b"/>
            <a:pathLst>
              <a:path w="102234" h="100964">
                <a:moveTo>
                  <a:pt x="95631" y="0"/>
                </a:moveTo>
                <a:lnTo>
                  <a:pt x="0" y="94233"/>
                </a:lnTo>
                <a:lnTo>
                  <a:pt x="4864" y="97408"/>
                </a:lnTo>
                <a:lnTo>
                  <a:pt x="11341" y="98932"/>
                </a:lnTo>
                <a:lnTo>
                  <a:pt x="17830" y="100583"/>
                </a:lnTo>
                <a:lnTo>
                  <a:pt x="25933" y="100583"/>
                </a:lnTo>
                <a:lnTo>
                  <a:pt x="32410" y="98932"/>
                </a:lnTo>
                <a:lnTo>
                  <a:pt x="38900" y="97408"/>
                </a:lnTo>
                <a:lnTo>
                  <a:pt x="90766" y="49529"/>
                </a:lnTo>
                <a:lnTo>
                  <a:pt x="100482" y="31876"/>
                </a:lnTo>
                <a:lnTo>
                  <a:pt x="102108" y="25526"/>
                </a:lnTo>
                <a:lnTo>
                  <a:pt x="102108" y="17525"/>
                </a:lnTo>
                <a:lnTo>
                  <a:pt x="98869" y="4825"/>
                </a:lnTo>
                <a:lnTo>
                  <a:pt x="95631" y="0"/>
                </a:lnTo>
                <a:close/>
              </a:path>
            </a:pathLst>
          </a:custGeom>
          <a:solidFill>
            <a:srgbClr val="C25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06780" y="1833372"/>
            <a:ext cx="115824" cy="1158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63167" y="1865376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875" y="0"/>
                </a:moveTo>
                <a:lnTo>
                  <a:pt x="0" y="18161"/>
                </a:lnTo>
                <a:lnTo>
                  <a:pt x="19875" y="38100"/>
                </a:lnTo>
                <a:lnTo>
                  <a:pt x="38100" y="18161"/>
                </a:lnTo>
                <a:lnTo>
                  <a:pt x="198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86027" y="1888235"/>
            <a:ext cx="142240" cy="142240"/>
          </a:xfrm>
          <a:custGeom>
            <a:avLst/>
            <a:gdLst/>
            <a:ahLst/>
            <a:cxnLst/>
            <a:rect l="l" t="t" r="r" b="b"/>
            <a:pathLst>
              <a:path w="142240" h="142239">
                <a:moveTo>
                  <a:pt x="19329" y="0"/>
                </a:moveTo>
                <a:lnTo>
                  <a:pt x="0" y="19303"/>
                </a:lnTo>
                <a:lnTo>
                  <a:pt x="124015" y="141731"/>
                </a:lnTo>
                <a:lnTo>
                  <a:pt x="141731" y="124078"/>
                </a:lnTo>
                <a:lnTo>
                  <a:pt x="19329" y="0"/>
                </a:lnTo>
                <a:close/>
              </a:path>
            </a:pathLst>
          </a:custGeom>
          <a:solidFill>
            <a:srgbClr val="FF93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1687" y="1476755"/>
            <a:ext cx="483234" cy="483234"/>
          </a:xfrm>
          <a:custGeom>
            <a:avLst/>
            <a:gdLst/>
            <a:ahLst/>
            <a:cxnLst/>
            <a:rect l="l" t="t" r="r" b="b"/>
            <a:pathLst>
              <a:path w="483234" h="483235">
                <a:moveTo>
                  <a:pt x="241554" y="0"/>
                </a:moveTo>
                <a:lnTo>
                  <a:pt x="193243" y="4826"/>
                </a:lnTo>
                <a:lnTo>
                  <a:pt x="148158" y="19304"/>
                </a:lnTo>
                <a:lnTo>
                  <a:pt x="106286" y="41910"/>
                </a:lnTo>
                <a:lnTo>
                  <a:pt x="70853" y="70866"/>
                </a:lnTo>
                <a:lnTo>
                  <a:pt x="41871" y="106299"/>
                </a:lnTo>
                <a:lnTo>
                  <a:pt x="19329" y="148209"/>
                </a:lnTo>
                <a:lnTo>
                  <a:pt x="4826" y="193294"/>
                </a:lnTo>
                <a:lnTo>
                  <a:pt x="0" y="241554"/>
                </a:lnTo>
                <a:lnTo>
                  <a:pt x="1612" y="265684"/>
                </a:lnTo>
                <a:lnTo>
                  <a:pt x="11277" y="314071"/>
                </a:lnTo>
                <a:lnTo>
                  <a:pt x="28981" y="357505"/>
                </a:lnTo>
                <a:lnTo>
                  <a:pt x="70853" y="412242"/>
                </a:lnTo>
                <a:lnTo>
                  <a:pt x="106286" y="441198"/>
                </a:lnTo>
                <a:lnTo>
                  <a:pt x="148158" y="463804"/>
                </a:lnTo>
                <a:lnTo>
                  <a:pt x="193243" y="478282"/>
                </a:lnTo>
                <a:lnTo>
                  <a:pt x="241554" y="483108"/>
                </a:lnTo>
                <a:lnTo>
                  <a:pt x="267322" y="481457"/>
                </a:lnTo>
                <a:lnTo>
                  <a:pt x="291477" y="478282"/>
                </a:lnTo>
                <a:lnTo>
                  <a:pt x="314020" y="471805"/>
                </a:lnTo>
                <a:lnTo>
                  <a:pt x="336562" y="463804"/>
                </a:lnTo>
                <a:lnTo>
                  <a:pt x="350616" y="457327"/>
                </a:lnTo>
                <a:lnTo>
                  <a:pt x="241554" y="457327"/>
                </a:lnTo>
                <a:lnTo>
                  <a:pt x="220624" y="455676"/>
                </a:lnTo>
                <a:lnTo>
                  <a:pt x="178752" y="447675"/>
                </a:lnTo>
                <a:lnTo>
                  <a:pt x="140106" y="431546"/>
                </a:lnTo>
                <a:lnTo>
                  <a:pt x="104673" y="407416"/>
                </a:lnTo>
                <a:lnTo>
                  <a:pt x="75692" y="378460"/>
                </a:lnTo>
                <a:lnTo>
                  <a:pt x="53136" y="344678"/>
                </a:lnTo>
                <a:lnTo>
                  <a:pt x="35432" y="305943"/>
                </a:lnTo>
                <a:lnTo>
                  <a:pt x="27381" y="264160"/>
                </a:lnTo>
                <a:lnTo>
                  <a:pt x="25768" y="241554"/>
                </a:lnTo>
                <a:lnTo>
                  <a:pt x="27381" y="218948"/>
                </a:lnTo>
                <a:lnTo>
                  <a:pt x="35432" y="177165"/>
                </a:lnTo>
                <a:lnTo>
                  <a:pt x="53136" y="138430"/>
                </a:lnTo>
                <a:lnTo>
                  <a:pt x="75692" y="104648"/>
                </a:lnTo>
                <a:lnTo>
                  <a:pt x="104673" y="75692"/>
                </a:lnTo>
                <a:lnTo>
                  <a:pt x="140106" y="51562"/>
                </a:lnTo>
                <a:lnTo>
                  <a:pt x="178752" y="35433"/>
                </a:lnTo>
                <a:lnTo>
                  <a:pt x="220624" y="27432"/>
                </a:lnTo>
                <a:lnTo>
                  <a:pt x="241554" y="25781"/>
                </a:lnTo>
                <a:lnTo>
                  <a:pt x="350616" y="25781"/>
                </a:lnTo>
                <a:lnTo>
                  <a:pt x="336562" y="19304"/>
                </a:lnTo>
                <a:lnTo>
                  <a:pt x="314020" y="11303"/>
                </a:lnTo>
                <a:lnTo>
                  <a:pt x="291477" y="4826"/>
                </a:lnTo>
                <a:lnTo>
                  <a:pt x="267322" y="1651"/>
                </a:lnTo>
                <a:lnTo>
                  <a:pt x="241554" y="0"/>
                </a:lnTo>
                <a:close/>
              </a:path>
              <a:path w="483234" h="483235">
                <a:moveTo>
                  <a:pt x="350616" y="25781"/>
                </a:moveTo>
                <a:lnTo>
                  <a:pt x="241554" y="25781"/>
                </a:lnTo>
                <a:lnTo>
                  <a:pt x="264096" y="27432"/>
                </a:lnTo>
                <a:lnTo>
                  <a:pt x="285038" y="30607"/>
                </a:lnTo>
                <a:lnTo>
                  <a:pt x="344614" y="51562"/>
                </a:lnTo>
                <a:lnTo>
                  <a:pt x="380047" y="75692"/>
                </a:lnTo>
                <a:lnTo>
                  <a:pt x="409028" y="104648"/>
                </a:lnTo>
                <a:lnTo>
                  <a:pt x="431571" y="138430"/>
                </a:lnTo>
                <a:lnTo>
                  <a:pt x="447675" y="177165"/>
                </a:lnTo>
                <a:lnTo>
                  <a:pt x="457339" y="218948"/>
                </a:lnTo>
                <a:lnTo>
                  <a:pt x="457339" y="264160"/>
                </a:lnTo>
                <a:lnTo>
                  <a:pt x="447675" y="305943"/>
                </a:lnTo>
                <a:lnTo>
                  <a:pt x="431571" y="344678"/>
                </a:lnTo>
                <a:lnTo>
                  <a:pt x="409028" y="378460"/>
                </a:lnTo>
                <a:lnTo>
                  <a:pt x="380047" y="407416"/>
                </a:lnTo>
                <a:lnTo>
                  <a:pt x="344614" y="431546"/>
                </a:lnTo>
                <a:lnTo>
                  <a:pt x="305968" y="447675"/>
                </a:lnTo>
                <a:lnTo>
                  <a:pt x="264096" y="455676"/>
                </a:lnTo>
                <a:lnTo>
                  <a:pt x="241554" y="457327"/>
                </a:lnTo>
                <a:lnTo>
                  <a:pt x="350616" y="457327"/>
                </a:lnTo>
                <a:lnTo>
                  <a:pt x="396151" y="428371"/>
                </a:lnTo>
                <a:lnTo>
                  <a:pt x="428358" y="394589"/>
                </a:lnTo>
                <a:lnTo>
                  <a:pt x="454126" y="357505"/>
                </a:lnTo>
                <a:lnTo>
                  <a:pt x="473443" y="314071"/>
                </a:lnTo>
                <a:lnTo>
                  <a:pt x="483108" y="265684"/>
                </a:lnTo>
                <a:lnTo>
                  <a:pt x="483108" y="217424"/>
                </a:lnTo>
                <a:lnTo>
                  <a:pt x="473443" y="169037"/>
                </a:lnTo>
                <a:lnTo>
                  <a:pt x="442849" y="106299"/>
                </a:lnTo>
                <a:lnTo>
                  <a:pt x="412254" y="70866"/>
                </a:lnTo>
                <a:lnTo>
                  <a:pt x="357505" y="28956"/>
                </a:lnTo>
                <a:lnTo>
                  <a:pt x="350616" y="25781"/>
                </a:lnTo>
                <a:close/>
              </a:path>
            </a:pathLst>
          </a:custGeom>
          <a:solidFill>
            <a:srgbClr val="ADB8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69976" y="1495044"/>
            <a:ext cx="445134" cy="445134"/>
          </a:xfrm>
          <a:custGeom>
            <a:avLst/>
            <a:gdLst/>
            <a:ahLst/>
            <a:cxnLst/>
            <a:rect l="l" t="t" r="r" b="b"/>
            <a:pathLst>
              <a:path w="445134" h="445135">
                <a:moveTo>
                  <a:pt x="222503" y="0"/>
                </a:moveTo>
                <a:lnTo>
                  <a:pt x="178968" y="4825"/>
                </a:lnTo>
                <a:lnTo>
                  <a:pt x="137045" y="17779"/>
                </a:lnTo>
                <a:lnTo>
                  <a:pt x="98348" y="38734"/>
                </a:lnTo>
                <a:lnTo>
                  <a:pt x="66103" y="66166"/>
                </a:lnTo>
                <a:lnTo>
                  <a:pt x="38696" y="98297"/>
                </a:lnTo>
                <a:lnTo>
                  <a:pt x="17741" y="135381"/>
                </a:lnTo>
                <a:lnTo>
                  <a:pt x="4838" y="177418"/>
                </a:lnTo>
                <a:lnTo>
                  <a:pt x="0" y="222503"/>
                </a:lnTo>
                <a:lnTo>
                  <a:pt x="1612" y="245109"/>
                </a:lnTo>
                <a:lnTo>
                  <a:pt x="11290" y="288670"/>
                </a:lnTo>
                <a:lnTo>
                  <a:pt x="27406" y="328929"/>
                </a:lnTo>
                <a:lnTo>
                  <a:pt x="51600" y="364363"/>
                </a:lnTo>
                <a:lnTo>
                  <a:pt x="82232" y="394969"/>
                </a:lnTo>
                <a:lnTo>
                  <a:pt x="137045" y="427227"/>
                </a:lnTo>
                <a:lnTo>
                  <a:pt x="178968" y="440181"/>
                </a:lnTo>
                <a:lnTo>
                  <a:pt x="222503" y="445007"/>
                </a:lnTo>
                <a:lnTo>
                  <a:pt x="245071" y="443356"/>
                </a:lnTo>
                <a:lnTo>
                  <a:pt x="267652" y="440181"/>
                </a:lnTo>
                <a:lnTo>
                  <a:pt x="288607" y="435355"/>
                </a:lnTo>
                <a:lnTo>
                  <a:pt x="297125" y="432053"/>
                </a:lnTo>
                <a:lnTo>
                  <a:pt x="222503" y="432053"/>
                </a:lnTo>
                <a:lnTo>
                  <a:pt x="201548" y="430529"/>
                </a:lnTo>
                <a:lnTo>
                  <a:pt x="161239" y="422401"/>
                </a:lnTo>
                <a:lnTo>
                  <a:pt x="122542" y="406272"/>
                </a:lnTo>
                <a:lnTo>
                  <a:pt x="74167" y="370839"/>
                </a:lnTo>
                <a:lnTo>
                  <a:pt x="49987" y="340232"/>
                </a:lnTo>
                <a:lnTo>
                  <a:pt x="30632" y="304672"/>
                </a:lnTo>
                <a:lnTo>
                  <a:pt x="17741" y="264413"/>
                </a:lnTo>
                <a:lnTo>
                  <a:pt x="12903" y="222503"/>
                </a:lnTo>
                <a:lnTo>
                  <a:pt x="14516" y="201548"/>
                </a:lnTo>
                <a:lnTo>
                  <a:pt x="17741" y="180593"/>
                </a:lnTo>
                <a:lnTo>
                  <a:pt x="22567" y="159638"/>
                </a:lnTo>
                <a:lnTo>
                  <a:pt x="30632" y="141858"/>
                </a:lnTo>
                <a:lnTo>
                  <a:pt x="38696" y="122554"/>
                </a:lnTo>
                <a:lnTo>
                  <a:pt x="61264" y="88645"/>
                </a:lnTo>
                <a:lnTo>
                  <a:pt x="106413" y="48386"/>
                </a:lnTo>
                <a:lnTo>
                  <a:pt x="141884" y="29082"/>
                </a:lnTo>
                <a:lnTo>
                  <a:pt x="180581" y="17779"/>
                </a:lnTo>
                <a:lnTo>
                  <a:pt x="222503" y="12953"/>
                </a:lnTo>
                <a:lnTo>
                  <a:pt x="297125" y="12953"/>
                </a:lnTo>
                <a:lnTo>
                  <a:pt x="288607" y="9651"/>
                </a:lnTo>
                <a:lnTo>
                  <a:pt x="267652" y="4825"/>
                </a:lnTo>
                <a:lnTo>
                  <a:pt x="245071" y="1650"/>
                </a:lnTo>
                <a:lnTo>
                  <a:pt x="222503" y="0"/>
                </a:lnTo>
                <a:close/>
              </a:path>
              <a:path w="445134" h="445135">
                <a:moveTo>
                  <a:pt x="297125" y="12953"/>
                </a:moveTo>
                <a:lnTo>
                  <a:pt x="222503" y="12953"/>
                </a:lnTo>
                <a:lnTo>
                  <a:pt x="245071" y="14477"/>
                </a:lnTo>
                <a:lnTo>
                  <a:pt x="266039" y="17779"/>
                </a:lnTo>
                <a:lnTo>
                  <a:pt x="304736" y="29082"/>
                </a:lnTo>
                <a:lnTo>
                  <a:pt x="340207" y="48386"/>
                </a:lnTo>
                <a:lnTo>
                  <a:pt x="370839" y="74167"/>
                </a:lnTo>
                <a:lnTo>
                  <a:pt x="396633" y="104775"/>
                </a:lnTo>
                <a:lnTo>
                  <a:pt x="415988" y="141858"/>
                </a:lnTo>
                <a:lnTo>
                  <a:pt x="428879" y="180593"/>
                </a:lnTo>
                <a:lnTo>
                  <a:pt x="432104" y="201548"/>
                </a:lnTo>
                <a:lnTo>
                  <a:pt x="432104" y="243458"/>
                </a:lnTo>
                <a:lnTo>
                  <a:pt x="422440" y="285368"/>
                </a:lnTo>
                <a:lnTo>
                  <a:pt x="407923" y="322452"/>
                </a:lnTo>
                <a:lnTo>
                  <a:pt x="385356" y="356361"/>
                </a:lnTo>
                <a:lnTo>
                  <a:pt x="356323" y="383793"/>
                </a:lnTo>
                <a:lnTo>
                  <a:pt x="304736" y="415925"/>
                </a:lnTo>
                <a:lnTo>
                  <a:pt x="266039" y="427227"/>
                </a:lnTo>
                <a:lnTo>
                  <a:pt x="222503" y="432053"/>
                </a:lnTo>
                <a:lnTo>
                  <a:pt x="297125" y="432053"/>
                </a:lnTo>
                <a:lnTo>
                  <a:pt x="348272" y="407923"/>
                </a:lnTo>
                <a:lnTo>
                  <a:pt x="380517" y="380491"/>
                </a:lnTo>
                <a:lnTo>
                  <a:pt x="407923" y="346709"/>
                </a:lnTo>
                <a:lnTo>
                  <a:pt x="427266" y="309625"/>
                </a:lnTo>
                <a:lnTo>
                  <a:pt x="441782" y="267588"/>
                </a:lnTo>
                <a:lnTo>
                  <a:pt x="445008" y="245109"/>
                </a:lnTo>
                <a:lnTo>
                  <a:pt x="445008" y="199897"/>
                </a:lnTo>
                <a:lnTo>
                  <a:pt x="435330" y="156336"/>
                </a:lnTo>
                <a:lnTo>
                  <a:pt x="419214" y="116077"/>
                </a:lnTo>
                <a:lnTo>
                  <a:pt x="395020" y="80644"/>
                </a:lnTo>
                <a:lnTo>
                  <a:pt x="364388" y="51561"/>
                </a:lnTo>
                <a:lnTo>
                  <a:pt x="328917" y="27431"/>
                </a:lnTo>
                <a:lnTo>
                  <a:pt x="309575" y="17779"/>
                </a:lnTo>
                <a:lnTo>
                  <a:pt x="297125" y="12953"/>
                </a:lnTo>
                <a:close/>
              </a:path>
            </a:pathLst>
          </a:custGeom>
          <a:solidFill>
            <a:srgbClr val="8389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21791" y="1598675"/>
            <a:ext cx="68579" cy="1965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86867" y="845947"/>
            <a:ext cx="10719435" cy="41611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I dati personali possono essere suddivisi nelle seguenti</a:t>
            </a:r>
            <a:r>
              <a:rPr sz="1600" spc="10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categorie: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Times New Roman"/>
              <a:cs typeface="Times New Roman"/>
            </a:endParaRPr>
          </a:p>
          <a:p>
            <a:pPr marL="1301750" marR="5080" indent="-286385" algn="just">
              <a:lnSpc>
                <a:spcPct val="100000"/>
              </a:lnSpc>
              <a:buFont typeface="Wingdings"/>
              <a:buChar char=""/>
              <a:tabLst>
                <a:tab pos="1302385" algn="l"/>
              </a:tabLst>
            </a:pP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“Dati personali comuni”: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tutti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quei dati che consentono di identificare direttamente o indirettamente  una persona fisica,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tra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cui, ad esempio, nome e cognome, indirizzo di casa, indirizzo email, che non  rientrano nelle tipologie di cui sotto.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244060"/>
              </a:buClr>
              <a:buFont typeface="Wingdings"/>
              <a:buChar char=""/>
            </a:pPr>
            <a:endParaRPr sz="1800">
              <a:latin typeface="Times New Roman"/>
              <a:cs typeface="Times New Roman"/>
            </a:endParaRPr>
          </a:p>
          <a:p>
            <a:pPr marL="1301750" marR="5080" indent="-286385" algn="just">
              <a:lnSpc>
                <a:spcPct val="100000"/>
              </a:lnSpc>
              <a:spcBef>
                <a:spcPts val="1585"/>
              </a:spcBef>
              <a:buFont typeface="Wingdings"/>
              <a:buChar char=""/>
              <a:tabLst>
                <a:tab pos="1302385" algn="l"/>
              </a:tabLst>
            </a:pP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“Categorie </a:t>
            </a:r>
            <a:r>
              <a:rPr sz="1600" b="1" dirty="0">
                <a:solidFill>
                  <a:srgbClr val="244060"/>
                </a:solidFill>
                <a:latin typeface="Arial"/>
                <a:cs typeface="Arial"/>
              </a:rPr>
              <a:t>particolari di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dati personali”: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ovvero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tutti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quei </a:t>
            </a:r>
            <a:r>
              <a:rPr sz="1600" i="1" spc="-5" dirty="0">
                <a:solidFill>
                  <a:srgbClr val="244060"/>
                </a:solidFill>
                <a:latin typeface="Arial"/>
                <a:cs typeface="Arial"/>
              </a:rPr>
              <a:t>“dati personali che rivelino l'origine razziale  o etnica, </a:t>
            </a:r>
            <a:r>
              <a:rPr sz="1600" i="1" dirty="0">
                <a:solidFill>
                  <a:srgbClr val="244060"/>
                </a:solidFill>
                <a:latin typeface="Arial"/>
                <a:cs typeface="Arial"/>
              </a:rPr>
              <a:t>le </a:t>
            </a:r>
            <a:r>
              <a:rPr sz="1600" i="1" spc="-10" dirty="0">
                <a:solidFill>
                  <a:srgbClr val="244060"/>
                </a:solidFill>
                <a:latin typeface="Arial"/>
                <a:cs typeface="Arial"/>
              </a:rPr>
              <a:t>opinioni </a:t>
            </a:r>
            <a:r>
              <a:rPr sz="1600" i="1" spc="-5" dirty="0">
                <a:solidFill>
                  <a:srgbClr val="244060"/>
                </a:solidFill>
                <a:latin typeface="Arial"/>
                <a:cs typeface="Arial"/>
              </a:rPr>
              <a:t>politiche, </a:t>
            </a:r>
            <a:r>
              <a:rPr sz="1600" i="1" dirty="0">
                <a:solidFill>
                  <a:srgbClr val="244060"/>
                </a:solidFill>
                <a:latin typeface="Arial"/>
                <a:cs typeface="Arial"/>
              </a:rPr>
              <a:t>le </a:t>
            </a:r>
            <a:r>
              <a:rPr sz="1600" i="1" spc="-10" dirty="0">
                <a:solidFill>
                  <a:srgbClr val="244060"/>
                </a:solidFill>
                <a:latin typeface="Arial"/>
                <a:cs typeface="Arial"/>
              </a:rPr>
              <a:t>convinzioni </a:t>
            </a:r>
            <a:r>
              <a:rPr sz="1600" i="1" spc="-5" dirty="0">
                <a:solidFill>
                  <a:srgbClr val="244060"/>
                </a:solidFill>
                <a:latin typeface="Arial"/>
                <a:cs typeface="Arial"/>
              </a:rPr>
              <a:t>religiose o filosofiche, o l'appartenenza sindacale, nonché  </a:t>
            </a:r>
            <a:r>
              <a:rPr sz="1600" i="1" dirty="0">
                <a:solidFill>
                  <a:srgbClr val="244060"/>
                </a:solidFill>
                <a:latin typeface="Arial"/>
                <a:cs typeface="Arial"/>
              </a:rPr>
              <a:t>trattare </a:t>
            </a:r>
            <a:r>
              <a:rPr sz="1600" i="1" spc="-5" dirty="0">
                <a:solidFill>
                  <a:srgbClr val="244060"/>
                </a:solidFill>
                <a:latin typeface="Arial"/>
                <a:cs typeface="Arial"/>
              </a:rPr>
              <a:t>dati genetici, dati biometrici intesi a identificare </a:t>
            </a:r>
            <a:r>
              <a:rPr sz="1600" i="1" dirty="0">
                <a:solidFill>
                  <a:srgbClr val="244060"/>
                </a:solidFill>
                <a:latin typeface="Arial"/>
                <a:cs typeface="Arial"/>
              </a:rPr>
              <a:t>in </a:t>
            </a:r>
            <a:r>
              <a:rPr sz="1600" i="1" spc="-10" dirty="0">
                <a:solidFill>
                  <a:srgbClr val="244060"/>
                </a:solidFill>
                <a:latin typeface="Arial"/>
                <a:cs typeface="Arial"/>
              </a:rPr>
              <a:t>modo </a:t>
            </a:r>
            <a:r>
              <a:rPr sz="1600" i="1" spc="-5" dirty="0">
                <a:solidFill>
                  <a:srgbClr val="244060"/>
                </a:solidFill>
                <a:latin typeface="Arial"/>
                <a:cs typeface="Arial"/>
              </a:rPr>
              <a:t>univoco una persona fisica, dati </a:t>
            </a:r>
            <a:r>
              <a:rPr sz="1600" i="1" spc="-10" dirty="0">
                <a:solidFill>
                  <a:srgbClr val="244060"/>
                </a:solidFill>
                <a:latin typeface="Arial"/>
                <a:cs typeface="Arial"/>
              </a:rPr>
              <a:t>relativi  </a:t>
            </a:r>
            <a:r>
              <a:rPr sz="1600" i="1" spc="-5" dirty="0">
                <a:solidFill>
                  <a:srgbClr val="244060"/>
                </a:solidFill>
                <a:latin typeface="Arial"/>
                <a:cs typeface="Arial"/>
              </a:rPr>
              <a:t>alla salute o alla vita sessuale o all'orientamento sessuale della persona"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(art. 9 del</a:t>
            </a:r>
            <a:r>
              <a:rPr sz="1600" spc="9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GDPR)</a:t>
            </a:r>
            <a:r>
              <a:rPr sz="1600" i="1" spc="-5" dirty="0">
                <a:solidFill>
                  <a:srgbClr val="244060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244060"/>
              </a:buClr>
              <a:buFont typeface="Wingdings"/>
              <a:buChar char=""/>
            </a:pPr>
            <a:endParaRPr sz="2650">
              <a:latin typeface="Times New Roman"/>
              <a:cs typeface="Times New Roman"/>
            </a:endParaRPr>
          </a:p>
          <a:p>
            <a:pPr marL="1299845" marR="7620" indent="-287020" algn="just">
              <a:lnSpc>
                <a:spcPct val="100000"/>
              </a:lnSpc>
              <a:buFont typeface="Wingdings"/>
              <a:buChar char=""/>
              <a:tabLst>
                <a:tab pos="1300480" algn="l"/>
              </a:tabLst>
            </a:pP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“Dati personali relative a condanne penali e </a:t>
            </a:r>
            <a:r>
              <a:rPr sz="1600" b="1" dirty="0">
                <a:solidFill>
                  <a:srgbClr val="244060"/>
                </a:solidFill>
                <a:latin typeface="Arial"/>
                <a:cs typeface="Arial"/>
              </a:rPr>
              <a:t>reati”: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ovvero quelli che possono rivelare l'esistenza </a:t>
            </a:r>
            <a:r>
              <a:rPr sz="1600" spc="-20" dirty="0">
                <a:solidFill>
                  <a:srgbClr val="244060"/>
                </a:solidFill>
                <a:latin typeface="Arial"/>
                <a:cs typeface="Arial"/>
              </a:rPr>
              <a:t>di 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determinati provvedimenti giudiziari soggetti ad iscrizione nel casellario giudiziale (ad esempio, i  provvedimenti penali di condanna definitivi,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la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liberazione condizionale,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il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divieto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od obbligo di soggiorno, 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le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misure alternative alla detenzione) o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la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qualità di imputato o di indagato (art. 10 del</a:t>
            </a:r>
            <a:r>
              <a:rPr sz="1600" spc="15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GDPR).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136630" y="6555545"/>
            <a:ext cx="28194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latin typeface="Arial"/>
                <a:cs typeface="Arial"/>
              </a:rPr>
              <a:t>170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3250565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Cenni in materia di</a:t>
            </a:r>
            <a:r>
              <a:rPr spc="-140" dirty="0"/>
              <a:t> </a:t>
            </a:r>
            <a:r>
              <a:rPr spc="-5" dirty="0"/>
              <a:t>privacy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Le regole generali</a:t>
            </a:r>
            <a:r>
              <a:rPr sz="1600" b="0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(1/4)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8704" y="1764424"/>
            <a:ext cx="498475" cy="500380"/>
          </a:xfrm>
          <a:custGeom>
            <a:avLst/>
            <a:gdLst/>
            <a:ahLst/>
            <a:cxnLst/>
            <a:rect l="l" t="t" r="r" b="b"/>
            <a:pathLst>
              <a:path w="498475" h="500380">
                <a:moveTo>
                  <a:pt x="249186" y="0"/>
                </a:moveTo>
                <a:lnTo>
                  <a:pt x="204246" y="4007"/>
                </a:lnTo>
                <a:lnTo>
                  <a:pt x="162010" y="15569"/>
                </a:lnTo>
                <a:lnTo>
                  <a:pt x="123167" y="33994"/>
                </a:lnTo>
                <a:lnTo>
                  <a:pt x="88407" y="58590"/>
                </a:lnTo>
                <a:lnTo>
                  <a:pt x="58420" y="88667"/>
                </a:lnTo>
                <a:lnTo>
                  <a:pt x="33896" y="123532"/>
                </a:lnTo>
                <a:lnTo>
                  <a:pt x="15524" y="162494"/>
                </a:lnTo>
                <a:lnTo>
                  <a:pt x="3996" y="204862"/>
                </a:lnTo>
                <a:lnTo>
                  <a:pt x="0" y="249944"/>
                </a:lnTo>
                <a:lnTo>
                  <a:pt x="3996" y="295023"/>
                </a:lnTo>
                <a:lnTo>
                  <a:pt x="15524" y="337390"/>
                </a:lnTo>
                <a:lnTo>
                  <a:pt x="33896" y="376354"/>
                </a:lnTo>
                <a:lnTo>
                  <a:pt x="58420" y="411221"/>
                </a:lnTo>
                <a:lnTo>
                  <a:pt x="88407" y="441301"/>
                </a:lnTo>
                <a:lnTo>
                  <a:pt x="123167" y="465901"/>
                </a:lnTo>
                <a:lnTo>
                  <a:pt x="162010" y="484329"/>
                </a:lnTo>
                <a:lnTo>
                  <a:pt x="204246" y="495894"/>
                </a:lnTo>
                <a:lnTo>
                  <a:pt x="249186" y="499902"/>
                </a:lnTo>
                <a:lnTo>
                  <a:pt x="294123" y="495894"/>
                </a:lnTo>
                <a:lnTo>
                  <a:pt x="336358" y="484329"/>
                </a:lnTo>
                <a:lnTo>
                  <a:pt x="375200" y="465901"/>
                </a:lnTo>
                <a:lnTo>
                  <a:pt x="409960" y="441301"/>
                </a:lnTo>
                <a:lnTo>
                  <a:pt x="439948" y="411221"/>
                </a:lnTo>
                <a:lnTo>
                  <a:pt x="464473" y="376354"/>
                </a:lnTo>
                <a:lnTo>
                  <a:pt x="482846" y="337390"/>
                </a:lnTo>
                <a:lnTo>
                  <a:pt x="494375" y="295023"/>
                </a:lnTo>
                <a:lnTo>
                  <a:pt x="498372" y="249944"/>
                </a:lnTo>
                <a:lnTo>
                  <a:pt x="494375" y="204862"/>
                </a:lnTo>
                <a:lnTo>
                  <a:pt x="482846" y="162494"/>
                </a:lnTo>
                <a:lnTo>
                  <a:pt x="464473" y="123532"/>
                </a:lnTo>
                <a:lnTo>
                  <a:pt x="439948" y="88667"/>
                </a:lnTo>
                <a:lnTo>
                  <a:pt x="409960" y="58590"/>
                </a:lnTo>
                <a:lnTo>
                  <a:pt x="375200" y="33994"/>
                </a:lnTo>
                <a:lnTo>
                  <a:pt x="336358" y="15569"/>
                </a:lnTo>
                <a:lnTo>
                  <a:pt x="294123" y="4007"/>
                </a:lnTo>
                <a:lnTo>
                  <a:pt x="249186" y="0"/>
                </a:lnTo>
                <a:close/>
              </a:path>
            </a:pathLst>
          </a:custGeom>
          <a:solidFill>
            <a:srgbClr val="DF4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2908" y="1868955"/>
            <a:ext cx="217804" cy="291465"/>
          </a:xfrm>
          <a:custGeom>
            <a:avLst/>
            <a:gdLst/>
            <a:ahLst/>
            <a:cxnLst/>
            <a:rect l="l" t="t" r="r" b="b"/>
            <a:pathLst>
              <a:path w="217805" h="291464">
                <a:moveTo>
                  <a:pt x="144981" y="0"/>
                </a:moveTo>
                <a:lnTo>
                  <a:pt x="7928" y="0"/>
                </a:lnTo>
                <a:lnTo>
                  <a:pt x="0" y="7937"/>
                </a:lnTo>
                <a:lnTo>
                  <a:pt x="0" y="282891"/>
                </a:lnTo>
                <a:lnTo>
                  <a:pt x="7928" y="290844"/>
                </a:lnTo>
                <a:lnTo>
                  <a:pt x="209544" y="290844"/>
                </a:lnTo>
                <a:lnTo>
                  <a:pt x="217472" y="282891"/>
                </a:lnTo>
                <a:lnTo>
                  <a:pt x="217472" y="61337"/>
                </a:lnTo>
                <a:lnTo>
                  <a:pt x="1449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7890" y="1868955"/>
            <a:ext cx="73025" cy="61594"/>
          </a:xfrm>
          <a:custGeom>
            <a:avLst/>
            <a:gdLst/>
            <a:ahLst/>
            <a:cxnLst/>
            <a:rect l="l" t="t" r="r" b="b"/>
            <a:pathLst>
              <a:path w="73025" h="61594">
                <a:moveTo>
                  <a:pt x="0" y="0"/>
                </a:moveTo>
                <a:lnTo>
                  <a:pt x="0" y="53384"/>
                </a:lnTo>
                <a:lnTo>
                  <a:pt x="7928" y="61337"/>
                </a:lnTo>
                <a:lnTo>
                  <a:pt x="72490" y="61337"/>
                </a:lnTo>
                <a:lnTo>
                  <a:pt x="0" y="0"/>
                </a:lnTo>
                <a:close/>
              </a:path>
            </a:pathLst>
          </a:custGeom>
          <a:solidFill>
            <a:srgbClr val="EF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27564" y="1905299"/>
            <a:ext cx="45720" cy="222885"/>
          </a:xfrm>
          <a:custGeom>
            <a:avLst/>
            <a:gdLst/>
            <a:ahLst/>
            <a:cxnLst/>
            <a:rect l="l" t="t" r="r" b="b"/>
            <a:pathLst>
              <a:path w="45719" h="222885">
                <a:moveTo>
                  <a:pt x="22653" y="0"/>
                </a:moveTo>
                <a:lnTo>
                  <a:pt x="0" y="47717"/>
                </a:lnTo>
                <a:lnTo>
                  <a:pt x="0" y="222688"/>
                </a:lnTo>
                <a:lnTo>
                  <a:pt x="45303" y="222688"/>
                </a:lnTo>
                <a:lnTo>
                  <a:pt x="45303" y="47717"/>
                </a:lnTo>
                <a:lnTo>
                  <a:pt x="22653" y="0"/>
                </a:lnTo>
                <a:close/>
              </a:path>
            </a:pathLst>
          </a:custGeom>
          <a:solidFill>
            <a:srgbClr val="F4D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50218" y="1905299"/>
            <a:ext cx="22860" cy="73025"/>
          </a:xfrm>
          <a:custGeom>
            <a:avLst/>
            <a:gdLst/>
            <a:ahLst/>
            <a:cxnLst/>
            <a:rect l="l" t="t" r="r" b="b"/>
            <a:pathLst>
              <a:path w="22859" h="73025">
                <a:moveTo>
                  <a:pt x="0" y="0"/>
                </a:moveTo>
                <a:lnTo>
                  <a:pt x="0" y="72714"/>
                </a:lnTo>
                <a:lnTo>
                  <a:pt x="22649" y="72714"/>
                </a:lnTo>
                <a:lnTo>
                  <a:pt x="22649" y="47717"/>
                </a:lnTo>
                <a:lnTo>
                  <a:pt x="0" y="0"/>
                </a:lnTo>
                <a:close/>
              </a:path>
            </a:pathLst>
          </a:custGeom>
          <a:solidFill>
            <a:srgbClr val="ECB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27564" y="2137075"/>
            <a:ext cx="45720" cy="22860"/>
          </a:xfrm>
          <a:custGeom>
            <a:avLst/>
            <a:gdLst/>
            <a:ahLst/>
            <a:cxnLst/>
            <a:rect l="l" t="t" r="r" b="b"/>
            <a:pathLst>
              <a:path w="45719" h="22860">
                <a:moveTo>
                  <a:pt x="45303" y="0"/>
                </a:moveTo>
                <a:lnTo>
                  <a:pt x="0" y="0"/>
                </a:lnTo>
                <a:lnTo>
                  <a:pt x="0" y="17044"/>
                </a:lnTo>
                <a:lnTo>
                  <a:pt x="5665" y="22723"/>
                </a:lnTo>
                <a:lnTo>
                  <a:pt x="39645" y="22723"/>
                </a:lnTo>
                <a:lnTo>
                  <a:pt x="45303" y="17044"/>
                </a:lnTo>
                <a:lnTo>
                  <a:pt x="45303" y="0"/>
                </a:lnTo>
                <a:close/>
              </a:path>
            </a:pathLst>
          </a:custGeom>
          <a:solidFill>
            <a:srgbClr val="F7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2583" y="1964378"/>
            <a:ext cx="77470" cy="9525"/>
          </a:xfrm>
          <a:custGeom>
            <a:avLst/>
            <a:gdLst/>
            <a:ahLst/>
            <a:cxnLst/>
            <a:rect l="l" t="t" r="r" b="b"/>
            <a:pathLst>
              <a:path w="77469" h="9525">
                <a:moveTo>
                  <a:pt x="74757" y="0"/>
                </a:moveTo>
                <a:lnTo>
                  <a:pt x="2266" y="0"/>
                </a:lnTo>
                <a:lnTo>
                  <a:pt x="0" y="2273"/>
                </a:lnTo>
                <a:lnTo>
                  <a:pt x="0" y="6817"/>
                </a:lnTo>
                <a:lnTo>
                  <a:pt x="2266" y="9091"/>
                </a:lnTo>
                <a:lnTo>
                  <a:pt x="74757" y="9091"/>
                </a:lnTo>
                <a:lnTo>
                  <a:pt x="77020" y="6817"/>
                </a:lnTo>
                <a:lnTo>
                  <a:pt x="77020" y="2273"/>
                </a:lnTo>
                <a:lnTo>
                  <a:pt x="74757" y="0"/>
                </a:lnTo>
                <a:close/>
              </a:path>
            </a:pathLst>
          </a:custGeom>
          <a:solidFill>
            <a:srgbClr val="E1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2583" y="1987102"/>
            <a:ext cx="50165" cy="9525"/>
          </a:xfrm>
          <a:custGeom>
            <a:avLst/>
            <a:gdLst/>
            <a:ahLst/>
            <a:cxnLst/>
            <a:rect l="l" t="t" r="r" b="b"/>
            <a:pathLst>
              <a:path w="50165" h="9525">
                <a:moveTo>
                  <a:pt x="47574" y="0"/>
                </a:moveTo>
                <a:lnTo>
                  <a:pt x="2266" y="0"/>
                </a:lnTo>
                <a:lnTo>
                  <a:pt x="0" y="2273"/>
                </a:lnTo>
                <a:lnTo>
                  <a:pt x="0" y="6817"/>
                </a:lnTo>
                <a:lnTo>
                  <a:pt x="2266" y="9087"/>
                </a:lnTo>
                <a:lnTo>
                  <a:pt x="47574" y="9087"/>
                </a:lnTo>
                <a:lnTo>
                  <a:pt x="49837" y="6817"/>
                </a:lnTo>
                <a:lnTo>
                  <a:pt x="49837" y="2273"/>
                </a:lnTo>
                <a:lnTo>
                  <a:pt x="47574" y="0"/>
                </a:lnTo>
                <a:close/>
              </a:path>
            </a:pathLst>
          </a:custGeom>
          <a:solidFill>
            <a:srgbClr val="E1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2583" y="2023457"/>
            <a:ext cx="77470" cy="9525"/>
          </a:xfrm>
          <a:custGeom>
            <a:avLst/>
            <a:gdLst/>
            <a:ahLst/>
            <a:cxnLst/>
            <a:rect l="l" t="t" r="r" b="b"/>
            <a:pathLst>
              <a:path w="77469" h="9525">
                <a:moveTo>
                  <a:pt x="74757" y="0"/>
                </a:moveTo>
                <a:lnTo>
                  <a:pt x="2266" y="0"/>
                </a:lnTo>
                <a:lnTo>
                  <a:pt x="0" y="2273"/>
                </a:lnTo>
                <a:lnTo>
                  <a:pt x="0" y="6817"/>
                </a:lnTo>
                <a:lnTo>
                  <a:pt x="2266" y="9091"/>
                </a:lnTo>
                <a:lnTo>
                  <a:pt x="74757" y="9091"/>
                </a:lnTo>
                <a:lnTo>
                  <a:pt x="77020" y="6817"/>
                </a:lnTo>
                <a:lnTo>
                  <a:pt x="77020" y="2273"/>
                </a:lnTo>
                <a:lnTo>
                  <a:pt x="74757" y="0"/>
                </a:lnTo>
                <a:close/>
              </a:path>
            </a:pathLst>
          </a:custGeom>
          <a:solidFill>
            <a:srgbClr val="E1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2583" y="2046185"/>
            <a:ext cx="50165" cy="9525"/>
          </a:xfrm>
          <a:custGeom>
            <a:avLst/>
            <a:gdLst/>
            <a:ahLst/>
            <a:cxnLst/>
            <a:rect l="l" t="t" r="r" b="b"/>
            <a:pathLst>
              <a:path w="50165" h="9525">
                <a:moveTo>
                  <a:pt x="47574" y="0"/>
                </a:moveTo>
                <a:lnTo>
                  <a:pt x="2266" y="0"/>
                </a:lnTo>
                <a:lnTo>
                  <a:pt x="0" y="2270"/>
                </a:lnTo>
                <a:lnTo>
                  <a:pt x="0" y="6814"/>
                </a:lnTo>
                <a:lnTo>
                  <a:pt x="2266" y="9087"/>
                </a:lnTo>
                <a:lnTo>
                  <a:pt x="47574" y="9087"/>
                </a:lnTo>
                <a:lnTo>
                  <a:pt x="49837" y="6814"/>
                </a:lnTo>
                <a:lnTo>
                  <a:pt x="49837" y="2270"/>
                </a:lnTo>
                <a:lnTo>
                  <a:pt x="47574" y="0"/>
                </a:lnTo>
                <a:close/>
              </a:path>
            </a:pathLst>
          </a:custGeom>
          <a:solidFill>
            <a:srgbClr val="E1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2583" y="2082540"/>
            <a:ext cx="77470" cy="9525"/>
          </a:xfrm>
          <a:custGeom>
            <a:avLst/>
            <a:gdLst/>
            <a:ahLst/>
            <a:cxnLst/>
            <a:rect l="l" t="t" r="r" b="b"/>
            <a:pathLst>
              <a:path w="77469" h="9525">
                <a:moveTo>
                  <a:pt x="74757" y="0"/>
                </a:moveTo>
                <a:lnTo>
                  <a:pt x="2266" y="0"/>
                </a:lnTo>
                <a:lnTo>
                  <a:pt x="0" y="2270"/>
                </a:lnTo>
                <a:lnTo>
                  <a:pt x="0" y="6817"/>
                </a:lnTo>
                <a:lnTo>
                  <a:pt x="2266" y="9087"/>
                </a:lnTo>
                <a:lnTo>
                  <a:pt x="74757" y="9087"/>
                </a:lnTo>
                <a:lnTo>
                  <a:pt x="77020" y="6817"/>
                </a:lnTo>
                <a:lnTo>
                  <a:pt x="77020" y="2270"/>
                </a:lnTo>
                <a:lnTo>
                  <a:pt x="74757" y="0"/>
                </a:lnTo>
                <a:close/>
              </a:path>
            </a:pathLst>
          </a:custGeom>
          <a:solidFill>
            <a:srgbClr val="E1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82583" y="2105264"/>
            <a:ext cx="50165" cy="9525"/>
          </a:xfrm>
          <a:custGeom>
            <a:avLst/>
            <a:gdLst/>
            <a:ahLst/>
            <a:cxnLst/>
            <a:rect l="l" t="t" r="r" b="b"/>
            <a:pathLst>
              <a:path w="50165" h="9525">
                <a:moveTo>
                  <a:pt x="47574" y="0"/>
                </a:moveTo>
                <a:lnTo>
                  <a:pt x="2266" y="0"/>
                </a:lnTo>
                <a:lnTo>
                  <a:pt x="0" y="2273"/>
                </a:lnTo>
                <a:lnTo>
                  <a:pt x="0" y="6817"/>
                </a:lnTo>
                <a:lnTo>
                  <a:pt x="2266" y="9087"/>
                </a:lnTo>
                <a:lnTo>
                  <a:pt x="47574" y="9087"/>
                </a:lnTo>
                <a:lnTo>
                  <a:pt x="49837" y="6817"/>
                </a:lnTo>
                <a:lnTo>
                  <a:pt x="49837" y="2273"/>
                </a:lnTo>
                <a:lnTo>
                  <a:pt x="47574" y="0"/>
                </a:lnTo>
                <a:close/>
              </a:path>
            </a:pathLst>
          </a:custGeom>
          <a:solidFill>
            <a:srgbClr val="E1E3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19156" y="1962104"/>
            <a:ext cx="45720" cy="38735"/>
          </a:xfrm>
          <a:custGeom>
            <a:avLst/>
            <a:gdLst/>
            <a:ahLst/>
            <a:cxnLst/>
            <a:rect l="l" t="t" r="r" b="b"/>
            <a:pathLst>
              <a:path w="45720" h="38735">
                <a:moveTo>
                  <a:pt x="5661" y="13635"/>
                </a:moveTo>
                <a:lnTo>
                  <a:pt x="3394" y="13635"/>
                </a:lnTo>
                <a:lnTo>
                  <a:pt x="1131" y="14770"/>
                </a:lnTo>
                <a:lnTo>
                  <a:pt x="0" y="17044"/>
                </a:lnTo>
                <a:lnTo>
                  <a:pt x="0" y="19318"/>
                </a:lnTo>
                <a:lnTo>
                  <a:pt x="1131" y="21588"/>
                </a:lnTo>
                <a:lnTo>
                  <a:pt x="18119" y="38633"/>
                </a:lnTo>
                <a:lnTo>
                  <a:pt x="29699" y="24997"/>
                </a:lnTo>
                <a:lnTo>
                  <a:pt x="18119" y="24997"/>
                </a:lnTo>
                <a:lnTo>
                  <a:pt x="7928" y="14770"/>
                </a:lnTo>
                <a:lnTo>
                  <a:pt x="5661" y="13635"/>
                </a:lnTo>
                <a:close/>
              </a:path>
              <a:path w="45720" h="38735">
                <a:moveTo>
                  <a:pt x="41908" y="0"/>
                </a:moveTo>
                <a:lnTo>
                  <a:pt x="38510" y="0"/>
                </a:lnTo>
                <a:lnTo>
                  <a:pt x="37375" y="2273"/>
                </a:lnTo>
                <a:lnTo>
                  <a:pt x="18119" y="24997"/>
                </a:lnTo>
                <a:lnTo>
                  <a:pt x="29699" y="24997"/>
                </a:lnTo>
                <a:lnTo>
                  <a:pt x="44171" y="7956"/>
                </a:lnTo>
                <a:lnTo>
                  <a:pt x="45303" y="5682"/>
                </a:lnTo>
                <a:lnTo>
                  <a:pt x="45303" y="2273"/>
                </a:lnTo>
                <a:lnTo>
                  <a:pt x="44171" y="1138"/>
                </a:lnTo>
                <a:lnTo>
                  <a:pt x="41908" y="0"/>
                </a:lnTo>
                <a:close/>
              </a:path>
            </a:pathLst>
          </a:custGeom>
          <a:solidFill>
            <a:srgbClr val="12B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19156" y="2021187"/>
            <a:ext cx="45720" cy="38735"/>
          </a:xfrm>
          <a:custGeom>
            <a:avLst/>
            <a:gdLst/>
            <a:ahLst/>
            <a:cxnLst/>
            <a:rect l="l" t="t" r="r" b="b"/>
            <a:pathLst>
              <a:path w="45720" h="38735">
                <a:moveTo>
                  <a:pt x="5661" y="13635"/>
                </a:moveTo>
                <a:lnTo>
                  <a:pt x="3394" y="13635"/>
                </a:lnTo>
                <a:lnTo>
                  <a:pt x="1131" y="14770"/>
                </a:lnTo>
                <a:lnTo>
                  <a:pt x="0" y="17040"/>
                </a:lnTo>
                <a:lnTo>
                  <a:pt x="0" y="19314"/>
                </a:lnTo>
                <a:lnTo>
                  <a:pt x="1131" y="21588"/>
                </a:lnTo>
                <a:lnTo>
                  <a:pt x="18119" y="38629"/>
                </a:lnTo>
                <a:lnTo>
                  <a:pt x="29696" y="24997"/>
                </a:lnTo>
                <a:lnTo>
                  <a:pt x="18119" y="24997"/>
                </a:lnTo>
                <a:lnTo>
                  <a:pt x="7928" y="14770"/>
                </a:lnTo>
                <a:lnTo>
                  <a:pt x="5661" y="13635"/>
                </a:lnTo>
                <a:close/>
              </a:path>
              <a:path w="45720" h="38735">
                <a:moveTo>
                  <a:pt x="41908" y="0"/>
                </a:moveTo>
                <a:lnTo>
                  <a:pt x="38510" y="0"/>
                </a:lnTo>
                <a:lnTo>
                  <a:pt x="37375" y="2270"/>
                </a:lnTo>
                <a:lnTo>
                  <a:pt x="18119" y="24997"/>
                </a:lnTo>
                <a:lnTo>
                  <a:pt x="29696" y="24997"/>
                </a:lnTo>
                <a:lnTo>
                  <a:pt x="44171" y="7952"/>
                </a:lnTo>
                <a:lnTo>
                  <a:pt x="45303" y="5678"/>
                </a:lnTo>
                <a:lnTo>
                  <a:pt x="45303" y="2270"/>
                </a:lnTo>
                <a:lnTo>
                  <a:pt x="44171" y="1135"/>
                </a:lnTo>
                <a:lnTo>
                  <a:pt x="41908" y="0"/>
                </a:lnTo>
                <a:close/>
              </a:path>
            </a:pathLst>
          </a:custGeom>
          <a:solidFill>
            <a:srgbClr val="12B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19156" y="2080266"/>
            <a:ext cx="45720" cy="38735"/>
          </a:xfrm>
          <a:custGeom>
            <a:avLst/>
            <a:gdLst/>
            <a:ahLst/>
            <a:cxnLst/>
            <a:rect l="l" t="t" r="r" b="b"/>
            <a:pathLst>
              <a:path w="45720" h="38735">
                <a:moveTo>
                  <a:pt x="5661" y="13635"/>
                </a:moveTo>
                <a:lnTo>
                  <a:pt x="3394" y="13635"/>
                </a:lnTo>
                <a:lnTo>
                  <a:pt x="1131" y="14770"/>
                </a:lnTo>
                <a:lnTo>
                  <a:pt x="0" y="17044"/>
                </a:lnTo>
                <a:lnTo>
                  <a:pt x="0" y="19314"/>
                </a:lnTo>
                <a:lnTo>
                  <a:pt x="1131" y="21588"/>
                </a:lnTo>
                <a:lnTo>
                  <a:pt x="18119" y="38629"/>
                </a:lnTo>
                <a:lnTo>
                  <a:pt x="29696" y="24997"/>
                </a:lnTo>
                <a:lnTo>
                  <a:pt x="18119" y="24997"/>
                </a:lnTo>
                <a:lnTo>
                  <a:pt x="7928" y="14770"/>
                </a:lnTo>
                <a:lnTo>
                  <a:pt x="5661" y="13635"/>
                </a:lnTo>
                <a:close/>
              </a:path>
              <a:path w="45720" h="38735">
                <a:moveTo>
                  <a:pt x="41908" y="0"/>
                </a:moveTo>
                <a:lnTo>
                  <a:pt x="38510" y="0"/>
                </a:lnTo>
                <a:lnTo>
                  <a:pt x="37375" y="2273"/>
                </a:lnTo>
                <a:lnTo>
                  <a:pt x="18119" y="24997"/>
                </a:lnTo>
                <a:lnTo>
                  <a:pt x="29696" y="24997"/>
                </a:lnTo>
                <a:lnTo>
                  <a:pt x="44171" y="7952"/>
                </a:lnTo>
                <a:lnTo>
                  <a:pt x="45303" y="5682"/>
                </a:lnTo>
                <a:lnTo>
                  <a:pt x="45303" y="2273"/>
                </a:lnTo>
                <a:lnTo>
                  <a:pt x="44171" y="1138"/>
                </a:lnTo>
                <a:lnTo>
                  <a:pt x="41908" y="0"/>
                </a:lnTo>
                <a:close/>
              </a:path>
            </a:pathLst>
          </a:custGeom>
          <a:solidFill>
            <a:srgbClr val="12B3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27564" y="2123441"/>
            <a:ext cx="45720" cy="13970"/>
          </a:xfrm>
          <a:custGeom>
            <a:avLst/>
            <a:gdLst/>
            <a:ahLst/>
            <a:cxnLst/>
            <a:rect l="l" t="t" r="r" b="b"/>
            <a:pathLst>
              <a:path w="45719" h="13969">
                <a:moveTo>
                  <a:pt x="0" y="13634"/>
                </a:moveTo>
                <a:lnTo>
                  <a:pt x="45307" y="13634"/>
                </a:lnTo>
                <a:lnTo>
                  <a:pt x="45307" y="0"/>
                </a:lnTo>
                <a:lnTo>
                  <a:pt x="0" y="0"/>
                </a:lnTo>
                <a:lnTo>
                  <a:pt x="0" y="13634"/>
                </a:lnTo>
                <a:close/>
              </a:path>
            </a:pathLst>
          </a:custGeom>
          <a:solidFill>
            <a:srgbClr val="F9C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7564" y="2127986"/>
            <a:ext cx="22860" cy="9525"/>
          </a:xfrm>
          <a:custGeom>
            <a:avLst/>
            <a:gdLst/>
            <a:ahLst/>
            <a:cxnLst/>
            <a:rect l="l" t="t" r="r" b="b"/>
            <a:pathLst>
              <a:path w="22859" h="9525">
                <a:moveTo>
                  <a:pt x="0" y="9089"/>
                </a:moveTo>
                <a:lnTo>
                  <a:pt x="22653" y="9089"/>
                </a:lnTo>
                <a:lnTo>
                  <a:pt x="22653" y="0"/>
                </a:lnTo>
                <a:lnTo>
                  <a:pt x="0" y="0"/>
                </a:lnTo>
                <a:lnTo>
                  <a:pt x="0" y="9089"/>
                </a:lnTo>
                <a:close/>
              </a:path>
            </a:pathLst>
          </a:custGeom>
          <a:solidFill>
            <a:srgbClr val="FAE0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42290" y="1905299"/>
            <a:ext cx="15875" cy="22860"/>
          </a:xfrm>
          <a:custGeom>
            <a:avLst/>
            <a:gdLst/>
            <a:ahLst/>
            <a:cxnLst/>
            <a:rect l="l" t="t" r="r" b="b"/>
            <a:pathLst>
              <a:path w="15875" h="22860">
                <a:moveTo>
                  <a:pt x="7928" y="0"/>
                </a:moveTo>
                <a:lnTo>
                  <a:pt x="0" y="18179"/>
                </a:lnTo>
                <a:lnTo>
                  <a:pt x="4529" y="22723"/>
                </a:lnTo>
                <a:lnTo>
                  <a:pt x="11326" y="22723"/>
                </a:lnTo>
                <a:lnTo>
                  <a:pt x="15856" y="18179"/>
                </a:lnTo>
                <a:lnTo>
                  <a:pt x="7928" y="0"/>
                </a:lnTo>
                <a:close/>
              </a:path>
            </a:pathLst>
          </a:custGeom>
          <a:solidFill>
            <a:srgbClr val="3D3D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27564" y="1951881"/>
            <a:ext cx="45720" cy="176530"/>
          </a:xfrm>
          <a:custGeom>
            <a:avLst/>
            <a:gdLst/>
            <a:ahLst/>
            <a:cxnLst/>
            <a:rect l="l" t="t" r="r" b="b"/>
            <a:pathLst>
              <a:path w="45719" h="176530">
                <a:moveTo>
                  <a:pt x="1131" y="0"/>
                </a:moveTo>
                <a:lnTo>
                  <a:pt x="0" y="0"/>
                </a:lnTo>
                <a:lnTo>
                  <a:pt x="0" y="176106"/>
                </a:lnTo>
                <a:lnTo>
                  <a:pt x="45303" y="176106"/>
                </a:lnTo>
                <a:lnTo>
                  <a:pt x="45303" y="7952"/>
                </a:lnTo>
                <a:lnTo>
                  <a:pt x="6796" y="7952"/>
                </a:lnTo>
                <a:lnTo>
                  <a:pt x="2266" y="4543"/>
                </a:lnTo>
                <a:lnTo>
                  <a:pt x="1131" y="1135"/>
                </a:lnTo>
                <a:lnTo>
                  <a:pt x="1131" y="0"/>
                </a:lnTo>
                <a:close/>
              </a:path>
              <a:path w="45719" h="176530">
                <a:moveTo>
                  <a:pt x="22653" y="0"/>
                </a:moveTo>
                <a:lnTo>
                  <a:pt x="21522" y="4543"/>
                </a:lnTo>
                <a:lnTo>
                  <a:pt x="16992" y="7952"/>
                </a:lnTo>
                <a:lnTo>
                  <a:pt x="28318" y="7952"/>
                </a:lnTo>
                <a:lnTo>
                  <a:pt x="23785" y="4543"/>
                </a:lnTo>
                <a:lnTo>
                  <a:pt x="22653" y="0"/>
                </a:lnTo>
                <a:close/>
              </a:path>
              <a:path w="45719" h="176530">
                <a:moveTo>
                  <a:pt x="45303" y="0"/>
                </a:moveTo>
                <a:lnTo>
                  <a:pt x="44156" y="0"/>
                </a:lnTo>
                <a:lnTo>
                  <a:pt x="44156" y="1135"/>
                </a:lnTo>
                <a:lnTo>
                  <a:pt x="43047" y="4543"/>
                </a:lnTo>
                <a:lnTo>
                  <a:pt x="38498" y="7952"/>
                </a:lnTo>
                <a:lnTo>
                  <a:pt x="45303" y="7952"/>
                </a:lnTo>
                <a:lnTo>
                  <a:pt x="45303" y="0"/>
                </a:lnTo>
                <a:close/>
              </a:path>
            </a:pathLst>
          </a:custGeom>
          <a:solidFill>
            <a:srgbClr val="0484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27564" y="1951881"/>
            <a:ext cx="22860" cy="176530"/>
          </a:xfrm>
          <a:custGeom>
            <a:avLst/>
            <a:gdLst/>
            <a:ahLst/>
            <a:cxnLst/>
            <a:rect l="l" t="t" r="r" b="b"/>
            <a:pathLst>
              <a:path w="22859" h="176530">
                <a:moveTo>
                  <a:pt x="1131" y="0"/>
                </a:moveTo>
                <a:lnTo>
                  <a:pt x="0" y="1135"/>
                </a:lnTo>
                <a:lnTo>
                  <a:pt x="0" y="176106"/>
                </a:lnTo>
                <a:lnTo>
                  <a:pt x="22653" y="176106"/>
                </a:lnTo>
                <a:lnTo>
                  <a:pt x="22653" y="7952"/>
                </a:lnTo>
                <a:lnTo>
                  <a:pt x="6796" y="7952"/>
                </a:lnTo>
                <a:lnTo>
                  <a:pt x="2266" y="4543"/>
                </a:lnTo>
                <a:lnTo>
                  <a:pt x="1131" y="1135"/>
                </a:lnTo>
                <a:lnTo>
                  <a:pt x="1131" y="0"/>
                </a:lnTo>
                <a:close/>
              </a:path>
              <a:path w="22859" h="176530">
                <a:moveTo>
                  <a:pt x="22653" y="0"/>
                </a:moveTo>
                <a:lnTo>
                  <a:pt x="21522" y="4543"/>
                </a:lnTo>
                <a:lnTo>
                  <a:pt x="16992" y="7952"/>
                </a:lnTo>
                <a:lnTo>
                  <a:pt x="22653" y="7952"/>
                </a:lnTo>
                <a:lnTo>
                  <a:pt x="22653" y="0"/>
                </a:lnTo>
                <a:close/>
              </a:path>
            </a:pathLst>
          </a:custGeom>
          <a:solidFill>
            <a:srgbClr val="20B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27564" y="2137075"/>
            <a:ext cx="22860" cy="22860"/>
          </a:xfrm>
          <a:custGeom>
            <a:avLst/>
            <a:gdLst/>
            <a:ahLst/>
            <a:cxnLst/>
            <a:rect l="l" t="t" r="r" b="b"/>
            <a:pathLst>
              <a:path w="22859" h="22860">
                <a:moveTo>
                  <a:pt x="22653" y="0"/>
                </a:moveTo>
                <a:lnTo>
                  <a:pt x="0" y="0"/>
                </a:lnTo>
                <a:lnTo>
                  <a:pt x="0" y="17044"/>
                </a:lnTo>
                <a:lnTo>
                  <a:pt x="5665" y="22723"/>
                </a:lnTo>
                <a:lnTo>
                  <a:pt x="22653" y="22723"/>
                </a:lnTo>
                <a:lnTo>
                  <a:pt x="22653" y="0"/>
                </a:lnTo>
                <a:close/>
              </a:path>
            </a:pathLst>
          </a:custGeom>
          <a:solidFill>
            <a:srgbClr val="F7B4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7710" y="2932176"/>
            <a:ext cx="50269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87323" y="3041904"/>
            <a:ext cx="141732" cy="2834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66686" y="3121151"/>
            <a:ext cx="62865" cy="127000"/>
          </a:xfrm>
          <a:custGeom>
            <a:avLst/>
            <a:gdLst/>
            <a:ahLst/>
            <a:cxnLst/>
            <a:rect l="l" t="t" r="r" b="b"/>
            <a:pathLst>
              <a:path w="62865" h="127000">
                <a:moveTo>
                  <a:pt x="62369" y="0"/>
                </a:moveTo>
                <a:lnTo>
                  <a:pt x="55981" y="253"/>
                </a:lnTo>
                <a:lnTo>
                  <a:pt x="52781" y="762"/>
                </a:lnTo>
                <a:lnTo>
                  <a:pt x="49707" y="1143"/>
                </a:lnTo>
                <a:lnTo>
                  <a:pt x="46748" y="1905"/>
                </a:lnTo>
                <a:lnTo>
                  <a:pt x="43789" y="2794"/>
                </a:lnTo>
                <a:lnTo>
                  <a:pt x="40830" y="3810"/>
                </a:lnTo>
                <a:lnTo>
                  <a:pt x="38112" y="4952"/>
                </a:lnTo>
                <a:lnTo>
                  <a:pt x="35267" y="6096"/>
                </a:lnTo>
                <a:lnTo>
                  <a:pt x="7454" y="33147"/>
                </a:lnTo>
                <a:lnTo>
                  <a:pt x="6045" y="35687"/>
                </a:lnTo>
                <a:lnTo>
                  <a:pt x="0" y="59944"/>
                </a:lnTo>
                <a:lnTo>
                  <a:pt x="0" y="66421"/>
                </a:lnTo>
                <a:lnTo>
                  <a:pt x="7454" y="93218"/>
                </a:lnTo>
                <a:lnTo>
                  <a:pt x="8877" y="95885"/>
                </a:lnTo>
                <a:lnTo>
                  <a:pt x="38112" y="121412"/>
                </a:lnTo>
                <a:lnTo>
                  <a:pt x="40830" y="122682"/>
                </a:lnTo>
                <a:lnTo>
                  <a:pt x="62369" y="126492"/>
                </a:lnTo>
                <a:lnTo>
                  <a:pt x="62369" y="90932"/>
                </a:lnTo>
                <a:lnTo>
                  <a:pt x="59524" y="90677"/>
                </a:lnTo>
                <a:lnTo>
                  <a:pt x="56807" y="90297"/>
                </a:lnTo>
                <a:lnTo>
                  <a:pt x="35153" y="66039"/>
                </a:lnTo>
                <a:lnTo>
                  <a:pt x="35220" y="59944"/>
                </a:lnTo>
                <a:lnTo>
                  <a:pt x="62369" y="35433"/>
                </a:lnTo>
                <a:lnTo>
                  <a:pt x="62369" y="0"/>
                </a:lnTo>
                <a:close/>
              </a:path>
            </a:pathLst>
          </a:custGeom>
          <a:solidFill>
            <a:srgbClr val="DBCC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01738" y="3156204"/>
            <a:ext cx="27940" cy="55244"/>
          </a:xfrm>
          <a:custGeom>
            <a:avLst/>
            <a:gdLst/>
            <a:ahLst/>
            <a:cxnLst/>
            <a:rect l="l" t="t" r="r" b="b"/>
            <a:pathLst>
              <a:path w="27940" h="55244">
                <a:moveTo>
                  <a:pt x="27317" y="0"/>
                </a:moveTo>
                <a:lnTo>
                  <a:pt x="0" y="24637"/>
                </a:lnTo>
                <a:lnTo>
                  <a:pt x="0" y="30225"/>
                </a:lnTo>
                <a:lnTo>
                  <a:pt x="16624" y="52578"/>
                </a:lnTo>
                <a:lnTo>
                  <a:pt x="19126" y="53721"/>
                </a:lnTo>
                <a:lnTo>
                  <a:pt x="21742" y="54229"/>
                </a:lnTo>
                <a:lnTo>
                  <a:pt x="24472" y="54610"/>
                </a:lnTo>
                <a:lnTo>
                  <a:pt x="27317" y="54863"/>
                </a:lnTo>
                <a:lnTo>
                  <a:pt x="27317" y="0"/>
                </a:lnTo>
                <a:close/>
              </a:path>
            </a:pathLst>
          </a:custGeom>
          <a:solidFill>
            <a:srgbClr val="FFED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87323" y="3198876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80">
                <a:moveTo>
                  <a:pt x="36347" y="0"/>
                </a:moveTo>
                <a:lnTo>
                  <a:pt x="0" y="0"/>
                </a:lnTo>
                <a:lnTo>
                  <a:pt x="30518" y="30479"/>
                </a:lnTo>
                <a:lnTo>
                  <a:pt x="42671" y="23495"/>
                </a:lnTo>
                <a:lnTo>
                  <a:pt x="41579" y="20827"/>
                </a:lnTo>
                <a:lnTo>
                  <a:pt x="40601" y="17907"/>
                </a:lnTo>
                <a:lnTo>
                  <a:pt x="39636" y="15112"/>
                </a:lnTo>
                <a:lnTo>
                  <a:pt x="38785" y="12064"/>
                </a:lnTo>
                <a:lnTo>
                  <a:pt x="38049" y="9144"/>
                </a:lnTo>
                <a:lnTo>
                  <a:pt x="36842" y="3048"/>
                </a:lnTo>
                <a:lnTo>
                  <a:pt x="36347" y="0"/>
                </a:lnTo>
                <a:close/>
              </a:path>
            </a:pathLst>
          </a:custGeom>
          <a:solidFill>
            <a:srgbClr val="3B99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1144" y="3054095"/>
            <a:ext cx="29209" cy="30480"/>
          </a:xfrm>
          <a:custGeom>
            <a:avLst/>
            <a:gdLst/>
            <a:ahLst/>
            <a:cxnLst/>
            <a:rect l="l" t="t" r="r" b="b"/>
            <a:pathLst>
              <a:path w="29209" h="30480">
                <a:moveTo>
                  <a:pt x="0" y="0"/>
                </a:moveTo>
                <a:lnTo>
                  <a:pt x="18681" y="30479"/>
                </a:lnTo>
                <a:lnTo>
                  <a:pt x="23812" y="28575"/>
                </a:lnTo>
                <a:lnTo>
                  <a:pt x="28956" y="27177"/>
                </a:lnTo>
                <a:lnTo>
                  <a:pt x="0" y="0"/>
                </a:lnTo>
                <a:close/>
              </a:path>
            </a:pathLst>
          </a:custGeom>
          <a:solidFill>
            <a:srgbClr val="3B99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44296" y="3043427"/>
            <a:ext cx="30480" cy="41275"/>
          </a:xfrm>
          <a:custGeom>
            <a:avLst/>
            <a:gdLst/>
            <a:ahLst/>
            <a:cxnLst/>
            <a:rect l="l" t="t" r="r" b="b"/>
            <a:pathLst>
              <a:path w="30480" h="41275">
                <a:moveTo>
                  <a:pt x="0" y="0"/>
                </a:moveTo>
                <a:lnTo>
                  <a:pt x="0" y="34925"/>
                </a:lnTo>
                <a:lnTo>
                  <a:pt x="3022" y="35433"/>
                </a:lnTo>
                <a:lnTo>
                  <a:pt x="9194" y="36702"/>
                </a:lnTo>
                <a:lnTo>
                  <a:pt x="11976" y="37337"/>
                </a:lnTo>
                <a:lnTo>
                  <a:pt x="14998" y="38226"/>
                </a:lnTo>
                <a:lnTo>
                  <a:pt x="17906" y="38988"/>
                </a:lnTo>
                <a:lnTo>
                  <a:pt x="20802" y="40132"/>
                </a:lnTo>
                <a:lnTo>
                  <a:pt x="23469" y="41148"/>
                </a:lnTo>
                <a:lnTo>
                  <a:pt x="30479" y="29463"/>
                </a:lnTo>
                <a:lnTo>
                  <a:pt x="0" y="0"/>
                </a:lnTo>
                <a:close/>
              </a:path>
            </a:pathLst>
          </a:custGeom>
          <a:solidFill>
            <a:srgbClr val="3B99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99516" y="3127248"/>
            <a:ext cx="30480" cy="27940"/>
          </a:xfrm>
          <a:custGeom>
            <a:avLst/>
            <a:gdLst/>
            <a:ahLst/>
            <a:cxnLst/>
            <a:rect l="l" t="t" r="r" b="b"/>
            <a:pathLst>
              <a:path w="30479" h="27939">
                <a:moveTo>
                  <a:pt x="0" y="0"/>
                </a:moveTo>
                <a:lnTo>
                  <a:pt x="27203" y="27431"/>
                </a:lnTo>
                <a:lnTo>
                  <a:pt x="28727" y="22605"/>
                </a:lnTo>
                <a:lnTo>
                  <a:pt x="30479" y="17779"/>
                </a:lnTo>
                <a:lnTo>
                  <a:pt x="0" y="0"/>
                </a:lnTo>
                <a:close/>
              </a:path>
            </a:pathLst>
          </a:custGeom>
          <a:solidFill>
            <a:srgbClr val="3B99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14755" y="3069335"/>
            <a:ext cx="361315" cy="363220"/>
          </a:xfrm>
          <a:custGeom>
            <a:avLst/>
            <a:gdLst/>
            <a:ahLst/>
            <a:cxnLst/>
            <a:rect l="l" t="t" r="r" b="b"/>
            <a:pathLst>
              <a:path w="361315" h="363220">
                <a:moveTo>
                  <a:pt x="30987" y="180848"/>
                </a:moveTo>
                <a:lnTo>
                  <a:pt x="26454" y="183387"/>
                </a:lnTo>
                <a:lnTo>
                  <a:pt x="0" y="198754"/>
                </a:lnTo>
                <a:lnTo>
                  <a:pt x="163372" y="362712"/>
                </a:lnTo>
                <a:lnTo>
                  <a:pt x="203415" y="351154"/>
                </a:lnTo>
                <a:lnTo>
                  <a:pt x="238810" y="334390"/>
                </a:lnTo>
                <a:lnTo>
                  <a:pt x="272884" y="310896"/>
                </a:lnTo>
                <a:lnTo>
                  <a:pt x="301129" y="284099"/>
                </a:lnTo>
                <a:lnTo>
                  <a:pt x="309473" y="274065"/>
                </a:lnTo>
                <a:lnTo>
                  <a:pt x="313524" y="269113"/>
                </a:lnTo>
                <a:lnTo>
                  <a:pt x="317449" y="263778"/>
                </a:lnTo>
                <a:lnTo>
                  <a:pt x="321271" y="258444"/>
                </a:lnTo>
                <a:lnTo>
                  <a:pt x="322433" y="256666"/>
                </a:lnTo>
                <a:lnTo>
                  <a:pt x="114046" y="256666"/>
                </a:lnTo>
                <a:lnTo>
                  <a:pt x="106057" y="256412"/>
                </a:lnTo>
                <a:lnTo>
                  <a:pt x="102247" y="256159"/>
                </a:lnTo>
                <a:lnTo>
                  <a:pt x="98310" y="255777"/>
                </a:lnTo>
                <a:lnTo>
                  <a:pt x="98310" y="244728"/>
                </a:lnTo>
                <a:lnTo>
                  <a:pt x="57315" y="244728"/>
                </a:lnTo>
                <a:lnTo>
                  <a:pt x="53746" y="243077"/>
                </a:lnTo>
                <a:lnTo>
                  <a:pt x="50164" y="241300"/>
                </a:lnTo>
                <a:lnTo>
                  <a:pt x="46710" y="239522"/>
                </a:lnTo>
                <a:lnTo>
                  <a:pt x="43256" y="237489"/>
                </a:lnTo>
                <a:lnTo>
                  <a:pt x="39801" y="235585"/>
                </a:lnTo>
                <a:lnTo>
                  <a:pt x="36461" y="233425"/>
                </a:lnTo>
                <a:lnTo>
                  <a:pt x="33362" y="231266"/>
                </a:lnTo>
                <a:lnTo>
                  <a:pt x="30149" y="228853"/>
                </a:lnTo>
                <a:lnTo>
                  <a:pt x="47904" y="197865"/>
                </a:lnTo>
                <a:lnTo>
                  <a:pt x="45643" y="195961"/>
                </a:lnTo>
                <a:lnTo>
                  <a:pt x="43370" y="193928"/>
                </a:lnTo>
                <a:lnTo>
                  <a:pt x="41236" y="191897"/>
                </a:lnTo>
                <a:lnTo>
                  <a:pt x="38963" y="189864"/>
                </a:lnTo>
                <a:lnTo>
                  <a:pt x="36817" y="187705"/>
                </a:lnTo>
                <a:lnTo>
                  <a:pt x="34912" y="185419"/>
                </a:lnTo>
                <a:lnTo>
                  <a:pt x="32765" y="183261"/>
                </a:lnTo>
                <a:lnTo>
                  <a:pt x="30987" y="180848"/>
                </a:lnTo>
                <a:close/>
              </a:path>
              <a:path w="361315" h="363220">
                <a:moveTo>
                  <a:pt x="152768" y="213613"/>
                </a:moveTo>
                <a:lnTo>
                  <a:pt x="148005" y="215391"/>
                </a:lnTo>
                <a:lnTo>
                  <a:pt x="143116" y="217042"/>
                </a:lnTo>
                <a:lnTo>
                  <a:pt x="139776" y="217804"/>
                </a:lnTo>
                <a:lnTo>
                  <a:pt x="136448" y="218693"/>
                </a:lnTo>
                <a:lnTo>
                  <a:pt x="133108" y="219328"/>
                </a:lnTo>
                <a:lnTo>
                  <a:pt x="129654" y="219837"/>
                </a:lnTo>
                <a:lnTo>
                  <a:pt x="129654" y="255777"/>
                </a:lnTo>
                <a:lnTo>
                  <a:pt x="125831" y="256159"/>
                </a:lnTo>
                <a:lnTo>
                  <a:pt x="121907" y="256412"/>
                </a:lnTo>
                <a:lnTo>
                  <a:pt x="114046" y="256666"/>
                </a:lnTo>
                <a:lnTo>
                  <a:pt x="322433" y="256666"/>
                </a:lnTo>
                <a:lnTo>
                  <a:pt x="324840" y="252984"/>
                </a:lnTo>
                <a:lnTo>
                  <a:pt x="329018" y="246379"/>
                </a:lnTo>
                <a:lnTo>
                  <a:pt x="329999" y="244728"/>
                </a:lnTo>
                <a:lnTo>
                  <a:pt x="170764" y="244728"/>
                </a:lnTo>
                <a:lnTo>
                  <a:pt x="152768" y="213613"/>
                </a:lnTo>
                <a:close/>
              </a:path>
              <a:path w="361315" h="363220">
                <a:moveTo>
                  <a:pt x="75069" y="213613"/>
                </a:moveTo>
                <a:lnTo>
                  <a:pt x="57315" y="244728"/>
                </a:lnTo>
                <a:lnTo>
                  <a:pt x="98310" y="244728"/>
                </a:lnTo>
                <a:lnTo>
                  <a:pt x="98310" y="219837"/>
                </a:lnTo>
                <a:lnTo>
                  <a:pt x="95326" y="219328"/>
                </a:lnTo>
                <a:lnTo>
                  <a:pt x="92227" y="218948"/>
                </a:lnTo>
                <a:lnTo>
                  <a:pt x="89255" y="218059"/>
                </a:lnTo>
                <a:lnTo>
                  <a:pt x="86512" y="217297"/>
                </a:lnTo>
                <a:lnTo>
                  <a:pt x="83540" y="216662"/>
                </a:lnTo>
                <a:lnTo>
                  <a:pt x="80670" y="215646"/>
                </a:lnTo>
                <a:lnTo>
                  <a:pt x="77939" y="214884"/>
                </a:lnTo>
                <a:lnTo>
                  <a:pt x="75069" y="213613"/>
                </a:lnTo>
                <a:close/>
              </a:path>
              <a:path w="361315" h="363220">
                <a:moveTo>
                  <a:pt x="196977" y="180848"/>
                </a:moveTo>
                <a:lnTo>
                  <a:pt x="195072" y="183261"/>
                </a:lnTo>
                <a:lnTo>
                  <a:pt x="192946" y="185547"/>
                </a:lnTo>
                <a:lnTo>
                  <a:pt x="191134" y="187705"/>
                </a:lnTo>
                <a:lnTo>
                  <a:pt x="189001" y="189864"/>
                </a:lnTo>
                <a:lnTo>
                  <a:pt x="186855" y="191897"/>
                </a:lnTo>
                <a:lnTo>
                  <a:pt x="184581" y="193928"/>
                </a:lnTo>
                <a:lnTo>
                  <a:pt x="182435" y="195961"/>
                </a:lnTo>
                <a:lnTo>
                  <a:pt x="180060" y="197865"/>
                </a:lnTo>
                <a:lnTo>
                  <a:pt x="197815" y="228853"/>
                </a:lnTo>
                <a:lnTo>
                  <a:pt x="194716" y="231266"/>
                </a:lnTo>
                <a:lnTo>
                  <a:pt x="191503" y="233425"/>
                </a:lnTo>
                <a:lnTo>
                  <a:pt x="188163" y="235585"/>
                </a:lnTo>
                <a:lnTo>
                  <a:pt x="184708" y="237489"/>
                </a:lnTo>
                <a:lnTo>
                  <a:pt x="181254" y="239522"/>
                </a:lnTo>
                <a:lnTo>
                  <a:pt x="174332" y="243077"/>
                </a:lnTo>
                <a:lnTo>
                  <a:pt x="170764" y="244728"/>
                </a:lnTo>
                <a:lnTo>
                  <a:pt x="329999" y="244728"/>
                </a:lnTo>
                <a:lnTo>
                  <a:pt x="346646" y="211581"/>
                </a:lnTo>
                <a:lnTo>
                  <a:pt x="349631" y="204342"/>
                </a:lnTo>
                <a:lnTo>
                  <a:pt x="351676" y="198754"/>
                </a:lnTo>
                <a:lnTo>
                  <a:pt x="227837" y="198754"/>
                </a:lnTo>
                <a:lnTo>
                  <a:pt x="196977" y="180848"/>
                </a:lnTo>
                <a:close/>
              </a:path>
              <a:path w="361315" h="363220">
                <a:moveTo>
                  <a:pt x="227910" y="30225"/>
                </a:moveTo>
                <a:lnTo>
                  <a:pt x="230111" y="33400"/>
                </a:lnTo>
                <a:lnTo>
                  <a:pt x="232371" y="36702"/>
                </a:lnTo>
                <a:lnTo>
                  <a:pt x="234391" y="40004"/>
                </a:lnTo>
                <a:lnTo>
                  <a:pt x="236537" y="43306"/>
                </a:lnTo>
                <a:lnTo>
                  <a:pt x="238328" y="46862"/>
                </a:lnTo>
                <a:lnTo>
                  <a:pt x="240233" y="50291"/>
                </a:lnTo>
                <a:lnTo>
                  <a:pt x="241909" y="53848"/>
                </a:lnTo>
                <a:lnTo>
                  <a:pt x="243687" y="57530"/>
                </a:lnTo>
                <a:lnTo>
                  <a:pt x="212712" y="75437"/>
                </a:lnTo>
                <a:lnTo>
                  <a:pt x="214858" y="81025"/>
                </a:lnTo>
                <a:lnTo>
                  <a:pt x="215684" y="83947"/>
                </a:lnTo>
                <a:lnTo>
                  <a:pt x="216522" y="86740"/>
                </a:lnTo>
                <a:lnTo>
                  <a:pt x="217233" y="89662"/>
                </a:lnTo>
                <a:lnTo>
                  <a:pt x="217830" y="92710"/>
                </a:lnTo>
                <a:lnTo>
                  <a:pt x="218427" y="95503"/>
                </a:lnTo>
                <a:lnTo>
                  <a:pt x="219024" y="98678"/>
                </a:lnTo>
                <a:lnTo>
                  <a:pt x="254533" y="98678"/>
                </a:lnTo>
                <a:lnTo>
                  <a:pt x="255015" y="102615"/>
                </a:lnTo>
                <a:lnTo>
                  <a:pt x="255485" y="110489"/>
                </a:lnTo>
                <a:lnTo>
                  <a:pt x="255485" y="118490"/>
                </a:lnTo>
                <a:lnTo>
                  <a:pt x="255015" y="126364"/>
                </a:lnTo>
                <a:lnTo>
                  <a:pt x="254533" y="130301"/>
                </a:lnTo>
                <a:lnTo>
                  <a:pt x="219024" y="130301"/>
                </a:lnTo>
                <a:lnTo>
                  <a:pt x="217589" y="137160"/>
                </a:lnTo>
                <a:lnTo>
                  <a:pt x="216877" y="140335"/>
                </a:lnTo>
                <a:lnTo>
                  <a:pt x="216039" y="143637"/>
                </a:lnTo>
                <a:lnTo>
                  <a:pt x="212712" y="153542"/>
                </a:lnTo>
                <a:lnTo>
                  <a:pt x="243687" y="171450"/>
                </a:lnTo>
                <a:lnTo>
                  <a:pt x="241909" y="175005"/>
                </a:lnTo>
                <a:lnTo>
                  <a:pt x="240233" y="178688"/>
                </a:lnTo>
                <a:lnTo>
                  <a:pt x="238328" y="182117"/>
                </a:lnTo>
                <a:lnTo>
                  <a:pt x="236537" y="185547"/>
                </a:lnTo>
                <a:lnTo>
                  <a:pt x="234391" y="188975"/>
                </a:lnTo>
                <a:lnTo>
                  <a:pt x="232371" y="192277"/>
                </a:lnTo>
                <a:lnTo>
                  <a:pt x="230111" y="195579"/>
                </a:lnTo>
                <a:lnTo>
                  <a:pt x="227837" y="198754"/>
                </a:lnTo>
                <a:lnTo>
                  <a:pt x="351676" y="198754"/>
                </a:lnTo>
                <a:lnTo>
                  <a:pt x="361188" y="164084"/>
                </a:lnTo>
                <a:lnTo>
                  <a:pt x="227910" y="30225"/>
                </a:lnTo>
                <a:close/>
              </a:path>
              <a:path w="361315" h="363220">
                <a:moveTo>
                  <a:pt x="197815" y="0"/>
                </a:moveTo>
                <a:lnTo>
                  <a:pt x="182803" y="26542"/>
                </a:lnTo>
                <a:lnTo>
                  <a:pt x="180060" y="31114"/>
                </a:lnTo>
                <a:lnTo>
                  <a:pt x="182435" y="32892"/>
                </a:lnTo>
                <a:lnTo>
                  <a:pt x="184581" y="34925"/>
                </a:lnTo>
                <a:lnTo>
                  <a:pt x="186855" y="36956"/>
                </a:lnTo>
                <a:lnTo>
                  <a:pt x="189001" y="39115"/>
                </a:lnTo>
                <a:lnTo>
                  <a:pt x="191134" y="41148"/>
                </a:lnTo>
                <a:lnTo>
                  <a:pt x="193052" y="43434"/>
                </a:lnTo>
                <a:lnTo>
                  <a:pt x="195072" y="45719"/>
                </a:lnTo>
                <a:lnTo>
                  <a:pt x="196977" y="48133"/>
                </a:lnTo>
                <a:lnTo>
                  <a:pt x="201510" y="45338"/>
                </a:lnTo>
                <a:lnTo>
                  <a:pt x="227837" y="30225"/>
                </a:lnTo>
                <a:lnTo>
                  <a:pt x="197815" y="0"/>
                </a:lnTo>
                <a:close/>
              </a:path>
            </a:pathLst>
          </a:custGeom>
          <a:solidFill>
            <a:srgbClr val="3B99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86867" y="845947"/>
            <a:ext cx="10716895" cy="544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In generale,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le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Istituzioni scolastiche, nel momento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in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cui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si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trovano a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trattare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dati personali, devono rispettare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le 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seguenti</a:t>
            </a:r>
            <a:r>
              <a:rPr sz="1600" spc="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disposizioni: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00">
              <a:latin typeface="Times New Roman"/>
              <a:cs typeface="Times New Roman"/>
            </a:endParaRPr>
          </a:p>
          <a:p>
            <a:pPr marL="685165" marR="18415" algn="just">
              <a:lnSpc>
                <a:spcPct val="100000"/>
              </a:lnSpc>
              <a:spcBef>
                <a:spcPts val="5"/>
              </a:spcBef>
            </a:pPr>
            <a:r>
              <a:rPr sz="1600" spc="-15" dirty="0">
                <a:solidFill>
                  <a:srgbClr val="244060"/>
                </a:solidFill>
                <a:latin typeface="Arial"/>
                <a:cs typeface="Arial"/>
              </a:rPr>
              <a:t>Tutte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le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scuole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hanno l’obbligo di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far conoscere agli “interessati”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(studenti, famiglie, professori, etc.)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come  </a:t>
            </a:r>
            <a:r>
              <a:rPr sz="1600" b="1" spc="-10" dirty="0">
                <a:solidFill>
                  <a:srgbClr val="244060"/>
                </a:solidFill>
                <a:latin typeface="Arial"/>
                <a:cs typeface="Arial"/>
              </a:rPr>
              <a:t>vengono </a:t>
            </a:r>
            <a:r>
              <a:rPr sz="1600" b="1" dirty="0">
                <a:solidFill>
                  <a:srgbClr val="244060"/>
                </a:solidFill>
                <a:latin typeface="Arial"/>
                <a:cs typeface="Arial"/>
              </a:rPr>
              <a:t>trattati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i </a:t>
            </a:r>
            <a:r>
              <a:rPr sz="1600" b="1" dirty="0">
                <a:solidFill>
                  <a:srgbClr val="244060"/>
                </a:solidFill>
                <a:latin typeface="Arial"/>
                <a:cs typeface="Arial"/>
              </a:rPr>
              <a:t>loro dati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personali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. Devono cioè rendere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noto, attraverso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un’adeguata </a:t>
            </a:r>
            <a:r>
              <a:rPr sz="1600" b="1" u="sng" spc="-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Arial"/>
                <a:cs typeface="Arial"/>
              </a:rPr>
              <a:t>informativa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(ai  sensi dell'art. 13 o 14 del GDPR), quali dati raccolgono, come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li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utilizzano e a quale</a:t>
            </a:r>
            <a:r>
              <a:rPr sz="1600" spc="114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fine.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685165" marR="15875" algn="just">
              <a:lnSpc>
                <a:spcPct val="100000"/>
              </a:lnSpc>
              <a:spcBef>
                <a:spcPts val="1375"/>
              </a:spcBef>
            </a:pP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Le </a:t>
            </a:r>
            <a:r>
              <a:rPr sz="1600" b="1" dirty="0">
                <a:solidFill>
                  <a:srgbClr val="244060"/>
                </a:solidFill>
                <a:latin typeface="Arial"/>
                <a:cs typeface="Arial"/>
              </a:rPr>
              <a:t>istituzioni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scolastiche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possono </a:t>
            </a:r>
            <a:r>
              <a:rPr sz="1600" b="1" dirty="0">
                <a:solidFill>
                  <a:srgbClr val="244060"/>
                </a:solidFill>
                <a:latin typeface="Arial"/>
                <a:cs typeface="Arial"/>
              </a:rPr>
              <a:t>trattare solamente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i dati personali necessari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al perseguimento di  specifiche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finalità istituzionali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oppure quelli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espressamente previsti dalla normativa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di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settore.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Per tali  trattamenti, </a:t>
            </a:r>
            <a:r>
              <a:rPr sz="1600" b="1" u="sng" spc="-1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Arial"/>
                <a:cs typeface="Arial"/>
              </a:rPr>
              <a:t>non </a:t>
            </a:r>
            <a:r>
              <a:rPr sz="1600" b="1" u="sng" spc="-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Arial"/>
                <a:cs typeface="Arial"/>
              </a:rPr>
              <a:t>sono </a:t>
            </a:r>
            <a:r>
              <a:rPr sz="1600" b="1" u="sng" spc="-1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Arial"/>
                <a:cs typeface="Arial"/>
              </a:rPr>
              <a:t>tenute </a:t>
            </a:r>
            <a:r>
              <a:rPr sz="1600" b="1" u="sng" spc="-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Arial"/>
                <a:cs typeface="Arial"/>
              </a:rPr>
              <a:t>a chiedere il</a:t>
            </a:r>
            <a:r>
              <a:rPr sz="1600" b="1" u="sng" spc="16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Arial"/>
                <a:cs typeface="Arial"/>
              </a:rPr>
              <a:t>consenso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680720" marR="22225" algn="just">
              <a:lnSpc>
                <a:spcPct val="100000"/>
              </a:lnSpc>
              <a:spcBef>
                <a:spcPts val="1160"/>
              </a:spcBef>
            </a:pP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Le </a:t>
            </a:r>
            <a:r>
              <a:rPr sz="1600" b="1" u="sng" spc="-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Arial"/>
                <a:cs typeface="Arial"/>
              </a:rPr>
              <a:t>categorie </a:t>
            </a:r>
            <a:r>
              <a:rPr sz="1600" b="1" u="sng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Arial"/>
                <a:cs typeface="Arial"/>
              </a:rPr>
              <a:t>particolari di </a:t>
            </a:r>
            <a:r>
              <a:rPr sz="1600" b="1" u="sng" spc="-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Arial"/>
                <a:cs typeface="Arial"/>
              </a:rPr>
              <a:t>dati personali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e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i </a:t>
            </a:r>
            <a:r>
              <a:rPr sz="1600" b="1" u="sng" spc="-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Arial"/>
                <a:cs typeface="Arial"/>
              </a:rPr>
              <a:t>dati relativi a condanne penali e reati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(art. 9-10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del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GDPR) 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devono essere trattate con estrema cautela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, nel rispetto di specifiche norme di legge, verificando prima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non 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solo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la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pertinenza e completezza dei dati, ma anche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la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loro indispensabilità rispetto alle “finalità di rilevante  interesse pubblico” che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si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intendono</a:t>
            </a:r>
            <a:r>
              <a:rPr sz="1600" spc="1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perseguire.</a:t>
            </a:r>
            <a:endParaRPr sz="1600">
              <a:latin typeface="Arial"/>
              <a:cs typeface="Arial"/>
            </a:endParaRPr>
          </a:p>
          <a:p>
            <a:pPr marL="680720">
              <a:lnSpc>
                <a:spcPct val="100000"/>
              </a:lnSpc>
              <a:spcBef>
                <a:spcPts val="1000"/>
              </a:spcBef>
            </a:pP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Ad esempio:</a:t>
            </a:r>
            <a:endParaRPr sz="1600">
              <a:latin typeface="Arial"/>
              <a:cs typeface="Arial"/>
            </a:endParaRPr>
          </a:p>
          <a:p>
            <a:pPr marL="967105" indent="-286385">
              <a:lnSpc>
                <a:spcPct val="100000"/>
              </a:lnSpc>
              <a:buClr>
                <a:srgbClr val="1F487C"/>
              </a:buClr>
              <a:buChar char="•"/>
              <a:tabLst>
                <a:tab pos="967105" algn="l"/>
                <a:tab pos="967740" algn="l"/>
              </a:tabLst>
            </a:pP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i</a:t>
            </a:r>
            <a:r>
              <a:rPr sz="1600" spc="26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dati</a:t>
            </a:r>
            <a:r>
              <a:rPr sz="1600" spc="26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sulle</a:t>
            </a:r>
            <a:r>
              <a:rPr sz="1600" spc="26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origini</a:t>
            </a:r>
            <a:r>
              <a:rPr sz="1600" spc="26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razziali</a:t>
            </a:r>
            <a:r>
              <a:rPr sz="1600" spc="26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ed</a:t>
            </a:r>
            <a:r>
              <a:rPr sz="1600" spc="26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etniche</a:t>
            </a:r>
            <a:r>
              <a:rPr sz="1600" spc="26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possono</a:t>
            </a:r>
            <a:r>
              <a:rPr sz="1600" spc="26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essere</a:t>
            </a:r>
            <a:r>
              <a:rPr sz="1600" spc="26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trattati</a:t>
            </a:r>
            <a:r>
              <a:rPr sz="1600" spc="26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dalla</a:t>
            </a:r>
            <a:r>
              <a:rPr sz="1600" spc="26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scuola</a:t>
            </a:r>
            <a:r>
              <a:rPr sz="1600" spc="26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per</a:t>
            </a:r>
            <a:r>
              <a:rPr sz="1600" spc="26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favorire</a:t>
            </a:r>
            <a:r>
              <a:rPr sz="1600" spc="26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l’integrazione</a:t>
            </a:r>
            <a:r>
              <a:rPr sz="1600" spc="26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degli</a:t>
            </a:r>
            <a:endParaRPr sz="1600">
              <a:latin typeface="Arial"/>
              <a:cs typeface="Arial"/>
            </a:endParaRPr>
          </a:p>
          <a:p>
            <a:pPr marL="967105">
              <a:lnSpc>
                <a:spcPct val="100000"/>
              </a:lnSpc>
            </a:pP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alunni</a:t>
            </a:r>
            <a:r>
              <a:rPr sz="1600" spc="-1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stranieri;</a:t>
            </a:r>
            <a:endParaRPr sz="1600">
              <a:latin typeface="Arial"/>
              <a:cs typeface="Arial"/>
            </a:endParaRPr>
          </a:p>
          <a:p>
            <a:pPr marL="967105" marR="21590" indent="-286385">
              <a:lnSpc>
                <a:spcPct val="100000"/>
              </a:lnSpc>
              <a:spcBef>
                <a:spcPts val="5"/>
              </a:spcBef>
              <a:buClr>
                <a:srgbClr val="1F487C"/>
              </a:buClr>
              <a:buChar char="•"/>
              <a:tabLst>
                <a:tab pos="967105" algn="l"/>
                <a:tab pos="967740" algn="l"/>
              </a:tabLst>
            </a:pP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gli istituti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scolastici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possono utilizzare i dati sulle convinzioni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religiose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al fine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di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garantire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la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libertà di culto e  per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la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fruizione dell’insegnamento della religione cattolica o delle attività alternative a tale</a:t>
            </a:r>
            <a:r>
              <a:rPr sz="1600" spc="10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insegnamento.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72357" y="4196574"/>
            <a:ext cx="501650" cy="505459"/>
          </a:xfrm>
          <a:custGeom>
            <a:avLst/>
            <a:gdLst/>
            <a:ahLst/>
            <a:cxnLst/>
            <a:rect l="l" t="t" r="r" b="b"/>
            <a:pathLst>
              <a:path w="501650" h="505460">
                <a:moveTo>
                  <a:pt x="263179" y="0"/>
                </a:moveTo>
                <a:lnTo>
                  <a:pt x="237262" y="0"/>
                </a:lnTo>
                <a:lnTo>
                  <a:pt x="225298" y="1004"/>
                </a:lnTo>
                <a:lnTo>
                  <a:pt x="187416" y="7998"/>
                </a:lnTo>
                <a:lnTo>
                  <a:pt x="130593" y="30025"/>
                </a:lnTo>
                <a:lnTo>
                  <a:pt x="90719" y="57076"/>
                </a:lnTo>
                <a:lnTo>
                  <a:pt x="56822" y="92166"/>
                </a:lnTo>
                <a:lnTo>
                  <a:pt x="29906" y="132224"/>
                </a:lnTo>
                <a:lnTo>
                  <a:pt x="6978" y="189328"/>
                </a:lnTo>
                <a:lnTo>
                  <a:pt x="4984" y="201346"/>
                </a:lnTo>
                <a:lnTo>
                  <a:pt x="1993" y="213369"/>
                </a:lnTo>
                <a:lnTo>
                  <a:pt x="0" y="239419"/>
                </a:lnTo>
                <a:lnTo>
                  <a:pt x="0" y="265465"/>
                </a:lnTo>
                <a:lnTo>
                  <a:pt x="996" y="278488"/>
                </a:lnTo>
                <a:lnTo>
                  <a:pt x="1993" y="290510"/>
                </a:lnTo>
                <a:lnTo>
                  <a:pt x="4984" y="303533"/>
                </a:lnTo>
                <a:lnTo>
                  <a:pt x="6978" y="315555"/>
                </a:lnTo>
                <a:lnTo>
                  <a:pt x="10965" y="327578"/>
                </a:lnTo>
                <a:lnTo>
                  <a:pt x="14953" y="338595"/>
                </a:lnTo>
                <a:lnTo>
                  <a:pt x="18941" y="350617"/>
                </a:lnTo>
                <a:lnTo>
                  <a:pt x="42865" y="393698"/>
                </a:lnTo>
                <a:lnTo>
                  <a:pt x="72774" y="430761"/>
                </a:lnTo>
                <a:lnTo>
                  <a:pt x="110656" y="461820"/>
                </a:lnTo>
                <a:lnTo>
                  <a:pt x="152526" y="484861"/>
                </a:lnTo>
                <a:lnTo>
                  <a:pt x="164487" y="488868"/>
                </a:lnTo>
                <a:lnTo>
                  <a:pt x="175455" y="492876"/>
                </a:lnTo>
                <a:lnTo>
                  <a:pt x="187416" y="496883"/>
                </a:lnTo>
                <a:lnTo>
                  <a:pt x="200376" y="499888"/>
                </a:lnTo>
                <a:lnTo>
                  <a:pt x="212337" y="501892"/>
                </a:lnTo>
                <a:lnTo>
                  <a:pt x="250223" y="504897"/>
                </a:lnTo>
                <a:lnTo>
                  <a:pt x="289101" y="501892"/>
                </a:lnTo>
                <a:lnTo>
                  <a:pt x="336951" y="488868"/>
                </a:lnTo>
                <a:lnTo>
                  <a:pt x="390785" y="461820"/>
                </a:lnTo>
                <a:lnTo>
                  <a:pt x="427679" y="430761"/>
                </a:lnTo>
                <a:lnTo>
                  <a:pt x="458564" y="393698"/>
                </a:lnTo>
                <a:lnTo>
                  <a:pt x="481498" y="350617"/>
                </a:lnTo>
                <a:lnTo>
                  <a:pt x="496438" y="303533"/>
                </a:lnTo>
                <a:lnTo>
                  <a:pt x="498446" y="290510"/>
                </a:lnTo>
                <a:lnTo>
                  <a:pt x="500455" y="278488"/>
                </a:lnTo>
                <a:lnTo>
                  <a:pt x="501459" y="265465"/>
                </a:lnTo>
                <a:lnTo>
                  <a:pt x="501459" y="239419"/>
                </a:lnTo>
                <a:lnTo>
                  <a:pt x="496438" y="201346"/>
                </a:lnTo>
                <a:lnTo>
                  <a:pt x="471537" y="132224"/>
                </a:lnTo>
                <a:lnTo>
                  <a:pt x="444628" y="92166"/>
                </a:lnTo>
                <a:lnTo>
                  <a:pt x="410730" y="57076"/>
                </a:lnTo>
                <a:lnTo>
                  <a:pt x="369848" y="30025"/>
                </a:lnTo>
                <a:lnTo>
                  <a:pt x="324990" y="11013"/>
                </a:lnTo>
                <a:lnTo>
                  <a:pt x="276140" y="1004"/>
                </a:lnTo>
                <a:lnTo>
                  <a:pt x="263179" y="0"/>
                </a:lnTo>
                <a:close/>
              </a:path>
            </a:pathLst>
          </a:custGeom>
          <a:solidFill>
            <a:srgbClr val="0D3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33856" y="4325792"/>
            <a:ext cx="327025" cy="370205"/>
          </a:xfrm>
          <a:custGeom>
            <a:avLst/>
            <a:gdLst/>
            <a:ahLst/>
            <a:cxnLst/>
            <a:rect l="l" t="t" r="r" b="b"/>
            <a:pathLst>
              <a:path w="327025" h="370204">
                <a:moveTo>
                  <a:pt x="125605" y="0"/>
                </a:moveTo>
                <a:lnTo>
                  <a:pt x="54826" y="0"/>
                </a:lnTo>
                <a:lnTo>
                  <a:pt x="22929" y="34060"/>
                </a:lnTo>
                <a:lnTo>
                  <a:pt x="37881" y="123224"/>
                </a:lnTo>
                <a:lnTo>
                  <a:pt x="0" y="180325"/>
                </a:lnTo>
                <a:lnTo>
                  <a:pt x="22929" y="203368"/>
                </a:lnTo>
                <a:lnTo>
                  <a:pt x="8972" y="216391"/>
                </a:lnTo>
                <a:lnTo>
                  <a:pt x="30901" y="238430"/>
                </a:lnTo>
                <a:lnTo>
                  <a:pt x="21929" y="247450"/>
                </a:lnTo>
                <a:lnTo>
                  <a:pt x="143550" y="369669"/>
                </a:lnTo>
                <a:lnTo>
                  <a:pt x="175452" y="359651"/>
                </a:lnTo>
                <a:lnTo>
                  <a:pt x="219314" y="338613"/>
                </a:lnTo>
                <a:lnTo>
                  <a:pt x="269152" y="298541"/>
                </a:lnTo>
                <a:lnTo>
                  <a:pt x="299074" y="261474"/>
                </a:lnTo>
                <a:lnTo>
                  <a:pt x="322007" y="218397"/>
                </a:lnTo>
                <a:lnTo>
                  <a:pt x="326987" y="202367"/>
                </a:lnTo>
                <a:lnTo>
                  <a:pt x="125605" y="0"/>
                </a:lnTo>
                <a:close/>
              </a:path>
            </a:pathLst>
          </a:custGeom>
          <a:solidFill>
            <a:srgbClr val="0F2E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29868" y="4304754"/>
            <a:ext cx="217322" cy="2744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0623" y="2584704"/>
            <a:ext cx="10836275" cy="0"/>
          </a:xfrm>
          <a:custGeom>
            <a:avLst/>
            <a:gdLst/>
            <a:ahLst/>
            <a:cxnLst/>
            <a:rect l="l" t="t" r="r" b="b"/>
            <a:pathLst>
              <a:path w="10836275">
                <a:moveTo>
                  <a:pt x="1083602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1F487C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0623" y="3753611"/>
            <a:ext cx="10836275" cy="0"/>
          </a:xfrm>
          <a:custGeom>
            <a:avLst/>
            <a:gdLst/>
            <a:ahLst/>
            <a:cxnLst/>
            <a:rect l="l" t="t" r="r" b="b"/>
            <a:pathLst>
              <a:path w="10836275">
                <a:moveTo>
                  <a:pt x="1083602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1F487C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ts val="1425"/>
              </a:lnSpc>
            </a:pPr>
            <a:fld id="{81D60167-4931-47E6-BA6A-407CBD079E47}" type="slidenum">
              <a:rPr spc="-5" dirty="0"/>
              <a:t>171</a:t>
            </a:fld>
            <a:endParaRPr spc="-5" dirty="0"/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3250565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Cenni in materia di</a:t>
            </a:r>
            <a:r>
              <a:rPr spc="-140" dirty="0"/>
              <a:t> </a:t>
            </a:r>
            <a:r>
              <a:rPr spc="-5" dirty="0"/>
              <a:t>privacy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Le regole generali</a:t>
            </a:r>
            <a:r>
              <a:rPr sz="1600" b="0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(2/4)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0623" y="1924811"/>
            <a:ext cx="10836275" cy="0"/>
          </a:xfrm>
          <a:custGeom>
            <a:avLst/>
            <a:gdLst/>
            <a:ahLst/>
            <a:cxnLst/>
            <a:rect l="l" t="t" r="r" b="b"/>
            <a:pathLst>
              <a:path w="10836275">
                <a:moveTo>
                  <a:pt x="1083602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1F487C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0623" y="3067811"/>
            <a:ext cx="10836275" cy="0"/>
          </a:xfrm>
          <a:custGeom>
            <a:avLst/>
            <a:gdLst/>
            <a:ahLst/>
            <a:cxnLst/>
            <a:rect l="l" t="t" r="r" b="b"/>
            <a:pathLst>
              <a:path w="10836275">
                <a:moveTo>
                  <a:pt x="1083602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1F487C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0510" y="1112879"/>
            <a:ext cx="502920" cy="503555"/>
          </a:xfrm>
          <a:custGeom>
            <a:avLst/>
            <a:gdLst/>
            <a:ahLst/>
            <a:cxnLst/>
            <a:rect l="l" t="t" r="r" b="b"/>
            <a:pathLst>
              <a:path w="502919" h="503555">
                <a:moveTo>
                  <a:pt x="251452" y="0"/>
                </a:moveTo>
                <a:lnTo>
                  <a:pt x="206104" y="4036"/>
                </a:lnTo>
                <a:lnTo>
                  <a:pt x="163483" y="15679"/>
                </a:lnTo>
                <a:lnTo>
                  <a:pt x="124287" y="34233"/>
                </a:lnTo>
                <a:lnTo>
                  <a:pt x="89211" y="59000"/>
                </a:lnTo>
                <a:lnTo>
                  <a:pt x="58951" y="89283"/>
                </a:lnTo>
                <a:lnTo>
                  <a:pt x="34204" y="124386"/>
                </a:lnTo>
                <a:lnTo>
                  <a:pt x="15666" y="163612"/>
                </a:lnTo>
                <a:lnTo>
                  <a:pt x="4032" y="206262"/>
                </a:lnTo>
                <a:lnTo>
                  <a:pt x="0" y="251642"/>
                </a:lnTo>
                <a:lnTo>
                  <a:pt x="4032" y="297026"/>
                </a:lnTo>
                <a:lnTo>
                  <a:pt x="15666" y="339680"/>
                </a:lnTo>
                <a:lnTo>
                  <a:pt x="34204" y="378907"/>
                </a:lnTo>
                <a:lnTo>
                  <a:pt x="58951" y="414011"/>
                </a:lnTo>
                <a:lnTo>
                  <a:pt x="89211" y="444294"/>
                </a:lnTo>
                <a:lnTo>
                  <a:pt x="124287" y="469060"/>
                </a:lnTo>
                <a:lnTo>
                  <a:pt x="163483" y="487612"/>
                </a:lnTo>
                <a:lnTo>
                  <a:pt x="206104" y="499254"/>
                </a:lnTo>
                <a:lnTo>
                  <a:pt x="251452" y="503290"/>
                </a:lnTo>
                <a:lnTo>
                  <a:pt x="296805" y="499254"/>
                </a:lnTo>
                <a:lnTo>
                  <a:pt x="339428" y="487612"/>
                </a:lnTo>
                <a:lnTo>
                  <a:pt x="378623" y="469060"/>
                </a:lnTo>
                <a:lnTo>
                  <a:pt x="413697" y="444294"/>
                </a:lnTo>
                <a:lnTo>
                  <a:pt x="443954" y="414011"/>
                </a:lnTo>
                <a:lnTo>
                  <a:pt x="468698" y="378907"/>
                </a:lnTo>
                <a:lnTo>
                  <a:pt x="487233" y="339680"/>
                </a:lnTo>
                <a:lnTo>
                  <a:pt x="498864" y="297026"/>
                </a:lnTo>
                <a:lnTo>
                  <a:pt x="502896" y="251642"/>
                </a:lnTo>
                <a:lnTo>
                  <a:pt x="498864" y="206262"/>
                </a:lnTo>
                <a:lnTo>
                  <a:pt x="487233" y="163612"/>
                </a:lnTo>
                <a:lnTo>
                  <a:pt x="468698" y="124386"/>
                </a:lnTo>
                <a:lnTo>
                  <a:pt x="443954" y="89283"/>
                </a:lnTo>
                <a:lnTo>
                  <a:pt x="413697" y="59000"/>
                </a:lnTo>
                <a:lnTo>
                  <a:pt x="378623" y="34233"/>
                </a:lnTo>
                <a:lnTo>
                  <a:pt x="339428" y="15679"/>
                </a:lnTo>
                <a:lnTo>
                  <a:pt x="296805" y="4036"/>
                </a:lnTo>
                <a:lnTo>
                  <a:pt x="251452" y="0"/>
                </a:lnTo>
                <a:close/>
              </a:path>
            </a:pathLst>
          </a:custGeom>
          <a:solidFill>
            <a:srgbClr val="F9B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5663" y="1391973"/>
            <a:ext cx="292735" cy="119380"/>
          </a:xfrm>
          <a:custGeom>
            <a:avLst/>
            <a:gdLst/>
            <a:ahLst/>
            <a:cxnLst/>
            <a:rect l="l" t="t" r="r" b="b"/>
            <a:pathLst>
              <a:path w="292734" h="119380">
                <a:moveTo>
                  <a:pt x="146299" y="0"/>
                </a:moveTo>
                <a:lnTo>
                  <a:pt x="89205" y="4629"/>
                </a:lnTo>
                <a:lnTo>
                  <a:pt x="42718" y="17301"/>
                </a:lnTo>
                <a:lnTo>
                  <a:pt x="11447" y="36193"/>
                </a:lnTo>
                <a:lnTo>
                  <a:pt x="0" y="59482"/>
                </a:lnTo>
                <a:lnTo>
                  <a:pt x="11447" y="82769"/>
                </a:lnTo>
                <a:lnTo>
                  <a:pt x="42718" y="101660"/>
                </a:lnTo>
                <a:lnTo>
                  <a:pt x="89205" y="114331"/>
                </a:lnTo>
                <a:lnTo>
                  <a:pt x="146299" y="118961"/>
                </a:lnTo>
                <a:lnTo>
                  <a:pt x="203392" y="114331"/>
                </a:lnTo>
                <a:lnTo>
                  <a:pt x="219973" y="109811"/>
                </a:lnTo>
                <a:lnTo>
                  <a:pt x="146299" y="109811"/>
                </a:lnTo>
                <a:lnTo>
                  <a:pt x="90633" y="105325"/>
                </a:lnTo>
                <a:lnTo>
                  <a:pt x="47289" y="93654"/>
                </a:lnTo>
                <a:lnTo>
                  <a:pt x="19161" y="77479"/>
                </a:lnTo>
                <a:lnTo>
                  <a:pt x="9142" y="59482"/>
                </a:lnTo>
                <a:lnTo>
                  <a:pt x="19161" y="41485"/>
                </a:lnTo>
                <a:lnTo>
                  <a:pt x="47289" y="25310"/>
                </a:lnTo>
                <a:lnTo>
                  <a:pt x="90633" y="13639"/>
                </a:lnTo>
                <a:lnTo>
                  <a:pt x="146299" y="9153"/>
                </a:lnTo>
                <a:lnTo>
                  <a:pt x="219987" y="9153"/>
                </a:lnTo>
                <a:lnTo>
                  <a:pt x="203392" y="4629"/>
                </a:lnTo>
                <a:lnTo>
                  <a:pt x="146299" y="0"/>
                </a:lnTo>
                <a:close/>
              </a:path>
              <a:path w="292734" h="119380">
                <a:moveTo>
                  <a:pt x="219987" y="9153"/>
                </a:moveTo>
                <a:lnTo>
                  <a:pt x="146299" y="9153"/>
                </a:lnTo>
                <a:lnTo>
                  <a:pt x="201963" y="13639"/>
                </a:lnTo>
                <a:lnTo>
                  <a:pt x="245303" y="25310"/>
                </a:lnTo>
                <a:lnTo>
                  <a:pt x="273428" y="41485"/>
                </a:lnTo>
                <a:lnTo>
                  <a:pt x="283445" y="59482"/>
                </a:lnTo>
                <a:lnTo>
                  <a:pt x="273428" y="77479"/>
                </a:lnTo>
                <a:lnTo>
                  <a:pt x="245303" y="93654"/>
                </a:lnTo>
                <a:lnTo>
                  <a:pt x="201963" y="105325"/>
                </a:lnTo>
                <a:lnTo>
                  <a:pt x="146299" y="109811"/>
                </a:lnTo>
                <a:lnTo>
                  <a:pt x="219973" y="109811"/>
                </a:lnTo>
                <a:lnTo>
                  <a:pt x="249875" y="101660"/>
                </a:lnTo>
                <a:lnTo>
                  <a:pt x="281142" y="82769"/>
                </a:lnTo>
                <a:lnTo>
                  <a:pt x="292587" y="59482"/>
                </a:lnTo>
                <a:lnTo>
                  <a:pt x="281142" y="36193"/>
                </a:lnTo>
                <a:lnTo>
                  <a:pt x="249875" y="17301"/>
                </a:lnTo>
                <a:lnTo>
                  <a:pt x="219987" y="91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0524" y="1218116"/>
            <a:ext cx="182876" cy="260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9308" y="2250948"/>
            <a:ext cx="504825" cy="504825"/>
          </a:xfrm>
          <a:custGeom>
            <a:avLst/>
            <a:gdLst/>
            <a:ahLst/>
            <a:cxnLst/>
            <a:rect l="l" t="t" r="r" b="b"/>
            <a:pathLst>
              <a:path w="504825" h="504825">
                <a:moveTo>
                  <a:pt x="264858" y="0"/>
                </a:moveTo>
                <a:lnTo>
                  <a:pt x="238721" y="0"/>
                </a:lnTo>
                <a:lnTo>
                  <a:pt x="226517" y="888"/>
                </a:lnTo>
                <a:lnTo>
                  <a:pt x="188188" y="7874"/>
                </a:lnTo>
                <a:lnTo>
                  <a:pt x="131559" y="29590"/>
                </a:lnTo>
                <a:lnTo>
                  <a:pt x="91478" y="56641"/>
                </a:lnTo>
                <a:lnTo>
                  <a:pt x="57505" y="92328"/>
                </a:lnTo>
                <a:lnTo>
                  <a:pt x="30492" y="132461"/>
                </a:lnTo>
                <a:lnTo>
                  <a:pt x="11328" y="176911"/>
                </a:lnTo>
                <a:lnTo>
                  <a:pt x="6972" y="189102"/>
                </a:lnTo>
                <a:lnTo>
                  <a:pt x="5232" y="201294"/>
                </a:lnTo>
                <a:lnTo>
                  <a:pt x="1739" y="213487"/>
                </a:lnTo>
                <a:lnTo>
                  <a:pt x="0" y="239649"/>
                </a:lnTo>
                <a:lnTo>
                  <a:pt x="0" y="264794"/>
                </a:lnTo>
                <a:lnTo>
                  <a:pt x="876" y="277875"/>
                </a:lnTo>
                <a:lnTo>
                  <a:pt x="1739" y="290067"/>
                </a:lnTo>
                <a:lnTo>
                  <a:pt x="5232" y="303149"/>
                </a:lnTo>
                <a:lnTo>
                  <a:pt x="6972" y="315340"/>
                </a:lnTo>
                <a:lnTo>
                  <a:pt x="11328" y="327532"/>
                </a:lnTo>
                <a:lnTo>
                  <a:pt x="14808" y="338074"/>
                </a:lnTo>
                <a:lnTo>
                  <a:pt x="19164" y="350265"/>
                </a:lnTo>
                <a:lnTo>
                  <a:pt x="42684" y="392938"/>
                </a:lnTo>
                <a:lnTo>
                  <a:pt x="73177" y="430402"/>
                </a:lnTo>
                <a:lnTo>
                  <a:pt x="111518" y="461772"/>
                </a:lnTo>
                <a:lnTo>
                  <a:pt x="153339" y="484377"/>
                </a:lnTo>
                <a:lnTo>
                  <a:pt x="176860" y="492251"/>
                </a:lnTo>
                <a:lnTo>
                  <a:pt x="188188" y="496569"/>
                </a:lnTo>
                <a:lnTo>
                  <a:pt x="213448" y="501776"/>
                </a:lnTo>
                <a:lnTo>
                  <a:pt x="251790" y="504443"/>
                </a:lnTo>
                <a:lnTo>
                  <a:pt x="290995" y="501776"/>
                </a:lnTo>
                <a:lnTo>
                  <a:pt x="303187" y="499237"/>
                </a:lnTo>
                <a:lnTo>
                  <a:pt x="314515" y="496569"/>
                </a:lnTo>
                <a:lnTo>
                  <a:pt x="326707" y="492251"/>
                </a:lnTo>
                <a:lnTo>
                  <a:pt x="338912" y="488823"/>
                </a:lnTo>
                <a:lnTo>
                  <a:pt x="392925" y="461772"/>
                </a:lnTo>
                <a:lnTo>
                  <a:pt x="430390" y="430402"/>
                </a:lnTo>
                <a:lnTo>
                  <a:pt x="461759" y="392938"/>
                </a:lnTo>
                <a:lnTo>
                  <a:pt x="484403" y="350265"/>
                </a:lnTo>
                <a:lnTo>
                  <a:pt x="499211" y="303149"/>
                </a:lnTo>
                <a:lnTo>
                  <a:pt x="504444" y="264794"/>
                </a:lnTo>
                <a:lnTo>
                  <a:pt x="504444" y="239649"/>
                </a:lnTo>
                <a:lnTo>
                  <a:pt x="496608" y="189102"/>
                </a:lnTo>
                <a:lnTo>
                  <a:pt x="473951" y="132461"/>
                </a:lnTo>
                <a:lnTo>
                  <a:pt x="446938" y="92328"/>
                </a:lnTo>
                <a:lnTo>
                  <a:pt x="412965" y="56641"/>
                </a:lnTo>
                <a:lnTo>
                  <a:pt x="372021" y="29590"/>
                </a:lnTo>
                <a:lnTo>
                  <a:pt x="350240" y="20065"/>
                </a:lnTo>
                <a:lnTo>
                  <a:pt x="338912" y="14859"/>
                </a:lnTo>
                <a:lnTo>
                  <a:pt x="290995" y="2666"/>
                </a:lnTo>
                <a:lnTo>
                  <a:pt x="277926" y="888"/>
                </a:lnTo>
                <a:lnTo>
                  <a:pt x="264858" y="0"/>
                </a:lnTo>
                <a:close/>
              </a:path>
            </a:pathLst>
          </a:custGeom>
          <a:solidFill>
            <a:srgbClr val="7792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0851" y="2380488"/>
            <a:ext cx="329565" cy="368935"/>
          </a:xfrm>
          <a:custGeom>
            <a:avLst/>
            <a:gdLst/>
            <a:ahLst/>
            <a:cxnLst/>
            <a:rect l="l" t="t" r="r" b="b"/>
            <a:pathLst>
              <a:path w="329565" h="368935">
                <a:moveTo>
                  <a:pt x="127139" y="0"/>
                </a:moveTo>
                <a:lnTo>
                  <a:pt x="55740" y="0"/>
                </a:lnTo>
                <a:lnTo>
                  <a:pt x="23507" y="33909"/>
                </a:lnTo>
                <a:lnTo>
                  <a:pt x="38315" y="123571"/>
                </a:lnTo>
                <a:lnTo>
                  <a:pt x="0" y="180086"/>
                </a:lnTo>
                <a:lnTo>
                  <a:pt x="23507" y="202691"/>
                </a:lnTo>
                <a:lnTo>
                  <a:pt x="9575" y="215773"/>
                </a:lnTo>
                <a:lnTo>
                  <a:pt x="31356" y="238378"/>
                </a:lnTo>
                <a:lnTo>
                  <a:pt x="22644" y="247014"/>
                </a:lnTo>
                <a:lnTo>
                  <a:pt x="144564" y="368808"/>
                </a:lnTo>
                <a:lnTo>
                  <a:pt x="161112" y="363600"/>
                </a:lnTo>
                <a:lnTo>
                  <a:pt x="176784" y="359283"/>
                </a:lnTo>
                <a:lnTo>
                  <a:pt x="221195" y="337438"/>
                </a:lnTo>
                <a:lnTo>
                  <a:pt x="258648" y="308737"/>
                </a:lnTo>
                <a:lnTo>
                  <a:pt x="270840" y="298323"/>
                </a:lnTo>
                <a:lnTo>
                  <a:pt x="282155" y="286131"/>
                </a:lnTo>
                <a:lnTo>
                  <a:pt x="291731" y="273938"/>
                </a:lnTo>
                <a:lnTo>
                  <a:pt x="301320" y="260985"/>
                </a:lnTo>
                <a:lnTo>
                  <a:pt x="309156" y="247014"/>
                </a:lnTo>
                <a:lnTo>
                  <a:pt x="316992" y="233172"/>
                </a:lnTo>
                <a:lnTo>
                  <a:pt x="323964" y="218312"/>
                </a:lnTo>
                <a:lnTo>
                  <a:pt x="329184" y="201802"/>
                </a:lnTo>
                <a:lnTo>
                  <a:pt x="127139" y="0"/>
                </a:lnTo>
                <a:close/>
              </a:path>
            </a:pathLst>
          </a:custGeom>
          <a:solidFill>
            <a:srgbClr val="6780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7804" y="2343023"/>
            <a:ext cx="217932" cy="2904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6259" y="3505200"/>
            <a:ext cx="502920" cy="504825"/>
          </a:xfrm>
          <a:custGeom>
            <a:avLst/>
            <a:gdLst/>
            <a:ahLst/>
            <a:cxnLst/>
            <a:rect l="l" t="t" r="r" b="b"/>
            <a:pathLst>
              <a:path w="502919" h="504825">
                <a:moveTo>
                  <a:pt x="264731" y="0"/>
                </a:moveTo>
                <a:lnTo>
                  <a:pt x="238188" y="0"/>
                </a:lnTo>
                <a:lnTo>
                  <a:pt x="225996" y="1397"/>
                </a:lnTo>
                <a:lnTo>
                  <a:pt x="213791" y="2921"/>
                </a:lnTo>
                <a:lnTo>
                  <a:pt x="200875" y="5079"/>
                </a:lnTo>
                <a:lnTo>
                  <a:pt x="188683" y="7874"/>
                </a:lnTo>
                <a:lnTo>
                  <a:pt x="177203" y="11557"/>
                </a:lnTo>
                <a:lnTo>
                  <a:pt x="165011" y="15112"/>
                </a:lnTo>
                <a:lnTo>
                  <a:pt x="153530" y="19430"/>
                </a:lnTo>
                <a:lnTo>
                  <a:pt x="142773" y="24511"/>
                </a:lnTo>
                <a:lnTo>
                  <a:pt x="121246" y="35940"/>
                </a:lnTo>
                <a:lnTo>
                  <a:pt x="101155" y="50419"/>
                </a:lnTo>
                <a:lnTo>
                  <a:pt x="91109" y="57530"/>
                </a:lnTo>
                <a:lnTo>
                  <a:pt x="82499" y="65532"/>
                </a:lnTo>
                <a:lnTo>
                  <a:pt x="73901" y="73405"/>
                </a:lnTo>
                <a:lnTo>
                  <a:pt x="66001" y="82803"/>
                </a:lnTo>
                <a:lnTo>
                  <a:pt x="30137" y="132461"/>
                </a:lnTo>
                <a:lnTo>
                  <a:pt x="20091" y="154686"/>
                </a:lnTo>
                <a:lnTo>
                  <a:pt x="15062" y="166243"/>
                </a:lnTo>
                <a:lnTo>
                  <a:pt x="11480" y="177800"/>
                </a:lnTo>
                <a:lnTo>
                  <a:pt x="7886" y="189230"/>
                </a:lnTo>
                <a:lnTo>
                  <a:pt x="5740" y="201549"/>
                </a:lnTo>
                <a:lnTo>
                  <a:pt x="2870" y="213741"/>
                </a:lnTo>
                <a:lnTo>
                  <a:pt x="1435" y="225932"/>
                </a:lnTo>
                <a:lnTo>
                  <a:pt x="0" y="239649"/>
                </a:lnTo>
                <a:lnTo>
                  <a:pt x="0" y="265556"/>
                </a:lnTo>
                <a:lnTo>
                  <a:pt x="2870" y="289941"/>
                </a:lnTo>
                <a:lnTo>
                  <a:pt x="5740" y="302894"/>
                </a:lnTo>
                <a:lnTo>
                  <a:pt x="7886" y="315213"/>
                </a:lnTo>
                <a:lnTo>
                  <a:pt x="11480" y="327406"/>
                </a:lnTo>
                <a:lnTo>
                  <a:pt x="15062" y="338963"/>
                </a:lnTo>
                <a:lnTo>
                  <a:pt x="20091" y="350393"/>
                </a:lnTo>
                <a:lnTo>
                  <a:pt x="25107" y="361188"/>
                </a:lnTo>
                <a:lnTo>
                  <a:pt x="30137" y="372744"/>
                </a:lnTo>
                <a:lnTo>
                  <a:pt x="36588" y="383539"/>
                </a:lnTo>
                <a:lnTo>
                  <a:pt x="43040" y="392938"/>
                </a:lnTo>
                <a:lnTo>
                  <a:pt x="49504" y="402970"/>
                </a:lnTo>
                <a:lnTo>
                  <a:pt x="58115" y="412369"/>
                </a:lnTo>
                <a:lnTo>
                  <a:pt x="66001" y="421639"/>
                </a:lnTo>
                <a:lnTo>
                  <a:pt x="82499" y="439674"/>
                </a:lnTo>
                <a:lnTo>
                  <a:pt x="91109" y="446150"/>
                </a:lnTo>
                <a:lnTo>
                  <a:pt x="101155" y="454025"/>
                </a:lnTo>
                <a:lnTo>
                  <a:pt x="111201" y="461263"/>
                </a:lnTo>
                <a:lnTo>
                  <a:pt x="153530" y="484250"/>
                </a:lnTo>
                <a:lnTo>
                  <a:pt x="188683" y="495807"/>
                </a:lnTo>
                <a:lnTo>
                  <a:pt x="200875" y="499363"/>
                </a:lnTo>
                <a:lnTo>
                  <a:pt x="213791" y="501523"/>
                </a:lnTo>
                <a:lnTo>
                  <a:pt x="225996" y="503047"/>
                </a:lnTo>
                <a:lnTo>
                  <a:pt x="238188" y="504444"/>
                </a:lnTo>
                <a:lnTo>
                  <a:pt x="264731" y="504444"/>
                </a:lnTo>
                <a:lnTo>
                  <a:pt x="289839" y="501523"/>
                </a:lnTo>
                <a:lnTo>
                  <a:pt x="302044" y="499363"/>
                </a:lnTo>
                <a:lnTo>
                  <a:pt x="314236" y="495807"/>
                </a:lnTo>
                <a:lnTo>
                  <a:pt x="327152" y="493649"/>
                </a:lnTo>
                <a:lnTo>
                  <a:pt x="338632" y="489331"/>
                </a:lnTo>
                <a:lnTo>
                  <a:pt x="350100" y="484250"/>
                </a:lnTo>
                <a:lnTo>
                  <a:pt x="360146" y="479298"/>
                </a:lnTo>
                <a:lnTo>
                  <a:pt x="370916" y="474218"/>
                </a:lnTo>
                <a:lnTo>
                  <a:pt x="392430" y="461263"/>
                </a:lnTo>
                <a:lnTo>
                  <a:pt x="411810" y="446150"/>
                </a:lnTo>
                <a:lnTo>
                  <a:pt x="420420" y="439674"/>
                </a:lnTo>
                <a:lnTo>
                  <a:pt x="453415" y="402970"/>
                </a:lnTo>
                <a:lnTo>
                  <a:pt x="477812" y="361188"/>
                </a:lnTo>
                <a:lnTo>
                  <a:pt x="483552" y="350393"/>
                </a:lnTo>
                <a:lnTo>
                  <a:pt x="497903" y="302894"/>
                </a:lnTo>
                <a:lnTo>
                  <a:pt x="500049" y="289941"/>
                </a:lnTo>
                <a:lnTo>
                  <a:pt x="502208" y="277749"/>
                </a:lnTo>
                <a:lnTo>
                  <a:pt x="502920" y="265556"/>
                </a:lnTo>
                <a:lnTo>
                  <a:pt x="502920" y="239649"/>
                </a:lnTo>
                <a:lnTo>
                  <a:pt x="502208" y="225932"/>
                </a:lnTo>
                <a:lnTo>
                  <a:pt x="497903" y="201549"/>
                </a:lnTo>
                <a:lnTo>
                  <a:pt x="495033" y="189230"/>
                </a:lnTo>
                <a:lnTo>
                  <a:pt x="491439" y="177800"/>
                </a:lnTo>
                <a:lnTo>
                  <a:pt x="487857" y="166243"/>
                </a:lnTo>
                <a:lnTo>
                  <a:pt x="483552" y="154686"/>
                </a:lnTo>
                <a:lnTo>
                  <a:pt x="477812" y="142494"/>
                </a:lnTo>
                <a:lnTo>
                  <a:pt x="472782" y="132461"/>
                </a:lnTo>
                <a:lnTo>
                  <a:pt x="466331" y="121666"/>
                </a:lnTo>
                <a:lnTo>
                  <a:pt x="460590" y="110870"/>
                </a:lnTo>
                <a:lnTo>
                  <a:pt x="453415" y="101473"/>
                </a:lnTo>
                <a:lnTo>
                  <a:pt x="445528" y="91439"/>
                </a:lnTo>
                <a:lnTo>
                  <a:pt x="437629" y="82803"/>
                </a:lnTo>
                <a:lnTo>
                  <a:pt x="429742" y="73405"/>
                </a:lnTo>
                <a:lnTo>
                  <a:pt x="420420" y="65532"/>
                </a:lnTo>
                <a:lnTo>
                  <a:pt x="411810" y="57530"/>
                </a:lnTo>
                <a:lnTo>
                  <a:pt x="401764" y="50419"/>
                </a:lnTo>
                <a:lnTo>
                  <a:pt x="360146" y="24511"/>
                </a:lnTo>
                <a:lnTo>
                  <a:pt x="314236" y="7874"/>
                </a:lnTo>
                <a:lnTo>
                  <a:pt x="289839" y="2921"/>
                </a:lnTo>
                <a:lnTo>
                  <a:pt x="264731" y="0"/>
                </a:lnTo>
                <a:close/>
              </a:path>
            </a:pathLst>
          </a:custGeom>
          <a:solidFill>
            <a:srgbClr val="15AF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0372" y="3624071"/>
            <a:ext cx="367665" cy="386080"/>
          </a:xfrm>
          <a:custGeom>
            <a:avLst/>
            <a:gdLst/>
            <a:ahLst/>
            <a:cxnLst/>
            <a:rect l="l" t="t" r="r" b="b"/>
            <a:pathLst>
              <a:path w="367665" h="386079">
                <a:moveTo>
                  <a:pt x="198043" y="0"/>
                </a:moveTo>
                <a:lnTo>
                  <a:pt x="51130" y="0"/>
                </a:lnTo>
                <a:lnTo>
                  <a:pt x="0" y="52450"/>
                </a:lnTo>
                <a:lnTo>
                  <a:pt x="0" y="270509"/>
                </a:lnTo>
                <a:lnTo>
                  <a:pt x="114503" y="385571"/>
                </a:lnTo>
                <a:lnTo>
                  <a:pt x="128905" y="385571"/>
                </a:lnTo>
                <a:lnTo>
                  <a:pt x="141147" y="384175"/>
                </a:lnTo>
                <a:lnTo>
                  <a:pt x="186524" y="375538"/>
                </a:lnTo>
                <a:lnTo>
                  <a:pt x="229006" y="359663"/>
                </a:lnTo>
                <a:lnTo>
                  <a:pt x="267182" y="335279"/>
                </a:lnTo>
                <a:lnTo>
                  <a:pt x="301028" y="306450"/>
                </a:lnTo>
                <a:lnTo>
                  <a:pt x="328396" y="270509"/>
                </a:lnTo>
                <a:lnTo>
                  <a:pt x="349999" y="231647"/>
                </a:lnTo>
                <a:lnTo>
                  <a:pt x="362966" y="187070"/>
                </a:lnTo>
                <a:lnTo>
                  <a:pt x="365848" y="176910"/>
                </a:lnTo>
                <a:lnTo>
                  <a:pt x="367284" y="165480"/>
                </a:lnTo>
                <a:lnTo>
                  <a:pt x="257822" y="55371"/>
                </a:lnTo>
                <a:lnTo>
                  <a:pt x="248462" y="47497"/>
                </a:lnTo>
                <a:lnTo>
                  <a:pt x="244856" y="43941"/>
                </a:lnTo>
                <a:lnTo>
                  <a:pt x="240537" y="41782"/>
                </a:lnTo>
                <a:lnTo>
                  <a:pt x="198043" y="0"/>
                </a:lnTo>
                <a:close/>
              </a:path>
            </a:pathLst>
          </a:custGeom>
          <a:solidFill>
            <a:srgbClr val="1694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0372" y="3624071"/>
            <a:ext cx="198120" cy="269875"/>
          </a:xfrm>
          <a:custGeom>
            <a:avLst/>
            <a:gdLst/>
            <a:ahLst/>
            <a:cxnLst/>
            <a:rect l="l" t="t" r="r" b="b"/>
            <a:pathLst>
              <a:path w="198119" h="269875">
                <a:moveTo>
                  <a:pt x="198119" y="0"/>
                </a:moveTo>
                <a:lnTo>
                  <a:pt x="51155" y="0"/>
                </a:lnTo>
                <a:lnTo>
                  <a:pt x="0" y="52323"/>
                </a:lnTo>
                <a:lnTo>
                  <a:pt x="0" y="269747"/>
                </a:lnTo>
                <a:lnTo>
                  <a:pt x="198119" y="269747"/>
                </a:lnTo>
                <a:lnTo>
                  <a:pt x="1981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0372" y="3624071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70" h="52070">
                <a:moveTo>
                  <a:pt x="51815" y="0"/>
                </a:moveTo>
                <a:lnTo>
                  <a:pt x="0" y="51815"/>
                </a:lnTo>
                <a:lnTo>
                  <a:pt x="51815" y="51815"/>
                </a:lnTo>
                <a:lnTo>
                  <a:pt x="51815" y="0"/>
                </a:lnTo>
                <a:close/>
              </a:path>
            </a:pathLst>
          </a:custGeom>
          <a:solidFill>
            <a:srgbClr val="FDC0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0372" y="3675888"/>
            <a:ext cx="52069" cy="53340"/>
          </a:xfrm>
          <a:custGeom>
            <a:avLst/>
            <a:gdLst/>
            <a:ahLst/>
            <a:cxnLst/>
            <a:rect l="l" t="t" r="r" b="b"/>
            <a:pathLst>
              <a:path w="52070" h="53339">
                <a:moveTo>
                  <a:pt x="51815" y="0"/>
                </a:moveTo>
                <a:lnTo>
                  <a:pt x="0" y="0"/>
                </a:lnTo>
                <a:lnTo>
                  <a:pt x="0" y="53339"/>
                </a:lnTo>
                <a:lnTo>
                  <a:pt x="51815" y="0"/>
                </a:lnTo>
                <a:close/>
              </a:path>
            </a:pathLst>
          </a:custGeom>
          <a:solidFill>
            <a:srgbClr val="D1EB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51331" y="3665220"/>
            <a:ext cx="202692" cy="2042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0623" y="4413503"/>
            <a:ext cx="10836275" cy="0"/>
          </a:xfrm>
          <a:custGeom>
            <a:avLst/>
            <a:gdLst/>
            <a:ahLst/>
            <a:cxnLst/>
            <a:rect l="l" t="t" r="r" b="b"/>
            <a:pathLst>
              <a:path w="10836275">
                <a:moveTo>
                  <a:pt x="1083602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1F487C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5402" y="5078312"/>
            <a:ext cx="503446" cy="50400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122984" y="968121"/>
            <a:ext cx="10071100" cy="5095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953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Anche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in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ambito scolastico, ogni persona ha diritto di conoscere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se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sono conservate informazioni che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la 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riguardano, di apprenderne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il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contenuto, di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farle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rettificare se erronee, incomplete o non aggiornate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e/o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di 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richiederne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la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cancellazione, ecc. (</a:t>
            </a:r>
            <a:r>
              <a:rPr sz="1600" b="1" u="sng" spc="-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Arial"/>
                <a:cs typeface="Arial"/>
              </a:rPr>
              <a:t>diritti dell'interessato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di cui agli artt. 15-22 del GDPR)</a:t>
            </a:r>
            <a:r>
              <a:rPr sz="1600" spc="18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2700" marR="46355" algn="just">
              <a:lnSpc>
                <a:spcPct val="100000"/>
              </a:lnSpc>
              <a:spcBef>
                <a:spcPts val="1250"/>
              </a:spcBef>
            </a:pP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In caso di </a:t>
            </a:r>
            <a:r>
              <a:rPr sz="1600" b="1" u="sng" spc="-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Arial"/>
                <a:cs typeface="Arial"/>
              </a:rPr>
              <a:t>violazione dei dati personali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, l'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Istituzione scolastica </a:t>
            </a:r>
            <a:r>
              <a:rPr sz="1600" b="1" spc="-10" dirty="0">
                <a:solidFill>
                  <a:srgbClr val="244060"/>
                </a:solidFill>
                <a:latin typeface="Arial"/>
                <a:cs typeface="Arial"/>
              </a:rPr>
              <a:t>deve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notificare la violazione </a:t>
            </a:r>
            <a:r>
              <a:rPr sz="1600" b="1" dirty="0">
                <a:solidFill>
                  <a:srgbClr val="244060"/>
                </a:solidFill>
                <a:latin typeface="Arial"/>
                <a:cs typeface="Arial"/>
              </a:rPr>
              <a:t>al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Garante 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per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la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protezione dei dati personali senza ingiustificato ritardo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e,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ove possibile, entro 72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ore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dal momento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in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cui  ne è venuta a conoscenza (art. 33 del</a:t>
            </a:r>
            <a:r>
              <a:rPr sz="1600" spc="8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GDPR).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650">
              <a:latin typeface="Times New Roman"/>
              <a:cs typeface="Times New Roman"/>
            </a:endParaRPr>
          </a:p>
          <a:p>
            <a:pPr marL="27940" marR="29845" algn="just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I moduli base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per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l'</a:t>
            </a:r>
            <a:r>
              <a:rPr sz="1600" b="1" u="sng" spc="-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Arial"/>
                <a:cs typeface="Arial"/>
              </a:rPr>
              <a:t>iscrizione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possono essere adattati per fornire agli alunni ulteriori servizi secondo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il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proprio  piano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dell’offerta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formativa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(POF), ma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non possono includere la richiesta di informazioni </a:t>
            </a:r>
            <a:r>
              <a:rPr sz="1600" b="1" dirty="0">
                <a:solidFill>
                  <a:srgbClr val="244060"/>
                </a:solidFill>
                <a:latin typeface="Arial"/>
                <a:cs typeface="Arial"/>
              </a:rPr>
              <a:t>personali 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eccedenti e non </a:t>
            </a:r>
            <a:r>
              <a:rPr sz="1600" b="1" dirty="0">
                <a:solidFill>
                  <a:srgbClr val="244060"/>
                </a:solidFill>
                <a:latin typeface="Arial"/>
                <a:cs typeface="Arial"/>
              </a:rPr>
              <a:t>rilevanti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(ad esempio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lo stato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di salute dei nonni o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la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professione dei genitori) per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il 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perseguimento di tale</a:t>
            </a:r>
            <a:r>
              <a:rPr sz="1600" spc="1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finalità.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00">
              <a:latin typeface="Times New Roman"/>
              <a:cs typeface="Times New Roman"/>
            </a:endParaRPr>
          </a:p>
          <a:p>
            <a:pPr marL="42545" marR="14604" algn="just">
              <a:lnSpc>
                <a:spcPct val="100000"/>
              </a:lnSpc>
            </a:pP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Gli </a:t>
            </a:r>
            <a:r>
              <a:rPr sz="1600" b="1" u="sng" spc="-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Arial"/>
                <a:cs typeface="Arial"/>
              </a:rPr>
              <a:t>esiti degli scrutini o degli esami </a:t>
            </a:r>
            <a:r>
              <a:rPr sz="1600" b="1" u="sng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Arial"/>
                <a:cs typeface="Arial"/>
              </a:rPr>
              <a:t>di Stato</a:t>
            </a:r>
            <a:r>
              <a:rPr sz="1600" b="1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sono </a:t>
            </a:r>
            <a:r>
              <a:rPr sz="1600" b="1" dirty="0">
                <a:solidFill>
                  <a:srgbClr val="244060"/>
                </a:solidFill>
                <a:latin typeface="Arial"/>
                <a:cs typeface="Arial"/>
              </a:rPr>
              <a:t>pubblici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.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È necessario però che, nel pubblicare i voti  degli scrutini e degli esami nei tabelloni, l’istituto scolastico eviti di fornire, anche indirettamente, informazioni  sulle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condizioni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di salute degli studenti, o altre categorie particolari di dati personali. Il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riferimento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alle “prove  differenziate” sostenute dagli studenti portatori di handicap o con disturbi specifici di apprendimento (DSA), ad  esempio, non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va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inserito nei tabelloni, ma deve essere indicato solamente nell’attestazione da rilasciare allo  studente.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ts val="1425"/>
              </a:lnSpc>
            </a:pPr>
            <a:fld id="{81D60167-4931-47E6-BA6A-407CBD079E47}" type="slidenum">
              <a:rPr spc="-5" dirty="0"/>
              <a:t>172</a:t>
            </a:fld>
            <a:endParaRPr spc="-5" dirty="0"/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3250565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Cenni in materia di</a:t>
            </a:r>
            <a:r>
              <a:rPr spc="-140" dirty="0"/>
              <a:t> </a:t>
            </a:r>
            <a:r>
              <a:rPr spc="-5" dirty="0"/>
              <a:t>privacy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Le regole generali</a:t>
            </a:r>
            <a:r>
              <a:rPr sz="1600" b="0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(3/4)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0623" y="2139695"/>
            <a:ext cx="10836275" cy="0"/>
          </a:xfrm>
          <a:custGeom>
            <a:avLst/>
            <a:gdLst/>
            <a:ahLst/>
            <a:cxnLst/>
            <a:rect l="l" t="t" r="r" b="b"/>
            <a:pathLst>
              <a:path w="10836275">
                <a:moveTo>
                  <a:pt x="1083602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1F487C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0623" y="3253740"/>
            <a:ext cx="10836275" cy="0"/>
          </a:xfrm>
          <a:custGeom>
            <a:avLst/>
            <a:gdLst/>
            <a:ahLst/>
            <a:cxnLst/>
            <a:rect l="l" t="t" r="r" b="b"/>
            <a:pathLst>
              <a:path w="10836275">
                <a:moveTo>
                  <a:pt x="1083602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1F487C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3212" y="1226819"/>
            <a:ext cx="504825" cy="502920"/>
          </a:xfrm>
          <a:custGeom>
            <a:avLst/>
            <a:gdLst/>
            <a:ahLst/>
            <a:cxnLst/>
            <a:rect l="l" t="t" r="r" b="b"/>
            <a:pathLst>
              <a:path w="504825" h="502919">
                <a:moveTo>
                  <a:pt x="252945" y="0"/>
                </a:moveTo>
                <a:lnTo>
                  <a:pt x="239293" y="762"/>
                </a:lnTo>
                <a:lnTo>
                  <a:pt x="227075" y="2158"/>
                </a:lnTo>
                <a:lnTo>
                  <a:pt x="213423" y="3555"/>
                </a:lnTo>
                <a:lnTo>
                  <a:pt x="154495" y="20065"/>
                </a:lnTo>
                <a:lnTo>
                  <a:pt x="132219" y="30860"/>
                </a:lnTo>
                <a:lnTo>
                  <a:pt x="121437" y="36575"/>
                </a:lnTo>
                <a:lnTo>
                  <a:pt x="111378" y="43687"/>
                </a:lnTo>
                <a:lnTo>
                  <a:pt x="102044" y="50164"/>
                </a:lnTo>
                <a:lnTo>
                  <a:pt x="91973" y="57276"/>
                </a:lnTo>
                <a:lnTo>
                  <a:pt x="83350" y="65150"/>
                </a:lnTo>
                <a:lnTo>
                  <a:pt x="74726" y="74549"/>
                </a:lnTo>
                <a:lnTo>
                  <a:pt x="65392" y="82422"/>
                </a:lnTo>
                <a:lnTo>
                  <a:pt x="37363" y="121030"/>
                </a:lnTo>
                <a:lnTo>
                  <a:pt x="11493" y="176910"/>
                </a:lnTo>
                <a:lnTo>
                  <a:pt x="723" y="238505"/>
                </a:lnTo>
                <a:lnTo>
                  <a:pt x="0" y="250697"/>
                </a:lnTo>
                <a:lnTo>
                  <a:pt x="723" y="264413"/>
                </a:lnTo>
                <a:lnTo>
                  <a:pt x="2158" y="276478"/>
                </a:lnTo>
                <a:lnTo>
                  <a:pt x="3594" y="290194"/>
                </a:lnTo>
                <a:lnTo>
                  <a:pt x="20116" y="348868"/>
                </a:lnTo>
                <a:lnTo>
                  <a:pt x="37363" y="381888"/>
                </a:lnTo>
                <a:lnTo>
                  <a:pt x="43116" y="391921"/>
                </a:lnTo>
                <a:lnTo>
                  <a:pt x="50304" y="401192"/>
                </a:lnTo>
                <a:lnTo>
                  <a:pt x="57480" y="411225"/>
                </a:lnTo>
                <a:lnTo>
                  <a:pt x="65392" y="419862"/>
                </a:lnTo>
                <a:lnTo>
                  <a:pt x="74726" y="428370"/>
                </a:lnTo>
                <a:lnTo>
                  <a:pt x="83350" y="437768"/>
                </a:lnTo>
                <a:lnTo>
                  <a:pt x="91973" y="445642"/>
                </a:lnTo>
                <a:lnTo>
                  <a:pt x="102044" y="452754"/>
                </a:lnTo>
                <a:lnTo>
                  <a:pt x="111378" y="459993"/>
                </a:lnTo>
                <a:lnTo>
                  <a:pt x="121437" y="465708"/>
                </a:lnTo>
                <a:lnTo>
                  <a:pt x="177495" y="491489"/>
                </a:lnTo>
                <a:lnTo>
                  <a:pt x="213423" y="499363"/>
                </a:lnTo>
                <a:lnTo>
                  <a:pt x="227075" y="501522"/>
                </a:lnTo>
                <a:lnTo>
                  <a:pt x="252945" y="502919"/>
                </a:lnTo>
                <a:lnTo>
                  <a:pt x="265150" y="502157"/>
                </a:lnTo>
                <a:lnTo>
                  <a:pt x="278091" y="501522"/>
                </a:lnTo>
                <a:lnTo>
                  <a:pt x="291020" y="499363"/>
                </a:lnTo>
                <a:lnTo>
                  <a:pt x="303237" y="497966"/>
                </a:lnTo>
                <a:lnTo>
                  <a:pt x="315455" y="495045"/>
                </a:lnTo>
                <a:lnTo>
                  <a:pt x="361441" y="477900"/>
                </a:lnTo>
                <a:lnTo>
                  <a:pt x="403123" y="452754"/>
                </a:lnTo>
                <a:lnTo>
                  <a:pt x="429717" y="428370"/>
                </a:lnTo>
                <a:lnTo>
                  <a:pt x="439051" y="419862"/>
                </a:lnTo>
                <a:lnTo>
                  <a:pt x="446963" y="411225"/>
                </a:lnTo>
                <a:lnTo>
                  <a:pt x="454139" y="401192"/>
                </a:lnTo>
                <a:lnTo>
                  <a:pt x="460616" y="391921"/>
                </a:lnTo>
                <a:lnTo>
                  <a:pt x="467791" y="381888"/>
                </a:lnTo>
                <a:lnTo>
                  <a:pt x="479297" y="360299"/>
                </a:lnTo>
                <a:lnTo>
                  <a:pt x="483603" y="348868"/>
                </a:lnTo>
                <a:lnTo>
                  <a:pt x="488632" y="337438"/>
                </a:lnTo>
                <a:lnTo>
                  <a:pt x="500849" y="290194"/>
                </a:lnTo>
                <a:lnTo>
                  <a:pt x="502284" y="276478"/>
                </a:lnTo>
                <a:lnTo>
                  <a:pt x="503720" y="264413"/>
                </a:lnTo>
                <a:lnTo>
                  <a:pt x="504444" y="250697"/>
                </a:lnTo>
                <a:lnTo>
                  <a:pt x="503720" y="238505"/>
                </a:lnTo>
                <a:lnTo>
                  <a:pt x="500849" y="212725"/>
                </a:lnTo>
                <a:lnTo>
                  <a:pt x="496544" y="188467"/>
                </a:lnTo>
                <a:lnTo>
                  <a:pt x="492950" y="176910"/>
                </a:lnTo>
                <a:lnTo>
                  <a:pt x="488632" y="165480"/>
                </a:lnTo>
                <a:lnTo>
                  <a:pt x="483603" y="154050"/>
                </a:lnTo>
                <a:lnTo>
                  <a:pt x="479297" y="142620"/>
                </a:lnTo>
                <a:lnTo>
                  <a:pt x="467791" y="121030"/>
                </a:lnTo>
                <a:lnTo>
                  <a:pt x="460616" y="111759"/>
                </a:lnTo>
                <a:lnTo>
                  <a:pt x="454139" y="100964"/>
                </a:lnTo>
                <a:lnTo>
                  <a:pt x="446963" y="91693"/>
                </a:lnTo>
                <a:lnTo>
                  <a:pt x="439051" y="82422"/>
                </a:lnTo>
                <a:lnTo>
                  <a:pt x="429717" y="74549"/>
                </a:lnTo>
                <a:lnTo>
                  <a:pt x="421805" y="65150"/>
                </a:lnTo>
                <a:lnTo>
                  <a:pt x="412470" y="57276"/>
                </a:lnTo>
                <a:lnTo>
                  <a:pt x="403123" y="50164"/>
                </a:lnTo>
                <a:lnTo>
                  <a:pt x="392341" y="43687"/>
                </a:lnTo>
                <a:lnTo>
                  <a:pt x="383006" y="36575"/>
                </a:lnTo>
                <a:lnTo>
                  <a:pt x="372224" y="30860"/>
                </a:lnTo>
                <a:lnTo>
                  <a:pt x="361441" y="25018"/>
                </a:lnTo>
                <a:lnTo>
                  <a:pt x="349948" y="20065"/>
                </a:lnTo>
                <a:lnTo>
                  <a:pt x="326948" y="11429"/>
                </a:lnTo>
                <a:lnTo>
                  <a:pt x="315455" y="7874"/>
                </a:lnTo>
                <a:lnTo>
                  <a:pt x="303237" y="4952"/>
                </a:lnTo>
                <a:lnTo>
                  <a:pt x="265150" y="762"/>
                </a:lnTo>
                <a:lnTo>
                  <a:pt x="252945" y="0"/>
                </a:lnTo>
                <a:close/>
              </a:path>
            </a:pathLst>
          </a:custGeom>
          <a:solidFill>
            <a:srgbClr val="A6DA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2272" y="1344167"/>
            <a:ext cx="401320" cy="386080"/>
          </a:xfrm>
          <a:custGeom>
            <a:avLst/>
            <a:gdLst/>
            <a:ahLst/>
            <a:cxnLst/>
            <a:rect l="l" t="t" r="r" b="b"/>
            <a:pathLst>
              <a:path w="401319" h="386080">
                <a:moveTo>
                  <a:pt x="319151" y="94996"/>
                </a:moveTo>
                <a:lnTo>
                  <a:pt x="68122" y="94996"/>
                </a:lnTo>
                <a:lnTo>
                  <a:pt x="69545" y="111506"/>
                </a:lnTo>
                <a:lnTo>
                  <a:pt x="70980" y="115062"/>
                </a:lnTo>
                <a:lnTo>
                  <a:pt x="72415" y="117983"/>
                </a:lnTo>
                <a:lnTo>
                  <a:pt x="76009" y="120904"/>
                </a:lnTo>
                <a:lnTo>
                  <a:pt x="79590" y="124460"/>
                </a:lnTo>
                <a:lnTo>
                  <a:pt x="82461" y="141732"/>
                </a:lnTo>
                <a:lnTo>
                  <a:pt x="63817" y="144653"/>
                </a:lnTo>
                <a:lnTo>
                  <a:pt x="27965" y="154686"/>
                </a:lnTo>
                <a:lnTo>
                  <a:pt x="0" y="177673"/>
                </a:lnTo>
                <a:lnTo>
                  <a:pt x="0" y="183387"/>
                </a:lnTo>
                <a:lnTo>
                  <a:pt x="2870" y="210058"/>
                </a:lnTo>
                <a:lnTo>
                  <a:pt x="2870" y="212217"/>
                </a:lnTo>
                <a:lnTo>
                  <a:pt x="4305" y="215773"/>
                </a:lnTo>
                <a:lnTo>
                  <a:pt x="7886" y="221615"/>
                </a:lnTo>
                <a:lnTo>
                  <a:pt x="171361" y="385572"/>
                </a:lnTo>
                <a:lnTo>
                  <a:pt x="192874" y="382651"/>
                </a:lnTo>
                <a:lnTo>
                  <a:pt x="233743" y="372618"/>
                </a:lnTo>
                <a:lnTo>
                  <a:pt x="272465" y="356108"/>
                </a:lnTo>
                <a:lnTo>
                  <a:pt x="306882" y="333756"/>
                </a:lnTo>
                <a:lnTo>
                  <a:pt x="336994" y="306451"/>
                </a:lnTo>
                <a:lnTo>
                  <a:pt x="362813" y="273304"/>
                </a:lnTo>
                <a:lnTo>
                  <a:pt x="382168" y="237362"/>
                </a:lnTo>
                <a:lnTo>
                  <a:pt x="396506" y="197866"/>
                </a:lnTo>
                <a:lnTo>
                  <a:pt x="400812" y="176911"/>
                </a:lnTo>
                <a:lnTo>
                  <a:pt x="319151" y="94996"/>
                </a:lnTo>
                <a:close/>
              </a:path>
              <a:path w="401319" h="386080">
                <a:moveTo>
                  <a:pt x="110426" y="0"/>
                </a:moveTo>
                <a:lnTo>
                  <a:pt x="103251" y="0"/>
                </a:lnTo>
                <a:lnTo>
                  <a:pt x="96075" y="1397"/>
                </a:lnTo>
                <a:lnTo>
                  <a:pt x="91782" y="2921"/>
                </a:lnTo>
                <a:lnTo>
                  <a:pt x="91059" y="2921"/>
                </a:lnTo>
                <a:lnTo>
                  <a:pt x="87477" y="3556"/>
                </a:lnTo>
                <a:lnTo>
                  <a:pt x="86753" y="5080"/>
                </a:lnTo>
                <a:lnTo>
                  <a:pt x="83172" y="5715"/>
                </a:lnTo>
                <a:lnTo>
                  <a:pt x="81026" y="6477"/>
                </a:lnTo>
                <a:lnTo>
                  <a:pt x="78867" y="7874"/>
                </a:lnTo>
                <a:lnTo>
                  <a:pt x="76720" y="9398"/>
                </a:lnTo>
                <a:lnTo>
                  <a:pt x="75285" y="10795"/>
                </a:lnTo>
                <a:lnTo>
                  <a:pt x="71704" y="13716"/>
                </a:lnTo>
                <a:lnTo>
                  <a:pt x="67398" y="18034"/>
                </a:lnTo>
                <a:lnTo>
                  <a:pt x="64528" y="22987"/>
                </a:lnTo>
                <a:lnTo>
                  <a:pt x="61658" y="33147"/>
                </a:lnTo>
                <a:lnTo>
                  <a:pt x="61658" y="41783"/>
                </a:lnTo>
                <a:lnTo>
                  <a:pt x="63093" y="48895"/>
                </a:lnTo>
                <a:lnTo>
                  <a:pt x="64528" y="63246"/>
                </a:lnTo>
                <a:lnTo>
                  <a:pt x="59512" y="63246"/>
                </a:lnTo>
                <a:lnTo>
                  <a:pt x="58077" y="64008"/>
                </a:lnTo>
                <a:lnTo>
                  <a:pt x="57365" y="66167"/>
                </a:lnTo>
                <a:lnTo>
                  <a:pt x="57365" y="67564"/>
                </a:lnTo>
                <a:lnTo>
                  <a:pt x="60223" y="92837"/>
                </a:lnTo>
                <a:lnTo>
                  <a:pt x="60223" y="94234"/>
                </a:lnTo>
                <a:lnTo>
                  <a:pt x="61658" y="94996"/>
                </a:lnTo>
                <a:lnTo>
                  <a:pt x="63093" y="96393"/>
                </a:lnTo>
                <a:lnTo>
                  <a:pt x="64528" y="97155"/>
                </a:lnTo>
                <a:lnTo>
                  <a:pt x="65963" y="96393"/>
                </a:lnTo>
                <a:lnTo>
                  <a:pt x="68122" y="94996"/>
                </a:lnTo>
                <a:lnTo>
                  <a:pt x="319151" y="94996"/>
                </a:lnTo>
                <a:lnTo>
                  <a:pt x="287499" y="63246"/>
                </a:lnTo>
                <a:lnTo>
                  <a:pt x="64528" y="63246"/>
                </a:lnTo>
                <a:lnTo>
                  <a:pt x="60947" y="62611"/>
                </a:lnTo>
                <a:lnTo>
                  <a:pt x="286866" y="62611"/>
                </a:lnTo>
                <a:lnTo>
                  <a:pt x="282562" y="58293"/>
                </a:lnTo>
                <a:lnTo>
                  <a:pt x="192163" y="58293"/>
                </a:lnTo>
                <a:lnTo>
                  <a:pt x="149136" y="16510"/>
                </a:lnTo>
                <a:lnTo>
                  <a:pt x="117589" y="1397"/>
                </a:lnTo>
                <a:lnTo>
                  <a:pt x="110426" y="0"/>
                </a:lnTo>
                <a:close/>
              </a:path>
              <a:path w="401319" h="386080">
                <a:moveTo>
                  <a:pt x="232308" y="22987"/>
                </a:moveTo>
                <a:lnTo>
                  <a:pt x="226580" y="22987"/>
                </a:lnTo>
                <a:lnTo>
                  <a:pt x="220129" y="24511"/>
                </a:lnTo>
                <a:lnTo>
                  <a:pt x="215099" y="25146"/>
                </a:lnTo>
                <a:lnTo>
                  <a:pt x="213664" y="25146"/>
                </a:lnTo>
                <a:lnTo>
                  <a:pt x="211518" y="25908"/>
                </a:lnTo>
                <a:lnTo>
                  <a:pt x="210083" y="25908"/>
                </a:lnTo>
                <a:lnTo>
                  <a:pt x="207937" y="28067"/>
                </a:lnTo>
                <a:lnTo>
                  <a:pt x="207213" y="28067"/>
                </a:lnTo>
                <a:lnTo>
                  <a:pt x="204355" y="29464"/>
                </a:lnTo>
                <a:lnTo>
                  <a:pt x="202196" y="30226"/>
                </a:lnTo>
                <a:lnTo>
                  <a:pt x="201485" y="31623"/>
                </a:lnTo>
                <a:lnTo>
                  <a:pt x="198615" y="33782"/>
                </a:lnTo>
                <a:lnTo>
                  <a:pt x="196456" y="36703"/>
                </a:lnTo>
                <a:lnTo>
                  <a:pt x="193598" y="40259"/>
                </a:lnTo>
                <a:lnTo>
                  <a:pt x="192874" y="43180"/>
                </a:lnTo>
                <a:lnTo>
                  <a:pt x="192163" y="46736"/>
                </a:lnTo>
                <a:lnTo>
                  <a:pt x="190728" y="52451"/>
                </a:lnTo>
                <a:lnTo>
                  <a:pt x="192163" y="58293"/>
                </a:lnTo>
                <a:lnTo>
                  <a:pt x="282562" y="58293"/>
                </a:lnTo>
                <a:lnTo>
                  <a:pt x="258127" y="33782"/>
                </a:lnTo>
                <a:lnTo>
                  <a:pt x="253822" y="30226"/>
                </a:lnTo>
                <a:lnTo>
                  <a:pt x="243789" y="25146"/>
                </a:lnTo>
                <a:lnTo>
                  <a:pt x="238048" y="24511"/>
                </a:lnTo>
                <a:lnTo>
                  <a:pt x="232308" y="22987"/>
                </a:lnTo>
                <a:close/>
              </a:path>
            </a:pathLst>
          </a:custGeom>
          <a:solidFill>
            <a:srgbClr val="8FC4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2272" y="1344167"/>
            <a:ext cx="306324" cy="2331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1776" y="2439923"/>
            <a:ext cx="502742" cy="5044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2241" y="3526083"/>
            <a:ext cx="503555" cy="504825"/>
          </a:xfrm>
          <a:custGeom>
            <a:avLst/>
            <a:gdLst/>
            <a:ahLst/>
            <a:cxnLst/>
            <a:rect l="l" t="t" r="r" b="b"/>
            <a:pathLst>
              <a:path w="503555" h="504825">
                <a:moveTo>
                  <a:pt x="264049" y="0"/>
                </a:moveTo>
                <a:lnTo>
                  <a:pt x="238902" y="0"/>
                </a:lnTo>
                <a:lnTo>
                  <a:pt x="225490" y="844"/>
                </a:lnTo>
                <a:lnTo>
                  <a:pt x="212916" y="2532"/>
                </a:lnTo>
                <a:lnTo>
                  <a:pt x="201181" y="5031"/>
                </a:lnTo>
                <a:lnTo>
                  <a:pt x="188607" y="7563"/>
                </a:lnTo>
                <a:lnTo>
                  <a:pt x="142502" y="24380"/>
                </a:lnTo>
                <a:lnTo>
                  <a:pt x="101427" y="49604"/>
                </a:lnTo>
                <a:lnTo>
                  <a:pt x="65383" y="82393"/>
                </a:lnTo>
                <a:lnTo>
                  <a:pt x="36882" y="121057"/>
                </a:lnTo>
                <a:lnTo>
                  <a:pt x="30177" y="131964"/>
                </a:lnTo>
                <a:lnTo>
                  <a:pt x="5029" y="200908"/>
                </a:lnTo>
                <a:lnTo>
                  <a:pt x="0" y="252184"/>
                </a:lnTo>
                <a:lnTo>
                  <a:pt x="1676" y="277402"/>
                </a:lnTo>
                <a:lnTo>
                  <a:pt x="5029" y="302620"/>
                </a:lnTo>
                <a:lnTo>
                  <a:pt x="8382" y="315229"/>
                </a:lnTo>
                <a:lnTo>
                  <a:pt x="15088" y="338765"/>
                </a:lnTo>
                <a:lnTo>
                  <a:pt x="20118" y="349692"/>
                </a:lnTo>
                <a:lnTo>
                  <a:pt x="25147" y="361460"/>
                </a:lnTo>
                <a:lnTo>
                  <a:pt x="30177" y="372391"/>
                </a:lnTo>
                <a:lnTo>
                  <a:pt x="36882" y="382478"/>
                </a:lnTo>
                <a:lnTo>
                  <a:pt x="42751" y="392564"/>
                </a:lnTo>
                <a:lnTo>
                  <a:pt x="73765" y="430391"/>
                </a:lnTo>
                <a:lnTo>
                  <a:pt x="110647" y="460653"/>
                </a:lnTo>
                <a:lnTo>
                  <a:pt x="153399" y="484190"/>
                </a:lnTo>
                <a:lnTo>
                  <a:pt x="201181" y="498480"/>
                </a:lnTo>
                <a:lnTo>
                  <a:pt x="212916" y="501002"/>
                </a:lnTo>
                <a:lnTo>
                  <a:pt x="225490" y="502683"/>
                </a:lnTo>
                <a:lnTo>
                  <a:pt x="251475" y="504365"/>
                </a:lnTo>
                <a:lnTo>
                  <a:pt x="277461" y="502683"/>
                </a:lnTo>
                <a:lnTo>
                  <a:pt x="290035" y="501002"/>
                </a:lnTo>
                <a:lnTo>
                  <a:pt x="301770" y="498480"/>
                </a:lnTo>
                <a:lnTo>
                  <a:pt x="314343" y="495959"/>
                </a:lnTo>
                <a:lnTo>
                  <a:pt x="360452" y="479146"/>
                </a:lnTo>
                <a:lnTo>
                  <a:pt x="401534" y="453927"/>
                </a:lnTo>
                <a:lnTo>
                  <a:pt x="437564" y="421145"/>
                </a:lnTo>
                <a:lnTo>
                  <a:pt x="466052" y="382478"/>
                </a:lnTo>
                <a:lnTo>
                  <a:pt x="472786" y="372391"/>
                </a:lnTo>
                <a:lnTo>
                  <a:pt x="477804" y="361460"/>
                </a:lnTo>
                <a:lnTo>
                  <a:pt x="482821" y="349692"/>
                </a:lnTo>
                <a:lnTo>
                  <a:pt x="487872" y="338765"/>
                </a:lnTo>
                <a:lnTo>
                  <a:pt x="491206" y="326997"/>
                </a:lnTo>
                <a:lnTo>
                  <a:pt x="494573" y="315229"/>
                </a:lnTo>
                <a:lnTo>
                  <a:pt x="497907" y="302620"/>
                </a:lnTo>
                <a:lnTo>
                  <a:pt x="501274" y="277402"/>
                </a:lnTo>
                <a:lnTo>
                  <a:pt x="502958" y="252184"/>
                </a:lnTo>
                <a:lnTo>
                  <a:pt x="502116" y="238735"/>
                </a:lnTo>
                <a:lnTo>
                  <a:pt x="501274" y="226126"/>
                </a:lnTo>
                <a:lnTo>
                  <a:pt x="497907" y="200908"/>
                </a:lnTo>
                <a:lnTo>
                  <a:pt x="494573" y="189140"/>
                </a:lnTo>
                <a:lnTo>
                  <a:pt x="491206" y="177368"/>
                </a:lnTo>
                <a:lnTo>
                  <a:pt x="487872" y="165597"/>
                </a:lnTo>
                <a:lnTo>
                  <a:pt x="482821" y="153846"/>
                </a:lnTo>
                <a:lnTo>
                  <a:pt x="472786" y="131964"/>
                </a:lnTo>
                <a:lnTo>
                  <a:pt x="466052" y="121057"/>
                </a:lnTo>
                <a:lnTo>
                  <a:pt x="460193" y="110961"/>
                </a:lnTo>
                <a:lnTo>
                  <a:pt x="420795" y="65577"/>
                </a:lnTo>
                <a:lnTo>
                  <a:pt x="381397" y="36165"/>
                </a:lnTo>
                <a:lnTo>
                  <a:pt x="326079" y="10940"/>
                </a:lnTo>
                <a:lnTo>
                  <a:pt x="301770" y="5031"/>
                </a:lnTo>
                <a:lnTo>
                  <a:pt x="290035" y="2532"/>
                </a:lnTo>
                <a:lnTo>
                  <a:pt x="277461" y="844"/>
                </a:lnTo>
                <a:lnTo>
                  <a:pt x="264049" y="0"/>
                </a:lnTo>
                <a:close/>
              </a:path>
            </a:pathLst>
          </a:custGeom>
          <a:solidFill>
            <a:srgbClr val="6820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8155" y="3657203"/>
            <a:ext cx="342900" cy="369570"/>
          </a:xfrm>
          <a:custGeom>
            <a:avLst/>
            <a:gdLst/>
            <a:ahLst/>
            <a:cxnLst/>
            <a:rect l="l" t="t" r="r" b="b"/>
            <a:pathLst>
              <a:path w="342900" h="369570">
                <a:moveTo>
                  <a:pt x="178545" y="0"/>
                </a:moveTo>
                <a:lnTo>
                  <a:pt x="0" y="230340"/>
                </a:lnTo>
                <a:lnTo>
                  <a:pt x="138309" y="369041"/>
                </a:lnTo>
                <a:lnTo>
                  <a:pt x="157590" y="364838"/>
                </a:lnTo>
                <a:lnTo>
                  <a:pt x="194469" y="352229"/>
                </a:lnTo>
                <a:lnTo>
                  <a:pt x="243936" y="324488"/>
                </a:lnTo>
                <a:lnTo>
                  <a:pt x="273265" y="299270"/>
                </a:lnTo>
                <a:lnTo>
                  <a:pt x="308487" y="254720"/>
                </a:lnTo>
                <a:lnTo>
                  <a:pt x="326065" y="220254"/>
                </a:lnTo>
                <a:lnTo>
                  <a:pt x="338659" y="183268"/>
                </a:lnTo>
                <a:lnTo>
                  <a:pt x="342834" y="163936"/>
                </a:lnTo>
                <a:lnTo>
                  <a:pt x="178545" y="0"/>
                </a:lnTo>
                <a:close/>
              </a:path>
            </a:pathLst>
          </a:custGeom>
          <a:solidFill>
            <a:srgbClr val="4D1F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5581" y="3651328"/>
            <a:ext cx="195580" cy="256540"/>
          </a:xfrm>
          <a:custGeom>
            <a:avLst/>
            <a:gdLst/>
            <a:ahLst/>
            <a:cxnLst/>
            <a:rect l="l" t="t" r="r" b="b"/>
            <a:pathLst>
              <a:path w="195580" h="256539">
                <a:moveTo>
                  <a:pt x="119031" y="0"/>
                </a:moveTo>
                <a:lnTo>
                  <a:pt x="103942" y="0"/>
                </a:lnTo>
                <a:lnTo>
                  <a:pt x="96399" y="844"/>
                </a:lnTo>
                <a:lnTo>
                  <a:pt x="57002" y="7563"/>
                </a:lnTo>
                <a:lnTo>
                  <a:pt x="39397" y="9252"/>
                </a:lnTo>
                <a:lnTo>
                  <a:pt x="23470" y="10940"/>
                </a:lnTo>
                <a:lnTo>
                  <a:pt x="11735" y="11784"/>
                </a:lnTo>
                <a:lnTo>
                  <a:pt x="5869" y="12629"/>
                </a:lnTo>
                <a:lnTo>
                  <a:pt x="3353" y="14283"/>
                </a:lnTo>
                <a:lnTo>
                  <a:pt x="1676" y="16816"/>
                </a:lnTo>
                <a:lnTo>
                  <a:pt x="838" y="20193"/>
                </a:lnTo>
                <a:lnTo>
                  <a:pt x="838" y="23536"/>
                </a:lnTo>
                <a:lnTo>
                  <a:pt x="0" y="73981"/>
                </a:lnTo>
                <a:lnTo>
                  <a:pt x="838" y="124417"/>
                </a:lnTo>
                <a:lnTo>
                  <a:pt x="2515" y="174853"/>
                </a:lnTo>
                <a:lnTo>
                  <a:pt x="6704" y="222769"/>
                </a:lnTo>
                <a:lnTo>
                  <a:pt x="36882" y="246305"/>
                </a:lnTo>
                <a:lnTo>
                  <a:pt x="77118" y="253869"/>
                </a:lnTo>
                <a:lnTo>
                  <a:pt x="119870" y="256392"/>
                </a:lnTo>
                <a:lnTo>
                  <a:pt x="140825" y="254710"/>
                </a:lnTo>
                <a:lnTo>
                  <a:pt x="181061" y="248828"/>
                </a:lnTo>
                <a:lnTo>
                  <a:pt x="191957" y="163925"/>
                </a:lnTo>
                <a:lnTo>
                  <a:pt x="192796" y="103403"/>
                </a:lnTo>
                <a:lnTo>
                  <a:pt x="194483" y="54646"/>
                </a:lnTo>
                <a:lnTo>
                  <a:pt x="195208" y="23536"/>
                </a:lnTo>
                <a:lnTo>
                  <a:pt x="195325" y="11784"/>
                </a:lnTo>
                <a:lnTo>
                  <a:pt x="194483" y="9252"/>
                </a:lnTo>
                <a:lnTo>
                  <a:pt x="164295" y="1688"/>
                </a:lnTo>
                <a:lnTo>
                  <a:pt x="1190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1451" y="3653016"/>
            <a:ext cx="85725" cy="29845"/>
          </a:xfrm>
          <a:custGeom>
            <a:avLst/>
            <a:gdLst/>
            <a:ahLst/>
            <a:cxnLst/>
            <a:rect l="l" t="t" r="r" b="b"/>
            <a:pathLst>
              <a:path w="85725" h="29845">
                <a:moveTo>
                  <a:pt x="85499" y="0"/>
                </a:moveTo>
                <a:lnTo>
                  <a:pt x="51132" y="5875"/>
                </a:lnTo>
                <a:lnTo>
                  <a:pt x="33528" y="7563"/>
                </a:lnTo>
                <a:lnTo>
                  <a:pt x="18439" y="8408"/>
                </a:lnTo>
                <a:lnTo>
                  <a:pt x="5865" y="10096"/>
                </a:lnTo>
                <a:lnTo>
                  <a:pt x="0" y="10096"/>
                </a:lnTo>
                <a:lnTo>
                  <a:pt x="1673" y="10940"/>
                </a:lnTo>
                <a:lnTo>
                  <a:pt x="3350" y="12595"/>
                </a:lnTo>
                <a:lnTo>
                  <a:pt x="6704" y="17660"/>
                </a:lnTo>
                <a:lnTo>
                  <a:pt x="9219" y="25224"/>
                </a:lnTo>
                <a:lnTo>
                  <a:pt x="10896" y="27757"/>
                </a:lnTo>
                <a:lnTo>
                  <a:pt x="12573" y="28567"/>
                </a:lnTo>
                <a:lnTo>
                  <a:pt x="14247" y="29411"/>
                </a:lnTo>
                <a:lnTo>
                  <a:pt x="16762" y="27757"/>
                </a:lnTo>
                <a:lnTo>
                  <a:pt x="31013" y="21003"/>
                </a:lnTo>
                <a:lnTo>
                  <a:pt x="46940" y="12595"/>
                </a:lnTo>
                <a:lnTo>
                  <a:pt x="74603" y="2532"/>
                </a:lnTo>
                <a:lnTo>
                  <a:pt x="85499" y="0"/>
                </a:lnTo>
                <a:close/>
              </a:path>
            </a:pathLst>
          </a:custGeom>
          <a:solidFill>
            <a:srgbClr val="BDB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7436" y="3716902"/>
            <a:ext cx="143340" cy="2101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5008" y="4325111"/>
            <a:ext cx="10836275" cy="0"/>
          </a:xfrm>
          <a:custGeom>
            <a:avLst/>
            <a:gdLst/>
            <a:ahLst/>
            <a:cxnLst/>
            <a:rect l="l" t="t" r="r" b="b"/>
            <a:pathLst>
              <a:path w="10836275">
                <a:moveTo>
                  <a:pt x="1083602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1F487C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122984" y="968121"/>
            <a:ext cx="10068560" cy="4253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9530" marR="5080" algn="just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Il diritto–dovere di informare le </a:t>
            </a:r>
            <a:r>
              <a:rPr sz="1600" b="1" dirty="0">
                <a:solidFill>
                  <a:srgbClr val="244060"/>
                </a:solidFill>
                <a:latin typeface="Arial"/>
                <a:cs typeface="Arial"/>
              </a:rPr>
              <a:t>famiglie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sull’attività e sugli avvenimenti della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vita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scolastica deve essere  sempre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bilanciato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con l’esigenza di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tutelare la personalità dei minori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. È quindi necessario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evitare </a:t>
            </a:r>
            <a:r>
              <a:rPr sz="1600" b="1" spc="-10" dirty="0">
                <a:solidFill>
                  <a:srgbClr val="244060"/>
                </a:solidFill>
                <a:latin typeface="Arial"/>
                <a:cs typeface="Arial"/>
              </a:rPr>
              <a:t>di 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inserire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, nelle circolari e nelle comunicazioni scolastiche non rivolte a specifici destinatari, </a:t>
            </a:r>
            <a:r>
              <a:rPr sz="1600" b="1" u="sng" spc="-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Arial"/>
                <a:cs typeface="Arial"/>
              </a:rPr>
              <a:t>dati personali </a:t>
            </a:r>
            <a:r>
              <a:rPr sz="1600" b="1" u="sng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Arial"/>
                <a:cs typeface="Arial"/>
              </a:rPr>
              <a:t>che </a:t>
            </a:r>
            <a:r>
              <a:rPr sz="1600" b="1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b="1" u="sng" spc="-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Arial"/>
                <a:cs typeface="Arial"/>
              </a:rPr>
              <a:t>rendano identificabili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, ad esempio, gli alunni coinvolti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in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casi di bullismo o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in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vicende particolarmente</a:t>
            </a:r>
            <a:r>
              <a:rPr sz="1600" spc="27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delicate.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 marR="43180" algn="just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Le </a:t>
            </a:r>
            <a:r>
              <a:rPr sz="1600" b="1" dirty="0">
                <a:solidFill>
                  <a:srgbClr val="244060"/>
                </a:solidFill>
                <a:latin typeface="Arial"/>
                <a:cs typeface="Arial"/>
              </a:rPr>
              <a:t>istituzioni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scolastiche devono prestare particolare attenzione a </a:t>
            </a:r>
            <a:r>
              <a:rPr sz="1600" b="1" spc="-10" dirty="0">
                <a:solidFill>
                  <a:srgbClr val="244060"/>
                </a:solidFill>
                <a:latin typeface="Arial"/>
                <a:cs typeface="Arial"/>
              </a:rPr>
              <a:t>non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diffondere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, anche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per mero errore 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materiale, </a:t>
            </a:r>
            <a:r>
              <a:rPr sz="1600" b="1" u="sng" spc="-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Arial"/>
                <a:cs typeface="Arial"/>
              </a:rPr>
              <a:t>dati idonei a rivelare lo </a:t>
            </a:r>
            <a:r>
              <a:rPr sz="1600" b="1" u="sng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Arial"/>
                <a:cs typeface="Arial"/>
              </a:rPr>
              <a:t>stato </a:t>
            </a:r>
            <a:r>
              <a:rPr sz="1600" b="1" u="sng" spc="-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Arial"/>
                <a:cs typeface="Arial"/>
              </a:rPr>
              <a:t>di salute </a:t>
            </a:r>
            <a:r>
              <a:rPr sz="1600" b="1" dirty="0">
                <a:solidFill>
                  <a:srgbClr val="244060"/>
                </a:solidFill>
                <a:latin typeface="Arial"/>
                <a:cs typeface="Arial"/>
              </a:rPr>
              <a:t>degli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studenti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.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Non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è consentito, ad esempio, pubblicare  on line una circolare contenente i nomi degli studenti portatori di</a:t>
            </a:r>
            <a:r>
              <a:rPr sz="1600" spc="7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handicap.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>
              <a:latin typeface="Times New Roman"/>
              <a:cs typeface="Times New Roman"/>
            </a:endParaRPr>
          </a:p>
          <a:p>
            <a:pPr marL="42545" marR="11430" algn="just">
              <a:lnSpc>
                <a:spcPct val="100000"/>
              </a:lnSpc>
            </a:pP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Su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esplicita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richiesta degli studenti interessati,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le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scuole possono comunicare o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diffondere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i dati relativi ai loro  risultati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scolastici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e altri dati personali (esclusi quelli di cui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agli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artt.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9-10 del GDPR) utili ad agevolare 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l’</a:t>
            </a:r>
            <a:r>
              <a:rPr sz="1600" b="1" u="sng" spc="-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Arial"/>
                <a:cs typeface="Arial"/>
              </a:rPr>
              <a:t>orientamento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, la </a:t>
            </a:r>
            <a:r>
              <a:rPr sz="1600" b="1" u="sng" spc="-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Arial"/>
                <a:cs typeface="Arial"/>
              </a:rPr>
              <a:t>formazion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e e l’</a:t>
            </a:r>
            <a:r>
              <a:rPr sz="1600" b="1" u="sng" spc="-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Arial"/>
                <a:cs typeface="Arial"/>
              </a:rPr>
              <a:t>inserimento professionale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anche</a:t>
            </a:r>
            <a:r>
              <a:rPr sz="1600" spc="229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all’estero.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00">
              <a:latin typeface="Times New Roman"/>
              <a:cs typeface="Times New Roman"/>
            </a:endParaRPr>
          </a:p>
          <a:p>
            <a:pPr marL="42545" marR="10795" algn="just">
              <a:lnSpc>
                <a:spcPct val="100000"/>
              </a:lnSpc>
            </a:pP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È necessario prestare particolare attenzione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in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caso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di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pubblicazione di foto/video degli studenti </a:t>
            </a:r>
            <a:r>
              <a:rPr sz="1600" b="1" spc="5" dirty="0">
                <a:solidFill>
                  <a:srgbClr val="244060"/>
                </a:solidFill>
                <a:latin typeface="Arial"/>
                <a:cs typeface="Arial"/>
              </a:rPr>
              <a:t>su  </a:t>
            </a:r>
            <a:r>
              <a:rPr sz="1600" b="1" u="sng" spc="-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Arial"/>
                <a:cs typeface="Arial"/>
              </a:rPr>
              <a:t>Internet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 e sui </a:t>
            </a:r>
            <a:r>
              <a:rPr sz="1600" b="1" u="sng" spc="-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Arial"/>
                <a:cs typeface="Arial"/>
              </a:rPr>
              <a:t>social </a:t>
            </a:r>
            <a:r>
              <a:rPr sz="1600" b="1" u="sng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Arial"/>
                <a:cs typeface="Arial"/>
              </a:rPr>
              <a:t>network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. In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caso di comunicazione sistematica o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diffusione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diventa infatti necessario  ottenere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il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consenso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informato delle persone presenti nelle foto e nei</a:t>
            </a:r>
            <a:r>
              <a:rPr sz="1600" spc="10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video.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62355" y="4597908"/>
            <a:ext cx="504444" cy="5044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ts val="1425"/>
              </a:lnSpc>
            </a:pPr>
            <a:fld id="{81D60167-4931-47E6-BA6A-407CBD079E47}" type="slidenum">
              <a:rPr spc="-5" dirty="0"/>
              <a:t>173</a:t>
            </a:fld>
            <a:endParaRPr spc="-5" dirty="0"/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3250565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Cenni in materia di</a:t>
            </a:r>
            <a:r>
              <a:rPr spc="-140" dirty="0"/>
              <a:t> </a:t>
            </a:r>
            <a:r>
              <a:rPr spc="-5" dirty="0"/>
              <a:t>privacy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Le regole generali</a:t>
            </a:r>
            <a:r>
              <a:rPr sz="1600" b="0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(4/4)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0623" y="2363723"/>
            <a:ext cx="10836275" cy="0"/>
          </a:xfrm>
          <a:custGeom>
            <a:avLst/>
            <a:gdLst/>
            <a:ahLst/>
            <a:cxnLst/>
            <a:rect l="l" t="t" r="r" b="b"/>
            <a:pathLst>
              <a:path w="10836275">
                <a:moveTo>
                  <a:pt x="1083602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1F487C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0623" y="3668267"/>
            <a:ext cx="10836275" cy="0"/>
          </a:xfrm>
          <a:custGeom>
            <a:avLst/>
            <a:gdLst/>
            <a:ahLst/>
            <a:cxnLst/>
            <a:rect l="l" t="t" r="r" b="b"/>
            <a:pathLst>
              <a:path w="10836275">
                <a:moveTo>
                  <a:pt x="1083602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1F487C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8024" y="1348261"/>
            <a:ext cx="504141" cy="5041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3461" y="2785776"/>
            <a:ext cx="504825" cy="502920"/>
          </a:xfrm>
          <a:custGeom>
            <a:avLst/>
            <a:gdLst/>
            <a:ahLst/>
            <a:cxnLst/>
            <a:rect l="l" t="t" r="r" b="b"/>
            <a:pathLst>
              <a:path w="504825" h="502920">
                <a:moveTo>
                  <a:pt x="252117" y="0"/>
                </a:moveTo>
                <a:lnTo>
                  <a:pt x="200592" y="5528"/>
                </a:lnTo>
                <a:lnTo>
                  <a:pt x="153663" y="20197"/>
                </a:lnTo>
                <a:lnTo>
                  <a:pt x="111335" y="43121"/>
                </a:lnTo>
                <a:lnTo>
                  <a:pt x="82813" y="66046"/>
                </a:lnTo>
                <a:lnTo>
                  <a:pt x="73612" y="74302"/>
                </a:lnTo>
                <a:lnTo>
                  <a:pt x="65331" y="82558"/>
                </a:lnTo>
                <a:lnTo>
                  <a:pt x="57047" y="91698"/>
                </a:lnTo>
                <a:lnTo>
                  <a:pt x="49687" y="100875"/>
                </a:lnTo>
                <a:lnTo>
                  <a:pt x="43244" y="110974"/>
                </a:lnTo>
                <a:lnTo>
                  <a:pt x="35885" y="121036"/>
                </a:lnTo>
                <a:lnTo>
                  <a:pt x="30364" y="132056"/>
                </a:lnTo>
                <a:lnTo>
                  <a:pt x="24843" y="142143"/>
                </a:lnTo>
                <a:lnTo>
                  <a:pt x="19322" y="154063"/>
                </a:lnTo>
                <a:lnTo>
                  <a:pt x="14722" y="165068"/>
                </a:lnTo>
                <a:lnTo>
                  <a:pt x="7361" y="188910"/>
                </a:lnTo>
                <a:lnTo>
                  <a:pt x="4600" y="200830"/>
                </a:lnTo>
                <a:lnTo>
                  <a:pt x="2760" y="213667"/>
                </a:lnTo>
                <a:lnTo>
                  <a:pt x="920" y="225590"/>
                </a:lnTo>
                <a:lnTo>
                  <a:pt x="0" y="238427"/>
                </a:lnTo>
                <a:lnTo>
                  <a:pt x="0" y="264101"/>
                </a:lnTo>
                <a:lnTo>
                  <a:pt x="7361" y="314535"/>
                </a:lnTo>
                <a:lnTo>
                  <a:pt x="30364" y="371386"/>
                </a:lnTo>
                <a:lnTo>
                  <a:pt x="43244" y="391561"/>
                </a:lnTo>
                <a:lnTo>
                  <a:pt x="49687" y="401649"/>
                </a:lnTo>
                <a:lnTo>
                  <a:pt x="57047" y="410815"/>
                </a:lnTo>
                <a:lnTo>
                  <a:pt x="73612" y="429155"/>
                </a:lnTo>
                <a:lnTo>
                  <a:pt x="82813" y="437411"/>
                </a:lnTo>
                <a:lnTo>
                  <a:pt x="91094" y="445663"/>
                </a:lnTo>
                <a:lnTo>
                  <a:pt x="101216" y="452997"/>
                </a:lnTo>
                <a:lnTo>
                  <a:pt x="131580" y="472254"/>
                </a:lnTo>
                <a:lnTo>
                  <a:pt x="153663" y="483258"/>
                </a:lnTo>
                <a:lnTo>
                  <a:pt x="165623" y="486926"/>
                </a:lnTo>
                <a:lnTo>
                  <a:pt x="176667" y="491511"/>
                </a:lnTo>
                <a:lnTo>
                  <a:pt x="200592" y="497012"/>
                </a:lnTo>
                <a:lnTo>
                  <a:pt x="213473" y="499763"/>
                </a:lnTo>
                <a:lnTo>
                  <a:pt x="226354" y="501597"/>
                </a:lnTo>
                <a:lnTo>
                  <a:pt x="239236" y="502514"/>
                </a:lnTo>
                <a:lnTo>
                  <a:pt x="264999" y="502514"/>
                </a:lnTo>
                <a:lnTo>
                  <a:pt x="302726" y="497012"/>
                </a:lnTo>
                <a:lnTo>
                  <a:pt x="338611" y="486926"/>
                </a:lnTo>
                <a:lnTo>
                  <a:pt x="349654" y="483258"/>
                </a:lnTo>
                <a:lnTo>
                  <a:pt x="403014" y="452997"/>
                </a:lnTo>
                <a:lnTo>
                  <a:pt x="446285" y="410815"/>
                </a:lnTo>
                <a:lnTo>
                  <a:pt x="472950" y="371386"/>
                </a:lnTo>
                <a:lnTo>
                  <a:pt x="479386" y="360385"/>
                </a:lnTo>
                <a:lnTo>
                  <a:pt x="495954" y="314535"/>
                </a:lnTo>
                <a:lnTo>
                  <a:pt x="502389" y="276938"/>
                </a:lnTo>
                <a:lnTo>
                  <a:pt x="504239" y="251264"/>
                </a:lnTo>
                <a:lnTo>
                  <a:pt x="502389" y="225590"/>
                </a:lnTo>
                <a:lnTo>
                  <a:pt x="500540" y="213667"/>
                </a:lnTo>
                <a:lnTo>
                  <a:pt x="498728" y="200830"/>
                </a:lnTo>
                <a:lnTo>
                  <a:pt x="495954" y="188910"/>
                </a:lnTo>
                <a:lnTo>
                  <a:pt x="492293" y="176987"/>
                </a:lnTo>
                <a:lnTo>
                  <a:pt x="488595" y="165068"/>
                </a:lnTo>
                <a:lnTo>
                  <a:pt x="484009" y="154063"/>
                </a:lnTo>
                <a:lnTo>
                  <a:pt x="479386" y="142143"/>
                </a:lnTo>
                <a:lnTo>
                  <a:pt x="472950" y="132056"/>
                </a:lnTo>
                <a:lnTo>
                  <a:pt x="467440" y="121036"/>
                </a:lnTo>
                <a:lnTo>
                  <a:pt x="461005" y="110974"/>
                </a:lnTo>
                <a:lnTo>
                  <a:pt x="421432" y="66046"/>
                </a:lnTo>
                <a:lnTo>
                  <a:pt x="382784" y="36708"/>
                </a:lnTo>
                <a:lnTo>
                  <a:pt x="338611" y="15590"/>
                </a:lnTo>
                <a:lnTo>
                  <a:pt x="289844" y="3685"/>
                </a:lnTo>
                <a:lnTo>
                  <a:pt x="277884" y="1842"/>
                </a:lnTo>
                <a:lnTo>
                  <a:pt x="252117" y="0"/>
                </a:lnTo>
                <a:close/>
              </a:path>
            </a:pathLst>
          </a:custGeom>
          <a:solidFill>
            <a:srgbClr val="0F9C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0370" y="2912341"/>
            <a:ext cx="306705" cy="372745"/>
          </a:xfrm>
          <a:custGeom>
            <a:avLst/>
            <a:gdLst/>
            <a:ahLst/>
            <a:cxnLst/>
            <a:rect l="l" t="t" r="r" b="b"/>
            <a:pathLst>
              <a:path w="306705" h="372745">
                <a:moveTo>
                  <a:pt x="161947" y="0"/>
                </a:moveTo>
                <a:lnTo>
                  <a:pt x="85576" y="62346"/>
                </a:lnTo>
                <a:lnTo>
                  <a:pt x="16564" y="214562"/>
                </a:lnTo>
                <a:lnTo>
                  <a:pt x="0" y="275998"/>
                </a:lnTo>
                <a:lnTo>
                  <a:pt x="96616" y="372281"/>
                </a:lnTo>
                <a:lnTo>
                  <a:pt x="138023" y="362195"/>
                </a:lnTo>
                <a:lnTo>
                  <a:pt x="175742" y="344772"/>
                </a:lnTo>
                <a:lnTo>
                  <a:pt x="209804" y="322765"/>
                </a:lnTo>
                <a:lnTo>
                  <a:pt x="240168" y="295256"/>
                </a:lnTo>
                <a:lnTo>
                  <a:pt x="265908" y="262244"/>
                </a:lnTo>
                <a:lnTo>
                  <a:pt x="285251" y="226482"/>
                </a:lnTo>
                <a:lnTo>
                  <a:pt x="299046" y="187053"/>
                </a:lnTo>
                <a:lnTo>
                  <a:pt x="306406" y="144871"/>
                </a:lnTo>
                <a:lnTo>
                  <a:pt x="161947" y="0"/>
                </a:lnTo>
                <a:close/>
              </a:path>
            </a:pathLst>
          </a:custGeom>
          <a:solidFill>
            <a:srgbClr val="117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9520" y="2906812"/>
            <a:ext cx="236477" cy="2815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3467" y="4101090"/>
            <a:ext cx="500380" cy="500380"/>
          </a:xfrm>
          <a:custGeom>
            <a:avLst/>
            <a:gdLst/>
            <a:ahLst/>
            <a:cxnLst/>
            <a:rect l="l" t="t" r="r" b="b"/>
            <a:pathLst>
              <a:path w="500380" h="500379">
                <a:moveTo>
                  <a:pt x="249943" y="0"/>
                </a:moveTo>
                <a:lnTo>
                  <a:pt x="204866" y="4007"/>
                </a:lnTo>
                <a:lnTo>
                  <a:pt x="162502" y="15569"/>
                </a:lnTo>
                <a:lnTo>
                  <a:pt x="123541" y="33994"/>
                </a:lnTo>
                <a:lnTo>
                  <a:pt x="88675" y="58591"/>
                </a:lnTo>
                <a:lnTo>
                  <a:pt x="58597" y="88667"/>
                </a:lnTo>
                <a:lnTo>
                  <a:pt x="33999" y="123533"/>
                </a:lnTo>
                <a:lnTo>
                  <a:pt x="15572" y="162496"/>
                </a:lnTo>
                <a:lnTo>
                  <a:pt x="4008" y="204865"/>
                </a:lnTo>
                <a:lnTo>
                  <a:pt x="0" y="249948"/>
                </a:lnTo>
                <a:lnTo>
                  <a:pt x="4008" y="295027"/>
                </a:lnTo>
                <a:lnTo>
                  <a:pt x="15572" y="337394"/>
                </a:lnTo>
                <a:lnTo>
                  <a:pt x="33999" y="376357"/>
                </a:lnTo>
                <a:lnTo>
                  <a:pt x="58597" y="411224"/>
                </a:lnTo>
                <a:lnTo>
                  <a:pt x="88675" y="441303"/>
                </a:lnTo>
                <a:lnTo>
                  <a:pt x="123541" y="465903"/>
                </a:lnTo>
                <a:lnTo>
                  <a:pt x="162502" y="484331"/>
                </a:lnTo>
                <a:lnTo>
                  <a:pt x="204866" y="495895"/>
                </a:lnTo>
                <a:lnTo>
                  <a:pt x="249943" y="499904"/>
                </a:lnTo>
                <a:lnTo>
                  <a:pt x="295016" y="495895"/>
                </a:lnTo>
                <a:lnTo>
                  <a:pt x="337379" y="484331"/>
                </a:lnTo>
                <a:lnTo>
                  <a:pt x="376339" y="465903"/>
                </a:lnTo>
                <a:lnTo>
                  <a:pt x="411205" y="441303"/>
                </a:lnTo>
                <a:lnTo>
                  <a:pt x="441284" y="411224"/>
                </a:lnTo>
                <a:lnTo>
                  <a:pt x="465884" y="376357"/>
                </a:lnTo>
                <a:lnTo>
                  <a:pt x="484312" y="337394"/>
                </a:lnTo>
                <a:lnTo>
                  <a:pt x="495877" y="295027"/>
                </a:lnTo>
                <a:lnTo>
                  <a:pt x="499885" y="249948"/>
                </a:lnTo>
                <a:lnTo>
                  <a:pt x="495877" y="204865"/>
                </a:lnTo>
                <a:lnTo>
                  <a:pt x="484312" y="162496"/>
                </a:lnTo>
                <a:lnTo>
                  <a:pt x="465884" y="123533"/>
                </a:lnTo>
                <a:lnTo>
                  <a:pt x="441284" y="88667"/>
                </a:lnTo>
                <a:lnTo>
                  <a:pt x="411205" y="58591"/>
                </a:lnTo>
                <a:lnTo>
                  <a:pt x="376339" y="33994"/>
                </a:lnTo>
                <a:lnTo>
                  <a:pt x="337379" y="15569"/>
                </a:lnTo>
                <a:lnTo>
                  <a:pt x="295016" y="4007"/>
                </a:lnTo>
                <a:lnTo>
                  <a:pt x="249943" y="0"/>
                </a:lnTo>
                <a:close/>
              </a:path>
            </a:pathLst>
          </a:custGeom>
          <a:solidFill>
            <a:srgbClr val="31B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2532" y="4305591"/>
            <a:ext cx="286385" cy="123189"/>
          </a:xfrm>
          <a:custGeom>
            <a:avLst/>
            <a:gdLst/>
            <a:ahLst/>
            <a:cxnLst/>
            <a:rect l="l" t="t" r="r" b="b"/>
            <a:pathLst>
              <a:path w="286384" h="123189">
                <a:moveTo>
                  <a:pt x="188592" y="0"/>
                </a:moveTo>
                <a:lnTo>
                  <a:pt x="127243" y="0"/>
                </a:lnTo>
                <a:lnTo>
                  <a:pt x="120429" y="4543"/>
                </a:lnTo>
                <a:lnTo>
                  <a:pt x="118155" y="11361"/>
                </a:lnTo>
                <a:lnTo>
                  <a:pt x="104524" y="45447"/>
                </a:lnTo>
                <a:lnTo>
                  <a:pt x="31813" y="45447"/>
                </a:lnTo>
                <a:lnTo>
                  <a:pt x="20930" y="49210"/>
                </a:lnTo>
                <a:lnTo>
                  <a:pt x="12924" y="61920"/>
                </a:lnTo>
                <a:lnTo>
                  <a:pt x="6409" y="85708"/>
                </a:lnTo>
                <a:lnTo>
                  <a:pt x="0" y="122706"/>
                </a:lnTo>
                <a:lnTo>
                  <a:pt x="8378" y="115834"/>
                </a:lnTo>
                <a:lnTo>
                  <a:pt x="22722" y="101827"/>
                </a:lnTo>
                <a:lnTo>
                  <a:pt x="37066" y="88033"/>
                </a:lnTo>
                <a:lnTo>
                  <a:pt x="45444" y="81802"/>
                </a:lnTo>
                <a:lnTo>
                  <a:pt x="281310" y="81802"/>
                </a:lnTo>
                <a:lnTo>
                  <a:pt x="268971" y="46014"/>
                </a:lnTo>
                <a:lnTo>
                  <a:pt x="239326" y="13420"/>
                </a:lnTo>
                <a:lnTo>
                  <a:pt x="188592" y="0"/>
                </a:lnTo>
                <a:close/>
              </a:path>
              <a:path w="286384" h="123189">
                <a:moveTo>
                  <a:pt x="227224" y="81802"/>
                </a:moveTo>
                <a:lnTo>
                  <a:pt x="45444" y="81802"/>
                </a:lnTo>
                <a:lnTo>
                  <a:pt x="74344" y="88193"/>
                </a:lnTo>
                <a:lnTo>
                  <a:pt x="99410" y="102254"/>
                </a:lnTo>
                <a:lnTo>
                  <a:pt x="130440" y="116315"/>
                </a:lnTo>
                <a:lnTo>
                  <a:pt x="177235" y="122706"/>
                </a:lnTo>
                <a:lnTo>
                  <a:pt x="180572" y="106728"/>
                </a:lnTo>
                <a:lnTo>
                  <a:pt x="190299" y="93733"/>
                </a:lnTo>
                <a:lnTo>
                  <a:pt x="205991" y="84998"/>
                </a:lnTo>
                <a:lnTo>
                  <a:pt x="227224" y="81802"/>
                </a:lnTo>
                <a:close/>
              </a:path>
              <a:path w="286384" h="123189">
                <a:moveTo>
                  <a:pt x="281310" y="81802"/>
                </a:moveTo>
                <a:lnTo>
                  <a:pt x="227224" y="81802"/>
                </a:lnTo>
                <a:lnTo>
                  <a:pt x="249873" y="88193"/>
                </a:lnTo>
                <a:lnTo>
                  <a:pt x="268688" y="102254"/>
                </a:lnTo>
                <a:lnTo>
                  <a:pt x="281539" y="116315"/>
                </a:lnTo>
                <a:lnTo>
                  <a:pt x="286296" y="122706"/>
                </a:lnTo>
                <a:lnTo>
                  <a:pt x="282852" y="86277"/>
                </a:lnTo>
                <a:lnTo>
                  <a:pt x="281310" y="81802"/>
                </a:lnTo>
                <a:close/>
              </a:path>
            </a:pathLst>
          </a:custGeom>
          <a:solidFill>
            <a:srgbClr val="3D3D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4806" y="4369215"/>
            <a:ext cx="228600" cy="59690"/>
          </a:xfrm>
          <a:custGeom>
            <a:avLst/>
            <a:gdLst/>
            <a:ahLst/>
            <a:cxnLst/>
            <a:rect l="l" t="t" r="r" b="b"/>
            <a:pathLst>
              <a:path w="228600" h="59689">
                <a:moveTo>
                  <a:pt x="224950" y="18179"/>
                </a:moveTo>
                <a:lnTo>
                  <a:pt x="43171" y="18179"/>
                </a:lnTo>
                <a:lnTo>
                  <a:pt x="72070" y="24570"/>
                </a:lnTo>
                <a:lnTo>
                  <a:pt x="97136" y="38631"/>
                </a:lnTo>
                <a:lnTo>
                  <a:pt x="128166" y="52691"/>
                </a:lnTo>
                <a:lnTo>
                  <a:pt x="174961" y="59083"/>
                </a:lnTo>
                <a:lnTo>
                  <a:pt x="178298" y="43105"/>
                </a:lnTo>
                <a:lnTo>
                  <a:pt x="188025" y="30109"/>
                </a:lnTo>
                <a:lnTo>
                  <a:pt x="203718" y="21375"/>
                </a:lnTo>
                <a:lnTo>
                  <a:pt x="224950" y="18179"/>
                </a:lnTo>
                <a:close/>
              </a:path>
              <a:path w="228600" h="59689">
                <a:moveTo>
                  <a:pt x="24992" y="0"/>
                </a:moveTo>
                <a:lnTo>
                  <a:pt x="13631" y="0"/>
                </a:lnTo>
                <a:lnTo>
                  <a:pt x="9087" y="1138"/>
                </a:lnTo>
                <a:lnTo>
                  <a:pt x="6708" y="9499"/>
                </a:lnTo>
                <a:lnTo>
                  <a:pt x="4543" y="19458"/>
                </a:lnTo>
                <a:lnTo>
                  <a:pt x="2378" y="31334"/>
                </a:lnTo>
                <a:lnTo>
                  <a:pt x="0" y="45447"/>
                </a:lnTo>
                <a:lnTo>
                  <a:pt x="6426" y="35435"/>
                </a:lnTo>
                <a:lnTo>
                  <a:pt x="15621" y="26701"/>
                </a:lnTo>
                <a:lnTo>
                  <a:pt x="27798" y="20523"/>
                </a:lnTo>
                <a:lnTo>
                  <a:pt x="43171" y="18179"/>
                </a:lnTo>
                <a:lnTo>
                  <a:pt x="228355" y="18179"/>
                </a:lnTo>
                <a:lnTo>
                  <a:pt x="208403" y="11505"/>
                </a:lnTo>
                <a:lnTo>
                  <a:pt x="170983" y="5681"/>
                </a:lnTo>
                <a:lnTo>
                  <a:pt x="111408" y="1562"/>
                </a:lnTo>
                <a:lnTo>
                  <a:pt x="24992" y="0"/>
                </a:lnTo>
                <a:close/>
              </a:path>
            </a:pathLst>
          </a:custGeom>
          <a:solidFill>
            <a:srgbClr val="5B5C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9123" y="4387394"/>
            <a:ext cx="290195" cy="54610"/>
          </a:xfrm>
          <a:custGeom>
            <a:avLst/>
            <a:gdLst/>
            <a:ahLst/>
            <a:cxnLst/>
            <a:rect l="l" t="t" r="r" b="b"/>
            <a:pathLst>
              <a:path w="290194" h="54610">
                <a:moveTo>
                  <a:pt x="48853" y="0"/>
                </a:moveTo>
                <a:lnTo>
                  <a:pt x="27641" y="4687"/>
                </a:lnTo>
                <a:lnTo>
                  <a:pt x="12925" y="16191"/>
                </a:lnTo>
                <a:lnTo>
                  <a:pt x="3959" y="30678"/>
                </a:lnTo>
                <a:lnTo>
                  <a:pt x="0" y="44312"/>
                </a:lnTo>
                <a:lnTo>
                  <a:pt x="0" y="48856"/>
                </a:lnTo>
                <a:lnTo>
                  <a:pt x="2273" y="51130"/>
                </a:lnTo>
                <a:lnTo>
                  <a:pt x="3408" y="53400"/>
                </a:lnTo>
                <a:lnTo>
                  <a:pt x="5682" y="54535"/>
                </a:lnTo>
                <a:lnTo>
                  <a:pt x="284030" y="54535"/>
                </a:lnTo>
                <a:lnTo>
                  <a:pt x="289704" y="48856"/>
                </a:lnTo>
                <a:lnTo>
                  <a:pt x="289704" y="40903"/>
                </a:lnTo>
                <a:lnTo>
                  <a:pt x="180644" y="40903"/>
                </a:lnTo>
                <a:lnTo>
                  <a:pt x="133849" y="34512"/>
                </a:lnTo>
                <a:lnTo>
                  <a:pt x="102818" y="20451"/>
                </a:lnTo>
                <a:lnTo>
                  <a:pt x="77753" y="6391"/>
                </a:lnTo>
                <a:lnTo>
                  <a:pt x="48853" y="0"/>
                </a:lnTo>
                <a:close/>
              </a:path>
              <a:path w="290194" h="54610">
                <a:moveTo>
                  <a:pt x="230632" y="0"/>
                </a:moveTo>
                <a:lnTo>
                  <a:pt x="209400" y="3195"/>
                </a:lnTo>
                <a:lnTo>
                  <a:pt x="193708" y="11930"/>
                </a:lnTo>
                <a:lnTo>
                  <a:pt x="183981" y="24925"/>
                </a:lnTo>
                <a:lnTo>
                  <a:pt x="180644" y="40903"/>
                </a:lnTo>
                <a:lnTo>
                  <a:pt x="289704" y="40903"/>
                </a:lnTo>
                <a:lnTo>
                  <a:pt x="273446" y="17256"/>
                </a:lnTo>
                <a:lnTo>
                  <a:pt x="261874" y="5112"/>
                </a:lnTo>
                <a:lnTo>
                  <a:pt x="249448" y="639"/>
                </a:lnTo>
                <a:lnTo>
                  <a:pt x="2306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0711" y="4405574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27266" y="0"/>
                </a:moveTo>
                <a:lnTo>
                  <a:pt x="16774" y="2183"/>
                </a:lnTo>
                <a:lnTo>
                  <a:pt x="8094" y="8094"/>
                </a:lnTo>
                <a:lnTo>
                  <a:pt x="2183" y="16775"/>
                </a:lnTo>
                <a:lnTo>
                  <a:pt x="0" y="27267"/>
                </a:lnTo>
                <a:lnTo>
                  <a:pt x="2183" y="37759"/>
                </a:lnTo>
                <a:lnTo>
                  <a:pt x="8094" y="46440"/>
                </a:lnTo>
                <a:lnTo>
                  <a:pt x="16774" y="52351"/>
                </a:lnTo>
                <a:lnTo>
                  <a:pt x="27266" y="54535"/>
                </a:lnTo>
                <a:lnTo>
                  <a:pt x="37757" y="52351"/>
                </a:lnTo>
                <a:lnTo>
                  <a:pt x="46437" y="46440"/>
                </a:lnTo>
                <a:lnTo>
                  <a:pt x="52348" y="37759"/>
                </a:lnTo>
                <a:lnTo>
                  <a:pt x="54532" y="27267"/>
                </a:lnTo>
                <a:lnTo>
                  <a:pt x="52348" y="16775"/>
                </a:lnTo>
                <a:lnTo>
                  <a:pt x="46437" y="8094"/>
                </a:lnTo>
                <a:lnTo>
                  <a:pt x="37757" y="2183"/>
                </a:lnTo>
                <a:lnTo>
                  <a:pt x="27266" y="0"/>
                </a:lnTo>
                <a:close/>
              </a:path>
            </a:pathLst>
          </a:custGeom>
          <a:solidFill>
            <a:srgbClr val="3D3D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8889" y="4423754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631" y="0"/>
                </a:moveTo>
                <a:lnTo>
                  <a:pt x="4543" y="0"/>
                </a:lnTo>
                <a:lnTo>
                  <a:pt x="0" y="4543"/>
                </a:lnTo>
                <a:lnTo>
                  <a:pt x="0" y="13631"/>
                </a:lnTo>
                <a:lnTo>
                  <a:pt x="4543" y="18175"/>
                </a:lnTo>
                <a:lnTo>
                  <a:pt x="13631" y="18175"/>
                </a:lnTo>
                <a:lnTo>
                  <a:pt x="18178" y="13631"/>
                </a:lnTo>
                <a:lnTo>
                  <a:pt x="18178" y="4543"/>
                </a:lnTo>
                <a:lnTo>
                  <a:pt x="13631" y="0"/>
                </a:lnTo>
                <a:close/>
              </a:path>
            </a:pathLst>
          </a:custGeom>
          <a:solidFill>
            <a:srgbClr val="CF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67942" y="4405574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27266" y="0"/>
                </a:moveTo>
                <a:lnTo>
                  <a:pt x="16776" y="2183"/>
                </a:lnTo>
                <a:lnTo>
                  <a:pt x="8095" y="8094"/>
                </a:lnTo>
                <a:lnTo>
                  <a:pt x="2183" y="16775"/>
                </a:lnTo>
                <a:lnTo>
                  <a:pt x="0" y="27267"/>
                </a:lnTo>
                <a:lnTo>
                  <a:pt x="2183" y="37759"/>
                </a:lnTo>
                <a:lnTo>
                  <a:pt x="8095" y="46440"/>
                </a:lnTo>
                <a:lnTo>
                  <a:pt x="16776" y="52351"/>
                </a:lnTo>
                <a:lnTo>
                  <a:pt x="27266" y="54535"/>
                </a:lnTo>
                <a:lnTo>
                  <a:pt x="37757" y="52351"/>
                </a:lnTo>
                <a:lnTo>
                  <a:pt x="46437" y="46440"/>
                </a:lnTo>
                <a:lnTo>
                  <a:pt x="52348" y="37759"/>
                </a:lnTo>
                <a:lnTo>
                  <a:pt x="54532" y="27267"/>
                </a:lnTo>
                <a:lnTo>
                  <a:pt x="52348" y="16775"/>
                </a:lnTo>
                <a:lnTo>
                  <a:pt x="46437" y="8094"/>
                </a:lnTo>
                <a:lnTo>
                  <a:pt x="37757" y="2183"/>
                </a:lnTo>
                <a:lnTo>
                  <a:pt x="27266" y="0"/>
                </a:lnTo>
                <a:close/>
              </a:path>
            </a:pathLst>
          </a:custGeom>
          <a:solidFill>
            <a:srgbClr val="3D3D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86121" y="4423754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13634" y="0"/>
                </a:moveTo>
                <a:lnTo>
                  <a:pt x="4543" y="0"/>
                </a:lnTo>
                <a:lnTo>
                  <a:pt x="0" y="4543"/>
                </a:lnTo>
                <a:lnTo>
                  <a:pt x="0" y="13631"/>
                </a:lnTo>
                <a:lnTo>
                  <a:pt x="4543" y="18175"/>
                </a:lnTo>
                <a:lnTo>
                  <a:pt x="13634" y="18175"/>
                </a:lnTo>
                <a:lnTo>
                  <a:pt x="18178" y="13631"/>
                </a:lnTo>
                <a:lnTo>
                  <a:pt x="18178" y="4543"/>
                </a:lnTo>
                <a:lnTo>
                  <a:pt x="13634" y="0"/>
                </a:lnTo>
                <a:close/>
              </a:path>
            </a:pathLst>
          </a:custGeom>
          <a:solidFill>
            <a:srgbClr val="CFD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96370" y="4319223"/>
            <a:ext cx="71755" cy="32384"/>
          </a:xfrm>
          <a:custGeom>
            <a:avLst/>
            <a:gdLst/>
            <a:ahLst/>
            <a:cxnLst/>
            <a:rect l="l" t="t" r="r" b="b"/>
            <a:pathLst>
              <a:path w="71755" h="32385">
                <a:moveTo>
                  <a:pt x="71572" y="0"/>
                </a:moveTo>
                <a:lnTo>
                  <a:pt x="9087" y="0"/>
                </a:lnTo>
                <a:lnTo>
                  <a:pt x="7952" y="1138"/>
                </a:lnTo>
                <a:lnTo>
                  <a:pt x="6813" y="3408"/>
                </a:lnTo>
                <a:lnTo>
                  <a:pt x="0" y="26132"/>
                </a:lnTo>
                <a:lnTo>
                  <a:pt x="0" y="28406"/>
                </a:lnTo>
                <a:lnTo>
                  <a:pt x="3404" y="31815"/>
                </a:lnTo>
                <a:lnTo>
                  <a:pt x="71572" y="31815"/>
                </a:lnTo>
                <a:lnTo>
                  <a:pt x="71572" y="0"/>
                </a:lnTo>
                <a:close/>
              </a:path>
            </a:pathLst>
          </a:custGeom>
          <a:solidFill>
            <a:srgbClr val="40C8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86121" y="4323771"/>
            <a:ext cx="32384" cy="27305"/>
          </a:xfrm>
          <a:custGeom>
            <a:avLst/>
            <a:gdLst/>
            <a:ahLst/>
            <a:cxnLst/>
            <a:rect l="l" t="t" r="r" b="b"/>
            <a:pathLst>
              <a:path w="32384" h="27304">
                <a:moveTo>
                  <a:pt x="0" y="0"/>
                </a:moveTo>
                <a:lnTo>
                  <a:pt x="0" y="27267"/>
                </a:lnTo>
                <a:lnTo>
                  <a:pt x="28401" y="27267"/>
                </a:lnTo>
                <a:lnTo>
                  <a:pt x="30674" y="26128"/>
                </a:lnTo>
                <a:lnTo>
                  <a:pt x="30674" y="24993"/>
                </a:lnTo>
                <a:lnTo>
                  <a:pt x="31809" y="22723"/>
                </a:lnTo>
                <a:lnTo>
                  <a:pt x="31809" y="20449"/>
                </a:lnTo>
                <a:lnTo>
                  <a:pt x="30674" y="19314"/>
                </a:lnTo>
                <a:lnTo>
                  <a:pt x="23645" y="13100"/>
                </a:lnTo>
                <a:lnTo>
                  <a:pt x="16190" y="7951"/>
                </a:lnTo>
                <a:lnTo>
                  <a:pt x="8308" y="3656"/>
                </a:lnTo>
                <a:lnTo>
                  <a:pt x="0" y="0"/>
                </a:lnTo>
                <a:close/>
              </a:path>
            </a:pathLst>
          </a:custGeom>
          <a:solidFill>
            <a:srgbClr val="40C8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3671" y="4360127"/>
            <a:ext cx="22860" cy="27305"/>
          </a:xfrm>
          <a:custGeom>
            <a:avLst/>
            <a:gdLst/>
            <a:ahLst/>
            <a:cxnLst/>
            <a:rect l="l" t="t" r="r" b="b"/>
            <a:pathLst>
              <a:path w="22859" h="27304">
                <a:moveTo>
                  <a:pt x="15904" y="0"/>
                </a:moveTo>
                <a:lnTo>
                  <a:pt x="0" y="0"/>
                </a:lnTo>
                <a:lnTo>
                  <a:pt x="0" y="27267"/>
                </a:lnTo>
                <a:lnTo>
                  <a:pt x="15904" y="27267"/>
                </a:lnTo>
                <a:lnTo>
                  <a:pt x="22722" y="21588"/>
                </a:lnTo>
                <a:lnTo>
                  <a:pt x="22722" y="5678"/>
                </a:lnTo>
                <a:lnTo>
                  <a:pt x="15904" y="0"/>
                </a:lnTo>
                <a:close/>
              </a:path>
            </a:pathLst>
          </a:custGeom>
          <a:solidFill>
            <a:srgbClr val="3D3D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9123" y="4360126"/>
            <a:ext cx="5080" cy="27305"/>
          </a:xfrm>
          <a:custGeom>
            <a:avLst/>
            <a:gdLst/>
            <a:ahLst/>
            <a:cxnLst/>
            <a:rect l="l" t="t" r="r" b="b"/>
            <a:pathLst>
              <a:path w="5079" h="27304">
                <a:moveTo>
                  <a:pt x="0" y="27267"/>
                </a:moveTo>
                <a:lnTo>
                  <a:pt x="4544" y="27267"/>
                </a:lnTo>
                <a:lnTo>
                  <a:pt x="4544" y="0"/>
                </a:lnTo>
                <a:lnTo>
                  <a:pt x="0" y="0"/>
                </a:lnTo>
                <a:lnTo>
                  <a:pt x="0" y="27267"/>
                </a:lnTo>
                <a:close/>
              </a:path>
            </a:pathLst>
          </a:custGeom>
          <a:solidFill>
            <a:srgbClr val="5B5C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6370" y="4319223"/>
            <a:ext cx="46990" cy="32384"/>
          </a:xfrm>
          <a:custGeom>
            <a:avLst/>
            <a:gdLst/>
            <a:ahLst/>
            <a:cxnLst/>
            <a:rect l="l" t="t" r="r" b="b"/>
            <a:pathLst>
              <a:path w="46990" h="32385">
                <a:moveTo>
                  <a:pt x="46579" y="0"/>
                </a:moveTo>
                <a:lnTo>
                  <a:pt x="9087" y="0"/>
                </a:lnTo>
                <a:lnTo>
                  <a:pt x="7952" y="1138"/>
                </a:lnTo>
                <a:lnTo>
                  <a:pt x="6813" y="3408"/>
                </a:lnTo>
                <a:lnTo>
                  <a:pt x="0" y="26132"/>
                </a:lnTo>
                <a:lnTo>
                  <a:pt x="0" y="28406"/>
                </a:lnTo>
                <a:lnTo>
                  <a:pt x="3404" y="31815"/>
                </a:lnTo>
                <a:lnTo>
                  <a:pt x="14766" y="31815"/>
                </a:lnTo>
                <a:lnTo>
                  <a:pt x="46579" y="0"/>
                </a:lnTo>
                <a:close/>
              </a:path>
            </a:pathLst>
          </a:custGeom>
          <a:solidFill>
            <a:srgbClr val="6EDA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122984" y="968121"/>
            <a:ext cx="10069830" cy="5269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953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Gli istituti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scolastici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possono pubblicare sui propri siti internet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le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graduatorie di docenti e personale </a:t>
            </a:r>
            <a:r>
              <a:rPr sz="1600" b="1" spc="-90" dirty="0">
                <a:solidFill>
                  <a:srgbClr val="244060"/>
                </a:solidFill>
                <a:latin typeface="Arial"/>
                <a:cs typeface="Arial"/>
              </a:rPr>
              <a:t>ATA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per 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consentire a chi ambisce a incarichi e supplenze di conoscere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la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propria posizione e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punteggio. </a:t>
            </a:r>
            <a:r>
              <a:rPr sz="1600" spc="-50" dirty="0">
                <a:solidFill>
                  <a:srgbClr val="244060"/>
                </a:solidFill>
                <a:latin typeface="Arial"/>
                <a:cs typeface="Arial"/>
              </a:rPr>
              <a:t>Tali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liste,  giustamente accessibili, devono però contenere solo i dati strettamente necessari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all’individuazione del 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candidato, come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il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nome,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il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cognome,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il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punteggio e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la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posizione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in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graduatoria. I dati personali,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tra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l’altro, non  possono rimanere pubblicati on line per un periodo superiore a quello</a:t>
            </a:r>
            <a:r>
              <a:rPr sz="1600" spc="8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previsto.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50">
              <a:latin typeface="Times New Roman"/>
              <a:cs typeface="Times New Roman"/>
            </a:endParaRPr>
          </a:p>
          <a:p>
            <a:pPr marL="12700" marR="43180" algn="just">
              <a:lnSpc>
                <a:spcPct val="100000"/>
              </a:lnSpc>
            </a:pP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Non si può pubblicare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sul sito della scuola, o inserire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in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bacheca, </a:t>
            </a:r>
            <a:r>
              <a:rPr sz="1600" b="1" dirty="0">
                <a:solidFill>
                  <a:srgbClr val="244060"/>
                </a:solidFill>
                <a:latin typeface="Arial"/>
                <a:cs typeface="Arial"/>
              </a:rPr>
              <a:t>il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nome e cognome degli studenti i </a:t>
            </a:r>
            <a:r>
              <a:rPr sz="1600" b="1" dirty="0">
                <a:solidFill>
                  <a:srgbClr val="244060"/>
                </a:solidFill>
                <a:latin typeface="Arial"/>
                <a:cs typeface="Arial"/>
              </a:rPr>
              <a:t>cui 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genitori sono in ritardo nel pagamento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della retta o del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servizio mensa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; né può essere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diffuso l’elenco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degli  studenti, appartenenti a famiglie con reddito minimo o a fasce deboli, che usufruiscono gratuitamente di tale  servizio.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00">
              <a:latin typeface="Times New Roman"/>
              <a:cs typeface="Times New Roman"/>
            </a:endParaRPr>
          </a:p>
          <a:p>
            <a:pPr marL="27940" marR="26670" algn="just">
              <a:lnSpc>
                <a:spcPct val="100000"/>
              </a:lnSpc>
            </a:pP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Le scuole e gli Enti locali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non possono pubblicare on line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,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in forma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accessibile a chiunque,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gli elenchi dei  bambini che usufruiscono dei servizi </a:t>
            </a:r>
            <a:r>
              <a:rPr sz="1600" b="1" dirty="0">
                <a:solidFill>
                  <a:srgbClr val="244060"/>
                </a:solidFill>
                <a:latin typeface="Arial"/>
                <a:cs typeface="Arial"/>
              </a:rPr>
              <a:t>di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scuolabus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, indicando tra l’altro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le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rispettive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fermate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di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salita- 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discesa o altre informazioni sul servizio. </a:t>
            </a:r>
            <a:r>
              <a:rPr sz="1600" spc="-50" dirty="0">
                <a:solidFill>
                  <a:srgbClr val="244060"/>
                </a:solidFill>
                <a:latin typeface="Arial"/>
                <a:cs typeface="Arial"/>
              </a:rPr>
              <a:t>Tale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diffusione di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dati personali, può rendere i minori facile preda di  eventuali malintenzionati.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33655" marR="67945" algn="just">
              <a:lnSpc>
                <a:spcPct val="100000"/>
              </a:lnSpc>
              <a:spcBef>
                <a:spcPts val="1225"/>
              </a:spcBef>
            </a:pP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La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raccolta </a:t>
            </a:r>
            <a:r>
              <a:rPr sz="1600" b="1" dirty="0">
                <a:solidFill>
                  <a:srgbClr val="244060"/>
                </a:solidFill>
                <a:latin typeface="Arial"/>
                <a:cs typeface="Arial"/>
              </a:rPr>
              <a:t>di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informazioni personali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, spesso anche </a:t>
            </a:r>
            <a:r>
              <a:rPr sz="1600" b="1" dirty="0">
                <a:solidFill>
                  <a:srgbClr val="244060"/>
                </a:solidFill>
                <a:latin typeface="Arial"/>
                <a:cs typeface="Arial"/>
              </a:rPr>
              <a:t>sensibili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,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per </a:t>
            </a:r>
            <a:r>
              <a:rPr sz="1600" b="1" dirty="0">
                <a:solidFill>
                  <a:srgbClr val="244060"/>
                </a:solidFill>
                <a:latin typeface="Arial"/>
                <a:cs typeface="Arial"/>
              </a:rPr>
              <a:t>attività di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ricerca effettuate </a:t>
            </a:r>
            <a:r>
              <a:rPr sz="1600" b="1" spc="-10" dirty="0">
                <a:solidFill>
                  <a:srgbClr val="244060"/>
                </a:solidFill>
                <a:latin typeface="Arial"/>
                <a:cs typeface="Arial"/>
              </a:rPr>
              <a:t>da 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soggetti </a:t>
            </a:r>
            <a:r>
              <a:rPr sz="1600" b="1" dirty="0">
                <a:solidFill>
                  <a:srgbClr val="244060"/>
                </a:solidFill>
                <a:latin typeface="Arial"/>
                <a:cs typeface="Arial"/>
              </a:rPr>
              <a:t>legittimati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attraverso questionari è consentita soltanto se i </a:t>
            </a:r>
            <a:r>
              <a:rPr sz="1600" b="1" dirty="0">
                <a:solidFill>
                  <a:srgbClr val="244060"/>
                </a:solidFill>
                <a:latin typeface="Arial"/>
                <a:cs typeface="Arial"/>
              </a:rPr>
              <a:t>ragazzi,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o i genitori nel caso </a:t>
            </a:r>
            <a:r>
              <a:rPr sz="1600" b="1" dirty="0">
                <a:solidFill>
                  <a:srgbClr val="244060"/>
                </a:solidFill>
                <a:latin typeface="Arial"/>
                <a:cs typeface="Arial"/>
              </a:rPr>
              <a:t>di 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minori, sono </a:t>
            </a:r>
            <a:r>
              <a:rPr sz="1600" b="1" dirty="0">
                <a:solidFill>
                  <a:srgbClr val="244060"/>
                </a:solidFill>
                <a:latin typeface="Arial"/>
                <a:cs typeface="Arial"/>
              </a:rPr>
              <a:t>stati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preventivamente </a:t>
            </a:r>
            <a:r>
              <a:rPr sz="1600" b="1" dirty="0">
                <a:solidFill>
                  <a:srgbClr val="244060"/>
                </a:solidFill>
                <a:latin typeface="Arial"/>
                <a:cs typeface="Arial"/>
              </a:rPr>
              <a:t>informati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.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Studenti e genitori devono comunque essere lasciati liberi </a:t>
            </a:r>
            <a:r>
              <a:rPr sz="1600" spc="-20" dirty="0">
                <a:solidFill>
                  <a:srgbClr val="244060"/>
                </a:solidFill>
                <a:latin typeface="Arial"/>
                <a:cs typeface="Arial"/>
              </a:rPr>
              <a:t>di 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non aderire</a:t>
            </a:r>
            <a:r>
              <a:rPr sz="1600" spc="1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all’iniziativa.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08431" y="5071871"/>
            <a:ext cx="10836275" cy="0"/>
          </a:xfrm>
          <a:custGeom>
            <a:avLst/>
            <a:gdLst/>
            <a:ahLst/>
            <a:cxnLst/>
            <a:rect l="l" t="t" r="r" b="b"/>
            <a:pathLst>
              <a:path w="10836275">
                <a:moveTo>
                  <a:pt x="1083602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1F487C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6259" y="5494020"/>
            <a:ext cx="502920" cy="504825"/>
          </a:xfrm>
          <a:custGeom>
            <a:avLst/>
            <a:gdLst/>
            <a:ahLst/>
            <a:cxnLst/>
            <a:rect l="l" t="t" r="r" b="b"/>
            <a:pathLst>
              <a:path w="502919" h="504825">
                <a:moveTo>
                  <a:pt x="264388" y="0"/>
                </a:moveTo>
                <a:lnTo>
                  <a:pt x="238531" y="0"/>
                </a:lnTo>
                <a:lnTo>
                  <a:pt x="225590" y="1396"/>
                </a:lnTo>
                <a:lnTo>
                  <a:pt x="213385" y="2920"/>
                </a:lnTo>
                <a:lnTo>
                  <a:pt x="201168" y="5079"/>
                </a:lnTo>
                <a:lnTo>
                  <a:pt x="188950" y="7873"/>
                </a:lnTo>
                <a:lnTo>
                  <a:pt x="176745" y="11556"/>
                </a:lnTo>
                <a:lnTo>
                  <a:pt x="164528" y="15112"/>
                </a:lnTo>
                <a:lnTo>
                  <a:pt x="110642" y="43179"/>
                </a:lnTo>
                <a:lnTo>
                  <a:pt x="82626" y="65531"/>
                </a:lnTo>
                <a:lnTo>
                  <a:pt x="73279" y="73405"/>
                </a:lnTo>
                <a:lnTo>
                  <a:pt x="65379" y="82803"/>
                </a:lnTo>
                <a:lnTo>
                  <a:pt x="57480" y="91439"/>
                </a:lnTo>
                <a:lnTo>
                  <a:pt x="50292" y="101460"/>
                </a:lnTo>
                <a:lnTo>
                  <a:pt x="43103" y="110820"/>
                </a:lnTo>
                <a:lnTo>
                  <a:pt x="30175" y="132410"/>
                </a:lnTo>
                <a:lnTo>
                  <a:pt x="25146" y="143205"/>
                </a:lnTo>
                <a:lnTo>
                  <a:pt x="19392" y="154000"/>
                </a:lnTo>
                <a:lnTo>
                  <a:pt x="5029" y="201485"/>
                </a:lnTo>
                <a:lnTo>
                  <a:pt x="0" y="252577"/>
                </a:lnTo>
                <a:lnTo>
                  <a:pt x="723" y="264820"/>
                </a:lnTo>
                <a:lnTo>
                  <a:pt x="1435" y="277761"/>
                </a:lnTo>
                <a:lnTo>
                  <a:pt x="15087" y="338213"/>
                </a:lnTo>
                <a:lnTo>
                  <a:pt x="25146" y="361238"/>
                </a:lnTo>
                <a:lnTo>
                  <a:pt x="30175" y="372033"/>
                </a:lnTo>
                <a:lnTo>
                  <a:pt x="43103" y="393623"/>
                </a:lnTo>
                <a:lnTo>
                  <a:pt x="57480" y="412330"/>
                </a:lnTo>
                <a:lnTo>
                  <a:pt x="73279" y="431037"/>
                </a:lnTo>
                <a:lnTo>
                  <a:pt x="82626" y="438962"/>
                </a:lnTo>
                <a:lnTo>
                  <a:pt x="91249" y="446874"/>
                </a:lnTo>
                <a:lnTo>
                  <a:pt x="100584" y="454075"/>
                </a:lnTo>
                <a:lnTo>
                  <a:pt x="110642" y="461263"/>
                </a:lnTo>
                <a:lnTo>
                  <a:pt x="121424" y="467740"/>
                </a:lnTo>
                <a:lnTo>
                  <a:pt x="132194" y="473506"/>
                </a:lnTo>
                <a:lnTo>
                  <a:pt x="142252" y="479259"/>
                </a:lnTo>
                <a:lnTo>
                  <a:pt x="153746" y="484289"/>
                </a:lnTo>
                <a:lnTo>
                  <a:pt x="164528" y="489330"/>
                </a:lnTo>
                <a:lnTo>
                  <a:pt x="188950" y="496531"/>
                </a:lnTo>
                <a:lnTo>
                  <a:pt x="201168" y="499402"/>
                </a:lnTo>
                <a:lnTo>
                  <a:pt x="213385" y="500849"/>
                </a:lnTo>
                <a:lnTo>
                  <a:pt x="225590" y="503008"/>
                </a:lnTo>
                <a:lnTo>
                  <a:pt x="251460" y="504443"/>
                </a:lnTo>
                <a:lnTo>
                  <a:pt x="277329" y="503008"/>
                </a:lnTo>
                <a:lnTo>
                  <a:pt x="289534" y="500849"/>
                </a:lnTo>
                <a:lnTo>
                  <a:pt x="301752" y="499402"/>
                </a:lnTo>
                <a:lnTo>
                  <a:pt x="314680" y="496531"/>
                </a:lnTo>
                <a:lnTo>
                  <a:pt x="326174" y="492925"/>
                </a:lnTo>
                <a:lnTo>
                  <a:pt x="338391" y="489330"/>
                </a:lnTo>
                <a:lnTo>
                  <a:pt x="349884" y="484289"/>
                </a:lnTo>
                <a:lnTo>
                  <a:pt x="360667" y="479259"/>
                </a:lnTo>
                <a:lnTo>
                  <a:pt x="370725" y="473506"/>
                </a:lnTo>
                <a:lnTo>
                  <a:pt x="381495" y="467740"/>
                </a:lnTo>
                <a:lnTo>
                  <a:pt x="392277" y="461263"/>
                </a:lnTo>
                <a:lnTo>
                  <a:pt x="402336" y="454075"/>
                </a:lnTo>
                <a:lnTo>
                  <a:pt x="411670" y="446874"/>
                </a:lnTo>
                <a:lnTo>
                  <a:pt x="420293" y="438962"/>
                </a:lnTo>
                <a:lnTo>
                  <a:pt x="429641" y="431037"/>
                </a:lnTo>
                <a:lnTo>
                  <a:pt x="445439" y="412330"/>
                </a:lnTo>
                <a:lnTo>
                  <a:pt x="459816" y="393623"/>
                </a:lnTo>
                <a:lnTo>
                  <a:pt x="472744" y="372033"/>
                </a:lnTo>
                <a:lnTo>
                  <a:pt x="477774" y="361238"/>
                </a:lnTo>
                <a:lnTo>
                  <a:pt x="483527" y="349732"/>
                </a:lnTo>
                <a:lnTo>
                  <a:pt x="497890" y="302958"/>
                </a:lnTo>
                <a:lnTo>
                  <a:pt x="502196" y="264820"/>
                </a:lnTo>
                <a:lnTo>
                  <a:pt x="502920" y="252577"/>
                </a:lnTo>
                <a:lnTo>
                  <a:pt x="500049" y="213728"/>
                </a:lnTo>
                <a:lnTo>
                  <a:pt x="487832" y="165506"/>
                </a:lnTo>
                <a:lnTo>
                  <a:pt x="477774" y="143205"/>
                </a:lnTo>
                <a:lnTo>
                  <a:pt x="472744" y="132410"/>
                </a:lnTo>
                <a:lnTo>
                  <a:pt x="459816" y="110820"/>
                </a:lnTo>
                <a:lnTo>
                  <a:pt x="452628" y="101460"/>
                </a:lnTo>
                <a:lnTo>
                  <a:pt x="445439" y="91439"/>
                </a:lnTo>
                <a:lnTo>
                  <a:pt x="437540" y="82803"/>
                </a:lnTo>
                <a:lnTo>
                  <a:pt x="429641" y="73405"/>
                </a:lnTo>
                <a:lnTo>
                  <a:pt x="420293" y="65531"/>
                </a:lnTo>
                <a:lnTo>
                  <a:pt x="370725" y="30225"/>
                </a:lnTo>
                <a:lnTo>
                  <a:pt x="360667" y="25145"/>
                </a:lnTo>
                <a:lnTo>
                  <a:pt x="349884" y="19430"/>
                </a:lnTo>
                <a:lnTo>
                  <a:pt x="338391" y="15112"/>
                </a:lnTo>
                <a:lnTo>
                  <a:pt x="326174" y="11556"/>
                </a:lnTo>
                <a:lnTo>
                  <a:pt x="314680" y="7873"/>
                </a:lnTo>
                <a:lnTo>
                  <a:pt x="301752" y="5079"/>
                </a:lnTo>
                <a:lnTo>
                  <a:pt x="289534" y="2920"/>
                </a:lnTo>
                <a:lnTo>
                  <a:pt x="277329" y="1396"/>
                </a:lnTo>
                <a:lnTo>
                  <a:pt x="264388" y="0"/>
                </a:lnTo>
                <a:close/>
              </a:path>
            </a:pathLst>
          </a:custGeom>
          <a:solidFill>
            <a:srgbClr val="3C2A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70559" y="5622035"/>
            <a:ext cx="388620" cy="376555"/>
          </a:xfrm>
          <a:custGeom>
            <a:avLst/>
            <a:gdLst/>
            <a:ahLst/>
            <a:cxnLst/>
            <a:rect l="l" t="t" r="r" b="b"/>
            <a:pathLst>
              <a:path w="388619" h="376554">
                <a:moveTo>
                  <a:pt x="251421" y="0"/>
                </a:moveTo>
                <a:lnTo>
                  <a:pt x="30886" y="12953"/>
                </a:lnTo>
                <a:lnTo>
                  <a:pt x="0" y="228879"/>
                </a:lnTo>
                <a:lnTo>
                  <a:pt x="17233" y="246875"/>
                </a:lnTo>
                <a:lnTo>
                  <a:pt x="15087" y="248310"/>
                </a:lnTo>
                <a:lnTo>
                  <a:pt x="142227" y="376427"/>
                </a:lnTo>
                <a:lnTo>
                  <a:pt x="167373" y="374992"/>
                </a:lnTo>
                <a:lnTo>
                  <a:pt x="178866" y="372833"/>
                </a:lnTo>
                <a:lnTo>
                  <a:pt x="190360" y="369950"/>
                </a:lnTo>
                <a:lnTo>
                  <a:pt x="201853" y="367791"/>
                </a:lnTo>
                <a:lnTo>
                  <a:pt x="213347" y="364909"/>
                </a:lnTo>
                <a:lnTo>
                  <a:pt x="224840" y="360591"/>
                </a:lnTo>
                <a:lnTo>
                  <a:pt x="235610" y="356273"/>
                </a:lnTo>
                <a:lnTo>
                  <a:pt x="245668" y="351231"/>
                </a:lnTo>
                <a:lnTo>
                  <a:pt x="256451" y="346201"/>
                </a:lnTo>
                <a:lnTo>
                  <a:pt x="294513" y="320281"/>
                </a:lnTo>
                <a:lnTo>
                  <a:pt x="328282" y="288620"/>
                </a:lnTo>
                <a:lnTo>
                  <a:pt x="348399" y="261264"/>
                </a:lnTo>
                <a:lnTo>
                  <a:pt x="354863" y="251193"/>
                </a:lnTo>
                <a:lnTo>
                  <a:pt x="361327" y="240398"/>
                </a:lnTo>
                <a:lnTo>
                  <a:pt x="365633" y="231038"/>
                </a:lnTo>
                <a:lnTo>
                  <a:pt x="370662" y="220243"/>
                </a:lnTo>
                <a:lnTo>
                  <a:pt x="374256" y="208724"/>
                </a:lnTo>
                <a:lnTo>
                  <a:pt x="378561" y="197929"/>
                </a:lnTo>
                <a:lnTo>
                  <a:pt x="384314" y="174904"/>
                </a:lnTo>
                <a:lnTo>
                  <a:pt x="386461" y="162661"/>
                </a:lnTo>
                <a:lnTo>
                  <a:pt x="387896" y="151142"/>
                </a:lnTo>
                <a:lnTo>
                  <a:pt x="388620" y="138188"/>
                </a:lnTo>
                <a:lnTo>
                  <a:pt x="251421" y="0"/>
                </a:lnTo>
                <a:close/>
              </a:path>
            </a:pathLst>
          </a:custGeom>
          <a:solidFill>
            <a:srgbClr val="3125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79704" y="5672328"/>
            <a:ext cx="252983" cy="2103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64463" y="5615940"/>
            <a:ext cx="289560" cy="243840"/>
          </a:xfrm>
          <a:custGeom>
            <a:avLst/>
            <a:gdLst/>
            <a:ahLst/>
            <a:cxnLst/>
            <a:rect l="l" t="t" r="r" b="b"/>
            <a:pathLst>
              <a:path w="289559" h="243839">
                <a:moveTo>
                  <a:pt x="242023" y="0"/>
                </a:moveTo>
                <a:lnTo>
                  <a:pt x="38176" y="0"/>
                </a:lnTo>
                <a:lnTo>
                  <a:pt x="33858" y="723"/>
                </a:lnTo>
                <a:lnTo>
                  <a:pt x="17284" y="20142"/>
                </a:lnTo>
                <a:lnTo>
                  <a:pt x="17284" y="68338"/>
                </a:lnTo>
                <a:lnTo>
                  <a:pt x="16560" y="92075"/>
                </a:lnTo>
                <a:lnTo>
                  <a:pt x="14401" y="117957"/>
                </a:lnTo>
                <a:lnTo>
                  <a:pt x="11518" y="143141"/>
                </a:lnTo>
                <a:lnTo>
                  <a:pt x="9359" y="169037"/>
                </a:lnTo>
                <a:lnTo>
                  <a:pt x="5765" y="193484"/>
                </a:lnTo>
                <a:lnTo>
                  <a:pt x="0" y="218668"/>
                </a:lnTo>
                <a:lnTo>
                  <a:pt x="0" y="222986"/>
                </a:lnTo>
                <a:lnTo>
                  <a:pt x="38176" y="243840"/>
                </a:lnTo>
                <a:lnTo>
                  <a:pt x="90042" y="243840"/>
                </a:lnTo>
                <a:lnTo>
                  <a:pt x="157022" y="238086"/>
                </a:lnTo>
                <a:lnTo>
                  <a:pt x="220408" y="225856"/>
                </a:lnTo>
                <a:lnTo>
                  <a:pt x="273710" y="207873"/>
                </a:lnTo>
                <a:lnTo>
                  <a:pt x="277317" y="205003"/>
                </a:lnTo>
                <a:lnTo>
                  <a:pt x="280911" y="203555"/>
                </a:lnTo>
                <a:lnTo>
                  <a:pt x="284518" y="199961"/>
                </a:lnTo>
                <a:lnTo>
                  <a:pt x="285953" y="197091"/>
                </a:lnTo>
                <a:lnTo>
                  <a:pt x="288124" y="193484"/>
                </a:lnTo>
                <a:lnTo>
                  <a:pt x="289560" y="189179"/>
                </a:lnTo>
                <a:lnTo>
                  <a:pt x="289560" y="185572"/>
                </a:lnTo>
                <a:lnTo>
                  <a:pt x="288836" y="181978"/>
                </a:lnTo>
                <a:lnTo>
                  <a:pt x="284518" y="163995"/>
                </a:lnTo>
                <a:lnTo>
                  <a:pt x="278752" y="145300"/>
                </a:lnTo>
                <a:lnTo>
                  <a:pt x="275158" y="127317"/>
                </a:lnTo>
                <a:lnTo>
                  <a:pt x="271551" y="108610"/>
                </a:lnTo>
                <a:lnTo>
                  <a:pt x="268668" y="87757"/>
                </a:lnTo>
                <a:lnTo>
                  <a:pt x="266509" y="66890"/>
                </a:lnTo>
                <a:lnTo>
                  <a:pt x="263720" y="45313"/>
                </a:lnTo>
                <a:lnTo>
                  <a:pt x="47536" y="45313"/>
                </a:lnTo>
                <a:lnTo>
                  <a:pt x="44653" y="42443"/>
                </a:lnTo>
                <a:lnTo>
                  <a:pt x="41782" y="38836"/>
                </a:lnTo>
                <a:lnTo>
                  <a:pt x="41059" y="35242"/>
                </a:lnTo>
                <a:lnTo>
                  <a:pt x="41782" y="32372"/>
                </a:lnTo>
                <a:lnTo>
                  <a:pt x="44653" y="28765"/>
                </a:lnTo>
                <a:lnTo>
                  <a:pt x="47536" y="25895"/>
                </a:lnTo>
                <a:lnTo>
                  <a:pt x="263073" y="25895"/>
                </a:lnTo>
                <a:lnTo>
                  <a:pt x="262902" y="20142"/>
                </a:lnTo>
                <a:lnTo>
                  <a:pt x="246341" y="723"/>
                </a:lnTo>
                <a:lnTo>
                  <a:pt x="242023" y="0"/>
                </a:lnTo>
                <a:close/>
              </a:path>
              <a:path w="289559" h="243839">
                <a:moveTo>
                  <a:pt x="91478" y="25895"/>
                </a:moveTo>
                <a:lnTo>
                  <a:pt x="55460" y="25895"/>
                </a:lnTo>
                <a:lnTo>
                  <a:pt x="59067" y="28765"/>
                </a:lnTo>
                <a:lnTo>
                  <a:pt x="60502" y="32372"/>
                </a:lnTo>
                <a:lnTo>
                  <a:pt x="61226" y="35242"/>
                </a:lnTo>
                <a:lnTo>
                  <a:pt x="60502" y="38836"/>
                </a:lnTo>
                <a:lnTo>
                  <a:pt x="59067" y="42443"/>
                </a:lnTo>
                <a:lnTo>
                  <a:pt x="55460" y="45313"/>
                </a:lnTo>
                <a:lnTo>
                  <a:pt x="91478" y="45313"/>
                </a:lnTo>
                <a:lnTo>
                  <a:pt x="87871" y="42443"/>
                </a:lnTo>
                <a:lnTo>
                  <a:pt x="86436" y="38836"/>
                </a:lnTo>
                <a:lnTo>
                  <a:pt x="85712" y="35242"/>
                </a:lnTo>
                <a:lnTo>
                  <a:pt x="86436" y="32372"/>
                </a:lnTo>
                <a:lnTo>
                  <a:pt x="87871" y="28765"/>
                </a:lnTo>
                <a:lnTo>
                  <a:pt x="91478" y="25895"/>
                </a:lnTo>
                <a:close/>
              </a:path>
              <a:path w="289559" h="243839">
                <a:moveTo>
                  <a:pt x="135420" y="25895"/>
                </a:moveTo>
                <a:lnTo>
                  <a:pt x="99402" y="25895"/>
                </a:lnTo>
                <a:lnTo>
                  <a:pt x="102285" y="28765"/>
                </a:lnTo>
                <a:lnTo>
                  <a:pt x="105168" y="32372"/>
                </a:lnTo>
                <a:lnTo>
                  <a:pt x="105879" y="35242"/>
                </a:lnTo>
                <a:lnTo>
                  <a:pt x="105168" y="38836"/>
                </a:lnTo>
                <a:lnTo>
                  <a:pt x="102285" y="42443"/>
                </a:lnTo>
                <a:lnTo>
                  <a:pt x="99402" y="45313"/>
                </a:lnTo>
                <a:lnTo>
                  <a:pt x="135420" y="45313"/>
                </a:lnTo>
                <a:lnTo>
                  <a:pt x="132537" y="42443"/>
                </a:lnTo>
                <a:lnTo>
                  <a:pt x="129654" y="38836"/>
                </a:lnTo>
                <a:lnTo>
                  <a:pt x="128930" y="35242"/>
                </a:lnTo>
                <a:lnTo>
                  <a:pt x="129654" y="32372"/>
                </a:lnTo>
                <a:lnTo>
                  <a:pt x="132537" y="28765"/>
                </a:lnTo>
                <a:lnTo>
                  <a:pt x="135420" y="25895"/>
                </a:lnTo>
                <a:close/>
              </a:path>
              <a:path w="289559" h="243839">
                <a:moveTo>
                  <a:pt x="179349" y="25895"/>
                </a:moveTo>
                <a:lnTo>
                  <a:pt x="143344" y="25895"/>
                </a:lnTo>
                <a:lnTo>
                  <a:pt x="146939" y="28765"/>
                </a:lnTo>
                <a:lnTo>
                  <a:pt x="148386" y="32372"/>
                </a:lnTo>
                <a:lnTo>
                  <a:pt x="149098" y="35242"/>
                </a:lnTo>
                <a:lnTo>
                  <a:pt x="148386" y="38836"/>
                </a:lnTo>
                <a:lnTo>
                  <a:pt x="146939" y="42443"/>
                </a:lnTo>
                <a:lnTo>
                  <a:pt x="143344" y="45313"/>
                </a:lnTo>
                <a:lnTo>
                  <a:pt x="179349" y="45313"/>
                </a:lnTo>
                <a:lnTo>
                  <a:pt x="175755" y="42443"/>
                </a:lnTo>
                <a:lnTo>
                  <a:pt x="174307" y="38836"/>
                </a:lnTo>
                <a:lnTo>
                  <a:pt x="173596" y="35242"/>
                </a:lnTo>
                <a:lnTo>
                  <a:pt x="174307" y="32372"/>
                </a:lnTo>
                <a:lnTo>
                  <a:pt x="175755" y="28765"/>
                </a:lnTo>
                <a:lnTo>
                  <a:pt x="179349" y="25895"/>
                </a:lnTo>
                <a:close/>
              </a:path>
              <a:path w="289559" h="243839">
                <a:moveTo>
                  <a:pt x="223291" y="25895"/>
                </a:moveTo>
                <a:lnTo>
                  <a:pt x="187274" y="25895"/>
                </a:lnTo>
                <a:lnTo>
                  <a:pt x="190157" y="28765"/>
                </a:lnTo>
                <a:lnTo>
                  <a:pt x="193039" y="32372"/>
                </a:lnTo>
                <a:lnTo>
                  <a:pt x="193763" y="35242"/>
                </a:lnTo>
                <a:lnTo>
                  <a:pt x="193039" y="38836"/>
                </a:lnTo>
                <a:lnTo>
                  <a:pt x="190157" y="42443"/>
                </a:lnTo>
                <a:lnTo>
                  <a:pt x="187274" y="45313"/>
                </a:lnTo>
                <a:lnTo>
                  <a:pt x="223291" y="45313"/>
                </a:lnTo>
                <a:lnTo>
                  <a:pt x="220408" y="42443"/>
                </a:lnTo>
                <a:lnTo>
                  <a:pt x="217525" y="38836"/>
                </a:lnTo>
                <a:lnTo>
                  <a:pt x="216814" y="35242"/>
                </a:lnTo>
                <a:lnTo>
                  <a:pt x="217525" y="32372"/>
                </a:lnTo>
                <a:lnTo>
                  <a:pt x="220408" y="28765"/>
                </a:lnTo>
                <a:lnTo>
                  <a:pt x="223291" y="25895"/>
                </a:lnTo>
                <a:close/>
              </a:path>
              <a:path w="289559" h="243839">
                <a:moveTo>
                  <a:pt x="263073" y="25895"/>
                </a:moveTo>
                <a:lnTo>
                  <a:pt x="231216" y="25895"/>
                </a:lnTo>
                <a:lnTo>
                  <a:pt x="234823" y="28765"/>
                </a:lnTo>
                <a:lnTo>
                  <a:pt x="236258" y="32372"/>
                </a:lnTo>
                <a:lnTo>
                  <a:pt x="236982" y="35242"/>
                </a:lnTo>
                <a:lnTo>
                  <a:pt x="236258" y="38836"/>
                </a:lnTo>
                <a:lnTo>
                  <a:pt x="234823" y="42443"/>
                </a:lnTo>
                <a:lnTo>
                  <a:pt x="231216" y="45313"/>
                </a:lnTo>
                <a:lnTo>
                  <a:pt x="263720" y="45313"/>
                </a:lnTo>
                <a:lnTo>
                  <a:pt x="263626" y="44589"/>
                </a:lnTo>
                <a:lnTo>
                  <a:pt x="263073" y="258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94944" y="5675376"/>
            <a:ext cx="231647" cy="1539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11708" y="5600700"/>
            <a:ext cx="182880" cy="55244"/>
          </a:xfrm>
          <a:custGeom>
            <a:avLst/>
            <a:gdLst/>
            <a:ahLst/>
            <a:cxnLst/>
            <a:rect l="l" t="t" r="r" b="b"/>
            <a:pathLst>
              <a:path w="182880" h="55245">
                <a:moveTo>
                  <a:pt x="4318" y="0"/>
                </a:moveTo>
                <a:lnTo>
                  <a:pt x="1435" y="0"/>
                </a:lnTo>
                <a:lnTo>
                  <a:pt x="723" y="711"/>
                </a:lnTo>
                <a:lnTo>
                  <a:pt x="0" y="2844"/>
                </a:lnTo>
                <a:lnTo>
                  <a:pt x="0" y="52019"/>
                </a:lnTo>
                <a:lnTo>
                  <a:pt x="1435" y="54863"/>
                </a:lnTo>
                <a:lnTo>
                  <a:pt x="4318" y="54863"/>
                </a:lnTo>
                <a:lnTo>
                  <a:pt x="6476" y="53441"/>
                </a:lnTo>
                <a:lnTo>
                  <a:pt x="7200" y="52019"/>
                </a:lnTo>
                <a:lnTo>
                  <a:pt x="7200" y="2844"/>
                </a:lnTo>
                <a:lnTo>
                  <a:pt x="6476" y="711"/>
                </a:lnTo>
                <a:lnTo>
                  <a:pt x="4318" y="0"/>
                </a:lnTo>
                <a:close/>
              </a:path>
              <a:path w="182880" h="55245">
                <a:moveTo>
                  <a:pt x="48958" y="0"/>
                </a:moveTo>
                <a:lnTo>
                  <a:pt x="46075" y="0"/>
                </a:lnTo>
                <a:lnTo>
                  <a:pt x="45364" y="711"/>
                </a:lnTo>
                <a:lnTo>
                  <a:pt x="44640" y="2844"/>
                </a:lnTo>
                <a:lnTo>
                  <a:pt x="43205" y="3556"/>
                </a:lnTo>
                <a:lnTo>
                  <a:pt x="43205" y="51295"/>
                </a:lnTo>
                <a:lnTo>
                  <a:pt x="44640" y="52019"/>
                </a:lnTo>
                <a:lnTo>
                  <a:pt x="46075" y="54863"/>
                </a:lnTo>
                <a:lnTo>
                  <a:pt x="48958" y="54863"/>
                </a:lnTo>
                <a:lnTo>
                  <a:pt x="50393" y="52019"/>
                </a:lnTo>
                <a:lnTo>
                  <a:pt x="50393" y="2844"/>
                </a:lnTo>
                <a:lnTo>
                  <a:pt x="49682" y="711"/>
                </a:lnTo>
                <a:lnTo>
                  <a:pt x="48958" y="0"/>
                </a:lnTo>
                <a:close/>
              </a:path>
              <a:path w="182880" h="55245">
                <a:moveTo>
                  <a:pt x="92163" y="0"/>
                </a:moveTo>
                <a:lnTo>
                  <a:pt x="89281" y="0"/>
                </a:lnTo>
                <a:lnTo>
                  <a:pt x="88557" y="711"/>
                </a:lnTo>
                <a:lnTo>
                  <a:pt x="87845" y="2844"/>
                </a:lnTo>
                <a:lnTo>
                  <a:pt x="87845" y="52019"/>
                </a:lnTo>
                <a:lnTo>
                  <a:pt x="89281" y="54863"/>
                </a:lnTo>
                <a:lnTo>
                  <a:pt x="92163" y="54863"/>
                </a:lnTo>
                <a:lnTo>
                  <a:pt x="94322" y="53441"/>
                </a:lnTo>
                <a:lnTo>
                  <a:pt x="95034" y="52019"/>
                </a:lnTo>
                <a:lnTo>
                  <a:pt x="95034" y="2844"/>
                </a:lnTo>
                <a:lnTo>
                  <a:pt x="94322" y="711"/>
                </a:lnTo>
                <a:lnTo>
                  <a:pt x="92163" y="0"/>
                </a:lnTo>
                <a:close/>
              </a:path>
              <a:path w="182880" h="55245">
                <a:moveTo>
                  <a:pt x="136804" y="0"/>
                </a:moveTo>
                <a:lnTo>
                  <a:pt x="133921" y="0"/>
                </a:lnTo>
                <a:lnTo>
                  <a:pt x="133197" y="711"/>
                </a:lnTo>
                <a:lnTo>
                  <a:pt x="132473" y="2844"/>
                </a:lnTo>
                <a:lnTo>
                  <a:pt x="131038" y="3556"/>
                </a:lnTo>
                <a:lnTo>
                  <a:pt x="131038" y="51295"/>
                </a:lnTo>
                <a:lnTo>
                  <a:pt x="132473" y="52019"/>
                </a:lnTo>
                <a:lnTo>
                  <a:pt x="133921" y="54863"/>
                </a:lnTo>
                <a:lnTo>
                  <a:pt x="136804" y="54863"/>
                </a:lnTo>
                <a:lnTo>
                  <a:pt x="138239" y="52019"/>
                </a:lnTo>
                <a:lnTo>
                  <a:pt x="138239" y="2844"/>
                </a:lnTo>
                <a:lnTo>
                  <a:pt x="137515" y="711"/>
                </a:lnTo>
                <a:lnTo>
                  <a:pt x="136804" y="0"/>
                </a:lnTo>
                <a:close/>
              </a:path>
              <a:path w="182880" h="55245">
                <a:moveTo>
                  <a:pt x="179997" y="0"/>
                </a:moveTo>
                <a:lnTo>
                  <a:pt x="177114" y="0"/>
                </a:lnTo>
                <a:lnTo>
                  <a:pt x="176403" y="711"/>
                </a:lnTo>
                <a:lnTo>
                  <a:pt x="175679" y="2844"/>
                </a:lnTo>
                <a:lnTo>
                  <a:pt x="175679" y="52019"/>
                </a:lnTo>
                <a:lnTo>
                  <a:pt x="177114" y="54863"/>
                </a:lnTo>
                <a:lnTo>
                  <a:pt x="179997" y="54863"/>
                </a:lnTo>
                <a:lnTo>
                  <a:pt x="182156" y="53441"/>
                </a:lnTo>
                <a:lnTo>
                  <a:pt x="182879" y="52019"/>
                </a:lnTo>
                <a:lnTo>
                  <a:pt x="182879" y="2844"/>
                </a:lnTo>
                <a:lnTo>
                  <a:pt x="182156" y="711"/>
                </a:lnTo>
                <a:lnTo>
                  <a:pt x="179997" y="0"/>
                </a:lnTo>
                <a:close/>
              </a:path>
            </a:pathLst>
          </a:custGeom>
          <a:solidFill>
            <a:srgbClr val="BDB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ts val="1425"/>
              </a:lnSpc>
            </a:pPr>
            <a:fld id="{81D60167-4931-47E6-BA6A-407CBD079E47}" type="slidenum">
              <a:rPr spc="-5" dirty="0"/>
              <a:t>174</a:t>
            </a:fld>
            <a:endParaRPr spc="-5" dirty="0"/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01109" y="2643886"/>
            <a:ext cx="358647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Grazie per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l’attenzione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06010" y="3455289"/>
            <a:ext cx="33521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www.formazionemiur.it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92629" y="2687573"/>
            <a:ext cx="7705725" cy="1485900"/>
          </a:xfrm>
          <a:prstGeom prst="rect">
            <a:avLst/>
          </a:prstGeom>
          <a:ln w="19811">
            <a:solidFill>
              <a:srgbClr val="BEBEBE"/>
            </a:solidFill>
          </a:ln>
        </p:spPr>
        <p:txBody>
          <a:bodyPr vert="horz" wrap="square" lIns="0" tIns="12636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94"/>
              </a:spcBef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Allegato</a:t>
            </a:r>
            <a:r>
              <a:rPr sz="20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50">
              <a:latin typeface="Times New Roman"/>
              <a:cs typeface="Times New Roman"/>
            </a:endParaRPr>
          </a:p>
          <a:p>
            <a:pPr marL="335915" marR="330835" algn="ctr">
              <a:lnSpc>
                <a:spcPct val="100000"/>
              </a:lnSpc>
            </a:pP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Convenzioni - quadro e </a:t>
            </a:r>
            <a:r>
              <a:rPr sz="2000" i="1" spc="-5" dirty="0">
                <a:solidFill>
                  <a:srgbClr val="001F5F"/>
                </a:solidFill>
                <a:latin typeface="Arial"/>
                <a:cs typeface="Arial"/>
              </a:rPr>
              <a:t>Strumenti 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alternativi alle Convenzioni</a:t>
            </a:r>
            <a:r>
              <a:rPr sz="2000" i="1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-  quadro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74920" y="6198108"/>
            <a:ext cx="502920" cy="431800"/>
          </a:xfrm>
          <a:custGeom>
            <a:avLst/>
            <a:gdLst/>
            <a:ahLst/>
            <a:cxnLst/>
            <a:rect l="l" t="t" r="r" b="b"/>
            <a:pathLst>
              <a:path w="502920" h="431800">
                <a:moveTo>
                  <a:pt x="502919" y="107822"/>
                </a:moveTo>
                <a:lnTo>
                  <a:pt x="489457" y="107822"/>
                </a:lnTo>
                <a:lnTo>
                  <a:pt x="489457" y="323468"/>
                </a:lnTo>
                <a:lnTo>
                  <a:pt x="502919" y="323468"/>
                </a:lnTo>
                <a:lnTo>
                  <a:pt x="502919" y="107822"/>
                </a:lnTo>
                <a:close/>
              </a:path>
              <a:path w="502920" h="431800">
                <a:moveTo>
                  <a:pt x="475995" y="107822"/>
                </a:moveTo>
                <a:lnTo>
                  <a:pt x="448944" y="107822"/>
                </a:lnTo>
                <a:lnTo>
                  <a:pt x="448944" y="323468"/>
                </a:lnTo>
                <a:lnTo>
                  <a:pt x="475995" y="323468"/>
                </a:lnTo>
                <a:lnTo>
                  <a:pt x="475995" y="107822"/>
                </a:lnTo>
                <a:close/>
              </a:path>
              <a:path w="502920" h="431800">
                <a:moveTo>
                  <a:pt x="215645" y="0"/>
                </a:moveTo>
                <a:lnTo>
                  <a:pt x="0" y="215645"/>
                </a:lnTo>
                <a:lnTo>
                  <a:pt x="215645" y="431291"/>
                </a:lnTo>
                <a:lnTo>
                  <a:pt x="215645" y="323468"/>
                </a:lnTo>
                <a:lnTo>
                  <a:pt x="435482" y="323468"/>
                </a:lnTo>
                <a:lnTo>
                  <a:pt x="435482" y="107822"/>
                </a:lnTo>
                <a:lnTo>
                  <a:pt x="215645" y="107822"/>
                </a:lnTo>
                <a:lnTo>
                  <a:pt x="215645" y="0"/>
                </a:lnTo>
                <a:close/>
              </a:path>
            </a:pathLst>
          </a:custGeom>
          <a:solidFill>
            <a:srgbClr val="1343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86867" y="6326400"/>
            <a:ext cx="4480560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001F5F"/>
                </a:solidFill>
                <a:latin typeface="Arial"/>
                <a:cs typeface="Arial"/>
              </a:rPr>
              <a:t>Per tornare </a:t>
            </a:r>
            <a:r>
              <a:rPr sz="1100" spc="-5" dirty="0">
                <a:solidFill>
                  <a:srgbClr val="001F5F"/>
                </a:solidFill>
                <a:latin typeface="Arial"/>
                <a:cs typeface="Arial"/>
              </a:rPr>
              <a:t>al materiale didattico principale, cliccare sull'icona di</a:t>
            </a:r>
            <a:r>
              <a:rPr sz="1100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01F5F"/>
                </a:solidFill>
                <a:latin typeface="Arial"/>
                <a:cs typeface="Arial"/>
              </a:rPr>
              <a:t>seguito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ts val="1425"/>
              </a:lnSpc>
            </a:pPr>
            <a:fld id="{81D60167-4931-47E6-BA6A-407CBD079E47}" type="slidenum">
              <a:rPr spc="-5" dirty="0"/>
              <a:t>176</a:t>
            </a:fld>
            <a:endParaRPr spc="-5" dirty="0"/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7095" y="713231"/>
            <a:ext cx="1840992" cy="461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5112" y="691895"/>
            <a:ext cx="1584960" cy="5440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3004" y="794004"/>
            <a:ext cx="1739264" cy="360045"/>
          </a:xfrm>
          <a:custGeom>
            <a:avLst/>
            <a:gdLst/>
            <a:ahLst/>
            <a:cxnLst/>
            <a:rect l="l" t="t" r="r" b="b"/>
            <a:pathLst>
              <a:path w="1739264" h="360044">
                <a:moveTo>
                  <a:pt x="0" y="359663"/>
                </a:moveTo>
                <a:lnTo>
                  <a:pt x="1738883" y="359663"/>
                </a:lnTo>
                <a:lnTo>
                  <a:pt x="1738883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0006" y="796797"/>
            <a:ext cx="135191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050" spc="-35" dirty="0">
                <a:solidFill>
                  <a:srgbClr val="FFFFFF"/>
                </a:solidFill>
                <a:latin typeface="Arial"/>
                <a:cs typeface="Arial"/>
              </a:rPr>
              <a:t>Acquisto</a:t>
            </a:r>
            <a:r>
              <a:rPr sz="10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35" dirty="0">
                <a:solidFill>
                  <a:srgbClr val="FFFFFF"/>
                </a:solidFill>
                <a:latin typeface="Arial"/>
                <a:cs typeface="Arial"/>
              </a:rPr>
              <a:t>tramite</a:t>
            </a:r>
            <a:endParaRPr sz="10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050" b="1" spc="-35" dirty="0">
                <a:solidFill>
                  <a:srgbClr val="FFFFFF"/>
                </a:solidFill>
                <a:latin typeface="Arial"/>
                <a:cs typeface="Arial"/>
              </a:rPr>
              <a:t>Convenzione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05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30" dirty="0">
                <a:solidFill>
                  <a:srgbClr val="FFFFFF"/>
                </a:solidFill>
                <a:latin typeface="Arial"/>
                <a:cs typeface="Arial"/>
              </a:rPr>
              <a:t>quadro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65759" y="725423"/>
            <a:ext cx="181355" cy="1798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05790" y="731646"/>
            <a:ext cx="1022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76858" y="1153667"/>
            <a:ext cx="1003300" cy="398145"/>
          </a:xfrm>
          <a:custGeom>
            <a:avLst/>
            <a:gdLst/>
            <a:ahLst/>
            <a:cxnLst/>
            <a:rect l="l" t="t" r="r" b="b"/>
            <a:pathLst>
              <a:path w="1003300" h="398144">
                <a:moveTo>
                  <a:pt x="926718" y="321945"/>
                </a:moveTo>
                <a:lnTo>
                  <a:pt x="926718" y="398145"/>
                </a:lnTo>
                <a:lnTo>
                  <a:pt x="990218" y="366395"/>
                </a:lnTo>
                <a:lnTo>
                  <a:pt x="939418" y="366395"/>
                </a:lnTo>
                <a:lnTo>
                  <a:pt x="939418" y="353695"/>
                </a:lnTo>
                <a:lnTo>
                  <a:pt x="990218" y="353695"/>
                </a:lnTo>
                <a:lnTo>
                  <a:pt x="926718" y="321945"/>
                </a:lnTo>
                <a:close/>
              </a:path>
              <a:path w="1003300" h="398144">
                <a:moveTo>
                  <a:pt x="12700" y="0"/>
                </a:moveTo>
                <a:lnTo>
                  <a:pt x="0" y="0"/>
                </a:lnTo>
                <a:lnTo>
                  <a:pt x="0" y="363601"/>
                </a:lnTo>
                <a:lnTo>
                  <a:pt x="2793" y="366395"/>
                </a:lnTo>
                <a:lnTo>
                  <a:pt x="926718" y="366395"/>
                </a:lnTo>
                <a:lnTo>
                  <a:pt x="926718" y="360045"/>
                </a:lnTo>
                <a:lnTo>
                  <a:pt x="12700" y="360045"/>
                </a:lnTo>
                <a:lnTo>
                  <a:pt x="6350" y="353695"/>
                </a:lnTo>
                <a:lnTo>
                  <a:pt x="12700" y="353695"/>
                </a:lnTo>
                <a:lnTo>
                  <a:pt x="12700" y="0"/>
                </a:lnTo>
                <a:close/>
              </a:path>
              <a:path w="1003300" h="398144">
                <a:moveTo>
                  <a:pt x="990218" y="353695"/>
                </a:moveTo>
                <a:lnTo>
                  <a:pt x="939418" y="353695"/>
                </a:lnTo>
                <a:lnTo>
                  <a:pt x="939418" y="366395"/>
                </a:lnTo>
                <a:lnTo>
                  <a:pt x="990218" y="366395"/>
                </a:lnTo>
                <a:lnTo>
                  <a:pt x="1002918" y="360045"/>
                </a:lnTo>
                <a:lnTo>
                  <a:pt x="990218" y="353695"/>
                </a:lnTo>
                <a:close/>
              </a:path>
              <a:path w="1003300" h="398144">
                <a:moveTo>
                  <a:pt x="12700" y="353695"/>
                </a:moveTo>
                <a:lnTo>
                  <a:pt x="6350" y="353695"/>
                </a:lnTo>
                <a:lnTo>
                  <a:pt x="12700" y="360045"/>
                </a:lnTo>
                <a:lnTo>
                  <a:pt x="12700" y="353695"/>
                </a:lnTo>
                <a:close/>
              </a:path>
              <a:path w="1003300" h="398144">
                <a:moveTo>
                  <a:pt x="926718" y="353695"/>
                </a:moveTo>
                <a:lnTo>
                  <a:pt x="12700" y="353695"/>
                </a:lnTo>
                <a:lnTo>
                  <a:pt x="12700" y="360045"/>
                </a:lnTo>
                <a:lnTo>
                  <a:pt x="926718" y="360045"/>
                </a:lnTo>
                <a:lnTo>
                  <a:pt x="926718" y="353695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11195" y="2397251"/>
            <a:ext cx="6840220" cy="0"/>
          </a:xfrm>
          <a:custGeom>
            <a:avLst/>
            <a:gdLst/>
            <a:ahLst/>
            <a:cxnLst/>
            <a:rect l="l" t="t" r="r" b="b"/>
            <a:pathLst>
              <a:path w="6840220">
                <a:moveTo>
                  <a:pt x="683996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C5C8C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11195" y="3046476"/>
            <a:ext cx="6840220" cy="0"/>
          </a:xfrm>
          <a:custGeom>
            <a:avLst/>
            <a:gdLst/>
            <a:ahLst/>
            <a:cxnLst/>
            <a:rect l="l" t="t" r="r" b="b"/>
            <a:pathLst>
              <a:path w="6840220">
                <a:moveTo>
                  <a:pt x="683996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C5C8C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11195" y="3697223"/>
            <a:ext cx="6840220" cy="0"/>
          </a:xfrm>
          <a:custGeom>
            <a:avLst/>
            <a:gdLst/>
            <a:ahLst/>
            <a:cxnLst/>
            <a:rect l="l" t="t" r="r" b="b"/>
            <a:pathLst>
              <a:path w="6840220">
                <a:moveTo>
                  <a:pt x="683996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C5C8C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11195" y="4346447"/>
            <a:ext cx="6840220" cy="0"/>
          </a:xfrm>
          <a:custGeom>
            <a:avLst/>
            <a:gdLst/>
            <a:ahLst/>
            <a:cxnLst/>
            <a:rect l="l" t="t" r="r" b="b"/>
            <a:pathLst>
              <a:path w="6840220">
                <a:moveTo>
                  <a:pt x="683996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C5C8C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11195" y="5148071"/>
            <a:ext cx="6840220" cy="0"/>
          </a:xfrm>
          <a:custGeom>
            <a:avLst/>
            <a:gdLst/>
            <a:ahLst/>
            <a:cxnLst/>
            <a:rect l="l" t="t" r="r" b="b"/>
            <a:pathLst>
              <a:path w="6840220">
                <a:moveTo>
                  <a:pt x="683996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C5C8C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36876" y="1874520"/>
            <a:ext cx="108585" cy="396240"/>
          </a:xfrm>
          <a:custGeom>
            <a:avLst/>
            <a:gdLst/>
            <a:ahLst/>
            <a:cxnLst/>
            <a:rect l="l" t="t" r="r" b="b"/>
            <a:pathLst>
              <a:path w="108585" h="396239">
                <a:moveTo>
                  <a:pt x="0" y="0"/>
                </a:moveTo>
                <a:lnTo>
                  <a:pt x="0" y="396239"/>
                </a:lnTo>
                <a:lnTo>
                  <a:pt x="108204" y="198119"/>
                </a:lnTo>
                <a:lnTo>
                  <a:pt x="0" y="0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36876" y="2523744"/>
            <a:ext cx="108585" cy="396240"/>
          </a:xfrm>
          <a:custGeom>
            <a:avLst/>
            <a:gdLst/>
            <a:ahLst/>
            <a:cxnLst/>
            <a:rect l="l" t="t" r="r" b="b"/>
            <a:pathLst>
              <a:path w="108585" h="396239">
                <a:moveTo>
                  <a:pt x="0" y="0"/>
                </a:moveTo>
                <a:lnTo>
                  <a:pt x="0" y="396239"/>
                </a:lnTo>
                <a:lnTo>
                  <a:pt x="108204" y="198119"/>
                </a:lnTo>
                <a:lnTo>
                  <a:pt x="0" y="0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36876" y="3174492"/>
            <a:ext cx="108585" cy="394970"/>
          </a:xfrm>
          <a:custGeom>
            <a:avLst/>
            <a:gdLst/>
            <a:ahLst/>
            <a:cxnLst/>
            <a:rect l="l" t="t" r="r" b="b"/>
            <a:pathLst>
              <a:path w="108585" h="394970">
                <a:moveTo>
                  <a:pt x="0" y="0"/>
                </a:moveTo>
                <a:lnTo>
                  <a:pt x="0" y="394716"/>
                </a:lnTo>
                <a:lnTo>
                  <a:pt x="108204" y="197358"/>
                </a:lnTo>
                <a:lnTo>
                  <a:pt x="0" y="0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36876" y="3823715"/>
            <a:ext cx="108585" cy="396240"/>
          </a:xfrm>
          <a:custGeom>
            <a:avLst/>
            <a:gdLst/>
            <a:ahLst/>
            <a:cxnLst/>
            <a:rect l="l" t="t" r="r" b="b"/>
            <a:pathLst>
              <a:path w="108585" h="396239">
                <a:moveTo>
                  <a:pt x="0" y="0"/>
                </a:moveTo>
                <a:lnTo>
                  <a:pt x="0" y="396239"/>
                </a:lnTo>
                <a:lnTo>
                  <a:pt x="108204" y="198119"/>
                </a:lnTo>
                <a:lnTo>
                  <a:pt x="0" y="0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36876" y="4549140"/>
            <a:ext cx="102235" cy="396240"/>
          </a:xfrm>
          <a:custGeom>
            <a:avLst/>
            <a:gdLst/>
            <a:ahLst/>
            <a:cxnLst/>
            <a:rect l="l" t="t" r="r" b="b"/>
            <a:pathLst>
              <a:path w="102235" h="396239">
                <a:moveTo>
                  <a:pt x="0" y="0"/>
                </a:moveTo>
                <a:lnTo>
                  <a:pt x="0" y="396240"/>
                </a:lnTo>
                <a:lnTo>
                  <a:pt x="102107" y="198120"/>
                </a:lnTo>
                <a:lnTo>
                  <a:pt x="0" y="0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36876" y="5276088"/>
            <a:ext cx="108585" cy="394970"/>
          </a:xfrm>
          <a:custGeom>
            <a:avLst/>
            <a:gdLst/>
            <a:ahLst/>
            <a:cxnLst/>
            <a:rect l="l" t="t" r="r" b="b"/>
            <a:pathLst>
              <a:path w="108585" h="394970">
                <a:moveTo>
                  <a:pt x="0" y="0"/>
                </a:moveTo>
                <a:lnTo>
                  <a:pt x="0" y="394716"/>
                </a:lnTo>
                <a:lnTo>
                  <a:pt x="108204" y="197358"/>
                </a:lnTo>
                <a:lnTo>
                  <a:pt x="0" y="0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411095" y="1430223"/>
            <a:ext cx="7426325" cy="4147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i="1" dirty="0">
                <a:solidFill>
                  <a:srgbClr val="1F487C"/>
                </a:solidFill>
                <a:latin typeface="Arial"/>
                <a:cs typeface="Arial"/>
              </a:rPr>
              <a:t>Le </a:t>
            </a:r>
            <a:r>
              <a:rPr sz="1400" i="1" spc="-5" dirty="0">
                <a:solidFill>
                  <a:srgbClr val="1F487C"/>
                </a:solidFill>
                <a:latin typeface="Arial"/>
                <a:cs typeface="Arial"/>
              </a:rPr>
              <a:t>Convenzioni pongono in </a:t>
            </a:r>
            <a:r>
              <a:rPr sz="1400" i="1" dirty="0">
                <a:solidFill>
                  <a:srgbClr val="1F487C"/>
                </a:solidFill>
                <a:latin typeface="Arial"/>
                <a:cs typeface="Arial"/>
              </a:rPr>
              <a:t>essere un </a:t>
            </a:r>
            <a:r>
              <a:rPr sz="1400" b="1" i="1" dirty="0">
                <a:solidFill>
                  <a:srgbClr val="1F487C"/>
                </a:solidFill>
                <a:latin typeface="Arial"/>
                <a:cs typeface="Arial"/>
              </a:rPr>
              <a:t>"sistema </a:t>
            </a:r>
            <a:r>
              <a:rPr sz="1400" b="1" i="1" spc="-5" dirty="0">
                <a:solidFill>
                  <a:srgbClr val="1F487C"/>
                </a:solidFill>
                <a:latin typeface="Arial"/>
                <a:cs typeface="Arial"/>
              </a:rPr>
              <a:t>di impegni" </a:t>
            </a:r>
            <a:r>
              <a:rPr sz="1400" i="1" spc="-10" dirty="0">
                <a:solidFill>
                  <a:srgbClr val="1F487C"/>
                </a:solidFill>
                <a:latin typeface="Arial"/>
                <a:cs typeface="Arial"/>
              </a:rPr>
              <a:t>caratterizzato </a:t>
            </a:r>
            <a:r>
              <a:rPr sz="1400" i="1" dirty="0">
                <a:solidFill>
                  <a:srgbClr val="1F487C"/>
                </a:solidFill>
                <a:latin typeface="Arial"/>
                <a:cs typeface="Arial"/>
              </a:rPr>
              <a:t>principalmente</a:t>
            </a:r>
            <a:r>
              <a:rPr sz="1400" i="1" spc="-5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1F487C"/>
                </a:solidFill>
                <a:latin typeface="Arial"/>
                <a:cs typeface="Arial"/>
              </a:rPr>
              <a:t>da: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50">
              <a:latin typeface="Times New Roman"/>
              <a:cs typeface="Times New Roman"/>
            </a:endParaRPr>
          </a:p>
          <a:p>
            <a:pPr marL="436880">
              <a:lnSpc>
                <a:spcPct val="100000"/>
              </a:lnSpc>
            </a:pPr>
            <a:r>
              <a:rPr sz="1400" b="1" spc="-5" dirty="0">
                <a:solidFill>
                  <a:srgbClr val="2B4077"/>
                </a:solidFill>
                <a:latin typeface="Arial"/>
                <a:cs typeface="Arial"/>
              </a:rPr>
              <a:t>L'oggetto della Convenzione </a:t>
            </a:r>
            <a:r>
              <a:rPr sz="1400" spc="-5" dirty="0">
                <a:solidFill>
                  <a:srgbClr val="2B4077"/>
                </a:solidFill>
                <a:latin typeface="Arial"/>
                <a:cs typeface="Arial"/>
              </a:rPr>
              <a:t>(ovvero </a:t>
            </a:r>
            <a:r>
              <a:rPr sz="1400" dirty="0">
                <a:solidFill>
                  <a:srgbClr val="2B4077"/>
                </a:solidFill>
                <a:latin typeface="Arial"/>
                <a:cs typeface="Arial"/>
              </a:rPr>
              <a:t>i beni/servizi oggetto della</a:t>
            </a:r>
            <a:r>
              <a:rPr sz="1400" spc="-170" dirty="0">
                <a:solidFill>
                  <a:srgbClr val="2B40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B4077"/>
                </a:solidFill>
                <a:latin typeface="Arial"/>
                <a:cs typeface="Arial"/>
              </a:rPr>
              <a:t>fornitura)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50">
              <a:latin typeface="Times New Roman"/>
              <a:cs typeface="Times New Roman"/>
            </a:endParaRPr>
          </a:p>
          <a:p>
            <a:pPr marL="426720">
              <a:lnSpc>
                <a:spcPct val="100000"/>
              </a:lnSpc>
            </a:pPr>
            <a:r>
              <a:rPr sz="1400" b="1" dirty="0">
                <a:solidFill>
                  <a:srgbClr val="2B4077"/>
                </a:solidFill>
                <a:latin typeface="Arial"/>
                <a:cs typeface="Arial"/>
              </a:rPr>
              <a:t>I tempi </a:t>
            </a:r>
            <a:r>
              <a:rPr sz="1400" b="1" spc="-5" dirty="0">
                <a:solidFill>
                  <a:srgbClr val="2B4077"/>
                </a:solidFill>
                <a:latin typeface="Arial"/>
                <a:cs typeface="Arial"/>
              </a:rPr>
              <a:t>di esecuzione </a:t>
            </a:r>
            <a:r>
              <a:rPr sz="1400" b="1" dirty="0">
                <a:solidFill>
                  <a:srgbClr val="2B4077"/>
                </a:solidFill>
                <a:latin typeface="Arial"/>
                <a:cs typeface="Arial"/>
              </a:rPr>
              <a:t>e la </a:t>
            </a:r>
            <a:r>
              <a:rPr sz="1400" b="1" spc="-5" dirty="0">
                <a:solidFill>
                  <a:srgbClr val="2B4077"/>
                </a:solidFill>
                <a:latin typeface="Arial"/>
                <a:cs typeface="Arial"/>
              </a:rPr>
              <a:t>durata della</a:t>
            </a:r>
            <a:r>
              <a:rPr sz="1400" b="1" spc="-165" dirty="0">
                <a:solidFill>
                  <a:srgbClr val="2B4077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2B4077"/>
                </a:solidFill>
                <a:latin typeface="Arial"/>
                <a:cs typeface="Arial"/>
              </a:rPr>
              <a:t>Convenzione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50">
              <a:latin typeface="Times New Roman"/>
              <a:cs typeface="Times New Roman"/>
            </a:endParaRPr>
          </a:p>
          <a:p>
            <a:pPr marL="426720"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solidFill>
                  <a:srgbClr val="2B4077"/>
                </a:solidFill>
                <a:latin typeface="Arial"/>
                <a:cs typeface="Arial"/>
              </a:rPr>
              <a:t>La durata dei singoli contratti stipulati </a:t>
            </a:r>
            <a:r>
              <a:rPr sz="1400" b="1" dirty="0">
                <a:solidFill>
                  <a:srgbClr val="2B4077"/>
                </a:solidFill>
                <a:latin typeface="Arial"/>
                <a:cs typeface="Arial"/>
              </a:rPr>
              <a:t>tra le </a:t>
            </a:r>
            <a:r>
              <a:rPr sz="1400" b="1" spc="-60" dirty="0">
                <a:solidFill>
                  <a:srgbClr val="2B4077"/>
                </a:solidFill>
                <a:latin typeface="Arial"/>
                <a:cs typeface="Arial"/>
              </a:rPr>
              <a:t>P.A. </a:t>
            </a:r>
            <a:r>
              <a:rPr sz="1400" b="1" dirty="0">
                <a:solidFill>
                  <a:srgbClr val="2B4077"/>
                </a:solidFill>
                <a:latin typeface="Arial"/>
                <a:cs typeface="Arial"/>
              </a:rPr>
              <a:t>ed il</a:t>
            </a:r>
            <a:r>
              <a:rPr sz="1400" b="1" spc="-114" dirty="0">
                <a:solidFill>
                  <a:srgbClr val="2B4077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2B4077"/>
                </a:solidFill>
                <a:latin typeface="Arial"/>
                <a:cs typeface="Arial"/>
              </a:rPr>
              <a:t>fornitore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50">
              <a:latin typeface="Times New Roman"/>
              <a:cs typeface="Times New Roman"/>
            </a:endParaRPr>
          </a:p>
          <a:p>
            <a:pPr marL="426720">
              <a:lnSpc>
                <a:spcPct val="100000"/>
              </a:lnSpc>
            </a:pPr>
            <a:r>
              <a:rPr sz="1400" b="1" dirty="0">
                <a:solidFill>
                  <a:srgbClr val="2B4077"/>
                </a:solidFill>
                <a:latin typeface="Arial"/>
                <a:cs typeface="Arial"/>
              </a:rPr>
              <a:t>I </a:t>
            </a:r>
            <a:r>
              <a:rPr sz="1400" b="1" spc="-5" dirty="0">
                <a:solidFill>
                  <a:srgbClr val="2B4077"/>
                </a:solidFill>
                <a:latin typeface="Arial"/>
                <a:cs typeface="Arial"/>
              </a:rPr>
              <a:t>quantitativi </a:t>
            </a:r>
            <a:r>
              <a:rPr sz="1400" b="1" dirty="0">
                <a:solidFill>
                  <a:srgbClr val="2B4077"/>
                </a:solidFill>
                <a:latin typeface="Arial"/>
                <a:cs typeface="Arial"/>
              </a:rPr>
              <a:t>massimi e le </a:t>
            </a:r>
            <a:r>
              <a:rPr sz="1400" b="1" spc="-5" dirty="0">
                <a:solidFill>
                  <a:srgbClr val="2B4077"/>
                </a:solidFill>
                <a:latin typeface="Arial"/>
                <a:cs typeface="Arial"/>
              </a:rPr>
              <a:t>caratteristiche degli ordinativi del</a:t>
            </a:r>
            <a:r>
              <a:rPr sz="1400" b="1" spc="-170" dirty="0">
                <a:solidFill>
                  <a:srgbClr val="2B4077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2B4077"/>
                </a:solidFill>
                <a:latin typeface="Arial"/>
                <a:cs typeface="Arial"/>
              </a:rPr>
              <a:t>bene/servizio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50">
              <a:latin typeface="Times New Roman"/>
              <a:cs typeface="Times New Roman"/>
            </a:endParaRPr>
          </a:p>
          <a:p>
            <a:pPr marL="412115">
              <a:lnSpc>
                <a:spcPct val="100000"/>
              </a:lnSpc>
            </a:pPr>
            <a:r>
              <a:rPr sz="1400" b="1" spc="-5" dirty="0">
                <a:solidFill>
                  <a:srgbClr val="2B4077"/>
                </a:solidFill>
                <a:latin typeface="Arial"/>
                <a:cs typeface="Arial"/>
              </a:rPr>
              <a:t>Le modalità di erogazione del </a:t>
            </a:r>
            <a:r>
              <a:rPr sz="1400" b="1" dirty="0">
                <a:solidFill>
                  <a:srgbClr val="2B4077"/>
                </a:solidFill>
                <a:latin typeface="Arial"/>
                <a:cs typeface="Arial"/>
              </a:rPr>
              <a:t>servizio </a:t>
            </a:r>
            <a:r>
              <a:rPr sz="1400" b="1" spc="-5" dirty="0">
                <a:solidFill>
                  <a:srgbClr val="2B4077"/>
                </a:solidFill>
                <a:latin typeface="Arial"/>
                <a:cs typeface="Arial"/>
              </a:rPr>
              <a:t>di fornitura </a:t>
            </a:r>
            <a:r>
              <a:rPr sz="1400" dirty="0">
                <a:solidFill>
                  <a:srgbClr val="2B4077"/>
                </a:solidFill>
                <a:latin typeface="Arial"/>
                <a:cs typeface="Arial"/>
              </a:rPr>
              <a:t>(ad es. modalità di</a:t>
            </a:r>
            <a:r>
              <a:rPr sz="1400" spc="-225" dirty="0">
                <a:solidFill>
                  <a:srgbClr val="2B40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B4077"/>
                </a:solidFill>
                <a:latin typeface="Arial"/>
                <a:cs typeface="Arial"/>
              </a:rPr>
              <a:t>consegna</a:t>
            </a:r>
            <a:endParaRPr sz="1400">
              <a:latin typeface="Arial"/>
              <a:cs typeface="Arial"/>
            </a:endParaRPr>
          </a:p>
          <a:p>
            <a:pPr marL="412115">
              <a:lnSpc>
                <a:spcPct val="100000"/>
              </a:lnSpc>
              <a:spcBef>
                <a:spcPts val="170"/>
              </a:spcBef>
            </a:pPr>
            <a:r>
              <a:rPr sz="1400" dirty="0">
                <a:solidFill>
                  <a:srgbClr val="2B4077"/>
                </a:solidFill>
                <a:latin typeface="Arial"/>
                <a:cs typeface="Arial"/>
              </a:rPr>
              <a:t>del bene/servizio</a:t>
            </a:r>
            <a:r>
              <a:rPr sz="1400" spc="-75" dirty="0">
                <a:solidFill>
                  <a:srgbClr val="2B4077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B4077"/>
                </a:solidFill>
                <a:latin typeface="Arial"/>
                <a:cs typeface="Arial"/>
              </a:rPr>
              <a:t>ecc.)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426720">
              <a:lnSpc>
                <a:spcPct val="100000"/>
              </a:lnSpc>
              <a:spcBef>
                <a:spcPts val="1290"/>
              </a:spcBef>
            </a:pPr>
            <a:r>
              <a:rPr sz="1400" b="1" dirty="0">
                <a:solidFill>
                  <a:srgbClr val="2B4077"/>
                </a:solidFill>
                <a:latin typeface="Arial"/>
                <a:cs typeface="Arial"/>
              </a:rPr>
              <a:t>I </a:t>
            </a:r>
            <a:r>
              <a:rPr sz="1400" b="1" spc="-5" dirty="0">
                <a:solidFill>
                  <a:srgbClr val="2B4077"/>
                </a:solidFill>
                <a:latin typeface="Arial"/>
                <a:cs typeface="Arial"/>
              </a:rPr>
              <a:t>responsabili del </a:t>
            </a:r>
            <a:r>
              <a:rPr sz="1400" b="1" dirty="0">
                <a:solidFill>
                  <a:srgbClr val="2B4077"/>
                </a:solidFill>
                <a:latin typeface="Arial"/>
                <a:cs typeface="Arial"/>
              </a:rPr>
              <a:t>servizio </a:t>
            </a:r>
            <a:r>
              <a:rPr sz="1400" b="1" spc="-5" dirty="0">
                <a:solidFill>
                  <a:srgbClr val="2B4077"/>
                </a:solidFill>
                <a:latin typeface="Arial"/>
                <a:cs typeface="Arial"/>
              </a:rPr>
              <a:t>di</a:t>
            </a:r>
            <a:r>
              <a:rPr sz="1400" b="1" spc="-114" dirty="0">
                <a:solidFill>
                  <a:srgbClr val="2B4077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2B4077"/>
                </a:solidFill>
                <a:latin typeface="Arial"/>
                <a:cs typeface="Arial"/>
              </a:rPr>
              <a:t>fornitura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26238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Convenzioni -</a:t>
            </a:r>
            <a:r>
              <a:rPr spc="-90" dirty="0"/>
              <a:t> </a:t>
            </a:r>
            <a:r>
              <a:rPr dirty="0"/>
              <a:t>quadro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90575" y="338709"/>
            <a:ext cx="9607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Contenuto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074920" y="6198108"/>
            <a:ext cx="502920" cy="431800"/>
          </a:xfrm>
          <a:custGeom>
            <a:avLst/>
            <a:gdLst/>
            <a:ahLst/>
            <a:cxnLst/>
            <a:rect l="l" t="t" r="r" b="b"/>
            <a:pathLst>
              <a:path w="502920" h="431800">
                <a:moveTo>
                  <a:pt x="502919" y="107822"/>
                </a:moveTo>
                <a:lnTo>
                  <a:pt x="489457" y="107822"/>
                </a:lnTo>
                <a:lnTo>
                  <a:pt x="489457" y="323468"/>
                </a:lnTo>
                <a:lnTo>
                  <a:pt x="502919" y="323468"/>
                </a:lnTo>
                <a:lnTo>
                  <a:pt x="502919" y="107822"/>
                </a:lnTo>
                <a:close/>
              </a:path>
              <a:path w="502920" h="431800">
                <a:moveTo>
                  <a:pt x="475995" y="107822"/>
                </a:moveTo>
                <a:lnTo>
                  <a:pt x="448944" y="107822"/>
                </a:lnTo>
                <a:lnTo>
                  <a:pt x="448944" y="323468"/>
                </a:lnTo>
                <a:lnTo>
                  <a:pt x="475995" y="323468"/>
                </a:lnTo>
                <a:lnTo>
                  <a:pt x="475995" y="107822"/>
                </a:lnTo>
                <a:close/>
              </a:path>
              <a:path w="502920" h="431800">
                <a:moveTo>
                  <a:pt x="215645" y="0"/>
                </a:moveTo>
                <a:lnTo>
                  <a:pt x="0" y="215645"/>
                </a:lnTo>
                <a:lnTo>
                  <a:pt x="215645" y="431291"/>
                </a:lnTo>
                <a:lnTo>
                  <a:pt x="215645" y="323468"/>
                </a:lnTo>
                <a:lnTo>
                  <a:pt x="435482" y="323468"/>
                </a:lnTo>
                <a:lnTo>
                  <a:pt x="435482" y="107822"/>
                </a:lnTo>
                <a:lnTo>
                  <a:pt x="215645" y="107822"/>
                </a:lnTo>
                <a:lnTo>
                  <a:pt x="215645" y="0"/>
                </a:lnTo>
                <a:close/>
              </a:path>
            </a:pathLst>
          </a:custGeom>
          <a:solidFill>
            <a:srgbClr val="1343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86867" y="6326400"/>
            <a:ext cx="4480560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001F5F"/>
                </a:solidFill>
                <a:latin typeface="Arial"/>
                <a:cs typeface="Arial"/>
              </a:rPr>
              <a:t>Per tornare </a:t>
            </a:r>
            <a:r>
              <a:rPr sz="1100" spc="-5" dirty="0">
                <a:solidFill>
                  <a:srgbClr val="001F5F"/>
                </a:solidFill>
                <a:latin typeface="Arial"/>
                <a:cs typeface="Arial"/>
              </a:rPr>
              <a:t>al materiale didattico principale, cliccare sull'icona di</a:t>
            </a:r>
            <a:r>
              <a:rPr sz="1100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01F5F"/>
                </a:solidFill>
                <a:latin typeface="Arial"/>
                <a:cs typeface="Arial"/>
              </a:rPr>
              <a:t>seguito</a:t>
            </a:r>
            <a:endParaRPr sz="1100">
              <a:latin typeface="Arial"/>
              <a:cs typeface="Arial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ts val="1425"/>
              </a:lnSpc>
            </a:pPr>
            <a:fld id="{81D60167-4931-47E6-BA6A-407CBD079E47}" type="slidenum">
              <a:rPr spc="-5" dirty="0"/>
              <a:t>177</a:t>
            </a:fld>
            <a:endParaRPr spc="-5" dirty="0"/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7095" y="723900"/>
            <a:ext cx="1840992" cy="461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5112" y="702576"/>
            <a:ext cx="1584960" cy="5455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3004" y="804672"/>
            <a:ext cx="1739264" cy="360045"/>
          </a:xfrm>
          <a:custGeom>
            <a:avLst/>
            <a:gdLst/>
            <a:ahLst/>
            <a:cxnLst/>
            <a:rect l="l" t="t" r="r" b="b"/>
            <a:pathLst>
              <a:path w="1739264" h="360044">
                <a:moveTo>
                  <a:pt x="0" y="359663"/>
                </a:moveTo>
                <a:lnTo>
                  <a:pt x="1738883" y="359663"/>
                </a:lnTo>
                <a:lnTo>
                  <a:pt x="1738883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0006" y="807847"/>
            <a:ext cx="135191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050" spc="-35" dirty="0">
                <a:solidFill>
                  <a:srgbClr val="FFFFFF"/>
                </a:solidFill>
                <a:latin typeface="Arial"/>
                <a:cs typeface="Arial"/>
              </a:rPr>
              <a:t>Acquisto</a:t>
            </a:r>
            <a:r>
              <a:rPr sz="10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35" dirty="0">
                <a:solidFill>
                  <a:srgbClr val="FFFFFF"/>
                </a:solidFill>
                <a:latin typeface="Arial"/>
                <a:cs typeface="Arial"/>
              </a:rPr>
              <a:t>tramite</a:t>
            </a:r>
            <a:endParaRPr sz="10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050" b="1" spc="-35" dirty="0">
                <a:solidFill>
                  <a:srgbClr val="FFFFFF"/>
                </a:solidFill>
                <a:latin typeface="Arial"/>
                <a:cs typeface="Arial"/>
              </a:rPr>
              <a:t>Convenzione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05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30" dirty="0">
                <a:solidFill>
                  <a:srgbClr val="FFFFFF"/>
                </a:solidFill>
                <a:latin typeface="Arial"/>
                <a:cs typeface="Arial"/>
              </a:rPr>
              <a:t>quadro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65759" y="736091"/>
            <a:ext cx="181355" cy="1798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05790" y="742569"/>
            <a:ext cx="1022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76858" y="1164336"/>
            <a:ext cx="1003300" cy="398145"/>
          </a:xfrm>
          <a:custGeom>
            <a:avLst/>
            <a:gdLst/>
            <a:ahLst/>
            <a:cxnLst/>
            <a:rect l="l" t="t" r="r" b="b"/>
            <a:pathLst>
              <a:path w="1003300" h="398144">
                <a:moveTo>
                  <a:pt x="926718" y="321944"/>
                </a:moveTo>
                <a:lnTo>
                  <a:pt x="926718" y="398144"/>
                </a:lnTo>
                <a:lnTo>
                  <a:pt x="990218" y="366394"/>
                </a:lnTo>
                <a:lnTo>
                  <a:pt x="939418" y="366394"/>
                </a:lnTo>
                <a:lnTo>
                  <a:pt x="939418" y="353694"/>
                </a:lnTo>
                <a:lnTo>
                  <a:pt x="990218" y="353694"/>
                </a:lnTo>
                <a:lnTo>
                  <a:pt x="926718" y="321944"/>
                </a:lnTo>
                <a:close/>
              </a:path>
              <a:path w="1003300" h="398144">
                <a:moveTo>
                  <a:pt x="12700" y="0"/>
                </a:moveTo>
                <a:lnTo>
                  <a:pt x="0" y="0"/>
                </a:lnTo>
                <a:lnTo>
                  <a:pt x="0" y="363600"/>
                </a:lnTo>
                <a:lnTo>
                  <a:pt x="2793" y="366394"/>
                </a:lnTo>
                <a:lnTo>
                  <a:pt x="926718" y="366394"/>
                </a:lnTo>
                <a:lnTo>
                  <a:pt x="926718" y="360044"/>
                </a:lnTo>
                <a:lnTo>
                  <a:pt x="12700" y="360044"/>
                </a:lnTo>
                <a:lnTo>
                  <a:pt x="6350" y="353694"/>
                </a:lnTo>
                <a:lnTo>
                  <a:pt x="12700" y="353694"/>
                </a:lnTo>
                <a:lnTo>
                  <a:pt x="12700" y="0"/>
                </a:lnTo>
                <a:close/>
              </a:path>
              <a:path w="1003300" h="398144">
                <a:moveTo>
                  <a:pt x="990218" y="353694"/>
                </a:moveTo>
                <a:lnTo>
                  <a:pt x="939418" y="353694"/>
                </a:lnTo>
                <a:lnTo>
                  <a:pt x="939418" y="366394"/>
                </a:lnTo>
                <a:lnTo>
                  <a:pt x="990218" y="366394"/>
                </a:lnTo>
                <a:lnTo>
                  <a:pt x="1002918" y="360044"/>
                </a:lnTo>
                <a:lnTo>
                  <a:pt x="990218" y="353694"/>
                </a:lnTo>
                <a:close/>
              </a:path>
              <a:path w="1003300" h="398144">
                <a:moveTo>
                  <a:pt x="12700" y="353694"/>
                </a:moveTo>
                <a:lnTo>
                  <a:pt x="6350" y="353694"/>
                </a:lnTo>
                <a:lnTo>
                  <a:pt x="12700" y="360044"/>
                </a:lnTo>
                <a:lnTo>
                  <a:pt x="12700" y="353694"/>
                </a:lnTo>
                <a:close/>
              </a:path>
              <a:path w="1003300" h="398144">
                <a:moveTo>
                  <a:pt x="926718" y="353694"/>
                </a:moveTo>
                <a:lnTo>
                  <a:pt x="12700" y="353694"/>
                </a:lnTo>
                <a:lnTo>
                  <a:pt x="12700" y="360044"/>
                </a:lnTo>
                <a:lnTo>
                  <a:pt x="926718" y="360044"/>
                </a:lnTo>
                <a:lnTo>
                  <a:pt x="926718" y="353694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411095" y="1408938"/>
            <a:ext cx="71278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i="1" dirty="0">
                <a:solidFill>
                  <a:srgbClr val="1F487C"/>
                </a:solidFill>
                <a:latin typeface="Arial"/>
                <a:cs typeface="Arial"/>
              </a:rPr>
              <a:t>A seguire si </a:t>
            </a:r>
            <a:r>
              <a:rPr sz="1400" i="1" spc="-5" dirty="0">
                <a:solidFill>
                  <a:srgbClr val="1F487C"/>
                </a:solidFill>
                <a:latin typeface="Arial"/>
                <a:cs typeface="Arial"/>
              </a:rPr>
              <a:t>delineano </a:t>
            </a:r>
            <a:r>
              <a:rPr sz="1400" i="1" dirty="0">
                <a:solidFill>
                  <a:srgbClr val="1F487C"/>
                </a:solidFill>
                <a:latin typeface="Arial"/>
                <a:cs typeface="Arial"/>
              </a:rPr>
              <a:t>i principali </a:t>
            </a:r>
            <a:r>
              <a:rPr sz="1400" i="1" spc="-5" dirty="0">
                <a:solidFill>
                  <a:srgbClr val="1F487C"/>
                </a:solidFill>
                <a:latin typeface="Arial"/>
                <a:cs typeface="Arial"/>
              </a:rPr>
              <a:t>vantaggi delle Convenzioni </a:t>
            </a:r>
            <a:r>
              <a:rPr sz="1400" i="1" dirty="0">
                <a:solidFill>
                  <a:srgbClr val="1F487C"/>
                </a:solidFill>
                <a:latin typeface="Arial"/>
                <a:cs typeface="Arial"/>
              </a:rPr>
              <a:t>– quadro stipulate </a:t>
            </a:r>
            <a:r>
              <a:rPr sz="1400" i="1" spc="-5" dirty="0">
                <a:solidFill>
                  <a:srgbClr val="1F487C"/>
                </a:solidFill>
                <a:latin typeface="Arial"/>
                <a:cs typeface="Arial"/>
              </a:rPr>
              <a:t>da</a:t>
            </a:r>
            <a:r>
              <a:rPr sz="1400" i="1" spc="-24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1F487C"/>
                </a:solidFill>
                <a:latin typeface="Arial"/>
                <a:cs typeface="Arial"/>
              </a:rPr>
              <a:t>Consip: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16048" y="5802579"/>
            <a:ext cx="392620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001F5F"/>
                </a:solidFill>
                <a:latin typeface="Arial"/>
                <a:cs typeface="Arial"/>
              </a:rPr>
              <a:t>Fonte: Consip, Il Programma </a:t>
            </a:r>
            <a:r>
              <a:rPr sz="900" spc="-5" dirty="0">
                <a:solidFill>
                  <a:srgbClr val="001F5F"/>
                </a:solidFill>
                <a:latin typeface="Arial"/>
                <a:cs typeface="Arial"/>
              </a:rPr>
              <a:t>per la razionalizzazione degli </a:t>
            </a:r>
            <a:r>
              <a:rPr sz="900" dirty="0">
                <a:solidFill>
                  <a:srgbClr val="001F5F"/>
                </a:solidFill>
                <a:latin typeface="Arial"/>
                <a:cs typeface="Arial"/>
              </a:rPr>
              <a:t>acquisti </a:t>
            </a:r>
            <a:r>
              <a:rPr sz="900" spc="-5" dirty="0">
                <a:solidFill>
                  <a:srgbClr val="001F5F"/>
                </a:solidFill>
                <a:latin typeface="Arial"/>
                <a:cs typeface="Arial"/>
              </a:rPr>
              <a:t>nella</a:t>
            </a:r>
            <a:r>
              <a:rPr sz="900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001F5F"/>
                </a:solidFill>
                <a:latin typeface="Arial"/>
                <a:cs typeface="Arial"/>
              </a:rPr>
              <a:t>P.A.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26238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Convenzioni -</a:t>
            </a:r>
            <a:r>
              <a:rPr spc="-90" dirty="0"/>
              <a:t> </a:t>
            </a:r>
            <a:r>
              <a:rPr dirty="0"/>
              <a:t>quadro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90575" y="338709"/>
            <a:ext cx="166941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Principali</a:t>
            </a:r>
            <a:r>
              <a:rPr sz="16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vantaggi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441703" y="1537716"/>
            <a:ext cx="9308592" cy="44333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74920" y="6198108"/>
            <a:ext cx="502920" cy="431800"/>
          </a:xfrm>
          <a:custGeom>
            <a:avLst/>
            <a:gdLst/>
            <a:ahLst/>
            <a:cxnLst/>
            <a:rect l="l" t="t" r="r" b="b"/>
            <a:pathLst>
              <a:path w="502920" h="431800">
                <a:moveTo>
                  <a:pt x="502919" y="107822"/>
                </a:moveTo>
                <a:lnTo>
                  <a:pt x="489457" y="107822"/>
                </a:lnTo>
                <a:lnTo>
                  <a:pt x="489457" y="323468"/>
                </a:lnTo>
                <a:lnTo>
                  <a:pt x="502919" y="323468"/>
                </a:lnTo>
                <a:lnTo>
                  <a:pt x="502919" y="107822"/>
                </a:lnTo>
                <a:close/>
              </a:path>
              <a:path w="502920" h="431800">
                <a:moveTo>
                  <a:pt x="475995" y="107822"/>
                </a:moveTo>
                <a:lnTo>
                  <a:pt x="448944" y="107822"/>
                </a:lnTo>
                <a:lnTo>
                  <a:pt x="448944" y="323468"/>
                </a:lnTo>
                <a:lnTo>
                  <a:pt x="475995" y="323468"/>
                </a:lnTo>
                <a:lnTo>
                  <a:pt x="475995" y="107822"/>
                </a:lnTo>
                <a:close/>
              </a:path>
              <a:path w="502920" h="431800">
                <a:moveTo>
                  <a:pt x="215645" y="0"/>
                </a:moveTo>
                <a:lnTo>
                  <a:pt x="0" y="215645"/>
                </a:lnTo>
                <a:lnTo>
                  <a:pt x="215645" y="431291"/>
                </a:lnTo>
                <a:lnTo>
                  <a:pt x="215645" y="323468"/>
                </a:lnTo>
                <a:lnTo>
                  <a:pt x="435482" y="323468"/>
                </a:lnTo>
                <a:lnTo>
                  <a:pt x="435482" y="107822"/>
                </a:lnTo>
                <a:lnTo>
                  <a:pt x="215645" y="107822"/>
                </a:lnTo>
                <a:lnTo>
                  <a:pt x="215645" y="0"/>
                </a:lnTo>
                <a:close/>
              </a:path>
            </a:pathLst>
          </a:custGeom>
          <a:solidFill>
            <a:srgbClr val="1343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86867" y="6326400"/>
            <a:ext cx="4480560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001F5F"/>
                </a:solidFill>
                <a:latin typeface="Arial"/>
                <a:cs typeface="Arial"/>
              </a:rPr>
              <a:t>Per tornare </a:t>
            </a:r>
            <a:r>
              <a:rPr sz="1100" spc="-5" dirty="0">
                <a:solidFill>
                  <a:srgbClr val="001F5F"/>
                </a:solidFill>
                <a:latin typeface="Arial"/>
                <a:cs typeface="Arial"/>
              </a:rPr>
              <a:t>al materiale didattico principale, cliccare sull'icona di</a:t>
            </a:r>
            <a:r>
              <a:rPr sz="1100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01F5F"/>
                </a:solidFill>
                <a:latin typeface="Arial"/>
                <a:cs typeface="Arial"/>
              </a:rPr>
              <a:t>seguito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ts val="1425"/>
              </a:lnSpc>
            </a:pPr>
            <a:fld id="{81D60167-4931-47E6-BA6A-407CBD079E47}" type="slidenum">
              <a:rPr spc="-5" dirty="0"/>
              <a:t>178</a:t>
            </a:fld>
            <a:endParaRPr spc="-5" dirty="0"/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79219" y="2546604"/>
            <a:ext cx="4140835" cy="981710"/>
          </a:xfrm>
          <a:custGeom>
            <a:avLst/>
            <a:gdLst/>
            <a:ahLst/>
            <a:cxnLst/>
            <a:rect l="l" t="t" r="r" b="b"/>
            <a:pathLst>
              <a:path w="4140835" h="981710">
                <a:moveTo>
                  <a:pt x="4078858" y="0"/>
                </a:moveTo>
                <a:lnTo>
                  <a:pt x="61849" y="0"/>
                </a:lnTo>
                <a:lnTo>
                  <a:pt x="37772" y="4859"/>
                </a:lnTo>
                <a:lnTo>
                  <a:pt x="18113" y="18113"/>
                </a:lnTo>
                <a:lnTo>
                  <a:pt x="4859" y="37772"/>
                </a:lnTo>
                <a:lnTo>
                  <a:pt x="0" y="61849"/>
                </a:lnTo>
                <a:lnTo>
                  <a:pt x="0" y="919607"/>
                </a:lnTo>
                <a:lnTo>
                  <a:pt x="4859" y="943683"/>
                </a:lnTo>
                <a:lnTo>
                  <a:pt x="18113" y="963342"/>
                </a:lnTo>
                <a:lnTo>
                  <a:pt x="37772" y="976596"/>
                </a:lnTo>
                <a:lnTo>
                  <a:pt x="61849" y="981456"/>
                </a:lnTo>
                <a:lnTo>
                  <a:pt x="4078858" y="981456"/>
                </a:lnTo>
                <a:lnTo>
                  <a:pt x="4102935" y="976596"/>
                </a:lnTo>
                <a:lnTo>
                  <a:pt x="4122594" y="963342"/>
                </a:lnTo>
                <a:lnTo>
                  <a:pt x="4135848" y="943683"/>
                </a:lnTo>
                <a:lnTo>
                  <a:pt x="4140707" y="919607"/>
                </a:lnTo>
                <a:lnTo>
                  <a:pt x="4140707" y="61849"/>
                </a:lnTo>
                <a:lnTo>
                  <a:pt x="4135848" y="37772"/>
                </a:lnTo>
                <a:lnTo>
                  <a:pt x="4122594" y="18113"/>
                </a:lnTo>
                <a:lnTo>
                  <a:pt x="4102935" y="4859"/>
                </a:lnTo>
                <a:lnTo>
                  <a:pt x="4078858" y="0"/>
                </a:lnTo>
                <a:close/>
              </a:path>
            </a:pathLst>
          </a:custGeom>
          <a:solidFill>
            <a:srgbClr val="F1F1F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79219" y="2546604"/>
            <a:ext cx="4140835" cy="981710"/>
          </a:xfrm>
          <a:custGeom>
            <a:avLst/>
            <a:gdLst/>
            <a:ahLst/>
            <a:cxnLst/>
            <a:rect l="l" t="t" r="r" b="b"/>
            <a:pathLst>
              <a:path w="4140835" h="981710">
                <a:moveTo>
                  <a:pt x="0" y="61849"/>
                </a:moveTo>
                <a:lnTo>
                  <a:pt x="4859" y="37772"/>
                </a:lnTo>
                <a:lnTo>
                  <a:pt x="18113" y="18113"/>
                </a:lnTo>
                <a:lnTo>
                  <a:pt x="37772" y="4859"/>
                </a:lnTo>
                <a:lnTo>
                  <a:pt x="61849" y="0"/>
                </a:lnTo>
                <a:lnTo>
                  <a:pt x="4078858" y="0"/>
                </a:lnTo>
                <a:lnTo>
                  <a:pt x="4102935" y="4859"/>
                </a:lnTo>
                <a:lnTo>
                  <a:pt x="4122594" y="18113"/>
                </a:lnTo>
                <a:lnTo>
                  <a:pt x="4135848" y="37772"/>
                </a:lnTo>
                <a:lnTo>
                  <a:pt x="4140707" y="61849"/>
                </a:lnTo>
                <a:lnTo>
                  <a:pt x="4140707" y="919607"/>
                </a:lnTo>
                <a:lnTo>
                  <a:pt x="4135848" y="943683"/>
                </a:lnTo>
                <a:lnTo>
                  <a:pt x="4122594" y="963342"/>
                </a:lnTo>
                <a:lnTo>
                  <a:pt x="4102935" y="976596"/>
                </a:lnTo>
                <a:lnTo>
                  <a:pt x="4078858" y="981456"/>
                </a:lnTo>
                <a:lnTo>
                  <a:pt x="61849" y="981456"/>
                </a:lnTo>
                <a:lnTo>
                  <a:pt x="37772" y="976596"/>
                </a:lnTo>
                <a:lnTo>
                  <a:pt x="18113" y="963342"/>
                </a:lnTo>
                <a:lnTo>
                  <a:pt x="4859" y="943683"/>
                </a:lnTo>
                <a:lnTo>
                  <a:pt x="0" y="919607"/>
                </a:lnTo>
                <a:lnTo>
                  <a:pt x="0" y="61849"/>
                </a:lnTo>
                <a:close/>
              </a:path>
            </a:pathLst>
          </a:custGeom>
          <a:ln w="6096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58442" y="2913126"/>
            <a:ext cx="33870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1F487C"/>
                </a:solidFill>
                <a:latin typeface="Arial"/>
                <a:cs typeface="Arial"/>
              </a:rPr>
              <a:t>La Convenzione </a:t>
            </a:r>
            <a:r>
              <a:rPr sz="1400" b="1" dirty="0">
                <a:solidFill>
                  <a:srgbClr val="1F487C"/>
                </a:solidFill>
                <a:latin typeface="Arial"/>
                <a:cs typeface="Arial"/>
              </a:rPr>
              <a:t>- </a:t>
            </a:r>
            <a:r>
              <a:rPr sz="1400" b="1" spc="-5" dirty="0">
                <a:solidFill>
                  <a:srgbClr val="1F487C"/>
                </a:solidFill>
                <a:latin typeface="Arial"/>
                <a:cs typeface="Arial"/>
              </a:rPr>
              <a:t>quadro </a:t>
            </a:r>
            <a:r>
              <a:rPr sz="1400" b="1" dirty="0">
                <a:solidFill>
                  <a:srgbClr val="1F487C"/>
                </a:solidFill>
                <a:latin typeface="Arial"/>
                <a:cs typeface="Arial"/>
              </a:rPr>
              <a:t>è </a:t>
            </a:r>
            <a:r>
              <a:rPr sz="1400" b="1" u="heavy" spc="-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NON</a:t>
            </a:r>
            <a:r>
              <a:rPr sz="1400" b="1" u="heavy" spc="-16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4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ATTIVA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Strumenti </a:t>
            </a:r>
            <a:r>
              <a:rPr spc="-5" dirty="0"/>
              <a:t>alternativi alle </a:t>
            </a:r>
            <a:r>
              <a:rPr dirty="0"/>
              <a:t>Convenzioni -</a:t>
            </a:r>
            <a:r>
              <a:rPr spc="-85" dirty="0"/>
              <a:t> </a:t>
            </a:r>
            <a:r>
              <a:rPr dirty="0"/>
              <a:t>quadro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90575" y="338709"/>
            <a:ext cx="11006455" cy="1165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Possibilità di deroga all'obbligo di ricorrere alle Convenzioni -</a:t>
            </a:r>
            <a:r>
              <a:rPr sz="16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quadro</a:t>
            </a:r>
            <a:endParaRPr sz="1600">
              <a:latin typeface="Arial"/>
              <a:cs typeface="Arial"/>
            </a:endParaRPr>
          </a:p>
          <a:p>
            <a:pPr marL="135255" marR="5080">
              <a:lnSpc>
                <a:spcPct val="150000"/>
              </a:lnSpc>
              <a:spcBef>
                <a:spcPts val="1300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Qualora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non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sia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attiva o idonea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una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Convenzione – quadro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messa a disposizione da Consip,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Istituzioni  scolastiche possono ricorrere ad altri strumenti di acquisizione</a:t>
            </a:r>
            <a:r>
              <a:rPr sz="1600" b="1" spc="2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alternativi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05459" y="2373883"/>
            <a:ext cx="504825" cy="3096895"/>
          </a:xfrm>
          <a:custGeom>
            <a:avLst/>
            <a:gdLst/>
            <a:ahLst/>
            <a:cxnLst/>
            <a:rect l="l" t="t" r="r" b="b"/>
            <a:pathLst>
              <a:path w="504825" h="3096895">
                <a:moveTo>
                  <a:pt x="0" y="3096767"/>
                </a:moveTo>
                <a:lnTo>
                  <a:pt x="504444" y="3096767"/>
                </a:lnTo>
                <a:lnTo>
                  <a:pt x="504444" y="0"/>
                </a:lnTo>
                <a:lnTo>
                  <a:pt x="0" y="0"/>
                </a:lnTo>
                <a:lnTo>
                  <a:pt x="0" y="3096767"/>
                </a:lnTo>
                <a:close/>
              </a:path>
            </a:pathLst>
          </a:custGeom>
          <a:solidFill>
            <a:srgbClr val="CCD5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5363" y="2955163"/>
            <a:ext cx="162902" cy="19169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0059" y="2348483"/>
            <a:ext cx="504825" cy="3096895"/>
          </a:xfrm>
          <a:custGeom>
            <a:avLst/>
            <a:gdLst/>
            <a:ahLst/>
            <a:cxnLst/>
            <a:rect l="l" t="t" r="r" b="b"/>
            <a:pathLst>
              <a:path w="504825" h="3096895">
                <a:moveTo>
                  <a:pt x="0" y="3096767"/>
                </a:moveTo>
                <a:lnTo>
                  <a:pt x="504444" y="3096767"/>
                </a:lnTo>
                <a:lnTo>
                  <a:pt x="504444" y="0"/>
                </a:lnTo>
                <a:lnTo>
                  <a:pt x="0" y="0"/>
                </a:lnTo>
                <a:lnTo>
                  <a:pt x="0" y="30967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23544" y="2928017"/>
            <a:ext cx="224790" cy="19399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Presupposti</a:t>
            </a:r>
            <a:r>
              <a:rPr sz="1400" b="1" i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alternativi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235963" y="2395753"/>
            <a:ext cx="355053" cy="3535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16152" y="2381973"/>
            <a:ext cx="390131" cy="4221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61872" y="2421635"/>
            <a:ext cx="252984" cy="2514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321053" y="2438780"/>
            <a:ext cx="135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379219" y="4319015"/>
            <a:ext cx="4140835" cy="981710"/>
          </a:xfrm>
          <a:custGeom>
            <a:avLst/>
            <a:gdLst/>
            <a:ahLst/>
            <a:cxnLst/>
            <a:rect l="l" t="t" r="r" b="b"/>
            <a:pathLst>
              <a:path w="4140835" h="981710">
                <a:moveTo>
                  <a:pt x="4078858" y="0"/>
                </a:moveTo>
                <a:lnTo>
                  <a:pt x="61849" y="0"/>
                </a:lnTo>
                <a:lnTo>
                  <a:pt x="37772" y="4859"/>
                </a:lnTo>
                <a:lnTo>
                  <a:pt x="18113" y="18113"/>
                </a:lnTo>
                <a:lnTo>
                  <a:pt x="4859" y="37772"/>
                </a:lnTo>
                <a:lnTo>
                  <a:pt x="0" y="61848"/>
                </a:lnTo>
                <a:lnTo>
                  <a:pt x="0" y="919606"/>
                </a:lnTo>
                <a:lnTo>
                  <a:pt x="4859" y="943683"/>
                </a:lnTo>
                <a:lnTo>
                  <a:pt x="18113" y="963342"/>
                </a:lnTo>
                <a:lnTo>
                  <a:pt x="37772" y="976596"/>
                </a:lnTo>
                <a:lnTo>
                  <a:pt x="61849" y="981455"/>
                </a:lnTo>
                <a:lnTo>
                  <a:pt x="4078858" y="981455"/>
                </a:lnTo>
                <a:lnTo>
                  <a:pt x="4102935" y="976596"/>
                </a:lnTo>
                <a:lnTo>
                  <a:pt x="4122594" y="963342"/>
                </a:lnTo>
                <a:lnTo>
                  <a:pt x="4135848" y="943683"/>
                </a:lnTo>
                <a:lnTo>
                  <a:pt x="4140707" y="919606"/>
                </a:lnTo>
                <a:lnTo>
                  <a:pt x="4140707" y="61848"/>
                </a:lnTo>
                <a:lnTo>
                  <a:pt x="4135848" y="37772"/>
                </a:lnTo>
                <a:lnTo>
                  <a:pt x="4122594" y="18113"/>
                </a:lnTo>
                <a:lnTo>
                  <a:pt x="4102935" y="4859"/>
                </a:lnTo>
                <a:lnTo>
                  <a:pt x="4078858" y="0"/>
                </a:lnTo>
                <a:close/>
              </a:path>
            </a:pathLst>
          </a:custGeom>
          <a:solidFill>
            <a:srgbClr val="F1F1F1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79219" y="4319015"/>
            <a:ext cx="4140835" cy="981710"/>
          </a:xfrm>
          <a:custGeom>
            <a:avLst/>
            <a:gdLst/>
            <a:ahLst/>
            <a:cxnLst/>
            <a:rect l="l" t="t" r="r" b="b"/>
            <a:pathLst>
              <a:path w="4140835" h="981710">
                <a:moveTo>
                  <a:pt x="0" y="61848"/>
                </a:moveTo>
                <a:lnTo>
                  <a:pt x="4859" y="37772"/>
                </a:lnTo>
                <a:lnTo>
                  <a:pt x="18113" y="18113"/>
                </a:lnTo>
                <a:lnTo>
                  <a:pt x="37772" y="4859"/>
                </a:lnTo>
                <a:lnTo>
                  <a:pt x="61849" y="0"/>
                </a:lnTo>
                <a:lnTo>
                  <a:pt x="4078858" y="0"/>
                </a:lnTo>
                <a:lnTo>
                  <a:pt x="4102935" y="4859"/>
                </a:lnTo>
                <a:lnTo>
                  <a:pt x="4122594" y="18113"/>
                </a:lnTo>
                <a:lnTo>
                  <a:pt x="4135848" y="37772"/>
                </a:lnTo>
                <a:lnTo>
                  <a:pt x="4140707" y="61848"/>
                </a:lnTo>
                <a:lnTo>
                  <a:pt x="4140707" y="919606"/>
                </a:lnTo>
                <a:lnTo>
                  <a:pt x="4135848" y="943683"/>
                </a:lnTo>
                <a:lnTo>
                  <a:pt x="4122594" y="963342"/>
                </a:lnTo>
                <a:lnTo>
                  <a:pt x="4102935" y="976596"/>
                </a:lnTo>
                <a:lnTo>
                  <a:pt x="4078858" y="981455"/>
                </a:lnTo>
                <a:lnTo>
                  <a:pt x="61849" y="981455"/>
                </a:lnTo>
                <a:lnTo>
                  <a:pt x="37772" y="976596"/>
                </a:lnTo>
                <a:lnTo>
                  <a:pt x="18113" y="963342"/>
                </a:lnTo>
                <a:lnTo>
                  <a:pt x="4859" y="943683"/>
                </a:lnTo>
                <a:lnTo>
                  <a:pt x="0" y="919606"/>
                </a:lnTo>
                <a:lnTo>
                  <a:pt x="0" y="61848"/>
                </a:lnTo>
                <a:close/>
              </a:path>
            </a:pathLst>
          </a:custGeom>
          <a:ln w="6096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493266" y="4579365"/>
            <a:ext cx="391160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15745" marR="5080" indent="-1503045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1F487C"/>
                </a:solidFill>
                <a:latin typeface="Arial"/>
                <a:cs typeface="Arial"/>
              </a:rPr>
              <a:t>La Convenzione </a:t>
            </a:r>
            <a:r>
              <a:rPr sz="1400" b="1" dirty="0">
                <a:solidFill>
                  <a:srgbClr val="1F487C"/>
                </a:solidFill>
                <a:latin typeface="Arial"/>
                <a:cs typeface="Arial"/>
              </a:rPr>
              <a:t>- </a:t>
            </a:r>
            <a:r>
              <a:rPr sz="1400" b="1" spc="-5" dirty="0">
                <a:solidFill>
                  <a:srgbClr val="1F487C"/>
                </a:solidFill>
                <a:latin typeface="Arial"/>
                <a:cs typeface="Arial"/>
              </a:rPr>
              <a:t>quadro </a:t>
            </a:r>
            <a:r>
              <a:rPr sz="1400" b="1" dirty="0">
                <a:solidFill>
                  <a:srgbClr val="1F487C"/>
                </a:solidFill>
                <a:latin typeface="Arial"/>
                <a:cs typeface="Arial"/>
              </a:rPr>
              <a:t>è </a:t>
            </a:r>
            <a:r>
              <a:rPr sz="1400" b="1" spc="-5" dirty="0">
                <a:solidFill>
                  <a:srgbClr val="1F487C"/>
                </a:solidFill>
                <a:latin typeface="Arial"/>
                <a:cs typeface="Arial"/>
              </a:rPr>
              <a:t>attiva, </a:t>
            </a:r>
            <a:r>
              <a:rPr sz="1400" b="1" dirty="0">
                <a:solidFill>
                  <a:srgbClr val="1F487C"/>
                </a:solidFill>
                <a:latin typeface="Arial"/>
                <a:cs typeface="Arial"/>
              </a:rPr>
              <a:t>ma il </a:t>
            </a:r>
            <a:r>
              <a:rPr sz="1400" b="1" spc="-5" dirty="0">
                <a:solidFill>
                  <a:srgbClr val="1F487C"/>
                </a:solidFill>
                <a:latin typeface="Arial"/>
                <a:cs typeface="Arial"/>
              </a:rPr>
              <a:t>bene</a:t>
            </a:r>
            <a:r>
              <a:rPr sz="1400" b="1" spc="-1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F487C"/>
                </a:solidFill>
                <a:latin typeface="Arial"/>
                <a:cs typeface="Arial"/>
              </a:rPr>
              <a:t>è  </a:t>
            </a:r>
            <a:r>
              <a:rPr sz="1400" b="1" u="heavy" spc="-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INIDONEO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235963" y="4168165"/>
            <a:ext cx="355053" cy="3535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16152" y="4154385"/>
            <a:ext cx="394754" cy="42218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61872" y="4194047"/>
            <a:ext cx="252984" cy="2514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321053" y="4211828"/>
            <a:ext cx="135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196838" y="2493264"/>
            <a:ext cx="0" cy="3023870"/>
          </a:xfrm>
          <a:custGeom>
            <a:avLst/>
            <a:gdLst/>
            <a:ahLst/>
            <a:cxnLst/>
            <a:rect l="l" t="t" r="r" b="b"/>
            <a:pathLst>
              <a:path h="3023870">
                <a:moveTo>
                  <a:pt x="0" y="0"/>
                </a:moveTo>
                <a:lnTo>
                  <a:pt x="0" y="3023616"/>
                </a:lnTo>
              </a:path>
            </a:pathLst>
          </a:custGeom>
          <a:ln w="9144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60567" y="4435475"/>
            <a:ext cx="636270" cy="332105"/>
          </a:xfrm>
          <a:custGeom>
            <a:avLst/>
            <a:gdLst/>
            <a:ahLst/>
            <a:cxnLst/>
            <a:rect l="l" t="t" r="r" b="b"/>
            <a:pathLst>
              <a:path w="636270" h="332104">
                <a:moveTo>
                  <a:pt x="636270" y="0"/>
                </a:moveTo>
                <a:lnTo>
                  <a:pt x="0" y="331977"/>
                </a:lnTo>
              </a:path>
            </a:pathLst>
          </a:custGeom>
          <a:ln w="9144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608826" y="2493391"/>
            <a:ext cx="437324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5"/>
              </a:spcBef>
            </a:pPr>
            <a:r>
              <a:rPr sz="1400" b="1" spc="-15" dirty="0">
                <a:solidFill>
                  <a:srgbClr val="F79546"/>
                </a:solidFill>
                <a:latin typeface="Arial"/>
                <a:cs typeface="Arial"/>
              </a:rPr>
              <a:t>L’inidoneità </a:t>
            </a:r>
            <a:r>
              <a:rPr sz="1400" b="1" spc="-5" dirty="0">
                <a:solidFill>
                  <a:srgbClr val="F79546"/>
                </a:solidFill>
                <a:latin typeface="Arial"/>
                <a:cs typeface="Arial"/>
              </a:rPr>
              <a:t>per mancanza di caratteristiche  essenziali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che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legittima la deroga all’obbligo di</a:t>
            </a:r>
            <a:r>
              <a:rPr sz="14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acquisti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centralizzati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631685" y="3347084"/>
            <a:ext cx="4329430" cy="1520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5"/>
              </a:spcBef>
            </a:pP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«[…]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deve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emergere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da un confronto operato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tra lo 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specifico fabbisogno dell'ente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e il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bene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o il</a:t>
            </a:r>
            <a:r>
              <a:rPr sz="1400" b="1" i="1" spc="-1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servizio 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oggetto di convenzione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e sembra dover riguardare 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esclusivamente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caratteristiche del bene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o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del 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servizio stesso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, 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senza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che la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valutazione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possa 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estendersi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a elementi ulteriori che incidono sul  fabbisogno»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689597" y="5054346"/>
            <a:ext cx="421386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874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(Delibera della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Corte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dei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Conti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Sezione regionale di  controllo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per l’Emilia-Romagna,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20 aprile 2016, n.</a:t>
            </a:r>
            <a:r>
              <a:rPr sz="1400" spc="-1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38)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074920" y="6198108"/>
            <a:ext cx="502920" cy="431800"/>
          </a:xfrm>
          <a:custGeom>
            <a:avLst/>
            <a:gdLst/>
            <a:ahLst/>
            <a:cxnLst/>
            <a:rect l="l" t="t" r="r" b="b"/>
            <a:pathLst>
              <a:path w="502920" h="431800">
                <a:moveTo>
                  <a:pt x="502919" y="107822"/>
                </a:moveTo>
                <a:lnTo>
                  <a:pt x="489457" y="107822"/>
                </a:lnTo>
                <a:lnTo>
                  <a:pt x="489457" y="323468"/>
                </a:lnTo>
                <a:lnTo>
                  <a:pt x="502919" y="323468"/>
                </a:lnTo>
                <a:lnTo>
                  <a:pt x="502919" y="107822"/>
                </a:lnTo>
                <a:close/>
              </a:path>
              <a:path w="502920" h="431800">
                <a:moveTo>
                  <a:pt x="475995" y="107822"/>
                </a:moveTo>
                <a:lnTo>
                  <a:pt x="448944" y="107822"/>
                </a:lnTo>
                <a:lnTo>
                  <a:pt x="448944" y="323468"/>
                </a:lnTo>
                <a:lnTo>
                  <a:pt x="475995" y="323468"/>
                </a:lnTo>
                <a:lnTo>
                  <a:pt x="475995" y="107822"/>
                </a:lnTo>
                <a:close/>
              </a:path>
              <a:path w="502920" h="431800">
                <a:moveTo>
                  <a:pt x="215645" y="0"/>
                </a:moveTo>
                <a:lnTo>
                  <a:pt x="0" y="215645"/>
                </a:lnTo>
                <a:lnTo>
                  <a:pt x="215645" y="431291"/>
                </a:lnTo>
                <a:lnTo>
                  <a:pt x="215645" y="323468"/>
                </a:lnTo>
                <a:lnTo>
                  <a:pt x="435482" y="323468"/>
                </a:lnTo>
                <a:lnTo>
                  <a:pt x="435482" y="107822"/>
                </a:lnTo>
                <a:lnTo>
                  <a:pt x="215645" y="107822"/>
                </a:lnTo>
                <a:lnTo>
                  <a:pt x="215645" y="0"/>
                </a:lnTo>
                <a:close/>
              </a:path>
            </a:pathLst>
          </a:custGeom>
          <a:solidFill>
            <a:srgbClr val="1343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86867" y="6326400"/>
            <a:ext cx="4480560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001F5F"/>
                </a:solidFill>
                <a:latin typeface="Arial"/>
                <a:cs typeface="Arial"/>
              </a:rPr>
              <a:t>Per tornare </a:t>
            </a:r>
            <a:r>
              <a:rPr sz="1100" spc="-5" dirty="0">
                <a:solidFill>
                  <a:srgbClr val="001F5F"/>
                </a:solidFill>
                <a:latin typeface="Arial"/>
                <a:cs typeface="Arial"/>
              </a:rPr>
              <a:t>al materiale didattico principale, cliccare sull'icona di</a:t>
            </a:r>
            <a:r>
              <a:rPr sz="1100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01F5F"/>
                </a:solidFill>
                <a:latin typeface="Arial"/>
                <a:cs typeface="Arial"/>
              </a:rPr>
              <a:t>seguito</a:t>
            </a:r>
            <a:endParaRPr sz="1100">
              <a:latin typeface="Arial"/>
              <a:cs typeface="Arial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ts val="1425"/>
              </a:lnSpc>
            </a:pPr>
            <a:fld id="{81D60167-4931-47E6-BA6A-407CBD079E47}" type="slidenum">
              <a:rPr spc="-5" dirty="0"/>
              <a:t>179</a:t>
            </a:fld>
            <a:endParaRPr spc="-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38188" y="1382013"/>
          <a:ext cx="10955655" cy="4308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35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400" b="1" spc="-3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Ruolo  </a:t>
                      </a:r>
                      <a:r>
                        <a:rPr sz="1400" b="1" spc="-5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responsabilità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0340"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Il</a:t>
                      </a:r>
                      <a:r>
                        <a:rPr sz="1400" spc="3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Dirigente</a:t>
                      </a:r>
                      <a:r>
                        <a:rPr sz="1400" spc="3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Scolastico,</a:t>
                      </a:r>
                      <a:r>
                        <a:rPr sz="1400" spc="5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ai</a:t>
                      </a:r>
                      <a:r>
                        <a:rPr sz="1400" spc="2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sensi</a:t>
                      </a:r>
                      <a:r>
                        <a:rPr sz="1400" spc="4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dell'art.</a:t>
                      </a:r>
                      <a:r>
                        <a:rPr sz="1400" spc="4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1,</a:t>
                      </a:r>
                      <a:r>
                        <a:rPr sz="1400" spc="4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c.83</a:t>
                      </a:r>
                      <a:r>
                        <a:rPr sz="1400" spc="3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della</a:t>
                      </a:r>
                      <a:r>
                        <a:rPr sz="1400" spc="3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L.</a:t>
                      </a:r>
                      <a:r>
                        <a:rPr sz="1400" spc="4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107/2015,</a:t>
                      </a:r>
                      <a:r>
                        <a:rPr sz="1400" spc="4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può</a:t>
                      </a:r>
                      <a:r>
                        <a:rPr sz="1400" spc="5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individuare</a:t>
                      </a:r>
                      <a:r>
                        <a:rPr sz="1400" spc="3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nell'ambito</a:t>
                      </a:r>
                      <a:r>
                        <a:rPr sz="1400" spc="2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dell'organico</a:t>
                      </a:r>
                      <a:r>
                        <a:rPr sz="1400" spc="4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dell'autonomia</a:t>
                      </a:r>
                      <a:r>
                        <a:rPr sz="1400" spc="3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fino</a:t>
                      </a:r>
                      <a:r>
                        <a:rPr sz="1400" spc="3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al</a:t>
                      </a:r>
                      <a:r>
                        <a:rPr sz="1400" spc="2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1400" spc="3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per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435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cento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di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docenti che lo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coadiuvano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attività di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supporto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organizzativo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 didattico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dell'istituzione</a:t>
                      </a:r>
                      <a:r>
                        <a:rPr sz="1400" spc="-27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scolastica.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4351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Di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seguito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un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possibile elenco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delle attribuzioni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che il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DS può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assegnare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ai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propri</a:t>
                      </a:r>
                      <a:r>
                        <a:rPr sz="1400" spc="-22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collaboratori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29895" indent="-286385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  <a:tabLst>
                          <a:tab pos="429895" algn="l"/>
                          <a:tab pos="430530" algn="l"/>
                        </a:tabLst>
                      </a:pP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sostituzione del DS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in caso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di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assenza o impedimento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per brevi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periodi o durante le</a:t>
                      </a:r>
                      <a:r>
                        <a:rPr sz="1400" spc="-26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ferie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29895" indent="-286385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  <a:tabLst>
                          <a:tab pos="429895" algn="l"/>
                          <a:tab pos="430530" algn="l"/>
                        </a:tabLst>
                      </a:pP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coordinamento organizzativo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delle diverse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sedi o plessi</a:t>
                      </a:r>
                      <a:r>
                        <a:rPr sz="1400" spc="-15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dell’istituto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29895" indent="-286385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  <a:tabLst>
                          <a:tab pos="429895" algn="l"/>
                          <a:tab pos="430530" algn="l"/>
                        </a:tabLst>
                      </a:pP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disposizioni per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la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sostituzione dei docenti</a:t>
                      </a:r>
                      <a:r>
                        <a:rPr sz="1400" b="1" spc="-12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assenti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29895" indent="-286385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  <a:tabLst>
                          <a:tab pos="429895" algn="l"/>
                          <a:tab pos="430530" algn="l"/>
                        </a:tabLst>
                      </a:pP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presidenza di riunioni interne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o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partecipazione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incontri con istituzioni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esterne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con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delega</a:t>
                      </a:r>
                      <a:r>
                        <a:rPr sz="1400" spc="-27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del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dirigente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29895" indent="-286385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  <a:tabLst>
                          <a:tab pos="429895" algn="l"/>
                          <a:tab pos="430530" algn="l"/>
                        </a:tabLst>
                      </a:pP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controllo delle giustificazioni degli</a:t>
                      </a:r>
                      <a:r>
                        <a:rPr sz="1400" b="1" spc="-13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studenti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29895" indent="-286385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  <a:tabLst>
                          <a:tab pos="429895" algn="l"/>
                          <a:tab pos="430530" algn="l"/>
                        </a:tabLst>
                      </a:pP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relazioni con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le famiglie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degli</a:t>
                      </a:r>
                      <a:r>
                        <a:rPr sz="1400" spc="-12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allievi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429895" marR="198755" indent="-286385" algn="just">
                        <a:lnSpc>
                          <a:spcPct val="100000"/>
                        </a:lnSpc>
                        <a:spcBef>
                          <a:spcPts val="1160"/>
                        </a:spcBef>
                        <a:buFont typeface="Wingdings"/>
                        <a:buChar char=""/>
                        <a:tabLst>
                          <a:tab pos="430530" algn="l"/>
                        </a:tabLst>
                      </a:pP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Ai sensi di quanto indicato dall'articolo 25, comma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5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del D.lgs. 165/2001*,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il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Dirigente scolastico oltre alla possibilità </a:t>
                      </a:r>
                      <a:r>
                        <a:rPr sz="1400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di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avvalersi dei  docenti </a:t>
                      </a:r>
                      <a:r>
                        <a:rPr sz="1400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da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lui individuati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è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anche coadiuvato dal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responsabile amministrativo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, che sovraintende, con autonomia operativa, 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nell'ambito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delle direttive di massima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nonché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degli obiettivi prefissati, ai servizi amministrativi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 generali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dell'istituzione</a:t>
                      </a:r>
                      <a:r>
                        <a:rPr sz="1400" spc="-6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scolastica.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711708" y="784859"/>
            <a:ext cx="10568940" cy="565785"/>
          </a:xfrm>
          <a:custGeom>
            <a:avLst/>
            <a:gdLst/>
            <a:ahLst/>
            <a:cxnLst/>
            <a:rect l="l" t="t" r="r" b="b"/>
            <a:pathLst>
              <a:path w="10568940" h="565785">
                <a:moveTo>
                  <a:pt x="10474706" y="0"/>
                </a:moveTo>
                <a:lnTo>
                  <a:pt x="94234" y="0"/>
                </a:lnTo>
                <a:lnTo>
                  <a:pt x="57553" y="7401"/>
                </a:lnTo>
                <a:lnTo>
                  <a:pt x="27600" y="27590"/>
                </a:lnTo>
                <a:lnTo>
                  <a:pt x="7405" y="57542"/>
                </a:lnTo>
                <a:lnTo>
                  <a:pt x="0" y="94234"/>
                </a:lnTo>
                <a:lnTo>
                  <a:pt x="0" y="471169"/>
                </a:lnTo>
                <a:lnTo>
                  <a:pt x="7405" y="507861"/>
                </a:lnTo>
                <a:lnTo>
                  <a:pt x="27600" y="537813"/>
                </a:lnTo>
                <a:lnTo>
                  <a:pt x="57553" y="558002"/>
                </a:lnTo>
                <a:lnTo>
                  <a:pt x="94234" y="565403"/>
                </a:lnTo>
                <a:lnTo>
                  <a:pt x="10474706" y="565403"/>
                </a:lnTo>
                <a:lnTo>
                  <a:pt x="10511397" y="558002"/>
                </a:lnTo>
                <a:lnTo>
                  <a:pt x="10541349" y="537813"/>
                </a:lnTo>
                <a:lnTo>
                  <a:pt x="10561538" y="507861"/>
                </a:lnTo>
                <a:lnTo>
                  <a:pt x="10568940" y="471169"/>
                </a:lnTo>
                <a:lnTo>
                  <a:pt x="10568940" y="94234"/>
                </a:lnTo>
                <a:lnTo>
                  <a:pt x="10561538" y="57542"/>
                </a:lnTo>
                <a:lnTo>
                  <a:pt x="10541349" y="27590"/>
                </a:lnTo>
                <a:lnTo>
                  <a:pt x="10511397" y="7401"/>
                </a:lnTo>
                <a:lnTo>
                  <a:pt x="10474706" y="0"/>
                </a:lnTo>
                <a:close/>
              </a:path>
            </a:pathLst>
          </a:custGeom>
          <a:solidFill>
            <a:srgbClr val="B7DE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7329" y="109804"/>
            <a:ext cx="11163300" cy="577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2390">
              <a:lnSpc>
                <a:spcPct val="100000"/>
              </a:lnSpc>
              <a:spcBef>
                <a:spcPts val="105"/>
              </a:spcBef>
            </a:pPr>
            <a:r>
              <a:rPr i="1" dirty="0">
                <a:latin typeface="Arial"/>
                <a:cs typeface="Arial"/>
              </a:rPr>
              <a:t>Governance </a:t>
            </a:r>
            <a:r>
              <a:rPr dirty="0"/>
              <a:t>dell'Istituzione</a:t>
            </a:r>
            <a:r>
              <a:rPr spc="-125" dirty="0"/>
              <a:t> </a:t>
            </a:r>
            <a:r>
              <a:rPr dirty="0"/>
              <a:t>scolastica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  <a:tabLst>
                <a:tab pos="11149965" algn="l"/>
              </a:tabLst>
            </a:pPr>
            <a:r>
              <a:rPr sz="1600" b="0" u="heavy" spc="25" dirty="0"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 </a:t>
            </a:r>
            <a:r>
              <a:rPr sz="1600" b="0" u="heavy" spc="-5" dirty="0"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Personale scolastico – Docenti collaboratori del</a:t>
            </a:r>
            <a:r>
              <a:rPr sz="1600" b="0" u="heavy" spc="20" dirty="0"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 </a:t>
            </a:r>
            <a:r>
              <a:rPr sz="1600" b="0" u="heavy" spc="-5" dirty="0"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DS	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70508" y="941958"/>
            <a:ext cx="23983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Docenti collaboratori del</a:t>
            </a:r>
            <a:r>
              <a:rPr sz="1400" b="1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DS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1375" y="784859"/>
            <a:ext cx="683260" cy="684530"/>
          </a:xfrm>
          <a:custGeom>
            <a:avLst/>
            <a:gdLst/>
            <a:ahLst/>
            <a:cxnLst/>
            <a:rect l="l" t="t" r="r" b="b"/>
            <a:pathLst>
              <a:path w="683260" h="684530">
                <a:moveTo>
                  <a:pt x="341376" y="0"/>
                </a:moveTo>
                <a:lnTo>
                  <a:pt x="295054" y="3122"/>
                </a:lnTo>
                <a:lnTo>
                  <a:pt x="250626" y="12220"/>
                </a:lnTo>
                <a:lnTo>
                  <a:pt x="208499" y="26884"/>
                </a:lnTo>
                <a:lnTo>
                  <a:pt x="169079" y="46707"/>
                </a:lnTo>
                <a:lnTo>
                  <a:pt x="132773" y="71283"/>
                </a:lnTo>
                <a:lnTo>
                  <a:pt x="99988" y="100203"/>
                </a:lnTo>
                <a:lnTo>
                  <a:pt x="71131" y="133059"/>
                </a:lnTo>
                <a:lnTo>
                  <a:pt x="46608" y="169446"/>
                </a:lnTo>
                <a:lnTo>
                  <a:pt x="26827" y="208954"/>
                </a:lnTo>
                <a:lnTo>
                  <a:pt x="12194" y="251177"/>
                </a:lnTo>
                <a:lnTo>
                  <a:pt x="3116" y="295708"/>
                </a:lnTo>
                <a:lnTo>
                  <a:pt x="0" y="342138"/>
                </a:lnTo>
                <a:lnTo>
                  <a:pt x="3116" y="388567"/>
                </a:lnTo>
                <a:lnTo>
                  <a:pt x="12194" y="433098"/>
                </a:lnTo>
                <a:lnTo>
                  <a:pt x="26827" y="475321"/>
                </a:lnTo>
                <a:lnTo>
                  <a:pt x="46608" y="514829"/>
                </a:lnTo>
                <a:lnTo>
                  <a:pt x="71131" y="551216"/>
                </a:lnTo>
                <a:lnTo>
                  <a:pt x="99988" y="584073"/>
                </a:lnTo>
                <a:lnTo>
                  <a:pt x="132773" y="612992"/>
                </a:lnTo>
                <a:lnTo>
                  <a:pt x="169079" y="637568"/>
                </a:lnTo>
                <a:lnTo>
                  <a:pt x="208499" y="657391"/>
                </a:lnTo>
                <a:lnTo>
                  <a:pt x="250626" y="672055"/>
                </a:lnTo>
                <a:lnTo>
                  <a:pt x="295054" y="681153"/>
                </a:lnTo>
                <a:lnTo>
                  <a:pt x="341376" y="684276"/>
                </a:lnTo>
                <a:lnTo>
                  <a:pt x="387697" y="681153"/>
                </a:lnTo>
                <a:lnTo>
                  <a:pt x="432125" y="672055"/>
                </a:lnTo>
                <a:lnTo>
                  <a:pt x="474252" y="657391"/>
                </a:lnTo>
                <a:lnTo>
                  <a:pt x="513672" y="637568"/>
                </a:lnTo>
                <a:lnTo>
                  <a:pt x="549978" y="612992"/>
                </a:lnTo>
                <a:lnTo>
                  <a:pt x="582763" y="584073"/>
                </a:lnTo>
                <a:lnTo>
                  <a:pt x="611620" y="551216"/>
                </a:lnTo>
                <a:lnTo>
                  <a:pt x="636142" y="514829"/>
                </a:lnTo>
                <a:lnTo>
                  <a:pt x="655924" y="475321"/>
                </a:lnTo>
                <a:lnTo>
                  <a:pt x="670557" y="433098"/>
                </a:lnTo>
                <a:lnTo>
                  <a:pt x="679635" y="388567"/>
                </a:lnTo>
                <a:lnTo>
                  <a:pt x="682752" y="342138"/>
                </a:lnTo>
                <a:lnTo>
                  <a:pt x="679635" y="295708"/>
                </a:lnTo>
                <a:lnTo>
                  <a:pt x="670557" y="251177"/>
                </a:lnTo>
                <a:lnTo>
                  <a:pt x="655924" y="208954"/>
                </a:lnTo>
                <a:lnTo>
                  <a:pt x="636143" y="169446"/>
                </a:lnTo>
                <a:lnTo>
                  <a:pt x="611620" y="133059"/>
                </a:lnTo>
                <a:lnTo>
                  <a:pt x="582763" y="100203"/>
                </a:lnTo>
                <a:lnTo>
                  <a:pt x="549978" y="71283"/>
                </a:lnTo>
                <a:lnTo>
                  <a:pt x="513672" y="46707"/>
                </a:lnTo>
                <a:lnTo>
                  <a:pt x="474252" y="26884"/>
                </a:lnTo>
                <a:lnTo>
                  <a:pt x="432125" y="12220"/>
                </a:lnTo>
                <a:lnTo>
                  <a:pt x="387697" y="3122"/>
                </a:lnTo>
                <a:lnTo>
                  <a:pt x="3413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1375" y="784859"/>
            <a:ext cx="683260" cy="684530"/>
          </a:xfrm>
          <a:custGeom>
            <a:avLst/>
            <a:gdLst/>
            <a:ahLst/>
            <a:cxnLst/>
            <a:rect l="l" t="t" r="r" b="b"/>
            <a:pathLst>
              <a:path w="683260" h="684530">
                <a:moveTo>
                  <a:pt x="0" y="342138"/>
                </a:moveTo>
                <a:lnTo>
                  <a:pt x="3116" y="295708"/>
                </a:lnTo>
                <a:lnTo>
                  <a:pt x="12194" y="251177"/>
                </a:lnTo>
                <a:lnTo>
                  <a:pt x="26827" y="208954"/>
                </a:lnTo>
                <a:lnTo>
                  <a:pt x="46608" y="169446"/>
                </a:lnTo>
                <a:lnTo>
                  <a:pt x="71131" y="133059"/>
                </a:lnTo>
                <a:lnTo>
                  <a:pt x="99988" y="100203"/>
                </a:lnTo>
                <a:lnTo>
                  <a:pt x="132773" y="71283"/>
                </a:lnTo>
                <a:lnTo>
                  <a:pt x="169079" y="46707"/>
                </a:lnTo>
                <a:lnTo>
                  <a:pt x="208499" y="26884"/>
                </a:lnTo>
                <a:lnTo>
                  <a:pt x="250626" y="12220"/>
                </a:lnTo>
                <a:lnTo>
                  <a:pt x="295054" y="3122"/>
                </a:lnTo>
                <a:lnTo>
                  <a:pt x="341376" y="0"/>
                </a:lnTo>
                <a:lnTo>
                  <a:pt x="387697" y="3122"/>
                </a:lnTo>
                <a:lnTo>
                  <a:pt x="432125" y="12220"/>
                </a:lnTo>
                <a:lnTo>
                  <a:pt x="474252" y="26884"/>
                </a:lnTo>
                <a:lnTo>
                  <a:pt x="513672" y="46707"/>
                </a:lnTo>
                <a:lnTo>
                  <a:pt x="549978" y="71283"/>
                </a:lnTo>
                <a:lnTo>
                  <a:pt x="582763" y="100202"/>
                </a:lnTo>
                <a:lnTo>
                  <a:pt x="611620" y="133059"/>
                </a:lnTo>
                <a:lnTo>
                  <a:pt x="636142" y="169446"/>
                </a:lnTo>
                <a:lnTo>
                  <a:pt x="655924" y="208954"/>
                </a:lnTo>
                <a:lnTo>
                  <a:pt x="670557" y="251177"/>
                </a:lnTo>
                <a:lnTo>
                  <a:pt x="679635" y="295708"/>
                </a:lnTo>
                <a:lnTo>
                  <a:pt x="682752" y="342138"/>
                </a:lnTo>
                <a:lnTo>
                  <a:pt x="679635" y="388567"/>
                </a:lnTo>
                <a:lnTo>
                  <a:pt x="670557" y="433098"/>
                </a:lnTo>
                <a:lnTo>
                  <a:pt x="655924" y="475321"/>
                </a:lnTo>
                <a:lnTo>
                  <a:pt x="636143" y="514829"/>
                </a:lnTo>
                <a:lnTo>
                  <a:pt x="611620" y="551216"/>
                </a:lnTo>
                <a:lnTo>
                  <a:pt x="582763" y="584072"/>
                </a:lnTo>
                <a:lnTo>
                  <a:pt x="549978" y="612992"/>
                </a:lnTo>
                <a:lnTo>
                  <a:pt x="513672" y="637568"/>
                </a:lnTo>
                <a:lnTo>
                  <a:pt x="474252" y="657391"/>
                </a:lnTo>
                <a:lnTo>
                  <a:pt x="432125" y="672055"/>
                </a:lnTo>
                <a:lnTo>
                  <a:pt x="387697" y="681153"/>
                </a:lnTo>
                <a:lnTo>
                  <a:pt x="341376" y="684276"/>
                </a:lnTo>
                <a:lnTo>
                  <a:pt x="295054" y="681153"/>
                </a:lnTo>
                <a:lnTo>
                  <a:pt x="250626" y="672055"/>
                </a:lnTo>
                <a:lnTo>
                  <a:pt x="208499" y="657391"/>
                </a:lnTo>
                <a:lnTo>
                  <a:pt x="169079" y="637568"/>
                </a:lnTo>
                <a:lnTo>
                  <a:pt x="132773" y="612992"/>
                </a:lnTo>
                <a:lnTo>
                  <a:pt x="99988" y="584073"/>
                </a:lnTo>
                <a:lnTo>
                  <a:pt x="71131" y="551216"/>
                </a:lnTo>
                <a:lnTo>
                  <a:pt x="46608" y="514829"/>
                </a:lnTo>
                <a:lnTo>
                  <a:pt x="26827" y="475321"/>
                </a:lnTo>
                <a:lnTo>
                  <a:pt x="12194" y="433098"/>
                </a:lnTo>
                <a:lnTo>
                  <a:pt x="3116" y="388567"/>
                </a:lnTo>
                <a:lnTo>
                  <a:pt x="0" y="342138"/>
                </a:lnTo>
                <a:close/>
              </a:path>
            </a:pathLst>
          </a:custGeom>
          <a:ln w="57912">
            <a:solidFill>
              <a:srgbClr val="B7DE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8640" y="911352"/>
            <a:ext cx="67055" cy="777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3523" y="911352"/>
            <a:ext cx="67056" cy="777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7680" y="995172"/>
            <a:ext cx="394970" cy="326390"/>
          </a:xfrm>
          <a:custGeom>
            <a:avLst/>
            <a:gdLst/>
            <a:ahLst/>
            <a:cxnLst/>
            <a:rect l="l" t="t" r="r" b="b"/>
            <a:pathLst>
              <a:path w="394969" h="326390">
                <a:moveTo>
                  <a:pt x="184003" y="93725"/>
                </a:moveTo>
                <a:lnTo>
                  <a:pt x="55435" y="93725"/>
                </a:lnTo>
                <a:lnTo>
                  <a:pt x="60914" y="172719"/>
                </a:lnTo>
                <a:lnTo>
                  <a:pt x="60985" y="176022"/>
                </a:lnTo>
                <a:lnTo>
                  <a:pt x="64312" y="176022"/>
                </a:lnTo>
                <a:lnTo>
                  <a:pt x="67640" y="326136"/>
                </a:lnTo>
                <a:lnTo>
                  <a:pt x="110871" y="326136"/>
                </a:lnTo>
                <a:lnTo>
                  <a:pt x="110871" y="170433"/>
                </a:lnTo>
                <a:lnTo>
                  <a:pt x="143027" y="170433"/>
                </a:lnTo>
                <a:lnTo>
                  <a:pt x="143027" y="169290"/>
                </a:lnTo>
                <a:lnTo>
                  <a:pt x="151904" y="167004"/>
                </a:lnTo>
                <a:lnTo>
                  <a:pt x="146354" y="119633"/>
                </a:lnTo>
                <a:lnTo>
                  <a:pt x="384811" y="119633"/>
                </a:lnTo>
                <a:lnTo>
                  <a:pt x="392493" y="102742"/>
                </a:lnTo>
                <a:lnTo>
                  <a:pt x="198462" y="102742"/>
                </a:lnTo>
                <a:lnTo>
                  <a:pt x="184003" y="93725"/>
                </a:lnTo>
                <a:close/>
              </a:path>
              <a:path w="394969" h="326390">
                <a:moveTo>
                  <a:pt x="143027" y="170433"/>
                </a:moveTo>
                <a:lnTo>
                  <a:pt x="118630" y="170433"/>
                </a:lnTo>
                <a:lnTo>
                  <a:pt x="119748" y="326136"/>
                </a:lnTo>
                <a:lnTo>
                  <a:pt x="143027" y="326136"/>
                </a:lnTo>
                <a:lnTo>
                  <a:pt x="143027" y="170433"/>
                </a:lnTo>
                <a:close/>
              </a:path>
              <a:path w="394969" h="326390">
                <a:moveTo>
                  <a:pt x="384811" y="119633"/>
                </a:moveTo>
                <a:lnTo>
                  <a:pt x="256120" y="119633"/>
                </a:lnTo>
                <a:lnTo>
                  <a:pt x="251688" y="167004"/>
                </a:lnTo>
                <a:lnTo>
                  <a:pt x="260553" y="169290"/>
                </a:lnTo>
                <a:lnTo>
                  <a:pt x="261670" y="326136"/>
                </a:lnTo>
                <a:lnTo>
                  <a:pt x="284949" y="326136"/>
                </a:lnTo>
                <a:lnTo>
                  <a:pt x="284949" y="170433"/>
                </a:lnTo>
                <a:lnTo>
                  <a:pt x="361708" y="170433"/>
                </a:lnTo>
                <a:lnTo>
                  <a:pt x="384811" y="119633"/>
                </a:lnTo>
                <a:close/>
              </a:path>
              <a:path w="394969" h="326390">
                <a:moveTo>
                  <a:pt x="342607" y="170433"/>
                </a:moveTo>
                <a:lnTo>
                  <a:pt x="291604" y="170433"/>
                </a:lnTo>
                <a:lnTo>
                  <a:pt x="297141" y="326136"/>
                </a:lnTo>
                <a:lnTo>
                  <a:pt x="339280" y="326136"/>
                </a:lnTo>
                <a:lnTo>
                  <a:pt x="340385" y="245999"/>
                </a:lnTo>
                <a:lnTo>
                  <a:pt x="339280" y="176022"/>
                </a:lnTo>
                <a:lnTo>
                  <a:pt x="342607" y="176022"/>
                </a:lnTo>
                <a:lnTo>
                  <a:pt x="342607" y="170433"/>
                </a:lnTo>
                <a:close/>
              </a:path>
              <a:path w="394969" h="326390">
                <a:moveTo>
                  <a:pt x="88696" y="0"/>
                </a:moveTo>
                <a:lnTo>
                  <a:pt x="67640" y="3428"/>
                </a:lnTo>
                <a:lnTo>
                  <a:pt x="62090" y="3428"/>
                </a:lnTo>
                <a:lnTo>
                  <a:pt x="57657" y="5587"/>
                </a:lnTo>
                <a:lnTo>
                  <a:pt x="53225" y="6730"/>
                </a:lnTo>
                <a:lnTo>
                  <a:pt x="52108" y="12445"/>
                </a:lnTo>
                <a:lnTo>
                  <a:pt x="49898" y="15748"/>
                </a:lnTo>
                <a:lnTo>
                  <a:pt x="15519" y="86867"/>
                </a:lnTo>
                <a:lnTo>
                  <a:pt x="9982" y="111760"/>
                </a:lnTo>
                <a:lnTo>
                  <a:pt x="6654" y="133223"/>
                </a:lnTo>
                <a:lnTo>
                  <a:pt x="0" y="172719"/>
                </a:lnTo>
                <a:lnTo>
                  <a:pt x="45453" y="178307"/>
                </a:lnTo>
                <a:lnTo>
                  <a:pt x="48780" y="136525"/>
                </a:lnTo>
                <a:lnTo>
                  <a:pt x="52108" y="104901"/>
                </a:lnTo>
                <a:lnTo>
                  <a:pt x="55435" y="93725"/>
                </a:lnTo>
                <a:lnTo>
                  <a:pt x="184003" y="93725"/>
                </a:lnTo>
                <a:lnTo>
                  <a:pt x="167711" y="83565"/>
                </a:lnTo>
                <a:lnTo>
                  <a:pt x="106438" y="83565"/>
                </a:lnTo>
                <a:lnTo>
                  <a:pt x="88696" y="33908"/>
                </a:lnTo>
                <a:lnTo>
                  <a:pt x="92024" y="19176"/>
                </a:lnTo>
                <a:lnTo>
                  <a:pt x="82042" y="12445"/>
                </a:lnTo>
                <a:lnTo>
                  <a:pt x="88696" y="0"/>
                </a:lnTo>
                <a:close/>
              </a:path>
              <a:path w="394969" h="326390">
                <a:moveTo>
                  <a:pt x="361708" y="170433"/>
                </a:moveTo>
                <a:lnTo>
                  <a:pt x="342607" y="170433"/>
                </a:lnTo>
                <a:lnTo>
                  <a:pt x="358127" y="178307"/>
                </a:lnTo>
                <a:lnTo>
                  <a:pt x="361708" y="170433"/>
                </a:lnTo>
                <a:close/>
              </a:path>
              <a:path w="394969" h="326390">
                <a:moveTo>
                  <a:pt x="256120" y="119633"/>
                </a:moveTo>
                <a:lnTo>
                  <a:pt x="146354" y="119633"/>
                </a:lnTo>
                <a:lnTo>
                  <a:pt x="198462" y="154558"/>
                </a:lnTo>
                <a:lnTo>
                  <a:pt x="202907" y="147827"/>
                </a:lnTo>
                <a:lnTo>
                  <a:pt x="211633" y="147827"/>
                </a:lnTo>
                <a:lnTo>
                  <a:pt x="256120" y="119633"/>
                </a:lnTo>
                <a:close/>
              </a:path>
              <a:path w="394969" h="326390">
                <a:moveTo>
                  <a:pt x="211633" y="147827"/>
                </a:moveTo>
                <a:lnTo>
                  <a:pt x="202907" y="147827"/>
                </a:lnTo>
                <a:lnTo>
                  <a:pt x="206222" y="151256"/>
                </a:lnTo>
                <a:lnTo>
                  <a:pt x="211633" y="147827"/>
                </a:lnTo>
                <a:close/>
              </a:path>
              <a:path w="394969" h="326390">
                <a:moveTo>
                  <a:pt x="280517" y="0"/>
                </a:moveTo>
                <a:lnTo>
                  <a:pt x="272757" y="0"/>
                </a:lnTo>
                <a:lnTo>
                  <a:pt x="267208" y="1142"/>
                </a:lnTo>
                <a:lnTo>
                  <a:pt x="261670" y="9016"/>
                </a:lnTo>
                <a:lnTo>
                  <a:pt x="258343" y="15748"/>
                </a:lnTo>
                <a:lnTo>
                  <a:pt x="251688" y="53086"/>
                </a:lnTo>
                <a:lnTo>
                  <a:pt x="248361" y="73405"/>
                </a:lnTo>
                <a:lnTo>
                  <a:pt x="248361" y="76707"/>
                </a:lnTo>
                <a:lnTo>
                  <a:pt x="198462" y="102742"/>
                </a:lnTo>
                <a:lnTo>
                  <a:pt x="347040" y="102742"/>
                </a:lnTo>
                <a:lnTo>
                  <a:pt x="348956" y="81279"/>
                </a:lnTo>
                <a:lnTo>
                  <a:pt x="297141" y="81279"/>
                </a:lnTo>
                <a:lnTo>
                  <a:pt x="297469" y="76707"/>
                </a:lnTo>
                <a:lnTo>
                  <a:pt x="284949" y="76707"/>
                </a:lnTo>
                <a:lnTo>
                  <a:pt x="276085" y="31623"/>
                </a:lnTo>
                <a:lnTo>
                  <a:pt x="280517" y="19176"/>
                </a:lnTo>
                <a:lnTo>
                  <a:pt x="272757" y="9016"/>
                </a:lnTo>
                <a:lnTo>
                  <a:pt x="280517" y="0"/>
                </a:lnTo>
                <a:close/>
              </a:path>
              <a:path w="394969" h="326390">
                <a:moveTo>
                  <a:pt x="392497" y="77850"/>
                </a:moveTo>
                <a:lnTo>
                  <a:pt x="349262" y="77850"/>
                </a:lnTo>
                <a:lnTo>
                  <a:pt x="352577" y="85725"/>
                </a:lnTo>
                <a:lnTo>
                  <a:pt x="354799" y="90297"/>
                </a:lnTo>
                <a:lnTo>
                  <a:pt x="347040" y="102742"/>
                </a:lnTo>
                <a:lnTo>
                  <a:pt x="392493" y="102742"/>
                </a:lnTo>
                <a:lnTo>
                  <a:pt x="394716" y="101600"/>
                </a:lnTo>
                <a:lnTo>
                  <a:pt x="394716" y="80137"/>
                </a:lnTo>
                <a:lnTo>
                  <a:pt x="392497" y="77850"/>
                </a:lnTo>
                <a:close/>
              </a:path>
              <a:path w="394969" h="326390">
                <a:moveTo>
                  <a:pt x="109766" y="1142"/>
                </a:moveTo>
                <a:lnTo>
                  <a:pt x="103111" y="1142"/>
                </a:lnTo>
                <a:lnTo>
                  <a:pt x="100901" y="15748"/>
                </a:lnTo>
                <a:lnTo>
                  <a:pt x="103111" y="18033"/>
                </a:lnTo>
                <a:lnTo>
                  <a:pt x="106438" y="83565"/>
                </a:lnTo>
                <a:lnTo>
                  <a:pt x="167711" y="83565"/>
                </a:lnTo>
                <a:lnTo>
                  <a:pt x="158546" y="77850"/>
                </a:lnTo>
                <a:lnTo>
                  <a:pt x="158546" y="76707"/>
                </a:lnTo>
                <a:lnTo>
                  <a:pt x="118630" y="76707"/>
                </a:lnTo>
                <a:lnTo>
                  <a:pt x="110871" y="18033"/>
                </a:lnTo>
                <a:lnTo>
                  <a:pt x="113093" y="15748"/>
                </a:lnTo>
                <a:lnTo>
                  <a:pt x="109766" y="1142"/>
                </a:lnTo>
                <a:close/>
              </a:path>
              <a:path w="394969" h="326390">
                <a:moveTo>
                  <a:pt x="315988" y="0"/>
                </a:moveTo>
                <a:lnTo>
                  <a:pt x="315988" y="1142"/>
                </a:lnTo>
                <a:lnTo>
                  <a:pt x="322643" y="14731"/>
                </a:lnTo>
                <a:lnTo>
                  <a:pt x="312674" y="21462"/>
                </a:lnTo>
                <a:lnTo>
                  <a:pt x="315988" y="33908"/>
                </a:lnTo>
                <a:lnTo>
                  <a:pt x="297141" y="81279"/>
                </a:lnTo>
                <a:lnTo>
                  <a:pt x="348956" y="81279"/>
                </a:lnTo>
                <a:lnTo>
                  <a:pt x="349262" y="77850"/>
                </a:lnTo>
                <a:lnTo>
                  <a:pt x="392497" y="77850"/>
                </a:lnTo>
                <a:lnTo>
                  <a:pt x="391388" y="76707"/>
                </a:lnTo>
                <a:lnTo>
                  <a:pt x="385851" y="67690"/>
                </a:lnTo>
                <a:lnTo>
                  <a:pt x="375869" y="49656"/>
                </a:lnTo>
                <a:lnTo>
                  <a:pt x="355904" y="14731"/>
                </a:lnTo>
                <a:lnTo>
                  <a:pt x="351472" y="9016"/>
                </a:lnTo>
                <a:lnTo>
                  <a:pt x="345935" y="5587"/>
                </a:lnTo>
                <a:lnTo>
                  <a:pt x="340385" y="3428"/>
                </a:lnTo>
                <a:lnTo>
                  <a:pt x="334848" y="3428"/>
                </a:lnTo>
                <a:lnTo>
                  <a:pt x="315988" y="0"/>
                </a:lnTo>
                <a:close/>
              </a:path>
              <a:path w="394969" h="326390">
                <a:moveTo>
                  <a:pt x="128612" y="0"/>
                </a:moveTo>
                <a:lnTo>
                  <a:pt x="121958" y="0"/>
                </a:lnTo>
                <a:lnTo>
                  <a:pt x="128612" y="9016"/>
                </a:lnTo>
                <a:lnTo>
                  <a:pt x="119748" y="18033"/>
                </a:lnTo>
                <a:lnTo>
                  <a:pt x="125285" y="30479"/>
                </a:lnTo>
                <a:lnTo>
                  <a:pt x="118630" y="76707"/>
                </a:lnTo>
                <a:lnTo>
                  <a:pt x="158546" y="76707"/>
                </a:lnTo>
                <a:lnTo>
                  <a:pt x="158546" y="74422"/>
                </a:lnTo>
                <a:lnTo>
                  <a:pt x="155219" y="55244"/>
                </a:lnTo>
                <a:lnTo>
                  <a:pt x="149682" y="18033"/>
                </a:lnTo>
                <a:lnTo>
                  <a:pt x="146354" y="10160"/>
                </a:lnTo>
                <a:lnTo>
                  <a:pt x="143027" y="3428"/>
                </a:lnTo>
                <a:lnTo>
                  <a:pt x="136372" y="1142"/>
                </a:lnTo>
                <a:lnTo>
                  <a:pt x="128612" y="0"/>
                </a:lnTo>
                <a:close/>
              </a:path>
              <a:path w="394969" h="326390">
                <a:moveTo>
                  <a:pt x="301586" y="1142"/>
                </a:moveTo>
                <a:lnTo>
                  <a:pt x="293814" y="1142"/>
                </a:lnTo>
                <a:lnTo>
                  <a:pt x="289382" y="15748"/>
                </a:lnTo>
                <a:lnTo>
                  <a:pt x="291604" y="18033"/>
                </a:lnTo>
                <a:lnTo>
                  <a:pt x="284949" y="76707"/>
                </a:lnTo>
                <a:lnTo>
                  <a:pt x="297469" y="76707"/>
                </a:lnTo>
                <a:lnTo>
                  <a:pt x="301586" y="19176"/>
                </a:lnTo>
                <a:lnTo>
                  <a:pt x="303796" y="15748"/>
                </a:lnTo>
                <a:lnTo>
                  <a:pt x="301586" y="1142"/>
                </a:lnTo>
                <a:close/>
              </a:path>
            </a:pathLst>
          </a:custGeom>
          <a:solidFill>
            <a:srgbClr val="424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5984" y="5857747"/>
            <a:ext cx="11150600" cy="529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244060"/>
                </a:solidFill>
                <a:latin typeface="Arial"/>
                <a:cs typeface="Arial"/>
              </a:rPr>
              <a:t>* </a:t>
            </a:r>
            <a:r>
              <a:rPr sz="1100" spc="-5" dirty="0">
                <a:solidFill>
                  <a:srgbClr val="244060"/>
                </a:solidFill>
                <a:latin typeface="Arial"/>
                <a:cs typeface="Arial"/>
              </a:rPr>
              <a:t>Nell'interpretazione fornita dall'articolo 14, del DL 95/2012 la </a:t>
            </a:r>
            <a:r>
              <a:rPr sz="1100" dirty="0">
                <a:solidFill>
                  <a:srgbClr val="244060"/>
                </a:solidFill>
                <a:latin typeface="Arial"/>
                <a:cs typeface="Arial"/>
              </a:rPr>
              <a:t>delega </a:t>
            </a:r>
            <a:r>
              <a:rPr sz="1100" spc="-5" dirty="0">
                <a:solidFill>
                  <a:srgbClr val="244060"/>
                </a:solidFill>
                <a:latin typeface="Arial"/>
                <a:cs typeface="Arial"/>
              </a:rPr>
              <a:t>ai </a:t>
            </a:r>
            <a:r>
              <a:rPr sz="1100" dirty="0">
                <a:solidFill>
                  <a:srgbClr val="244060"/>
                </a:solidFill>
                <a:latin typeface="Arial"/>
                <a:cs typeface="Arial"/>
              </a:rPr>
              <a:t>docenti </a:t>
            </a:r>
            <a:r>
              <a:rPr sz="1100" spc="-5" dirty="0">
                <a:solidFill>
                  <a:srgbClr val="244060"/>
                </a:solidFill>
                <a:latin typeface="Arial"/>
                <a:cs typeface="Arial"/>
              </a:rPr>
              <a:t>di compiti non costituisce affidamento di mansioni </a:t>
            </a:r>
            <a:r>
              <a:rPr sz="1100" dirty="0">
                <a:solidFill>
                  <a:srgbClr val="244060"/>
                </a:solidFill>
                <a:latin typeface="Arial"/>
                <a:cs typeface="Arial"/>
              </a:rPr>
              <a:t>superiori o </a:t>
            </a:r>
            <a:r>
              <a:rPr sz="1100" spc="-5" dirty="0">
                <a:solidFill>
                  <a:srgbClr val="244060"/>
                </a:solidFill>
                <a:latin typeface="Arial"/>
                <a:cs typeface="Arial"/>
              </a:rPr>
              <a:t>di funzioni vicarie. Inoltre, </a:t>
            </a:r>
            <a:r>
              <a:rPr sz="1100" dirty="0">
                <a:solidFill>
                  <a:srgbClr val="244060"/>
                </a:solidFill>
                <a:latin typeface="Arial"/>
                <a:cs typeface="Arial"/>
              </a:rPr>
              <a:t>Il </a:t>
            </a:r>
            <a:r>
              <a:rPr sz="1100" spc="-5" dirty="0">
                <a:solidFill>
                  <a:srgbClr val="244060"/>
                </a:solidFill>
                <a:latin typeface="Arial"/>
                <a:cs typeface="Arial"/>
              </a:rPr>
              <a:t>docente  </a:t>
            </a:r>
            <a:r>
              <a:rPr sz="1100" dirty="0">
                <a:solidFill>
                  <a:srgbClr val="244060"/>
                </a:solidFill>
                <a:latin typeface="Arial"/>
                <a:cs typeface="Arial"/>
              </a:rPr>
              <a:t>delegato </a:t>
            </a:r>
            <a:r>
              <a:rPr sz="1100" spc="-5" dirty="0">
                <a:solidFill>
                  <a:srgbClr val="244060"/>
                </a:solidFill>
                <a:latin typeface="Arial"/>
                <a:cs typeface="Arial"/>
              </a:rPr>
              <a:t>può essere retribuito </a:t>
            </a:r>
            <a:r>
              <a:rPr sz="1100" dirty="0">
                <a:solidFill>
                  <a:srgbClr val="244060"/>
                </a:solidFill>
                <a:latin typeface="Arial"/>
                <a:cs typeface="Arial"/>
              </a:rPr>
              <a:t>esclusivamente a </a:t>
            </a:r>
            <a:r>
              <a:rPr sz="1100" spc="-5" dirty="0">
                <a:solidFill>
                  <a:srgbClr val="244060"/>
                </a:solidFill>
                <a:latin typeface="Arial"/>
                <a:cs typeface="Arial"/>
              </a:rPr>
              <a:t>carico dei </a:t>
            </a:r>
            <a:r>
              <a:rPr sz="1100" dirty="0">
                <a:solidFill>
                  <a:srgbClr val="244060"/>
                </a:solidFill>
                <a:latin typeface="Arial"/>
                <a:cs typeface="Arial"/>
              </a:rPr>
              <a:t>fondi </a:t>
            </a:r>
            <a:r>
              <a:rPr sz="1100" spc="-5" dirty="0">
                <a:solidFill>
                  <a:srgbClr val="244060"/>
                </a:solidFill>
                <a:latin typeface="Arial"/>
                <a:cs typeface="Arial"/>
              </a:rPr>
              <a:t>disponibili per la remunerazione accessoria presso la specifica istituzione </a:t>
            </a:r>
            <a:r>
              <a:rPr sz="1100" dirty="0">
                <a:solidFill>
                  <a:srgbClr val="244060"/>
                </a:solidFill>
                <a:latin typeface="Arial"/>
                <a:cs typeface="Arial"/>
              </a:rPr>
              <a:t>scolastica </a:t>
            </a:r>
            <a:r>
              <a:rPr sz="1100" spc="-5" dirty="0">
                <a:solidFill>
                  <a:srgbClr val="244060"/>
                </a:solidFill>
                <a:latin typeface="Arial"/>
                <a:cs typeface="Arial"/>
              </a:rPr>
              <a:t>od educativa ai </a:t>
            </a:r>
            <a:r>
              <a:rPr sz="1100" dirty="0">
                <a:solidFill>
                  <a:srgbClr val="244060"/>
                </a:solidFill>
                <a:latin typeface="Arial"/>
                <a:cs typeface="Arial"/>
              </a:rPr>
              <a:t>sensi  </a:t>
            </a:r>
            <a:r>
              <a:rPr sz="1100" spc="-5" dirty="0">
                <a:solidFill>
                  <a:srgbClr val="244060"/>
                </a:solidFill>
                <a:latin typeface="Arial"/>
                <a:cs typeface="Arial"/>
              </a:rPr>
              <a:t>dell'articolo 88, </a:t>
            </a:r>
            <a:r>
              <a:rPr sz="1100" dirty="0">
                <a:solidFill>
                  <a:srgbClr val="244060"/>
                </a:solidFill>
                <a:latin typeface="Arial"/>
                <a:cs typeface="Arial"/>
              </a:rPr>
              <a:t>comma </a:t>
            </a:r>
            <a:r>
              <a:rPr sz="1100" spc="-5" dirty="0">
                <a:solidFill>
                  <a:srgbClr val="244060"/>
                </a:solidFill>
                <a:latin typeface="Arial"/>
                <a:cs typeface="Arial"/>
              </a:rPr>
              <a:t>2, </a:t>
            </a:r>
            <a:r>
              <a:rPr sz="1100" dirty="0">
                <a:solidFill>
                  <a:srgbClr val="244060"/>
                </a:solidFill>
                <a:latin typeface="Arial"/>
                <a:cs typeface="Arial"/>
              </a:rPr>
              <a:t>lettera </a:t>
            </a:r>
            <a:r>
              <a:rPr sz="1100" spc="5" dirty="0">
                <a:solidFill>
                  <a:srgbClr val="244060"/>
                </a:solidFill>
                <a:latin typeface="Arial"/>
                <a:cs typeface="Arial"/>
              </a:rPr>
              <a:t>f), </a:t>
            </a:r>
            <a:r>
              <a:rPr sz="1100" spc="-5" dirty="0">
                <a:solidFill>
                  <a:srgbClr val="244060"/>
                </a:solidFill>
                <a:latin typeface="Arial"/>
                <a:cs typeface="Arial"/>
              </a:rPr>
              <a:t>del CCNL relativo al personale</a:t>
            </a:r>
            <a:r>
              <a:rPr sz="1100" spc="-9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44060"/>
                </a:solidFill>
                <a:latin typeface="Arial"/>
                <a:cs typeface="Arial"/>
              </a:rPr>
              <a:t>scolastico.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209273" y="6543354"/>
            <a:ext cx="221615" cy="20827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18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Strumenti </a:t>
            </a:r>
            <a:r>
              <a:rPr spc="-5" dirty="0"/>
              <a:t>alternativi alle </a:t>
            </a:r>
            <a:r>
              <a:rPr dirty="0"/>
              <a:t>Convenzioni -</a:t>
            </a:r>
            <a:r>
              <a:rPr spc="-85" dirty="0"/>
              <a:t> </a:t>
            </a:r>
            <a:r>
              <a:rPr dirty="0"/>
              <a:t>quadro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0575" y="338709"/>
            <a:ext cx="59594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Mercato Elettronico della Pubblica Amministrazione </a:t>
            </a:r>
            <a:r>
              <a:rPr sz="1600" spc="-15" dirty="0">
                <a:solidFill>
                  <a:srgbClr val="001F5F"/>
                </a:solidFill>
                <a:latin typeface="Arial"/>
                <a:cs typeface="Arial"/>
              </a:rPr>
              <a:t>(Me.PA.)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(1/3)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76858" y="1143000"/>
            <a:ext cx="1003300" cy="398145"/>
          </a:xfrm>
          <a:custGeom>
            <a:avLst/>
            <a:gdLst/>
            <a:ahLst/>
            <a:cxnLst/>
            <a:rect l="l" t="t" r="r" b="b"/>
            <a:pathLst>
              <a:path w="1003300" h="398144">
                <a:moveTo>
                  <a:pt x="926718" y="321945"/>
                </a:moveTo>
                <a:lnTo>
                  <a:pt x="926718" y="398145"/>
                </a:lnTo>
                <a:lnTo>
                  <a:pt x="990218" y="366395"/>
                </a:lnTo>
                <a:lnTo>
                  <a:pt x="939418" y="366395"/>
                </a:lnTo>
                <a:lnTo>
                  <a:pt x="939418" y="353695"/>
                </a:lnTo>
                <a:lnTo>
                  <a:pt x="990218" y="353695"/>
                </a:lnTo>
                <a:lnTo>
                  <a:pt x="926718" y="321945"/>
                </a:lnTo>
                <a:close/>
              </a:path>
              <a:path w="1003300" h="398144">
                <a:moveTo>
                  <a:pt x="12700" y="0"/>
                </a:moveTo>
                <a:lnTo>
                  <a:pt x="0" y="0"/>
                </a:lnTo>
                <a:lnTo>
                  <a:pt x="0" y="363600"/>
                </a:lnTo>
                <a:lnTo>
                  <a:pt x="2793" y="366395"/>
                </a:lnTo>
                <a:lnTo>
                  <a:pt x="926718" y="366395"/>
                </a:lnTo>
                <a:lnTo>
                  <a:pt x="926718" y="360045"/>
                </a:lnTo>
                <a:lnTo>
                  <a:pt x="12700" y="360045"/>
                </a:lnTo>
                <a:lnTo>
                  <a:pt x="6350" y="353695"/>
                </a:lnTo>
                <a:lnTo>
                  <a:pt x="12700" y="353695"/>
                </a:lnTo>
                <a:lnTo>
                  <a:pt x="12700" y="0"/>
                </a:lnTo>
                <a:close/>
              </a:path>
              <a:path w="1003300" h="398144">
                <a:moveTo>
                  <a:pt x="990218" y="353695"/>
                </a:moveTo>
                <a:lnTo>
                  <a:pt x="939418" y="353695"/>
                </a:lnTo>
                <a:lnTo>
                  <a:pt x="939418" y="366395"/>
                </a:lnTo>
                <a:lnTo>
                  <a:pt x="990218" y="366395"/>
                </a:lnTo>
                <a:lnTo>
                  <a:pt x="1002918" y="360045"/>
                </a:lnTo>
                <a:lnTo>
                  <a:pt x="990218" y="353695"/>
                </a:lnTo>
                <a:close/>
              </a:path>
              <a:path w="1003300" h="398144">
                <a:moveTo>
                  <a:pt x="12700" y="353695"/>
                </a:moveTo>
                <a:lnTo>
                  <a:pt x="6350" y="353695"/>
                </a:lnTo>
                <a:lnTo>
                  <a:pt x="12700" y="360045"/>
                </a:lnTo>
                <a:lnTo>
                  <a:pt x="12700" y="353695"/>
                </a:lnTo>
                <a:close/>
              </a:path>
              <a:path w="1003300" h="398144">
                <a:moveTo>
                  <a:pt x="926718" y="353695"/>
                </a:moveTo>
                <a:lnTo>
                  <a:pt x="12700" y="353695"/>
                </a:lnTo>
                <a:lnTo>
                  <a:pt x="12700" y="360045"/>
                </a:lnTo>
                <a:lnTo>
                  <a:pt x="926718" y="360045"/>
                </a:lnTo>
                <a:lnTo>
                  <a:pt x="926718" y="353695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7095" y="702563"/>
            <a:ext cx="1840992" cy="461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8472" y="681227"/>
            <a:ext cx="1193292" cy="5440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3004" y="783336"/>
            <a:ext cx="1739264" cy="360045"/>
          </a:xfrm>
          <a:custGeom>
            <a:avLst/>
            <a:gdLst/>
            <a:ahLst/>
            <a:cxnLst/>
            <a:rect l="l" t="t" r="r" b="b"/>
            <a:pathLst>
              <a:path w="1739264" h="360044">
                <a:moveTo>
                  <a:pt x="0" y="359663"/>
                </a:moveTo>
                <a:lnTo>
                  <a:pt x="1738883" y="359663"/>
                </a:lnTo>
                <a:lnTo>
                  <a:pt x="1738883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23366" y="786129"/>
            <a:ext cx="92329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050" spc="-35" dirty="0">
                <a:solidFill>
                  <a:srgbClr val="FFFFFF"/>
                </a:solidFill>
                <a:latin typeface="Arial"/>
                <a:cs typeface="Arial"/>
              </a:rPr>
              <a:t>Acquisto</a:t>
            </a:r>
            <a:r>
              <a:rPr sz="105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35" dirty="0">
                <a:solidFill>
                  <a:srgbClr val="FFFFFF"/>
                </a:solidFill>
                <a:latin typeface="Arial"/>
                <a:cs typeface="Arial"/>
              </a:rPr>
              <a:t>tramite</a:t>
            </a:r>
            <a:endParaRPr sz="105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050" b="1" spc="-30" dirty="0">
                <a:solidFill>
                  <a:srgbClr val="FFFFFF"/>
                </a:solidFill>
                <a:latin typeface="Arial"/>
                <a:cs typeface="Arial"/>
              </a:rPr>
              <a:t>Me.PA.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65759" y="714755"/>
            <a:ext cx="181355" cy="1798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05790" y="720597"/>
            <a:ext cx="1022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113020" y="1943150"/>
            <a:ext cx="2369820" cy="2453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38928" y="2023872"/>
            <a:ext cx="2268220" cy="143510"/>
          </a:xfrm>
          <a:custGeom>
            <a:avLst/>
            <a:gdLst/>
            <a:ahLst/>
            <a:cxnLst/>
            <a:rect l="l" t="t" r="r" b="b"/>
            <a:pathLst>
              <a:path w="2268220" h="143510">
                <a:moveTo>
                  <a:pt x="0" y="0"/>
                </a:moveTo>
                <a:lnTo>
                  <a:pt x="0" y="66675"/>
                </a:lnTo>
                <a:lnTo>
                  <a:pt x="1133856" y="143255"/>
                </a:lnTo>
                <a:lnTo>
                  <a:pt x="2121044" y="76580"/>
                </a:lnTo>
                <a:lnTo>
                  <a:pt x="1133856" y="76580"/>
                </a:lnTo>
                <a:lnTo>
                  <a:pt x="0" y="0"/>
                </a:lnTo>
                <a:close/>
              </a:path>
              <a:path w="2268220" h="143510">
                <a:moveTo>
                  <a:pt x="2267712" y="0"/>
                </a:moveTo>
                <a:lnTo>
                  <a:pt x="1133856" y="76580"/>
                </a:lnTo>
                <a:lnTo>
                  <a:pt x="2121044" y="76580"/>
                </a:lnTo>
                <a:lnTo>
                  <a:pt x="2267712" y="66675"/>
                </a:lnTo>
                <a:lnTo>
                  <a:pt x="2267712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411095" y="1120941"/>
            <a:ext cx="8721725" cy="205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0100"/>
              </a:lnSpc>
              <a:spcBef>
                <a:spcPts val="100"/>
              </a:spcBef>
            </a:pP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Per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gli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acquisti 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importo inferiore alle soglie comunitarie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per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le procedure negoziate senza bando </a:t>
            </a:r>
            <a:r>
              <a:rPr sz="1400" b="1" i="1" spc="-15" dirty="0">
                <a:solidFill>
                  <a:srgbClr val="001F5F"/>
                </a:solidFill>
                <a:latin typeface="Arial"/>
                <a:cs typeface="Arial"/>
              </a:rPr>
              <a:t>ex 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art. 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63 del D.Lgs. 50/16, 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Scuole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possono ricorrere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vari strumenti alternativi tra loro, quali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il Mercato  Elettronico della </a:t>
            </a:r>
            <a:r>
              <a:rPr sz="1400" b="1" i="1" spc="-50" dirty="0">
                <a:solidFill>
                  <a:srgbClr val="001F5F"/>
                </a:solidFill>
                <a:latin typeface="Arial"/>
                <a:cs typeface="Arial"/>
              </a:rPr>
              <a:t>P.A.</a:t>
            </a:r>
            <a:r>
              <a:rPr sz="1400" b="1" i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15" dirty="0">
                <a:solidFill>
                  <a:srgbClr val="001F5F"/>
                </a:solidFill>
                <a:latin typeface="Arial"/>
                <a:cs typeface="Arial"/>
              </a:rPr>
              <a:t>(Me.PA.).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20000"/>
              </a:lnSpc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Me.PA.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è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un mercato digitale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dove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Amministrazioni registrate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le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Imprese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abilitate possono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effettuare 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negoziazioni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dirette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per acquisti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sotto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soglia comunitaria, mediante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ordini diretti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catalogo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tramite 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richieste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offerta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o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trattativa</a:t>
            </a:r>
            <a:r>
              <a:rPr sz="1400" b="1" spc="-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diretta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3715" y="5983325"/>
            <a:ext cx="392620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001F5F"/>
                </a:solidFill>
                <a:latin typeface="Arial"/>
                <a:cs typeface="Arial"/>
              </a:rPr>
              <a:t>Fonte: Consip, Il Programma </a:t>
            </a:r>
            <a:r>
              <a:rPr sz="900" spc="-5" dirty="0">
                <a:solidFill>
                  <a:srgbClr val="001F5F"/>
                </a:solidFill>
                <a:latin typeface="Arial"/>
                <a:cs typeface="Arial"/>
              </a:rPr>
              <a:t>per la razionalizzazione degli </a:t>
            </a:r>
            <a:r>
              <a:rPr sz="900" dirty="0">
                <a:solidFill>
                  <a:srgbClr val="001F5F"/>
                </a:solidFill>
                <a:latin typeface="Arial"/>
                <a:cs typeface="Arial"/>
              </a:rPr>
              <a:t>acquisti </a:t>
            </a:r>
            <a:r>
              <a:rPr sz="900" spc="-5" dirty="0">
                <a:solidFill>
                  <a:srgbClr val="001F5F"/>
                </a:solidFill>
                <a:latin typeface="Arial"/>
                <a:cs typeface="Arial"/>
              </a:rPr>
              <a:t>nella</a:t>
            </a:r>
            <a:r>
              <a:rPr sz="900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001F5F"/>
                </a:solidFill>
                <a:latin typeface="Arial"/>
                <a:cs typeface="Arial"/>
              </a:rPr>
              <a:t>P.A.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575303" y="3198876"/>
            <a:ext cx="6158484" cy="27995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85304" y="73152"/>
            <a:ext cx="2022348" cy="5684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74920" y="6198108"/>
            <a:ext cx="502920" cy="431800"/>
          </a:xfrm>
          <a:custGeom>
            <a:avLst/>
            <a:gdLst/>
            <a:ahLst/>
            <a:cxnLst/>
            <a:rect l="l" t="t" r="r" b="b"/>
            <a:pathLst>
              <a:path w="502920" h="431800">
                <a:moveTo>
                  <a:pt x="502919" y="107822"/>
                </a:moveTo>
                <a:lnTo>
                  <a:pt x="489457" y="107822"/>
                </a:lnTo>
                <a:lnTo>
                  <a:pt x="489457" y="323468"/>
                </a:lnTo>
                <a:lnTo>
                  <a:pt x="502919" y="323468"/>
                </a:lnTo>
                <a:lnTo>
                  <a:pt x="502919" y="107822"/>
                </a:lnTo>
                <a:close/>
              </a:path>
              <a:path w="502920" h="431800">
                <a:moveTo>
                  <a:pt x="475995" y="107822"/>
                </a:moveTo>
                <a:lnTo>
                  <a:pt x="448944" y="107822"/>
                </a:lnTo>
                <a:lnTo>
                  <a:pt x="448944" y="323468"/>
                </a:lnTo>
                <a:lnTo>
                  <a:pt x="475995" y="323468"/>
                </a:lnTo>
                <a:lnTo>
                  <a:pt x="475995" y="107822"/>
                </a:lnTo>
                <a:close/>
              </a:path>
              <a:path w="502920" h="431800">
                <a:moveTo>
                  <a:pt x="215645" y="0"/>
                </a:moveTo>
                <a:lnTo>
                  <a:pt x="0" y="215645"/>
                </a:lnTo>
                <a:lnTo>
                  <a:pt x="215645" y="431291"/>
                </a:lnTo>
                <a:lnTo>
                  <a:pt x="215645" y="323468"/>
                </a:lnTo>
                <a:lnTo>
                  <a:pt x="435482" y="323468"/>
                </a:lnTo>
                <a:lnTo>
                  <a:pt x="435482" y="107822"/>
                </a:lnTo>
                <a:lnTo>
                  <a:pt x="215645" y="107822"/>
                </a:lnTo>
                <a:lnTo>
                  <a:pt x="215645" y="0"/>
                </a:lnTo>
                <a:close/>
              </a:path>
            </a:pathLst>
          </a:custGeom>
          <a:solidFill>
            <a:srgbClr val="1343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86867" y="6326400"/>
            <a:ext cx="4480560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001F5F"/>
                </a:solidFill>
                <a:latin typeface="Arial"/>
                <a:cs typeface="Arial"/>
              </a:rPr>
              <a:t>Per tornare </a:t>
            </a:r>
            <a:r>
              <a:rPr sz="1100" spc="-5" dirty="0">
                <a:solidFill>
                  <a:srgbClr val="001F5F"/>
                </a:solidFill>
                <a:latin typeface="Arial"/>
                <a:cs typeface="Arial"/>
              </a:rPr>
              <a:t>al materiale didattico principale, cliccare sull'icona di</a:t>
            </a:r>
            <a:r>
              <a:rPr sz="1100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01F5F"/>
                </a:solidFill>
                <a:latin typeface="Arial"/>
                <a:cs typeface="Arial"/>
              </a:rPr>
              <a:t>seguito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136630" y="6555545"/>
            <a:ext cx="28194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latin typeface="Arial"/>
                <a:cs typeface="Arial"/>
              </a:rPr>
              <a:t>180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Strumenti </a:t>
            </a:r>
            <a:r>
              <a:rPr spc="-5" dirty="0"/>
              <a:t>alternativi alle </a:t>
            </a:r>
            <a:r>
              <a:rPr dirty="0"/>
              <a:t>Convenzioni -</a:t>
            </a:r>
            <a:r>
              <a:rPr spc="-85" dirty="0"/>
              <a:t> </a:t>
            </a:r>
            <a:r>
              <a:rPr dirty="0"/>
              <a:t>quadro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0575" y="338709"/>
            <a:ext cx="59594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Mercato Elettronico della Pubblica Amministrazione </a:t>
            </a:r>
            <a:r>
              <a:rPr sz="1600" spc="-15" dirty="0">
                <a:solidFill>
                  <a:srgbClr val="001F5F"/>
                </a:solidFill>
                <a:latin typeface="Arial"/>
                <a:cs typeface="Arial"/>
              </a:rPr>
              <a:t>(Me.PA.)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(2/3)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76858" y="1143000"/>
            <a:ext cx="1003300" cy="398145"/>
          </a:xfrm>
          <a:custGeom>
            <a:avLst/>
            <a:gdLst/>
            <a:ahLst/>
            <a:cxnLst/>
            <a:rect l="l" t="t" r="r" b="b"/>
            <a:pathLst>
              <a:path w="1003300" h="398144">
                <a:moveTo>
                  <a:pt x="926718" y="321945"/>
                </a:moveTo>
                <a:lnTo>
                  <a:pt x="926718" y="398145"/>
                </a:lnTo>
                <a:lnTo>
                  <a:pt x="990218" y="366395"/>
                </a:lnTo>
                <a:lnTo>
                  <a:pt x="939418" y="366395"/>
                </a:lnTo>
                <a:lnTo>
                  <a:pt x="939418" y="353695"/>
                </a:lnTo>
                <a:lnTo>
                  <a:pt x="990218" y="353695"/>
                </a:lnTo>
                <a:lnTo>
                  <a:pt x="926718" y="321945"/>
                </a:lnTo>
                <a:close/>
              </a:path>
              <a:path w="1003300" h="398144">
                <a:moveTo>
                  <a:pt x="12700" y="0"/>
                </a:moveTo>
                <a:lnTo>
                  <a:pt x="0" y="0"/>
                </a:lnTo>
                <a:lnTo>
                  <a:pt x="0" y="363600"/>
                </a:lnTo>
                <a:lnTo>
                  <a:pt x="2793" y="366395"/>
                </a:lnTo>
                <a:lnTo>
                  <a:pt x="926718" y="366395"/>
                </a:lnTo>
                <a:lnTo>
                  <a:pt x="926718" y="360045"/>
                </a:lnTo>
                <a:lnTo>
                  <a:pt x="12700" y="360045"/>
                </a:lnTo>
                <a:lnTo>
                  <a:pt x="6350" y="353695"/>
                </a:lnTo>
                <a:lnTo>
                  <a:pt x="12700" y="353695"/>
                </a:lnTo>
                <a:lnTo>
                  <a:pt x="12700" y="0"/>
                </a:lnTo>
                <a:close/>
              </a:path>
              <a:path w="1003300" h="398144">
                <a:moveTo>
                  <a:pt x="990218" y="353695"/>
                </a:moveTo>
                <a:lnTo>
                  <a:pt x="939418" y="353695"/>
                </a:lnTo>
                <a:lnTo>
                  <a:pt x="939418" y="366395"/>
                </a:lnTo>
                <a:lnTo>
                  <a:pt x="990218" y="366395"/>
                </a:lnTo>
                <a:lnTo>
                  <a:pt x="1002918" y="360045"/>
                </a:lnTo>
                <a:lnTo>
                  <a:pt x="990218" y="353695"/>
                </a:lnTo>
                <a:close/>
              </a:path>
              <a:path w="1003300" h="398144">
                <a:moveTo>
                  <a:pt x="12700" y="353695"/>
                </a:moveTo>
                <a:lnTo>
                  <a:pt x="6350" y="353695"/>
                </a:lnTo>
                <a:lnTo>
                  <a:pt x="12700" y="360045"/>
                </a:lnTo>
                <a:lnTo>
                  <a:pt x="12700" y="353695"/>
                </a:lnTo>
                <a:close/>
              </a:path>
              <a:path w="1003300" h="398144">
                <a:moveTo>
                  <a:pt x="926718" y="353695"/>
                </a:moveTo>
                <a:lnTo>
                  <a:pt x="12700" y="353695"/>
                </a:lnTo>
                <a:lnTo>
                  <a:pt x="12700" y="360045"/>
                </a:lnTo>
                <a:lnTo>
                  <a:pt x="926718" y="360045"/>
                </a:lnTo>
                <a:lnTo>
                  <a:pt x="926718" y="353695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411095" y="1249781"/>
            <a:ext cx="8721090" cy="537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Al fine di procedere all'acquisizione di beni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servizi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mediante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i="1" spc="-20" dirty="0">
                <a:solidFill>
                  <a:srgbClr val="001F5F"/>
                </a:solidFill>
                <a:latin typeface="Arial"/>
                <a:cs typeface="Arial"/>
              </a:rPr>
              <a:t>Me.PA.,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Amministrazioni 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hanno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a 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disposizione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tre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modalità alternative di</a:t>
            </a:r>
            <a:r>
              <a:rPr sz="1400" b="1" i="1" spc="-1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acquisto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87095" y="702563"/>
            <a:ext cx="1840992" cy="461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8472" y="681227"/>
            <a:ext cx="1193292" cy="5440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3004" y="783336"/>
            <a:ext cx="1739264" cy="360045"/>
          </a:xfrm>
          <a:custGeom>
            <a:avLst/>
            <a:gdLst/>
            <a:ahLst/>
            <a:cxnLst/>
            <a:rect l="l" t="t" r="r" b="b"/>
            <a:pathLst>
              <a:path w="1739264" h="360044">
                <a:moveTo>
                  <a:pt x="0" y="359663"/>
                </a:moveTo>
                <a:lnTo>
                  <a:pt x="1738883" y="359663"/>
                </a:lnTo>
                <a:lnTo>
                  <a:pt x="1738883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23366" y="786129"/>
            <a:ext cx="92329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050" spc="-35" dirty="0">
                <a:solidFill>
                  <a:srgbClr val="FFFFFF"/>
                </a:solidFill>
                <a:latin typeface="Arial"/>
                <a:cs typeface="Arial"/>
              </a:rPr>
              <a:t>Acquisto</a:t>
            </a:r>
            <a:r>
              <a:rPr sz="105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35" dirty="0">
                <a:solidFill>
                  <a:srgbClr val="FFFFFF"/>
                </a:solidFill>
                <a:latin typeface="Arial"/>
                <a:cs typeface="Arial"/>
              </a:rPr>
              <a:t>tramite</a:t>
            </a:r>
            <a:endParaRPr sz="105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050" b="1" spc="-30" dirty="0">
                <a:solidFill>
                  <a:srgbClr val="FFFFFF"/>
                </a:solidFill>
                <a:latin typeface="Arial"/>
                <a:cs typeface="Arial"/>
              </a:rPr>
              <a:t>Me.PA.</a:t>
            </a:r>
            <a:endParaRPr sz="105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65759" y="714755"/>
            <a:ext cx="181355" cy="1798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05790" y="720597"/>
            <a:ext cx="1022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53360" y="2182591"/>
            <a:ext cx="8344534" cy="85725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Strumento mediante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quale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Istituzioni scolastiche acquistano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bene e/o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servizio pubblicato</a:t>
            </a:r>
            <a:r>
              <a:rPr sz="1400" spc="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catalogo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dal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fornitore a seguito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dell’abilitazione al</a:t>
            </a:r>
            <a:r>
              <a:rPr sz="1400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Me.PA.</a:t>
            </a:r>
            <a:endParaRPr sz="140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  <a:spcBef>
                <a:spcPts val="840"/>
              </a:spcBef>
            </a:pPr>
            <a:r>
              <a:rPr sz="1400" i="1" spc="-5" dirty="0">
                <a:solidFill>
                  <a:srgbClr val="A6A6A6"/>
                </a:solidFill>
                <a:latin typeface="Arial"/>
                <a:cs typeface="Arial"/>
              </a:rPr>
              <a:t>Per </a:t>
            </a:r>
            <a:r>
              <a:rPr sz="1400" i="1" dirty="0">
                <a:solidFill>
                  <a:srgbClr val="A6A6A6"/>
                </a:solidFill>
                <a:latin typeface="Arial"/>
                <a:cs typeface="Arial"/>
              </a:rPr>
              <a:t>le procedure </a:t>
            </a:r>
            <a:r>
              <a:rPr sz="1400" i="1" spc="-5" dirty="0">
                <a:solidFill>
                  <a:srgbClr val="A6A6A6"/>
                </a:solidFill>
                <a:latin typeface="Arial"/>
                <a:cs typeface="Arial"/>
              </a:rPr>
              <a:t>di </a:t>
            </a:r>
            <a:r>
              <a:rPr sz="1400" i="1" dirty="0">
                <a:solidFill>
                  <a:srgbClr val="A6A6A6"/>
                </a:solidFill>
                <a:latin typeface="Arial"/>
                <a:cs typeface="Arial"/>
              </a:rPr>
              <a:t>importi inferiori </a:t>
            </a:r>
            <a:r>
              <a:rPr sz="1400" i="1" spc="-5" dirty="0">
                <a:solidFill>
                  <a:srgbClr val="A6A6A6"/>
                </a:solidFill>
                <a:latin typeface="Arial"/>
                <a:cs typeface="Arial"/>
              </a:rPr>
              <a:t>ai 40.000,00</a:t>
            </a:r>
            <a:r>
              <a:rPr sz="1400" i="1" spc="-18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A6A6A6"/>
                </a:solidFill>
                <a:latin typeface="Arial"/>
                <a:cs typeface="Arial"/>
              </a:rPr>
              <a:t>euro.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53360" y="3336391"/>
            <a:ext cx="8344534" cy="150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0000"/>
              </a:lnSpc>
              <a:spcBef>
                <a:spcPts val="100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Strumento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mediante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quale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Istituzioni scolastiche possono condurre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un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confronto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competitivo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tra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più  operatori abilitati sul </a:t>
            </a:r>
            <a:r>
              <a:rPr sz="1400" spc="-25" dirty="0">
                <a:solidFill>
                  <a:srgbClr val="001F5F"/>
                </a:solidFill>
                <a:latin typeface="Arial"/>
                <a:cs typeface="Arial"/>
              </a:rPr>
              <a:t>Me.PA.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richiedendo agli stessi di formulare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offerte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personalizzate sulla base delle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proprie specifiche esigenze 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aggiudicando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la gara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al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miglior</a:t>
            </a:r>
            <a:r>
              <a:rPr sz="1400" spc="-2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offerente.</a:t>
            </a:r>
            <a:endParaRPr sz="1400">
              <a:latin typeface="Arial"/>
              <a:cs typeface="Arial"/>
            </a:endParaRPr>
          </a:p>
          <a:p>
            <a:pPr marL="17145" marR="85090" algn="just">
              <a:lnSpc>
                <a:spcPct val="100000"/>
              </a:lnSpc>
              <a:spcBef>
                <a:spcPts val="585"/>
              </a:spcBef>
            </a:pPr>
            <a:r>
              <a:rPr sz="1400" i="1" spc="-5" dirty="0">
                <a:solidFill>
                  <a:srgbClr val="A6A6A6"/>
                </a:solidFill>
                <a:latin typeface="Arial"/>
                <a:cs typeface="Arial"/>
              </a:rPr>
              <a:t>Per </a:t>
            </a:r>
            <a:r>
              <a:rPr sz="1400" i="1" spc="-10" dirty="0">
                <a:solidFill>
                  <a:srgbClr val="A6A6A6"/>
                </a:solidFill>
                <a:latin typeface="Arial"/>
                <a:cs typeface="Arial"/>
              </a:rPr>
              <a:t>le </a:t>
            </a:r>
            <a:r>
              <a:rPr sz="1400" i="1" spc="-5" dirty="0">
                <a:solidFill>
                  <a:srgbClr val="A6A6A6"/>
                </a:solidFill>
                <a:latin typeface="Arial"/>
                <a:cs typeface="Arial"/>
              </a:rPr>
              <a:t>procedure </a:t>
            </a:r>
            <a:r>
              <a:rPr sz="1400" i="1" spc="-10" dirty="0">
                <a:solidFill>
                  <a:srgbClr val="A6A6A6"/>
                </a:solidFill>
                <a:latin typeface="Arial"/>
                <a:cs typeface="Arial"/>
              </a:rPr>
              <a:t>di </a:t>
            </a:r>
            <a:r>
              <a:rPr sz="1400" i="1" spc="-5" dirty="0">
                <a:solidFill>
                  <a:srgbClr val="A6A6A6"/>
                </a:solidFill>
                <a:latin typeface="Arial"/>
                <a:cs typeface="Arial"/>
              </a:rPr>
              <a:t>importi </a:t>
            </a:r>
            <a:r>
              <a:rPr sz="1400" i="1" dirty="0">
                <a:solidFill>
                  <a:srgbClr val="A6A6A6"/>
                </a:solidFill>
                <a:latin typeface="Arial"/>
                <a:cs typeface="Arial"/>
              </a:rPr>
              <a:t>pari o </a:t>
            </a:r>
            <a:r>
              <a:rPr sz="1400" i="1" spc="-5" dirty="0">
                <a:solidFill>
                  <a:srgbClr val="A6A6A6"/>
                </a:solidFill>
                <a:latin typeface="Arial"/>
                <a:cs typeface="Arial"/>
              </a:rPr>
              <a:t>superiori </a:t>
            </a:r>
            <a:r>
              <a:rPr sz="1400" i="1" dirty="0">
                <a:solidFill>
                  <a:srgbClr val="A6A6A6"/>
                </a:solidFill>
                <a:latin typeface="Arial"/>
                <a:cs typeface="Arial"/>
              </a:rPr>
              <a:t>a </a:t>
            </a:r>
            <a:r>
              <a:rPr sz="1400" i="1" spc="-5" dirty="0">
                <a:solidFill>
                  <a:srgbClr val="A6A6A6"/>
                </a:solidFill>
                <a:latin typeface="Arial"/>
                <a:cs typeface="Arial"/>
              </a:rPr>
              <a:t>40.000,00 euro </a:t>
            </a:r>
            <a:r>
              <a:rPr sz="1400" i="1" dirty="0">
                <a:solidFill>
                  <a:srgbClr val="A6A6A6"/>
                </a:solidFill>
                <a:latin typeface="Arial"/>
                <a:cs typeface="Arial"/>
              </a:rPr>
              <a:t>e </a:t>
            </a:r>
            <a:r>
              <a:rPr sz="1400" i="1" spc="-5" dirty="0">
                <a:solidFill>
                  <a:srgbClr val="A6A6A6"/>
                </a:solidFill>
                <a:latin typeface="Arial"/>
                <a:cs typeface="Arial"/>
              </a:rPr>
              <a:t>inferiori 144.000,00 </a:t>
            </a:r>
            <a:r>
              <a:rPr sz="1400" i="1" spc="-10" dirty="0">
                <a:solidFill>
                  <a:srgbClr val="A6A6A6"/>
                </a:solidFill>
                <a:latin typeface="Arial"/>
                <a:cs typeface="Arial"/>
              </a:rPr>
              <a:t>euro </a:t>
            </a:r>
            <a:r>
              <a:rPr sz="1400" i="1" spc="-5" dirty="0">
                <a:solidFill>
                  <a:srgbClr val="A6A6A6"/>
                </a:solidFill>
                <a:latin typeface="Arial"/>
                <a:cs typeface="Arial"/>
              </a:rPr>
              <a:t>(per servizi </a:t>
            </a:r>
            <a:r>
              <a:rPr sz="1400" i="1" dirty="0">
                <a:solidFill>
                  <a:srgbClr val="A6A6A6"/>
                </a:solidFill>
                <a:latin typeface="Arial"/>
                <a:cs typeface="Arial"/>
              </a:rPr>
              <a:t>o  </a:t>
            </a:r>
            <a:r>
              <a:rPr sz="1400" i="1" spc="-5" dirty="0">
                <a:solidFill>
                  <a:srgbClr val="A6A6A6"/>
                </a:solidFill>
                <a:latin typeface="Arial"/>
                <a:cs typeface="Arial"/>
              </a:rPr>
              <a:t>forniture) </a:t>
            </a:r>
            <a:r>
              <a:rPr sz="1400" i="1" dirty="0">
                <a:solidFill>
                  <a:srgbClr val="A6A6A6"/>
                </a:solidFill>
                <a:latin typeface="Arial"/>
                <a:cs typeface="Arial"/>
              </a:rPr>
              <a:t>e a </a:t>
            </a:r>
            <a:r>
              <a:rPr sz="1400" i="1" spc="-5" dirty="0">
                <a:solidFill>
                  <a:srgbClr val="A6A6A6"/>
                </a:solidFill>
                <a:latin typeface="Arial"/>
                <a:cs typeface="Arial"/>
              </a:rPr>
              <a:t>150.000,00 </a:t>
            </a:r>
            <a:r>
              <a:rPr sz="1400" i="1" spc="-10" dirty="0">
                <a:solidFill>
                  <a:srgbClr val="A6A6A6"/>
                </a:solidFill>
                <a:latin typeface="Arial"/>
                <a:cs typeface="Arial"/>
              </a:rPr>
              <a:t>euro </a:t>
            </a:r>
            <a:r>
              <a:rPr sz="1400" i="1" spc="-5" dirty="0">
                <a:solidFill>
                  <a:srgbClr val="A6A6A6"/>
                </a:solidFill>
                <a:latin typeface="Arial"/>
                <a:cs typeface="Arial"/>
              </a:rPr>
              <a:t>(per lavori). </a:t>
            </a:r>
            <a:r>
              <a:rPr sz="1400" i="1" spc="-35" dirty="0">
                <a:solidFill>
                  <a:srgbClr val="A6A6A6"/>
                </a:solidFill>
                <a:latin typeface="Arial"/>
                <a:cs typeface="Arial"/>
              </a:rPr>
              <a:t>Tale </a:t>
            </a:r>
            <a:r>
              <a:rPr sz="1400" i="1" spc="-5" dirty="0">
                <a:solidFill>
                  <a:srgbClr val="A6A6A6"/>
                </a:solidFill>
                <a:latin typeface="Arial"/>
                <a:cs typeface="Arial"/>
              </a:rPr>
              <a:t>procedura </a:t>
            </a:r>
            <a:r>
              <a:rPr sz="1400" i="1" dirty="0">
                <a:solidFill>
                  <a:srgbClr val="A6A6A6"/>
                </a:solidFill>
                <a:latin typeface="Arial"/>
                <a:cs typeface="Arial"/>
              </a:rPr>
              <a:t>è </a:t>
            </a:r>
            <a:r>
              <a:rPr sz="1400" i="1" spc="-5" dirty="0">
                <a:solidFill>
                  <a:srgbClr val="A6A6A6"/>
                </a:solidFill>
                <a:latin typeface="Arial"/>
                <a:cs typeface="Arial"/>
              </a:rPr>
              <a:t>utilizzabile </a:t>
            </a:r>
            <a:r>
              <a:rPr sz="1400" i="1" dirty="0">
                <a:solidFill>
                  <a:srgbClr val="A6A6A6"/>
                </a:solidFill>
                <a:latin typeface="Arial"/>
                <a:cs typeface="Arial"/>
              </a:rPr>
              <a:t>anche </a:t>
            </a:r>
            <a:r>
              <a:rPr sz="1400" i="1" spc="-5" dirty="0">
                <a:solidFill>
                  <a:srgbClr val="A6A6A6"/>
                </a:solidFill>
                <a:latin typeface="Arial"/>
                <a:cs typeface="Arial"/>
              </a:rPr>
              <a:t>per lavori di manutenzione  per </a:t>
            </a:r>
            <a:r>
              <a:rPr sz="1400" i="1" dirty="0">
                <a:solidFill>
                  <a:srgbClr val="A6A6A6"/>
                </a:solidFill>
                <a:latin typeface="Arial"/>
                <a:cs typeface="Arial"/>
              </a:rPr>
              <a:t>importi fino a 1 milione </a:t>
            </a:r>
            <a:r>
              <a:rPr sz="1400" i="1" spc="-5" dirty="0">
                <a:solidFill>
                  <a:srgbClr val="A6A6A6"/>
                </a:solidFill>
                <a:latin typeface="Arial"/>
                <a:cs typeface="Arial"/>
              </a:rPr>
              <a:t>di</a:t>
            </a:r>
            <a:r>
              <a:rPr sz="1400" i="1" spc="-1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A6A6A6"/>
                </a:solidFill>
                <a:latin typeface="Arial"/>
                <a:cs typeface="Arial"/>
              </a:rPr>
              <a:t>euro.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53360" y="5048289"/>
            <a:ext cx="8344534" cy="1006475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Strumento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mediante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il quale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Istituzioni scolastiche hanno la possibilità, all’interno del </a:t>
            </a: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Me.PA.,</a:t>
            </a:r>
            <a:r>
              <a:rPr sz="1400" spc="3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negoziare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direttamente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con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un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unico</a:t>
            </a:r>
            <a:r>
              <a:rPr sz="1400" spc="-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operatore.</a:t>
            </a:r>
            <a:endParaRPr sz="140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  <a:spcBef>
                <a:spcPts val="320"/>
              </a:spcBef>
            </a:pPr>
            <a:r>
              <a:rPr sz="1400" i="1" spc="-5" dirty="0">
                <a:solidFill>
                  <a:srgbClr val="A6A6A6"/>
                </a:solidFill>
                <a:latin typeface="Arial"/>
                <a:cs typeface="Arial"/>
              </a:rPr>
              <a:t>Per</a:t>
            </a:r>
            <a:r>
              <a:rPr sz="1400" i="1" spc="9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A6A6A6"/>
                </a:solidFill>
                <a:latin typeface="Arial"/>
                <a:cs typeface="Arial"/>
              </a:rPr>
              <a:t>le</a:t>
            </a:r>
            <a:r>
              <a:rPr sz="1400" i="1" spc="9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A6A6A6"/>
                </a:solidFill>
                <a:latin typeface="Arial"/>
                <a:cs typeface="Arial"/>
              </a:rPr>
              <a:t>procedure</a:t>
            </a:r>
            <a:r>
              <a:rPr sz="1400" i="1" spc="8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A6A6A6"/>
                </a:solidFill>
                <a:latin typeface="Arial"/>
                <a:cs typeface="Arial"/>
              </a:rPr>
              <a:t>di</a:t>
            </a:r>
            <a:r>
              <a:rPr sz="1400" i="1" spc="8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A6A6A6"/>
                </a:solidFill>
                <a:latin typeface="Arial"/>
                <a:cs typeface="Arial"/>
              </a:rPr>
              <a:t>importi</a:t>
            </a:r>
            <a:r>
              <a:rPr sz="1400" i="1" spc="9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A6A6A6"/>
                </a:solidFill>
                <a:latin typeface="Arial"/>
                <a:cs typeface="Arial"/>
              </a:rPr>
              <a:t>inferiori</a:t>
            </a:r>
            <a:r>
              <a:rPr sz="1400" i="1" spc="9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A6A6A6"/>
                </a:solidFill>
                <a:latin typeface="Arial"/>
                <a:cs typeface="Arial"/>
              </a:rPr>
              <a:t>ai</a:t>
            </a:r>
            <a:r>
              <a:rPr sz="1400" i="1" spc="7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A6A6A6"/>
                </a:solidFill>
                <a:latin typeface="Arial"/>
                <a:cs typeface="Arial"/>
              </a:rPr>
              <a:t>40.000,00</a:t>
            </a:r>
            <a:r>
              <a:rPr sz="1400" i="1" spc="8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A6A6A6"/>
                </a:solidFill>
                <a:latin typeface="Arial"/>
                <a:cs typeface="Arial"/>
              </a:rPr>
              <a:t>euro</a:t>
            </a:r>
            <a:r>
              <a:rPr sz="1400" i="1" spc="7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1400" i="1" spc="8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A6A6A6"/>
                </a:solidFill>
                <a:latin typeface="Arial"/>
                <a:cs typeface="Arial"/>
              </a:rPr>
              <a:t>per</a:t>
            </a:r>
            <a:r>
              <a:rPr sz="1400" i="1" spc="9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A6A6A6"/>
                </a:solidFill>
                <a:latin typeface="Arial"/>
                <a:cs typeface="Arial"/>
              </a:rPr>
              <a:t>le</a:t>
            </a:r>
            <a:r>
              <a:rPr sz="1400" i="1" spc="8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A6A6A6"/>
                </a:solidFill>
                <a:latin typeface="Arial"/>
                <a:cs typeface="Arial"/>
              </a:rPr>
              <a:t>procedure</a:t>
            </a:r>
            <a:r>
              <a:rPr sz="1400" i="1" spc="8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A6A6A6"/>
                </a:solidFill>
                <a:latin typeface="Arial"/>
                <a:cs typeface="Arial"/>
              </a:rPr>
              <a:t>negoziate</a:t>
            </a:r>
            <a:r>
              <a:rPr sz="1400" i="1" spc="8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A6A6A6"/>
                </a:solidFill>
                <a:latin typeface="Arial"/>
                <a:cs typeface="Arial"/>
              </a:rPr>
              <a:t>senza</a:t>
            </a:r>
            <a:r>
              <a:rPr sz="1400" i="1" spc="9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A6A6A6"/>
                </a:solidFill>
                <a:latin typeface="Arial"/>
                <a:cs typeface="Arial"/>
              </a:rPr>
              <a:t>bando</a:t>
            </a:r>
            <a:r>
              <a:rPr sz="1400" i="1" spc="9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A6A6A6"/>
                </a:solidFill>
                <a:latin typeface="Arial"/>
                <a:cs typeface="Arial"/>
              </a:rPr>
              <a:t>ex</a:t>
            </a:r>
            <a:r>
              <a:rPr sz="1400" i="1" spc="8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A6A6A6"/>
                </a:solidFill>
                <a:latin typeface="Arial"/>
                <a:cs typeface="Arial"/>
              </a:rPr>
              <a:t>art.</a:t>
            </a:r>
            <a:endParaRPr sz="140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  <a:spcBef>
                <a:spcPts val="5"/>
              </a:spcBef>
            </a:pPr>
            <a:r>
              <a:rPr sz="1400" i="1" spc="-5" dirty="0">
                <a:solidFill>
                  <a:srgbClr val="A6A6A6"/>
                </a:solidFill>
                <a:latin typeface="Arial"/>
                <a:cs typeface="Arial"/>
              </a:rPr>
              <a:t>63 del </a:t>
            </a:r>
            <a:r>
              <a:rPr sz="1400" i="1" dirty="0">
                <a:solidFill>
                  <a:srgbClr val="A6A6A6"/>
                </a:solidFill>
                <a:latin typeface="Arial"/>
                <a:cs typeface="Arial"/>
              </a:rPr>
              <a:t>D.Lgs.</a:t>
            </a:r>
            <a:r>
              <a:rPr sz="1400" i="1" spc="-4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A6A6A6"/>
                </a:solidFill>
                <a:latin typeface="Arial"/>
                <a:cs typeface="Arial"/>
              </a:rPr>
              <a:t>50/16.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712720" y="3159251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046" y="0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12720" y="4959096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046" y="0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02360" y="3887470"/>
            <a:ext cx="16217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Richiesta di</a:t>
            </a:r>
            <a:r>
              <a:rPr sz="1400" b="1" u="heavy" spc="-1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offerta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92608" y="3624059"/>
            <a:ext cx="2351532" cy="7894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8515" y="3649979"/>
            <a:ext cx="2249805" cy="687705"/>
          </a:xfrm>
          <a:custGeom>
            <a:avLst/>
            <a:gdLst/>
            <a:ahLst/>
            <a:cxnLst/>
            <a:rect l="l" t="t" r="r" b="b"/>
            <a:pathLst>
              <a:path w="2249805" h="687704">
                <a:moveTo>
                  <a:pt x="1924939" y="0"/>
                </a:moveTo>
                <a:lnTo>
                  <a:pt x="0" y="0"/>
                </a:lnTo>
                <a:lnTo>
                  <a:pt x="0" y="687324"/>
                </a:lnTo>
                <a:lnTo>
                  <a:pt x="1924939" y="687324"/>
                </a:lnTo>
                <a:lnTo>
                  <a:pt x="2249424" y="343662"/>
                </a:lnTo>
                <a:lnTo>
                  <a:pt x="1924939" y="0"/>
                </a:lnTo>
                <a:close/>
              </a:path>
            </a:pathLst>
          </a:custGeom>
          <a:solidFill>
            <a:srgbClr val="28649C">
              <a:alpha val="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02360" y="2484882"/>
            <a:ext cx="12007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Ordine</a:t>
            </a:r>
            <a:r>
              <a:rPr sz="1400" b="1" u="heavy" spc="-8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diretto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92608" y="2241791"/>
            <a:ext cx="2351532" cy="7894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8515" y="2267711"/>
            <a:ext cx="2249805" cy="687705"/>
          </a:xfrm>
          <a:custGeom>
            <a:avLst/>
            <a:gdLst/>
            <a:ahLst/>
            <a:cxnLst/>
            <a:rect l="l" t="t" r="r" b="b"/>
            <a:pathLst>
              <a:path w="2249805" h="687705">
                <a:moveTo>
                  <a:pt x="1924939" y="0"/>
                </a:moveTo>
                <a:lnTo>
                  <a:pt x="0" y="0"/>
                </a:lnTo>
                <a:lnTo>
                  <a:pt x="0" y="687324"/>
                </a:lnTo>
                <a:lnTo>
                  <a:pt x="1924939" y="687324"/>
                </a:lnTo>
                <a:lnTo>
                  <a:pt x="2249424" y="343662"/>
                </a:lnTo>
                <a:lnTo>
                  <a:pt x="1924939" y="0"/>
                </a:lnTo>
                <a:close/>
              </a:path>
            </a:pathLst>
          </a:custGeom>
          <a:solidFill>
            <a:srgbClr val="28649C">
              <a:alpha val="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36804" y="2476538"/>
            <a:ext cx="318477" cy="31847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1563" y="2456675"/>
            <a:ext cx="347535" cy="3962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2711" y="2502407"/>
            <a:ext cx="216408" cy="2164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18591" y="2510789"/>
            <a:ext cx="10350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36804" y="3880129"/>
            <a:ext cx="318477" cy="31696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1563" y="3860253"/>
            <a:ext cx="347535" cy="39475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2711" y="3906011"/>
            <a:ext cx="216408" cy="2148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18591" y="3913377"/>
            <a:ext cx="10350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02360" y="5261864"/>
            <a:ext cx="14077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Trattativa</a:t>
            </a:r>
            <a:r>
              <a:rPr sz="1400" b="1" u="heavy" spc="-9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diretta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92608" y="5006340"/>
            <a:ext cx="2351532" cy="7894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18515" y="5032247"/>
            <a:ext cx="2249805" cy="687705"/>
          </a:xfrm>
          <a:custGeom>
            <a:avLst/>
            <a:gdLst/>
            <a:ahLst/>
            <a:cxnLst/>
            <a:rect l="l" t="t" r="r" b="b"/>
            <a:pathLst>
              <a:path w="2249805" h="687704">
                <a:moveTo>
                  <a:pt x="1924939" y="0"/>
                </a:moveTo>
                <a:lnTo>
                  <a:pt x="0" y="0"/>
                </a:lnTo>
                <a:lnTo>
                  <a:pt x="0" y="687323"/>
                </a:lnTo>
                <a:lnTo>
                  <a:pt x="1924939" y="687323"/>
                </a:lnTo>
                <a:lnTo>
                  <a:pt x="2249424" y="343661"/>
                </a:lnTo>
                <a:lnTo>
                  <a:pt x="1924939" y="0"/>
                </a:lnTo>
                <a:close/>
              </a:path>
            </a:pathLst>
          </a:custGeom>
          <a:solidFill>
            <a:srgbClr val="28649C">
              <a:alpha val="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6804" y="5253266"/>
            <a:ext cx="318477" cy="31847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1563" y="5233415"/>
            <a:ext cx="347535" cy="39625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2711" y="5279135"/>
            <a:ext cx="216408" cy="2164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18591" y="5287772"/>
            <a:ext cx="10350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385304" y="73152"/>
            <a:ext cx="2022348" cy="56845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074920" y="6198108"/>
            <a:ext cx="502920" cy="431800"/>
          </a:xfrm>
          <a:custGeom>
            <a:avLst/>
            <a:gdLst/>
            <a:ahLst/>
            <a:cxnLst/>
            <a:rect l="l" t="t" r="r" b="b"/>
            <a:pathLst>
              <a:path w="502920" h="431800">
                <a:moveTo>
                  <a:pt x="502919" y="107822"/>
                </a:moveTo>
                <a:lnTo>
                  <a:pt x="489457" y="107822"/>
                </a:lnTo>
                <a:lnTo>
                  <a:pt x="489457" y="323468"/>
                </a:lnTo>
                <a:lnTo>
                  <a:pt x="502919" y="323468"/>
                </a:lnTo>
                <a:lnTo>
                  <a:pt x="502919" y="107822"/>
                </a:lnTo>
                <a:close/>
              </a:path>
              <a:path w="502920" h="431800">
                <a:moveTo>
                  <a:pt x="475995" y="107822"/>
                </a:moveTo>
                <a:lnTo>
                  <a:pt x="448944" y="107822"/>
                </a:lnTo>
                <a:lnTo>
                  <a:pt x="448944" y="323468"/>
                </a:lnTo>
                <a:lnTo>
                  <a:pt x="475995" y="323468"/>
                </a:lnTo>
                <a:lnTo>
                  <a:pt x="475995" y="107822"/>
                </a:lnTo>
                <a:close/>
              </a:path>
              <a:path w="502920" h="431800">
                <a:moveTo>
                  <a:pt x="215645" y="0"/>
                </a:moveTo>
                <a:lnTo>
                  <a:pt x="0" y="215645"/>
                </a:lnTo>
                <a:lnTo>
                  <a:pt x="215645" y="431291"/>
                </a:lnTo>
                <a:lnTo>
                  <a:pt x="215645" y="323468"/>
                </a:lnTo>
                <a:lnTo>
                  <a:pt x="435482" y="323468"/>
                </a:lnTo>
                <a:lnTo>
                  <a:pt x="435482" y="107822"/>
                </a:lnTo>
                <a:lnTo>
                  <a:pt x="215645" y="107822"/>
                </a:lnTo>
                <a:lnTo>
                  <a:pt x="215645" y="0"/>
                </a:lnTo>
                <a:close/>
              </a:path>
            </a:pathLst>
          </a:custGeom>
          <a:solidFill>
            <a:srgbClr val="1343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486867" y="6326400"/>
            <a:ext cx="4480560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001F5F"/>
                </a:solidFill>
                <a:latin typeface="Arial"/>
                <a:cs typeface="Arial"/>
              </a:rPr>
              <a:t>Per tornare </a:t>
            </a:r>
            <a:r>
              <a:rPr sz="1100" spc="-5" dirty="0">
                <a:solidFill>
                  <a:srgbClr val="001F5F"/>
                </a:solidFill>
                <a:latin typeface="Arial"/>
                <a:cs typeface="Arial"/>
              </a:rPr>
              <a:t>al materiale didattico principale, cliccare sull'icona di</a:t>
            </a:r>
            <a:r>
              <a:rPr sz="1100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01F5F"/>
                </a:solidFill>
                <a:latin typeface="Arial"/>
                <a:cs typeface="Arial"/>
              </a:rPr>
              <a:t>seguito</a:t>
            </a:r>
            <a:endParaRPr sz="1100">
              <a:latin typeface="Arial"/>
              <a:cs typeface="Arial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ts val="1425"/>
              </a:lnSpc>
            </a:pPr>
            <a:fld id="{81D60167-4931-47E6-BA6A-407CBD079E47}" type="slidenum">
              <a:rPr spc="-5" dirty="0"/>
              <a:t>181</a:t>
            </a:fld>
            <a:endParaRPr spc="-5" dirty="0"/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76858" y="1152144"/>
            <a:ext cx="1003300" cy="398145"/>
          </a:xfrm>
          <a:custGeom>
            <a:avLst/>
            <a:gdLst/>
            <a:ahLst/>
            <a:cxnLst/>
            <a:rect l="l" t="t" r="r" b="b"/>
            <a:pathLst>
              <a:path w="1003300" h="398144">
                <a:moveTo>
                  <a:pt x="926718" y="321944"/>
                </a:moveTo>
                <a:lnTo>
                  <a:pt x="926718" y="398144"/>
                </a:lnTo>
                <a:lnTo>
                  <a:pt x="990218" y="366394"/>
                </a:lnTo>
                <a:lnTo>
                  <a:pt x="939418" y="366394"/>
                </a:lnTo>
                <a:lnTo>
                  <a:pt x="939418" y="353694"/>
                </a:lnTo>
                <a:lnTo>
                  <a:pt x="990218" y="353694"/>
                </a:lnTo>
                <a:lnTo>
                  <a:pt x="926718" y="321944"/>
                </a:lnTo>
                <a:close/>
              </a:path>
              <a:path w="1003300" h="398144">
                <a:moveTo>
                  <a:pt x="12700" y="0"/>
                </a:moveTo>
                <a:lnTo>
                  <a:pt x="0" y="0"/>
                </a:lnTo>
                <a:lnTo>
                  <a:pt x="0" y="363600"/>
                </a:lnTo>
                <a:lnTo>
                  <a:pt x="2793" y="366394"/>
                </a:lnTo>
                <a:lnTo>
                  <a:pt x="926718" y="366394"/>
                </a:lnTo>
                <a:lnTo>
                  <a:pt x="926718" y="360044"/>
                </a:lnTo>
                <a:lnTo>
                  <a:pt x="12700" y="360044"/>
                </a:lnTo>
                <a:lnTo>
                  <a:pt x="6350" y="353694"/>
                </a:lnTo>
                <a:lnTo>
                  <a:pt x="12700" y="353694"/>
                </a:lnTo>
                <a:lnTo>
                  <a:pt x="12700" y="0"/>
                </a:lnTo>
                <a:close/>
              </a:path>
              <a:path w="1003300" h="398144">
                <a:moveTo>
                  <a:pt x="990218" y="353694"/>
                </a:moveTo>
                <a:lnTo>
                  <a:pt x="939418" y="353694"/>
                </a:lnTo>
                <a:lnTo>
                  <a:pt x="939418" y="366394"/>
                </a:lnTo>
                <a:lnTo>
                  <a:pt x="990218" y="366394"/>
                </a:lnTo>
                <a:lnTo>
                  <a:pt x="1002918" y="360044"/>
                </a:lnTo>
                <a:lnTo>
                  <a:pt x="990218" y="353694"/>
                </a:lnTo>
                <a:close/>
              </a:path>
              <a:path w="1003300" h="398144">
                <a:moveTo>
                  <a:pt x="12700" y="353694"/>
                </a:moveTo>
                <a:lnTo>
                  <a:pt x="6350" y="353694"/>
                </a:lnTo>
                <a:lnTo>
                  <a:pt x="12700" y="360044"/>
                </a:lnTo>
                <a:lnTo>
                  <a:pt x="12700" y="353694"/>
                </a:lnTo>
                <a:close/>
              </a:path>
              <a:path w="1003300" h="398144">
                <a:moveTo>
                  <a:pt x="926718" y="353694"/>
                </a:moveTo>
                <a:lnTo>
                  <a:pt x="12700" y="353694"/>
                </a:lnTo>
                <a:lnTo>
                  <a:pt x="12700" y="360044"/>
                </a:lnTo>
                <a:lnTo>
                  <a:pt x="926718" y="360044"/>
                </a:lnTo>
                <a:lnTo>
                  <a:pt x="926718" y="353694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11095" y="1428114"/>
            <a:ext cx="62452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A seguire si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delineano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i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principali vantaggi derivanti dall'utilizzo del</a:t>
            </a:r>
            <a:r>
              <a:rPr sz="1400" b="1" i="1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15" dirty="0">
                <a:solidFill>
                  <a:srgbClr val="001F5F"/>
                </a:solidFill>
                <a:latin typeface="Arial"/>
                <a:cs typeface="Arial"/>
              </a:rPr>
              <a:t>Me.PA.</a:t>
            </a:r>
            <a:r>
              <a:rPr sz="1400" i="1" spc="-15" dirty="0">
                <a:solidFill>
                  <a:srgbClr val="001F5F"/>
                </a:solidFill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7095" y="710196"/>
            <a:ext cx="1840992" cy="4632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688860"/>
            <a:ext cx="1193292" cy="5455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3004" y="790955"/>
            <a:ext cx="1739264" cy="361315"/>
          </a:xfrm>
          <a:custGeom>
            <a:avLst/>
            <a:gdLst/>
            <a:ahLst/>
            <a:cxnLst/>
            <a:rect l="l" t="t" r="r" b="b"/>
            <a:pathLst>
              <a:path w="1739264" h="361315">
                <a:moveTo>
                  <a:pt x="0" y="361188"/>
                </a:moveTo>
                <a:lnTo>
                  <a:pt x="1738883" y="361188"/>
                </a:lnTo>
                <a:lnTo>
                  <a:pt x="1738883" y="0"/>
                </a:lnTo>
                <a:lnTo>
                  <a:pt x="0" y="0"/>
                </a:lnTo>
                <a:lnTo>
                  <a:pt x="0" y="361188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23366" y="794384"/>
            <a:ext cx="92329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050" spc="-35" dirty="0">
                <a:solidFill>
                  <a:srgbClr val="FFFFFF"/>
                </a:solidFill>
                <a:latin typeface="Arial"/>
                <a:cs typeface="Arial"/>
              </a:rPr>
              <a:t>Acquisto</a:t>
            </a:r>
            <a:r>
              <a:rPr sz="105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35" dirty="0">
                <a:solidFill>
                  <a:srgbClr val="FFFFFF"/>
                </a:solidFill>
                <a:latin typeface="Arial"/>
                <a:cs typeface="Arial"/>
              </a:rPr>
              <a:t>tramite</a:t>
            </a:r>
            <a:endParaRPr sz="105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050" b="1" spc="-30" dirty="0">
                <a:solidFill>
                  <a:srgbClr val="FFFFFF"/>
                </a:solidFill>
                <a:latin typeface="Arial"/>
                <a:cs typeface="Arial"/>
              </a:rPr>
              <a:t>Me.PA.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65759" y="723900"/>
            <a:ext cx="181355" cy="1798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05790" y="728548"/>
            <a:ext cx="10223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Strumenti </a:t>
            </a:r>
            <a:r>
              <a:rPr spc="-5" dirty="0"/>
              <a:t>alternativi alle </a:t>
            </a:r>
            <a:r>
              <a:rPr dirty="0"/>
              <a:t>Convenzioni -</a:t>
            </a:r>
            <a:r>
              <a:rPr spc="-85" dirty="0"/>
              <a:t> </a:t>
            </a:r>
            <a:r>
              <a:rPr dirty="0"/>
              <a:t>quadro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90575" y="338709"/>
            <a:ext cx="59594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Mercato Elettronico della Pubblica Amministrazione </a:t>
            </a:r>
            <a:r>
              <a:rPr sz="1600" spc="-15" dirty="0">
                <a:solidFill>
                  <a:srgbClr val="001F5F"/>
                </a:solidFill>
                <a:latin typeface="Arial"/>
                <a:cs typeface="Arial"/>
              </a:rPr>
              <a:t>(Me.PA.)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(3/3)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831848" y="1883664"/>
            <a:ext cx="8528304" cy="40294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85304" y="73152"/>
            <a:ext cx="2022348" cy="5684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74920" y="6198108"/>
            <a:ext cx="502920" cy="431800"/>
          </a:xfrm>
          <a:custGeom>
            <a:avLst/>
            <a:gdLst/>
            <a:ahLst/>
            <a:cxnLst/>
            <a:rect l="l" t="t" r="r" b="b"/>
            <a:pathLst>
              <a:path w="502920" h="431800">
                <a:moveTo>
                  <a:pt x="502919" y="107822"/>
                </a:moveTo>
                <a:lnTo>
                  <a:pt x="489457" y="107822"/>
                </a:lnTo>
                <a:lnTo>
                  <a:pt x="489457" y="323468"/>
                </a:lnTo>
                <a:lnTo>
                  <a:pt x="502919" y="323468"/>
                </a:lnTo>
                <a:lnTo>
                  <a:pt x="502919" y="107822"/>
                </a:lnTo>
                <a:close/>
              </a:path>
              <a:path w="502920" h="431800">
                <a:moveTo>
                  <a:pt x="475995" y="107822"/>
                </a:moveTo>
                <a:lnTo>
                  <a:pt x="448944" y="107822"/>
                </a:lnTo>
                <a:lnTo>
                  <a:pt x="448944" y="323468"/>
                </a:lnTo>
                <a:lnTo>
                  <a:pt x="475995" y="323468"/>
                </a:lnTo>
                <a:lnTo>
                  <a:pt x="475995" y="107822"/>
                </a:lnTo>
                <a:close/>
              </a:path>
              <a:path w="502920" h="431800">
                <a:moveTo>
                  <a:pt x="215645" y="0"/>
                </a:moveTo>
                <a:lnTo>
                  <a:pt x="0" y="215645"/>
                </a:lnTo>
                <a:lnTo>
                  <a:pt x="215645" y="431291"/>
                </a:lnTo>
                <a:lnTo>
                  <a:pt x="215645" y="323468"/>
                </a:lnTo>
                <a:lnTo>
                  <a:pt x="435482" y="323468"/>
                </a:lnTo>
                <a:lnTo>
                  <a:pt x="435482" y="107822"/>
                </a:lnTo>
                <a:lnTo>
                  <a:pt x="215645" y="107822"/>
                </a:lnTo>
                <a:lnTo>
                  <a:pt x="215645" y="0"/>
                </a:lnTo>
                <a:close/>
              </a:path>
            </a:pathLst>
          </a:custGeom>
          <a:solidFill>
            <a:srgbClr val="1343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86867" y="6326400"/>
            <a:ext cx="4480560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001F5F"/>
                </a:solidFill>
                <a:latin typeface="Arial"/>
                <a:cs typeface="Arial"/>
              </a:rPr>
              <a:t>Per tornare </a:t>
            </a:r>
            <a:r>
              <a:rPr sz="1100" spc="-5" dirty="0">
                <a:solidFill>
                  <a:srgbClr val="001F5F"/>
                </a:solidFill>
                <a:latin typeface="Arial"/>
                <a:cs typeface="Arial"/>
              </a:rPr>
              <a:t>al materiale didattico principale, cliccare sull'icona di</a:t>
            </a:r>
            <a:r>
              <a:rPr sz="1100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01F5F"/>
                </a:solidFill>
                <a:latin typeface="Arial"/>
                <a:cs typeface="Arial"/>
              </a:rPr>
              <a:t>seguito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ts val="1425"/>
              </a:lnSpc>
            </a:pPr>
            <a:fld id="{81D60167-4931-47E6-BA6A-407CBD079E47}" type="slidenum">
              <a:rPr spc="-5" dirty="0"/>
              <a:t>182</a:t>
            </a:fld>
            <a:endParaRPr spc="-5" dirty="0"/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76858" y="1152144"/>
            <a:ext cx="1003300" cy="398145"/>
          </a:xfrm>
          <a:custGeom>
            <a:avLst/>
            <a:gdLst/>
            <a:ahLst/>
            <a:cxnLst/>
            <a:rect l="l" t="t" r="r" b="b"/>
            <a:pathLst>
              <a:path w="1003300" h="398144">
                <a:moveTo>
                  <a:pt x="926718" y="321944"/>
                </a:moveTo>
                <a:lnTo>
                  <a:pt x="926718" y="398144"/>
                </a:lnTo>
                <a:lnTo>
                  <a:pt x="990218" y="366394"/>
                </a:lnTo>
                <a:lnTo>
                  <a:pt x="939418" y="366394"/>
                </a:lnTo>
                <a:lnTo>
                  <a:pt x="939418" y="353694"/>
                </a:lnTo>
                <a:lnTo>
                  <a:pt x="990218" y="353694"/>
                </a:lnTo>
                <a:lnTo>
                  <a:pt x="926718" y="321944"/>
                </a:lnTo>
                <a:close/>
              </a:path>
              <a:path w="1003300" h="398144">
                <a:moveTo>
                  <a:pt x="12700" y="0"/>
                </a:moveTo>
                <a:lnTo>
                  <a:pt x="0" y="0"/>
                </a:lnTo>
                <a:lnTo>
                  <a:pt x="0" y="363600"/>
                </a:lnTo>
                <a:lnTo>
                  <a:pt x="2793" y="366394"/>
                </a:lnTo>
                <a:lnTo>
                  <a:pt x="926718" y="366394"/>
                </a:lnTo>
                <a:lnTo>
                  <a:pt x="926718" y="360044"/>
                </a:lnTo>
                <a:lnTo>
                  <a:pt x="12700" y="360044"/>
                </a:lnTo>
                <a:lnTo>
                  <a:pt x="6350" y="353694"/>
                </a:lnTo>
                <a:lnTo>
                  <a:pt x="12700" y="353694"/>
                </a:lnTo>
                <a:lnTo>
                  <a:pt x="12700" y="0"/>
                </a:lnTo>
                <a:close/>
              </a:path>
              <a:path w="1003300" h="398144">
                <a:moveTo>
                  <a:pt x="990218" y="353694"/>
                </a:moveTo>
                <a:lnTo>
                  <a:pt x="939418" y="353694"/>
                </a:lnTo>
                <a:lnTo>
                  <a:pt x="939418" y="366394"/>
                </a:lnTo>
                <a:lnTo>
                  <a:pt x="990218" y="366394"/>
                </a:lnTo>
                <a:lnTo>
                  <a:pt x="1002918" y="360044"/>
                </a:lnTo>
                <a:lnTo>
                  <a:pt x="990218" y="353694"/>
                </a:lnTo>
                <a:close/>
              </a:path>
              <a:path w="1003300" h="398144">
                <a:moveTo>
                  <a:pt x="12700" y="353694"/>
                </a:moveTo>
                <a:lnTo>
                  <a:pt x="6350" y="353694"/>
                </a:lnTo>
                <a:lnTo>
                  <a:pt x="12700" y="360044"/>
                </a:lnTo>
                <a:lnTo>
                  <a:pt x="12700" y="353694"/>
                </a:lnTo>
                <a:close/>
              </a:path>
              <a:path w="1003300" h="398144">
                <a:moveTo>
                  <a:pt x="926718" y="353694"/>
                </a:moveTo>
                <a:lnTo>
                  <a:pt x="12700" y="353694"/>
                </a:lnTo>
                <a:lnTo>
                  <a:pt x="12700" y="360044"/>
                </a:lnTo>
                <a:lnTo>
                  <a:pt x="926718" y="360044"/>
                </a:lnTo>
                <a:lnTo>
                  <a:pt x="926718" y="353694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11095" y="1258036"/>
            <a:ext cx="8721090" cy="537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Una ulteriore alternativa alle Convenzioni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-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quadro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è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costituita dal ricorso agli 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Accordi quadro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messi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a 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disposizione da Consip</a:t>
            </a:r>
            <a:r>
              <a:rPr sz="1400" b="1" i="1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S.p.A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..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7095" y="711708"/>
            <a:ext cx="1840992" cy="461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9308" y="690372"/>
            <a:ext cx="1527048" cy="5440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3004" y="792480"/>
            <a:ext cx="1739264" cy="360045"/>
          </a:xfrm>
          <a:custGeom>
            <a:avLst/>
            <a:gdLst/>
            <a:ahLst/>
            <a:cxnLst/>
            <a:rect l="l" t="t" r="r" b="b"/>
            <a:pathLst>
              <a:path w="1739264" h="360044">
                <a:moveTo>
                  <a:pt x="0" y="359663"/>
                </a:moveTo>
                <a:lnTo>
                  <a:pt x="1738883" y="359663"/>
                </a:lnTo>
                <a:lnTo>
                  <a:pt x="1738883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54202" y="795020"/>
            <a:ext cx="129413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24130" algn="ctr">
              <a:lnSpc>
                <a:spcPct val="100000"/>
              </a:lnSpc>
              <a:spcBef>
                <a:spcPts val="105"/>
              </a:spcBef>
            </a:pPr>
            <a:r>
              <a:rPr sz="1050" spc="-35" dirty="0">
                <a:solidFill>
                  <a:srgbClr val="FFFFFF"/>
                </a:solidFill>
                <a:latin typeface="Arial"/>
                <a:cs typeface="Arial"/>
              </a:rPr>
              <a:t>Acquisto</a:t>
            </a:r>
            <a:r>
              <a:rPr sz="10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35" dirty="0">
                <a:solidFill>
                  <a:srgbClr val="FFFFFF"/>
                </a:solidFill>
                <a:latin typeface="Arial"/>
                <a:cs typeface="Arial"/>
              </a:rPr>
              <a:t>tramite</a:t>
            </a:r>
            <a:endParaRPr sz="10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050" b="1" spc="-35" dirty="0">
                <a:solidFill>
                  <a:srgbClr val="FFFFFF"/>
                </a:solidFill>
                <a:latin typeface="Arial"/>
                <a:cs typeface="Arial"/>
              </a:rPr>
              <a:t>ACCORDO</a:t>
            </a:r>
            <a:r>
              <a:rPr sz="105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35" dirty="0">
                <a:solidFill>
                  <a:srgbClr val="FFFFFF"/>
                </a:solidFill>
                <a:latin typeface="Arial"/>
                <a:cs typeface="Arial"/>
              </a:rPr>
              <a:t>QUADRO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65759" y="723900"/>
            <a:ext cx="181355" cy="1798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02437" y="728548"/>
            <a:ext cx="10858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113020" y="1950770"/>
            <a:ext cx="2369820" cy="2469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38928" y="2031492"/>
            <a:ext cx="2268220" cy="144780"/>
          </a:xfrm>
          <a:custGeom>
            <a:avLst/>
            <a:gdLst/>
            <a:ahLst/>
            <a:cxnLst/>
            <a:rect l="l" t="t" r="r" b="b"/>
            <a:pathLst>
              <a:path w="2268220" h="144780">
                <a:moveTo>
                  <a:pt x="0" y="0"/>
                </a:moveTo>
                <a:lnTo>
                  <a:pt x="0" y="67437"/>
                </a:lnTo>
                <a:lnTo>
                  <a:pt x="1133856" y="144780"/>
                </a:lnTo>
                <a:lnTo>
                  <a:pt x="2122489" y="77343"/>
                </a:lnTo>
                <a:lnTo>
                  <a:pt x="1133856" y="77343"/>
                </a:lnTo>
                <a:lnTo>
                  <a:pt x="0" y="0"/>
                </a:lnTo>
                <a:close/>
              </a:path>
              <a:path w="2268220" h="144780">
                <a:moveTo>
                  <a:pt x="2267712" y="0"/>
                </a:moveTo>
                <a:lnTo>
                  <a:pt x="1133856" y="77343"/>
                </a:lnTo>
                <a:lnTo>
                  <a:pt x="2122489" y="77343"/>
                </a:lnTo>
                <a:lnTo>
                  <a:pt x="2267712" y="67437"/>
                </a:lnTo>
                <a:lnTo>
                  <a:pt x="226771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411095" y="2393035"/>
            <a:ext cx="8721725" cy="793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L'Accordo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quadro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è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un accordo concluso tra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una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o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più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Amministrazioni aggiudicatrici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uno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o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più  operatori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economici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,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cui scopo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è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quello di stabilire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clausole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relative agli appalti da aggiudicare 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durante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un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dato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periodo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,</a:t>
            </a: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particolare</a:t>
            </a:r>
            <a:r>
              <a:rPr sz="14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per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quanto</a:t>
            </a:r>
            <a:r>
              <a:rPr sz="14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riguarda</a:t>
            </a:r>
            <a:r>
              <a:rPr sz="14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prezzi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se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caso,</a:t>
            </a: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le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quantità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previste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799323" y="4133215"/>
            <a:ext cx="33375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Consip S.p.A.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aggiudica </a:t>
            </a:r>
            <a:r>
              <a:rPr sz="1200" b="1" i="1" spc="-5" dirty="0">
                <a:solidFill>
                  <a:srgbClr val="001F5F"/>
                </a:solidFill>
                <a:latin typeface="Arial"/>
                <a:cs typeface="Arial"/>
              </a:rPr>
              <a:t>l’Accordo </a:t>
            </a:r>
            <a:r>
              <a:rPr sz="1200" b="1" i="1" dirty="0">
                <a:solidFill>
                  <a:srgbClr val="001F5F"/>
                </a:solidFill>
                <a:latin typeface="Arial"/>
                <a:cs typeface="Arial"/>
              </a:rPr>
              <a:t>Quadro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, 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mentre le Pubbliche Amministrazioni</a:t>
            </a:r>
            <a:r>
              <a:rPr sz="1200" i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aggiudicano 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gli </a:t>
            </a:r>
            <a:r>
              <a:rPr sz="1200" b="1" i="1" spc="-5" dirty="0">
                <a:solidFill>
                  <a:srgbClr val="001F5F"/>
                </a:solidFill>
                <a:latin typeface="Arial"/>
                <a:cs typeface="Arial"/>
              </a:rPr>
              <a:t>Appalti </a:t>
            </a:r>
            <a:r>
              <a:rPr sz="1200" b="1" i="1" dirty="0">
                <a:solidFill>
                  <a:srgbClr val="001F5F"/>
                </a:solidFill>
                <a:latin typeface="Arial"/>
                <a:cs typeface="Arial"/>
              </a:rPr>
              <a:t>Specifici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455664" y="4247388"/>
            <a:ext cx="1064260" cy="386080"/>
          </a:xfrm>
          <a:custGeom>
            <a:avLst/>
            <a:gdLst/>
            <a:ahLst/>
            <a:cxnLst/>
            <a:rect l="l" t="t" r="r" b="b"/>
            <a:pathLst>
              <a:path w="1064259" h="386079">
                <a:moveTo>
                  <a:pt x="870965" y="0"/>
                </a:moveTo>
                <a:lnTo>
                  <a:pt x="870965" y="96393"/>
                </a:lnTo>
                <a:lnTo>
                  <a:pt x="0" y="96393"/>
                </a:lnTo>
                <a:lnTo>
                  <a:pt x="0" y="289179"/>
                </a:lnTo>
                <a:lnTo>
                  <a:pt x="870965" y="289179"/>
                </a:lnTo>
                <a:lnTo>
                  <a:pt x="870965" y="385572"/>
                </a:lnTo>
                <a:lnTo>
                  <a:pt x="1063752" y="192786"/>
                </a:lnTo>
                <a:lnTo>
                  <a:pt x="870965" y="0"/>
                </a:lnTo>
                <a:close/>
              </a:path>
            </a:pathLst>
          </a:custGeom>
          <a:solidFill>
            <a:srgbClr val="DCE6F1">
              <a:alpha val="4784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Strumenti </a:t>
            </a:r>
            <a:r>
              <a:rPr spc="-5" dirty="0"/>
              <a:t>alternativi alle </a:t>
            </a:r>
            <a:r>
              <a:rPr dirty="0"/>
              <a:t>Convenzioni -</a:t>
            </a:r>
            <a:r>
              <a:rPr spc="-85" dirty="0"/>
              <a:t> </a:t>
            </a:r>
            <a:r>
              <a:rPr dirty="0"/>
              <a:t>quadro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90575" y="338709"/>
            <a:ext cx="13893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Accordi</a:t>
            </a:r>
            <a:r>
              <a:rPr sz="16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quadro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632204" y="3240023"/>
            <a:ext cx="5597652" cy="26700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85304" y="73152"/>
            <a:ext cx="2022348" cy="5684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74920" y="6198108"/>
            <a:ext cx="502920" cy="431800"/>
          </a:xfrm>
          <a:custGeom>
            <a:avLst/>
            <a:gdLst/>
            <a:ahLst/>
            <a:cxnLst/>
            <a:rect l="l" t="t" r="r" b="b"/>
            <a:pathLst>
              <a:path w="502920" h="431800">
                <a:moveTo>
                  <a:pt x="502919" y="107822"/>
                </a:moveTo>
                <a:lnTo>
                  <a:pt x="489457" y="107822"/>
                </a:lnTo>
                <a:lnTo>
                  <a:pt x="489457" y="323468"/>
                </a:lnTo>
                <a:lnTo>
                  <a:pt x="502919" y="323468"/>
                </a:lnTo>
                <a:lnTo>
                  <a:pt x="502919" y="107822"/>
                </a:lnTo>
                <a:close/>
              </a:path>
              <a:path w="502920" h="431800">
                <a:moveTo>
                  <a:pt x="475995" y="107822"/>
                </a:moveTo>
                <a:lnTo>
                  <a:pt x="448944" y="107822"/>
                </a:lnTo>
                <a:lnTo>
                  <a:pt x="448944" y="323468"/>
                </a:lnTo>
                <a:lnTo>
                  <a:pt x="475995" y="323468"/>
                </a:lnTo>
                <a:lnTo>
                  <a:pt x="475995" y="107822"/>
                </a:lnTo>
                <a:close/>
              </a:path>
              <a:path w="502920" h="431800">
                <a:moveTo>
                  <a:pt x="215645" y="0"/>
                </a:moveTo>
                <a:lnTo>
                  <a:pt x="0" y="215645"/>
                </a:lnTo>
                <a:lnTo>
                  <a:pt x="215645" y="431291"/>
                </a:lnTo>
                <a:lnTo>
                  <a:pt x="215645" y="323468"/>
                </a:lnTo>
                <a:lnTo>
                  <a:pt x="435482" y="323468"/>
                </a:lnTo>
                <a:lnTo>
                  <a:pt x="435482" y="107822"/>
                </a:lnTo>
                <a:lnTo>
                  <a:pt x="215645" y="107822"/>
                </a:lnTo>
                <a:lnTo>
                  <a:pt x="215645" y="0"/>
                </a:lnTo>
                <a:close/>
              </a:path>
            </a:pathLst>
          </a:custGeom>
          <a:solidFill>
            <a:srgbClr val="1343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13715" y="6021004"/>
            <a:ext cx="3926204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001F5F"/>
                </a:solidFill>
                <a:latin typeface="Arial"/>
                <a:cs typeface="Arial"/>
              </a:rPr>
              <a:t>Fonte: Consip, Il Programma per la </a:t>
            </a:r>
            <a:r>
              <a:rPr sz="900" spc="-5" dirty="0">
                <a:solidFill>
                  <a:srgbClr val="001F5F"/>
                </a:solidFill>
                <a:latin typeface="Arial"/>
                <a:cs typeface="Arial"/>
              </a:rPr>
              <a:t>razionalizzazione </a:t>
            </a:r>
            <a:r>
              <a:rPr sz="900" dirty="0">
                <a:solidFill>
                  <a:srgbClr val="001F5F"/>
                </a:solidFill>
                <a:latin typeface="Arial"/>
                <a:cs typeface="Arial"/>
              </a:rPr>
              <a:t>degli acquisti nella</a:t>
            </a:r>
            <a:r>
              <a:rPr sz="900" spc="-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001F5F"/>
                </a:solidFill>
                <a:latin typeface="Arial"/>
                <a:cs typeface="Arial"/>
              </a:rPr>
              <a:t>P.A.</a:t>
            </a:r>
            <a:endParaRPr sz="9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86867" y="6326400"/>
            <a:ext cx="4480560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001F5F"/>
                </a:solidFill>
                <a:latin typeface="Arial"/>
                <a:cs typeface="Arial"/>
              </a:rPr>
              <a:t>Per tornare </a:t>
            </a:r>
            <a:r>
              <a:rPr sz="1100" spc="-5" dirty="0">
                <a:solidFill>
                  <a:srgbClr val="001F5F"/>
                </a:solidFill>
                <a:latin typeface="Arial"/>
                <a:cs typeface="Arial"/>
              </a:rPr>
              <a:t>al materiale didattico principale, cliccare sull'icona di</a:t>
            </a:r>
            <a:r>
              <a:rPr sz="1100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01F5F"/>
                </a:solidFill>
                <a:latin typeface="Arial"/>
                <a:cs typeface="Arial"/>
              </a:rPr>
              <a:t>seguito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ts val="1425"/>
              </a:lnSpc>
            </a:pPr>
            <a:fld id="{81D60167-4931-47E6-BA6A-407CBD079E47}" type="slidenum">
              <a:rPr spc="-5" dirty="0"/>
              <a:t>183</a:t>
            </a:fld>
            <a:endParaRPr spc="-5" dirty="0"/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Strumenti </a:t>
            </a:r>
            <a:r>
              <a:rPr spc="-5" dirty="0"/>
              <a:t>alternativi alle </a:t>
            </a:r>
            <a:r>
              <a:rPr dirty="0"/>
              <a:t>Convenzioni -</a:t>
            </a:r>
            <a:r>
              <a:rPr spc="-85" dirty="0"/>
              <a:t> </a:t>
            </a:r>
            <a:r>
              <a:rPr dirty="0"/>
              <a:t>quadro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0575" y="338709"/>
            <a:ext cx="56470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Il Sistema Dinamico di Acquisizione per la </a:t>
            </a:r>
            <a:r>
              <a:rPr sz="1600" spc="-55" dirty="0">
                <a:solidFill>
                  <a:srgbClr val="001F5F"/>
                </a:solidFill>
                <a:latin typeface="Arial"/>
                <a:cs typeface="Arial"/>
              </a:rPr>
              <a:t>P.A. </a:t>
            </a:r>
            <a:r>
              <a:rPr sz="1600" spc="-15" dirty="0">
                <a:solidFill>
                  <a:srgbClr val="001F5F"/>
                </a:solidFill>
                <a:latin typeface="Arial"/>
                <a:cs typeface="Arial"/>
              </a:rPr>
              <a:t>(SDA.PA.)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(1/2)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76858" y="1170432"/>
            <a:ext cx="1003300" cy="398145"/>
          </a:xfrm>
          <a:custGeom>
            <a:avLst/>
            <a:gdLst/>
            <a:ahLst/>
            <a:cxnLst/>
            <a:rect l="l" t="t" r="r" b="b"/>
            <a:pathLst>
              <a:path w="1003300" h="398144">
                <a:moveTo>
                  <a:pt x="926718" y="321944"/>
                </a:moveTo>
                <a:lnTo>
                  <a:pt x="926718" y="398144"/>
                </a:lnTo>
                <a:lnTo>
                  <a:pt x="990218" y="366394"/>
                </a:lnTo>
                <a:lnTo>
                  <a:pt x="939418" y="366394"/>
                </a:lnTo>
                <a:lnTo>
                  <a:pt x="939418" y="353694"/>
                </a:lnTo>
                <a:lnTo>
                  <a:pt x="990218" y="353694"/>
                </a:lnTo>
                <a:lnTo>
                  <a:pt x="926718" y="321944"/>
                </a:lnTo>
                <a:close/>
              </a:path>
              <a:path w="1003300" h="398144">
                <a:moveTo>
                  <a:pt x="12700" y="0"/>
                </a:moveTo>
                <a:lnTo>
                  <a:pt x="0" y="0"/>
                </a:lnTo>
                <a:lnTo>
                  <a:pt x="0" y="363600"/>
                </a:lnTo>
                <a:lnTo>
                  <a:pt x="2793" y="366394"/>
                </a:lnTo>
                <a:lnTo>
                  <a:pt x="926718" y="366394"/>
                </a:lnTo>
                <a:lnTo>
                  <a:pt x="926718" y="360044"/>
                </a:lnTo>
                <a:lnTo>
                  <a:pt x="12700" y="360044"/>
                </a:lnTo>
                <a:lnTo>
                  <a:pt x="6350" y="353694"/>
                </a:lnTo>
                <a:lnTo>
                  <a:pt x="12700" y="353694"/>
                </a:lnTo>
                <a:lnTo>
                  <a:pt x="12700" y="0"/>
                </a:lnTo>
                <a:close/>
              </a:path>
              <a:path w="1003300" h="398144">
                <a:moveTo>
                  <a:pt x="990218" y="353694"/>
                </a:moveTo>
                <a:lnTo>
                  <a:pt x="939418" y="353694"/>
                </a:lnTo>
                <a:lnTo>
                  <a:pt x="939418" y="366394"/>
                </a:lnTo>
                <a:lnTo>
                  <a:pt x="990218" y="366394"/>
                </a:lnTo>
                <a:lnTo>
                  <a:pt x="1002918" y="360044"/>
                </a:lnTo>
                <a:lnTo>
                  <a:pt x="990218" y="353694"/>
                </a:lnTo>
                <a:close/>
              </a:path>
              <a:path w="1003300" h="398144">
                <a:moveTo>
                  <a:pt x="12700" y="353694"/>
                </a:moveTo>
                <a:lnTo>
                  <a:pt x="6350" y="353694"/>
                </a:lnTo>
                <a:lnTo>
                  <a:pt x="12700" y="360044"/>
                </a:lnTo>
                <a:lnTo>
                  <a:pt x="12700" y="353694"/>
                </a:lnTo>
                <a:close/>
              </a:path>
              <a:path w="1003300" h="398144">
                <a:moveTo>
                  <a:pt x="926718" y="353694"/>
                </a:moveTo>
                <a:lnTo>
                  <a:pt x="12700" y="353694"/>
                </a:lnTo>
                <a:lnTo>
                  <a:pt x="12700" y="360044"/>
                </a:lnTo>
                <a:lnTo>
                  <a:pt x="926718" y="360044"/>
                </a:lnTo>
                <a:lnTo>
                  <a:pt x="926718" y="353694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7095" y="729995"/>
            <a:ext cx="1840992" cy="461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8472" y="708659"/>
            <a:ext cx="1156716" cy="5440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3004" y="810768"/>
            <a:ext cx="1739264" cy="360045"/>
          </a:xfrm>
          <a:custGeom>
            <a:avLst/>
            <a:gdLst/>
            <a:ahLst/>
            <a:cxnLst/>
            <a:rect l="l" t="t" r="r" b="b"/>
            <a:pathLst>
              <a:path w="1739264" h="360044">
                <a:moveTo>
                  <a:pt x="0" y="359663"/>
                </a:moveTo>
                <a:lnTo>
                  <a:pt x="1738883" y="359663"/>
                </a:lnTo>
                <a:lnTo>
                  <a:pt x="1738883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23366" y="813942"/>
            <a:ext cx="92329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050" spc="-35" dirty="0">
                <a:solidFill>
                  <a:srgbClr val="FFFFFF"/>
                </a:solidFill>
                <a:latin typeface="Arial"/>
                <a:cs typeface="Arial"/>
              </a:rPr>
              <a:t>Acquisto</a:t>
            </a:r>
            <a:r>
              <a:rPr sz="105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35" dirty="0">
                <a:solidFill>
                  <a:srgbClr val="FFFFFF"/>
                </a:solidFill>
                <a:latin typeface="Arial"/>
                <a:cs typeface="Arial"/>
              </a:rPr>
              <a:t>tramite</a:t>
            </a:r>
            <a:endParaRPr sz="1050">
              <a:latin typeface="Arial"/>
              <a:cs typeface="Arial"/>
            </a:endParaRPr>
          </a:p>
          <a:p>
            <a:pPr marL="32384" algn="ctr">
              <a:lnSpc>
                <a:spcPct val="100000"/>
              </a:lnSpc>
            </a:pPr>
            <a:r>
              <a:rPr sz="1050" b="1" spc="-35" dirty="0">
                <a:solidFill>
                  <a:srgbClr val="FFFFFF"/>
                </a:solidFill>
                <a:latin typeface="Arial"/>
                <a:cs typeface="Arial"/>
              </a:rPr>
              <a:t>SDA.PA.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65759" y="742187"/>
            <a:ext cx="181355" cy="1798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02437" y="747776"/>
            <a:ext cx="1079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873240" y="3773423"/>
            <a:ext cx="3470275" cy="474345"/>
          </a:xfrm>
          <a:custGeom>
            <a:avLst/>
            <a:gdLst/>
            <a:ahLst/>
            <a:cxnLst/>
            <a:rect l="l" t="t" r="r" b="b"/>
            <a:pathLst>
              <a:path w="3470275" h="474345">
                <a:moveTo>
                  <a:pt x="3296538" y="0"/>
                </a:moveTo>
                <a:lnTo>
                  <a:pt x="0" y="0"/>
                </a:lnTo>
                <a:lnTo>
                  <a:pt x="173608" y="236981"/>
                </a:lnTo>
                <a:lnTo>
                  <a:pt x="0" y="473963"/>
                </a:lnTo>
                <a:lnTo>
                  <a:pt x="3296538" y="473963"/>
                </a:lnTo>
                <a:lnTo>
                  <a:pt x="3470148" y="236981"/>
                </a:lnTo>
                <a:lnTo>
                  <a:pt x="329653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05243" y="2360688"/>
            <a:ext cx="3514344" cy="11323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31152" y="2441448"/>
            <a:ext cx="3412490" cy="1030605"/>
          </a:xfrm>
          <a:custGeom>
            <a:avLst/>
            <a:gdLst/>
            <a:ahLst/>
            <a:cxnLst/>
            <a:rect l="l" t="t" r="r" b="b"/>
            <a:pathLst>
              <a:path w="3412490" h="1030604">
                <a:moveTo>
                  <a:pt x="3034792" y="0"/>
                </a:moveTo>
                <a:lnTo>
                  <a:pt x="0" y="0"/>
                </a:lnTo>
                <a:lnTo>
                  <a:pt x="377444" y="515112"/>
                </a:lnTo>
                <a:lnTo>
                  <a:pt x="0" y="1030224"/>
                </a:lnTo>
                <a:lnTo>
                  <a:pt x="3034792" y="1030224"/>
                </a:lnTo>
                <a:lnTo>
                  <a:pt x="3412236" y="515112"/>
                </a:lnTo>
                <a:lnTo>
                  <a:pt x="303479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411095" y="1187551"/>
            <a:ext cx="8721090" cy="1195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0000"/>
              </a:lnSpc>
              <a:spcBef>
                <a:spcPts val="100"/>
              </a:spcBef>
            </a:pP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Una ulteriore alternativa alle Convenzioni quadro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è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costituita dal ricorso al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Sistema Dinamico </a:t>
            </a:r>
            <a:r>
              <a:rPr sz="1400" b="1" i="1" spc="-20" dirty="0">
                <a:solidFill>
                  <a:srgbClr val="001F5F"/>
                </a:solidFill>
                <a:latin typeface="Arial"/>
                <a:cs typeface="Arial"/>
              </a:rPr>
              <a:t>di 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Acquisizione per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Pubblica Amministrazione </a:t>
            </a:r>
            <a:r>
              <a:rPr sz="1400" b="1" i="1" spc="-20" dirty="0">
                <a:solidFill>
                  <a:srgbClr val="001F5F"/>
                </a:solidFill>
                <a:latin typeface="Arial"/>
                <a:cs typeface="Arial"/>
              </a:rPr>
              <a:t>(SDA.PA)</a:t>
            </a:r>
            <a:r>
              <a:rPr sz="1400" i="1" spc="-20" dirty="0">
                <a:solidFill>
                  <a:srgbClr val="001F5F"/>
                </a:solidFill>
                <a:latin typeface="Arial"/>
                <a:cs typeface="Arial"/>
              </a:rPr>
              <a:t>.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Di seguito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si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illustra l'iter di svolgimento della 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procedura.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50">
              <a:latin typeface="Times New Roman"/>
              <a:cs typeface="Times New Roman"/>
            </a:endParaRPr>
          </a:p>
          <a:p>
            <a:pPr marL="2242820">
              <a:lnSpc>
                <a:spcPct val="100000"/>
              </a:lnSpc>
              <a:tabLst>
                <a:tab pos="5919470" algn="l"/>
              </a:tabLst>
            </a:pPr>
            <a:r>
              <a:rPr sz="2100" b="1" i="1" spc="-30" baseline="1984" dirty="0">
                <a:solidFill>
                  <a:srgbClr val="001F5F"/>
                </a:solidFill>
                <a:latin typeface="Arial"/>
                <a:cs typeface="Arial"/>
              </a:rPr>
              <a:t>FASE</a:t>
            </a:r>
            <a:r>
              <a:rPr sz="2100" b="1" i="1" spc="-15" baseline="198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100" b="1" i="1" baseline="1984" dirty="0">
                <a:solidFill>
                  <a:srgbClr val="001F5F"/>
                </a:solidFill>
                <a:latin typeface="Arial"/>
                <a:cs typeface="Arial"/>
              </a:rPr>
              <a:t>1	</a:t>
            </a:r>
            <a:r>
              <a:rPr sz="1400" b="1" i="1" spc="-20" dirty="0">
                <a:solidFill>
                  <a:srgbClr val="001F5F"/>
                </a:solidFill>
                <a:latin typeface="Arial"/>
                <a:cs typeface="Arial"/>
              </a:rPr>
              <a:t>FASE</a:t>
            </a:r>
            <a:r>
              <a:rPr sz="1400" b="1" i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299959" y="2944367"/>
            <a:ext cx="1170940" cy="396240"/>
          </a:xfrm>
          <a:custGeom>
            <a:avLst/>
            <a:gdLst/>
            <a:ahLst/>
            <a:cxnLst/>
            <a:rect l="l" t="t" r="r" b="b"/>
            <a:pathLst>
              <a:path w="1170940" h="396239">
                <a:moveTo>
                  <a:pt x="585216" y="0"/>
                </a:moveTo>
                <a:lnTo>
                  <a:pt x="516965" y="1332"/>
                </a:lnTo>
                <a:lnTo>
                  <a:pt x="451028" y="5229"/>
                </a:lnTo>
                <a:lnTo>
                  <a:pt x="387843" y="11544"/>
                </a:lnTo>
                <a:lnTo>
                  <a:pt x="327848" y="20127"/>
                </a:lnTo>
                <a:lnTo>
                  <a:pt x="271484" y="30831"/>
                </a:lnTo>
                <a:lnTo>
                  <a:pt x="219189" y="43507"/>
                </a:lnTo>
                <a:lnTo>
                  <a:pt x="171402" y="58007"/>
                </a:lnTo>
                <a:lnTo>
                  <a:pt x="128562" y="74182"/>
                </a:lnTo>
                <a:lnTo>
                  <a:pt x="91108" y="91885"/>
                </a:lnTo>
                <a:lnTo>
                  <a:pt x="34116" y="131280"/>
                </a:lnTo>
                <a:lnTo>
                  <a:pt x="3937" y="175004"/>
                </a:lnTo>
                <a:lnTo>
                  <a:pt x="0" y="198120"/>
                </a:lnTo>
                <a:lnTo>
                  <a:pt x="3937" y="221235"/>
                </a:lnTo>
                <a:lnTo>
                  <a:pt x="34116" y="264959"/>
                </a:lnTo>
                <a:lnTo>
                  <a:pt x="91108" y="304354"/>
                </a:lnTo>
                <a:lnTo>
                  <a:pt x="128562" y="322057"/>
                </a:lnTo>
                <a:lnTo>
                  <a:pt x="171402" y="338232"/>
                </a:lnTo>
                <a:lnTo>
                  <a:pt x="219189" y="352732"/>
                </a:lnTo>
                <a:lnTo>
                  <a:pt x="271484" y="365408"/>
                </a:lnTo>
                <a:lnTo>
                  <a:pt x="327848" y="376112"/>
                </a:lnTo>
                <a:lnTo>
                  <a:pt x="387843" y="384695"/>
                </a:lnTo>
                <a:lnTo>
                  <a:pt x="451028" y="391010"/>
                </a:lnTo>
                <a:lnTo>
                  <a:pt x="516965" y="394907"/>
                </a:lnTo>
                <a:lnTo>
                  <a:pt x="585216" y="396240"/>
                </a:lnTo>
                <a:lnTo>
                  <a:pt x="653466" y="394907"/>
                </a:lnTo>
                <a:lnTo>
                  <a:pt x="719403" y="391010"/>
                </a:lnTo>
                <a:lnTo>
                  <a:pt x="782588" y="384695"/>
                </a:lnTo>
                <a:lnTo>
                  <a:pt x="842583" y="376112"/>
                </a:lnTo>
                <a:lnTo>
                  <a:pt x="898947" y="365408"/>
                </a:lnTo>
                <a:lnTo>
                  <a:pt x="951242" y="352732"/>
                </a:lnTo>
                <a:lnTo>
                  <a:pt x="999029" y="338232"/>
                </a:lnTo>
                <a:lnTo>
                  <a:pt x="1041869" y="322057"/>
                </a:lnTo>
                <a:lnTo>
                  <a:pt x="1079323" y="304354"/>
                </a:lnTo>
                <a:lnTo>
                  <a:pt x="1136315" y="264959"/>
                </a:lnTo>
                <a:lnTo>
                  <a:pt x="1166494" y="221235"/>
                </a:lnTo>
                <a:lnTo>
                  <a:pt x="1170432" y="198120"/>
                </a:lnTo>
                <a:lnTo>
                  <a:pt x="1166494" y="175004"/>
                </a:lnTo>
                <a:lnTo>
                  <a:pt x="1136315" y="131280"/>
                </a:lnTo>
                <a:lnTo>
                  <a:pt x="1079323" y="91885"/>
                </a:lnTo>
                <a:lnTo>
                  <a:pt x="1041869" y="74182"/>
                </a:lnTo>
                <a:lnTo>
                  <a:pt x="999029" y="58007"/>
                </a:lnTo>
                <a:lnTo>
                  <a:pt x="951242" y="43507"/>
                </a:lnTo>
                <a:lnTo>
                  <a:pt x="898947" y="30831"/>
                </a:lnTo>
                <a:lnTo>
                  <a:pt x="842583" y="20127"/>
                </a:lnTo>
                <a:lnTo>
                  <a:pt x="782588" y="11544"/>
                </a:lnTo>
                <a:lnTo>
                  <a:pt x="719403" y="5229"/>
                </a:lnTo>
                <a:lnTo>
                  <a:pt x="653466" y="1332"/>
                </a:lnTo>
                <a:lnTo>
                  <a:pt x="5852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99959" y="2944367"/>
            <a:ext cx="1170940" cy="396240"/>
          </a:xfrm>
          <a:custGeom>
            <a:avLst/>
            <a:gdLst/>
            <a:ahLst/>
            <a:cxnLst/>
            <a:rect l="l" t="t" r="r" b="b"/>
            <a:pathLst>
              <a:path w="1170940" h="396239">
                <a:moveTo>
                  <a:pt x="0" y="198120"/>
                </a:moveTo>
                <a:lnTo>
                  <a:pt x="15455" y="152675"/>
                </a:lnTo>
                <a:lnTo>
                  <a:pt x="59480" y="110967"/>
                </a:lnTo>
                <a:lnTo>
                  <a:pt x="128562" y="74182"/>
                </a:lnTo>
                <a:lnTo>
                  <a:pt x="171402" y="58007"/>
                </a:lnTo>
                <a:lnTo>
                  <a:pt x="219189" y="43507"/>
                </a:lnTo>
                <a:lnTo>
                  <a:pt x="271484" y="30831"/>
                </a:lnTo>
                <a:lnTo>
                  <a:pt x="327848" y="20127"/>
                </a:lnTo>
                <a:lnTo>
                  <a:pt x="387843" y="11544"/>
                </a:lnTo>
                <a:lnTo>
                  <a:pt x="451028" y="5229"/>
                </a:lnTo>
                <a:lnTo>
                  <a:pt x="516965" y="1332"/>
                </a:lnTo>
                <a:lnTo>
                  <a:pt x="585216" y="0"/>
                </a:lnTo>
                <a:lnTo>
                  <a:pt x="653466" y="1332"/>
                </a:lnTo>
                <a:lnTo>
                  <a:pt x="719403" y="5229"/>
                </a:lnTo>
                <a:lnTo>
                  <a:pt x="782588" y="11544"/>
                </a:lnTo>
                <a:lnTo>
                  <a:pt x="842583" y="20127"/>
                </a:lnTo>
                <a:lnTo>
                  <a:pt x="898947" y="30831"/>
                </a:lnTo>
                <a:lnTo>
                  <a:pt x="951242" y="43507"/>
                </a:lnTo>
                <a:lnTo>
                  <a:pt x="999029" y="58007"/>
                </a:lnTo>
                <a:lnTo>
                  <a:pt x="1041869" y="74182"/>
                </a:lnTo>
                <a:lnTo>
                  <a:pt x="1079323" y="91885"/>
                </a:lnTo>
                <a:lnTo>
                  <a:pt x="1136315" y="131280"/>
                </a:lnTo>
                <a:lnTo>
                  <a:pt x="1166494" y="175004"/>
                </a:lnTo>
                <a:lnTo>
                  <a:pt x="1170432" y="198120"/>
                </a:lnTo>
                <a:lnTo>
                  <a:pt x="1166494" y="221235"/>
                </a:lnTo>
                <a:lnTo>
                  <a:pt x="1136315" y="264959"/>
                </a:lnTo>
                <a:lnTo>
                  <a:pt x="1079323" y="304354"/>
                </a:lnTo>
                <a:lnTo>
                  <a:pt x="1041869" y="322057"/>
                </a:lnTo>
                <a:lnTo>
                  <a:pt x="999029" y="338232"/>
                </a:lnTo>
                <a:lnTo>
                  <a:pt x="951242" y="352732"/>
                </a:lnTo>
                <a:lnTo>
                  <a:pt x="898947" y="365408"/>
                </a:lnTo>
                <a:lnTo>
                  <a:pt x="842583" y="376112"/>
                </a:lnTo>
                <a:lnTo>
                  <a:pt x="782588" y="384695"/>
                </a:lnTo>
                <a:lnTo>
                  <a:pt x="719403" y="391010"/>
                </a:lnTo>
                <a:lnTo>
                  <a:pt x="653466" y="394907"/>
                </a:lnTo>
                <a:lnTo>
                  <a:pt x="585216" y="396240"/>
                </a:lnTo>
                <a:lnTo>
                  <a:pt x="516965" y="394907"/>
                </a:lnTo>
                <a:lnTo>
                  <a:pt x="451028" y="391010"/>
                </a:lnTo>
                <a:lnTo>
                  <a:pt x="387843" y="384695"/>
                </a:lnTo>
                <a:lnTo>
                  <a:pt x="327848" y="376112"/>
                </a:lnTo>
                <a:lnTo>
                  <a:pt x="271484" y="365408"/>
                </a:lnTo>
                <a:lnTo>
                  <a:pt x="219189" y="352732"/>
                </a:lnTo>
                <a:lnTo>
                  <a:pt x="171402" y="338232"/>
                </a:lnTo>
                <a:lnTo>
                  <a:pt x="128562" y="322057"/>
                </a:lnTo>
                <a:lnTo>
                  <a:pt x="91108" y="304354"/>
                </a:lnTo>
                <a:lnTo>
                  <a:pt x="34116" y="264959"/>
                </a:lnTo>
                <a:lnTo>
                  <a:pt x="3937" y="221235"/>
                </a:lnTo>
                <a:lnTo>
                  <a:pt x="0" y="198120"/>
                </a:lnTo>
                <a:close/>
              </a:path>
            </a:pathLst>
          </a:custGeom>
          <a:ln w="6096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88207" y="2363736"/>
            <a:ext cx="3514344" cy="11323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16323" y="2612123"/>
            <a:ext cx="1656588" cy="6888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14116" y="2444495"/>
            <a:ext cx="3412490" cy="1030605"/>
          </a:xfrm>
          <a:custGeom>
            <a:avLst/>
            <a:gdLst/>
            <a:ahLst/>
            <a:cxnLst/>
            <a:rect l="l" t="t" r="r" b="b"/>
            <a:pathLst>
              <a:path w="3412490" h="1030604">
                <a:moveTo>
                  <a:pt x="3034792" y="0"/>
                </a:moveTo>
                <a:lnTo>
                  <a:pt x="0" y="0"/>
                </a:lnTo>
                <a:lnTo>
                  <a:pt x="377444" y="515112"/>
                </a:lnTo>
                <a:lnTo>
                  <a:pt x="0" y="1030224"/>
                </a:lnTo>
                <a:lnTo>
                  <a:pt x="3034792" y="1030224"/>
                </a:lnTo>
                <a:lnTo>
                  <a:pt x="3412235" y="515112"/>
                </a:lnTo>
                <a:lnTo>
                  <a:pt x="303479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21735" y="3770376"/>
            <a:ext cx="1797050" cy="474345"/>
          </a:xfrm>
          <a:custGeom>
            <a:avLst/>
            <a:gdLst/>
            <a:ahLst/>
            <a:cxnLst/>
            <a:rect l="l" t="t" r="r" b="b"/>
            <a:pathLst>
              <a:path w="1797050" h="474345">
                <a:moveTo>
                  <a:pt x="1623187" y="0"/>
                </a:moveTo>
                <a:lnTo>
                  <a:pt x="0" y="0"/>
                </a:lnTo>
                <a:lnTo>
                  <a:pt x="173609" y="236981"/>
                </a:lnTo>
                <a:lnTo>
                  <a:pt x="0" y="473963"/>
                </a:lnTo>
                <a:lnTo>
                  <a:pt x="1623187" y="473963"/>
                </a:lnTo>
                <a:lnTo>
                  <a:pt x="1796796" y="236981"/>
                </a:lnTo>
                <a:lnTo>
                  <a:pt x="1623187" y="0"/>
                </a:lnTo>
                <a:close/>
              </a:path>
            </a:pathLst>
          </a:custGeom>
          <a:solidFill>
            <a:srgbClr val="B8C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892040" y="3773423"/>
            <a:ext cx="1734820" cy="474345"/>
          </a:xfrm>
          <a:custGeom>
            <a:avLst/>
            <a:gdLst/>
            <a:ahLst/>
            <a:cxnLst/>
            <a:rect l="l" t="t" r="r" b="b"/>
            <a:pathLst>
              <a:path w="1734820" h="474345">
                <a:moveTo>
                  <a:pt x="1560702" y="0"/>
                </a:moveTo>
                <a:lnTo>
                  <a:pt x="0" y="0"/>
                </a:lnTo>
                <a:lnTo>
                  <a:pt x="173609" y="236981"/>
                </a:lnTo>
                <a:lnTo>
                  <a:pt x="0" y="473963"/>
                </a:lnTo>
                <a:lnTo>
                  <a:pt x="1560702" y="473963"/>
                </a:lnTo>
                <a:lnTo>
                  <a:pt x="1734312" y="236981"/>
                </a:lnTo>
                <a:lnTo>
                  <a:pt x="1560702" y="0"/>
                </a:lnTo>
                <a:close/>
              </a:path>
            </a:pathLst>
          </a:custGeom>
          <a:solidFill>
            <a:srgbClr val="B8C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882383" y="4546091"/>
            <a:ext cx="1728470" cy="474345"/>
          </a:xfrm>
          <a:custGeom>
            <a:avLst/>
            <a:gdLst/>
            <a:ahLst/>
            <a:cxnLst/>
            <a:rect l="l" t="t" r="r" b="b"/>
            <a:pathLst>
              <a:path w="1728470" h="474345">
                <a:moveTo>
                  <a:pt x="1554607" y="0"/>
                </a:moveTo>
                <a:lnTo>
                  <a:pt x="0" y="0"/>
                </a:lnTo>
                <a:lnTo>
                  <a:pt x="173609" y="236981"/>
                </a:lnTo>
                <a:lnTo>
                  <a:pt x="0" y="473963"/>
                </a:lnTo>
                <a:lnTo>
                  <a:pt x="1554607" y="473963"/>
                </a:lnTo>
                <a:lnTo>
                  <a:pt x="1728216" y="236981"/>
                </a:lnTo>
                <a:lnTo>
                  <a:pt x="1554607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896100" y="5344667"/>
            <a:ext cx="3447415" cy="474345"/>
          </a:xfrm>
          <a:custGeom>
            <a:avLst/>
            <a:gdLst/>
            <a:ahLst/>
            <a:cxnLst/>
            <a:rect l="l" t="t" r="r" b="b"/>
            <a:pathLst>
              <a:path w="3447415" h="474345">
                <a:moveTo>
                  <a:pt x="3273679" y="0"/>
                </a:moveTo>
                <a:lnTo>
                  <a:pt x="0" y="0"/>
                </a:lnTo>
                <a:lnTo>
                  <a:pt x="173608" y="236981"/>
                </a:lnTo>
                <a:lnTo>
                  <a:pt x="0" y="473963"/>
                </a:lnTo>
                <a:lnTo>
                  <a:pt x="3273679" y="473963"/>
                </a:lnTo>
                <a:lnTo>
                  <a:pt x="3447288" y="236981"/>
                </a:lnTo>
                <a:lnTo>
                  <a:pt x="327367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824984" y="5344667"/>
            <a:ext cx="1801495" cy="474345"/>
          </a:xfrm>
          <a:custGeom>
            <a:avLst/>
            <a:gdLst/>
            <a:ahLst/>
            <a:cxnLst/>
            <a:rect l="l" t="t" r="r" b="b"/>
            <a:pathLst>
              <a:path w="1801495" h="474345">
                <a:moveTo>
                  <a:pt x="1627758" y="0"/>
                </a:moveTo>
                <a:lnTo>
                  <a:pt x="0" y="0"/>
                </a:lnTo>
                <a:lnTo>
                  <a:pt x="173608" y="236981"/>
                </a:lnTo>
                <a:lnTo>
                  <a:pt x="0" y="473963"/>
                </a:lnTo>
                <a:lnTo>
                  <a:pt x="1627758" y="473963"/>
                </a:lnTo>
                <a:lnTo>
                  <a:pt x="1801367" y="236981"/>
                </a:lnTo>
                <a:lnTo>
                  <a:pt x="1627758" y="0"/>
                </a:lnTo>
                <a:close/>
              </a:path>
            </a:pathLst>
          </a:custGeom>
          <a:solidFill>
            <a:srgbClr val="B8C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308472" y="5588914"/>
            <a:ext cx="8343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allo</a:t>
            </a:r>
            <a:r>
              <a:rPr sz="11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SDA.PA.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214116" y="5349240"/>
            <a:ext cx="1746885" cy="474345"/>
          </a:xfrm>
          <a:custGeom>
            <a:avLst/>
            <a:gdLst/>
            <a:ahLst/>
            <a:cxnLst/>
            <a:rect l="l" t="t" r="r" b="b"/>
            <a:pathLst>
              <a:path w="1746885" h="474345">
                <a:moveTo>
                  <a:pt x="1572895" y="0"/>
                </a:moveTo>
                <a:lnTo>
                  <a:pt x="0" y="0"/>
                </a:lnTo>
                <a:lnTo>
                  <a:pt x="173608" y="236982"/>
                </a:lnTo>
                <a:lnTo>
                  <a:pt x="0" y="473964"/>
                </a:lnTo>
                <a:lnTo>
                  <a:pt x="1572895" y="473964"/>
                </a:lnTo>
                <a:lnTo>
                  <a:pt x="1746504" y="236982"/>
                </a:lnTo>
                <a:lnTo>
                  <a:pt x="1572895" y="0"/>
                </a:lnTo>
                <a:close/>
              </a:path>
            </a:pathLst>
          </a:custGeom>
          <a:solidFill>
            <a:srgbClr val="B8C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670808" y="5593181"/>
            <a:ext cx="8343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allo</a:t>
            </a:r>
            <a:r>
              <a:rPr sz="11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Arial"/>
                <a:cs typeface="Arial"/>
              </a:rPr>
              <a:t>SDA.PA.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636507" y="4546091"/>
            <a:ext cx="1706880" cy="474345"/>
          </a:xfrm>
          <a:custGeom>
            <a:avLst/>
            <a:gdLst/>
            <a:ahLst/>
            <a:cxnLst/>
            <a:rect l="l" t="t" r="r" b="b"/>
            <a:pathLst>
              <a:path w="1706879" h="474345">
                <a:moveTo>
                  <a:pt x="1533271" y="0"/>
                </a:moveTo>
                <a:lnTo>
                  <a:pt x="0" y="0"/>
                </a:lnTo>
                <a:lnTo>
                  <a:pt x="173609" y="236981"/>
                </a:lnTo>
                <a:lnTo>
                  <a:pt x="0" y="473963"/>
                </a:lnTo>
                <a:lnTo>
                  <a:pt x="1533271" y="473963"/>
                </a:lnTo>
                <a:lnTo>
                  <a:pt x="1706880" y="236981"/>
                </a:lnTo>
                <a:lnTo>
                  <a:pt x="153327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110728" y="2542032"/>
            <a:ext cx="1172210" cy="396240"/>
          </a:xfrm>
          <a:custGeom>
            <a:avLst/>
            <a:gdLst/>
            <a:ahLst/>
            <a:cxnLst/>
            <a:rect l="l" t="t" r="r" b="b"/>
            <a:pathLst>
              <a:path w="1172209" h="396239">
                <a:moveTo>
                  <a:pt x="585977" y="0"/>
                </a:moveTo>
                <a:lnTo>
                  <a:pt x="517646" y="1332"/>
                </a:lnTo>
                <a:lnTo>
                  <a:pt x="451628" y="5229"/>
                </a:lnTo>
                <a:lnTo>
                  <a:pt x="388363" y="11544"/>
                </a:lnTo>
                <a:lnTo>
                  <a:pt x="328293" y="20127"/>
                </a:lnTo>
                <a:lnTo>
                  <a:pt x="271855" y="30831"/>
                </a:lnTo>
                <a:lnTo>
                  <a:pt x="219491" y="43507"/>
                </a:lnTo>
                <a:lnTo>
                  <a:pt x="171640" y="58007"/>
                </a:lnTo>
                <a:lnTo>
                  <a:pt x="128742" y="74182"/>
                </a:lnTo>
                <a:lnTo>
                  <a:pt x="91237" y="91885"/>
                </a:lnTo>
                <a:lnTo>
                  <a:pt x="34165" y="131280"/>
                </a:lnTo>
                <a:lnTo>
                  <a:pt x="3942" y="175004"/>
                </a:lnTo>
                <a:lnTo>
                  <a:pt x="0" y="198119"/>
                </a:lnTo>
                <a:lnTo>
                  <a:pt x="3942" y="221235"/>
                </a:lnTo>
                <a:lnTo>
                  <a:pt x="34165" y="264959"/>
                </a:lnTo>
                <a:lnTo>
                  <a:pt x="91237" y="304354"/>
                </a:lnTo>
                <a:lnTo>
                  <a:pt x="128742" y="322057"/>
                </a:lnTo>
                <a:lnTo>
                  <a:pt x="171640" y="338232"/>
                </a:lnTo>
                <a:lnTo>
                  <a:pt x="219491" y="352732"/>
                </a:lnTo>
                <a:lnTo>
                  <a:pt x="271855" y="365408"/>
                </a:lnTo>
                <a:lnTo>
                  <a:pt x="328293" y="376112"/>
                </a:lnTo>
                <a:lnTo>
                  <a:pt x="388363" y="384695"/>
                </a:lnTo>
                <a:lnTo>
                  <a:pt x="451628" y="391010"/>
                </a:lnTo>
                <a:lnTo>
                  <a:pt x="517646" y="394907"/>
                </a:lnTo>
                <a:lnTo>
                  <a:pt x="585977" y="396239"/>
                </a:lnTo>
                <a:lnTo>
                  <a:pt x="654309" y="394907"/>
                </a:lnTo>
                <a:lnTo>
                  <a:pt x="720327" y="391010"/>
                </a:lnTo>
                <a:lnTo>
                  <a:pt x="783592" y="384695"/>
                </a:lnTo>
                <a:lnTo>
                  <a:pt x="843662" y="376112"/>
                </a:lnTo>
                <a:lnTo>
                  <a:pt x="900100" y="365408"/>
                </a:lnTo>
                <a:lnTo>
                  <a:pt x="952464" y="352732"/>
                </a:lnTo>
                <a:lnTo>
                  <a:pt x="1000315" y="338232"/>
                </a:lnTo>
                <a:lnTo>
                  <a:pt x="1043213" y="322057"/>
                </a:lnTo>
                <a:lnTo>
                  <a:pt x="1080718" y="304354"/>
                </a:lnTo>
                <a:lnTo>
                  <a:pt x="1137790" y="264959"/>
                </a:lnTo>
                <a:lnTo>
                  <a:pt x="1168013" y="221235"/>
                </a:lnTo>
                <a:lnTo>
                  <a:pt x="1171955" y="198119"/>
                </a:lnTo>
                <a:lnTo>
                  <a:pt x="1168013" y="175004"/>
                </a:lnTo>
                <a:lnTo>
                  <a:pt x="1137790" y="131280"/>
                </a:lnTo>
                <a:lnTo>
                  <a:pt x="1080718" y="91885"/>
                </a:lnTo>
                <a:lnTo>
                  <a:pt x="1043213" y="74182"/>
                </a:lnTo>
                <a:lnTo>
                  <a:pt x="1000315" y="58007"/>
                </a:lnTo>
                <a:lnTo>
                  <a:pt x="952464" y="43507"/>
                </a:lnTo>
                <a:lnTo>
                  <a:pt x="900100" y="30831"/>
                </a:lnTo>
                <a:lnTo>
                  <a:pt x="843662" y="20127"/>
                </a:lnTo>
                <a:lnTo>
                  <a:pt x="783592" y="11544"/>
                </a:lnTo>
                <a:lnTo>
                  <a:pt x="720327" y="5229"/>
                </a:lnTo>
                <a:lnTo>
                  <a:pt x="654309" y="1332"/>
                </a:lnTo>
                <a:lnTo>
                  <a:pt x="5859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110728" y="2542032"/>
            <a:ext cx="1172210" cy="396240"/>
          </a:xfrm>
          <a:custGeom>
            <a:avLst/>
            <a:gdLst/>
            <a:ahLst/>
            <a:cxnLst/>
            <a:rect l="l" t="t" r="r" b="b"/>
            <a:pathLst>
              <a:path w="1172209" h="396239">
                <a:moveTo>
                  <a:pt x="0" y="198119"/>
                </a:moveTo>
                <a:lnTo>
                  <a:pt x="15477" y="152675"/>
                </a:lnTo>
                <a:lnTo>
                  <a:pt x="59564" y="110967"/>
                </a:lnTo>
                <a:lnTo>
                  <a:pt x="128742" y="74182"/>
                </a:lnTo>
                <a:lnTo>
                  <a:pt x="171640" y="58007"/>
                </a:lnTo>
                <a:lnTo>
                  <a:pt x="219491" y="43507"/>
                </a:lnTo>
                <a:lnTo>
                  <a:pt x="271855" y="30831"/>
                </a:lnTo>
                <a:lnTo>
                  <a:pt x="328293" y="20127"/>
                </a:lnTo>
                <a:lnTo>
                  <a:pt x="388363" y="11544"/>
                </a:lnTo>
                <a:lnTo>
                  <a:pt x="451628" y="5229"/>
                </a:lnTo>
                <a:lnTo>
                  <a:pt x="517646" y="1332"/>
                </a:lnTo>
                <a:lnTo>
                  <a:pt x="585977" y="0"/>
                </a:lnTo>
                <a:lnTo>
                  <a:pt x="654309" y="1332"/>
                </a:lnTo>
                <a:lnTo>
                  <a:pt x="720327" y="5229"/>
                </a:lnTo>
                <a:lnTo>
                  <a:pt x="783592" y="11544"/>
                </a:lnTo>
                <a:lnTo>
                  <a:pt x="843662" y="20127"/>
                </a:lnTo>
                <a:lnTo>
                  <a:pt x="900100" y="30831"/>
                </a:lnTo>
                <a:lnTo>
                  <a:pt x="952464" y="43507"/>
                </a:lnTo>
                <a:lnTo>
                  <a:pt x="1000315" y="58007"/>
                </a:lnTo>
                <a:lnTo>
                  <a:pt x="1043213" y="74182"/>
                </a:lnTo>
                <a:lnTo>
                  <a:pt x="1080718" y="91885"/>
                </a:lnTo>
                <a:lnTo>
                  <a:pt x="1137790" y="131280"/>
                </a:lnTo>
                <a:lnTo>
                  <a:pt x="1168013" y="175004"/>
                </a:lnTo>
                <a:lnTo>
                  <a:pt x="1171955" y="198119"/>
                </a:lnTo>
                <a:lnTo>
                  <a:pt x="1168013" y="221235"/>
                </a:lnTo>
                <a:lnTo>
                  <a:pt x="1137790" y="264959"/>
                </a:lnTo>
                <a:lnTo>
                  <a:pt x="1080718" y="304354"/>
                </a:lnTo>
                <a:lnTo>
                  <a:pt x="1043213" y="322057"/>
                </a:lnTo>
                <a:lnTo>
                  <a:pt x="1000315" y="338232"/>
                </a:lnTo>
                <a:lnTo>
                  <a:pt x="952464" y="352732"/>
                </a:lnTo>
                <a:lnTo>
                  <a:pt x="900100" y="365408"/>
                </a:lnTo>
                <a:lnTo>
                  <a:pt x="843662" y="376112"/>
                </a:lnTo>
                <a:lnTo>
                  <a:pt x="783592" y="384695"/>
                </a:lnTo>
                <a:lnTo>
                  <a:pt x="720327" y="391010"/>
                </a:lnTo>
                <a:lnTo>
                  <a:pt x="654309" y="394907"/>
                </a:lnTo>
                <a:lnTo>
                  <a:pt x="585977" y="396239"/>
                </a:lnTo>
                <a:lnTo>
                  <a:pt x="517646" y="394907"/>
                </a:lnTo>
                <a:lnTo>
                  <a:pt x="451628" y="391010"/>
                </a:lnTo>
                <a:lnTo>
                  <a:pt x="388363" y="384695"/>
                </a:lnTo>
                <a:lnTo>
                  <a:pt x="328293" y="376112"/>
                </a:lnTo>
                <a:lnTo>
                  <a:pt x="271855" y="365408"/>
                </a:lnTo>
                <a:lnTo>
                  <a:pt x="219491" y="352732"/>
                </a:lnTo>
                <a:lnTo>
                  <a:pt x="171640" y="338232"/>
                </a:lnTo>
                <a:lnTo>
                  <a:pt x="128742" y="322057"/>
                </a:lnTo>
                <a:lnTo>
                  <a:pt x="91237" y="304354"/>
                </a:lnTo>
                <a:lnTo>
                  <a:pt x="34165" y="264959"/>
                </a:lnTo>
                <a:lnTo>
                  <a:pt x="3942" y="221235"/>
                </a:lnTo>
                <a:lnTo>
                  <a:pt x="0" y="198119"/>
                </a:lnTo>
                <a:close/>
              </a:path>
            </a:pathLst>
          </a:custGeom>
          <a:ln w="6096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903207" y="2944367"/>
            <a:ext cx="1172210" cy="396240"/>
          </a:xfrm>
          <a:custGeom>
            <a:avLst/>
            <a:gdLst/>
            <a:ahLst/>
            <a:cxnLst/>
            <a:rect l="l" t="t" r="r" b="b"/>
            <a:pathLst>
              <a:path w="1172209" h="396239">
                <a:moveTo>
                  <a:pt x="585977" y="0"/>
                </a:moveTo>
                <a:lnTo>
                  <a:pt x="517646" y="1332"/>
                </a:lnTo>
                <a:lnTo>
                  <a:pt x="451628" y="5229"/>
                </a:lnTo>
                <a:lnTo>
                  <a:pt x="388363" y="11544"/>
                </a:lnTo>
                <a:lnTo>
                  <a:pt x="328293" y="20127"/>
                </a:lnTo>
                <a:lnTo>
                  <a:pt x="271855" y="30831"/>
                </a:lnTo>
                <a:lnTo>
                  <a:pt x="219491" y="43507"/>
                </a:lnTo>
                <a:lnTo>
                  <a:pt x="171640" y="58007"/>
                </a:lnTo>
                <a:lnTo>
                  <a:pt x="128742" y="74182"/>
                </a:lnTo>
                <a:lnTo>
                  <a:pt x="91237" y="91885"/>
                </a:lnTo>
                <a:lnTo>
                  <a:pt x="34165" y="131280"/>
                </a:lnTo>
                <a:lnTo>
                  <a:pt x="3942" y="175004"/>
                </a:lnTo>
                <a:lnTo>
                  <a:pt x="0" y="198120"/>
                </a:lnTo>
                <a:lnTo>
                  <a:pt x="3942" y="221235"/>
                </a:lnTo>
                <a:lnTo>
                  <a:pt x="34165" y="264959"/>
                </a:lnTo>
                <a:lnTo>
                  <a:pt x="91237" y="304354"/>
                </a:lnTo>
                <a:lnTo>
                  <a:pt x="128742" y="322057"/>
                </a:lnTo>
                <a:lnTo>
                  <a:pt x="171640" y="338232"/>
                </a:lnTo>
                <a:lnTo>
                  <a:pt x="219491" y="352732"/>
                </a:lnTo>
                <a:lnTo>
                  <a:pt x="271855" y="365408"/>
                </a:lnTo>
                <a:lnTo>
                  <a:pt x="328293" y="376112"/>
                </a:lnTo>
                <a:lnTo>
                  <a:pt x="388363" y="384695"/>
                </a:lnTo>
                <a:lnTo>
                  <a:pt x="451628" y="391010"/>
                </a:lnTo>
                <a:lnTo>
                  <a:pt x="517646" y="394907"/>
                </a:lnTo>
                <a:lnTo>
                  <a:pt x="585977" y="396240"/>
                </a:lnTo>
                <a:lnTo>
                  <a:pt x="654309" y="394907"/>
                </a:lnTo>
                <a:lnTo>
                  <a:pt x="720327" y="391010"/>
                </a:lnTo>
                <a:lnTo>
                  <a:pt x="783592" y="384695"/>
                </a:lnTo>
                <a:lnTo>
                  <a:pt x="843662" y="376112"/>
                </a:lnTo>
                <a:lnTo>
                  <a:pt x="900100" y="365408"/>
                </a:lnTo>
                <a:lnTo>
                  <a:pt x="952464" y="352732"/>
                </a:lnTo>
                <a:lnTo>
                  <a:pt x="1000315" y="338232"/>
                </a:lnTo>
                <a:lnTo>
                  <a:pt x="1043213" y="322057"/>
                </a:lnTo>
                <a:lnTo>
                  <a:pt x="1080718" y="304354"/>
                </a:lnTo>
                <a:lnTo>
                  <a:pt x="1137790" y="264959"/>
                </a:lnTo>
                <a:lnTo>
                  <a:pt x="1168013" y="221235"/>
                </a:lnTo>
                <a:lnTo>
                  <a:pt x="1171956" y="198120"/>
                </a:lnTo>
                <a:lnTo>
                  <a:pt x="1168013" y="175004"/>
                </a:lnTo>
                <a:lnTo>
                  <a:pt x="1137790" y="131280"/>
                </a:lnTo>
                <a:lnTo>
                  <a:pt x="1080718" y="91885"/>
                </a:lnTo>
                <a:lnTo>
                  <a:pt x="1043213" y="74182"/>
                </a:lnTo>
                <a:lnTo>
                  <a:pt x="1000315" y="58007"/>
                </a:lnTo>
                <a:lnTo>
                  <a:pt x="952464" y="43507"/>
                </a:lnTo>
                <a:lnTo>
                  <a:pt x="900100" y="30831"/>
                </a:lnTo>
                <a:lnTo>
                  <a:pt x="843662" y="20127"/>
                </a:lnTo>
                <a:lnTo>
                  <a:pt x="783592" y="11544"/>
                </a:lnTo>
                <a:lnTo>
                  <a:pt x="720327" y="5229"/>
                </a:lnTo>
                <a:lnTo>
                  <a:pt x="654309" y="1332"/>
                </a:lnTo>
                <a:lnTo>
                  <a:pt x="5859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903207" y="2944367"/>
            <a:ext cx="1172210" cy="396240"/>
          </a:xfrm>
          <a:custGeom>
            <a:avLst/>
            <a:gdLst/>
            <a:ahLst/>
            <a:cxnLst/>
            <a:rect l="l" t="t" r="r" b="b"/>
            <a:pathLst>
              <a:path w="1172209" h="396239">
                <a:moveTo>
                  <a:pt x="0" y="198120"/>
                </a:moveTo>
                <a:lnTo>
                  <a:pt x="15477" y="152675"/>
                </a:lnTo>
                <a:lnTo>
                  <a:pt x="59564" y="110967"/>
                </a:lnTo>
                <a:lnTo>
                  <a:pt x="128742" y="74182"/>
                </a:lnTo>
                <a:lnTo>
                  <a:pt x="171640" y="58007"/>
                </a:lnTo>
                <a:lnTo>
                  <a:pt x="219491" y="43507"/>
                </a:lnTo>
                <a:lnTo>
                  <a:pt x="271855" y="30831"/>
                </a:lnTo>
                <a:lnTo>
                  <a:pt x="328293" y="20127"/>
                </a:lnTo>
                <a:lnTo>
                  <a:pt x="388363" y="11544"/>
                </a:lnTo>
                <a:lnTo>
                  <a:pt x="451628" y="5229"/>
                </a:lnTo>
                <a:lnTo>
                  <a:pt x="517646" y="1332"/>
                </a:lnTo>
                <a:lnTo>
                  <a:pt x="585977" y="0"/>
                </a:lnTo>
                <a:lnTo>
                  <a:pt x="654309" y="1332"/>
                </a:lnTo>
                <a:lnTo>
                  <a:pt x="720327" y="5229"/>
                </a:lnTo>
                <a:lnTo>
                  <a:pt x="783592" y="11544"/>
                </a:lnTo>
                <a:lnTo>
                  <a:pt x="843662" y="20127"/>
                </a:lnTo>
                <a:lnTo>
                  <a:pt x="900100" y="30831"/>
                </a:lnTo>
                <a:lnTo>
                  <a:pt x="952464" y="43507"/>
                </a:lnTo>
                <a:lnTo>
                  <a:pt x="1000315" y="58007"/>
                </a:lnTo>
                <a:lnTo>
                  <a:pt x="1043213" y="74182"/>
                </a:lnTo>
                <a:lnTo>
                  <a:pt x="1080718" y="91885"/>
                </a:lnTo>
                <a:lnTo>
                  <a:pt x="1137790" y="131280"/>
                </a:lnTo>
                <a:lnTo>
                  <a:pt x="1168013" y="175004"/>
                </a:lnTo>
                <a:lnTo>
                  <a:pt x="1171956" y="198120"/>
                </a:lnTo>
                <a:lnTo>
                  <a:pt x="1168013" y="221235"/>
                </a:lnTo>
                <a:lnTo>
                  <a:pt x="1137790" y="264959"/>
                </a:lnTo>
                <a:lnTo>
                  <a:pt x="1080718" y="304354"/>
                </a:lnTo>
                <a:lnTo>
                  <a:pt x="1043213" y="322057"/>
                </a:lnTo>
                <a:lnTo>
                  <a:pt x="1000315" y="338232"/>
                </a:lnTo>
                <a:lnTo>
                  <a:pt x="952464" y="352732"/>
                </a:lnTo>
                <a:lnTo>
                  <a:pt x="900100" y="365408"/>
                </a:lnTo>
                <a:lnTo>
                  <a:pt x="843662" y="376112"/>
                </a:lnTo>
                <a:lnTo>
                  <a:pt x="783592" y="384695"/>
                </a:lnTo>
                <a:lnTo>
                  <a:pt x="720327" y="391010"/>
                </a:lnTo>
                <a:lnTo>
                  <a:pt x="654309" y="394907"/>
                </a:lnTo>
                <a:lnTo>
                  <a:pt x="585977" y="396240"/>
                </a:lnTo>
                <a:lnTo>
                  <a:pt x="517646" y="394907"/>
                </a:lnTo>
                <a:lnTo>
                  <a:pt x="451628" y="391010"/>
                </a:lnTo>
                <a:lnTo>
                  <a:pt x="388363" y="384695"/>
                </a:lnTo>
                <a:lnTo>
                  <a:pt x="328293" y="376112"/>
                </a:lnTo>
                <a:lnTo>
                  <a:pt x="271855" y="365408"/>
                </a:lnTo>
                <a:lnTo>
                  <a:pt x="219491" y="352732"/>
                </a:lnTo>
                <a:lnTo>
                  <a:pt x="171640" y="338232"/>
                </a:lnTo>
                <a:lnTo>
                  <a:pt x="128742" y="322057"/>
                </a:lnTo>
                <a:lnTo>
                  <a:pt x="91237" y="304354"/>
                </a:lnTo>
                <a:lnTo>
                  <a:pt x="34165" y="264959"/>
                </a:lnTo>
                <a:lnTo>
                  <a:pt x="3942" y="221235"/>
                </a:lnTo>
                <a:lnTo>
                  <a:pt x="0" y="198120"/>
                </a:lnTo>
                <a:close/>
              </a:path>
            </a:pathLst>
          </a:custGeom>
          <a:ln w="6096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7" name="object 37"/>
          <p:cNvGraphicFramePr>
            <a:graphicFrameLocks noGrp="1"/>
          </p:cNvGraphicFramePr>
          <p:nvPr/>
        </p:nvGraphicFramePr>
        <p:xfrm>
          <a:off x="694944" y="2409444"/>
          <a:ext cx="9648190" cy="32931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2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2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826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401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BEBEBE"/>
                      </a:solidFill>
                      <a:prstDash val="solid"/>
                    </a:lnR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09880" algn="ctr">
                        <a:lnSpc>
                          <a:spcPts val="1275"/>
                        </a:lnSpc>
                      </a:pPr>
                      <a:r>
                        <a:rPr sz="1100" b="1" spc="-5" dirty="0">
                          <a:solidFill>
                            <a:srgbClr val="17375E"/>
                          </a:solidFill>
                          <a:latin typeface="Arial"/>
                          <a:cs typeface="Arial"/>
                        </a:rPr>
                        <a:t>Appalto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3175">
                      <a:solidFill>
                        <a:srgbClr val="BEBEBE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7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BEBEBE"/>
                      </a:solidFill>
                      <a:prstDash val="solid"/>
                    </a:lnR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285240">
                        <a:lnSpc>
                          <a:spcPts val="1630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Pubblicazione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09880" algn="ctr">
                        <a:lnSpc>
                          <a:spcPts val="1265"/>
                        </a:lnSpc>
                      </a:pPr>
                      <a:r>
                        <a:rPr sz="1100" b="1" dirty="0">
                          <a:solidFill>
                            <a:srgbClr val="17375E"/>
                          </a:solidFill>
                          <a:latin typeface="Arial"/>
                          <a:cs typeface="Arial"/>
                        </a:rPr>
                        <a:t>Specifico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40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BEBEBE"/>
                      </a:solidFill>
                      <a:prstDash val="solid"/>
                    </a:lnR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212215">
                        <a:lnSpc>
                          <a:spcPts val="1605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Bando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istitutivo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83919">
                        <a:lnSpc>
                          <a:spcPct val="100000"/>
                        </a:lnSpc>
                        <a:spcBef>
                          <a:spcPts val="65"/>
                        </a:spcBef>
                        <a:tabLst>
                          <a:tab pos="2487930" algn="l"/>
                        </a:tabLst>
                      </a:pPr>
                      <a:r>
                        <a:rPr sz="1100" b="1" spc="-5" dirty="0">
                          <a:solidFill>
                            <a:srgbClr val="17375E"/>
                          </a:solidFill>
                          <a:latin typeface="Arial"/>
                          <a:cs typeface="Arial"/>
                        </a:rPr>
                        <a:t>Appalto	Appalto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829944">
                        <a:lnSpc>
                          <a:spcPct val="100000"/>
                        </a:lnSpc>
                        <a:tabLst>
                          <a:tab pos="2434590" algn="l"/>
                        </a:tabLst>
                      </a:pPr>
                      <a:r>
                        <a:rPr sz="1100" b="1" dirty="0">
                          <a:solidFill>
                            <a:srgbClr val="17375E"/>
                          </a:solidFill>
                          <a:latin typeface="Arial"/>
                          <a:cs typeface="Arial"/>
                        </a:rPr>
                        <a:t>Specifico	Specifico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3175">
                      <a:solidFill>
                        <a:srgbClr val="BEBEBE"/>
                      </a:solidFill>
                      <a:prstDash val="solid"/>
                    </a:lnL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53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1153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1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CONSIP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2395" marB="0">
                    <a:lnL w="3175">
                      <a:solidFill>
                        <a:srgbClr val="BEBEBE"/>
                      </a:solidFill>
                      <a:prstDash val="solid"/>
                    </a:lnL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59560">
                        <a:lnSpc>
                          <a:spcPts val="990"/>
                        </a:lnSpc>
                        <a:spcBef>
                          <a:spcPts val="850"/>
                        </a:spcBef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93065" marR="393065" indent="-352425">
                        <a:lnSpc>
                          <a:spcPct val="75500"/>
                        </a:lnSpc>
                        <a:spcBef>
                          <a:spcPts val="234"/>
                        </a:spcBef>
                        <a:tabLst>
                          <a:tab pos="1724660" algn="l"/>
                          <a:tab pos="1859914" algn="l"/>
                        </a:tabLst>
                      </a:pPr>
                      <a:r>
                        <a:rPr sz="1650" i="1" baseline="25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Istituisce ed</a:t>
                      </a:r>
                      <a:r>
                        <a:rPr sz="1650" i="1" spc="-67" baseline="25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i="1" baseline="25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attiva</a:t>
                      </a:r>
                      <a:r>
                        <a:rPr sz="1650" i="1" spc="-22" baseline="25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i="1" spc="-7" baseline="25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	</a:t>
                      </a:r>
                      <a:r>
                        <a:rPr sz="1100" i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Valuta le</a:t>
                      </a:r>
                      <a:r>
                        <a:rPr sz="1100" i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domande  </a:t>
                      </a:r>
                      <a:r>
                        <a:rPr sz="1100" i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SDA.PA.		</a:t>
                      </a:r>
                      <a:r>
                        <a:rPr sz="1100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</a:t>
                      </a:r>
                      <a:r>
                        <a:rPr sz="1100" i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ammissione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R w="3175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304290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sz="1100" i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Fornisce</a:t>
                      </a:r>
                      <a:r>
                        <a:rPr sz="1100" i="1" spc="-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supporto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40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11530">
                        <a:lnSpc>
                          <a:spcPct val="100000"/>
                        </a:lnSpc>
                      </a:pPr>
                      <a:r>
                        <a:rPr sz="11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AMMINISTRAZIONE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BEBEBE"/>
                      </a:solidFill>
                      <a:prstDash val="solid"/>
                    </a:lnL>
                    <a:lnR w="3175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R="70485" algn="r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3175">
                      <a:solidFill>
                        <a:srgbClr val="BEBEBE"/>
                      </a:solidFill>
                      <a:prstDash val="solid"/>
                    </a:lnL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76530" algn="ctr">
                        <a:lnSpc>
                          <a:spcPts val="915"/>
                        </a:lnSpc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78105">
                        <a:lnSpc>
                          <a:spcPts val="990"/>
                        </a:lnSpc>
                        <a:tabLst>
                          <a:tab pos="1934210" algn="l"/>
                        </a:tabLst>
                      </a:pPr>
                      <a:r>
                        <a:rPr sz="1100" i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Indice</a:t>
                      </a:r>
                      <a:r>
                        <a:rPr sz="1100" i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gli</a:t>
                      </a:r>
                      <a:r>
                        <a:rPr sz="1100" i="1" spc="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Appalti	Aggiudica</a:t>
                      </a:r>
                      <a:r>
                        <a:rPr sz="1100" i="1" spc="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gli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26390">
                        <a:lnSpc>
                          <a:spcPts val="1160"/>
                        </a:lnSpc>
                        <a:tabLst>
                          <a:tab pos="1838325" algn="l"/>
                        </a:tabLst>
                      </a:pPr>
                      <a:r>
                        <a:rPr sz="1100" i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Specifici	Appalti</a:t>
                      </a:r>
                      <a:r>
                        <a:rPr sz="1100" i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Specifici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4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811530">
                        <a:lnSpc>
                          <a:spcPts val="1230"/>
                        </a:lnSpc>
                      </a:pPr>
                      <a:r>
                        <a:rPr sz="11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IMRESA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33655" algn="r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3175">
                      <a:solidFill>
                        <a:srgbClr val="BEBEBE"/>
                      </a:solidFill>
                      <a:prstDash val="solid"/>
                    </a:lnL>
                    <a:lnT w="6350">
                      <a:solidFill>
                        <a:srgbClr val="BEBEB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233045" marR="608965" indent="130810">
                        <a:lnSpc>
                          <a:spcPct val="75400"/>
                        </a:lnSpc>
                        <a:tabLst>
                          <a:tab pos="1559560" algn="l"/>
                          <a:tab pos="1870710" algn="l"/>
                          <a:tab pos="1954530" algn="l"/>
                        </a:tabLst>
                      </a:pPr>
                      <a:r>
                        <a:rPr sz="1100" i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Richiede	</a:t>
                      </a:r>
                      <a:r>
                        <a:rPr sz="1350" spc="-7" baseline="37037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		</a:t>
                      </a:r>
                      <a:r>
                        <a:rPr sz="1650" i="1" spc="-7" baseline="25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Consegue  </a:t>
                      </a:r>
                      <a:r>
                        <a:rPr sz="1100" i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100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'am</a:t>
                      </a:r>
                      <a:r>
                        <a:rPr sz="1100" i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100" i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100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ss</a:t>
                      </a:r>
                      <a:r>
                        <a:rPr sz="1100" i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100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100" i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100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		</a:t>
                      </a:r>
                      <a:r>
                        <a:rPr sz="1650" i="1" spc="-15" baseline="25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650" i="1" baseline="25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'am</a:t>
                      </a:r>
                      <a:r>
                        <a:rPr sz="1650" i="1" spc="7" baseline="25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650" i="1" spc="-15" baseline="25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650" i="1" baseline="25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ss</a:t>
                      </a:r>
                      <a:r>
                        <a:rPr sz="1650" i="1" spc="-15" baseline="25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650" i="1" baseline="25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650" i="1" spc="-7" baseline="25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650" i="1" baseline="25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1650" baseline="2525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70485" algn="r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3175">
                      <a:solidFill>
                        <a:srgbClr val="BEBEBE"/>
                      </a:solidFill>
                      <a:prstDash val="solid"/>
                    </a:lnL>
                    <a:lnT w="6350">
                      <a:solidFill>
                        <a:srgbClr val="BEBEB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251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i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Partecipa </a:t>
                      </a:r>
                      <a:r>
                        <a:rPr sz="1100" i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agli Appalti</a:t>
                      </a:r>
                      <a:r>
                        <a:rPr sz="1100" i="1" spc="-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Specifici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BEBEBE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8" name="object 38"/>
          <p:cNvSpPr/>
          <p:nvPr/>
        </p:nvSpPr>
        <p:spPr>
          <a:xfrm>
            <a:off x="914400" y="3808476"/>
            <a:ext cx="367284" cy="3429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06195" y="3691128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80" h="576579">
                <a:moveTo>
                  <a:pt x="0" y="288036"/>
                </a:moveTo>
                <a:lnTo>
                  <a:pt x="3769" y="241302"/>
                </a:lnTo>
                <a:lnTo>
                  <a:pt x="14684" y="196973"/>
                </a:lnTo>
                <a:lnTo>
                  <a:pt x="32149" y="155643"/>
                </a:lnTo>
                <a:lnTo>
                  <a:pt x="55573" y="117902"/>
                </a:lnTo>
                <a:lnTo>
                  <a:pt x="84362" y="84343"/>
                </a:lnTo>
                <a:lnTo>
                  <a:pt x="117924" y="55558"/>
                </a:lnTo>
                <a:lnTo>
                  <a:pt x="155665" y="32140"/>
                </a:lnTo>
                <a:lnTo>
                  <a:pt x="196993" y="14679"/>
                </a:lnTo>
                <a:lnTo>
                  <a:pt x="241314" y="3768"/>
                </a:lnTo>
                <a:lnTo>
                  <a:pt x="288036" y="0"/>
                </a:lnTo>
                <a:lnTo>
                  <a:pt x="334757" y="3768"/>
                </a:lnTo>
                <a:lnTo>
                  <a:pt x="379078" y="14679"/>
                </a:lnTo>
                <a:lnTo>
                  <a:pt x="420406" y="32140"/>
                </a:lnTo>
                <a:lnTo>
                  <a:pt x="458147" y="55558"/>
                </a:lnTo>
                <a:lnTo>
                  <a:pt x="491709" y="84343"/>
                </a:lnTo>
                <a:lnTo>
                  <a:pt x="520498" y="117902"/>
                </a:lnTo>
                <a:lnTo>
                  <a:pt x="543922" y="155643"/>
                </a:lnTo>
                <a:lnTo>
                  <a:pt x="561387" y="196973"/>
                </a:lnTo>
                <a:lnTo>
                  <a:pt x="572302" y="241302"/>
                </a:lnTo>
                <a:lnTo>
                  <a:pt x="576072" y="288036"/>
                </a:lnTo>
                <a:lnTo>
                  <a:pt x="572302" y="334769"/>
                </a:lnTo>
                <a:lnTo>
                  <a:pt x="561387" y="379098"/>
                </a:lnTo>
                <a:lnTo>
                  <a:pt x="543922" y="420428"/>
                </a:lnTo>
                <a:lnTo>
                  <a:pt x="520498" y="458169"/>
                </a:lnTo>
                <a:lnTo>
                  <a:pt x="491709" y="491728"/>
                </a:lnTo>
                <a:lnTo>
                  <a:pt x="458147" y="520513"/>
                </a:lnTo>
                <a:lnTo>
                  <a:pt x="420406" y="543931"/>
                </a:lnTo>
                <a:lnTo>
                  <a:pt x="379078" y="561392"/>
                </a:lnTo>
                <a:lnTo>
                  <a:pt x="334757" y="572303"/>
                </a:lnTo>
                <a:lnTo>
                  <a:pt x="288036" y="576072"/>
                </a:lnTo>
                <a:lnTo>
                  <a:pt x="241314" y="572303"/>
                </a:lnTo>
                <a:lnTo>
                  <a:pt x="196993" y="561392"/>
                </a:lnTo>
                <a:lnTo>
                  <a:pt x="155665" y="543931"/>
                </a:lnTo>
                <a:lnTo>
                  <a:pt x="117924" y="520513"/>
                </a:lnTo>
                <a:lnTo>
                  <a:pt x="84362" y="491728"/>
                </a:lnTo>
                <a:lnTo>
                  <a:pt x="55573" y="458169"/>
                </a:lnTo>
                <a:lnTo>
                  <a:pt x="32149" y="420428"/>
                </a:lnTo>
                <a:lnTo>
                  <a:pt x="14684" y="379098"/>
                </a:lnTo>
                <a:lnTo>
                  <a:pt x="3769" y="334769"/>
                </a:lnTo>
                <a:lnTo>
                  <a:pt x="0" y="288036"/>
                </a:lnTo>
                <a:close/>
              </a:path>
            </a:pathLst>
          </a:custGeom>
          <a:ln w="9144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17447" y="4605528"/>
            <a:ext cx="320040" cy="3307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89431" y="4482084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80" h="576579">
                <a:moveTo>
                  <a:pt x="0" y="288036"/>
                </a:moveTo>
                <a:lnTo>
                  <a:pt x="3769" y="241302"/>
                </a:lnTo>
                <a:lnTo>
                  <a:pt x="14684" y="196973"/>
                </a:lnTo>
                <a:lnTo>
                  <a:pt x="32149" y="155643"/>
                </a:lnTo>
                <a:lnTo>
                  <a:pt x="55573" y="117902"/>
                </a:lnTo>
                <a:lnTo>
                  <a:pt x="84362" y="84343"/>
                </a:lnTo>
                <a:lnTo>
                  <a:pt x="117924" y="55558"/>
                </a:lnTo>
                <a:lnTo>
                  <a:pt x="155665" y="32140"/>
                </a:lnTo>
                <a:lnTo>
                  <a:pt x="196993" y="14679"/>
                </a:lnTo>
                <a:lnTo>
                  <a:pt x="241314" y="3768"/>
                </a:lnTo>
                <a:lnTo>
                  <a:pt x="288036" y="0"/>
                </a:lnTo>
                <a:lnTo>
                  <a:pt x="334757" y="3768"/>
                </a:lnTo>
                <a:lnTo>
                  <a:pt x="379078" y="14679"/>
                </a:lnTo>
                <a:lnTo>
                  <a:pt x="420406" y="32140"/>
                </a:lnTo>
                <a:lnTo>
                  <a:pt x="458147" y="55558"/>
                </a:lnTo>
                <a:lnTo>
                  <a:pt x="491709" y="84343"/>
                </a:lnTo>
                <a:lnTo>
                  <a:pt x="520498" y="117902"/>
                </a:lnTo>
                <a:lnTo>
                  <a:pt x="543922" y="155643"/>
                </a:lnTo>
                <a:lnTo>
                  <a:pt x="561387" y="196973"/>
                </a:lnTo>
                <a:lnTo>
                  <a:pt x="572302" y="241302"/>
                </a:lnTo>
                <a:lnTo>
                  <a:pt x="576072" y="288036"/>
                </a:lnTo>
                <a:lnTo>
                  <a:pt x="572302" y="334769"/>
                </a:lnTo>
                <a:lnTo>
                  <a:pt x="561387" y="379098"/>
                </a:lnTo>
                <a:lnTo>
                  <a:pt x="543922" y="420428"/>
                </a:lnTo>
                <a:lnTo>
                  <a:pt x="520498" y="458169"/>
                </a:lnTo>
                <a:lnTo>
                  <a:pt x="491709" y="491728"/>
                </a:lnTo>
                <a:lnTo>
                  <a:pt x="458147" y="520513"/>
                </a:lnTo>
                <a:lnTo>
                  <a:pt x="420406" y="543931"/>
                </a:lnTo>
                <a:lnTo>
                  <a:pt x="379078" y="561392"/>
                </a:lnTo>
                <a:lnTo>
                  <a:pt x="334757" y="572303"/>
                </a:lnTo>
                <a:lnTo>
                  <a:pt x="288036" y="576072"/>
                </a:lnTo>
                <a:lnTo>
                  <a:pt x="241314" y="572303"/>
                </a:lnTo>
                <a:lnTo>
                  <a:pt x="196993" y="561392"/>
                </a:lnTo>
                <a:lnTo>
                  <a:pt x="155665" y="543931"/>
                </a:lnTo>
                <a:lnTo>
                  <a:pt x="117924" y="520513"/>
                </a:lnTo>
                <a:lnTo>
                  <a:pt x="84362" y="491728"/>
                </a:lnTo>
                <a:lnTo>
                  <a:pt x="55573" y="458169"/>
                </a:lnTo>
                <a:lnTo>
                  <a:pt x="32149" y="420428"/>
                </a:lnTo>
                <a:lnTo>
                  <a:pt x="14684" y="379098"/>
                </a:lnTo>
                <a:lnTo>
                  <a:pt x="3769" y="334769"/>
                </a:lnTo>
                <a:lnTo>
                  <a:pt x="0" y="288036"/>
                </a:lnTo>
                <a:close/>
              </a:path>
            </a:pathLst>
          </a:custGeom>
          <a:ln w="9143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41832" y="5410200"/>
            <a:ext cx="306324" cy="3048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06195" y="5274564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80" h="576579">
                <a:moveTo>
                  <a:pt x="0" y="288036"/>
                </a:moveTo>
                <a:lnTo>
                  <a:pt x="3769" y="241302"/>
                </a:lnTo>
                <a:lnTo>
                  <a:pt x="14684" y="196973"/>
                </a:lnTo>
                <a:lnTo>
                  <a:pt x="32149" y="155643"/>
                </a:lnTo>
                <a:lnTo>
                  <a:pt x="55573" y="117902"/>
                </a:lnTo>
                <a:lnTo>
                  <a:pt x="84362" y="84343"/>
                </a:lnTo>
                <a:lnTo>
                  <a:pt x="117924" y="55558"/>
                </a:lnTo>
                <a:lnTo>
                  <a:pt x="155665" y="32140"/>
                </a:lnTo>
                <a:lnTo>
                  <a:pt x="196993" y="14679"/>
                </a:lnTo>
                <a:lnTo>
                  <a:pt x="241314" y="3768"/>
                </a:lnTo>
                <a:lnTo>
                  <a:pt x="288036" y="0"/>
                </a:lnTo>
                <a:lnTo>
                  <a:pt x="334757" y="3768"/>
                </a:lnTo>
                <a:lnTo>
                  <a:pt x="379078" y="14679"/>
                </a:lnTo>
                <a:lnTo>
                  <a:pt x="420406" y="32140"/>
                </a:lnTo>
                <a:lnTo>
                  <a:pt x="458147" y="55558"/>
                </a:lnTo>
                <a:lnTo>
                  <a:pt x="491709" y="84343"/>
                </a:lnTo>
                <a:lnTo>
                  <a:pt x="520498" y="117902"/>
                </a:lnTo>
                <a:lnTo>
                  <a:pt x="543922" y="155643"/>
                </a:lnTo>
                <a:lnTo>
                  <a:pt x="561387" y="196973"/>
                </a:lnTo>
                <a:lnTo>
                  <a:pt x="572302" y="241302"/>
                </a:lnTo>
                <a:lnTo>
                  <a:pt x="576072" y="288036"/>
                </a:lnTo>
                <a:lnTo>
                  <a:pt x="572302" y="334757"/>
                </a:lnTo>
                <a:lnTo>
                  <a:pt x="561387" y="379078"/>
                </a:lnTo>
                <a:lnTo>
                  <a:pt x="543922" y="420406"/>
                </a:lnTo>
                <a:lnTo>
                  <a:pt x="520498" y="458147"/>
                </a:lnTo>
                <a:lnTo>
                  <a:pt x="491709" y="491709"/>
                </a:lnTo>
                <a:lnTo>
                  <a:pt x="458147" y="520498"/>
                </a:lnTo>
                <a:lnTo>
                  <a:pt x="420406" y="543922"/>
                </a:lnTo>
                <a:lnTo>
                  <a:pt x="379078" y="561387"/>
                </a:lnTo>
                <a:lnTo>
                  <a:pt x="334757" y="572302"/>
                </a:lnTo>
                <a:lnTo>
                  <a:pt x="288036" y="576072"/>
                </a:lnTo>
                <a:lnTo>
                  <a:pt x="241314" y="572302"/>
                </a:lnTo>
                <a:lnTo>
                  <a:pt x="196993" y="561387"/>
                </a:lnTo>
                <a:lnTo>
                  <a:pt x="155665" y="543922"/>
                </a:lnTo>
                <a:lnTo>
                  <a:pt x="117924" y="520498"/>
                </a:lnTo>
                <a:lnTo>
                  <a:pt x="84362" y="491709"/>
                </a:lnTo>
                <a:lnTo>
                  <a:pt x="55573" y="458147"/>
                </a:lnTo>
                <a:lnTo>
                  <a:pt x="32149" y="420406"/>
                </a:lnTo>
                <a:lnTo>
                  <a:pt x="14684" y="379078"/>
                </a:lnTo>
                <a:lnTo>
                  <a:pt x="3769" y="334757"/>
                </a:lnTo>
                <a:lnTo>
                  <a:pt x="0" y="288036"/>
                </a:lnTo>
                <a:close/>
              </a:path>
            </a:pathLst>
          </a:custGeom>
          <a:ln w="9144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287267" y="3710940"/>
            <a:ext cx="179832" cy="1798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287267" y="5283708"/>
            <a:ext cx="179832" cy="1798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953000" y="3706367"/>
            <a:ext cx="179832" cy="1798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953000" y="5283708"/>
            <a:ext cx="179832" cy="1798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958583" y="4498847"/>
            <a:ext cx="179832" cy="17983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958583" y="5283708"/>
            <a:ext cx="179832" cy="1798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749283" y="4498847"/>
            <a:ext cx="179832" cy="17983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385304" y="76200"/>
            <a:ext cx="2022348" cy="56692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074920" y="6198108"/>
            <a:ext cx="502920" cy="431800"/>
          </a:xfrm>
          <a:custGeom>
            <a:avLst/>
            <a:gdLst/>
            <a:ahLst/>
            <a:cxnLst/>
            <a:rect l="l" t="t" r="r" b="b"/>
            <a:pathLst>
              <a:path w="502920" h="431800">
                <a:moveTo>
                  <a:pt x="502919" y="107822"/>
                </a:moveTo>
                <a:lnTo>
                  <a:pt x="489457" y="107822"/>
                </a:lnTo>
                <a:lnTo>
                  <a:pt x="489457" y="323468"/>
                </a:lnTo>
                <a:lnTo>
                  <a:pt x="502919" y="323468"/>
                </a:lnTo>
                <a:lnTo>
                  <a:pt x="502919" y="107822"/>
                </a:lnTo>
                <a:close/>
              </a:path>
              <a:path w="502920" h="431800">
                <a:moveTo>
                  <a:pt x="475995" y="107822"/>
                </a:moveTo>
                <a:lnTo>
                  <a:pt x="448944" y="107822"/>
                </a:lnTo>
                <a:lnTo>
                  <a:pt x="448944" y="323468"/>
                </a:lnTo>
                <a:lnTo>
                  <a:pt x="475995" y="323468"/>
                </a:lnTo>
                <a:lnTo>
                  <a:pt x="475995" y="107822"/>
                </a:lnTo>
                <a:close/>
              </a:path>
              <a:path w="502920" h="431800">
                <a:moveTo>
                  <a:pt x="215645" y="0"/>
                </a:moveTo>
                <a:lnTo>
                  <a:pt x="0" y="215645"/>
                </a:lnTo>
                <a:lnTo>
                  <a:pt x="215645" y="431291"/>
                </a:lnTo>
                <a:lnTo>
                  <a:pt x="215645" y="323468"/>
                </a:lnTo>
                <a:lnTo>
                  <a:pt x="435482" y="323468"/>
                </a:lnTo>
                <a:lnTo>
                  <a:pt x="435482" y="107822"/>
                </a:lnTo>
                <a:lnTo>
                  <a:pt x="215645" y="107822"/>
                </a:lnTo>
                <a:lnTo>
                  <a:pt x="215645" y="0"/>
                </a:lnTo>
                <a:close/>
              </a:path>
            </a:pathLst>
          </a:custGeom>
          <a:solidFill>
            <a:srgbClr val="1343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413715" y="6021004"/>
            <a:ext cx="3926204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dirty="0">
                <a:solidFill>
                  <a:srgbClr val="001F5F"/>
                </a:solidFill>
                <a:latin typeface="Arial"/>
                <a:cs typeface="Arial"/>
              </a:rPr>
              <a:t>Fonte: Consip, Il Programma per la </a:t>
            </a:r>
            <a:r>
              <a:rPr sz="900" spc="-5" dirty="0">
                <a:solidFill>
                  <a:srgbClr val="001F5F"/>
                </a:solidFill>
                <a:latin typeface="Arial"/>
                <a:cs typeface="Arial"/>
              </a:rPr>
              <a:t>razionalizzazione </a:t>
            </a:r>
            <a:r>
              <a:rPr sz="900" dirty="0">
                <a:solidFill>
                  <a:srgbClr val="001F5F"/>
                </a:solidFill>
                <a:latin typeface="Arial"/>
                <a:cs typeface="Arial"/>
              </a:rPr>
              <a:t>degli acquisti nella</a:t>
            </a:r>
            <a:r>
              <a:rPr sz="900" spc="-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001F5F"/>
                </a:solidFill>
                <a:latin typeface="Arial"/>
                <a:cs typeface="Arial"/>
              </a:rPr>
              <a:t>P.A.</a:t>
            </a:r>
            <a:endParaRPr sz="9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86867" y="6326400"/>
            <a:ext cx="4480560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001F5F"/>
                </a:solidFill>
                <a:latin typeface="Arial"/>
                <a:cs typeface="Arial"/>
              </a:rPr>
              <a:t>Per tornare </a:t>
            </a:r>
            <a:r>
              <a:rPr sz="1100" spc="-5" dirty="0">
                <a:solidFill>
                  <a:srgbClr val="001F5F"/>
                </a:solidFill>
                <a:latin typeface="Arial"/>
                <a:cs typeface="Arial"/>
              </a:rPr>
              <a:t>al materiale didattico principale, cliccare sull'icona di</a:t>
            </a:r>
            <a:r>
              <a:rPr sz="1100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01F5F"/>
                </a:solidFill>
                <a:latin typeface="Arial"/>
                <a:cs typeface="Arial"/>
              </a:rPr>
              <a:t>seguito</a:t>
            </a:r>
            <a:endParaRPr sz="1100">
              <a:latin typeface="Arial"/>
              <a:cs typeface="Arial"/>
            </a:endParaRPr>
          </a:p>
        </p:txBody>
      </p:sp>
      <p:sp>
        <p:nvSpPr>
          <p:cNvPr id="55" name="object 5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ts val="1425"/>
              </a:lnSpc>
            </a:pPr>
            <a:fld id="{81D60167-4931-47E6-BA6A-407CBD079E47}" type="slidenum">
              <a:rPr spc="-5" dirty="0"/>
              <a:t>184</a:t>
            </a:fld>
            <a:endParaRPr spc="-5" dirty="0"/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76858" y="1170432"/>
            <a:ext cx="1003300" cy="398145"/>
          </a:xfrm>
          <a:custGeom>
            <a:avLst/>
            <a:gdLst/>
            <a:ahLst/>
            <a:cxnLst/>
            <a:rect l="l" t="t" r="r" b="b"/>
            <a:pathLst>
              <a:path w="1003300" h="398144">
                <a:moveTo>
                  <a:pt x="926718" y="321944"/>
                </a:moveTo>
                <a:lnTo>
                  <a:pt x="926718" y="398144"/>
                </a:lnTo>
                <a:lnTo>
                  <a:pt x="990218" y="366394"/>
                </a:lnTo>
                <a:lnTo>
                  <a:pt x="939418" y="366394"/>
                </a:lnTo>
                <a:lnTo>
                  <a:pt x="939418" y="353694"/>
                </a:lnTo>
                <a:lnTo>
                  <a:pt x="990218" y="353694"/>
                </a:lnTo>
                <a:lnTo>
                  <a:pt x="926718" y="321944"/>
                </a:lnTo>
                <a:close/>
              </a:path>
              <a:path w="1003300" h="398144">
                <a:moveTo>
                  <a:pt x="12700" y="0"/>
                </a:moveTo>
                <a:lnTo>
                  <a:pt x="0" y="0"/>
                </a:lnTo>
                <a:lnTo>
                  <a:pt x="0" y="363600"/>
                </a:lnTo>
                <a:lnTo>
                  <a:pt x="2793" y="366394"/>
                </a:lnTo>
                <a:lnTo>
                  <a:pt x="926718" y="366394"/>
                </a:lnTo>
                <a:lnTo>
                  <a:pt x="926718" y="360044"/>
                </a:lnTo>
                <a:lnTo>
                  <a:pt x="12700" y="360044"/>
                </a:lnTo>
                <a:lnTo>
                  <a:pt x="6350" y="353694"/>
                </a:lnTo>
                <a:lnTo>
                  <a:pt x="12700" y="353694"/>
                </a:lnTo>
                <a:lnTo>
                  <a:pt x="12700" y="0"/>
                </a:lnTo>
                <a:close/>
              </a:path>
              <a:path w="1003300" h="398144">
                <a:moveTo>
                  <a:pt x="990218" y="353694"/>
                </a:moveTo>
                <a:lnTo>
                  <a:pt x="939418" y="353694"/>
                </a:lnTo>
                <a:lnTo>
                  <a:pt x="939418" y="366394"/>
                </a:lnTo>
                <a:lnTo>
                  <a:pt x="990218" y="366394"/>
                </a:lnTo>
                <a:lnTo>
                  <a:pt x="1002918" y="360044"/>
                </a:lnTo>
                <a:lnTo>
                  <a:pt x="990218" y="353694"/>
                </a:lnTo>
                <a:close/>
              </a:path>
              <a:path w="1003300" h="398144">
                <a:moveTo>
                  <a:pt x="12700" y="353694"/>
                </a:moveTo>
                <a:lnTo>
                  <a:pt x="6350" y="353694"/>
                </a:lnTo>
                <a:lnTo>
                  <a:pt x="12700" y="360044"/>
                </a:lnTo>
                <a:lnTo>
                  <a:pt x="12700" y="353694"/>
                </a:lnTo>
                <a:close/>
              </a:path>
              <a:path w="1003300" h="398144">
                <a:moveTo>
                  <a:pt x="926718" y="353694"/>
                </a:moveTo>
                <a:lnTo>
                  <a:pt x="12700" y="353694"/>
                </a:lnTo>
                <a:lnTo>
                  <a:pt x="12700" y="360044"/>
                </a:lnTo>
                <a:lnTo>
                  <a:pt x="926718" y="360044"/>
                </a:lnTo>
                <a:lnTo>
                  <a:pt x="926718" y="353694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11095" y="1396111"/>
            <a:ext cx="51981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A seguire si riportano le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principali caratteristiche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dello</a:t>
            </a:r>
            <a:r>
              <a:rPr sz="1400" b="1" i="1" spc="-2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20" dirty="0">
                <a:solidFill>
                  <a:srgbClr val="001F5F"/>
                </a:solidFill>
                <a:latin typeface="Arial"/>
                <a:cs typeface="Arial"/>
              </a:rPr>
              <a:t>SDA.PA.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7095" y="729995"/>
            <a:ext cx="1840992" cy="461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8472" y="708659"/>
            <a:ext cx="1156716" cy="5440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3004" y="810768"/>
            <a:ext cx="1739264" cy="360045"/>
          </a:xfrm>
          <a:custGeom>
            <a:avLst/>
            <a:gdLst/>
            <a:ahLst/>
            <a:cxnLst/>
            <a:rect l="l" t="t" r="r" b="b"/>
            <a:pathLst>
              <a:path w="1739264" h="360044">
                <a:moveTo>
                  <a:pt x="0" y="359663"/>
                </a:moveTo>
                <a:lnTo>
                  <a:pt x="1738883" y="359663"/>
                </a:lnTo>
                <a:lnTo>
                  <a:pt x="1738883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23366" y="813942"/>
            <a:ext cx="92329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050" spc="-35" dirty="0">
                <a:solidFill>
                  <a:srgbClr val="FFFFFF"/>
                </a:solidFill>
                <a:latin typeface="Arial"/>
                <a:cs typeface="Arial"/>
              </a:rPr>
              <a:t>Acquisto</a:t>
            </a:r>
            <a:r>
              <a:rPr sz="105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35" dirty="0">
                <a:solidFill>
                  <a:srgbClr val="FFFFFF"/>
                </a:solidFill>
                <a:latin typeface="Arial"/>
                <a:cs typeface="Arial"/>
              </a:rPr>
              <a:t>tramite</a:t>
            </a:r>
            <a:endParaRPr sz="1050">
              <a:latin typeface="Arial"/>
              <a:cs typeface="Arial"/>
            </a:endParaRPr>
          </a:p>
          <a:p>
            <a:pPr marL="32384" algn="ctr">
              <a:lnSpc>
                <a:spcPct val="100000"/>
              </a:lnSpc>
            </a:pPr>
            <a:r>
              <a:rPr sz="1050" b="1" spc="-35" dirty="0">
                <a:solidFill>
                  <a:srgbClr val="FFFFFF"/>
                </a:solidFill>
                <a:latin typeface="Arial"/>
                <a:cs typeface="Arial"/>
              </a:rPr>
              <a:t>SDA.PA.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65759" y="742187"/>
            <a:ext cx="181355" cy="1798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02437" y="747776"/>
            <a:ext cx="1079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53360" y="2312898"/>
            <a:ext cx="8344534" cy="793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Acquisti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di uso corrente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,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cui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caratteristiche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, così come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generalmente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disponibili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sul mercato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, 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soddisfano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esigenze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delle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stazioni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appaltanti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. Lo 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SDA.PA.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può essere diviso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categorie  oggettivamente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definite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prodotti,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lavori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servizi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sulla base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delle caratteristiche dell’appalto da</a:t>
            </a:r>
            <a:r>
              <a:rPr sz="1400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eseguire.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712720" y="3329940"/>
            <a:ext cx="8496300" cy="0"/>
          </a:xfrm>
          <a:custGeom>
            <a:avLst/>
            <a:gdLst/>
            <a:ahLst/>
            <a:cxnLst/>
            <a:rect l="l" t="t" r="r" b="b"/>
            <a:pathLst>
              <a:path w="8496300">
                <a:moveTo>
                  <a:pt x="0" y="0"/>
                </a:moveTo>
                <a:lnTo>
                  <a:pt x="8496046" y="0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63574" y="2491486"/>
            <a:ext cx="116903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7810" marR="5080" indent="-245745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Oggetto</a:t>
            </a:r>
            <a:r>
              <a:rPr sz="1400" b="1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dello  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SDA.PA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423160" y="2487167"/>
            <a:ext cx="105410" cy="477520"/>
          </a:xfrm>
          <a:custGeom>
            <a:avLst/>
            <a:gdLst/>
            <a:ahLst/>
            <a:cxnLst/>
            <a:rect l="l" t="t" r="r" b="b"/>
            <a:pathLst>
              <a:path w="105410" h="477519">
                <a:moveTo>
                  <a:pt x="52577" y="0"/>
                </a:moveTo>
                <a:lnTo>
                  <a:pt x="0" y="0"/>
                </a:lnTo>
                <a:lnTo>
                  <a:pt x="52577" y="238506"/>
                </a:lnTo>
                <a:lnTo>
                  <a:pt x="0" y="477012"/>
                </a:lnTo>
                <a:lnTo>
                  <a:pt x="52577" y="477012"/>
                </a:lnTo>
                <a:lnTo>
                  <a:pt x="105156" y="238506"/>
                </a:lnTo>
                <a:lnTo>
                  <a:pt x="52577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85160" y="4168140"/>
            <a:ext cx="2982467" cy="12496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86683" y="4254982"/>
            <a:ext cx="2979420" cy="7955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11067" y="4194047"/>
            <a:ext cx="2880360" cy="1148080"/>
          </a:xfrm>
          <a:custGeom>
            <a:avLst/>
            <a:gdLst/>
            <a:ahLst/>
            <a:cxnLst/>
            <a:rect l="l" t="t" r="r" b="b"/>
            <a:pathLst>
              <a:path w="2880360" h="1148079">
                <a:moveTo>
                  <a:pt x="0" y="1147571"/>
                </a:moveTo>
                <a:lnTo>
                  <a:pt x="2880360" y="1147571"/>
                </a:lnTo>
                <a:lnTo>
                  <a:pt x="2880360" y="0"/>
                </a:lnTo>
                <a:lnTo>
                  <a:pt x="0" y="0"/>
                </a:lnTo>
                <a:lnTo>
                  <a:pt x="0" y="1147571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211067" y="4211548"/>
            <a:ext cx="288036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950" marR="100330">
              <a:lnSpc>
                <a:spcPct val="150000"/>
              </a:lnSpc>
              <a:spcBef>
                <a:spcPts val="100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Norme della procedura ristretta di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cui all'art.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61 del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D.Lgs.</a:t>
            </a:r>
            <a:r>
              <a:rPr sz="1400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50/16.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293864" y="4168140"/>
            <a:ext cx="2982468" cy="12496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95388" y="4254982"/>
            <a:ext cx="2979420" cy="79555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19771" y="4194047"/>
            <a:ext cx="2880360" cy="1148080"/>
          </a:xfrm>
          <a:custGeom>
            <a:avLst/>
            <a:gdLst/>
            <a:ahLst/>
            <a:cxnLst/>
            <a:rect l="l" t="t" r="r" b="b"/>
            <a:pathLst>
              <a:path w="2880359" h="1148079">
                <a:moveTo>
                  <a:pt x="0" y="1147571"/>
                </a:moveTo>
                <a:lnTo>
                  <a:pt x="2880360" y="1147571"/>
                </a:lnTo>
                <a:lnTo>
                  <a:pt x="2880360" y="0"/>
                </a:lnTo>
                <a:lnTo>
                  <a:pt x="0" y="0"/>
                </a:lnTo>
                <a:lnTo>
                  <a:pt x="0" y="1147571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319771" y="4211548"/>
            <a:ext cx="288036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585" marR="98425">
              <a:lnSpc>
                <a:spcPct val="150000"/>
              </a:lnSpc>
              <a:spcBef>
                <a:spcPts val="100"/>
              </a:spcBef>
              <a:tabLst>
                <a:tab pos="860425" algn="l"/>
                <a:tab pos="1137920" algn="l"/>
                <a:tab pos="1826895" algn="l"/>
                <a:tab pos="2576195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Peri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do	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	</a:t>
            </a: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alid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à	ind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o	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da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Consip</a:t>
            </a: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S.p.A..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185160" y="3692677"/>
            <a:ext cx="2982467" cy="44650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06367" y="3704806"/>
            <a:ext cx="2119884" cy="47552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211067" y="3820795"/>
            <a:ext cx="28803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8015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Disciplina</a:t>
            </a: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applicabile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293864" y="3692677"/>
            <a:ext cx="2982468" cy="44650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17307" y="3704806"/>
            <a:ext cx="2913888" cy="47552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319771" y="3820795"/>
            <a:ext cx="28803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114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Durata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massima dello</a:t>
            </a:r>
            <a:r>
              <a:rPr sz="14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SDA.PA.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626352" y="3773423"/>
            <a:ext cx="158750" cy="396240"/>
          </a:xfrm>
          <a:custGeom>
            <a:avLst/>
            <a:gdLst/>
            <a:ahLst/>
            <a:cxnLst/>
            <a:rect l="l" t="t" r="r" b="b"/>
            <a:pathLst>
              <a:path w="158750" h="396239">
                <a:moveTo>
                  <a:pt x="0" y="0"/>
                </a:moveTo>
                <a:lnTo>
                  <a:pt x="0" y="396239"/>
                </a:lnTo>
                <a:lnTo>
                  <a:pt x="158496" y="198119"/>
                </a:lnTo>
                <a:lnTo>
                  <a:pt x="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09372" y="2455164"/>
            <a:ext cx="541020" cy="541020"/>
          </a:xfrm>
          <a:custGeom>
            <a:avLst/>
            <a:gdLst/>
            <a:ahLst/>
            <a:cxnLst/>
            <a:rect l="l" t="t" r="r" b="b"/>
            <a:pathLst>
              <a:path w="541019" h="541019">
                <a:moveTo>
                  <a:pt x="0" y="270510"/>
                </a:moveTo>
                <a:lnTo>
                  <a:pt x="4358" y="221897"/>
                </a:lnTo>
                <a:lnTo>
                  <a:pt x="16923" y="176139"/>
                </a:lnTo>
                <a:lnTo>
                  <a:pt x="36931" y="133999"/>
                </a:lnTo>
                <a:lnTo>
                  <a:pt x="63619" y="96243"/>
                </a:lnTo>
                <a:lnTo>
                  <a:pt x="96222" y="63635"/>
                </a:lnTo>
                <a:lnTo>
                  <a:pt x="133976" y="36942"/>
                </a:lnTo>
                <a:lnTo>
                  <a:pt x="176118" y="16929"/>
                </a:lnTo>
                <a:lnTo>
                  <a:pt x="221884" y="4359"/>
                </a:lnTo>
                <a:lnTo>
                  <a:pt x="270509" y="0"/>
                </a:lnTo>
                <a:lnTo>
                  <a:pt x="319135" y="4359"/>
                </a:lnTo>
                <a:lnTo>
                  <a:pt x="364901" y="16929"/>
                </a:lnTo>
                <a:lnTo>
                  <a:pt x="407043" y="36942"/>
                </a:lnTo>
                <a:lnTo>
                  <a:pt x="444797" y="63635"/>
                </a:lnTo>
                <a:lnTo>
                  <a:pt x="477400" y="96243"/>
                </a:lnTo>
                <a:lnTo>
                  <a:pt x="504088" y="133999"/>
                </a:lnTo>
                <a:lnTo>
                  <a:pt x="524096" y="176139"/>
                </a:lnTo>
                <a:lnTo>
                  <a:pt x="536661" y="221897"/>
                </a:lnTo>
                <a:lnTo>
                  <a:pt x="541019" y="270510"/>
                </a:lnTo>
                <a:lnTo>
                  <a:pt x="536661" y="319122"/>
                </a:lnTo>
                <a:lnTo>
                  <a:pt x="524096" y="364880"/>
                </a:lnTo>
                <a:lnTo>
                  <a:pt x="504088" y="407020"/>
                </a:lnTo>
                <a:lnTo>
                  <a:pt x="477400" y="444776"/>
                </a:lnTo>
                <a:lnTo>
                  <a:pt x="444797" y="477384"/>
                </a:lnTo>
                <a:lnTo>
                  <a:pt x="407043" y="504077"/>
                </a:lnTo>
                <a:lnTo>
                  <a:pt x="364901" y="524090"/>
                </a:lnTo>
                <a:lnTo>
                  <a:pt x="319135" y="536660"/>
                </a:lnTo>
                <a:lnTo>
                  <a:pt x="270509" y="541020"/>
                </a:lnTo>
                <a:lnTo>
                  <a:pt x="221884" y="536660"/>
                </a:lnTo>
                <a:lnTo>
                  <a:pt x="176118" y="524090"/>
                </a:lnTo>
                <a:lnTo>
                  <a:pt x="133976" y="504077"/>
                </a:lnTo>
                <a:lnTo>
                  <a:pt x="96222" y="477384"/>
                </a:lnTo>
                <a:lnTo>
                  <a:pt x="63619" y="444776"/>
                </a:lnTo>
                <a:lnTo>
                  <a:pt x="36931" y="407020"/>
                </a:lnTo>
                <a:lnTo>
                  <a:pt x="16923" y="364880"/>
                </a:lnTo>
                <a:lnTo>
                  <a:pt x="4358" y="319122"/>
                </a:lnTo>
                <a:lnTo>
                  <a:pt x="0" y="270510"/>
                </a:lnTo>
                <a:close/>
              </a:path>
            </a:pathLst>
          </a:custGeom>
          <a:ln w="9144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3672" y="2569464"/>
            <a:ext cx="312420" cy="31242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Strumenti </a:t>
            </a:r>
            <a:r>
              <a:rPr spc="-5" dirty="0"/>
              <a:t>alternativi alle </a:t>
            </a:r>
            <a:r>
              <a:rPr dirty="0"/>
              <a:t>Convenzioni -</a:t>
            </a:r>
            <a:r>
              <a:rPr spc="-85" dirty="0"/>
              <a:t> </a:t>
            </a:r>
            <a:r>
              <a:rPr dirty="0"/>
              <a:t>quadro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290575" y="338709"/>
            <a:ext cx="56470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Il Sistema Dinamico di Acquisizione per la </a:t>
            </a:r>
            <a:r>
              <a:rPr sz="1600" spc="-55" dirty="0">
                <a:solidFill>
                  <a:srgbClr val="001F5F"/>
                </a:solidFill>
                <a:latin typeface="Arial"/>
                <a:cs typeface="Arial"/>
              </a:rPr>
              <a:t>P.A. </a:t>
            </a:r>
            <a:r>
              <a:rPr sz="1600" spc="-15" dirty="0">
                <a:solidFill>
                  <a:srgbClr val="001F5F"/>
                </a:solidFill>
                <a:latin typeface="Arial"/>
                <a:cs typeface="Arial"/>
              </a:rPr>
              <a:t>(SDA.PA.)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(2/2)</a:t>
            </a:r>
            <a:endParaRPr sz="16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385304" y="76200"/>
            <a:ext cx="2022348" cy="56692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074920" y="6198108"/>
            <a:ext cx="502920" cy="431800"/>
          </a:xfrm>
          <a:custGeom>
            <a:avLst/>
            <a:gdLst/>
            <a:ahLst/>
            <a:cxnLst/>
            <a:rect l="l" t="t" r="r" b="b"/>
            <a:pathLst>
              <a:path w="502920" h="431800">
                <a:moveTo>
                  <a:pt x="502919" y="107822"/>
                </a:moveTo>
                <a:lnTo>
                  <a:pt x="489457" y="107822"/>
                </a:lnTo>
                <a:lnTo>
                  <a:pt x="489457" y="323468"/>
                </a:lnTo>
                <a:lnTo>
                  <a:pt x="502919" y="323468"/>
                </a:lnTo>
                <a:lnTo>
                  <a:pt x="502919" y="107822"/>
                </a:lnTo>
                <a:close/>
              </a:path>
              <a:path w="502920" h="431800">
                <a:moveTo>
                  <a:pt x="475995" y="107822"/>
                </a:moveTo>
                <a:lnTo>
                  <a:pt x="448944" y="107822"/>
                </a:lnTo>
                <a:lnTo>
                  <a:pt x="448944" y="323468"/>
                </a:lnTo>
                <a:lnTo>
                  <a:pt x="475995" y="323468"/>
                </a:lnTo>
                <a:lnTo>
                  <a:pt x="475995" y="107822"/>
                </a:lnTo>
                <a:close/>
              </a:path>
              <a:path w="502920" h="431800">
                <a:moveTo>
                  <a:pt x="215645" y="0"/>
                </a:moveTo>
                <a:lnTo>
                  <a:pt x="0" y="215645"/>
                </a:lnTo>
                <a:lnTo>
                  <a:pt x="215645" y="431291"/>
                </a:lnTo>
                <a:lnTo>
                  <a:pt x="215645" y="323468"/>
                </a:lnTo>
                <a:lnTo>
                  <a:pt x="435482" y="323468"/>
                </a:lnTo>
                <a:lnTo>
                  <a:pt x="435482" y="107822"/>
                </a:lnTo>
                <a:lnTo>
                  <a:pt x="215645" y="107822"/>
                </a:lnTo>
                <a:lnTo>
                  <a:pt x="215645" y="0"/>
                </a:lnTo>
                <a:close/>
              </a:path>
            </a:pathLst>
          </a:custGeom>
          <a:solidFill>
            <a:srgbClr val="1343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86867" y="6326400"/>
            <a:ext cx="4480560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001F5F"/>
                </a:solidFill>
                <a:latin typeface="Arial"/>
                <a:cs typeface="Arial"/>
              </a:rPr>
              <a:t>Per tornare </a:t>
            </a:r>
            <a:r>
              <a:rPr sz="1100" spc="-5" dirty="0">
                <a:solidFill>
                  <a:srgbClr val="001F5F"/>
                </a:solidFill>
                <a:latin typeface="Arial"/>
                <a:cs typeface="Arial"/>
              </a:rPr>
              <a:t>al materiale didattico principale, cliccare sull'icona di</a:t>
            </a:r>
            <a:r>
              <a:rPr sz="1100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01F5F"/>
                </a:solidFill>
                <a:latin typeface="Arial"/>
                <a:cs typeface="Arial"/>
              </a:rPr>
              <a:t>seguito</a:t>
            </a:r>
            <a:endParaRPr sz="1100">
              <a:latin typeface="Arial"/>
              <a:cs typeface="Arial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ts val="1425"/>
              </a:lnSpc>
            </a:pPr>
            <a:fld id="{81D60167-4931-47E6-BA6A-407CBD079E47}" type="slidenum">
              <a:rPr spc="-5" dirty="0"/>
              <a:t>185</a:t>
            </a:fld>
            <a:endParaRPr spc="-5" dirty="0"/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76858" y="1161288"/>
            <a:ext cx="1003300" cy="398145"/>
          </a:xfrm>
          <a:custGeom>
            <a:avLst/>
            <a:gdLst/>
            <a:ahLst/>
            <a:cxnLst/>
            <a:rect l="l" t="t" r="r" b="b"/>
            <a:pathLst>
              <a:path w="1003300" h="398144">
                <a:moveTo>
                  <a:pt x="926718" y="321945"/>
                </a:moveTo>
                <a:lnTo>
                  <a:pt x="926718" y="398145"/>
                </a:lnTo>
                <a:lnTo>
                  <a:pt x="990218" y="366395"/>
                </a:lnTo>
                <a:lnTo>
                  <a:pt x="939418" y="366395"/>
                </a:lnTo>
                <a:lnTo>
                  <a:pt x="939418" y="353695"/>
                </a:lnTo>
                <a:lnTo>
                  <a:pt x="990218" y="353695"/>
                </a:lnTo>
                <a:lnTo>
                  <a:pt x="926718" y="321945"/>
                </a:lnTo>
                <a:close/>
              </a:path>
              <a:path w="1003300" h="398144">
                <a:moveTo>
                  <a:pt x="12700" y="0"/>
                </a:moveTo>
                <a:lnTo>
                  <a:pt x="0" y="0"/>
                </a:lnTo>
                <a:lnTo>
                  <a:pt x="0" y="363600"/>
                </a:lnTo>
                <a:lnTo>
                  <a:pt x="2793" y="366395"/>
                </a:lnTo>
                <a:lnTo>
                  <a:pt x="926718" y="366395"/>
                </a:lnTo>
                <a:lnTo>
                  <a:pt x="926718" y="360045"/>
                </a:lnTo>
                <a:lnTo>
                  <a:pt x="12700" y="360045"/>
                </a:lnTo>
                <a:lnTo>
                  <a:pt x="6350" y="353695"/>
                </a:lnTo>
                <a:lnTo>
                  <a:pt x="12700" y="353695"/>
                </a:lnTo>
                <a:lnTo>
                  <a:pt x="12700" y="0"/>
                </a:lnTo>
                <a:close/>
              </a:path>
              <a:path w="1003300" h="398144">
                <a:moveTo>
                  <a:pt x="990218" y="353695"/>
                </a:moveTo>
                <a:lnTo>
                  <a:pt x="939418" y="353695"/>
                </a:lnTo>
                <a:lnTo>
                  <a:pt x="939418" y="366395"/>
                </a:lnTo>
                <a:lnTo>
                  <a:pt x="990218" y="366395"/>
                </a:lnTo>
                <a:lnTo>
                  <a:pt x="1002918" y="360045"/>
                </a:lnTo>
                <a:lnTo>
                  <a:pt x="990218" y="353695"/>
                </a:lnTo>
                <a:close/>
              </a:path>
              <a:path w="1003300" h="398144">
                <a:moveTo>
                  <a:pt x="12700" y="353695"/>
                </a:moveTo>
                <a:lnTo>
                  <a:pt x="6350" y="353695"/>
                </a:lnTo>
                <a:lnTo>
                  <a:pt x="12700" y="360045"/>
                </a:lnTo>
                <a:lnTo>
                  <a:pt x="12700" y="353695"/>
                </a:lnTo>
                <a:close/>
              </a:path>
              <a:path w="1003300" h="398144">
                <a:moveTo>
                  <a:pt x="926718" y="353695"/>
                </a:moveTo>
                <a:lnTo>
                  <a:pt x="12700" y="353695"/>
                </a:lnTo>
                <a:lnTo>
                  <a:pt x="12700" y="360045"/>
                </a:lnTo>
                <a:lnTo>
                  <a:pt x="926718" y="360045"/>
                </a:lnTo>
                <a:lnTo>
                  <a:pt x="926718" y="353695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11095" y="1008354"/>
            <a:ext cx="9008110" cy="793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0000"/>
              </a:lnSpc>
              <a:spcBef>
                <a:spcPts val="100"/>
              </a:spcBef>
            </a:pP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Le Istituzioni scolastiche possono espletare procedure 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autonome.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Si 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evidenzia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che, al fine di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ridurre il numero  delle 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stazioni appaltanti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di razionalizzare le 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procedure di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spesa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, 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l'art.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38 del D.Lgs. 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50/16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ha previsto  l'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istituzione di un apposito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elenco delle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stazioni appaltanti</a:t>
            </a:r>
            <a:r>
              <a:rPr sz="1400" b="1" i="1" spc="-2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qualificate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7095" y="720851"/>
            <a:ext cx="1840992" cy="461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0331" y="699516"/>
            <a:ext cx="1872995" cy="5440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3004" y="801623"/>
            <a:ext cx="1739264" cy="360045"/>
          </a:xfrm>
          <a:custGeom>
            <a:avLst/>
            <a:gdLst/>
            <a:ahLst/>
            <a:cxnLst/>
            <a:rect l="l" t="t" r="r" b="b"/>
            <a:pathLst>
              <a:path w="1739264" h="360044">
                <a:moveTo>
                  <a:pt x="0" y="359663"/>
                </a:moveTo>
                <a:lnTo>
                  <a:pt x="1738883" y="359663"/>
                </a:lnTo>
                <a:lnTo>
                  <a:pt x="1738883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23366" y="804417"/>
            <a:ext cx="92329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35" dirty="0">
                <a:solidFill>
                  <a:srgbClr val="FFFFFF"/>
                </a:solidFill>
                <a:latin typeface="Arial"/>
                <a:cs typeface="Arial"/>
              </a:rPr>
              <a:t>Acquisto</a:t>
            </a:r>
            <a:r>
              <a:rPr sz="105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35" dirty="0">
                <a:solidFill>
                  <a:srgbClr val="FFFFFF"/>
                </a:solidFill>
                <a:latin typeface="Arial"/>
                <a:cs typeface="Arial"/>
              </a:rPr>
              <a:t>tramite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5226" y="964438"/>
            <a:ext cx="164338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30" dirty="0">
                <a:solidFill>
                  <a:srgbClr val="FFFFFF"/>
                </a:solidFill>
                <a:latin typeface="Arial"/>
                <a:cs typeface="Arial"/>
              </a:rPr>
              <a:t>PROCEDURA</a:t>
            </a:r>
            <a:r>
              <a:rPr sz="105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35" dirty="0">
                <a:solidFill>
                  <a:srgbClr val="FFFFFF"/>
                </a:solidFill>
                <a:latin typeface="Arial"/>
                <a:cs typeface="Arial"/>
              </a:rPr>
              <a:t>AUTONOMA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65759" y="733044"/>
            <a:ext cx="181355" cy="1798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02437" y="738378"/>
            <a:ext cx="1079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42822" y="1925105"/>
            <a:ext cx="4326890" cy="795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0100"/>
              </a:lnSpc>
              <a:spcBef>
                <a:spcPts val="100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È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prevista l'istituzione presso l'A.N.AC. di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un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apposito  </a:t>
            </a:r>
            <a:r>
              <a:rPr sz="14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ELENCO DELLE </a:t>
            </a:r>
            <a:r>
              <a:rPr sz="1400" b="1" u="heavy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STAZIONI </a:t>
            </a:r>
            <a:r>
              <a:rPr sz="1400" b="1" u="heavy" spc="-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APPALTANTI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u="heavy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QUALIFICATE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279904" y="1833372"/>
            <a:ext cx="9000490" cy="0"/>
          </a:xfrm>
          <a:custGeom>
            <a:avLst/>
            <a:gdLst/>
            <a:ahLst/>
            <a:cxnLst/>
            <a:rect l="l" t="t" r="r" b="b"/>
            <a:pathLst>
              <a:path w="9000490">
                <a:moveTo>
                  <a:pt x="0" y="0"/>
                </a:moveTo>
                <a:lnTo>
                  <a:pt x="8999982" y="0"/>
                </a:lnTo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92451" y="2790494"/>
            <a:ext cx="2369820" cy="2469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18360" y="2871216"/>
            <a:ext cx="2268220" cy="144780"/>
          </a:xfrm>
          <a:custGeom>
            <a:avLst/>
            <a:gdLst/>
            <a:ahLst/>
            <a:cxnLst/>
            <a:rect l="l" t="t" r="r" b="b"/>
            <a:pathLst>
              <a:path w="2268220" h="144780">
                <a:moveTo>
                  <a:pt x="0" y="0"/>
                </a:moveTo>
                <a:lnTo>
                  <a:pt x="0" y="67437"/>
                </a:lnTo>
                <a:lnTo>
                  <a:pt x="1133855" y="144780"/>
                </a:lnTo>
                <a:lnTo>
                  <a:pt x="2122489" y="77343"/>
                </a:lnTo>
                <a:lnTo>
                  <a:pt x="1133855" y="77343"/>
                </a:lnTo>
                <a:lnTo>
                  <a:pt x="0" y="0"/>
                </a:lnTo>
                <a:close/>
              </a:path>
              <a:path w="2268220" h="144780">
                <a:moveTo>
                  <a:pt x="2267712" y="0"/>
                </a:moveTo>
                <a:lnTo>
                  <a:pt x="1133855" y="77343"/>
                </a:lnTo>
                <a:lnTo>
                  <a:pt x="2122489" y="77343"/>
                </a:lnTo>
                <a:lnTo>
                  <a:pt x="2267712" y="67437"/>
                </a:lnTo>
                <a:lnTo>
                  <a:pt x="226771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042822" y="3221863"/>
            <a:ext cx="39014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stazioni appaltanti saranno qualificate in</a:t>
            </a:r>
            <a:r>
              <a:rPr sz="1400" spc="-2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base: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056894" y="3597402"/>
            <a:ext cx="1033780" cy="1160145"/>
          </a:xfrm>
          <a:custGeom>
            <a:avLst/>
            <a:gdLst/>
            <a:ahLst/>
            <a:cxnLst/>
            <a:rect l="l" t="t" r="r" b="b"/>
            <a:pathLst>
              <a:path w="1033780" h="1160145">
                <a:moveTo>
                  <a:pt x="929894" y="0"/>
                </a:moveTo>
                <a:lnTo>
                  <a:pt x="103327" y="0"/>
                </a:lnTo>
                <a:lnTo>
                  <a:pt x="63109" y="8249"/>
                </a:lnTo>
                <a:lnTo>
                  <a:pt x="30265" y="30749"/>
                </a:lnTo>
                <a:lnTo>
                  <a:pt x="8120" y="64133"/>
                </a:lnTo>
                <a:lnTo>
                  <a:pt x="0" y="105029"/>
                </a:lnTo>
                <a:lnTo>
                  <a:pt x="0" y="1054735"/>
                </a:lnTo>
                <a:lnTo>
                  <a:pt x="8120" y="1095630"/>
                </a:lnTo>
                <a:lnTo>
                  <a:pt x="30265" y="1129014"/>
                </a:lnTo>
                <a:lnTo>
                  <a:pt x="63109" y="1151514"/>
                </a:lnTo>
                <a:lnTo>
                  <a:pt x="103327" y="1159764"/>
                </a:lnTo>
                <a:lnTo>
                  <a:pt x="929894" y="1159764"/>
                </a:lnTo>
                <a:lnTo>
                  <a:pt x="970156" y="1151514"/>
                </a:lnTo>
                <a:lnTo>
                  <a:pt x="1003014" y="1129014"/>
                </a:lnTo>
                <a:lnTo>
                  <a:pt x="1025155" y="1095630"/>
                </a:lnTo>
                <a:lnTo>
                  <a:pt x="1033272" y="1054735"/>
                </a:lnTo>
                <a:lnTo>
                  <a:pt x="1033272" y="105029"/>
                </a:lnTo>
                <a:lnTo>
                  <a:pt x="1025155" y="64133"/>
                </a:lnTo>
                <a:lnTo>
                  <a:pt x="1003014" y="30749"/>
                </a:lnTo>
                <a:lnTo>
                  <a:pt x="970156" y="8249"/>
                </a:lnTo>
                <a:lnTo>
                  <a:pt x="92989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56894" y="3597402"/>
            <a:ext cx="1033780" cy="1160145"/>
          </a:xfrm>
          <a:custGeom>
            <a:avLst/>
            <a:gdLst/>
            <a:ahLst/>
            <a:cxnLst/>
            <a:rect l="l" t="t" r="r" b="b"/>
            <a:pathLst>
              <a:path w="1033780" h="1160145">
                <a:moveTo>
                  <a:pt x="0" y="105029"/>
                </a:moveTo>
                <a:lnTo>
                  <a:pt x="8120" y="64133"/>
                </a:lnTo>
                <a:lnTo>
                  <a:pt x="30265" y="30749"/>
                </a:lnTo>
                <a:lnTo>
                  <a:pt x="63109" y="8249"/>
                </a:lnTo>
                <a:lnTo>
                  <a:pt x="103327" y="0"/>
                </a:lnTo>
                <a:lnTo>
                  <a:pt x="929894" y="0"/>
                </a:lnTo>
                <a:lnTo>
                  <a:pt x="970156" y="8249"/>
                </a:lnTo>
                <a:lnTo>
                  <a:pt x="1003014" y="30749"/>
                </a:lnTo>
                <a:lnTo>
                  <a:pt x="1025155" y="64133"/>
                </a:lnTo>
                <a:lnTo>
                  <a:pt x="1033272" y="105029"/>
                </a:lnTo>
                <a:lnTo>
                  <a:pt x="1033272" y="1054735"/>
                </a:lnTo>
                <a:lnTo>
                  <a:pt x="1025155" y="1095630"/>
                </a:lnTo>
                <a:lnTo>
                  <a:pt x="1003014" y="1129014"/>
                </a:lnTo>
                <a:lnTo>
                  <a:pt x="970156" y="1151514"/>
                </a:lnTo>
                <a:lnTo>
                  <a:pt x="929894" y="1159764"/>
                </a:lnTo>
                <a:lnTo>
                  <a:pt x="103327" y="1159764"/>
                </a:lnTo>
                <a:lnTo>
                  <a:pt x="63109" y="1151514"/>
                </a:lnTo>
                <a:lnTo>
                  <a:pt x="30265" y="1129014"/>
                </a:lnTo>
                <a:lnTo>
                  <a:pt x="8120" y="1095630"/>
                </a:lnTo>
                <a:lnTo>
                  <a:pt x="0" y="1054735"/>
                </a:lnTo>
                <a:lnTo>
                  <a:pt x="0" y="105029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182420" y="3977767"/>
            <a:ext cx="781050" cy="37338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56515" marR="5080" indent="-44450">
              <a:lnSpc>
                <a:spcPts val="1300"/>
              </a:lnSpc>
              <a:spcBef>
                <a:spcPts val="259"/>
              </a:spcBef>
            </a:pP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agli</a:t>
            </a:r>
            <a:r>
              <a:rPr sz="1200" b="1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ambiti  di</a:t>
            </a:r>
            <a:r>
              <a:rPr sz="12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attività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56132" y="3575303"/>
            <a:ext cx="179831" cy="1813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13026" y="3597402"/>
            <a:ext cx="1033780" cy="1160145"/>
          </a:xfrm>
          <a:custGeom>
            <a:avLst/>
            <a:gdLst/>
            <a:ahLst/>
            <a:cxnLst/>
            <a:rect l="l" t="t" r="r" b="b"/>
            <a:pathLst>
              <a:path w="1033780" h="1160145">
                <a:moveTo>
                  <a:pt x="929894" y="0"/>
                </a:moveTo>
                <a:lnTo>
                  <a:pt x="103378" y="0"/>
                </a:lnTo>
                <a:lnTo>
                  <a:pt x="63115" y="8249"/>
                </a:lnTo>
                <a:lnTo>
                  <a:pt x="30257" y="30749"/>
                </a:lnTo>
                <a:lnTo>
                  <a:pt x="8116" y="64133"/>
                </a:lnTo>
                <a:lnTo>
                  <a:pt x="0" y="105029"/>
                </a:lnTo>
                <a:lnTo>
                  <a:pt x="0" y="1054735"/>
                </a:lnTo>
                <a:lnTo>
                  <a:pt x="8116" y="1095630"/>
                </a:lnTo>
                <a:lnTo>
                  <a:pt x="30257" y="1129014"/>
                </a:lnTo>
                <a:lnTo>
                  <a:pt x="63115" y="1151514"/>
                </a:lnTo>
                <a:lnTo>
                  <a:pt x="103378" y="1159764"/>
                </a:lnTo>
                <a:lnTo>
                  <a:pt x="929894" y="1159764"/>
                </a:lnTo>
                <a:lnTo>
                  <a:pt x="970156" y="1151514"/>
                </a:lnTo>
                <a:lnTo>
                  <a:pt x="1003014" y="1129014"/>
                </a:lnTo>
                <a:lnTo>
                  <a:pt x="1025155" y="1095630"/>
                </a:lnTo>
                <a:lnTo>
                  <a:pt x="1033272" y="1054735"/>
                </a:lnTo>
                <a:lnTo>
                  <a:pt x="1033272" y="105029"/>
                </a:lnTo>
                <a:lnTo>
                  <a:pt x="1025155" y="64133"/>
                </a:lnTo>
                <a:lnTo>
                  <a:pt x="1003014" y="30749"/>
                </a:lnTo>
                <a:lnTo>
                  <a:pt x="970156" y="8249"/>
                </a:lnTo>
                <a:lnTo>
                  <a:pt x="92989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13026" y="3597402"/>
            <a:ext cx="1033780" cy="1160145"/>
          </a:xfrm>
          <a:custGeom>
            <a:avLst/>
            <a:gdLst/>
            <a:ahLst/>
            <a:cxnLst/>
            <a:rect l="l" t="t" r="r" b="b"/>
            <a:pathLst>
              <a:path w="1033780" h="1160145">
                <a:moveTo>
                  <a:pt x="0" y="105029"/>
                </a:moveTo>
                <a:lnTo>
                  <a:pt x="8116" y="64133"/>
                </a:lnTo>
                <a:lnTo>
                  <a:pt x="30257" y="30749"/>
                </a:lnTo>
                <a:lnTo>
                  <a:pt x="63115" y="8249"/>
                </a:lnTo>
                <a:lnTo>
                  <a:pt x="103378" y="0"/>
                </a:lnTo>
                <a:lnTo>
                  <a:pt x="929894" y="0"/>
                </a:lnTo>
                <a:lnTo>
                  <a:pt x="970156" y="8249"/>
                </a:lnTo>
                <a:lnTo>
                  <a:pt x="1003014" y="30749"/>
                </a:lnTo>
                <a:lnTo>
                  <a:pt x="1025155" y="64133"/>
                </a:lnTo>
                <a:lnTo>
                  <a:pt x="1033272" y="105029"/>
                </a:lnTo>
                <a:lnTo>
                  <a:pt x="1033272" y="1054735"/>
                </a:lnTo>
                <a:lnTo>
                  <a:pt x="1025155" y="1095630"/>
                </a:lnTo>
                <a:lnTo>
                  <a:pt x="1003014" y="1129014"/>
                </a:lnTo>
                <a:lnTo>
                  <a:pt x="970156" y="1151514"/>
                </a:lnTo>
                <a:lnTo>
                  <a:pt x="929894" y="1159764"/>
                </a:lnTo>
                <a:lnTo>
                  <a:pt x="103378" y="1159764"/>
                </a:lnTo>
                <a:lnTo>
                  <a:pt x="63115" y="1151514"/>
                </a:lnTo>
                <a:lnTo>
                  <a:pt x="30257" y="1129014"/>
                </a:lnTo>
                <a:lnTo>
                  <a:pt x="8116" y="1095630"/>
                </a:lnTo>
                <a:lnTo>
                  <a:pt x="0" y="1054735"/>
                </a:lnTo>
                <a:lnTo>
                  <a:pt x="0" y="105029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259583" y="3977767"/>
            <a:ext cx="737870" cy="37338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indent="51435">
              <a:lnSpc>
                <a:spcPts val="1300"/>
              </a:lnSpc>
              <a:spcBef>
                <a:spcPts val="259"/>
              </a:spcBef>
            </a:pP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ai bacini 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terri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riali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119883" y="3575303"/>
            <a:ext cx="179832" cy="1813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69157" y="3597402"/>
            <a:ext cx="1033780" cy="1160145"/>
          </a:xfrm>
          <a:custGeom>
            <a:avLst/>
            <a:gdLst/>
            <a:ahLst/>
            <a:cxnLst/>
            <a:rect l="l" t="t" r="r" b="b"/>
            <a:pathLst>
              <a:path w="1033779" h="1160145">
                <a:moveTo>
                  <a:pt x="929894" y="0"/>
                </a:moveTo>
                <a:lnTo>
                  <a:pt x="103378" y="0"/>
                </a:lnTo>
                <a:lnTo>
                  <a:pt x="63115" y="8249"/>
                </a:lnTo>
                <a:lnTo>
                  <a:pt x="30257" y="30749"/>
                </a:lnTo>
                <a:lnTo>
                  <a:pt x="8116" y="64133"/>
                </a:lnTo>
                <a:lnTo>
                  <a:pt x="0" y="105029"/>
                </a:lnTo>
                <a:lnTo>
                  <a:pt x="0" y="1054735"/>
                </a:lnTo>
                <a:lnTo>
                  <a:pt x="8116" y="1095630"/>
                </a:lnTo>
                <a:lnTo>
                  <a:pt x="30257" y="1129014"/>
                </a:lnTo>
                <a:lnTo>
                  <a:pt x="63115" y="1151514"/>
                </a:lnTo>
                <a:lnTo>
                  <a:pt x="103378" y="1159764"/>
                </a:lnTo>
                <a:lnTo>
                  <a:pt x="929894" y="1159764"/>
                </a:lnTo>
                <a:lnTo>
                  <a:pt x="970156" y="1151514"/>
                </a:lnTo>
                <a:lnTo>
                  <a:pt x="1003014" y="1129014"/>
                </a:lnTo>
                <a:lnTo>
                  <a:pt x="1025155" y="1095630"/>
                </a:lnTo>
                <a:lnTo>
                  <a:pt x="1033271" y="1054735"/>
                </a:lnTo>
                <a:lnTo>
                  <a:pt x="1033271" y="105029"/>
                </a:lnTo>
                <a:lnTo>
                  <a:pt x="1025155" y="64133"/>
                </a:lnTo>
                <a:lnTo>
                  <a:pt x="1003014" y="30749"/>
                </a:lnTo>
                <a:lnTo>
                  <a:pt x="970156" y="8249"/>
                </a:lnTo>
                <a:lnTo>
                  <a:pt x="92989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69157" y="3597402"/>
            <a:ext cx="1033780" cy="1160145"/>
          </a:xfrm>
          <a:custGeom>
            <a:avLst/>
            <a:gdLst/>
            <a:ahLst/>
            <a:cxnLst/>
            <a:rect l="l" t="t" r="r" b="b"/>
            <a:pathLst>
              <a:path w="1033779" h="1160145">
                <a:moveTo>
                  <a:pt x="0" y="105029"/>
                </a:moveTo>
                <a:lnTo>
                  <a:pt x="8116" y="64133"/>
                </a:lnTo>
                <a:lnTo>
                  <a:pt x="30257" y="30749"/>
                </a:lnTo>
                <a:lnTo>
                  <a:pt x="63115" y="8249"/>
                </a:lnTo>
                <a:lnTo>
                  <a:pt x="103378" y="0"/>
                </a:lnTo>
                <a:lnTo>
                  <a:pt x="929894" y="0"/>
                </a:lnTo>
                <a:lnTo>
                  <a:pt x="970156" y="8249"/>
                </a:lnTo>
                <a:lnTo>
                  <a:pt x="1003014" y="30749"/>
                </a:lnTo>
                <a:lnTo>
                  <a:pt x="1025155" y="64133"/>
                </a:lnTo>
                <a:lnTo>
                  <a:pt x="1033271" y="105029"/>
                </a:lnTo>
                <a:lnTo>
                  <a:pt x="1033271" y="1054735"/>
                </a:lnTo>
                <a:lnTo>
                  <a:pt x="1025155" y="1095630"/>
                </a:lnTo>
                <a:lnTo>
                  <a:pt x="1003014" y="1129014"/>
                </a:lnTo>
                <a:lnTo>
                  <a:pt x="970156" y="1151514"/>
                </a:lnTo>
                <a:lnTo>
                  <a:pt x="929894" y="1159764"/>
                </a:lnTo>
                <a:lnTo>
                  <a:pt x="103378" y="1159764"/>
                </a:lnTo>
                <a:lnTo>
                  <a:pt x="63115" y="1151514"/>
                </a:lnTo>
                <a:lnTo>
                  <a:pt x="30257" y="1129014"/>
                </a:lnTo>
                <a:lnTo>
                  <a:pt x="8116" y="1095630"/>
                </a:lnTo>
                <a:lnTo>
                  <a:pt x="0" y="1054735"/>
                </a:lnTo>
                <a:lnTo>
                  <a:pt x="0" y="105029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230117" y="3730497"/>
            <a:ext cx="908685" cy="86741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ctr">
              <a:lnSpc>
                <a:spcPct val="90100"/>
              </a:lnSpc>
              <a:spcBef>
                <a:spcPts val="240"/>
              </a:spcBef>
            </a:pP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alla   tipologia e 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omple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ss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ità  del   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contratto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185160" y="3575303"/>
            <a:ext cx="179831" cy="1813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225290" y="3597402"/>
            <a:ext cx="1035050" cy="1160145"/>
          </a:xfrm>
          <a:custGeom>
            <a:avLst/>
            <a:gdLst/>
            <a:ahLst/>
            <a:cxnLst/>
            <a:rect l="l" t="t" r="r" b="b"/>
            <a:pathLst>
              <a:path w="1035050" h="1160145">
                <a:moveTo>
                  <a:pt x="931290" y="0"/>
                </a:moveTo>
                <a:lnTo>
                  <a:pt x="103505" y="0"/>
                </a:lnTo>
                <a:lnTo>
                  <a:pt x="63222" y="8249"/>
                </a:lnTo>
                <a:lnTo>
                  <a:pt x="30321" y="30749"/>
                </a:lnTo>
                <a:lnTo>
                  <a:pt x="8135" y="64133"/>
                </a:lnTo>
                <a:lnTo>
                  <a:pt x="0" y="105029"/>
                </a:lnTo>
                <a:lnTo>
                  <a:pt x="0" y="1054735"/>
                </a:lnTo>
                <a:lnTo>
                  <a:pt x="8135" y="1095630"/>
                </a:lnTo>
                <a:lnTo>
                  <a:pt x="30321" y="1129014"/>
                </a:lnTo>
                <a:lnTo>
                  <a:pt x="63222" y="1151514"/>
                </a:lnTo>
                <a:lnTo>
                  <a:pt x="103505" y="1159764"/>
                </a:lnTo>
                <a:lnTo>
                  <a:pt x="931290" y="1159764"/>
                </a:lnTo>
                <a:lnTo>
                  <a:pt x="971573" y="1151514"/>
                </a:lnTo>
                <a:lnTo>
                  <a:pt x="1004474" y="1129014"/>
                </a:lnTo>
                <a:lnTo>
                  <a:pt x="1026660" y="1095630"/>
                </a:lnTo>
                <a:lnTo>
                  <a:pt x="1034796" y="1054735"/>
                </a:lnTo>
                <a:lnTo>
                  <a:pt x="1034796" y="105029"/>
                </a:lnTo>
                <a:lnTo>
                  <a:pt x="1026660" y="64133"/>
                </a:lnTo>
                <a:lnTo>
                  <a:pt x="1004474" y="30749"/>
                </a:lnTo>
                <a:lnTo>
                  <a:pt x="971573" y="8249"/>
                </a:lnTo>
                <a:lnTo>
                  <a:pt x="93129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25290" y="3597402"/>
            <a:ext cx="1035050" cy="1160145"/>
          </a:xfrm>
          <a:custGeom>
            <a:avLst/>
            <a:gdLst/>
            <a:ahLst/>
            <a:cxnLst/>
            <a:rect l="l" t="t" r="r" b="b"/>
            <a:pathLst>
              <a:path w="1035050" h="1160145">
                <a:moveTo>
                  <a:pt x="0" y="105029"/>
                </a:moveTo>
                <a:lnTo>
                  <a:pt x="8135" y="64133"/>
                </a:lnTo>
                <a:lnTo>
                  <a:pt x="30321" y="30749"/>
                </a:lnTo>
                <a:lnTo>
                  <a:pt x="63222" y="8249"/>
                </a:lnTo>
                <a:lnTo>
                  <a:pt x="103505" y="0"/>
                </a:lnTo>
                <a:lnTo>
                  <a:pt x="931290" y="0"/>
                </a:lnTo>
                <a:lnTo>
                  <a:pt x="971573" y="8249"/>
                </a:lnTo>
                <a:lnTo>
                  <a:pt x="1004474" y="30749"/>
                </a:lnTo>
                <a:lnTo>
                  <a:pt x="1026660" y="64133"/>
                </a:lnTo>
                <a:lnTo>
                  <a:pt x="1034796" y="105029"/>
                </a:lnTo>
                <a:lnTo>
                  <a:pt x="1034796" y="1054735"/>
                </a:lnTo>
                <a:lnTo>
                  <a:pt x="1026660" y="1095630"/>
                </a:lnTo>
                <a:lnTo>
                  <a:pt x="1004474" y="1129014"/>
                </a:lnTo>
                <a:lnTo>
                  <a:pt x="971573" y="1151514"/>
                </a:lnTo>
                <a:lnTo>
                  <a:pt x="931290" y="1159764"/>
                </a:lnTo>
                <a:lnTo>
                  <a:pt x="103505" y="1159764"/>
                </a:lnTo>
                <a:lnTo>
                  <a:pt x="63222" y="1151514"/>
                </a:lnTo>
                <a:lnTo>
                  <a:pt x="30321" y="1129014"/>
                </a:lnTo>
                <a:lnTo>
                  <a:pt x="8135" y="1095630"/>
                </a:lnTo>
                <a:lnTo>
                  <a:pt x="0" y="1054735"/>
                </a:lnTo>
                <a:lnTo>
                  <a:pt x="0" y="105029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380357" y="3977767"/>
            <a:ext cx="721995" cy="37338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indent="13335">
              <a:lnSpc>
                <a:spcPts val="1300"/>
              </a:lnSpc>
              <a:spcBef>
                <a:spcPts val="259"/>
              </a:spcBef>
            </a:pP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per fasce 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d'impor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250435" y="3575303"/>
            <a:ext cx="179831" cy="1813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088542" y="3569589"/>
            <a:ext cx="331406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77595" algn="l"/>
                <a:tab pos="2138680" algn="l"/>
                <a:tab pos="3203575" algn="l"/>
              </a:tabLst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	B	C	D</a:t>
            </a:r>
            <a:endParaRPr sz="105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152144" y="4916423"/>
            <a:ext cx="937260" cy="393700"/>
          </a:xfrm>
          <a:custGeom>
            <a:avLst/>
            <a:gdLst/>
            <a:ahLst/>
            <a:cxnLst/>
            <a:rect l="l" t="t" r="r" b="b"/>
            <a:pathLst>
              <a:path w="937260" h="393700">
                <a:moveTo>
                  <a:pt x="740663" y="0"/>
                </a:moveTo>
                <a:lnTo>
                  <a:pt x="740663" y="98298"/>
                </a:lnTo>
                <a:lnTo>
                  <a:pt x="0" y="98298"/>
                </a:lnTo>
                <a:lnTo>
                  <a:pt x="0" y="294894"/>
                </a:lnTo>
                <a:lnTo>
                  <a:pt x="740663" y="294894"/>
                </a:lnTo>
                <a:lnTo>
                  <a:pt x="740663" y="393191"/>
                </a:lnTo>
                <a:lnTo>
                  <a:pt x="937260" y="196595"/>
                </a:lnTo>
                <a:lnTo>
                  <a:pt x="740663" y="0"/>
                </a:lnTo>
                <a:close/>
              </a:path>
            </a:pathLst>
          </a:custGeom>
          <a:solidFill>
            <a:srgbClr val="DCE6F1">
              <a:alpha val="4784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736335" y="1940051"/>
            <a:ext cx="0" cy="3312160"/>
          </a:xfrm>
          <a:custGeom>
            <a:avLst/>
            <a:gdLst/>
            <a:ahLst/>
            <a:cxnLst/>
            <a:rect l="l" t="t" r="r" b="b"/>
            <a:pathLst>
              <a:path h="3312160">
                <a:moveTo>
                  <a:pt x="0" y="3312033"/>
                </a:moveTo>
                <a:lnTo>
                  <a:pt x="0" y="0"/>
                </a:lnTo>
              </a:path>
            </a:pathLst>
          </a:custGeom>
          <a:ln w="12192">
            <a:solidFill>
              <a:srgbClr val="C5C8C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6277355" y="2048255"/>
            <a:ext cx="4277995" cy="132588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6985" rIns="0" bIns="0" rtlCol="0">
            <a:spAutoFit/>
          </a:bodyPr>
          <a:lstStyle/>
          <a:p>
            <a:pPr marL="118745" marR="111760" indent="635" algn="ctr">
              <a:lnSpc>
                <a:spcPct val="120000"/>
              </a:lnSpc>
              <a:spcBef>
                <a:spcPts val="55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Per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effettuare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procedure di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affidamento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400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importo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superiore </a:t>
            </a:r>
            <a:r>
              <a:rPr sz="1400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a € </a:t>
            </a:r>
            <a:r>
              <a:rPr sz="14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40.000,00 </a:t>
            </a:r>
            <a:r>
              <a:rPr sz="1400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(beni e </a:t>
            </a:r>
            <a:r>
              <a:rPr sz="14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servizi) </a:t>
            </a:r>
            <a:r>
              <a:rPr sz="1400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o €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150.000,00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(lavori),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le stazioni appaltanti</a:t>
            </a:r>
            <a:r>
              <a:rPr sz="1400" spc="-1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dovranno 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essere in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possesso della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necessaria 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qualificazione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277355" y="3704844"/>
            <a:ext cx="4206240" cy="132588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6985" rIns="0" bIns="0" rtlCol="0">
            <a:spAutoFit/>
          </a:bodyPr>
          <a:lstStyle/>
          <a:p>
            <a:pPr marL="46990" marR="41275" indent="1270" algn="ctr">
              <a:lnSpc>
                <a:spcPct val="120000"/>
              </a:lnSpc>
              <a:spcBef>
                <a:spcPts val="55"/>
              </a:spcBef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mancanza della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necessaria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qualificazione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le  stazioni appaltanti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provvedono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ai propri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affidamenti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mediante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centrali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committenza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aggregandosi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con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stazioni appaltanti aventi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la necessaria 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qualifica.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9506711" y="3447288"/>
            <a:ext cx="504825" cy="144780"/>
          </a:xfrm>
          <a:custGeom>
            <a:avLst/>
            <a:gdLst/>
            <a:ahLst/>
            <a:cxnLst/>
            <a:rect l="l" t="t" r="r" b="b"/>
            <a:pathLst>
              <a:path w="504825" h="144779">
                <a:moveTo>
                  <a:pt x="504444" y="0"/>
                </a:moveTo>
                <a:lnTo>
                  <a:pt x="0" y="0"/>
                </a:lnTo>
                <a:lnTo>
                  <a:pt x="252222" y="144779"/>
                </a:lnTo>
                <a:lnTo>
                  <a:pt x="50444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925056" y="3447288"/>
            <a:ext cx="502920" cy="144780"/>
          </a:xfrm>
          <a:custGeom>
            <a:avLst/>
            <a:gdLst/>
            <a:ahLst/>
            <a:cxnLst/>
            <a:rect l="l" t="t" r="r" b="b"/>
            <a:pathLst>
              <a:path w="502920" h="144779">
                <a:moveTo>
                  <a:pt x="502920" y="0"/>
                </a:moveTo>
                <a:lnTo>
                  <a:pt x="0" y="0"/>
                </a:lnTo>
                <a:lnTo>
                  <a:pt x="251460" y="144779"/>
                </a:lnTo>
                <a:lnTo>
                  <a:pt x="50292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576571" y="5256326"/>
            <a:ext cx="2369820" cy="2469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602479" y="5337047"/>
            <a:ext cx="2268220" cy="144780"/>
          </a:xfrm>
          <a:custGeom>
            <a:avLst/>
            <a:gdLst/>
            <a:ahLst/>
            <a:cxnLst/>
            <a:rect l="l" t="t" r="r" b="b"/>
            <a:pathLst>
              <a:path w="2268220" h="144779">
                <a:moveTo>
                  <a:pt x="0" y="0"/>
                </a:moveTo>
                <a:lnTo>
                  <a:pt x="0" y="67436"/>
                </a:lnTo>
                <a:lnTo>
                  <a:pt x="1133856" y="144779"/>
                </a:lnTo>
                <a:lnTo>
                  <a:pt x="2122489" y="77342"/>
                </a:lnTo>
                <a:lnTo>
                  <a:pt x="1133856" y="77342"/>
                </a:lnTo>
                <a:lnTo>
                  <a:pt x="0" y="0"/>
                </a:lnTo>
                <a:close/>
              </a:path>
              <a:path w="2268220" h="144779">
                <a:moveTo>
                  <a:pt x="2267712" y="0"/>
                </a:moveTo>
                <a:lnTo>
                  <a:pt x="1133856" y="77342"/>
                </a:lnTo>
                <a:lnTo>
                  <a:pt x="2122489" y="77342"/>
                </a:lnTo>
                <a:lnTo>
                  <a:pt x="2267712" y="67436"/>
                </a:lnTo>
                <a:lnTo>
                  <a:pt x="2267712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1238199" y="4957952"/>
            <a:ext cx="9697085" cy="1120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7255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La durata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della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qualificazione è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5</a:t>
            </a:r>
            <a:r>
              <a:rPr sz="1400" b="1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anni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4194810" marR="5080" indent="-4182745">
              <a:lnSpc>
                <a:spcPct val="120000"/>
              </a:lnSpc>
              <a:spcBef>
                <a:spcPts val="1180"/>
              </a:spcBef>
            </a:pP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Modalità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funzionamento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e requisiti delle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stazioni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appaltanti qualificate saranno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determinati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con apposito 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DPCM,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allo</a:t>
            </a:r>
            <a:r>
              <a:rPr sz="1400" i="1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stato 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NON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25" dirty="0">
                <a:solidFill>
                  <a:srgbClr val="001F5F"/>
                </a:solidFill>
                <a:latin typeface="Arial"/>
                <a:cs typeface="Arial"/>
              </a:rPr>
              <a:t>EMANATO</a:t>
            </a:r>
            <a:endParaRPr sz="1400">
              <a:latin typeface="Arial"/>
              <a:cs typeface="Arial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Strumenti </a:t>
            </a:r>
            <a:r>
              <a:rPr spc="-5" dirty="0"/>
              <a:t>alternativi alle </a:t>
            </a:r>
            <a:r>
              <a:rPr dirty="0"/>
              <a:t>Convenzioni -</a:t>
            </a:r>
            <a:r>
              <a:rPr spc="-85" dirty="0"/>
              <a:t> </a:t>
            </a:r>
            <a:r>
              <a:rPr dirty="0"/>
              <a:t>quadro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290575" y="338709"/>
            <a:ext cx="63900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Autonome procedure d'acquisto: qualificazione delle stazioni</a:t>
            </a:r>
            <a:r>
              <a:rPr sz="1600" spc="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appaltanti</a:t>
            </a:r>
            <a:endParaRPr sz="16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7385304" y="71627"/>
            <a:ext cx="2022348" cy="5669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074920" y="6198108"/>
            <a:ext cx="502920" cy="431800"/>
          </a:xfrm>
          <a:custGeom>
            <a:avLst/>
            <a:gdLst/>
            <a:ahLst/>
            <a:cxnLst/>
            <a:rect l="l" t="t" r="r" b="b"/>
            <a:pathLst>
              <a:path w="502920" h="431800">
                <a:moveTo>
                  <a:pt x="502919" y="107822"/>
                </a:moveTo>
                <a:lnTo>
                  <a:pt x="489457" y="107822"/>
                </a:lnTo>
                <a:lnTo>
                  <a:pt x="489457" y="323468"/>
                </a:lnTo>
                <a:lnTo>
                  <a:pt x="502919" y="323468"/>
                </a:lnTo>
                <a:lnTo>
                  <a:pt x="502919" y="107822"/>
                </a:lnTo>
                <a:close/>
              </a:path>
              <a:path w="502920" h="431800">
                <a:moveTo>
                  <a:pt x="475995" y="107822"/>
                </a:moveTo>
                <a:lnTo>
                  <a:pt x="448944" y="107822"/>
                </a:lnTo>
                <a:lnTo>
                  <a:pt x="448944" y="323468"/>
                </a:lnTo>
                <a:lnTo>
                  <a:pt x="475995" y="323468"/>
                </a:lnTo>
                <a:lnTo>
                  <a:pt x="475995" y="107822"/>
                </a:lnTo>
                <a:close/>
              </a:path>
              <a:path w="502920" h="431800">
                <a:moveTo>
                  <a:pt x="215645" y="0"/>
                </a:moveTo>
                <a:lnTo>
                  <a:pt x="0" y="215645"/>
                </a:lnTo>
                <a:lnTo>
                  <a:pt x="215645" y="431291"/>
                </a:lnTo>
                <a:lnTo>
                  <a:pt x="215645" y="323468"/>
                </a:lnTo>
                <a:lnTo>
                  <a:pt x="435482" y="323468"/>
                </a:lnTo>
                <a:lnTo>
                  <a:pt x="435482" y="107822"/>
                </a:lnTo>
                <a:lnTo>
                  <a:pt x="215645" y="107822"/>
                </a:lnTo>
                <a:lnTo>
                  <a:pt x="215645" y="0"/>
                </a:lnTo>
                <a:close/>
              </a:path>
            </a:pathLst>
          </a:custGeom>
          <a:solidFill>
            <a:srgbClr val="1343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486867" y="6326400"/>
            <a:ext cx="4480560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001F5F"/>
                </a:solidFill>
                <a:latin typeface="Arial"/>
                <a:cs typeface="Arial"/>
              </a:rPr>
              <a:t>Per tornare </a:t>
            </a:r>
            <a:r>
              <a:rPr sz="1100" spc="-5" dirty="0">
                <a:solidFill>
                  <a:srgbClr val="001F5F"/>
                </a:solidFill>
                <a:latin typeface="Arial"/>
                <a:cs typeface="Arial"/>
              </a:rPr>
              <a:t>al materiale didattico principale, cliccare sull'icona di</a:t>
            </a:r>
            <a:r>
              <a:rPr sz="1100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01F5F"/>
                </a:solidFill>
                <a:latin typeface="Arial"/>
                <a:cs typeface="Arial"/>
              </a:rPr>
              <a:t>seguito</a:t>
            </a:r>
            <a:endParaRPr sz="1100">
              <a:latin typeface="Arial"/>
              <a:cs typeface="Arial"/>
            </a:endParaRPr>
          </a:p>
        </p:txBody>
      </p:sp>
      <p:sp>
        <p:nvSpPr>
          <p:cNvPr id="51" name="object 5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ts val="1425"/>
              </a:lnSpc>
            </a:pPr>
            <a:fld id="{81D60167-4931-47E6-BA6A-407CBD079E47}" type="slidenum">
              <a:rPr spc="-5" dirty="0"/>
              <a:t>186</a:t>
            </a:fld>
            <a:endParaRPr spc="-5" dirty="0"/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76858" y="1161288"/>
            <a:ext cx="1003300" cy="398145"/>
          </a:xfrm>
          <a:custGeom>
            <a:avLst/>
            <a:gdLst/>
            <a:ahLst/>
            <a:cxnLst/>
            <a:rect l="l" t="t" r="r" b="b"/>
            <a:pathLst>
              <a:path w="1003300" h="398144">
                <a:moveTo>
                  <a:pt x="926718" y="321945"/>
                </a:moveTo>
                <a:lnTo>
                  <a:pt x="926718" y="398145"/>
                </a:lnTo>
                <a:lnTo>
                  <a:pt x="990218" y="366395"/>
                </a:lnTo>
                <a:lnTo>
                  <a:pt x="939418" y="366395"/>
                </a:lnTo>
                <a:lnTo>
                  <a:pt x="939418" y="353695"/>
                </a:lnTo>
                <a:lnTo>
                  <a:pt x="990218" y="353695"/>
                </a:lnTo>
                <a:lnTo>
                  <a:pt x="926718" y="321945"/>
                </a:lnTo>
                <a:close/>
              </a:path>
              <a:path w="1003300" h="398144">
                <a:moveTo>
                  <a:pt x="12700" y="0"/>
                </a:moveTo>
                <a:lnTo>
                  <a:pt x="0" y="0"/>
                </a:lnTo>
                <a:lnTo>
                  <a:pt x="0" y="363600"/>
                </a:lnTo>
                <a:lnTo>
                  <a:pt x="2793" y="366395"/>
                </a:lnTo>
                <a:lnTo>
                  <a:pt x="926718" y="366395"/>
                </a:lnTo>
                <a:lnTo>
                  <a:pt x="926718" y="360045"/>
                </a:lnTo>
                <a:lnTo>
                  <a:pt x="12700" y="360045"/>
                </a:lnTo>
                <a:lnTo>
                  <a:pt x="6350" y="353695"/>
                </a:lnTo>
                <a:lnTo>
                  <a:pt x="12700" y="353695"/>
                </a:lnTo>
                <a:lnTo>
                  <a:pt x="12700" y="0"/>
                </a:lnTo>
                <a:close/>
              </a:path>
              <a:path w="1003300" h="398144">
                <a:moveTo>
                  <a:pt x="990218" y="353695"/>
                </a:moveTo>
                <a:lnTo>
                  <a:pt x="939418" y="353695"/>
                </a:lnTo>
                <a:lnTo>
                  <a:pt x="939418" y="366395"/>
                </a:lnTo>
                <a:lnTo>
                  <a:pt x="990218" y="366395"/>
                </a:lnTo>
                <a:lnTo>
                  <a:pt x="1002918" y="360045"/>
                </a:lnTo>
                <a:lnTo>
                  <a:pt x="990218" y="353695"/>
                </a:lnTo>
                <a:close/>
              </a:path>
              <a:path w="1003300" h="398144">
                <a:moveTo>
                  <a:pt x="12700" y="353695"/>
                </a:moveTo>
                <a:lnTo>
                  <a:pt x="6350" y="353695"/>
                </a:lnTo>
                <a:lnTo>
                  <a:pt x="12700" y="360045"/>
                </a:lnTo>
                <a:lnTo>
                  <a:pt x="12700" y="353695"/>
                </a:lnTo>
                <a:close/>
              </a:path>
              <a:path w="1003300" h="398144">
                <a:moveTo>
                  <a:pt x="926718" y="353695"/>
                </a:moveTo>
                <a:lnTo>
                  <a:pt x="12700" y="353695"/>
                </a:lnTo>
                <a:lnTo>
                  <a:pt x="12700" y="360045"/>
                </a:lnTo>
                <a:lnTo>
                  <a:pt x="926718" y="360045"/>
                </a:lnTo>
                <a:lnTo>
                  <a:pt x="926718" y="353695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7095" y="720851"/>
            <a:ext cx="1840992" cy="461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0331" y="699516"/>
            <a:ext cx="1872995" cy="5440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3004" y="801623"/>
            <a:ext cx="1739264" cy="360045"/>
          </a:xfrm>
          <a:custGeom>
            <a:avLst/>
            <a:gdLst/>
            <a:ahLst/>
            <a:cxnLst/>
            <a:rect l="l" t="t" r="r" b="b"/>
            <a:pathLst>
              <a:path w="1739264" h="360044">
                <a:moveTo>
                  <a:pt x="0" y="359663"/>
                </a:moveTo>
                <a:lnTo>
                  <a:pt x="1738883" y="359663"/>
                </a:lnTo>
                <a:lnTo>
                  <a:pt x="1738883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23366" y="804417"/>
            <a:ext cx="92329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35" dirty="0">
                <a:solidFill>
                  <a:srgbClr val="FFFFFF"/>
                </a:solidFill>
                <a:latin typeface="Arial"/>
                <a:cs typeface="Arial"/>
              </a:rPr>
              <a:t>Acquisto</a:t>
            </a:r>
            <a:r>
              <a:rPr sz="105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35" dirty="0">
                <a:solidFill>
                  <a:srgbClr val="FFFFFF"/>
                </a:solidFill>
                <a:latin typeface="Arial"/>
                <a:cs typeface="Arial"/>
              </a:rPr>
              <a:t>tramite</a:t>
            </a:r>
            <a:endParaRPr sz="10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65759" y="733044"/>
            <a:ext cx="181355" cy="1798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02437" y="738378"/>
            <a:ext cx="1079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94944" y="2310383"/>
            <a:ext cx="1568195" cy="7223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23160" y="2545079"/>
            <a:ext cx="144780" cy="502920"/>
          </a:xfrm>
          <a:custGeom>
            <a:avLst/>
            <a:gdLst/>
            <a:ahLst/>
            <a:cxnLst/>
            <a:rect l="l" t="t" r="r" b="b"/>
            <a:pathLst>
              <a:path w="144780" h="502919">
                <a:moveTo>
                  <a:pt x="0" y="0"/>
                </a:moveTo>
                <a:lnTo>
                  <a:pt x="0" y="502920"/>
                </a:lnTo>
                <a:lnTo>
                  <a:pt x="144779" y="251460"/>
                </a:lnTo>
                <a:lnTo>
                  <a:pt x="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79904" y="1833372"/>
            <a:ext cx="9000490" cy="0"/>
          </a:xfrm>
          <a:custGeom>
            <a:avLst/>
            <a:gdLst/>
            <a:ahLst/>
            <a:cxnLst/>
            <a:rect l="l" t="t" r="r" b="b"/>
            <a:pathLst>
              <a:path w="9000490">
                <a:moveTo>
                  <a:pt x="0" y="0"/>
                </a:moveTo>
                <a:lnTo>
                  <a:pt x="8999982" y="0"/>
                </a:lnTo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85160" y="3249167"/>
            <a:ext cx="5646420" cy="623570"/>
          </a:xfrm>
          <a:custGeom>
            <a:avLst/>
            <a:gdLst/>
            <a:ahLst/>
            <a:cxnLst/>
            <a:rect l="l" t="t" r="r" b="b"/>
            <a:pathLst>
              <a:path w="5646420" h="623570">
                <a:moveTo>
                  <a:pt x="0" y="39243"/>
                </a:moveTo>
                <a:lnTo>
                  <a:pt x="3095" y="24003"/>
                </a:lnTo>
                <a:lnTo>
                  <a:pt x="11525" y="11525"/>
                </a:lnTo>
                <a:lnTo>
                  <a:pt x="24002" y="3095"/>
                </a:lnTo>
                <a:lnTo>
                  <a:pt x="39242" y="0"/>
                </a:lnTo>
                <a:lnTo>
                  <a:pt x="5607176" y="0"/>
                </a:lnTo>
                <a:lnTo>
                  <a:pt x="5622417" y="3095"/>
                </a:lnTo>
                <a:lnTo>
                  <a:pt x="5634894" y="11525"/>
                </a:lnTo>
                <a:lnTo>
                  <a:pt x="5643324" y="24003"/>
                </a:lnTo>
                <a:lnTo>
                  <a:pt x="5646420" y="39243"/>
                </a:lnTo>
                <a:lnTo>
                  <a:pt x="5646420" y="584073"/>
                </a:lnTo>
                <a:lnTo>
                  <a:pt x="5643324" y="599313"/>
                </a:lnTo>
                <a:lnTo>
                  <a:pt x="5634894" y="611790"/>
                </a:lnTo>
                <a:lnTo>
                  <a:pt x="5622417" y="620220"/>
                </a:lnTo>
                <a:lnTo>
                  <a:pt x="5607176" y="623316"/>
                </a:lnTo>
                <a:lnTo>
                  <a:pt x="39242" y="623316"/>
                </a:lnTo>
                <a:lnTo>
                  <a:pt x="24002" y="620220"/>
                </a:lnTo>
                <a:lnTo>
                  <a:pt x="11525" y="611790"/>
                </a:lnTo>
                <a:lnTo>
                  <a:pt x="3095" y="599313"/>
                </a:lnTo>
                <a:lnTo>
                  <a:pt x="0" y="584073"/>
                </a:lnTo>
                <a:lnTo>
                  <a:pt x="0" y="39243"/>
                </a:lnTo>
                <a:close/>
              </a:path>
            </a:pathLst>
          </a:custGeom>
          <a:ln w="6096">
            <a:solidFill>
              <a:srgbClr val="C5D9F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72967" y="4721352"/>
            <a:ext cx="5646420" cy="623570"/>
          </a:xfrm>
          <a:custGeom>
            <a:avLst/>
            <a:gdLst/>
            <a:ahLst/>
            <a:cxnLst/>
            <a:rect l="l" t="t" r="r" b="b"/>
            <a:pathLst>
              <a:path w="5646420" h="623570">
                <a:moveTo>
                  <a:pt x="0" y="39243"/>
                </a:moveTo>
                <a:lnTo>
                  <a:pt x="3095" y="24003"/>
                </a:lnTo>
                <a:lnTo>
                  <a:pt x="11525" y="11525"/>
                </a:lnTo>
                <a:lnTo>
                  <a:pt x="24002" y="3095"/>
                </a:lnTo>
                <a:lnTo>
                  <a:pt x="39243" y="0"/>
                </a:lnTo>
                <a:lnTo>
                  <a:pt x="5607177" y="0"/>
                </a:lnTo>
                <a:lnTo>
                  <a:pt x="5622416" y="3095"/>
                </a:lnTo>
                <a:lnTo>
                  <a:pt x="5634894" y="11525"/>
                </a:lnTo>
                <a:lnTo>
                  <a:pt x="5643324" y="24002"/>
                </a:lnTo>
                <a:lnTo>
                  <a:pt x="5646420" y="39243"/>
                </a:lnTo>
                <a:lnTo>
                  <a:pt x="5646420" y="584073"/>
                </a:lnTo>
                <a:lnTo>
                  <a:pt x="5643324" y="599313"/>
                </a:lnTo>
                <a:lnTo>
                  <a:pt x="5634894" y="611790"/>
                </a:lnTo>
                <a:lnTo>
                  <a:pt x="5622417" y="620220"/>
                </a:lnTo>
                <a:lnTo>
                  <a:pt x="5607177" y="623316"/>
                </a:lnTo>
                <a:lnTo>
                  <a:pt x="39243" y="623316"/>
                </a:lnTo>
                <a:lnTo>
                  <a:pt x="24002" y="620220"/>
                </a:lnTo>
                <a:lnTo>
                  <a:pt x="11525" y="611790"/>
                </a:lnTo>
                <a:lnTo>
                  <a:pt x="3095" y="599313"/>
                </a:lnTo>
                <a:lnTo>
                  <a:pt x="0" y="584073"/>
                </a:lnTo>
                <a:lnTo>
                  <a:pt x="0" y="39243"/>
                </a:lnTo>
                <a:close/>
              </a:path>
            </a:pathLst>
          </a:custGeom>
          <a:ln w="6096">
            <a:solidFill>
              <a:srgbClr val="C5D9F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85160" y="3985259"/>
            <a:ext cx="5646420" cy="623570"/>
          </a:xfrm>
          <a:custGeom>
            <a:avLst/>
            <a:gdLst/>
            <a:ahLst/>
            <a:cxnLst/>
            <a:rect l="l" t="t" r="r" b="b"/>
            <a:pathLst>
              <a:path w="5646420" h="623570">
                <a:moveTo>
                  <a:pt x="0" y="39242"/>
                </a:moveTo>
                <a:lnTo>
                  <a:pt x="3095" y="24002"/>
                </a:lnTo>
                <a:lnTo>
                  <a:pt x="11525" y="11525"/>
                </a:lnTo>
                <a:lnTo>
                  <a:pt x="24002" y="3095"/>
                </a:lnTo>
                <a:lnTo>
                  <a:pt x="39242" y="0"/>
                </a:lnTo>
                <a:lnTo>
                  <a:pt x="5607176" y="0"/>
                </a:lnTo>
                <a:lnTo>
                  <a:pt x="5622417" y="3095"/>
                </a:lnTo>
                <a:lnTo>
                  <a:pt x="5634894" y="11525"/>
                </a:lnTo>
                <a:lnTo>
                  <a:pt x="5643324" y="24002"/>
                </a:lnTo>
                <a:lnTo>
                  <a:pt x="5646420" y="39242"/>
                </a:lnTo>
                <a:lnTo>
                  <a:pt x="5646420" y="584072"/>
                </a:lnTo>
                <a:lnTo>
                  <a:pt x="5643324" y="599313"/>
                </a:lnTo>
                <a:lnTo>
                  <a:pt x="5634894" y="611790"/>
                </a:lnTo>
                <a:lnTo>
                  <a:pt x="5622417" y="620220"/>
                </a:lnTo>
                <a:lnTo>
                  <a:pt x="5607176" y="623315"/>
                </a:lnTo>
                <a:lnTo>
                  <a:pt x="39242" y="623315"/>
                </a:lnTo>
                <a:lnTo>
                  <a:pt x="24002" y="620220"/>
                </a:lnTo>
                <a:lnTo>
                  <a:pt x="11525" y="611790"/>
                </a:lnTo>
                <a:lnTo>
                  <a:pt x="3095" y="599313"/>
                </a:lnTo>
                <a:lnTo>
                  <a:pt x="0" y="584072"/>
                </a:lnTo>
                <a:lnTo>
                  <a:pt x="0" y="39242"/>
                </a:lnTo>
                <a:close/>
              </a:path>
            </a:pathLst>
          </a:custGeom>
          <a:ln w="6096">
            <a:solidFill>
              <a:srgbClr val="C5D9F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65226" y="964438"/>
            <a:ext cx="10666095" cy="4352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30" dirty="0">
                <a:solidFill>
                  <a:srgbClr val="FFFFFF"/>
                </a:solidFill>
                <a:latin typeface="Arial"/>
                <a:cs typeface="Arial"/>
              </a:rPr>
              <a:t>PROCEDURA</a:t>
            </a:r>
            <a:r>
              <a:rPr sz="105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35" dirty="0">
                <a:solidFill>
                  <a:srgbClr val="FFFFFF"/>
                </a:solidFill>
                <a:latin typeface="Arial"/>
                <a:cs typeface="Arial"/>
              </a:rPr>
              <a:t>AUTONOMA</a:t>
            </a:r>
            <a:endParaRPr sz="1050">
              <a:latin typeface="Arial"/>
              <a:cs typeface="Arial"/>
            </a:endParaRPr>
          </a:p>
          <a:p>
            <a:pPr marL="1958339" marR="5080">
              <a:lnSpc>
                <a:spcPct val="120000"/>
              </a:lnSpc>
              <a:spcBef>
                <a:spcPts val="835"/>
              </a:spcBef>
            </a:pP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L'A.N.AC. 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ha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adottato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linee 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guida </a:t>
            </a:r>
            <a:r>
              <a:rPr sz="1400" b="1" i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NON VINCOLANTI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relative alle 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procedure di affidamento di contratti 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pubblici di importo inferiore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alle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soglie di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rilevanza</a:t>
            </a:r>
            <a:r>
              <a:rPr sz="1400" b="1" i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comunitaria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50">
              <a:latin typeface="Times New Roman"/>
              <a:cs typeface="Times New Roman"/>
            </a:endParaRPr>
          </a:p>
          <a:p>
            <a:pPr marL="1958339">
              <a:lnSpc>
                <a:spcPct val="100000"/>
              </a:lnSpc>
            </a:pPr>
            <a:r>
              <a:rPr sz="14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Linee Guida n.</a:t>
            </a:r>
            <a:r>
              <a:rPr sz="1400" b="1" u="heavy" spc="-6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4:</a:t>
            </a:r>
            <a:endParaRPr sz="1400">
              <a:latin typeface="Arial"/>
              <a:cs typeface="Arial"/>
            </a:endParaRPr>
          </a:p>
          <a:p>
            <a:pPr marL="2245995" marR="222885">
              <a:lnSpc>
                <a:spcPct val="120200"/>
              </a:lnSpc>
              <a:spcBef>
                <a:spcPts val="810"/>
              </a:spcBef>
            </a:pP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“Procedure per l’affidamento dei contratti pubblici di 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importo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inferiore alle soglie di 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rilevanza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comunitaria, 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indagini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mercato e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formazione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e gestione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degli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elenchi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operatori</a:t>
            </a:r>
            <a:r>
              <a:rPr sz="1400" i="1" spc="-2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economici.”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2874010" marR="2444750" algn="ctr">
              <a:lnSpc>
                <a:spcPct val="100000"/>
              </a:lnSpc>
              <a:spcBef>
                <a:spcPts val="1095"/>
              </a:spcBef>
            </a:pP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Consiglio dell’A.N.AC.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ha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approvato le Linee guida con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delibera n. 1097,</a:t>
            </a:r>
            <a:r>
              <a:rPr sz="1200" b="1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del 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26 ottobre 2016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, pubblicate in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G.U.R.I.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23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novembre</a:t>
            </a:r>
            <a:r>
              <a:rPr sz="12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2016.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Times New Roman"/>
              <a:cs typeface="Times New Roman"/>
            </a:endParaRPr>
          </a:p>
          <a:p>
            <a:pPr marL="3001645">
              <a:lnSpc>
                <a:spcPct val="100000"/>
              </a:lnSpc>
            </a:pP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E'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entrato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vigore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il D.Lgs. 56/2017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(c.d. decreto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Correttivo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al codice</a:t>
            </a:r>
            <a:r>
              <a:rPr sz="120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dei</a:t>
            </a:r>
            <a:endParaRPr sz="1200">
              <a:latin typeface="Arial"/>
              <a:cs typeface="Arial"/>
            </a:endParaRPr>
          </a:p>
          <a:p>
            <a:pPr marL="419100" algn="ctr">
              <a:lnSpc>
                <a:spcPct val="100000"/>
              </a:lnSpc>
            </a:pP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contratti</a:t>
            </a:r>
            <a:r>
              <a:rPr sz="12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Pubblici).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Times New Roman"/>
              <a:cs typeface="Times New Roman"/>
            </a:endParaRPr>
          </a:p>
          <a:p>
            <a:pPr marL="2926715" marR="2527935" indent="6985" algn="ctr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Consiglio dell'A.N.AC. ha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adottato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delibera n.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206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del </a:t>
            </a:r>
            <a:r>
              <a:rPr sz="1200" b="1" spc="5" dirty="0">
                <a:solidFill>
                  <a:srgbClr val="001F5F"/>
                </a:solidFill>
                <a:latin typeface="Arial"/>
                <a:cs typeface="Arial"/>
              </a:rPr>
              <a:t>1°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marzo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2018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, 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pubblicata in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G.U.R.I.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23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marzo 2018, con la quale le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Linee Guida n.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4</a:t>
            </a:r>
            <a:r>
              <a:rPr sz="1200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sono 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state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aggiornate al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c.d.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decreto</a:t>
            </a:r>
            <a:r>
              <a:rPr sz="12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Correttivo.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609088" y="3250692"/>
            <a:ext cx="497205" cy="2851785"/>
          </a:xfrm>
          <a:custGeom>
            <a:avLst/>
            <a:gdLst/>
            <a:ahLst/>
            <a:cxnLst/>
            <a:rect l="l" t="t" r="r" b="b"/>
            <a:pathLst>
              <a:path w="497205" h="2851785">
                <a:moveTo>
                  <a:pt x="496824" y="2602992"/>
                </a:moveTo>
                <a:lnTo>
                  <a:pt x="0" y="2602992"/>
                </a:lnTo>
                <a:lnTo>
                  <a:pt x="248412" y="2851404"/>
                </a:lnTo>
                <a:lnTo>
                  <a:pt x="496824" y="2602992"/>
                </a:lnTo>
                <a:close/>
              </a:path>
              <a:path w="497205" h="2851785">
                <a:moveTo>
                  <a:pt x="372618" y="0"/>
                </a:moveTo>
                <a:lnTo>
                  <a:pt x="124206" y="0"/>
                </a:lnTo>
                <a:lnTo>
                  <a:pt x="124206" y="2602992"/>
                </a:lnTo>
                <a:lnTo>
                  <a:pt x="372618" y="2602992"/>
                </a:lnTo>
                <a:lnTo>
                  <a:pt x="372618" y="0"/>
                </a:lnTo>
                <a:close/>
              </a:path>
            </a:pathLst>
          </a:custGeom>
          <a:solidFill>
            <a:srgbClr val="DCE6F1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09088" y="3250692"/>
            <a:ext cx="497205" cy="2851785"/>
          </a:xfrm>
          <a:custGeom>
            <a:avLst/>
            <a:gdLst/>
            <a:ahLst/>
            <a:cxnLst/>
            <a:rect l="l" t="t" r="r" b="b"/>
            <a:pathLst>
              <a:path w="497205" h="2851785">
                <a:moveTo>
                  <a:pt x="0" y="2602992"/>
                </a:moveTo>
                <a:lnTo>
                  <a:pt x="124206" y="2602992"/>
                </a:lnTo>
                <a:lnTo>
                  <a:pt x="124206" y="0"/>
                </a:lnTo>
                <a:lnTo>
                  <a:pt x="372618" y="0"/>
                </a:lnTo>
                <a:lnTo>
                  <a:pt x="372618" y="2602992"/>
                </a:lnTo>
                <a:lnTo>
                  <a:pt x="496824" y="2602992"/>
                </a:lnTo>
                <a:lnTo>
                  <a:pt x="248412" y="2851404"/>
                </a:lnTo>
                <a:lnTo>
                  <a:pt x="0" y="2602992"/>
                </a:lnTo>
                <a:close/>
              </a:path>
            </a:pathLst>
          </a:custGeom>
          <a:ln w="6096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Strumenti </a:t>
            </a:r>
            <a:r>
              <a:rPr spc="-5" dirty="0"/>
              <a:t>alternativi alle </a:t>
            </a:r>
            <a:r>
              <a:rPr dirty="0"/>
              <a:t>Convenzioni -</a:t>
            </a:r>
            <a:r>
              <a:rPr spc="-85" dirty="0"/>
              <a:t> </a:t>
            </a:r>
            <a:r>
              <a:rPr dirty="0"/>
              <a:t>quadro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90575" y="338709"/>
            <a:ext cx="52806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Autonome procedure d'acquisto: Focus sotto – soglia</a:t>
            </a:r>
            <a:r>
              <a:rPr sz="1600" spc="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(1/8)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385304" y="71627"/>
            <a:ext cx="2022348" cy="5669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74920" y="6198108"/>
            <a:ext cx="502920" cy="431800"/>
          </a:xfrm>
          <a:custGeom>
            <a:avLst/>
            <a:gdLst/>
            <a:ahLst/>
            <a:cxnLst/>
            <a:rect l="l" t="t" r="r" b="b"/>
            <a:pathLst>
              <a:path w="502920" h="431800">
                <a:moveTo>
                  <a:pt x="502919" y="107822"/>
                </a:moveTo>
                <a:lnTo>
                  <a:pt x="489457" y="107822"/>
                </a:lnTo>
                <a:lnTo>
                  <a:pt x="489457" y="323468"/>
                </a:lnTo>
                <a:lnTo>
                  <a:pt x="502919" y="323468"/>
                </a:lnTo>
                <a:lnTo>
                  <a:pt x="502919" y="107822"/>
                </a:lnTo>
                <a:close/>
              </a:path>
              <a:path w="502920" h="431800">
                <a:moveTo>
                  <a:pt x="475995" y="107822"/>
                </a:moveTo>
                <a:lnTo>
                  <a:pt x="448944" y="107822"/>
                </a:lnTo>
                <a:lnTo>
                  <a:pt x="448944" y="323468"/>
                </a:lnTo>
                <a:lnTo>
                  <a:pt x="475995" y="323468"/>
                </a:lnTo>
                <a:lnTo>
                  <a:pt x="475995" y="107822"/>
                </a:lnTo>
                <a:close/>
              </a:path>
              <a:path w="502920" h="431800">
                <a:moveTo>
                  <a:pt x="215645" y="0"/>
                </a:moveTo>
                <a:lnTo>
                  <a:pt x="0" y="215645"/>
                </a:lnTo>
                <a:lnTo>
                  <a:pt x="215645" y="431291"/>
                </a:lnTo>
                <a:lnTo>
                  <a:pt x="215645" y="323468"/>
                </a:lnTo>
                <a:lnTo>
                  <a:pt x="435482" y="323468"/>
                </a:lnTo>
                <a:lnTo>
                  <a:pt x="435482" y="107822"/>
                </a:lnTo>
                <a:lnTo>
                  <a:pt x="215645" y="107822"/>
                </a:lnTo>
                <a:lnTo>
                  <a:pt x="215645" y="0"/>
                </a:lnTo>
                <a:close/>
              </a:path>
            </a:pathLst>
          </a:custGeom>
          <a:solidFill>
            <a:srgbClr val="1343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86867" y="6326400"/>
            <a:ext cx="4480560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001F5F"/>
                </a:solidFill>
                <a:latin typeface="Arial"/>
                <a:cs typeface="Arial"/>
              </a:rPr>
              <a:t>Per tornare </a:t>
            </a:r>
            <a:r>
              <a:rPr sz="1100" spc="-5" dirty="0">
                <a:solidFill>
                  <a:srgbClr val="001F5F"/>
                </a:solidFill>
                <a:latin typeface="Arial"/>
                <a:cs typeface="Arial"/>
              </a:rPr>
              <a:t>al materiale didattico principale, cliccare sull'icona di</a:t>
            </a:r>
            <a:r>
              <a:rPr sz="1100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01F5F"/>
                </a:solidFill>
                <a:latin typeface="Arial"/>
                <a:cs typeface="Arial"/>
              </a:rPr>
              <a:t>seguito</a:t>
            </a:r>
            <a:endParaRPr sz="1100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ts val="1425"/>
              </a:lnSpc>
            </a:pPr>
            <a:fld id="{81D60167-4931-47E6-BA6A-407CBD079E47}" type="slidenum">
              <a:rPr spc="-5" dirty="0"/>
              <a:t>187</a:t>
            </a:fld>
            <a:endParaRPr spc="-5" dirty="0"/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Strumenti </a:t>
            </a:r>
            <a:r>
              <a:rPr spc="-5" dirty="0"/>
              <a:t>alternativi alle </a:t>
            </a:r>
            <a:r>
              <a:rPr dirty="0"/>
              <a:t>Convenzioni -</a:t>
            </a:r>
            <a:r>
              <a:rPr spc="-85" dirty="0"/>
              <a:t> </a:t>
            </a:r>
            <a:r>
              <a:rPr dirty="0"/>
              <a:t>quadro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0575" y="338709"/>
            <a:ext cx="52806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Autonome procedure d'acquisto: Focus sotto – soglia</a:t>
            </a:r>
            <a:r>
              <a:rPr sz="1600" spc="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(2/8)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44640" y="1709927"/>
            <a:ext cx="3992879" cy="30571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72071" y="1737360"/>
            <a:ext cx="3888104" cy="2952115"/>
          </a:xfrm>
          <a:custGeom>
            <a:avLst/>
            <a:gdLst/>
            <a:ahLst/>
            <a:cxnLst/>
            <a:rect l="l" t="t" r="r" b="b"/>
            <a:pathLst>
              <a:path w="3888104" h="2952115">
                <a:moveTo>
                  <a:pt x="3395726" y="0"/>
                </a:moveTo>
                <a:lnTo>
                  <a:pt x="491998" y="0"/>
                </a:lnTo>
                <a:lnTo>
                  <a:pt x="444606" y="2251"/>
                </a:lnTo>
                <a:lnTo>
                  <a:pt x="398491" y="8869"/>
                </a:lnTo>
                <a:lnTo>
                  <a:pt x="353858" y="19647"/>
                </a:lnTo>
                <a:lnTo>
                  <a:pt x="310914" y="34378"/>
                </a:lnTo>
                <a:lnTo>
                  <a:pt x="269864" y="52858"/>
                </a:lnTo>
                <a:lnTo>
                  <a:pt x="230914" y="74881"/>
                </a:lnTo>
                <a:lnTo>
                  <a:pt x="194271" y="100239"/>
                </a:lnTo>
                <a:lnTo>
                  <a:pt x="160140" y="128727"/>
                </a:lnTo>
                <a:lnTo>
                  <a:pt x="128727" y="160140"/>
                </a:lnTo>
                <a:lnTo>
                  <a:pt x="100239" y="194271"/>
                </a:lnTo>
                <a:lnTo>
                  <a:pt x="74881" y="230914"/>
                </a:lnTo>
                <a:lnTo>
                  <a:pt x="52858" y="269864"/>
                </a:lnTo>
                <a:lnTo>
                  <a:pt x="34378" y="310914"/>
                </a:lnTo>
                <a:lnTo>
                  <a:pt x="19647" y="353858"/>
                </a:lnTo>
                <a:lnTo>
                  <a:pt x="8869" y="398491"/>
                </a:lnTo>
                <a:lnTo>
                  <a:pt x="2251" y="444606"/>
                </a:lnTo>
                <a:lnTo>
                  <a:pt x="0" y="491998"/>
                </a:lnTo>
                <a:lnTo>
                  <a:pt x="0" y="2459990"/>
                </a:lnTo>
                <a:lnTo>
                  <a:pt x="2251" y="2507381"/>
                </a:lnTo>
                <a:lnTo>
                  <a:pt x="8869" y="2553496"/>
                </a:lnTo>
                <a:lnTo>
                  <a:pt x="19647" y="2598129"/>
                </a:lnTo>
                <a:lnTo>
                  <a:pt x="34378" y="2641073"/>
                </a:lnTo>
                <a:lnTo>
                  <a:pt x="52858" y="2682123"/>
                </a:lnTo>
                <a:lnTo>
                  <a:pt x="74881" y="2721073"/>
                </a:lnTo>
                <a:lnTo>
                  <a:pt x="100239" y="2757716"/>
                </a:lnTo>
                <a:lnTo>
                  <a:pt x="128727" y="2791847"/>
                </a:lnTo>
                <a:lnTo>
                  <a:pt x="160140" y="2823260"/>
                </a:lnTo>
                <a:lnTo>
                  <a:pt x="194271" y="2851748"/>
                </a:lnTo>
                <a:lnTo>
                  <a:pt x="230914" y="2877106"/>
                </a:lnTo>
                <a:lnTo>
                  <a:pt x="269864" y="2899129"/>
                </a:lnTo>
                <a:lnTo>
                  <a:pt x="310914" y="2917609"/>
                </a:lnTo>
                <a:lnTo>
                  <a:pt x="353858" y="2932340"/>
                </a:lnTo>
                <a:lnTo>
                  <a:pt x="398491" y="2943118"/>
                </a:lnTo>
                <a:lnTo>
                  <a:pt x="444606" y="2949736"/>
                </a:lnTo>
                <a:lnTo>
                  <a:pt x="491998" y="2951988"/>
                </a:lnTo>
                <a:lnTo>
                  <a:pt x="3395726" y="2951988"/>
                </a:lnTo>
                <a:lnTo>
                  <a:pt x="3443117" y="2949736"/>
                </a:lnTo>
                <a:lnTo>
                  <a:pt x="3489232" y="2943118"/>
                </a:lnTo>
                <a:lnTo>
                  <a:pt x="3533865" y="2932340"/>
                </a:lnTo>
                <a:lnTo>
                  <a:pt x="3576809" y="2917609"/>
                </a:lnTo>
                <a:lnTo>
                  <a:pt x="3617859" y="2899129"/>
                </a:lnTo>
                <a:lnTo>
                  <a:pt x="3656809" y="2877106"/>
                </a:lnTo>
                <a:lnTo>
                  <a:pt x="3693452" y="2851748"/>
                </a:lnTo>
                <a:lnTo>
                  <a:pt x="3727583" y="2823260"/>
                </a:lnTo>
                <a:lnTo>
                  <a:pt x="3758996" y="2791847"/>
                </a:lnTo>
                <a:lnTo>
                  <a:pt x="3787484" y="2757716"/>
                </a:lnTo>
                <a:lnTo>
                  <a:pt x="3812842" y="2721073"/>
                </a:lnTo>
                <a:lnTo>
                  <a:pt x="3834865" y="2682123"/>
                </a:lnTo>
                <a:lnTo>
                  <a:pt x="3853345" y="2641073"/>
                </a:lnTo>
                <a:lnTo>
                  <a:pt x="3868076" y="2598129"/>
                </a:lnTo>
                <a:lnTo>
                  <a:pt x="3878854" y="2553496"/>
                </a:lnTo>
                <a:lnTo>
                  <a:pt x="3885472" y="2507381"/>
                </a:lnTo>
                <a:lnTo>
                  <a:pt x="3887724" y="2459990"/>
                </a:lnTo>
                <a:lnTo>
                  <a:pt x="3887724" y="491998"/>
                </a:lnTo>
                <a:lnTo>
                  <a:pt x="3885472" y="444606"/>
                </a:lnTo>
                <a:lnTo>
                  <a:pt x="3878854" y="398491"/>
                </a:lnTo>
                <a:lnTo>
                  <a:pt x="3868076" y="353858"/>
                </a:lnTo>
                <a:lnTo>
                  <a:pt x="3853345" y="310914"/>
                </a:lnTo>
                <a:lnTo>
                  <a:pt x="3834865" y="269864"/>
                </a:lnTo>
                <a:lnTo>
                  <a:pt x="3812842" y="230914"/>
                </a:lnTo>
                <a:lnTo>
                  <a:pt x="3787484" y="194271"/>
                </a:lnTo>
                <a:lnTo>
                  <a:pt x="3758996" y="160140"/>
                </a:lnTo>
                <a:lnTo>
                  <a:pt x="3727583" y="128727"/>
                </a:lnTo>
                <a:lnTo>
                  <a:pt x="3693452" y="100239"/>
                </a:lnTo>
                <a:lnTo>
                  <a:pt x="3656809" y="74881"/>
                </a:lnTo>
                <a:lnTo>
                  <a:pt x="3617859" y="52858"/>
                </a:lnTo>
                <a:lnTo>
                  <a:pt x="3576809" y="34378"/>
                </a:lnTo>
                <a:lnTo>
                  <a:pt x="3533865" y="19647"/>
                </a:lnTo>
                <a:lnTo>
                  <a:pt x="3489232" y="8869"/>
                </a:lnTo>
                <a:lnTo>
                  <a:pt x="3443117" y="2251"/>
                </a:lnTo>
                <a:lnTo>
                  <a:pt x="33957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72071" y="1737360"/>
            <a:ext cx="3888104" cy="2952115"/>
          </a:xfrm>
          <a:custGeom>
            <a:avLst/>
            <a:gdLst/>
            <a:ahLst/>
            <a:cxnLst/>
            <a:rect l="l" t="t" r="r" b="b"/>
            <a:pathLst>
              <a:path w="3888104" h="2952115">
                <a:moveTo>
                  <a:pt x="0" y="491998"/>
                </a:moveTo>
                <a:lnTo>
                  <a:pt x="2251" y="444606"/>
                </a:lnTo>
                <a:lnTo>
                  <a:pt x="8869" y="398491"/>
                </a:lnTo>
                <a:lnTo>
                  <a:pt x="19647" y="353858"/>
                </a:lnTo>
                <a:lnTo>
                  <a:pt x="34378" y="310914"/>
                </a:lnTo>
                <a:lnTo>
                  <a:pt x="52858" y="269864"/>
                </a:lnTo>
                <a:lnTo>
                  <a:pt x="74881" y="230914"/>
                </a:lnTo>
                <a:lnTo>
                  <a:pt x="100239" y="194271"/>
                </a:lnTo>
                <a:lnTo>
                  <a:pt x="128727" y="160140"/>
                </a:lnTo>
                <a:lnTo>
                  <a:pt x="160140" y="128727"/>
                </a:lnTo>
                <a:lnTo>
                  <a:pt x="194271" y="100239"/>
                </a:lnTo>
                <a:lnTo>
                  <a:pt x="230914" y="74881"/>
                </a:lnTo>
                <a:lnTo>
                  <a:pt x="269864" y="52858"/>
                </a:lnTo>
                <a:lnTo>
                  <a:pt x="310914" y="34378"/>
                </a:lnTo>
                <a:lnTo>
                  <a:pt x="353858" y="19647"/>
                </a:lnTo>
                <a:lnTo>
                  <a:pt x="398491" y="8869"/>
                </a:lnTo>
                <a:lnTo>
                  <a:pt x="444606" y="2251"/>
                </a:lnTo>
                <a:lnTo>
                  <a:pt x="491998" y="0"/>
                </a:lnTo>
                <a:lnTo>
                  <a:pt x="3395726" y="0"/>
                </a:lnTo>
                <a:lnTo>
                  <a:pt x="3443117" y="2251"/>
                </a:lnTo>
                <a:lnTo>
                  <a:pt x="3489232" y="8869"/>
                </a:lnTo>
                <a:lnTo>
                  <a:pt x="3533865" y="19647"/>
                </a:lnTo>
                <a:lnTo>
                  <a:pt x="3576809" y="34378"/>
                </a:lnTo>
                <a:lnTo>
                  <a:pt x="3617859" y="52858"/>
                </a:lnTo>
                <a:lnTo>
                  <a:pt x="3656809" y="74881"/>
                </a:lnTo>
                <a:lnTo>
                  <a:pt x="3693452" y="100239"/>
                </a:lnTo>
                <a:lnTo>
                  <a:pt x="3727583" y="128727"/>
                </a:lnTo>
                <a:lnTo>
                  <a:pt x="3758996" y="160140"/>
                </a:lnTo>
                <a:lnTo>
                  <a:pt x="3787484" y="194271"/>
                </a:lnTo>
                <a:lnTo>
                  <a:pt x="3812842" y="230914"/>
                </a:lnTo>
                <a:lnTo>
                  <a:pt x="3834865" y="269864"/>
                </a:lnTo>
                <a:lnTo>
                  <a:pt x="3853345" y="310914"/>
                </a:lnTo>
                <a:lnTo>
                  <a:pt x="3868076" y="353858"/>
                </a:lnTo>
                <a:lnTo>
                  <a:pt x="3878854" y="398491"/>
                </a:lnTo>
                <a:lnTo>
                  <a:pt x="3885472" y="444606"/>
                </a:lnTo>
                <a:lnTo>
                  <a:pt x="3887724" y="491998"/>
                </a:lnTo>
                <a:lnTo>
                  <a:pt x="3887724" y="2459990"/>
                </a:lnTo>
                <a:lnTo>
                  <a:pt x="3885472" y="2507381"/>
                </a:lnTo>
                <a:lnTo>
                  <a:pt x="3878854" y="2553496"/>
                </a:lnTo>
                <a:lnTo>
                  <a:pt x="3868076" y="2598129"/>
                </a:lnTo>
                <a:lnTo>
                  <a:pt x="3853345" y="2641073"/>
                </a:lnTo>
                <a:lnTo>
                  <a:pt x="3834865" y="2682123"/>
                </a:lnTo>
                <a:lnTo>
                  <a:pt x="3812842" y="2721073"/>
                </a:lnTo>
                <a:lnTo>
                  <a:pt x="3787484" y="2757716"/>
                </a:lnTo>
                <a:lnTo>
                  <a:pt x="3758996" y="2791847"/>
                </a:lnTo>
                <a:lnTo>
                  <a:pt x="3727583" y="2823260"/>
                </a:lnTo>
                <a:lnTo>
                  <a:pt x="3693452" y="2851748"/>
                </a:lnTo>
                <a:lnTo>
                  <a:pt x="3656809" y="2877106"/>
                </a:lnTo>
                <a:lnTo>
                  <a:pt x="3617859" y="2899129"/>
                </a:lnTo>
                <a:lnTo>
                  <a:pt x="3576809" y="2917609"/>
                </a:lnTo>
                <a:lnTo>
                  <a:pt x="3533865" y="2932340"/>
                </a:lnTo>
                <a:lnTo>
                  <a:pt x="3489232" y="2943118"/>
                </a:lnTo>
                <a:lnTo>
                  <a:pt x="3443117" y="2949736"/>
                </a:lnTo>
                <a:lnTo>
                  <a:pt x="3395726" y="2951988"/>
                </a:lnTo>
                <a:lnTo>
                  <a:pt x="491998" y="2951988"/>
                </a:lnTo>
                <a:lnTo>
                  <a:pt x="444606" y="2949736"/>
                </a:lnTo>
                <a:lnTo>
                  <a:pt x="398491" y="2943118"/>
                </a:lnTo>
                <a:lnTo>
                  <a:pt x="353858" y="2932340"/>
                </a:lnTo>
                <a:lnTo>
                  <a:pt x="310914" y="2917609"/>
                </a:lnTo>
                <a:lnTo>
                  <a:pt x="269864" y="2899129"/>
                </a:lnTo>
                <a:lnTo>
                  <a:pt x="230914" y="2877106"/>
                </a:lnTo>
                <a:lnTo>
                  <a:pt x="194271" y="2851748"/>
                </a:lnTo>
                <a:lnTo>
                  <a:pt x="160140" y="2823260"/>
                </a:lnTo>
                <a:lnTo>
                  <a:pt x="128727" y="2791847"/>
                </a:lnTo>
                <a:lnTo>
                  <a:pt x="100239" y="2757716"/>
                </a:lnTo>
                <a:lnTo>
                  <a:pt x="74881" y="2721073"/>
                </a:lnTo>
                <a:lnTo>
                  <a:pt x="52858" y="2682123"/>
                </a:lnTo>
                <a:lnTo>
                  <a:pt x="34378" y="2641073"/>
                </a:lnTo>
                <a:lnTo>
                  <a:pt x="19647" y="2598129"/>
                </a:lnTo>
                <a:lnTo>
                  <a:pt x="8869" y="2553496"/>
                </a:lnTo>
                <a:lnTo>
                  <a:pt x="2251" y="2507381"/>
                </a:lnTo>
                <a:lnTo>
                  <a:pt x="0" y="2459990"/>
                </a:lnTo>
                <a:lnTo>
                  <a:pt x="0" y="491998"/>
                </a:lnTo>
                <a:close/>
              </a:path>
            </a:pathLst>
          </a:custGeom>
          <a:ln w="317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80844" y="1709927"/>
            <a:ext cx="3992879" cy="30571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08276" y="1737360"/>
            <a:ext cx="3888104" cy="2952115"/>
          </a:xfrm>
          <a:custGeom>
            <a:avLst/>
            <a:gdLst/>
            <a:ahLst/>
            <a:cxnLst/>
            <a:rect l="l" t="t" r="r" b="b"/>
            <a:pathLst>
              <a:path w="3888104" h="2952115">
                <a:moveTo>
                  <a:pt x="3395726" y="0"/>
                </a:moveTo>
                <a:lnTo>
                  <a:pt x="491998" y="0"/>
                </a:lnTo>
                <a:lnTo>
                  <a:pt x="444606" y="2251"/>
                </a:lnTo>
                <a:lnTo>
                  <a:pt x="398491" y="8869"/>
                </a:lnTo>
                <a:lnTo>
                  <a:pt x="353858" y="19647"/>
                </a:lnTo>
                <a:lnTo>
                  <a:pt x="310914" y="34378"/>
                </a:lnTo>
                <a:lnTo>
                  <a:pt x="269864" y="52858"/>
                </a:lnTo>
                <a:lnTo>
                  <a:pt x="230914" y="74881"/>
                </a:lnTo>
                <a:lnTo>
                  <a:pt x="194271" y="100239"/>
                </a:lnTo>
                <a:lnTo>
                  <a:pt x="160140" y="128727"/>
                </a:lnTo>
                <a:lnTo>
                  <a:pt x="128727" y="160140"/>
                </a:lnTo>
                <a:lnTo>
                  <a:pt x="100239" y="194271"/>
                </a:lnTo>
                <a:lnTo>
                  <a:pt x="74881" y="230914"/>
                </a:lnTo>
                <a:lnTo>
                  <a:pt x="52858" y="269864"/>
                </a:lnTo>
                <a:lnTo>
                  <a:pt x="34378" y="310914"/>
                </a:lnTo>
                <a:lnTo>
                  <a:pt x="19647" y="353858"/>
                </a:lnTo>
                <a:lnTo>
                  <a:pt x="8869" y="398491"/>
                </a:lnTo>
                <a:lnTo>
                  <a:pt x="2251" y="444606"/>
                </a:lnTo>
                <a:lnTo>
                  <a:pt x="0" y="491998"/>
                </a:lnTo>
                <a:lnTo>
                  <a:pt x="0" y="2459990"/>
                </a:lnTo>
                <a:lnTo>
                  <a:pt x="2251" y="2507381"/>
                </a:lnTo>
                <a:lnTo>
                  <a:pt x="8869" y="2553496"/>
                </a:lnTo>
                <a:lnTo>
                  <a:pt x="19647" y="2598129"/>
                </a:lnTo>
                <a:lnTo>
                  <a:pt x="34378" y="2641073"/>
                </a:lnTo>
                <a:lnTo>
                  <a:pt x="52858" y="2682123"/>
                </a:lnTo>
                <a:lnTo>
                  <a:pt x="74881" y="2721073"/>
                </a:lnTo>
                <a:lnTo>
                  <a:pt x="100239" y="2757716"/>
                </a:lnTo>
                <a:lnTo>
                  <a:pt x="128727" y="2791847"/>
                </a:lnTo>
                <a:lnTo>
                  <a:pt x="160140" y="2823260"/>
                </a:lnTo>
                <a:lnTo>
                  <a:pt x="194271" y="2851748"/>
                </a:lnTo>
                <a:lnTo>
                  <a:pt x="230914" y="2877106"/>
                </a:lnTo>
                <a:lnTo>
                  <a:pt x="269864" y="2899129"/>
                </a:lnTo>
                <a:lnTo>
                  <a:pt x="310914" y="2917609"/>
                </a:lnTo>
                <a:lnTo>
                  <a:pt x="353858" y="2932340"/>
                </a:lnTo>
                <a:lnTo>
                  <a:pt x="398491" y="2943118"/>
                </a:lnTo>
                <a:lnTo>
                  <a:pt x="444606" y="2949736"/>
                </a:lnTo>
                <a:lnTo>
                  <a:pt x="491998" y="2951988"/>
                </a:lnTo>
                <a:lnTo>
                  <a:pt x="3395726" y="2951988"/>
                </a:lnTo>
                <a:lnTo>
                  <a:pt x="3443117" y="2949736"/>
                </a:lnTo>
                <a:lnTo>
                  <a:pt x="3489232" y="2943118"/>
                </a:lnTo>
                <a:lnTo>
                  <a:pt x="3533865" y="2932340"/>
                </a:lnTo>
                <a:lnTo>
                  <a:pt x="3576809" y="2917609"/>
                </a:lnTo>
                <a:lnTo>
                  <a:pt x="3617859" y="2899129"/>
                </a:lnTo>
                <a:lnTo>
                  <a:pt x="3656809" y="2877106"/>
                </a:lnTo>
                <a:lnTo>
                  <a:pt x="3693452" y="2851748"/>
                </a:lnTo>
                <a:lnTo>
                  <a:pt x="3727583" y="2823260"/>
                </a:lnTo>
                <a:lnTo>
                  <a:pt x="3758996" y="2791847"/>
                </a:lnTo>
                <a:lnTo>
                  <a:pt x="3787484" y="2757716"/>
                </a:lnTo>
                <a:lnTo>
                  <a:pt x="3812842" y="2721073"/>
                </a:lnTo>
                <a:lnTo>
                  <a:pt x="3834865" y="2682123"/>
                </a:lnTo>
                <a:lnTo>
                  <a:pt x="3853345" y="2641073"/>
                </a:lnTo>
                <a:lnTo>
                  <a:pt x="3868076" y="2598129"/>
                </a:lnTo>
                <a:lnTo>
                  <a:pt x="3878854" y="2553496"/>
                </a:lnTo>
                <a:lnTo>
                  <a:pt x="3885472" y="2507381"/>
                </a:lnTo>
                <a:lnTo>
                  <a:pt x="3887724" y="2459990"/>
                </a:lnTo>
                <a:lnTo>
                  <a:pt x="3887724" y="491998"/>
                </a:lnTo>
                <a:lnTo>
                  <a:pt x="3885472" y="444606"/>
                </a:lnTo>
                <a:lnTo>
                  <a:pt x="3878854" y="398491"/>
                </a:lnTo>
                <a:lnTo>
                  <a:pt x="3868076" y="353858"/>
                </a:lnTo>
                <a:lnTo>
                  <a:pt x="3853345" y="310914"/>
                </a:lnTo>
                <a:lnTo>
                  <a:pt x="3834865" y="269864"/>
                </a:lnTo>
                <a:lnTo>
                  <a:pt x="3812842" y="230914"/>
                </a:lnTo>
                <a:lnTo>
                  <a:pt x="3787484" y="194271"/>
                </a:lnTo>
                <a:lnTo>
                  <a:pt x="3758996" y="160140"/>
                </a:lnTo>
                <a:lnTo>
                  <a:pt x="3727583" y="128727"/>
                </a:lnTo>
                <a:lnTo>
                  <a:pt x="3693452" y="100239"/>
                </a:lnTo>
                <a:lnTo>
                  <a:pt x="3656809" y="74881"/>
                </a:lnTo>
                <a:lnTo>
                  <a:pt x="3617859" y="52858"/>
                </a:lnTo>
                <a:lnTo>
                  <a:pt x="3576809" y="34378"/>
                </a:lnTo>
                <a:lnTo>
                  <a:pt x="3533865" y="19647"/>
                </a:lnTo>
                <a:lnTo>
                  <a:pt x="3489232" y="8869"/>
                </a:lnTo>
                <a:lnTo>
                  <a:pt x="3443117" y="2251"/>
                </a:lnTo>
                <a:lnTo>
                  <a:pt x="33957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08276" y="1737360"/>
            <a:ext cx="3888104" cy="2952115"/>
          </a:xfrm>
          <a:custGeom>
            <a:avLst/>
            <a:gdLst/>
            <a:ahLst/>
            <a:cxnLst/>
            <a:rect l="l" t="t" r="r" b="b"/>
            <a:pathLst>
              <a:path w="3888104" h="2952115">
                <a:moveTo>
                  <a:pt x="0" y="491998"/>
                </a:moveTo>
                <a:lnTo>
                  <a:pt x="2251" y="444606"/>
                </a:lnTo>
                <a:lnTo>
                  <a:pt x="8869" y="398491"/>
                </a:lnTo>
                <a:lnTo>
                  <a:pt x="19647" y="353858"/>
                </a:lnTo>
                <a:lnTo>
                  <a:pt x="34378" y="310914"/>
                </a:lnTo>
                <a:lnTo>
                  <a:pt x="52858" y="269864"/>
                </a:lnTo>
                <a:lnTo>
                  <a:pt x="74881" y="230914"/>
                </a:lnTo>
                <a:lnTo>
                  <a:pt x="100239" y="194271"/>
                </a:lnTo>
                <a:lnTo>
                  <a:pt x="128727" y="160140"/>
                </a:lnTo>
                <a:lnTo>
                  <a:pt x="160140" y="128727"/>
                </a:lnTo>
                <a:lnTo>
                  <a:pt x="194271" y="100239"/>
                </a:lnTo>
                <a:lnTo>
                  <a:pt x="230914" y="74881"/>
                </a:lnTo>
                <a:lnTo>
                  <a:pt x="269864" y="52858"/>
                </a:lnTo>
                <a:lnTo>
                  <a:pt x="310914" y="34378"/>
                </a:lnTo>
                <a:lnTo>
                  <a:pt x="353858" y="19647"/>
                </a:lnTo>
                <a:lnTo>
                  <a:pt x="398491" y="8869"/>
                </a:lnTo>
                <a:lnTo>
                  <a:pt x="444606" y="2251"/>
                </a:lnTo>
                <a:lnTo>
                  <a:pt x="491998" y="0"/>
                </a:lnTo>
                <a:lnTo>
                  <a:pt x="3395726" y="0"/>
                </a:lnTo>
                <a:lnTo>
                  <a:pt x="3443117" y="2251"/>
                </a:lnTo>
                <a:lnTo>
                  <a:pt x="3489232" y="8869"/>
                </a:lnTo>
                <a:lnTo>
                  <a:pt x="3533865" y="19647"/>
                </a:lnTo>
                <a:lnTo>
                  <a:pt x="3576809" y="34378"/>
                </a:lnTo>
                <a:lnTo>
                  <a:pt x="3617859" y="52858"/>
                </a:lnTo>
                <a:lnTo>
                  <a:pt x="3656809" y="74881"/>
                </a:lnTo>
                <a:lnTo>
                  <a:pt x="3693452" y="100239"/>
                </a:lnTo>
                <a:lnTo>
                  <a:pt x="3727583" y="128727"/>
                </a:lnTo>
                <a:lnTo>
                  <a:pt x="3758996" y="160140"/>
                </a:lnTo>
                <a:lnTo>
                  <a:pt x="3787484" y="194271"/>
                </a:lnTo>
                <a:lnTo>
                  <a:pt x="3812842" y="230914"/>
                </a:lnTo>
                <a:lnTo>
                  <a:pt x="3834865" y="269864"/>
                </a:lnTo>
                <a:lnTo>
                  <a:pt x="3853345" y="310914"/>
                </a:lnTo>
                <a:lnTo>
                  <a:pt x="3868076" y="353858"/>
                </a:lnTo>
                <a:lnTo>
                  <a:pt x="3878854" y="398491"/>
                </a:lnTo>
                <a:lnTo>
                  <a:pt x="3885472" y="444606"/>
                </a:lnTo>
                <a:lnTo>
                  <a:pt x="3887724" y="491998"/>
                </a:lnTo>
                <a:lnTo>
                  <a:pt x="3887724" y="2459990"/>
                </a:lnTo>
                <a:lnTo>
                  <a:pt x="3885472" y="2507381"/>
                </a:lnTo>
                <a:lnTo>
                  <a:pt x="3878854" y="2553496"/>
                </a:lnTo>
                <a:lnTo>
                  <a:pt x="3868076" y="2598129"/>
                </a:lnTo>
                <a:lnTo>
                  <a:pt x="3853345" y="2641073"/>
                </a:lnTo>
                <a:lnTo>
                  <a:pt x="3834865" y="2682123"/>
                </a:lnTo>
                <a:lnTo>
                  <a:pt x="3812842" y="2721073"/>
                </a:lnTo>
                <a:lnTo>
                  <a:pt x="3787484" y="2757716"/>
                </a:lnTo>
                <a:lnTo>
                  <a:pt x="3758996" y="2791847"/>
                </a:lnTo>
                <a:lnTo>
                  <a:pt x="3727583" y="2823260"/>
                </a:lnTo>
                <a:lnTo>
                  <a:pt x="3693452" y="2851748"/>
                </a:lnTo>
                <a:lnTo>
                  <a:pt x="3656809" y="2877106"/>
                </a:lnTo>
                <a:lnTo>
                  <a:pt x="3617859" y="2899129"/>
                </a:lnTo>
                <a:lnTo>
                  <a:pt x="3576809" y="2917609"/>
                </a:lnTo>
                <a:lnTo>
                  <a:pt x="3533865" y="2932340"/>
                </a:lnTo>
                <a:lnTo>
                  <a:pt x="3489232" y="2943118"/>
                </a:lnTo>
                <a:lnTo>
                  <a:pt x="3443117" y="2949736"/>
                </a:lnTo>
                <a:lnTo>
                  <a:pt x="3395726" y="2951988"/>
                </a:lnTo>
                <a:lnTo>
                  <a:pt x="491998" y="2951988"/>
                </a:lnTo>
                <a:lnTo>
                  <a:pt x="444606" y="2949736"/>
                </a:lnTo>
                <a:lnTo>
                  <a:pt x="398491" y="2943118"/>
                </a:lnTo>
                <a:lnTo>
                  <a:pt x="353858" y="2932340"/>
                </a:lnTo>
                <a:lnTo>
                  <a:pt x="310914" y="2917609"/>
                </a:lnTo>
                <a:lnTo>
                  <a:pt x="269864" y="2899129"/>
                </a:lnTo>
                <a:lnTo>
                  <a:pt x="230914" y="2877106"/>
                </a:lnTo>
                <a:lnTo>
                  <a:pt x="194271" y="2851748"/>
                </a:lnTo>
                <a:lnTo>
                  <a:pt x="160140" y="2823260"/>
                </a:lnTo>
                <a:lnTo>
                  <a:pt x="128727" y="2791847"/>
                </a:lnTo>
                <a:lnTo>
                  <a:pt x="100239" y="2757716"/>
                </a:lnTo>
                <a:lnTo>
                  <a:pt x="74881" y="2721073"/>
                </a:lnTo>
                <a:lnTo>
                  <a:pt x="52858" y="2682123"/>
                </a:lnTo>
                <a:lnTo>
                  <a:pt x="34378" y="2641073"/>
                </a:lnTo>
                <a:lnTo>
                  <a:pt x="19647" y="2598129"/>
                </a:lnTo>
                <a:lnTo>
                  <a:pt x="8869" y="2553496"/>
                </a:lnTo>
                <a:lnTo>
                  <a:pt x="2251" y="2507381"/>
                </a:lnTo>
                <a:lnTo>
                  <a:pt x="0" y="2459990"/>
                </a:lnTo>
                <a:lnTo>
                  <a:pt x="0" y="491998"/>
                </a:lnTo>
                <a:close/>
              </a:path>
            </a:pathLst>
          </a:custGeom>
          <a:ln w="3175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7095" y="720851"/>
            <a:ext cx="1840992" cy="4617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0331" y="699516"/>
            <a:ext cx="1872995" cy="5440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3004" y="801623"/>
            <a:ext cx="1739264" cy="360045"/>
          </a:xfrm>
          <a:custGeom>
            <a:avLst/>
            <a:gdLst/>
            <a:ahLst/>
            <a:cxnLst/>
            <a:rect l="l" t="t" r="r" b="b"/>
            <a:pathLst>
              <a:path w="1739264" h="360044">
                <a:moveTo>
                  <a:pt x="0" y="359663"/>
                </a:moveTo>
                <a:lnTo>
                  <a:pt x="1738883" y="359663"/>
                </a:lnTo>
                <a:lnTo>
                  <a:pt x="1738883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23366" y="804417"/>
            <a:ext cx="92329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35" dirty="0">
                <a:solidFill>
                  <a:srgbClr val="FFFFFF"/>
                </a:solidFill>
                <a:latin typeface="Arial"/>
                <a:cs typeface="Arial"/>
              </a:rPr>
              <a:t>Acquisto</a:t>
            </a:r>
            <a:r>
              <a:rPr sz="105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35" dirty="0">
                <a:solidFill>
                  <a:srgbClr val="FFFFFF"/>
                </a:solidFill>
                <a:latin typeface="Arial"/>
                <a:cs typeface="Arial"/>
              </a:rPr>
              <a:t>tramite</a:t>
            </a:r>
            <a:endParaRPr sz="105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65759" y="733044"/>
            <a:ext cx="181355" cy="1798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02437" y="738378"/>
            <a:ext cx="1079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585204" y="64007"/>
            <a:ext cx="743711" cy="5425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36491" y="1880616"/>
            <a:ext cx="502920" cy="504825"/>
          </a:xfrm>
          <a:custGeom>
            <a:avLst/>
            <a:gdLst/>
            <a:ahLst/>
            <a:cxnLst/>
            <a:rect l="l" t="t" r="r" b="b"/>
            <a:pathLst>
              <a:path w="502920" h="504825">
                <a:moveTo>
                  <a:pt x="0" y="252222"/>
                </a:moveTo>
                <a:lnTo>
                  <a:pt x="4049" y="206879"/>
                </a:lnTo>
                <a:lnTo>
                  <a:pt x="15725" y="164205"/>
                </a:lnTo>
                <a:lnTo>
                  <a:pt x="34318" y="124911"/>
                </a:lnTo>
                <a:lnTo>
                  <a:pt x="59120" y="89710"/>
                </a:lnTo>
                <a:lnTo>
                  <a:pt x="89422" y="59312"/>
                </a:lnTo>
                <a:lnTo>
                  <a:pt x="124516" y="34431"/>
                </a:lnTo>
                <a:lnTo>
                  <a:pt x="163693" y="15777"/>
                </a:lnTo>
                <a:lnTo>
                  <a:pt x="206243" y="4062"/>
                </a:lnTo>
                <a:lnTo>
                  <a:pt x="251460" y="0"/>
                </a:lnTo>
                <a:lnTo>
                  <a:pt x="296676" y="4062"/>
                </a:lnTo>
                <a:lnTo>
                  <a:pt x="339226" y="15777"/>
                </a:lnTo>
                <a:lnTo>
                  <a:pt x="378403" y="34431"/>
                </a:lnTo>
                <a:lnTo>
                  <a:pt x="413497" y="59312"/>
                </a:lnTo>
                <a:lnTo>
                  <a:pt x="443799" y="89710"/>
                </a:lnTo>
                <a:lnTo>
                  <a:pt x="468601" y="124911"/>
                </a:lnTo>
                <a:lnTo>
                  <a:pt x="487194" y="164205"/>
                </a:lnTo>
                <a:lnTo>
                  <a:pt x="498870" y="206879"/>
                </a:lnTo>
                <a:lnTo>
                  <a:pt x="502920" y="252222"/>
                </a:lnTo>
                <a:lnTo>
                  <a:pt x="498870" y="297564"/>
                </a:lnTo>
                <a:lnTo>
                  <a:pt x="487194" y="340238"/>
                </a:lnTo>
                <a:lnTo>
                  <a:pt x="468601" y="379532"/>
                </a:lnTo>
                <a:lnTo>
                  <a:pt x="443799" y="414733"/>
                </a:lnTo>
                <a:lnTo>
                  <a:pt x="413497" y="445131"/>
                </a:lnTo>
                <a:lnTo>
                  <a:pt x="378403" y="470012"/>
                </a:lnTo>
                <a:lnTo>
                  <a:pt x="339226" y="488666"/>
                </a:lnTo>
                <a:lnTo>
                  <a:pt x="296676" y="500381"/>
                </a:lnTo>
                <a:lnTo>
                  <a:pt x="251460" y="504444"/>
                </a:lnTo>
                <a:lnTo>
                  <a:pt x="206243" y="500381"/>
                </a:lnTo>
                <a:lnTo>
                  <a:pt x="163693" y="488666"/>
                </a:lnTo>
                <a:lnTo>
                  <a:pt x="124516" y="470012"/>
                </a:lnTo>
                <a:lnTo>
                  <a:pt x="89422" y="445131"/>
                </a:lnTo>
                <a:lnTo>
                  <a:pt x="59120" y="414733"/>
                </a:lnTo>
                <a:lnTo>
                  <a:pt x="34318" y="379532"/>
                </a:lnTo>
                <a:lnTo>
                  <a:pt x="15725" y="340238"/>
                </a:lnTo>
                <a:lnTo>
                  <a:pt x="4049" y="297564"/>
                </a:lnTo>
                <a:lnTo>
                  <a:pt x="0" y="252222"/>
                </a:lnTo>
                <a:close/>
              </a:path>
            </a:pathLst>
          </a:custGeom>
          <a:ln w="9143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08120" y="1956816"/>
            <a:ext cx="359663" cy="3596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93264" y="3061716"/>
            <a:ext cx="3314700" cy="1339850"/>
          </a:xfrm>
          <a:custGeom>
            <a:avLst/>
            <a:gdLst/>
            <a:ahLst/>
            <a:cxnLst/>
            <a:rect l="l" t="t" r="r" b="b"/>
            <a:pathLst>
              <a:path w="3314700" h="1339850">
                <a:moveTo>
                  <a:pt x="0" y="223266"/>
                </a:moveTo>
                <a:lnTo>
                  <a:pt x="4535" y="178267"/>
                </a:lnTo>
                <a:lnTo>
                  <a:pt x="17543" y="136356"/>
                </a:lnTo>
                <a:lnTo>
                  <a:pt x="38127" y="98431"/>
                </a:lnTo>
                <a:lnTo>
                  <a:pt x="65389" y="65389"/>
                </a:lnTo>
                <a:lnTo>
                  <a:pt x="98431" y="38127"/>
                </a:lnTo>
                <a:lnTo>
                  <a:pt x="136356" y="17543"/>
                </a:lnTo>
                <a:lnTo>
                  <a:pt x="178267" y="4535"/>
                </a:lnTo>
                <a:lnTo>
                  <a:pt x="223266" y="0"/>
                </a:lnTo>
                <a:lnTo>
                  <a:pt x="3091434" y="0"/>
                </a:lnTo>
                <a:lnTo>
                  <a:pt x="3136432" y="4535"/>
                </a:lnTo>
                <a:lnTo>
                  <a:pt x="3178343" y="17543"/>
                </a:lnTo>
                <a:lnTo>
                  <a:pt x="3216268" y="38127"/>
                </a:lnTo>
                <a:lnTo>
                  <a:pt x="3249310" y="65389"/>
                </a:lnTo>
                <a:lnTo>
                  <a:pt x="3276572" y="98431"/>
                </a:lnTo>
                <a:lnTo>
                  <a:pt x="3297156" y="136356"/>
                </a:lnTo>
                <a:lnTo>
                  <a:pt x="3310164" y="178267"/>
                </a:lnTo>
                <a:lnTo>
                  <a:pt x="3314700" y="223266"/>
                </a:lnTo>
                <a:lnTo>
                  <a:pt x="3314700" y="1116330"/>
                </a:lnTo>
                <a:lnTo>
                  <a:pt x="3310164" y="1161328"/>
                </a:lnTo>
                <a:lnTo>
                  <a:pt x="3297156" y="1203239"/>
                </a:lnTo>
                <a:lnTo>
                  <a:pt x="3276572" y="1241164"/>
                </a:lnTo>
                <a:lnTo>
                  <a:pt x="3249310" y="1274206"/>
                </a:lnTo>
                <a:lnTo>
                  <a:pt x="3216268" y="1301468"/>
                </a:lnTo>
                <a:lnTo>
                  <a:pt x="3178343" y="1322052"/>
                </a:lnTo>
                <a:lnTo>
                  <a:pt x="3136432" y="1335060"/>
                </a:lnTo>
                <a:lnTo>
                  <a:pt x="3091434" y="1339596"/>
                </a:lnTo>
                <a:lnTo>
                  <a:pt x="223266" y="1339596"/>
                </a:lnTo>
                <a:lnTo>
                  <a:pt x="178267" y="1335060"/>
                </a:lnTo>
                <a:lnTo>
                  <a:pt x="136356" y="1322052"/>
                </a:lnTo>
                <a:lnTo>
                  <a:pt x="98431" y="1301468"/>
                </a:lnTo>
                <a:lnTo>
                  <a:pt x="65389" y="1274206"/>
                </a:lnTo>
                <a:lnTo>
                  <a:pt x="38127" y="1241164"/>
                </a:lnTo>
                <a:lnTo>
                  <a:pt x="17543" y="1203239"/>
                </a:lnTo>
                <a:lnTo>
                  <a:pt x="4535" y="1161328"/>
                </a:lnTo>
                <a:lnTo>
                  <a:pt x="0" y="1116330"/>
                </a:lnTo>
                <a:lnTo>
                  <a:pt x="0" y="223266"/>
                </a:lnTo>
                <a:close/>
              </a:path>
            </a:pathLst>
          </a:custGeom>
          <a:ln w="6096">
            <a:solidFill>
              <a:srgbClr val="A6A6A6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672842" y="3075178"/>
            <a:ext cx="295275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Procedura con cui la Scuola sceglie il 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contraente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200" b="1" spc="-10" dirty="0">
                <a:solidFill>
                  <a:srgbClr val="001F5F"/>
                </a:solidFill>
                <a:latin typeface="Arial"/>
                <a:cs typeface="Arial"/>
              </a:rPr>
              <a:t>via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diretta, previa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indagine  di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mercato,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nel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rispetto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della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normativa  vigente e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della delibera del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Consiglio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di 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Istituto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di cui all'art.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45, comma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2,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lett. a) 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del D.I.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129/2018 (per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gli acquisti di 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importo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superiore a 10.000</a:t>
            </a:r>
            <a:r>
              <a:rPr sz="12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euro).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65226" y="964438"/>
            <a:ext cx="9848215" cy="5988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30" dirty="0">
                <a:solidFill>
                  <a:srgbClr val="FFFFFF"/>
                </a:solidFill>
                <a:latin typeface="Arial"/>
                <a:cs typeface="Arial"/>
              </a:rPr>
              <a:t>PROCEDURA</a:t>
            </a:r>
            <a:r>
              <a:rPr sz="105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35" dirty="0">
                <a:solidFill>
                  <a:srgbClr val="FFFFFF"/>
                </a:solidFill>
                <a:latin typeface="Arial"/>
                <a:cs typeface="Arial"/>
              </a:rPr>
              <a:t>AUTONOMA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50">
              <a:latin typeface="Times New Roman"/>
              <a:cs typeface="Times New Roman"/>
            </a:endParaRPr>
          </a:p>
          <a:p>
            <a:pPr marL="2005964">
              <a:lnSpc>
                <a:spcPct val="100000"/>
              </a:lnSpc>
            </a:pP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Procedure per l’affidamento dei contratti pubblici di importo inferiore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alle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soglie</a:t>
            </a:r>
            <a:r>
              <a:rPr sz="1400" b="1" i="1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comunitarie.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47700" y="5009388"/>
            <a:ext cx="10162794" cy="76428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013561" y="5161279"/>
            <a:ext cx="943292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785" marR="5080" indent="-4572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1400" i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alternativa,</a:t>
            </a:r>
            <a:r>
              <a:rPr sz="1400" i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le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Scuole</a:t>
            </a:r>
            <a:r>
              <a:rPr sz="1400" i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possono</a:t>
            </a:r>
            <a:r>
              <a:rPr sz="1400" i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ricorrere</a:t>
            </a:r>
            <a:r>
              <a:rPr sz="1400" i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alle</a:t>
            </a:r>
            <a:r>
              <a:rPr sz="1400" i="1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procedure</a:t>
            </a:r>
            <a:r>
              <a:rPr sz="1400" b="1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ordinarie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,</a:t>
            </a:r>
            <a:r>
              <a:rPr sz="1400" i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anziché</a:t>
            </a:r>
            <a:r>
              <a:rPr sz="1400" i="1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quelle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semplificate</a:t>
            </a:r>
            <a:r>
              <a:rPr sz="1400" i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(affidamento</a:t>
            </a:r>
            <a:r>
              <a:rPr sz="1400" i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diretto</a:t>
            </a:r>
            <a:r>
              <a:rPr sz="1400" i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e  procedura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negoziata),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qualora le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esigenze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del mercato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suggeriscano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assicurare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massimo confronto</a:t>
            </a:r>
            <a:r>
              <a:rPr sz="1400" i="1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concorrenziale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493264" y="2569464"/>
            <a:ext cx="3314700" cy="391795"/>
          </a:xfrm>
          <a:custGeom>
            <a:avLst/>
            <a:gdLst/>
            <a:ahLst/>
            <a:cxnLst/>
            <a:rect l="l" t="t" r="r" b="b"/>
            <a:pathLst>
              <a:path w="3314700" h="391794">
                <a:moveTo>
                  <a:pt x="3249422" y="0"/>
                </a:moveTo>
                <a:lnTo>
                  <a:pt x="65278" y="0"/>
                </a:lnTo>
                <a:lnTo>
                  <a:pt x="39862" y="5127"/>
                </a:lnTo>
                <a:lnTo>
                  <a:pt x="19113" y="19113"/>
                </a:lnTo>
                <a:lnTo>
                  <a:pt x="5127" y="39862"/>
                </a:lnTo>
                <a:lnTo>
                  <a:pt x="0" y="65277"/>
                </a:lnTo>
                <a:lnTo>
                  <a:pt x="0" y="326389"/>
                </a:lnTo>
                <a:lnTo>
                  <a:pt x="5127" y="351805"/>
                </a:lnTo>
                <a:lnTo>
                  <a:pt x="19113" y="372554"/>
                </a:lnTo>
                <a:lnTo>
                  <a:pt x="39862" y="386540"/>
                </a:lnTo>
                <a:lnTo>
                  <a:pt x="65278" y="391668"/>
                </a:lnTo>
                <a:lnTo>
                  <a:pt x="3249422" y="391668"/>
                </a:lnTo>
                <a:lnTo>
                  <a:pt x="3274837" y="386540"/>
                </a:lnTo>
                <a:lnTo>
                  <a:pt x="3295586" y="372554"/>
                </a:lnTo>
                <a:lnTo>
                  <a:pt x="3309572" y="351805"/>
                </a:lnTo>
                <a:lnTo>
                  <a:pt x="3314700" y="326389"/>
                </a:lnTo>
                <a:lnTo>
                  <a:pt x="3314700" y="65277"/>
                </a:lnTo>
                <a:lnTo>
                  <a:pt x="3309572" y="39862"/>
                </a:lnTo>
                <a:lnTo>
                  <a:pt x="3295586" y="19113"/>
                </a:lnTo>
                <a:lnTo>
                  <a:pt x="3274837" y="5127"/>
                </a:lnTo>
                <a:lnTo>
                  <a:pt x="3249422" y="0"/>
                </a:lnTo>
                <a:close/>
              </a:path>
            </a:pathLst>
          </a:custGeom>
          <a:solidFill>
            <a:srgbClr val="4F81BC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93264" y="2569464"/>
            <a:ext cx="3314700" cy="391795"/>
          </a:xfrm>
          <a:custGeom>
            <a:avLst/>
            <a:gdLst/>
            <a:ahLst/>
            <a:cxnLst/>
            <a:rect l="l" t="t" r="r" b="b"/>
            <a:pathLst>
              <a:path w="3314700" h="391794">
                <a:moveTo>
                  <a:pt x="0" y="65277"/>
                </a:moveTo>
                <a:lnTo>
                  <a:pt x="5127" y="39862"/>
                </a:lnTo>
                <a:lnTo>
                  <a:pt x="19113" y="19113"/>
                </a:lnTo>
                <a:lnTo>
                  <a:pt x="39862" y="5127"/>
                </a:lnTo>
                <a:lnTo>
                  <a:pt x="65278" y="0"/>
                </a:lnTo>
                <a:lnTo>
                  <a:pt x="3249422" y="0"/>
                </a:lnTo>
                <a:lnTo>
                  <a:pt x="3274837" y="5127"/>
                </a:lnTo>
                <a:lnTo>
                  <a:pt x="3295586" y="19113"/>
                </a:lnTo>
                <a:lnTo>
                  <a:pt x="3309572" y="39862"/>
                </a:lnTo>
                <a:lnTo>
                  <a:pt x="3314700" y="65277"/>
                </a:lnTo>
                <a:lnTo>
                  <a:pt x="3314700" y="326389"/>
                </a:lnTo>
                <a:lnTo>
                  <a:pt x="3309572" y="351805"/>
                </a:lnTo>
                <a:lnTo>
                  <a:pt x="3295586" y="372554"/>
                </a:lnTo>
                <a:lnTo>
                  <a:pt x="3274837" y="386540"/>
                </a:lnTo>
                <a:lnTo>
                  <a:pt x="3249422" y="391668"/>
                </a:lnTo>
                <a:lnTo>
                  <a:pt x="65278" y="391668"/>
                </a:lnTo>
                <a:lnTo>
                  <a:pt x="39862" y="386540"/>
                </a:lnTo>
                <a:lnTo>
                  <a:pt x="19113" y="372554"/>
                </a:lnTo>
                <a:lnTo>
                  <a:pt x="5127" y="351805"/>
                </a:lnTo>
                <a:lnTo>
                  <a:pt x="0" y="326389"/>
                </a:lnTo>
                <a:lnTo>
                  <a:pt x="0" y="65277"/>
                </a:lnTo>
                <a:close/>
              </a:path>
            </a:pathLst>
          </a:custGeom>
          <a:ln w="6096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229482" y="2657094"/>
            <a:ext cx="18402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001F5F"/>
                </a:solidFill>
                <a:latin typeface="Arial"/>
                <a:cs typeface="Arial"/>
              </a:rPr>
              <a:t>AFFIDAMENTO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 DIRETTO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957059" y="3061716"/>
            <a:ext cx="3314700" cy="1339850"/>
          </a:xfrm>
          <a:custGeom>
            <a:avLst/>
            <a:gdLst/>
            <a:ahLst/>
            <a:cxnLst/>
            <a:rect l="l" t="t" r="r" b="b"/>
            <a:pathLst>
              <a:path w="3314700" h="1339850">
                <a:moveTo>
                  <a:pt x="0" y="223266"/>
                </a:moveTo>
                <a:lnTo>
                  <a:pt x="4535" y="178267"/>
                </a:lnTo>
                <a:lnTo>
                  <a:pt x="17543" y="136356"/>
                </a:lnTo>
                <a:lnTo>
                  <a:pt x="38127" y="98431"/>
                </a:lnTo>
                <a:lnTo>
                  <a:pt x="65389" y="65389"/>
                </a:lnTo>
                <a:lnTo>
                  <a:pt x="98431" y="38127"/>
                </a:lnTo>
                <a:lnTo>
                  <a:pt x="136356" y="17543"/>
                </a:lnTo>
                <a:lnTo>
                  <a:pt x="178267" y="4535"/>
                </a:lnTo>
                <a:lnTo>
                  <a:pt x="223266" y="0"/>
                </a:lnTo>
                <a:lnTo>
                  <a:pt x="3091434" y="0"/>
                </a:lnTo>
                <a:lnTo>
                  <a:pt x="3136432" y="4535"/>
                </a:lnTo>
                <a:lnTo>
                  <a:pt x="3178343" y="17543"/>
                </a:lnTo>
                <a:lnTo>
                  <a:pt x="3216268" y="38127"/>
                </a:lnTo>
                <a:lnTo>
                  <a:pt x="3249310" y="65389"/>
                </a:lnTo>
                <a:lnTo>
                  <a:pt x="3276572" y="98431"/>
                </a:lnTo>
                <a:lnTo>
                  <a:pt x="3297156" y="136356"/>
                </a:lnTo>
                <a:lnTo>
                  <a:pt x="3310164" y="178267"/>
                </a:lnTo>
                <a:lnTo>
                  <a:pt x="3314700" y="223266"/>
                </a:lnTo>
                <a:lnTo>
                  <a:pt x="3314700" y="1116330"/>
                </a:lnTo>
                <a:lnTo>
                  <a:pt x="3310164" y="1161328"/>
                </a:lnTo>
                <a:lnTo>
                  <a:pt x="3297156" y="1203239"/>
                </a:lnTo>
                <a:lnTo>
                  <a:pt x="3276572" y="1241164"/>
                </a:lnTo>
                <a:lnTo>
                  <a:pt x="3249310" y="1274206"/>
                </a:lnTo>
                <a:lnTo>
                  <a:pt x="3216268" y="1301468"/>
                </a:lnTo>
                <a:lnTo>
                  <a:pt x="3178343" y="1322052"/>
                </a:lnTo>
                <a:lnTo>
                  <a:pt x="3136432" y="1335060"/>
                </a:lnTo>
                <a:lnTo>
                  <a:pt x="3091434" y="1339596"/>
                </a:lnTo>
                <a:lnTo>
                  <a:pt x="223266" y="1339596"/>
                </a:lnTo>
                <a:lnTo>
                  <a:pt x="178267" y="1335060"/>
                </a:lnTo>
                <a:lnTo>
                  <a:pt x="136356" y="1322052"/>
                </a:lnTo>
                <a:lnTo>
                  <a:pt x="98431" y="1301468"/>
                </a:lnTo>
                <a:lnTo>
                  <a:pt x="65389" y="1274206"/>
                </a:lnTo>
                <a:lnTo>
                  <a:pt x="38127" y="1241164"/>
                </a:lnTo>
                <a:lnTo>
                  <a:pt x="17543" y="1203239"/>
                </a:lnTo>
                <a:lnTo>
                  <a:pt x="4535" y="1161328"/>
                </a:lnTo>
                <a:lnTo>
                  <a:pt x="0" y="1116330"/>
                </a:lnTo>
                <a:lnTo>
                  <a:pt x="0" y="223266"/>
                </a:lnTo>
                <a:close/>
              </a:path>
            </a:pathLst>
          </a:custGeom>
          <a:ln w="6096">
            <a:solidFill>
              <a:srgbClr val="DCE6F1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137907" y="3166617"/>
            <a:ext cx="295465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Procedura con cui la Scuola sceglie il 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contraente, previo invio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di una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lettera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di 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invito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ad un numero minimo di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operatori 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predeterminato </a:t>
            </a:r>
            <a:r>
              <a:rPr sz="1200" b="1" i="1" spc="-5" dirty="0">
                <a:solidFill>
                  <a:srgbClr val="001F5F"/>
                </a:solidFill>
                <a:latin typeface="Arial"/>
                <a:cs typeface="Arial"/>
              </a:rPr>
              <a:t>ex </a:t>
            </a:r>
            <a:r>
              <a:rPr sz="1200" b="1" i="1" dirty="0">
                <a:solidFill>
                  <a:srgbClr val="001F5F"/>
                </a:solidFill>
                <a:latin typeface="Arial"/>
                <a:cs typeface="Arial"/>
              </a:rPr>
              <a:t>lege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,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selezionati  sulla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base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di indagini di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mercato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o 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tramite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elenchi di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operatori</a:t>
            </a:r>
            <a:r>
              <a:rPr sz="12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economici.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957059" y="2569464"/>
            <a:ext cx="3314700" cy="391795"/>
          </a:xfrm>
          <a:custGeom>
            <a:avLst/>
            <a:gdLst/>
            <a:ahLst/>
            <a:cxnLst/>
            <a:rect l="l" t="t" r="r" b="b"/>
            <a:pathLst>
              <a:path w="3314700" h="391794">
                <a:moveTo>
                  <a:pt x="3249422" y="0"/>
                </a:moveTo>
                <a:lnTo>
                  <a:pt x="65278" y="0"/>
                </a:lnTo>
                <a:lnTo>
                  <a:pt x="39862" y="5127"/>
                </a:lnTo>
                <a:lnTo>
                  <a:pt x="19113" y="19113"/>
                </a:lnTo>
                <a:lnTo>
                  <a:pt x="5127" y="39862"/>
                </a:lnTo>
                <a:lnTo>
                  <a:pt x="0" y="65277"/>
                </a:lnTo>
                <a:lnTo>
                  <a:pt x="0" y="326389"/>
                </a:lnTo>
                <a:lnTo>
                  <a:pt x="5127" y="351805"/>
                </a:lnTo>
                <a:lnTo>
                  <a:pt x="19113" y="372554"/>
                </a:lnTo>
                <a:lnTo>
                  <a:pt x="39862" y="386540"/>
                </a:lnTo>
                <a:lnTo>
                  <a:pt x="65278" y="391668"/>
                </a:lnTo>
                <a:lnTo>
                  <a:pt x="3249422" y="391668"/>
                </a:lnTo>
                <a:lnTo>
                  <a:pt x="3274837" y="386540"/>
                </a:lnTo>
                <a:lnTo>
                  <a:pt x="3295586" y="372554"/>
                </a:lnTo>
                <a:lnTo>
                  <a:pt x="3309572" y="351805"/>
                </a:lnTo>
                <a:lnTo>
                  <a:pt x="3314700" y="326389"/>
                </a:lnTo>
                <a:lnTo>
                  <a:pt x="3314700" y="65277"/>
                </a:lnTo>
                <a:lnTo>
                  <a:pt x="3309572" y="39862"/>
                </a:lnTo>
                <a:lnTo>
                  <a:pt x="3295586" y="19113"/>
                </a:lnTo>
                <a:lnTo>
                  <a:pt x="3274837" y="5127"/>
                </a:lnTo>
                <a:lnTo>
                  <a:pt x="3249422" y="0"/>
                </a:lnTo>
                <a:close/>
              </a:path>
            </a:pathLst>
          </a:custGeom>
          <a:solidFill>
            <a:srgbClr val="DCE6F1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957059" y="2569464"/>
            <a:ext cx="3314700" cy="391795"/>
          </a:xfrm>
          <a:custGeom>
            <a:avLst/>
            <a:gdLst/>
            <a:ahLst/>
            <a:cxnLst/>
            <a:rect l="l" t="t" r="r" b="b"/>
            <a:pathLst>
              <a:path w="3314700" h="391794">
                <a:moveTo>
                  <a:pt x="0" y="65277"/>
                </a:moveTo>
                <a:lnTo>
                  <a:pt x="5127" y="39862"/>
                </a:lnTo>
                <a:lnTo>
                  <a:pt x="19113" y="19113"/>
                </a:lnTo>
                <a:lnTo>
                  <a:pt x="39862" y="5127"/>
                </a:lnTo>
                <a:lnTo>
                  <a:pt x="65278" y="0"/>
                </a:lnTo>
                <a:lnTo>
                  <a:pt x="3249422" y="0"/>
                </a:lnTo>
                <a:lnTo>
                  <a:pt x="3274837" y="5127"/>
                </a:lnTo>
                <a:lnTo>
                  <a:pt x="3295586" y="19113"/>
                </a:lnTo>
                <a:lnTo>
                  <a:pt x="3309572" y="39862"/>
                </a:lnTo>
                <a:lnTo>
                  <a:pt x="3314700" y="65277"/>
                </a:lnTo>
                <a:lnTo>
                  <a:pt x="3314700" y="326389"/>
                </a:lnTo>
                <a:lnTo>
                  <a:pt x="3309572" y="351805"/>
                </a:lnTo>
                <a:lnTo>
                  <a:pt x="3295586" y="372554"/>
                </a:lnTo>
                <a:lnTo>
                  <a:pt x="3274837" y="386540"/>
                </a:lnTo>
                <a:lnTo>
                  <a:pt x="3249422" y="391668"/>
                </a:lnTo>
                <a:lnTo>
                  <a:pt x="65278" y="391668"/>
                </a:lnTo>
                <a:lnTo>
                  <a:pt x="39862" y="386540"/>
                </a:lnTo>
                <a:lnTo>
                  <a:pt x="19113" y="372554"/>
                </a:lnTo>
                <a:lnTo>
                  <a:pt x="5127" y="351805"/>
                </a:lnTo>
                <a:lnTo>
                  <a:pt x="0" y="326389"/>
                </a:lnTo>
                <a:lnTo>
                  <a:pt x="0" y="65277"/>
                </a:lnTo>
                <a:close/>
              </a:path>
            </a:pathLst>
          </a:custGeom>
          <a:ln w="6096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659369" y="2657094"/>
            <a:ext cx="19151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PROCEDURA</a:t>
            </a:r>
            <a:r>
              <a:rPr sz="1200" b="1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001F5F"/>
                </a:solidFill>
                <a:latin typeface="Arial"/>
                <a:cs typeface="Arial"/>
              </a:rPr>
              <a:t>NEGOZIATA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400288" y="1842516"/>
            <a:ext cx="504825" cy="502920"/>
          </a:xfrm>
          <a:custGeom>
            <a:avLst/>
            <a:gdLst/>
            <a:ahLst/>
            <a:cxnLst/>
            <a:rect l="l" t="t" r="r" b="b"/>
            <a:pathLst>
              <a:path w="504825" h="502919">
                <a:moveTo>
                  <a:pt x="0" y="251460"/>
                </a:moveTo>
                <a:lnTo>
                  <a:pt x="4062" y="206243"/>
                </a:lnTo>
                <a:lnTo>
                  <a:pt x="15777" y="163693"/>
                </a:lnTo>
                <a:lnTo>
                  <a:pt x="34431" y="124516"/>
                </a:lnTo>
                <a:lnTo>
                  <a:pt x="59312" y="89422"/>
                </a:lnTo>
                <a:lnTo>
                  <a:pt x="89710" y="59120"/>
                </a:lnTo>
                <a:lnTo>
                  <a:pt x="124911" y="34318"/>
                </a:lnTo>
                <a:lnTo>
                  <a:pt x="164205" y="15725"/>
                </a:lnTo>
                <a:lnTo>
                  <a:pt x="206879" y="4049"/>
                </a:lnTo>
                <a:lnTo>
                  <a:pt x="252221" y="0"/>
                </a:lnTo>
                <a:lnTo>
                  <a:pt x="297564" y="4049"/>
                </a:lnTo>
                <a:lnTo>
                  <a:pt x="340238" y="15725"/>
                </a:lnTo>
                <a:lnTo>
                  <a:pt x="379532" y="34318"/>
                </a:lnTo>
                <a:lnTo>
                  <a:pt x="414733" y="59120"/>
                </a:lnTo>
                <a:lnTo>
                  <a:pt x="445131" y="89422"/>
                </a:lnTo>
                <a:lnTo>
                  <a:pt x="470012" y="124516"/>
                </a:lnTo>
                <a:lnTo>
                  <a:pt x="488666" y="163693"/>
                </a:lnTo>
                <a:lnTo>
                  <a:pt x="500381" y="206243"/>
                </a:lnTo>
                <a:lnTo>
                  <a:pt x="504443" y="251460"/>
                </a:lnTo>
                <a:lnTo>
                  <a:pt x="500381" y="296676"/>
                </a:lnTo>
                <a:lnTo>
                  <a:pt x="488666" y="339226"/>
                </a:lnTo>
                <a:lnTo>
                  <a:pt x="470012" y="378403"/>
                </a:lnTo>
                <a:lnTo>
                  <a:pt x="445131" y="413497"/>
                </a:lnTo>
                <a:lnTo>
                  <a:pt x="414733" y="443799"/>
                </a:lnTo>
                <a:lnTo>
                  <a:pt x="379532" y="468601"/>
                </a:lnTo>
                <a:lnTo>
                  <a:pt x="340238" y="487194"/>
                </a:lnTo>
                <a:lnTo>
                  <a:pt x="297564" y="498870"/>
                </a:lnTo>
                <a:lnTo>
                  <a:pt x="252221" y="502920"/>
                </a:lnTo>
                <a:lnTo>
                  <a:pt x="206879" y="498870"/>
                </a:lnTo>
                <a:lnTo>
                  <a:pt x="164205" y="487194"/>
                </a:lnTo>
                <a:lnTo>
                  <a:pt x="124911" y="468601"/>
                </a:lnTo>
                <a:lnTo>
                  <a:pt x="89710" y="443799"/>
                </a:lnTo>
                <a:lnTo>
                  <a:pt x="59312" y="413497"/>
                </a:lnTo>
                <a:lnTo>
                  <a:pt x="34431" y="378403"/>
                </a:lnTo>
                <a:lnTo>
                  <a:pt x="15777" y="339226"/>
                </a:lnTo>
                <a:lnTo>
                  <a:pt x="4062" y="296676"/>
                </a:lnTo>
                <a:lnTo>
                  <a:pt x="0" y="251460"/>
                </a:lnTo>
                <a:close/>
              </a:path>
            </a:pathLst>
          </a:custGeom>
          <a:ln w="9144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511540" y="1973579"/>
            <a:ext cx="281940" cy="2804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385304" y="71627"/>
            <a:ext cx="2022348" cy="5669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074920" y="6198108"/>
            <a:ext cx="502920" cy="431800"/>
          </a:xfrm>
          <a:custGeom>
            <a:avLst/>
            <a:gdLst/>
            <a:ahLst/>
            <a:cxnLst/>
            <a:rect l="l" t="t" r="r" b="b"/>
            <a:pathLst>
              <a:path w="502920" h="431800">
                <a:moveTo>
                  <a:pt x="502919" y="107822"/>
                </a:moveTo>
                <a:lnTo>
                  <a:pt x="489457" y="107822"/>
                </a:lnTo>
                <a:lnTo>
                  <a:pt x="489457" y="323468"/>
                </a:lnTo>
                <a:lnTo>
                  <a:pt x="502919" y="323468"/>
                </a:lnTo>
                <a:lnTo>
                  <a:pt x="502919" y="107822"/>
                </a:lnTo>
                <a:close/>
              </a:path>
              <a:path w="502920" h="431800">
                <a:moveTo>
                  <a:pt x="475995" y="107822"/>
                </a:moveTo>
                <a:lnTo>
                  <a:pt x="448944" y="107822"/>
                </a:lnTo>
                <a:lnTo>
                  <a:pt x="448944" y="323468"/>
                </a:lnTo>
                <a:lnTo>
                  <a:pt x="475995" y="323468"/>
                </a:lnTo>
                <a:lnTo>
                  <a:pt x="475995" y="107822"/>
                </a:lnTo>
                <a:close/>
              </a:path>
              <a:path w="502920" h="431800">
                <a:moveTo>
                  <a:pt x="215645" y="0"/>
                </a:moveTo>
                <a:lnTo>
                  <a:pt x="0" y="215645"/>
                </a:lnTo>
                <a:lnTo>
                  <a:pt x="215645" y="431291"/>
                </a:lnTo>
                <a:lnTo>
                  <a:pt x="215645" y="323468"/>
                </a:lnTo>
                <a:lnTo>
                  <a:pt x="435482" y="323468"/>
                </a:lnTo>
                <a:lnTo>
                  <a:pt x="435482" y="107822"/>
                </a:lnTo>
                <a:lnTo>
                  <a:pt x="215645" y="107822"/>
                </a:lnTo>
                <a:lnTo>
                  <a:pt x="215645" y="0"/>
                </a:lnTo>
                <a:close/>
              </a:path>
            </a:pathLst>
          </a:custGeom>
          <a:solidFill>
            <a:srgbClr val="1343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486867" y="6326400"/>
            <a:ext cx="4480560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001F5F"/>
                </a:solidFill>
                <a:latin typeface="Arial"/>
                <a:cs typeface="Arial"/>
              </a:rPr>
              <a:t>Per tornare </a:t>
            </a:r>
            <a:r>
              <a:rPr sz="1100" spc="-5" dirty="0">
                <a:solidFill>
                  <a:srgbClr val="001F5F"/>
                </a:solidFill>
                <a:latin typeface="Arial"/>
                <a:cs typeface="Arial"/>
              </a:rPr>
              <a:t>al materiale didattico principale, cliccare sull'icona di</a:t>
            </a:r>
            <a:r>
              <a:rPr sz="1100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01F5F"/>
                </a:solidFill>
                <a:latin typeface="Arial"/>
                <a:cs typeface="Arial"/>
              </a:rPr>
              <a:t>seguito</a:t>
            </a:r>
            <a:endParaRPr sz="1100">
              <a:latin typeface="Arial"/>
              <a:cs typeface="Arial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ts val="1425"/>
              </a:lnSpc>
            </a:pPr>
            <a:fld id="{81D60167-4931-47E6-BA6A-407CBD079E47}" type="slidenum">
              <a:rPr spc="-5" dirty="0"/>
              <a:t>188</a:t>
            </a:fld>
            <a:endParaRPr spc="-5" dirty="0"/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63495" y="2289048"/>
            <a:ext cx="497205" cy="1670685"/>
          </a:xfrm>
          <a:custGeom>
            <a:avLst/>
            <a:gdLst/>
            <a:ahLst/>
            <a:cxnLst/>
            <a:rect l="l" t="t" r="r" b="b"/>
            <a:pathLst>
              <a:path w="497205" h="1670685">
                <a:moveTo>
                  <a:pt x="496824" y="1421891"/>
                </a:moveTo>
                <a:lnTo>
                  <a:pt x="0" y="1421891"/>
                </a:lnTo>
                <a:lnTo>
                  <a:pt x="248412" y="1670303"/>
                </a:lnTo>
                <a:lnTo>
                  <a:pt x="496824" y="1421891"/>
                </a:lnTo>
                <a:close/>
              </a:path>
              <a:path w="497205" h="1670685">
                <a:moveTo>
                  <a:pt x="372618" y="0"/>
                </a:moveTo>
                <a:lnTo>
                  <a:pt x="124206" y="0"/>
                </a:lnTo>
                <a:lnTo>
                  <a:pt x="124206" y="1421891"/>
                </a:lnTo>
                <a:lnTo>
                  <a:pt x="372618" y="1421891"/>
                </a:lnTo>
                <a:lnTo>
                  <a:pt x="372618" y="0"/>
                </a:lnTo>
                <a:close/>
              </a:path>
            </a:pathLst>
          </a:custGeom>
          <a:solidFill>
            <a:srgbClr val="DCE6F1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63495" y="2289048"/>
            <a:ext cx="497205" cy="1670685"/>
          </a:xfrm>
          <a:custGeom>
            <a:avLst/>
            <a:gdLst/>
            <a:ahLst/>
            <a:cxnLst/>
            <a:rect l="l" t="t" r="r" b="b"/>
            <a:pathLst>
              <a:path w="497205" h="1670685">
                <a:moveTo>
                  <a:pt x="0" y="1421891"/>
                </a:moveTo>
                <a:lnTo>
                  <a:pt x="124206" y="1421891"/>
                </a:lnTo>
                <a:lnTo>
                  <a:pt x="124206" y="0"/>
                </a:lnTo>
                <a:lnTo>
                  <a:pt x="372618" y="0"/>
                </a:lnTo>
                <a:lnTo>
                  <a:pt x="372618" y="1421891"/>
                </a:lnTo>
                <a:lnTo>
                  <a:pt x="496824" y="1421891"/>
                </a:lnTo>
                <a:lnTo>
                  <a:pt x="248412" y="1670303"/>
                </a:lnTo>
                <a:lnTo>
                  <a:pt x="0" y="1421891"/>
                </a:lnTo>
                <a:close/>
              </a:path>
            </a:pathLst>
          </a:custGeom>
          <a:ln w="6096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095" y="729995"/>
            <a:ext cx="1840992" cy="461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0331" y="708659"/>
            <a:ext cx="1872995" cy="5440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3004" y="810768"/>
            <a:ext cx="1739264" cy="360045"/>
          </a:xfrm>
          <a:custGeom>
            <a:avLst/>
            <a:gdLst/>
            <a:ahLst/>
            <a:cxnLst/>
            <a:rect l="l" t="t" r="r" b="b"/>
            <a:pathLst>
              <a:path w="1739264" h="360044">
                <a:moveTo>
                  <a:pt x="0" y="359663"/>
                </a:moveTo>
                <a:lnTo>
                  <a:pt x="1738883" y="359663"/>
                </a:lnTo>
                <a:lnTo>
                  <a:pt x="1738883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23366" y="813942"/>
            <a:ext cx="92329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35" dirty="0">
                <a:solidFill>
                  <a:srgbClr val="FFFFFF"/>
                </a:solidFill>
                <a:latin typeface="Arial"/>
                <a:cs typeface="Arial"/>
              </a:rPr>
              <a:t>Acquisto</a:t>
            </a:r>
            <a:r>
              <a:rPr sz="105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35" dirty="0">
                <a:solidFill>
                  <a:srgbClr val="FFFFFF"/>
                </a:solidFill>
                <a:latin typeface="Arial"/>
                <a:cs typeface="Arial"/>
              </a:rPr>
              <a:t>tramite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5226" y="973963"/>
            <a:ext cx="164338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30" dirty="0">
                <a:solidFill>
                  <a:srgbClr val="FFFFFF"/>
                </a:solidFill>
                <a:latin typeface="Arial"/>
                <a:cs typeface="Arial"/>
              </a:rPr>
              <a:t>PROCEDURA</a:t>
            </a:r>
            <a:r>
              <a:rPr sz="105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35" dirty="0">
                <a:solidFill>
                  <a:srgbClr val="FFFFFF"/>
                </a:solidFill>
                <a:latin typeface="Arial"/>
                <a:cs typeface="Arial"/>
              </a:rPr>
              <a:t>AUTONOMA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65759" y="742187"/>
            <a:ext cx="181355" cy="1798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02437" y="747776"/>
            <a:ext cx="1079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Strumenti </a:t>
            </a:r>
            <a:r>
              <a:rPr spc="-5" dirty="0"/>
              <a:t>alternativi alle </a:t>
            </a:r>
            <a:r>
              <a:rPr dirty="0"/>
              <a:t>Convenzioni -</a:t>
            </a:r>
            <a:r>
              <a:rPr spc="-85" dirty="0"/>
              <a:t> </a:t>
            </a:r>
            <a:r>
              <a:rPr dirty="0"/>
              <a:t>quadro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90575" y="338709"/>
            <a:ext cx="52806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Autonome procedure d'acquisto: Focus sotto – soglia</a:t>
            </a:r>
            <a:r>
              <a:rPr sz="1600" spc="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(3/8)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85444" y="4005059"/>
            <a:ext cx="2982468" cy="5791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96567" y="4113238"/>
            <a:ext cx="1760220" cy="42218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1352" y="4030979"/>
            <a:ext cx="2880360" cy="477520"/>
          </a:xfrm>
          <a:custGeom>
            <a:avLst/>
            <a:gdLst/>
            <a:ahLst/>
            <a:cxnLst/>
            <a:rect l="l" t="t" r="r" b="b"/>
            <a:pathLst>
              <a:path w="2880360" h="477520">
                <a:moveTo>
                  <a:pt x="2800858" y="0"/>
                </a:moveTo>
                <a:lnTo>
                  <a:pt x="79501" y="0"/>
                </a:lnTo>
                <a:lnTo>
                  <a:pt x="48557" y="6242"/>
                </a:lnTo>
                <a:lnTo>
                  <a:pt x="23287" y="23272"/>
                </a:lnTo>
                <a:lnTo>
                  <a:pt x="6248" y="48541"/>
                </a:lnTo>
                <a:lnTo>
                  <a:pt x="0" y="79502"/>
                </a:lnTo>
                <a:lnTo>
                  <a:pt x="0" y="397510"/>
                </a:lnTo>
                <a:lnTo>
                  <a:pt x="6248" y="428470"/>
                </a:lnTo>
                <a:lnTo>
                  <a:pt x="23287" y="453739"/>
                </a:lnTo>
                <a:lnTo>
                  <a:pt x="48557" y="470769"/>
                </a:lnTo>
                <a:lnTo>
                  <a:pt x="79501" y="477012"/>
                </a:lnTo>
                <a:lnTo>
                  <a:pt x="2800858" y="477012"/>
                </a:lnTo>
                <a:lnTo>
                  <a:pt x="2831818" y="470769"/>
                </a:lnTo>
                <a:lnTo>
                  <a:pt x="2857087" y="453739"/>
                </a:lnTo>
                <a:lnTo>
                  <a:pt x="2874117" y="428470"/>
                </a:lnTo>
                <a:lnTo>
                  <a:pt x="2880360" y="397510"/>
                </a:lnTo>
                <a:lnTo>
                  <a:pt x="2880360" y="79502"/>
                </a:lnTo>
                <a:lnTo>
                  <a:pt x="2874117" y="48541"/>
                </a:lnTo>
                <a:lnTo>
                  <a:pt x="2857087" y="23272"/>
                </a:lnTo>
                <a:lnTo>
                  <a:pt x="2831818" y="6242"/>
                </a:lnTo>
                <a:lnTo>
                  <a:pt x="28008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601216" y="4170426"/>
            <a:ext cx="1499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338D"/>
                </a:solidFill>
                <a:latin typeface="Arial"/>
                <a:cs typeface="Arial"/>
              </a:rPr>
              <a:t>Stipula del</a:t>
            </a:r>
            <a:r>
              <a:rPr sz="1200" b="1" spc="-6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contratto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367784" y="1962911"/>
            <a:ext cx="6339840" cy="1568450"/>
          </a:xfrm>
          <a:prstGeom prst="rect">
            <a:avLst/>
          </a:prstGeom>
          <a:ln w="9144">
            <a:solidFill>
              <a:srgbClr val="A6A6A6"/>
            </a:solidFill>
          </a:ln>
        </p:spPr>
        <p:txBody>
          <a:bodyPr vert="horz" wrap="square" lIns="0" tIns="77470" rIns="0" bIns="0" rtlCol="0">
            <a:spAutoFit/>
          </a:bodyPr>
          <a:lstStyle/>
          <a:p>
            <a:pPr marL="277495">
              <a:lnSpc>
                <a:spcPct val="100000"/>
              </a:lnSpc>
              <a:spcBef>
                <a:spcPts val="610"/>
              </a:spcBef>
            </a:pPr>
            <a:r>
              <a:rPr sz="12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DETERMINA A </a:t>
            </a:r>
            <a:r>
              <a:rPr sz="12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CONTRARRE </a:t>
            </a:r>
            <a:r>
              <a:rPr sz="12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OVVERO </a:t>
            </a:r>
            <a:r>
              <a:rPr sz="1200" b="1" u="heavy" spc="-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ATTO </a:t>
            </a:r>
            <a:r>
              <a:rPr sz="12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EQUIVALENTE, </a:t>
            </a:r>
            <a:r>
              <a:rPr sz="12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CONTENENTE:</a:t>
            </a:r>
            <a:endParaRPr sz="1200">
              <a:latin typeface="Arial"/>
              <a:cs typeface="Arial"/>
            </a:endParaRPr>
          </a:p>
          <a:p>
            <a:pPr marL="544195" indent="-172085">
              <a:lnSpc>
                <a:spcPct val="100000"/>
              </a:lnSpc>
              <a:spcBef>
                <a:spcPts val="495"/>
              </a:spcBef>
              <a:buChar char="•"/>
              <a:tabLst>
                <a:tab pos="544830" algn="l"/>
              </a:tabLst>
            </a:pP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oggetto</a:t>
            </a:r>
            <a:r>
              <a:rPr sz="12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dell’affidamento;</a:t>
            </a:r>
            <a:endParaRPr sz="1200">
              <a:latin typeface="Arial"/>
              <a:cs typeface="Arial"/>
            </a:endParaRPr>
          </a:p>
          <a:p>
            <a:pPr marL="544195" indent="-172085">
              <a:lnSpc>
                <a:spcPct val="100000"/>
              </a:lnSpc>
              <a:spcBef>
                <a:spcPts val="5"/>
              </a:spcBef>
              <a:buChar char="•"/>
              <a:tabLst>
                <a:tab pos="544830" algn="l"/>
              </a:tabLst>
            </a:pP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importo;</a:t>
            </a:r>
            <a:endParaRPr sz="1200">
              <a:latin typeface="Arial"/>
              <a:cs typeface="Arial"/>
            </a:endParaRPr>
          </a:p>
          <a:p>
            <a:pPr marL="544195" indent="-172085">
              <a:lnSpc>
                <a:spcPct val="100000"/>
              </a:lnSpc>
              <a:buChar char="•"/>
              <a:tabLst>
                <a:tab pos="544830" algn="l"/>
              </a:tabLst>
            </a:pP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fornitore;</a:t>
            </a:r>
            <a:endParaRPr sz="1200">
              <a:latin typeface="Arial"/>
              <a:cs typeface="Arial"/>
            </a:endParaRPr>
          </a:p>
          <a:p>
            <a:pPr marL="544195" indent="-172085">
              <a:lnSpc>
                <a:spcPct val="100000"/>
              </a:lnSpc>
              <a:buChar char="•"/>
              <a:tabLst>
                <a:tab pos="544830" algn="l"/>
              </a:tabLst>
            </a:pP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ragioni della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scelta del</a:t>
            </a:r>
            <a:r>
              <a:rPr sz="1200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fornitore;</a:t>
            </a:r>
            <a:endParaRPr sz="1200">
              <a:latin typeface="Arial"/>
              <a:cs typeface="Arial"/>
            </a:endParaRPr>
          </a:p>
          <a:p>
            <a:pPr marL="544195" indent="-172085">
              <a:lnSpc>
                <a:spcPct val="100000"/>
              </a:lnSpc>
              <a:buChar char="•"/>
              <a:tabLst>
                <a:tab pos="544830" algn="l"/>
              </a:tabLst>
            </a:pP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possesso da parte sua dei requisiti di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carattere</a:t>
            </a:r>
            <a:r>
              <a:rPr sz="1200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generale;</a:t>
            </a:r>
            <a:endParaRPr sz="1200">
              <a:latin typeface="Arial"/>
              <a:cs typeface="Arial"/>
            </a:endParaRPr>
          </a:p>
          <a:p>
            <a:pPr marL="544195" indent="-172085">
              <a:lnSpc>
                <a:spcPct val="100000"/>
              </a:lnSpc>
              <a:buChar char="•"/>
              <a:tabLst>
                <a:tab pos="544830" algn="l"/>
              </a:tabLst>
            </a:pP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possesso dei requisiti tecnico-professionali, </a:t>
            </a:r>
            <a:r>
              <a:rPr sz="1200" spc="-10" dirty="0">
                <a:solidFill>
                  <a:srgbClr val="001F5F"/>
                </a:solidFill>
                <a:latin typeface="Arial"/>
                <a:cs typeface="Arial"/>
              </a:rPr>
              <a:t>ove</a:t>
            </a:r>
            <a:r>
              <a:rPr sz="1200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richiesti.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367784" y="3928871"/>
            <a:ext cx="6339840" cy="721360"/>
          </a:xfrm>
          <a:prstGeom prst="rect">
            <a:avLst/>
          </a:prstGeom>
          <a:ln w="9144">
            <a:solidFill>
              <a:srgbClr val="A6A6A6"/>
            </a:solidFill>
          </a:ln>
        </p:spPr>
        <p:txBody>
          <a:bodyPr vert="horz" wrap="square" lIns="0" tIns="70485" rIns="0" bIns="0" rtlCol="0">
            <a:spAutoFit/>
          </a:bodyPr>
          <a:lstStyle/>
          <a:p>
            <a:pPr marL="225425" marR="198120" algn="just">
              <a:lnSpc>
                <a:spcPct val="100000"/>
              </a:lnSpc>
              <a:spcBef>
                <a:spcPts val="555"/>
              </a:spcBef>
            </a:pP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contratto può </a:t>
            </a:r>
            <a:r>
              <a:rPr sz="1200" spc="-10" dirty="0">
                <a:solidFill>
                  <a:srgbClr val="001F5F"/>
                </a:solidFill>
                <a:latin typeface="Arial"/>
                <a:cs typeface="Arial"/>
              </a:rPr>
              <a:t>comunque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essere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stipulato </a:t>
            </a:r>
            <a:r>
              <a:rPr sz="12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senza rispettare </a:t>
            </a:r>
            <a:r>
              <a:rPr sz="12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il </a:t>
            </a:r>
            <a:r>
              <a:rPr sz="12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termine di </a:t>
            </a:r>
            <a:r>
              <a:rPr sz="1200" b="1" i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stand still </a:t>
            </a:r>
            <a:r>
              <a:rPr sz="1200" b="1" i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di </a:t>
            </a:r>
            <a:r>
              <a:rPr sz="12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trentacinque giorni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decorrenti </a:t>
            </a:r>
            <a:r>
              <a:rPr sz="1200" spc="-10" dirty="0">
                <a:solidFill>
                  <a:srgbClr val="001F5F"/>
                </a:solidFill>
                <a:latin typeface="Arial"/>
                <a:cs typeface="Arial"/>
              </a:rPr>
              <a:t>dall'invio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dell'ultima </a:t>
            </a:r>
            <a:r>
              <a:rPr sz="1200" spc="-10" dirty="0">
                <a:solidFill>
                  <a:srgbClr val="001F5F"/>
                </a:solidFill>
                <a:latin typeface="Arial"/>
                <a:cs typeface="Arial"/>
              </a:rPr>
              <a:t>delle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comunicazioni del  provvedimento di</a:t>
            </a:r>
            <a:r>
              <a:rPr sz="1200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aggiudicazione.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585204" y="64007"/>
            <a:ext cx="743711" cy="5425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09415" y="1025652"/>
            <a:ext cx="504825" cy="504825"/>
          </a:xfrm>
          <a:custGeom>
            <a:avLst/>
            <a:gdLst/>
            <a:ahLst/>
            <a:cxnLst/>
            <a:rect l="l" t="t" r="r" b="b"/>
            <a:pathLst>
              <a:path w="504825" h="504825">
                <a:moveTo>
                  <a:pt x="0" y="252222"/>
                </a:moveTo>
                <a:lnTo>
                  <a:pt x="4062" y="206879"/>
                </a:lnTo>
                <a:lnTo>
                  <a:pt x="15777" y="164205"/>
                </a:lnTo>
                <a:lnTo>
                  <a:pt x="34431" y="124911"/>
                </a:lnTo>
                <a:lnTo>
                  <a:pt x="59312" y="89710"/>
                </a:lnTo>
                <a:lnTo>
                  <a:pt x="89710" y="59312"/>
                </a:lnTo>
                <a:lnTo>
                  <a:pt x="124911" y="34431"/>
                </a:lnTo>
                <a:lnTo>
                  <a:pt x="164205" y="15777"/>
                </a:lnTo>
                <a:lnTo>
                  <a:pt x="206879" y="4062"/>
                </a:lnTo>
                <a:lnTo>
                  <a:pt x="252222" y="0"/>
                </a:lnTo>
                <a:lnTo>
                  <a:pt x="297564" y="4062"/>
                </a:lnTo>
                <a:lnTo>
                  <a:pt x="340238" y="15777"/>
                </a:lnTo>
                <a:lnTo>
                  <a:pt x="379532" y="34431"/>
                </a:lnTo>
                <a:lnTo>
                  <a:pt x="414733" y="59312"/>
                </a:lnTo>
                <a:lnTo>
                  <a:pt x="445131" y="89710"/>
                </a:lnTo>
                <a:lnTo>
                  <a:pt x="470012" y="124911"/>
                </a:lnTo>
                <a:lnTo>
                  <a:pt x="488666" y="164205"/>
                </a:lnTo>
                <a:lnTo>
                  <a:pt x="500381" y="206879"/>
                </a:lnTo>
                <a:lnTo>
                  <a:pt x="504444" y="252222"/>
                </a:lnTo>
                <a:lnTo>
                  <a:pt x="500381" y="297564"/>
                </a:lnTo>
                <a:lnTo>
                  <a:pt x="488666" y="340238"/>
                </a:lnTo>
                <a:lnTo>
                  <a:pt x="470012" y="379532"/>
                </a:lnTo>
                <a:lnTo>
                  <a:pt x="445131" y="414733"/>
                </a:lnTo>
                <a:lnTo>
                  <a:pt x="414733" y="445131"/>
                </a:lnTo>
                <a:lnTo>
                  <a:pt x="379532" y="470012"/>
                </a:lnTo>
                <a:lnTo>
                  <a:pt x="340238" y="488666"/>
                </a:lnTo>
                <a:lnTo>
                  <a:pt x="297564" y="500381"/>
                </a:lnTo>
                <a:lnTo>
                  <a:pt x="252222" y="504444"/>
                </a:lnTo>
                <a:lnTo>
                  <a:pt x="206879" y="500381"/>
                </a:lnTo>
                <a:lnTo>
                  <a:pt x="164205" y="488666"/>
                </a:lnTo>
                <a:lnTo>
                  <a:pt x="124911" y="470012"/>
                </a:lnTo>
                <a:lnTo>
                  <a:pt x="89710" y="445131"/>
                </a:lnTo>
                <a:lnTo>
                  <a:pt x="59312" y="414733"/>
                </a:lnTo>
                <a:lnTo>
                  <a:pt x="34431" y="379532"/>
                </a:lnTo>
                <a:lnTo>
                  <a:pt x="15777" y="340238"/>
                </a:lnTo>
                <a:lnTo>
                  <a:pt x="4062" y="297564"/>
                </a:lnTo>
                <a:lnTo>
                  <a:pt x="0" y="252222"/>
                </a:lnTo>
                <a:close/>
              </a:path>
            </a:pathLst>
          </a:custGeom>
          <a:ln w="9144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782567" y="1101852"/>
            <a:ext cx="359663" cy="3596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36364" y="1082039"/>
            <a:ext cx="3316604" cy="391795"/>
          </a:xfrm>
          <a:custGeom>
            <a:avLst/>
            <a:gdLst/>
            <a:ahLst/>
            <a:cxnLst/>
            <a:rect l="l" t="t" r="r" b="b"/>
            <a:pathLst>
              <a:path w="3316604" h="391794">
                <a:moveTo>
                  <a:pt x="3250945" y="0"/>
                </a:moveTo>
                <a:lnTo>
                  <a:pt x="65277" y="0"/>
                </a:lnTo>
                <a:lnTo>
                  <a:pt x="39862" y="5127"/>
                </a:lnTo>
                <a:lnTo>
                  <a:pt x="19113" y="19113"/>
                </a:lnTo>
                <a:lnTo>
                  <a:pt x="5127" y="39862"/>
                </a:lnTo>
                <a:lnTo>
                  <a:pt x="0" y="65277"/>
                </a:lnTo>
                <a:lnTo>
                  <a:pt x="0" y="326389"/>
                </a:lnTo>
                <a:lnTo>
                  <a:pt x="5127" y="351805"/>
                </a:lnTo>
                <a:lnTo>
                  <a:pt x="19113" y="372554"/>
                </a:lnTo>
                <a:lnTo>
                  <a:pt x="39862" y="386540"/>
                </a:lnTo>
                <a:lnTo>
                  <a:pt x="65277" y="391668"/>
                </a:lnTo>
                <a:lnTo>
                  <a:pt x="3250945" y="391668"/>
                </a:lnTo>
                <a:lnTo>
                  <a:pt x="3276361" y="386540"/>
                </a:lnTo>
                <a:lnTo>
                  <a:pt x="3297110" y="372554"/>
                </a:lnTo>
                <a:lnTo>
                  <a:pt x="3311096" y="351805"/>
                </a:lnTo>
                <a:lnTo>
                  <a:pt x="3316224" y="326389"/>
                </a:lnTo>
                <a:lnTo>
                  <a:pt x="3316224" y="65277"/>
                </a:lnTo>
                <a:lnTo>
                  <a:pt x="3311096" y="39862"/>
                </a:lnTo>
                <a:lnTo>
                  <a:pt x="3297110" y="19113"/>
                </a:lnTo>
                <a:lnTo>
                  <a:pt x="3276361" y="5127"/>
                </a:lnTo>
                <a:lnTo>
                  <a:pt x="3250945" y="0"/>
                </a:lnTo>
                <a:close/>
              </a:path>
            </a:pathLst>
          </a:custGeom>
          <a:solidFill>
            <a:srgbClr val="4F81BC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36364" y="1082039"/>
            <a:ext cx="3316604" cy="391795"/>
          </a:xfrm>
          <a:custGeom>
            <a:avLst/>
            <a:gdLst/>
            <a:ahLst/>
            <a:cxnLst/>
            <a:rect l="l" t="t" r="r" b="b"/>
            <a:pathLst>
              <a:path w="3316604" h="391794">
                <a:moveTo>
                  <a:pt x="0" y="65277"/>
                </a:moveTo>
                <a:lnTo>
                  <a:pt x="5127" y="39862"/>
                </a:lnTo>
                <a:lnTo>
                  <a:pt x="19113" y="19113"/>
                </a:lnTo>
                <a:lnTo>
                  <a:pt x="39862" y="5127"/>
                </a:lnTo>
                <a:lnTo>
                  <a:pt x="65277" y="0"/>
                </a:lnTo>
                <a:lnTo>
                  <a:pt x="3250945" y="0"/>
                </a:lnTo>
                <a:lnTo>
                  <a:pt x="3276361" y="5127"/>
                </a:lnTo>
                <a:lnTo>
                  <a:pt x="3297110" y="19113"/>
                </a:lnTo>
                <a:lnTo>
                  <a:pt x="3311096" y="39862"/>
                </a:lnTo>
                <a:lnTo>
                  <a:pt x="3316224" y="65277"/>
                </a:lnTo>
                <a:lnTo>
                  <a:pt x="3316224" y="326389"/>
                </a:lnTo>
                <a:lnTo>
                  <a:pt x="3311096" y="351805"/>
                </a:lnTo>
                <a:lnTo>
                  <a:pt x="3297110" y="372554"/>
                </a:lnTo>
                <a:lnTo>
                  <a:pt x="3276361" y="386540"/>
                </a:lnTo>
                <a:lnTo>
                  <a:pt x="3250945" y="391668"/>
                </a:lnTo>
                <a:lnTo>
                  <a:pt x="65277" y="391668"/>
                </a:lnTo>
                <a:lnTo>
                  <a:pt x="39862" y="386540"/>
                </a:lnTo>
                <a:lnTo>
                  <a:pt x="19113" y="372554"/>
                </a:lnTo>
                <a:lnTo>
                  <a:pt x="5127" y="351805"/>
                </a:lnTo>
                <a:lnTo>
                  <a:pt x="0" y="326389"/>
                </a:lnTo>
                <a:lnTo>
                  <a:pt x="0" y="65277"/>
                </a:lnTo>
                <a:close/>
              </a:path>
            </a:pathLst>
          </a:custGeom>
          <a:ln w="6096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174107" y="1169923"/>
            <a:ext cx="18402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001F5F"/>
                </a:solidFill>
                <a:latin typeface="Arial"/>
                <a:cs typeface="Arial"/>
              </a:rPr>
              <a:t>AFFIDAMENTO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 DIRETTO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276858" y="1170432"/>
            <a:ext cx="2433320" cy="146050"/>
          </a:xfrm>
          <a:custGeom>
            <a:avLst/>
            <a:gdLst/>
            <a:ahLst/>
            <a:cxnLst/>
            <a:rect l="l" t="t" r="r" b="b"/>
            <a:pathLst>
              <a:path w="2433320" h="146050">
                <a:moveTo>
                  <a:pt x="2357119" y="69341"/>
                </a:moveTo>
                <a:lnTo>
                  <a:pt x="2357119" y="145541"/>
                </a:lnTo>
                <a:lnTo>
                  <a:pt x="2420619" y="113791"/>
                </a:lnTo>
                <a:lnTo>
                  <a:pt x="2369819" y="113791"/>
                </a:lnTo>
                <a:lnTo>
                  <a:pt x="2369819" y="101091"/>
                </a:lnTo>
                <a:lnTo>
                  <a:pt x="2420619" y="101091"/>
                </a:lnTo>
                <a:lnTo>
                  <a:pt x="2357119" y="69341"/>
                </a:lnTo>
                <a:close/>
              </a:path>
              <a:path w="2433320" h="146050">
                <a:moveTo>
                  <a:pt x="12700" y="0"/>
                </a:moveTo>
                <a:lnTo>
                  <a:pt x="0" y="0"/>
                </a:lnTo>
                <a:lnTo>
                  <a:pt x="0" y="110997"/>
                </a:lnTo>
                <a:lnTo>
                  <a:pt x="2793" y="113791"/>
                </a:lnTo>
                <a:lnTo>
                  <a:pt x="2357119" y="113791"/>
                </a:lnTo>
                <a:lnTo>
                  <a:pt x="2357119" y="107441"/>
                </a:lnTo>
                <a:lnTo>
                  <a:pt x="12700" y="107441"/>
                </a:lnTo>
                <a:lnTo>
                  <a:pt x="6350" y="101091"/>
                </a:lnTo>
                <a:lnTo>
                  <a:pt x="12700" y="101091"/>
                </a:lnTo>
                <a:lnTo>
                  <a:pt x="12700" y="0"/>
                </a:lnTo>
                <a:close/>
              </a:path>
              <a:path w="2433320" h="146050">
                <a:moveTo>
                  <a:pt x="2420619" y="101091"/>
                </a:moveTo>
                <a:lnTo>
                  <a:pt x="2369819" y="101091"/>
                </a:lnTo>
                <a:lnTo>
                  <a:pt x="2369819" y="113791"/>
                </a:lnTo>
                <a:lnTo>
                  <a:pt x="2420619" y="113791"/>
                </a:lnTo>
                <a:lnTo>
                  <a:pt x="2433319" y="107441"/>
                </a:lnTo>
                <a:lnTo>
                  <a:pt x="2420619" y="101091"/>
                </a:lnTo>
                <a:close/>
              </a:path>
              <a:path w="2433320" h="146050">
                <a:moveTo>
                  <a:pt x="12700" y="101091"/>
                </a:moveTo>
                <a:lnTo>
                  <a:pt x="6350" y="101091"/>
                </a:lnTo>
                <a:lnTo>
                  <a:pt x="12700" y="107441"/>
                </a:lnTo>
                <a:lnTo>
                  <a:pt x="12700" y="101091"/>
                </a:lnTo>
                <a:close/>
              </a:path>
              <a:path w="2433320" h="146050">
                <a:moveTo>
                  <a:pt x="2357119" y="101091"/>
                </a:moveTo>
                <a:lnTo>
                  <a:pt x="12700" y="101091"/>
                </a:lnTo>
                <a:lnTo>
                  <a:pt x="12700" y="107441"/>
                </a:lnTo>
                <a:lnTo>
                  <a:pt x="2357119" y="107441"/>
                </a:lnTo>
                <a:lnTo>
                  <a:pt x="2357119" y="101091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85444" y="1914105"/>
            <a:ext cx="2982468" cy="57611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38427" y="1920214"/>
            <a:ext cx="2514600" cy="60505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11352" y="1940051"/>
            <a:ext cx="2880360" cy="474345"/>
          </a:xfrm>
          <a:custGeom>
            <a:avLst/>
            <a:gdLst/>
            <a:ahLst/>
            <a:cxnLst/>
            <a:rect l="l" t="t" r="r" b="b"/>
            <a:pathLst>
              <a:path w="2880360" h="474344">
                <a:moveTo>
                  <a:pt x="2801366" y="0"/>
                </a:moveTo>
                <a:lnTo>
                  <a:pt x="78993" y="0"/>
                </a:lnTo>
                <a:lnTo>
                  <a:pt x="48247" y="6199"/>
                </a:lnTo>
                <a:lnTo>
                  <a:pt x="23137" y="23114"/>
                </a:lnTo>
                <a:lnTo>
                  <a:pt x="6208" y="48220"/>
                </a:lnTo>
                <a:lnTo>
                  <a:pt x="0" y="78994"/>
                </a:lnTo>
                <a:lnTo>
                  <a:pt x="0" y="394970"/>
                </a:lnTo>
                <a:lnTo>
                  <a:pt x="6208" y="425743"/>
                </a:lnTo>
                <a:lnTo>
                  <a:pt x="23137" y="450850"/>
                </a:lnTo>
                <a:lnTo>
                  <a:pt x="48247" y="467764"/>
                </a:lnTo>
                <a:lnTo>
                  <a:pt x="78993" y="473963"/>
                </a:lnTo>
                <a:lnTo>
                  <a:pt x="2801366" y="473963"/>
                </a:lnTo>
                <a:lnTo>
                  <a:pt x="2832139" y="467764"/>
                </a:lnTo>
                <a:lnTo>
                  <a:pt x="2857245" y="450850"/>
                </a:lnTo>
                <a:lnTo>
                  <a:pt x="2874160" y="425743"/>
                </a:lnTo>
                <a:lnTo>
                  <a:pt x="2880360" y="394970"/>
                </a:lnTo>
                <a:lnTo>
                  <a:pt x="2880360" y="78994"/>
                </a:lnTo>
                <a:lnTo>
                  <a:pt x="2874160" y="48220"/>
                </a:lnTo>
                <a:lnTo>
                  <a:pt x="2857246" y="23114"/>
                </a:lnTo>
                <a:lnTo>
                  <a:pt x="2832139" y="6199"/>
                </a:lnTo>
                <a:lnTo>
                  <a:pt x="28013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243075" y="1977339"/>
            <a:ext cx="22155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00338D"/>
                </a:solidFill>
                <a:latin typeface="Arial"/>
                <a:cs typeface="Arial"/>
              </a:rPr>
              <a:t>Avvio </a:t>
            </a:r>
            <a:r>
              <a:rPr sz="1200" b="1" dirty="0">
                <a:solidFill>
                  <a:srgbClr val="00338D"/>
                </a:solidFill>
                <a:latin typeface="Arial"/>
                <a:cs typeface="Arial"/>
              </a:rPr>
              <a:t>della procedura e</a:t>
            </a: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38D"/>
                </a:solidFill>
                <a:latin typeface="Arial"/>
                <a:cs typeface="Arial"/>
              </a:rPr>
              <a:t>scelta</a:t>
            </a:r>
            <a:endParaRPr sz="12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dell'affidatario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053840" y="1908048"/>
            <a:ext cx="246964" cy="4800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079747" y="1988820"/>
            <a:ext cx="144780" cy="378460"/>
          </a:xfrm>
          <a:custGeom>
            <a:avLst/>
            <a:gdLst/>
            <a:ahLst/>
            <a:cxnLst/>
            <a:rect l="l" t="t" r="r" b="b"/>
            <a:pathLst>
              <a:path w="144779" h="378460">
                <a:moveTo>
                  <a:pt x="0" y="0"/>
                </a:moveTo>
                <a:lnTo>
                  <a:pt x="0" y="377951"/>
                </a:lnTo>
                <a:lnTo>
                  <a:pt x="144779" y="188975"/>
                </a:lnTo>
                <a:lnTo>
                  <a:pt x="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053840" y="3998976"/>
            <a:ext cx="246964" cy="4800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079747" y="4079747"/>
            <a:ext cx="144780" cy="378460"/>
          </a:xfrm>
          <a:custGeom>
            <a:avLst/>
            <a:gdLst/>
            <a:ahLst/>
            <a:cxnLst/>
            <a:rect l="l" t="t" r="r" b="b"/>
            <a:pathLst>
              <a:path w="144779" h="378460">
                <a:moveTo>
                  <a:pt x="0" y="0"/>
                </a:moveTo>
                <a:lnTo>
                  <a:pt x="0" y="377951"/>
                </a:lnTo>
                <a:lnTo>
                  <a:pt x="144779" y="188975"/>
                </a:lnTo>
                <a:lnTo>
                  <a:pt x="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07719" y="1818132"/>
            <a:ext cx="251460" cy="2529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879144" y="1836165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807719" y="3913632"/>
            <a:ext cx="251460" cy="2514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879144" y="3931361"/>
            <a:ext cx="110489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338D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385304" y="71627"/>
            <a:ext cx="2022348" cy="56692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074920" y="6198108"/>
            <a:ext cx="502920" cy="431800"/>
          </a:xfrm>
          <a:custGeom>
            <a:avLst/>
            <a:gdLst/>
            <a:ahLst/>
            <a:cxnLst/>
            <a:rect l="l" t="t" r="r" b="b"/>
            <a:pathLst>
              <a:path w="502920" h="431800">
                <a:moveTo>
                  <a:pt x="502919" y="107822"/>
                </a:moveTo>
                <a:lnTo>
                  <a:pt x="489457" y="107822"/>
                </a:lnTo>
                <a:lnTo>
                  <a:pt x="489457" y="323468"/>
                </a:lnTo>
                <a:lnTo>
                  <a:pt x="502919" y="323468"/>
                </a:lnTo>
                <a:lnTo>
                  <a:pt x="502919" y="107822"/>
                </a:lnTo>
                <a:close/>
              </a:path>
              <a:path w="502920" h="431800">
                <a:moveTo>
                  <a:pt x="475995" y="107822"/>
                </a:moveTo>
                <a:lnTo>
                  <a:pt x="448944" y="107822"/>
                </a:lnTo>
                <a:lnTo>
                  <a:pt x="448944" y="323468"/>
                </a:lnTo>
                <a:lnTo>
                  <a:pt x="475995" y="323468"/>
                </a:lnTo>
                <a:lnTo>
                  <a:pt x="475995" y="107822"/>
                </a:lnTo>
                <a:close/>
              </a:path>
              <a:path w="502920" h="431800">
                <a:moveTo>
                  <a:pt x="215645" y="0"/>
                </a:moveTo>
                <a:lnTo>
                  <a:pt x="0" y="215645"/>
                </a:lnTo>
                <a:lnTo>
                  <a:pt x="215645" y="431291"/>
                </a:lnTo>
                <a:lnTo>
                  <a:pt x="215645" y="323468"/>
                </a:lnTo>
                <a:lnTo>
                  <a:pt x="435482" y="323468"/>
                </a:lnTo>
                <a:lnTo>
                  <a:pt x="435482" y="107822"/>
                </a:lnTo>
                <a:lnTo>
                  <a:pt x="215645" y="107822"/>
                </a:lnTo>
                <a:lnTo>
                  <a:pt x="215645" y="0"/>
                </a:lnTo>
                <a:close/>
              </a:path>
            </a:pathLst>
          </a:custGeom>
          <a:solidFill>
            <a:srgbClr val="1343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486867" y="6326400"/>
            <a:ext cx="4480560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001F5F"/>
                </a:solidFill>
                <a:latin typeface="Arial"/>
                <a:cs typeface="Arial"/>
              </a:rPr>
              <a:t>Per tornare </a:t>
            </a:r>
            <a:r>
              <a:rPr sz="1100" spc="-5" dirty="0">
                <a:solidFill>
                  <a:srgbClr val="001F5F"/>
                </a:solidFill>
                <a:latin typeface="Arial"/>
                <a:cs typeface="Arial"/>
              </a:rPr>
              <a:t>al materiale didattico principale, cliccare sull'icona di</a:t>
            </a:r>
            <a:r>
              <a:rPr sz="1100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01F5F"/>
                </a:solidFill>
                <a:latin typeface="Arial"/>
                <a:cs typeface="Arial"/>
              </a:rPr>
              <a:t>seguito</a:t>
            </a:r>
            <a:endParaRPr sz="1100">
              <a:latin typeface="Arial"/>
              <a:cs typeface="Arial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ts val="1425"/>
              </a:lnSpc>
            </a:pPr>
            <a:fld id="{81D60167-4931-47E6-BA6A-407CBD079E47}" type="slidenum">
              <a:rPr spc="-5" dirty="0"/>
              <a:t>189</a:t>
            </a:fld>
            <a:endParaRPr spc="-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38188" y="1371980"/>
          <a:ext cx="10955655" cy="44786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35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b="1" spc="-3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Ruolo  </a:t>
                      </a:r>
                      <a:r>
                        <a:rPr sz="1400" b="1" spc="-5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responsabilità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0520"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Il Direttore</a:t>
                      </a:r>
                      <a:r>
                        <a:rPr sz="1400" spc="-3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dei</a:t>
                      </a:r>
                      <a:r>
                        <a:rPr sz="1400" spc="-1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Servizi</a:t>
                      </a:r>
                      <a:r>
                        <a:rPr sz="1400" spc="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Generali</a:t>
                      </a:r>
                      <a:r>
                        <a:rPr sz="1400" spc="-3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ed</a:t>
                      </a:r>
                      <a:r>
                        <a:rPr sz="1400" spc="-8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Amministrativi,</a:t>
                      </a:r>
                      <a:r>
                        <a:rPr sz="1400" spc="-1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in coerenza</a:t>
                      </a:r>
                      <a:r>
                        <a:rPr sz="1400" spc="-4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con</a:t>
                      </a:r>
                      <a:r>
                        <a:rPr sz="1400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quanto</a:t>
                      </a:r>
                      <a:r>
                        <a:rPr sz="1400" spc="-2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riportato</a:t>
                      </a:r>
                      <a:r>
                        <a:rPr sz="1400" spc="-3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nel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CCNL</a:t>
                      </a:r>
                      <a:r>
                        <a:rPr sz="1400" spc="-5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scuola</a:t>
                      </a:r>
                      <a:r>
                        <a:rPr sz="1400" spc="-2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2006-2009</a:t>
                      </a:r>
                      <a:r>
                        <a:rPr sz="1400" spc="-5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400" spc="-2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Tabella</a:t>
                      </a:r>
                      <a:r>
                        <a:rPr sz="1400" spc="-10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A,</a:t>
                      </a:r>
                      <a:r>
                        <a:rPr sz="1400" spc="-7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Area</a:t>
                      </a:r>
                      <a:r>
                        <a:rPr sz="1400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D: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29895" indent="-286385">
                        <a:lnSpc>
                          <a:spcPct val="100000"/>
                        </a:lnSpc>
                        <a:spcBef>
                          <a:spcPts val="600"/>
                        </a:spcBef>
                        <a:buChar char="•"/>
                        <a:tabLst>
                          <a:tab pos="429895" algn="l"/>
                          <a:tab pos="430530" algn="l"/>
                        </a:tabLst>
                      </a:pP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svolge attività lavorativa di rilevante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complessità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ed avente rilevanza</a:t>
                      </a:r>
                      <a:r>
                        <a:rPr sz="1400" spc="-1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esterna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29895" marR="198755" indent="-286385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  <a:tabLst>
                          <a:tab pos="430530" algn="l"/>
                        </a:tabLst>
                      </a:pP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sovrintende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con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autonomia operativa, ai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servizi generali amministrativo-contabili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1400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ne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cura </a:t>
                      </a:r>
                      <a:r>
                        <a:rPr sz="1400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l’organizzazione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svolgendo  funzioni di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coordinamento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promozione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delle attività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verifica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dei risultati conseguiti, rispetto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agli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obiettivi assegnati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ed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agli 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indirizzi impartiti,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al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personale </a:t>
                      </a:r>
                      <a:r>
                        <a:rPr sz="1400" spc="-5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ATA,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posto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alle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sue dirette</a:t>
                      </a:r>
                      <a:r>
                        <a:rPr sz="1400" spc="-229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dipendenze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29895" indent="-286385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  <a:tabLst>
                          <a:tab pos="429895" algn="l"/>
                          <a:tab pos="430530" algn="l"/>
                        </a:tabLst>
                      </a:pP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organizza autonomamente l’attività del personale </a:t>
                      </a:r>
                      <a:r>
                        <a:rPr sz="1400" b="1" spc="-8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ATA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nell’ambito delle direttive del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dirigente</a:t>
                      </a:r>
                      <a:r>
                        <a:rPr sz="1400" spc="-17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scolastico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29895" marR="201295" indent="-286385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  <a:tabLst>
                          <a:tab pos="429895" algn="l"/>
                          <a:tab pos="430530" algn="l"/>
                        </a:tabLst>
                      </a:pP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attribuisce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al personale </a:t>
                      </a:r>
                      <a:r>
                        <a:rPr sz="1400" b="1" spc="-7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ATA</a:t>
                      </a:r>
                      <a:r>
                        <a:rPr sz="1400" spc="-7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nell’ambito del piano delle attività,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incarichi di natura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organizzativa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 le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prestazioni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eccedenti  l’orario d’obbligo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, quando</a:t>
                      </a:r>
                      <a:r>
                        <a:rPr sz="1400" spc="-12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necessario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29895" indent="-286385">
                        <a:lnSpc>
                          <a:spcPct val="100000"/>
                        </a:lnSpc>
                        <a:spcBef>
                          <a:spcPts val="600"/>
                        </a:spcBef>
                        <a:buChar char="•"/>
                        <a:tabLst>
                          <a:tab pos="429895" algn="l"/>
                          <a:tab pos="430530" algn="l"/>
                        </a:tabLst>
                      </a:pP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svolge con </a:t>
                      </a:r>
                      <a:r>
                        <a:rPr sz="1400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autonomia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operativa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responsabilità diretta attività di istruzione,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predisposizione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formalizzazione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degli atti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298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amministrativi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4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contabili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29895" indent="-286385">
                        <a:lnSpc>
                          <a:spcPct val="100000"/>
                        </a:lnSpc>
                        <a:spcBef>
                          <a:spcPts val="600"/>
                        </a:spcBef>
                        <a:buChar char="•"/>
                        <a:tabLst>
                          <a:tab pos="429895" algn="l"/>
                          <a:tab pos="430530" algn="l"/>
                        </a:tabLst>
                      </a:pP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è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funzionario delegato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ufficiale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rogante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consegnatario dei beni</a:t>
                      </a:r>
                      <a:r>
                        <a:rPr sz="1400" b="1" spc="-22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mobili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29895" marR="198755" indent="-286385">
                        <a:lnSpc>
                          <a:spcPct val="100000"/>
                        </a:lnSpc>
                        <a:spcBef>
                          <a:spcPts val="600"/>
                        </a:spcBef>
                        <a:buChar char="•"/>
                        <a:tabLst>
                          <a:tab pos="429895" algn="l"/>
                          <a:tab pos="430530" algn="l"/>
                        </a:tabLst>
                      </a:pP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può svolgere attività di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studio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di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elaborazione di piani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programmi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richiedenti specifica specializzazione professionale, con 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autonoma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determinazione dei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processi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formativi ed</a:t>
                      </a:r>
                      <a:r>
                        <a:rPr sz="1400" spc="-14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attuativi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29895" indent="-286385">
                        <a:lnSpc>
                          <a:spcPct val="100000"/>
                        </a:lnSpc>
                        <a:spcBef>
                          <a:spcPts val="600"/>
                        </a:spcBef>
                        <a:buChar char="•"/>
                        <a:tabLst>
                          <a:tab pos="429895" algn="l"/>
                          <a:tab pos="430530" algn="l"/>
                        </a:tabLst>
                      </a:pP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può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svolgere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incarichi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di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attività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tutoriale, di aggiornamento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formazione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nei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confronti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del</a:t>
                      </a:r>
                      <a:r>
                        <a:rPr sz="1400" spc="-27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personale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29895" indent="-286385">
                        <a:lnSpc>
                          <a:spcPct val="100000"/>
                        </a:lnSpc>
                        <a:spcBef>
                          <a:spcPts val="600"/>
                        </a:spcBef>
                        <a:buChar char="•"/>
                        <a:tabLst>
                          <a:tab pos="429895" algn="l"/>
                          <a:tab pos="430530" algn="l"/>
                        </a:tabLst>
                      </a:pP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possono essergli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affidati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incarichi ispettivi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nell’ambito delle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istituzioni</a:t>
                      </a:r>
                      <a:r>
                        <a:rPr sz="1400" spc="-23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scolastiche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7329" y="109804"/>
            <a:ext cx="11163300" cy="577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2390">
              <a:lnSpc>
                <a:spcPct val="100000"/>
              </a:lnSpc>
              <a:spcBef>
                <a:spcPts val="105"/>
              </a:spcBef>
            </a:pPr>
            <a:r>
              <a:rPr i="1" dirty="0">
                <a:latin typeface="Arial"/>
                <a:cs typeface="Arial"/>
              </a:rPr>
              <a:t>Governance </a:t>
            </a:r>
            <a:r>
              <a:rPr dirty="0"/>
              <a:t>dell'Istituzione</a:t>
            </a:r>
            <a:r>
              <a:rPr spc="-95" dirty="0"/>
              <a:t> </a:t>
            </a:r>
            <a:r>
              <a:rPr dirty="0"/>
              <a:t>scolastica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  <a:tabLst>
                <a:tab pos="11149965" algn="l"/>
              </a:tabLst>
            </a:pPr>
            <a:r>
              <a:rPr sz="1600" b="0" u="heavy" spc="25" dirty="0"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 </a:t>
            </a:r>
            <a:r>
              <a:rPr sz="1600" b="0" u="heavy" spc="-5" dirty="0"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Personale scolastico – Direttore dei Servizi Generali ed</a:t>
            </a:r>
            <a:r>
              <a:rPr sz="1600" b="0" u="heavy" spc="25" dirty="0"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 </a:t>
            </a:r>
            <a:r>
              <a:rPr sz="1600" b="0" u="heavy" spc="-5" dirty="0"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Amministrativi	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14755" y="778763"/>
            <a:ext cx="10566400" cy="565785"/>
          </a:xfrm>
          <a:custGeom>
            <a:avLst/>
            <a:gdLst/>
            <a:ahLst/>
            <a:cxnLst/>
            <a:rect l="l" t="t" r="r" b="b"/>
            <a:pathLst>
              <a:path w="10566400" h="565785">
                <a:moveTo>
                  <a:pt x="10471658" y="0"/>
                </a:moveTo>
                <a:lnTo>
                  <a:pt x="94234" y="0"/>
                </a:lnTo>
                <a:lnTo>
                  <a:pt x="57553" y="7401"/>
                </a:lnTo>
                <a:lnTo>
                  <a:pt x="27600" y="27590"/>
                </a:lnTo>
                <a:lnTo>
                  <a:pt x="7405" y="57542"/>
                </a:lnTo>
                <a:lnTo>
                  <a:pt x="0" y="94234"/>
                </a:lnTo>
                <a:lnTo>
                  <a:pt x="0" y="471170"/>
                </a:lnTo>
                <a:lnTo>
                  <a:pt x="7405" y="507861"/>
                </a:lnTo>
                <a:lnTo>
                  <a:pt x="27600" y="537813"/>
                </a:lnTo>
                <a:lnTo>
                  <a:pt x="57553" y="558002"/>
                </a:lnTo>
                <a:lnTo>
                  <a:pt x="94234" y="565403"/>
                </a:lnTo>
                <a:lnTo>
                  <a:pt x="10471658" y="565403"/>
                </a:lnTo>
                <a:lnTo>
                  <a:pt x="10508349" y="558002"/>
                </a:lnTo>
                <a:lnTo>
                  <a:pt x="10538301" y="537813"/>
                </a:lnTo>
                <a:lnTo>
                  <a:pt x="10558490" y="507861"/>
                </a:lnTo>
                <a:lnTo>
                  <a:pt x="10565892" y="471170"/>
                </a:lnTo>
                <a:lnTo>
                  <a:pt x="10565892" y="94234"/>
                </a:lnTo>
                <a:lnTo>
                  <a:pt x="10558490" y="57542"/>
                </a:lnTo>
                <a:lnTo>
                  <a:pt x="10538301" y="27590"/>
                </a:lnTo>
                <a:lnTo>
                  <a:pt x="10508349" y="7401"/>
                </a:lnTo>
                <a:lnTo>
                  <a:pt x="10471658" y="0"/>
                </a:lnTo>
                <a:close/>
              </a:path>
            </a:pathLst>
          </a:custGeom>
          <a:solidFill>
            <a:srgbClr val="92C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74444" y="935863"/>
            <a:ext cx="3980179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Direttore dei Servizi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Generali ed</a:t>
            </a:r>
            <a:r>
              <a:rPr sz="1400" b="1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Amministrativi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4424" y="778763"/>
            <a:ext cx="684530" cy="684530"/>
          </a:xfrm>
          <a:custGeom>
            <a:avLst/>
            <a:gdLst/>
            <a:ahLst/>
            <a:cxnLst/>
            <a:rect l="l" t="t" r="r" b="b"/>
            <a:pathLst>
              <a:path w="684530" h="684530">
                <a:moveTo>
                  <a:pt x="342138" y="0"/>
                </a:moveTo>
                <a:lnTo>
                  <a:pt x="295710" y="3122"/>
                </a:lnTo>
                <a:lnTo>
                  <a:pt x="251182" y="12220"/>
                </a:lnTo>
                <a:lnTo>
                  <a:pt x="208960" y="26884"/>
                </a:lnTo>
                <a:lnTo>
                  <a:pt x="169451" y="46707"/>
                </a:lnTo>
                <a:lnTo>
                  <a:pt x="133065" y="71283"/>
                </a:lnTo>
                <a:lnTo>
                  <a:pt x="100207" y="100203"/>
                </a:lnTo>
                <a:lnTo>
                  <a:pt x="71287" y="133059"/>
                </a:lnTo>
                <a:lnTo>
                  <a:pt x="46710" y="169446"/>
                </a:lnTo>
                <a:lnTo>
                  <a:pt x="26886" y="208954"/>
                </a:lnTo>
                <a:lnTo>
                  <a:pt x="12221" y="251177"/>
                </a:lnTo>
                <a:lnTo>
                  <a:pt x="3123" y="295708"/>
                </a:lnTo>
                <a:lnTo>
                  <a:pt x="0" y="342138"/>
                </a:lnTo>
                <a:lnTo>
                  <a:pt x="3123" y="388567"/>
                </a:lnTo>
                <a:lnTo>
                  <a:pt x="12221" y="433098"/>
                </a:lnTo>
                <a:lnTo>
                  <a:pt x="26886" y="475321"/>
                </a:lnTo>
                <a:lnTo>
                  <a:pt x="46710" y="514829"/>
                </a:lnTo>
                <a:lnTo>
                  <a:pt x="71287" y="551216"/>
                </a:lnTo>
                <a:lnTo>
                  <a:pt x="100207" y="584073"/>
                </a:lnTo>
                <a:lnTo>
                  <a:pt x="133065" y="612992"/>
                </a:lnTo>
                <a:lnTo>
                  <a:pt x="169451" y="637568"/>
                </a:lnTo>
                <a:lnTo>
                  <a:pt x="208960" y="657391"/>
                </a:lnTo>
                <a:lnTo>
                  <a:pt x="251182" y="672055"/>
                </a:lnTo>
                <a:lnTo>
                  <a:pt x="295710" y="681153"/>
                </a:lnTo>
                <a:lnTo>
                  <a:pt x="342138" y="684276"/>
                </a:lnTo>
                <a:lnTo>
                  <a:pt x="388565" y="681153"/>
                </a:lnTo>
                <a:lnTo>
                  <a:pt x="433093" y="672055"/>
                </a:lnTo>
                <a:lnTo>
                  <a:pt x="475315" y="657391"/>
                </a:lnTo>
                <a:lnTo>
                  <a:pt x="514824" y="637568"/>
                </a:lnTo>
                <a:lnTo>
                  <a:pt x="551210" y="612992"/>
                </a:lnTo>
                <a:lnTo>
                  <a:pt x="584068" y="584073"/>
                </a:lnTo>
                <a:lnTo>
                  <a:pt x="612988" y="551216"/>
                </a:lnTo>
                <a:lnTo>
                  <a:pt x="637565" y="514829"/>
                </a:lnTo>
                <a:lnTo>
                  <a:pt x="657389" y="475321"/>
                </a:lnTo>
                <a:lnTo>
                  <a:pt x="672054" y="433098"/>
                </a:lnTo>
                <a:lnTo>
                  <a:pt x="681152" y="388567"/>
                </a:lnTo>
                <a:lnTo>
                  <a:pt x="684276" y="342138"/>
                </a:lnTo>
                <a:lnTo>
                  <a:pt x="681152" y="295708"/>
                </a:lnTo>
                <a:lnTo>
                  <a:pt x="672054" y="251177"/>
                </a:lnTo>
                <a:lnTo>
                  <a:pt x="657389" y="208954"/>
                </a:lnTo>
                <a:lnTo>
                  <a:pt x="637565" y="169446"/>
                </a:lnTo>
                <a:lnTo>
                  <a:pt x="612988" y="133059"/>
                </a:lnTo>
                <a:lnTo>
                  <a:pt x="584068" y="100203"/>
                </a:lnTo>
                <a:lnTo>
                  <a:pt x="551210" y="71283"/>
                </a:lnTo>
                <a:lnTo>
                  <a:pt x="514824" y="46707"/>
                </a:lnTo>
                <a:lnTo>
                  <a:pt x="475315" y="26884"/>
                </a:lnTo>
                <a:lnTo>
                  <a:pt x="433093" y="12220"/>
                </a:lnTo>
                <a:lnTo>
                  <a:pt x="388565" y="3122"/>
                </a:lnTo>
                <a:lnTo>
                  <a:pt x="3421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4424" y="778763"/>
            <a:ext cx="684530" cy="684530"/>
          </a:xfrm>
          <a:custGeom>
            <a:avLst/>
            <a:gdLst/>
            <a:ahLst/>
            <a:cxnLst/>
            <a:rect l="l" t="t" r="r" b="b"/>
            <a:pathLst>
              <a:path w="684530" h="684530">
                <a:moveTo>
                  <a:pt x="0" y="342138"/>
                </a:moveTo>
                <a:lnTo>
                  <a:pt x="3123" y="295708"/>
                </a:lnTo>
                <a:lnTo>
                  <a:pt x="12221" y="251177"/>
                </a:lnTo>
                <a:lnTo>
                  <a:pt x="26886" y="208954"/>
                </a:lnTo>
                <a:lnTo>
                  <a:pt x="46710" y="169446"/>
                </a:lnTo>
                <a:lnTo>
                  <a:pt x="71287" y="133059"/>
                </a:lnTo>
                <a:lnTo>
                  <a:pt x="100207" y="100203"/>
                </a:lnTo>
                <a:lnTo>
                  <a:pt x="133065" y="71283"/>
                </a:lnTo>
                <a:lnTo>
                  <a:pt x="169451" y="46707"/>
                </a:lnTo>
                <a:lnTo>
                  <a:pt x="208960" y="26884"/>
                </a:lnTo>
                <a:lnTo>
                  <a:pt x="251182" y="12220"/>
                </a:lnTo>
                <a:lnTo>
                  <a:pt x="295710" y="3122"/>
                </a:lnTo>
                <a:lnTo>
                  <a:pt x="342138" y="0"/>
                </a:lnTo>
                <a:lnTo>
                  <a:pt x="388565" y="3122"/>
                </a:lnTo>
                <a:lnTo>
                  <a:pt x="433093" y="12220"/>
                </a:lnTo>
                <a:lnTo>
                  <a:pt x="475315" y="26884"/>
                </a:lnTo>
                <a:lnTo>
                  <a:pt x="514824" y="46707"/>
                </a:lnTo>
                <a:lnTo>
                  <a:pt x="551210" y="71283"/>
                </a:lnTo>
                <a:lnTo>
                  <a:pt x="584068" y="100202"/>
                </a:lnTo>
                <a:lnTo>
                  <a:pt x="612988" y="133059"/>
                </a:lnTo>
                <a:lnTo>
                  <a:pt x="637565" y="169446"/>
                </a:lnTo>
                <a:lnTo>
                  <a:pt x="657389" y="208954"/>
                </a:lnTo>
                <a:lnTo>
                  <a:pt x="672054" y="251177"/>
                </a:lnTo>
                <a:lnTo>
                  <a:pt x="681152" y="295708"/>
                </a:lnTo>
                <a:lnTo>
                  <a:pt x="684276" y="342138"/>
                </a:lnTo>
                <a:lnTo>
                  <a:pt x="681152" y="388567"/>
                </a:lnTo>
                <a:lnTo>
                  <a:pt x="672054" y="433098"/>
                </a:lnTo>
                <a:lnTo>
                  <a:pt x="657389" y="475321"/>
                </a:lnTo>
                <a:lnTo>
                  <a:pt x="637565" y="514829"/>
                </a:lnTo>
                <a:lnTo>
                  <a:pt x="612988" y="551216"/>
                </a:lnTo>
                <a:lnTo>
                  <a:pt x="584068" y="584072"/>
                </a:lnTo>
                <a:lnTo>
                  <a:pt x="551210" y="612992"/>
                </a:lnTo>
                <a:lnTo>
                  <a:pt x="514824" y="637568"/>
                </a:lnTo>
                <a:lnTo>
                  <a:pt x="475315" y="657391"/>
                </a:lnTo>
                <a:lnTo>
                  <a:pt x="433093" y="672055"/>
                </a:lnTo>
                <a:lnTo>
                  <a:pt x="388565" y="681153"/>
                </a:lnTo>
                <a:lnTo>
                  <a:pt x="342138" y="684276"/>
                </a:lnTo>
                <a:lnTo>
                  <a:pt x="295710" y="681153"/>
                </a:lnTo>
                <a:lnTo>
                  <a:pt x="251182" y="672055"/>
                </a:lnTo>
                <a:lnTo>
                  <a:pt x="208960" y="657391"/>
                </a:lnTo>
                <a:lnTo>
                  <a:pt x="169451" y="637568"/>
                </a:lnTo>
                <a:lnTo>
                  <a:pt x="133065" y="612992"/>
                </a:lnTo>
                <a:lnTo>
                  <a:pt x="100207" y="584073"/>
                </a:lnTo>
                <a:lnTo>
                  <a:pt x="71287" y="551216"/>
                </a:lnTo>
                <a:lnTo>
                  <a:pt x="46710" y="514829"/>
                </a:lnTo>
                <a:lnTo>
                  <a:pt x="26886" y="475321"/>
                </a:lnTo>
                <a:lnTo>
                  <a:pt x="12221" y="433098"/>
                </a:lnTo>
                <a:lnTo>
                  <a:pt x="3123" y="388567"/>
                </a:lnTo>
                <a:lnTo>
                  <a:pt x="0" y="342138"/>
                </a:lnTo>
                <a:close/>
              </a:path>
            </a:pathLst>
          </a:custGeom>
          <a:ln w="57912">
            <a:solidFill>
              <a:srgbClr val="92C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3108" y="893063"/>
            <a:ext cx="406908" cy="3992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209273" y="6543354"/>
            <a:ext cx="221615" cy="20827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19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7095" y="720851"/>
            <a:ext cx="1840992" cy="461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0331" y="699516"/>
            <a:ext cx="1872995" cy="5440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3004" y="801623"/>
            <a:ext cx="1739264" cy="360045"/>
          </a:xfrm>
          <a:custGeom>
            <a:avLst/>
            <a:gdLst/>
            <a:ahLst/>
            <a:cxnLst/>
            <a:rect l="l" t="t" r="r" b="b"/>
            <a:pathLst>
              <a:path w="1739264" h="360044">
                <a:moveTo>
                  <a:pt x="0" y="359663"/>
                </a:moveTo>
                <a:lnTo>
                  <a:pt x="1738883" y="359663"/>
                </a:lnTo>
                <a:lnTo>
                  <a:pt x="1738883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23366" y="804417"/>
            <a:ext cx="92329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35" dirty="0">
                <a:solidFill>
                  <a:srgbClr val="FFFFFF"/>
                </a:solidFill>
                <a:latin typeface="Arial"/>
                <a:cs typeface="Arial"/>
              </a:rPr>
              <a:t>Acquisto</a:t>
            </a:r>
            <a:r>
              <a:rPr sz="105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35" dirty="0">
                <a:solidFill>
                  <a:srgbClr val="FFFFFF"/>
                </a:solidFill>
                <a:latin typeface="Arial"/>
                <a:cs typeface="Arial"/>
              </a:rPr>
              <a:t>tramite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5226" y="964438"/>
            <a:ext cx="164338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30" dirty="0">
                <a:solidFill>
                  <a:srgbClr val="FFFFFF"/>
                </a:solidFill>
                <a:latin typeface="Arial"/>
                <a:cs typeface="Arial"/>
              </a:rPr>
              <a:t>PROCEDURA</a:t>
            </a:r>
            <a:r>
              <a:rPr sz="105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35" dirty="0">
                <a:solidFill>
                  <a:srgbClr val="FFFFFF"/>
                </a:solidFill>
                <a:latin typeface="Arial"/>
                <a:cs typeface="Arial"/>
              </a:rPr>
              <a:t>AUTONOMA</a:t>
            </a:r>
            <a:endParaRPr sz="10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65759" y="733044"/>
            <a:ext cx="181355" cy="1798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02437" y="738378"/>
            <a:ext cx="1079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Strumenti </a:t>
            </a:r>
            <a:r>
              <a:rPr spc="-5" dirty="0"/>
              <a:t>alternativi alle </a:t>
            </a:r>
            <a:r>
              <a:rPr dirty="0"/>
              <a:t>Convenzioni -</a:t>
            </a:r>
            <a:r>
              <a:rPr spc="-85" dirty="0"/>
              <a:t> </a:t>
            </a:r>
            <a:r>
              <a:rPr dirty="0"/>
              <a:t>quadro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90575" y="338709"/>
            <a:ext cx="52806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Autonome procedure d'acquisto: Focus sotto – soglia</a:t>
            </a:r>
            <a:r>
              <a:rPr sz="1600" spc="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(4/8)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585204" y="64007"/>
            <a:ext cx="743711" cy="5425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09415" y="1016508"/>
            <a:ext cx="504825" cy="504825"/>
          </a:xfrm>
          <a:custGeom>
            <a:avLst/>
            <a:gdLst/>
            <a:ahLst/>
            <a:cxnLst/>
            <a:rect l="l" t="t" r="r" b="b"/>
            <a:pathLst>
              <a:path w="504825" h="504825">
                <a:moveTo>
                  <a:pt x="0" y="252221"/>
                </a:moveTo>
                <a:lnTo>
                  <a:pt x="4062" y="206879"/>
                </a:lnTo>
                <a:lnTo>
                  <a:pt x="15777" y="164205"/>
                </a:lnTo>
                <a:lnTo>
                  <a:pt x="34431" y="124911"/>
                </a:lnTo>
                <a:lnTo>
                  <a:pt x="59312" y="89710"/>
                </a:lnTo>
                <a:lnTo>
                  <a:pt x="89710" y="59312"/>
                </a:lnTo>
                <a:lnTo>
                  <a:pt x="124911" y="34431"/>
                </a:lnTo>
                <a:lnTo>
                  <a:pt x="164205" y="15777"/>
                </a:lnTo>
                <a:lnTo>
                  <a:pt x="206879" y="4062"/>
                </a:lnTo>
                <a:lnTo>
                  <a:pt x="252222" y="0"/>
                </a:lnTo>
                <a:lnTo>
                  <a:pt x="297564" y="4062"/>
                </a:lnTo>
                <a:lnTo>
                  <a:pt x="340238" y="15777"/>
                </a:lnTo>
                <a:lnTo>
                  <a:pt x="379532" y="34431"/>
                </a:lnTo>
                <a:lnTo>
                  <a:pt x="414733" y="59312"/>
                </a:lnTo>
                <a:lnTo>
                  <a:pt x="445131" y="89710"/>
                </a:lnTo>
                <a:lnTo>
                  <a:pt x="470012" y="124911"/>
                </a:lnTo>
                <a:lnTo>
                  <a:pt x="488666" y="164205"/>
                </a:lnTo>
                <a:lnTo>
                  <a:pt x="500381" y="206879"/>
                </a:lnTo>
                <a:lnTo>
                  <a:pt x="504444" y="252221"/>
                </a:lnTo>
                <a:lnTo>
                  <a:pt x="500381" y="297564"/>
                </a:lnTo>
                <a:lnTo>
                  <a:pt x="488666" y="340238"/>
                </a:lnTo>
                <a:lnTo>
                  <a:pt x="470012" y="379532"/>
                </a:lnTo>
                <a:lnTo>
                  <a:pt x="445131" y="414733"/>
                </a:lnTo>
                <a:lnTo>
                  <a:pt x="414733" y="445131"/>
                </a:lnTo>
                <a:lnTo>
                  <a:pt x="379532" y="470012"/>
                </a:lnTo>
                <a:lnTo>
                  <a:pt x="340238" y="488666"/>
                </a:lnTo>
                <a:lnTo>
                  <a:pt x="297564" y="500381"/>
                </a:lnTo>
                <a:lnTo>
                  <a:pt x="252222" y="504443"/>
                </a:lnTo>
                <a:lnTo>
                  <a:pt x="206879" y="500381"/>
                </a:lnTo>
                <a:lnTo>
                  <a:pt x="164205" y="488666"/>
                </a:lnTo>
                <a:lnTo>
                  <a:pt x="124911" y="470012"/>
                </a:lnTo>
                <a:lnTo>
                  <a:pt x="89710" y="445131"/>
                </a:lnTo>
                <a:lnTo>
                  <a:pt x="59312" y="414733"/>
                </a:lnTo>
                <a:lnTo>
                  <a:pt x="34431" y="379532"/>
                </a:lnTo>
                <a:lnTo>
                  <a:pt x="15777" y="340238"/>
                </a:lnTo>
                <a:lnTo>
                  <a:pt x="4062" y="297564"/>
                </a:lnTo>
                <a:lnTo>
                  <a:pt x="0" y="252221"/>
                </a:lnTo>
                <a:close/>
              </a:path>
            </a:pathLst>
          </a:custGeom>
          <a:ln w="9144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36364" y="1072896"/>
            <a:ext cx="3316604" cy="391795"/>
          </a:xfrm>
          <a:custGeom>
            <a:avLst/>
            <a:gdLst/>
            <a:ahLst/>
            <a:cxnLst/>
            <a:rect l="l" t="t" r="r" b="b"/>
            <a:pathLst>
              <a:path w="3316604" h="391794">
                <a:moveTo>
                  <a:pt x="3250945" y="0"/>
                </a:moveTo>
                <a:lnTo>
                  <a:pt x="65277" y="0"/>
                </a:lnTo>
                <a:lnTo>
                  <a:pt x="39862" y="5127"/>
                </a:lnTo>
                <a:lnTo>
                  <a:pt x="19113" y="19113"/>
                </a:lnTo>
                <a:lnTo>
                  <a:pt x="5127" y="39862"/>
                </a:lnTo>
                <a:lnTo>
                  <a:pt x="0" y="65277"/>
                </a:lnTo>
                <a:lnTo>
                  <a:pt x="0" y="326389"/>
                </a:lnTo>
                <a:lnTo>
                  <a:pt x="5127" y="351805"/>
                </a:lnTo>
                <a:lnTo>
                  <a:pt x="19113" y="372554"/>
                </a:lnTo>
                <a:lnTo>
                  <a:pt x="39862" y="386540"/>
                </a:lnTo>
                <a:lnTo>
                  <a:pt x="65277" y="391667"/>
                </a:lnTo>
                <a:lnTo>
                  <a:pt x="3250945" y="391667"/>
                </a:lnTo>
                <a:lnTo>
                  <a:pt x="3276361" y="386540"/>
                </a:lnTo>
                <a:lnTo>
                  <a:pt x="3297110" y="372554"/>
                </a:lnTo>
                <a:lnTo>
                  <a:pt x="3311096" y="351805"/>
                </a:lnTo>
                <a:lnTo>
                  <a:pt x="3316224" y="326389"/>
                </a:lnTo>
                <a:lnTo>
                  <a:pt x="3316224" y="65277"/>
                </a:lnTo>
                <a:lnTo>
                  <a:pt x="3311096" y="39862"/>
                </a:lnTo>
                <a:lnTo>
                  <a:pt x="3297110" y="19113"/>
                </a:lnTo>
                <a:lnTo>
                  <a:pt x="3276361" y="5127"/>
                </a:lnTo>
                <a:lnTo>
                  <a:pt x="3250945" y="0"/>
                </a:lnTo>
                <a:close/>
              </a:path>
            </a:pathLst>
          </a:custGeom>
          <a:solidFill>
            <a:srgbClr val="DCE6F1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36364" y="1072896"/>
            <a:ext cx="3316604" cy="391795"/>
          </a:xfrm>
          <a:custGeom>
            <a:avLst/>
            <a:gdLst/>
            <a:ahLst/>
            <a:cxnLst/>
            <a:rect l="l" t="t" r="r" b="b"/>
            <a:pathLst>
              <a:path w="3316604" h="391794">
                <a:moveTo>
                  <a:pt x="0" y="65277"/>
                </a:moveTo>
                <a:lnTo>
                  <a:pt x="5127" y="39862"/>
                </a:lnTo>
                <a:lnTo>
                  <a:pt x="19113" y="19113"/>
                </a:lnTo>
                <a:lnTo>
                  <a:pt x="39862" y="5127"/>
                </a:lnTo>
                <a:lnTo>
                  <a:pt x="65277" y="0"/>
                </a:lnTo>
                <a:lnTo>
                  <a:pt x="3250945" y="0"/>
                </a:lnTo>
                <a:lnTo>
                  <a:pt x="3276361" y="5127"/>
                </a:lnTo>
                <a:lnTo>
                  <a:pt x="3297110" y="19113"/>
                </a:lnTo>
                <a:lnTo>
                  <a:pt x="3311096" y="39862"/>
                </a:lnTo>
                <a:lnTo>
                  <a:pt x="3316224" y="65277"/>
                </a:lnTo>
                <a:lnTo>
                  <a:pt x="3316224" y="326389"/>
                </a:lnTo>
                <a:lnTo>
                  <a:pt x="3311096" y="351805"/>
                </a:lnTo>
                <a:lnTo>
                  <a:pt x="3297110" y="372554"/>
                </a:lnTo>
                <a:lnTo>
                  <a:pt x="3276361" y="386540"/>
                </a:lnTo>
                <a:lnTo>
                  <a:pt x="3250945" y="391667"/>
                </a:lnTo>
                <a:lnTo>
                  <a:pt x="65277" y="391667"/>
                </a:lnTo>
                <a:lnTo>
                  <a:pt x="39862" y="386540"/>
                </a:lnTo>
                <a:lnTo>
                  <a:pt x="19113" y="372554"/>
                </a:lnTo>
                <a:lnTo>
                  <a:pt x="5127" y="351805"/>
                </a:lnTo>
                <a:lnTo>
                  <a:pt x="0" y="326389"/>
                </a:lnTo>
                <a:lnTo>
                  <a:pt x="0" y="65277"/>
                </a:lnTo>
                <a:close/>
              </a:path>
            </a:pathLst>
          </a:custGeom>
          <a:ln w="6096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139054" y="1160526"/>
            <a:ext cx="19151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PROCEDURA</a:t>
            </a:r>
            <a:r>
              <a:rPr sz="1200" b="1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001F5F"/>
                </a:solidFill>
                <a:latin typeface="Arial"/>
                <a:cs typeface="Arial"/>
              </a:rPr>
              <a:t>NEGOZIATA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276858" y="1161288"/>
            <a:ext cx="2433320" cy="146050"/>
          </a:xfrm>
          <a:custGeom>
            <a:avLst/>
            <a:gdLst/>
            <a:ahLst/>
            <a:cxnLst/>
            <a:rect l="l" t="t" r="r" b="b"/>
            <a:pathLst>
              <a:path w="2433320" h="146050">
                <a:moveTo>
                  <a:pt x="2357119" y="69341"/>
                </a:moveTo>
                <a:lnTo>
                  <a:pt x="2357119" y="145541"/>
                </a:lnTo>
                <a:lnTo>
                  <a:pt x="2420619" y="113791"/>
                </a:lnTo>
                <a:lnTo>
                  <a:pt x="2369819" y="113791"/>
                </a:lnTo>
                <a:lnTo>
                  <a:pt x="2369819" y="101091"/>
                </a:lnTo>
                <a:lnTo>
                  <a:pt x="2420619" y="101091"/>
                </a:lnTo>
                <a:lnTo>
                  <a:pt x="2357119" y="69341"/>
                </a:lnTo>
                <a:close/>
              </a:path>
              <a:path w="2433320" h="146050">
                <a:moveTo>
                  <a:pt x="12700" y="0"/>
                </a:moveTo>
                <a:lnTo>
                  <a:pt x="0" y="0"/>
                </a:lnTo>
                <a:lnTo>
                  <a:pt x="0" y="110998"/>
                </a:lnTo>
                <a:lnTo>
                  <a:pt x="2793" y="113791"/>
                </a:lnTo>
                <a:lnTo>
                  <a:pt x="2357119" y="113791"/>
                </a:lnTo>
                <a:lnTo>
                  <a:pt x="2357119" y="107441"/>
                </a:lnTo>
                <a:lnTo>
                  <a:pt x="12700" y="107441"/>
                </a:lnTo>
                <a:lnTo>
                  <a:pt x="6350" y="101091"/>
                </a:lnTo>
                <a:lnTo>
                  <a:pt x="12700" y="101091"/>
                </a:lnTo>
                <a:lnTo>
                  <a:pt x="12700" y="0"/>
                </a:lnTo>
                <a:close/>
              </a:path>
              <a:path w="2433320" h="146050">
                <a:moveTo>
                  <a:pt x="2420619" y="101091"/>
                </a:moveTo>
                <a:lnTo>
                  <a:pt x="2369819" y="101091"/>
                </a:lnTo>
                <a:lnTo>
                  <a:pt x="2369819" y="113791"/>
                </a:lnTo>
                <a:lnTo>
                  <a:pt x="2420619" y="113791"/>
                </a:lnTo>
                <a:lnTo>
                  <a:pt x="2433319" y="107441"/>
                </a:lnTo>
                <a:lnTo>
                  <a:pt x="2420619" y="101091"/>
                </a:lnTo>
                <a:close/>
              </a:path>
              <a:path w="2433320" h="146050">
                <a:moveTo>
                  <a:pt x="12700" y="101091"/>
                </a:moveTo>
                <a:lnTo>
                  <a:pt x="6350" y="101091"/>
                </a:lnTo>
                <a:lnTo>
                  <a:pt x="12700" y="107441"/>
                </a:lnTo>
                <a:lnTo>
                  <a:pt x="12700" y="101091"/>
                </a:lnTo>
                <a:close/>
              </a:path>
              <a:path w="2433320" h="146050">
                <a:moveTo>
                  <a:pt x="2357119" y="101091"/>
                </a:moveTo>
                <a:lnTo>
                  <a:pt x="12700" y="101091"/>
                </a:lnTo>
                <a:lnTo>
                  <a:pt x="12700" y="107441"/>
                </a:lnTo>
                <a:lnTo>
                  <a:pt x="2357119" y="107441"/>
                </a:lnTo>
                <a:lnTo>
                  <a:pt x="2357119" y="101091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22191" y="1127760"/>
            <a:ext cx="280415" cy="2819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53840" y="1819643"/>
            <a:ext cx="210400" cy="3871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79747" y="1900427"/>
            <a:ext cx="108585" cy="285115"/>
          </a:xfrm>
          <a:custGeom>
            <a:avLst/>
            <a:gdLst/>
            <a:ahLst/>
            <a:cxnLst/>
            <a:rect l="l" t="t" r="r" b="b"/>
            <a:pathLst>
              <a:path w="108585" h="285114">
                <a:moveTo>
                  <a:pt x="0" y="0"/>
                </a:moveTo>
                <a:lnTo>
                  <a:pt x="0" y="284988"/>
                </a:lnTo>
                <a:lnTo>
                  <a:pt x="108203" y="142494"/>
                </a:lnTo>
                <a:lnTo>
                  <a:pt x="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53840" y="2488679"/>
            <a:ext cx="210400" cy="3871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079747" y="2569464"/>
            <a:ext cx="108585" cy="285115"/>
          </a:xfrm>
          <a:custGeom>
            <a:avLst/>
            <a:gdLst/>
            <a:ahLst/>
            <a:cxnLst/>
            <a:rect l="l" t="t" r="r" b="b"/>
            <a:pathLst>
              <a:path w="108585" h="285114">
                <a:moveTo>
                  <a:pt x="0" y="0"/>
                </a:moveTo>
                <a:lnTo>
                  <a:pt x="0" y="284988"/>
                </a:lnTo>
                <a:lnTo>
                  <a:pt x="108203" y="142494"/>
                </a:lnTo>
                <a:lnTo>
                  <a:pt x="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370832" y="1862327"/>
            <a:ext cx="6338570" cy="624840"/>
          </a:xfrm>
          <a:prstGeom prst="rect">
            <a:avLst/>
          </a:prstGeom>
          <a:ln w="9144">
            <a:solidFill>
              <a:srgbClr val="A6A6A6"/>
            </a:solidFill>
          </a:ln>
        </p:spPr>
        <p:txBody>
          <a:bodyPr vert="horz" wrap="square" lIns="0" tIns="31114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244"/>
              </a:spcBef>
            </a:pPr>
            <a:r>
              <a:rPr sz="12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DETERMINA A </a:t>
            </a:r>
            <a:r>
              <a:rPr sz="12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CONTRARRE </a:t>
            </a:r>
            <a:r>
              <a:rPr sz="12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OVVERO </a:t>
            </a:r>
            <a:r>
              <a:rPr sz="1200" b="1" u="heavy" spc="-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ATTO </a:t>
            </a:r>
            <a:r>
              <a:rPr sz="12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EQUIVALENTE, </a:t>
            </a:r>
            <a:r>
              <a:rPr sz="12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CONTENENTE:</a:t>
            </a:r>
            <a:endParaRPr sz="1200">
              <a:latin typeface="Arial"/>
              <a:cs typeface="Arial"/>
            </a:endParaRPr>
          </a:p>
          <a:p>
            <a:pPr marL="386080" indent="-172085">
              <a:lnSpc>
                <a:spcPct val="100000"/>
              </a:lnSpc>
              <a:spcBef>
                <a:spcPts val="355"/>
              </a:spcBef>
              <a:buChar char="•"/>
              <a:tabLst>
                <a:tab pos="386715" algn="l"/>
              </a:tabLst>
            </a:pP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elementi essenziali del</a:t>
            </a:r>
            <a:r>
              <a:rPr sz="12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contratto;</a:t>
            </a:r>
            <a:endParaRPr sz="1200">
              <a:latin typeface="Arial"/>
              <a:cs typeface="Arial"/>
            </a:endParaRPr>
          </a:p>
          <a:p>
            <a:pPr marL="386080" indent="-172085">
              <a:lnSpc>
                <a:spcPct val="100000"/>
              </a:lnSpc>
              <a:buChar char="•"/>
              <a:tabLst>
                <a:tab pos="386715" algn="l"/>
              </a:tabLst>
            </a:pP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criteri di selezione degli operatori economici e delle</a:t>
            </a:r>
            <a:r>
              <a:rPr sz="1200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offerte.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367784" y="2574035"/>
            <a:ext cx="6339840" cy="2799715"/>
          </a:xfrm>
          <a:custGeom>
            <a:avLst/>
            <a:gdLst/>
            <a:ahLst/>
            <a:cxnLst/>
            <a:rect l="l" t="t" r="r" b="b"/>
            <a:pathLst>
              <a:path w="6339840" h="2799715">
                <a:moveTo>
                  <a:pt x="0" y="2799588"/>
                </a:moveTo>
                <a:lnTo>
                  <a:pt x="6339840" y="2799588"/>
                </a:lnTo>
                <a:lnTo>
                  <a:pt x="6339840" y="0"/>
                </a:lnTo>
                <a:lnTo>
                  <a:pt x="0" y="0"/>
                </a:lnTo>
                <a:lnTo>
                  <a:pt x="0" y="2799588"/>
                </a:lnTo>
                <a:close/>
              </a:path>
            </a:pathLst>
          </a:custGeom>
          <a:ln w="9144">
            <a:solidFill>
              <a:srgbClr val="A6A6A6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475734" y="2630170"/>
            <a:ext cx="4534535" cy="1743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NUMERO </a:t>
            </a:r>
            <a:r>
              <a:rPr sz="12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DI </a:t>
            </a:r>
            <a:r>
              <a:rPr sz="1200" b="1" u="heavy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OPERATORI </a:t>
            </a:r>
            <a:r>
              <a:rPr sz="12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DA</a:t>
            </a:r>
            <a:r>
              <a:rPr sz="1200" b="1" u="heavy" spc="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INVITARE:</a:t>
            </a:r>
            <a:endParaRPr sz="1200">
              <a:latin typeface="Arial"/>
              <a:cs typeface="Arial"/>
            </a:endParaRPr>
          </a:p>
          <a:p>
            <a:pPr marL="300355" indent="-182245">
              <a:lnSpc>
                <a:spcPct val="100000"/>
              </a:lnSpc>
              <a:spcBef>
                <a:spcPts val="935"/>
              </a:spcBef>
              <a:buChar char="•"/>
              <a:tabLst>
                <a:tab pos="290830" algn="l"/>
              </a:tabLst>
            </a:pP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almeno 5 per i </a:t>
            </a:r>
            <a:r>
              <a:rPr sz="1200" spc="-10" dirty="0">
                <a:solidFill>
                  <a:srgbClr val="001F5F"/>
                </a:solidFill>
                <a:latin typeface="Arial"/>
                <a:cs typeface="Arial"/>
              </a:rPr>
              <a:t>servizi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(10/15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per i lavori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– </a:t>
            </a:r>
            <a:r>
              <a:rPr sz="1200" spc="-15" dirty="0">
                <a:solidFill>
                  <a:srgbClr val="001F5F"/>
                </a:solidFill>
                <a:latin typeface="Arial"/>
                <a:cs typeface="Arial"/>
              </a:rPr>
              <a:t>cfr.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slide</a:t>
            </a:r>
            <a:r>
              <a:rPr sz="12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15);</a:t>
            </a:r>
            <a:endParaRPr sz="1200">
              <a:latin typeface="Arial"/>
              <a:cs typeface="Arial"/>
            </a:endParaRPr>
          </a:p>
          <a:p>
            <a:pPr marL="300355" indent="-182245">
              <a:lnSpc>
                <a:spcPct val="100000"/>
              </a:lnSpc>
              <a:buChar char="•"/>
              <a:tabLst>
                <a:tab pos="290830" algn="l"/>
              </a:tabLst>
            </a:pP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numero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proporzionato all’importo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alla rilevanza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del</a:t>
            </a:r>
            <a:r>
              <a:rPr sz="1200" spc="-1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contratto.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1F5F"/>
              </a:buClr>
              <a:buFont typeface="Arial"/>
              <a:buChar char="•"/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2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CRITERI:</a:t>
            </a:r>
            <a:endParaRPr sz="1200">
              <a:latin typeface="Arial"/>
              <a:cs typeface="Arial"/>
            </a:endParaRPr>
          </a:p>
          <a:p>
            <a:pPr marL="300355" indent="-172085">
              <a:lnSpc>
                <a:spcPct val="100000"/>
              </a:lnSpc>
              <a:spcBef>
                <a:spcPts val="970"/>
              </a:spcBef>
              <a:buChar char="•"/>
              <a:tabLst>
                <a:tab pos="300990" algn="l"/>
              </a:tabLst>
            </a:pP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requisiti</a:t>
            </a:r>
            <a:r>
              <a:rPr sz="12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posseduti;</a:t>
            </a:r>
            <a:endParaRPr sz="1200">
              <a:latin typeface="Arial"/>
              <a:cs typeface="Arial"/>
            </a:endParaRPr>
          </a:p>
          <a:p>
            <a:pPr marL="300355" marR="5080" indent="-172085">
              <a:lnSpc>
                <a:spcPct val="100000"/>
              </a:lnSpc>
              <a:buChar char="•"/>
              <a:tabLst>
                <a:tab pos="300990" algn="l"/>
              </a:tabLst>
            </a:pP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in subordine, sorteggio se pubblicizzato nell’avviso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indagine;  esplorativa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o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nell’avviso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costituzione</a:t>
            </a:r>
            <a:r>
              <a:rPr sz="12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dell'elenco.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475734" y="4573904"/>
            <a:ext cx="2762250" cy="683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u="heavy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MODALITA' </a:t>
            </a:r>
            <a:r>
              <a:rPr sz="12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DI</a:t>
            </a:r>
            <a:r>
              <a:rPr sz="1200" b="1" u="heavy" spc="7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SELEZIONE:</a:t>
            </a:r>
            <a:endParaRPr sz="1200">
              <a:latin typeface="Arial"/>
              <a:cs typeface="Arial"/>
            </a:endParaRPr>
          </a:p>
          <a:p>
            <a:pPr marL="294640" indent="-186690">
              <a:lnSpc>
                <a:spcPct val="100000"/>
              </a:lnSpc>
              <a:spcBef>
                <a:spcPts val="855"/>
              </a:spcBef>
              <a:buAutoNum type="alphaUcPeriod"/>
              <a:tabLst>
                <a:tab pos="295275" algn="l"/>
              </a:tabLst>
            </a:pP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indagini di mercato mediante</a:t>
            </a:r>
            <a:r>
              <a:rPr sz="1200" spc="-1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avviso;</a:t>
            </a:r>
            <a:endParaRPr sz="1200">
              <a:latin typeface="Arial"/>
              <a:cs typeface="Arial"/>
            </a:endParaRPr>
          </a:p>
          <a:p>
            <a:pPr marL="295275" indent="-187325">
              <a:lnSpc>
                <a:spcPct val="100000"/>
              </a:lnSpc>
              <a:buAutoNum type="alphaUcPeriod"/>
              <a:tabLst>
                <a:tab pos="295910" algn="l"/>
              </a:tabLst>
            </a:pP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elenchi di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operatori</a:t>
            </a:r>
            <a:r>
              <a:rPr sz="1200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economici.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368540" y="4779289"/>
            <a:ext cx="246964" cy="51051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94447" y="4860035"/>
            <a:ext cx="144780" cy="408940"/>
          </a:xfrm>
          <a:custGeom>
            <a:avLst/>
            <a:gdLst/>
            <a:ahLst/>
            <a:cxnLst/>
            <a:rect l="l" t="t" r="r" b="b"/>
            <a:pathLst>
              <a:path w="144779" h="408939">
                <a:moveTo>
                  <a:pt x="67436" y="0"/>
                </a:moveTo>
                <a:lnTo>
                  <a:pt x="0" y="0"/>
                </a:lnTo>
                <a:lnTo>
                  <a:pt x="77343" y="204215"/>
                </a:lnTo>
                <a:lnTo>
                  <a:pt x="0" y="408431"/>
                </a:lnTo>
                <a:lnTo>
                  <a:pt x="67436" y="408431"/>
                </a:lnTo>
                <a:lnTo>
                  <a:pt x="144779" y="204215"/>
                </a:lnTo>
                <a:lnTo>
                  <a:pt x="67436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809865" y="4865319"/>
            <a:ext cx="25222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F79546"/>
                </a:solidFill>
                <a:latin typeface="Arial"/>
                <a:cs typeface="Arial"/>
              </a:rPr>
              <a:t>Di </a:t>
            </a:r>
            <a:r>
              <a:rPr sz="1200" i="1" dirty="0">
                <a:solidFill>
                  <a:srgbClr val="F79546"/>
                </a:solidFill>
                <a:latin typeface="Arial"/>
                <a:cs typeface="Arial"/>
              </a:rPr>
              <a:t>seguito un focus su tali </a:t>
            </a:r>
            <a:r>
              <a:rPr sz="1200" i="1" spc="-5" dirty="0">
                <a:solidFill>
                  <a:srgbClr val="F79546"/>
                </a:solidFill>
                <a:latin typeface="Arial"/>
                <a:cs typeface="Arial"/>
              </a:rPr>
              <a:t>modalità</a:t>
            </a:r>
            <a:r>
              <a:rPr sz="1200" i="1" spc="-13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F79546"/>
                </a:solidFill>
                <a:latin typeface="Arial"/>
                <a:cs typeface="Arial"/>
              </a:rPr>
              <a:t>di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200" i="1" spc="-5" dirty="0">
                <a:solidFill>
                  <a:srgbClr val="F79546"/>
                </a:solidFill>
                <a:latin typeface="Arial"/>
                <a:cs typeface="Arial"/>
              </a:rPr>
              <a:t>selezione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063495" y="2263139"/>
            <a:ext cx="497205" cy="2947670"/>
          </a:xfrm>
          <a:custGeom>
            <a:avLst/>
            <a:gdLst/>
            <a:ahLst/>
            <a:cxnLst/>
            <a:rect l="l" t="t" r="r" b="b"/>
            <a:pathLst>
              <a:path w="497205" h="2947670">
                <a:moveTo>
                  <a:pt x="496824" y="2699004"/>
                </a:moveTo>
                <a:lnTo>
                  <a:pt x="0" y="2699004"/>
                </a:lnTo>
                <a:lnTo>
                  <a:pt x="248412" y="2947416"/>
                </a:lnTo>
                <a:lnTo>
                  <a:pt x="496824" y="2699004"/>
                </a:lnTo>
                <a:close/>
              </a:path>
              <a:path w="497205" h="2947670">
                <a:moveTo>
                  <a:pt x="372618" y="0"/>
                </a:moveTo>
                <a:lnTo>
                  <a:pt x="124206" y="0"/>
                </a:lnTo>
                <a:lnTo>
                  <a:pt x="124206" y="2699004"/>
                </a:lnTo>
                <a:lnTo>
                  <a:pt x="372618" y="2699004"/>
                </a:lnTo>
                <a:lnTo>
                  <a:pt x="372618" y="0"/>
                </a:lnTo>
                <a:close/>
              </a:path>
            </a:pathLst>
          </a:custGeom>
          <a:solidFill>
            <a:srgbClr val="DCE6F1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063495" y="2263139"/>
            <a:ext cx="497205" cy="2947670"/>
          </a:xfrm>
          <a:custGeom>
            <a:avLst/>
            <a:gdLst/>
            <a:ahLst/>
            <a:cxnLst/>
            <a:rect l="l" t="t" r="r" b="b"/>
            <a:pathLst>
              <a:path w="497205" h="2947670">
                <a:moveTo>
                  <a:pt x="0" y="2699004"/>
                </a:moveTo>
                <a:lnTo>
                  <a:pt x="124206" y="2699004"/>
                </a:lnTo>
                <a:lnTo>
                  <a:pt x="124206" y="0"/>
                </a:lnTo>
                <a:lnTo>
                  <a:pt x="372618" y="0"/>
                </a:lnTo>
                <a:lnTo>
                  <a:pt x="372618" y="2699004"/>
                </a:lnTo>
                <a:lnTo>
                  <a:pt x="496824" y="2699004"/>
                </a:lnTo>
                <a:lnTo>
                  <a:pt x="248412" y="2947416"/>
                </a:lnTo>
                <a:lnTo>
                  <a:pt x="0" y="2699004"/>
                </a:lnTo>
                <a:close/>
              </a:path>
            </a:pathLst>
          </a:custGeom>
          <a:ln w="6096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85444" y="1863864"/>
            <a:ext cx="2982468" cy="4084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38427" y="1877529"/>
            <a:ext cx="2476500" cy="42218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11352" y="1889760"/>
            <a:ext cx="2880360" cy="306705"/>
          </a:xfrm>
          <a:custGeom>
            <a:avLst/>
            <a:gdLst/>
            <a:ahLst/>
            <a:cxnLst/>
            <a:rect l="l" t="t" r="r" b="b"/>
            <a:pathLst>
              <a:path w="2880360" h="306705">
                <a:moveTo>
                  <a:pt x="2829306" y="0"/>
                </a:moveTo>
                <a:lnTo>
                  <a:pt x="51053" y="0"/>
                </a:lnTo>
                <a:lnTo>
                  <a:pt x="31182" y="4012"/>
                </a:lnTo>
                <a:lnTo>
                  <a:pt x="14954" y="14954"/>
                </a:lnTo>
                <a:lnTo>
                  <a:pt x="4012" y="31182"/>
                </a:lnTo>
                <a:lnTo>
                  <a:pt x="0" y="51053"/>
                </a:lnTo>
                <a:lnTo>
                  <a:pt x="0" y="255269"/>
                </a:lnTo>
                <a:lnTo>
                  <a:pt x="4012" y="275141"/>
                </a:lnTo>
                <a:lnTo>
                  <a:pt x="14954" y="291369"/>
                </a:lnTo>
                <a:lnTo>
                  <a:pt x="31182" y="302311"/>
                </a:lnTo>
                <a:lnTo>
                  <a:pt x="51053" y="306324"/>
                </a:lnTo>
                <a:lnTo>
                  <a:pt x="2829306" y="306324"/>
                </a:lnTo>
                <a:lnTo>
                  <a:pt x="2849177" y="302311"/>
                </a:lnTo>
                <a:lnTo>
                  <a:pt x="2865405" y="291369"/>
                </a:lnTo>
                <a:lnTo>
                  <a:pt x="2876347" y="275141"/>
                </a:lnTo>
                <a:lnTo>
                  <a:pt x="2880360" y="255269"/>
                </a:lnTo>
                <a:lnTo>
                  <a:pt x="2880360" y="51053"/>
                </a:lnTo>
                <a:lnTo>
                  <a:pt x="2876347" y="31182"/>
                </a:lnTo>
                <a:lnTo>
                  <a:pt x="2865405" y="14954"/>
                </a:lnTo>
                <a:lnTo>
                  <a:pt x="2849177" y="4012"/>
                </a:lnTo>
                <a:lnTo>
                  <a:pt x="282930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243380" y="1934336"/>
            <a:ext cx="22148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00338D"/>
                </a:solidFill>
                <a:latin typeface="Arial"/>
                <a:cs typeface="Arial"/>
              </a:rPr>
              <a:t>Avvio </a:t>
            </a:r>
            <a:r>
              <a:rPr sz="1200" b="1" dirty="0">
                <a:solidFill>
                  <a:srgbClr val="00338D"/>
                </a:solidFill>
                <a:latin typeface="Arial"/>
                <a:cs typeface="Arial"/>
              </a:rPr>
              <a:t>della procedura </a:t>
            </a: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e</a:t>
            </a:r>
            <a:r>
              <a:rPr sz="1200" b="1" spc="-1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38D"/>
                </a:solidFill>
                <a:latin typeface="Arial"/>
                <a:cs typeface="Arial"/>
              </a:rPr>
              <a:t>scelta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807719" y="1772411"/>
            <a:ext cx="251460" cy="2529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07719" y="1772411"/>
            <a:ext cx="251460" cy="253365"/>
          </a:xfrm>
          <a:custGeom>
            <a:avLst/>
            <a:gdLst/>
            <a:ahLst/>
            <a:cxnLst/>
            <a:rect l="l" t="t" r="r" b="b"/>
            <a:pathLst>
              <a:path w="251459" h="253364">
                <a:moveTo>
                  <a:pt x="0" y="126491"/>
                </a:moveTo>
                <a:lnTo>
                  <a:pt x="9879" y="77259"/>
                </a:lnTo>
                <a:lnTo>
                  <a:pt x="36823" y="37052"/>
                </a:lnTo>
                <a:lnTo>
                  <a:pt x="76788" y="9941"/>
                </a:lnTo>
                <a:lnTo>
                  <a:pt x="125729" y="0"/>
                </a:lnTo>
                <a:lnTo>
                  <a:pt x="174671" y="9941"/>
                </a:lnTo>
                <a:lnTo>
                  <a:pt x="214636" y="37052"/>
                </a:lnTo>
                <a:lnTo>
                  <a:pt x="241580" y="77259"/>
                </a:lnTo>
                <a:lnTo>
                  <a:pt x="251460" y="126491"/>
                </a:lnTo>
                <a:lnTo>
                  <a:pt x="241580" y="175724"/>
                </a:lnTo>
                <a:lnTo>
                  <a:pt x="214636" y="215931"/>
                </a:lnTo>
                <a:lnTo>
                  <a:pt x="174671" y="243042"/>
                </a:lnTo>
                <a:lnTo>
                  <a:pt x="125729" y="252984"/>
                </a:lnTo>
                <a:lnTo>
                  <a:pt x="76788" y="243042"/>
                </a:lnTo>
                <a:lnTo>
                  <a:pt x="36823" y="215931"/>
                </a:lnTo>
                <a:lnTo>
                  <a:pt x="9879" y="175724"/>
                </a:lnTo>
                <a:lnTo>
                  <a:pt x="0" y="126491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879144" y="1790827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885444" y="2532900"/>
            <a:ext cx="2982468" cy="4084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20139" y="2546565"/>
            <a:ext cx="2555748" cy="42218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11352" y="2558795"/>
            <a:ext cx="2880360" cy="306705"/>
          </a:xfrm>
          <a:custGeom>
            <a:avLst/>
            <a:gdLst/>
            <a:ahLst/>
            <a:cxnLst/>
            <a:rect l="l" t="t" r="r" b="b"/>
            <a:pathLst>
              <a:path w="2880360" h="306705">
                <a:moveTo>
                  <a:pt x="2829306" y="0"/>
                </a:moveTo>
                <a:lnTo>
                  <a:pt x="51053" y="0"/>
                </a:lnTo>
                <a:lnTo>
                  <a:pt x="31182" y="4012"/>
                </a:lnTo>
                <a:lnTo>
                  <a:pt x="14954" y="14954"/>
                </a:lnTo>
                <a:lnTo>
                  <a:pt x="4012" y="31182"/>
                </a:lnTo>
                <a:lnTo>
                  <a:pt x="0" y="51053"/>
                </a:lnTo>
                <a:lnTo>
                  <a:pt x="0" y="255269"/>
                </a:lnTo>
                <a:lnTo>
                  <a:pt x="4012" y="275141"/>
                </a:lnTo>
                <a:lnTo>
                  <a:pt x="14954" y="291369"/>
                </a:lnTo>
                <a:lnTo>
                  <a:pt x="31182" y="302311"/>
                </a:lnTo>
                <a:lnTo>
                  <a:pt x="51053" y="306324"/>
                </a:lnTo>
                <a:lnTo>
                  <a:pt x="2829306" y="306324"/>
                </a:lnTo>
                <a:lnTo>
                  <a:pt x="2849177" y="302311"/>
                </a:lnTo>
                <a:lnTo>
                  <a:pt x="2865405" y="291369"/>
                </a:lnTo>
                <a:lnTo>
                  <a:pt x="2876347" y="275141"/>
                </a:lnTo>
                <a:lnTo>
                  <a:pt x="2880360" y="255269"/>
                </a:lnTo>
                <a:lnTo>
                  <a:pt x="2880360" y="51053"/>
                </a:lnTo>
                <a:lnTo>
                  <a:pt x="2876347" y="31182"/>
                </a:lnTo>
                <a:lnTo>
                  <a:pt x="2865405" y="14954"/>
                </a:lnTo>
                <a:lnTo>
                  <a:pt x="2849177" y="4012"/>
                </a:lnTo>
                <a:lnTo>
                  <a:pt x="282930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1225092" y="2604008"/>
            <a:ext cx="2252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338D"/>
                </a:solidFill>
                <a:latin typeface="Arial"/>
                <a:cs typeface="Arial"/>
              </a:rPr>
              <a:t>Selezione </a:t>
            </a: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operatore</a:t>
            </a:r>
            <a:r>
              <a:rPr sz="1200" b="1" spc="-40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affidatario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807719" y="2442972"/>
            <a:ext cx="251460" cy="2514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07719" y="2442972"/>
            <a:ext cx="251460" cy="251460"/>
          </a:xfrm>
          <a:custGeom>
            <a:avLst/>
            <a:gdLst/>
            <a:ahLst/>
            <a:cxnLst/>
            <a:rect l="l" t="t" r="r" b="b"/>
            <a:pathLst>
              <a:path w="251459" h="251460">
                <a:moveTo>
                  <a:pt x="0" y="125729"/>
                </a:moveTo>
                <a:lnTo>
                  <a:pt x="9879" y="76777"/>
                </a:lnTo>
                <a:lnTo>
                  <a:pt x="36823" y="36814"/>
                </a:lnTo>
                <a:lnTo>
                  <a:pt x="76788" y="9876"/>
                </a:lnTo>
                <a:lnTo>
                  <a:pt x="125729" y="0"/>
                </a:lnTo>
                <a:lnTo>
                  <a:pt x="174671" y="9876"/>
                </a:lnTo>
                <a:lnTo>
                  <a:pt x="214636" y="36814"/>
                </a:lnTo>
                <a:lnTo>
                  <a:pt x="241580" y="76777"/>
                </a:lnTo>
                <a:lnTo>
                  <a:pt x="251460" y="125729"/>
                </a:lnTo>
                <a:lnTo>
                  <a:pt x="241580" y="174682"/>
                </a:lnTo>
                <a:lnTo>
                  <a:pt x="214636" y="214645"/>
                </a:lnTo>
                <a:lnTo>
                  <a:pt x="174671" y="241583"/>
                </a:lnTo>
                <a:lnTo>
                  <a:pt x="125729" y="251460"/>
                </a:lnTo>
                <a:lnTo>
                  <a:pt x="76788" y="241583"/>
                </a:lnTo>
                <a:lnTo>
                  <a:pt x="36823" y="214645"/>
                </a:lnTo>
                <a:lnTo>
                  <a:pt x="9879" y="174682"/>
                </a:lnTo>
                <a:lnTo>
                  <a:pt x="0" y="125729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879144" y="2460497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885444" y="3203460"/>
            <a:ext cx="2982468" cy="4084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057400" y="3217125"/>
            <a:ext cx="638530" cy="42218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11352" y="3229355"/>
            <a:ext cx="2880360" cy="306705"/>
          </a:xfrm>
          <a:custGeom>
            <a:avLst/>
            <a:gdLst/>
            <a:ahLst/>
            <a:cxnLst/>
            <a:rect l="l" t="t" r="r" b="b"/>
            <a:pathLst>
              <a:path w="2880360" h="306704">
                <a:moveTo>
                  <a:pt x="2829306" y="0"/>
                </a:moveTo>
                <a:lnTo>
                  <a:pt x="51053" y="0"/>
                </a:lnTo>
                <a:lnTo>
                  <a:pt x="31182" y="4012"/>
                </a:lnTo>
                <a:lnTo>
                  <a:pt x="14954" y="14954"/>
                </a:lnTo>
                <a:lnTo>
                  <a:pt x="4012" y="31182"/>
                </a:lnTo>
                <a:lnTo>
                  <a:pt x="0" y="51054"/>
                </a:lnTo>
                <a:lnTo>
                  <a:pt x="0" y="255270"/>
                </a:lnTo>
                <a:lnTo>
                  <a:pt x="4012" y="275141"/>
                </a:lnTo>
                <a:lnTo>
                  <a:pt x="14954" y="291369"/>
                </a:lnTo>
                <a:lnTo>
                  <a:pt x="31182" y="302311"/>
                </a:lnTo>
                <a:lnTo>
                  <a:pt x="51053" y="306324"/>
                </a:lnTo>
                <a:lnTo>
                  <a:pt x="2829306" y="306324"/>
                </a:lnTo>
                <a:lnTo>
                  <a:pt x="2849177" y="302311"/>
                </a:lnTo>
                <a:lnTo>
                  <a:pt x="2865405" y="291369"/>
                </a:lnTo>
                <a:lnTo>
                  <a:pt x="2876347" y="275141"/>
                </a:lnTo>
                <a:lnTo>
                  <a:pt x="2880360" y="255270"/>
                </a:lnTo>
                <a:lnTo>
                  <a:pt x="2880360" y="51054"/>
                </a:lnTo>
                <a:lnTo>
                  <a:pt x="2876347" y="31182"/>
                </a:lnTo>
                <a:lnTo>
                  <a:pt x="2865405" y="14954"/>
                </a:lnTo>
                <a:lnTo>
                  <a:pt x="2849177" y="4012"/>
                </a:lnTo>
                <a:lnTo>
                  <a:pt x="28293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2162682" y="3273933"/>
            <a:ext cx="3790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338D"/>
                </a:solidFill>
                <a:latin typeface="Arial"/>
                <a:cs typeface="Arial"/>
              </a:rPr>
              <a:t>In</a:t>
            </a:r>
            <a:r>
              <a:rPr sz="1200" b="1" spc="-20" dirty="0">
                <a:solidFill>
                  <a:srgbClr val="00338D"/>
                </a:solidFill>
                <a:latin typeface="Arial"/>
                <a:cs typeface="Arial"/>
              </a:rPr>
              <a:t>v</a:t>
            </a:r>
            <a:r>
              <a:rPr sz="1200" b="1" dirty="0">
                <a:solidFill>
                  <a:srgbClr val="00338D"/>
                </a:solidFill>
                <a:latin typeface="Arial"/>
                <a:cs typeface="Arial"/>
              </a:rPr>
              <a:t>iti</a:t>
            </a:r>
            <a:endParaRPr sz="12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807719" y="3112007"/>
            <a:ext cx="251460" cy="25298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879144" y="3130422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885444" y="3872496"/>
            <a:ext cx="2982468" cy="4084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706879" y="3886162"/>
            <a:ext cx="1338071" cy="42218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11352" y="3898391"/>
            <a:ext cx="2880360" cy="306705"/>
          </a:xfrm>
          <a:custGeom>
            <a:avLst/>
            <a:gdLst/>
            <a:ahLst/>
            <a:cxnLst/>
            <a:rect l="l" t="t" r="r" b="b"/>
            <a:pathLst>
              <a:path w="2880360" h="306704">
                <a:moveTo>
                  <a:pt x="2829306" y="0"/>
                </a:moveTo>
                <a:lnTo>
                  <a:pt x="51053" y="0"/>
                </a:lnTo>
                <a:lnTo>
                  <a:pt x="31182" y="4012"/>
                </a:lnTo>
                <a:lnTo>
                  <a:pt x="14954" y="14954"/>
                </a:lnTo>
                <a:lnTo>
                  <a:pt x="4012" y="31182"/>
                </a:lnTo>
                <a:lnTo>
                  <a:pt x="0" y="51053"/>
                </a:lnTo>
                <a:lnTo>
                  <a:pt x="0" y="255269"/>
                </a:lnTo>
                <a:lnTo>
                  <a:pt x="4012" y="275141"/>
                </a:lnTo>
                <a:lnTo>
                  <a:pt x="14954" y="291369"/>
                </a:lnTo>
                <a:lnTo>
                  <a:pt x="31182" y="302311"/>
                </a:lnTo>
                <a:lnTo>
                  <a:pt x="51053" y="306323"/>
                </a:lnTo>
                <a:lnTo>
                  <a:pt x="2829306" y="306323"/>
                </a:lnTo>
                <a:lnTo>
                  <a:pt x="2849177" y="302311"/>
                </a:lnTo>
                <a:lnTo>
                  <a:pt x="2865405" y="291369"/>
                </a:lnTo>
                <a:lnTo>
                  <a:pt x="2876347" y="275141"/>
                </a:lnTo>
                <a:lnTo>
                  <a:pt x="2880360" y="255269"/>
                </a:lnTo>
                <a:lnTo>
                  <a:pt x="2880360" y="51053"/>
                </a:lnTo>
                <a:lnTo>
                  <a:pt x="2876347" y="31182"/>
                </a:lnTo>
                <a:lnTo>
                  <a:pt x="2865405" y="14954"/>
                </a:lnTo>
                <a:lnTo>
                  <a:pt x="2849177" y="4012"/>
                </a:lnTo>
                <a:lnTo>
                  <a:pt x="28293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1811782" y="3943857"/>
            <a:ext cx="10769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Sedute </a:t>
            </a:r>
            <a:r>
              <a:rPr sz="1200" b="1" dirty="0">
                <a:solidFill>
                  <a:srgbClr val="00338D"/>
                </a:solidFill>
                <a:latin typeface="Arial"/>
                <a:cs typeface="Arial"/>
              </a:rPr>
              <a:t>di</a:t>
            </a:r>
            <a:r>
              <a:rPr sz="1200" b="1" spc="-50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gara</a:t>
            </a:r>
            <a:endParaRPr sz="120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807719" y="3782567"/>
            <a:ext cx="251460" cy="25145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879144" y="3800347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885444" y="4532388"/>
            <a:ext cx="2982468" cy="42670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61644" y="4564341"/>
            <a:ext cx="2828544" cy="42218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11352" y="4558284"/>
            <a:ext cx="2880360" cy="325120"/>
          </a:xfrm>
          <a:custGeom>
            <a:avLst/>
            <a:gdLst/>
            <a:ahLst/>
            <a:cxnLst/>
            <a:rect l="l" t="t" r="r" b="b"/>
            <a:pathLst>
              <a:path w="2880360" h="325120">
                <a:moveTo>
                  <a:pt x="2826258" y="0"/>
                </a:moveTo>
                <a:lnTo>
                  <a:pt x="54101" y="0"/>
                </a:lnTo>
                <a:lnTo>
                  <a:pt x="33041" y="4256"/>
                </a:lnTo>
                <a:lnTo>
                  <a:pt x="15844" y="15859"/>
                </a:lnTo>
                <a:lnTo>
                  <a:pt x="4251" y="33057"/>
                </a:lnTo>
                <a:lnTo>
                  <a:pt x="0" y="54102"/>
                </a:lnTo>
                <a:lnTo>
                  <a:pt x="0" y="270510"/>
                </a:lnTo>
                <a:lnTo>
                  <a:pt x="4251" y="291554"/>
                </a:lnTo>
                <a:lnTo>
                  <a:pt x="15844" y="308752"/>
                </a:lnTo>
                <a:lnTo>
                  <a:pt x="33041" y="320355"/>
                </a:lnTo>
                <a:lnTo>
                  <a:pt x="54101" y="324612"/>
                </a:lnTo>
                <a:lnTo>
                  <a:pt x="2826258" y="324612"/>
                </a:lnTo>
                <a:lnTo>
                  <a:pt x="2847302" y="320355"/>
                </a:lnTo>
                <a:lnTo>
                  <a:pt x="2864500" y="308752"/>
                </a:lnTo>
                <a:lnTo>
                  <a:pt x="2876103" y="291554"/>
                </a:lnTo>
                <a:lnTo>
                  <a:pt x="2880360" y="270510"/>
                </a:lnTo>
                <a:lnTo>
                  <a:pt x="2880360" y="54102"/>
                </a:lnTo>
                <a:lnTo>
                  <a:pt x="2876103" y="33057"/>
                </a:lnTo>
                <a:lnTo>
                  <a:pt x="2864500" y="15859"/>
                </a:lnTo>
                <a:lnTo>
                  <a:pt x="2847302" y="4256"/>
                </a:lnTo>
                <a:lnTo>
                  <a:pt x="28262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1066596" y="4622038"/>
            <a:ext cx="25673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00338D"/>
                </a:solidFill>
                <a:latin typeface="Arial"/>
                <a:cs typeface="Arial"/>
              </a:rPr>
              <a:t>Verifiche </a:t>
            </a:r>
            <a:r>
              <a:rPr sz="1200" b="1" dirty="0">
                <a:solidFill>
                  <a:srgbClr val="00338D"/>
                </a:solidFill>
                <a:latin typeface="Arial"/>
                <a:cs typeface="Arial"/>
              </a:rPr>
              <a:t>sul </a:t>
            </a: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possesso </a:t>
            </a:r>
            <a:r>
              <a:rPr sz="1200" b="1" dirty="0">
                <a:solidFill>
                  <a:srgbClr val="00338D"/>
                </a:solidFill>
                <a:latin typeface="Arial"/>
                <a:cs typeface="Arial"/>
              </a:rPr>
              <a:t>dei</a:t>
            </a:r>
            <a:r>
              <a:rPr sz="1200" b="1" spc="-70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38D"/>
                </a:solidFill>
                <a:latin typeface="Arial"/>
                <a:cs typeface="Arial"/>
              </a:rPr>
              <a:t>requisiti</a:t>
            </a:r>
            <a:endParaRPr sz="120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807719" y="4451603"/>
            <a:ext cx="251460" cy="25145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879144" y="4470019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885444" y="5202935"/>
            <a:ext cx="2982468" cy="42670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496567" y="5234940"/>
            <a:ext cx="1760220" cy="42218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11352" y="5228844"/>
            <a:ext cx="2880360" cy="325120"/>
          </a:xfrm>
          <a:custGeom>
            <a:avLst/>
            <a:gdLst/>
            <a:ahLst/>
            <a:cxnLst/>
            <a:rect l="l" t="t" r="r" b="b"/>
            <a:pathLst>
              <a:path w="2880360" h="325120">
                <a:moveTo>
                  <a:pt x="2826258" y="0"/>
                </a:moveTo>
                <a:lnTo>
                  <a:pt x="54101" y="0"/>
                </a:lnTo>
                <a:lnTo>
                  <a:pt x="33041" y="4256"/>
                </a:lnTo>
                <a:lnTo>
                  <a:pt x="15844" y="15859"/>
                </a:lnTo>
                <a:lnTo>
                  <a:pt x="4251" y="33057"/>
                </a:lnTo>
                <a:lnTo>
                  <a:pt x="0" y="54101"/>
                </a:lnTo>
                <a:lnTo>
                  <a:pt x="0" y="270509"/>
                </a:lnTo>
                <a:lnTo>
                  <a:pt x="4251" y="291554"/>
                </a:lnTo>
                <a:lnTo>
                  <a:pt x="15844" y="308752"/>
                </a:lnTo>
                <a:lnTo>
                  <a:pt x="33041" y="320355"/>
                </a:lnTo>
                <a:lnTo>
                  <a:pt x="54101" y="324611"/>
                </a:lnTo>
                <a:lnTo>
                  <a:pt x="2826258" y="324611"/>
                </a:lnTo>
                <a:lnTo>
                  <a:pt x="2847302" y="320355"/>
                </a:lnTo>
                <a:lnTo>
                  <a:pt x="2864500" y="308752"/>
                </a:lnTo>
                <a:lnTo>
                  <a:pt x="2876103" y="291554"/>
                </a:lnTo>
                <a:lnTo>
                  <a:pt x="2880360" y="270509"/>
                </a:lnTo>
                <a:lnTo>
                  <a:pt x="2880360" y="54101"/>
                </a:lnTo>
                <a:lnTo>
                  <a:pt x="2876103" y="33057"/>
                </a:lnTo>
                <a:lnTo>
                  <a:pt x="2864500" y="15859"/>
                </a:lnTo>
                <a:lnTo>
                  <a:pt x="2847302" y="4256"/>
                </a:lnTo>
                <a:lnTo>
                  <a:pt x="28262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1601850" y="5292090"/>
            <a:ext cx="1499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338D"/>
                </a:solidFill>
                <a:latin typeface="Arial"/>
                <a:cs typeface="Arial"/>
              </a:rPr>
              <a:t>Stipula del</a:t>
            </a:r>
            <a:r>
              <a:rPr sz="1200" b="1" spc="-6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contratto</a:t>
            </a:r>
            <a:endParaRPr sz="120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807719" y="5120640"/>
            <a:ext cx="251460" cy="2529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879144" y="5139944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7385304" y="71627"/>
            <a:ext cx="2022348" cy="56692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074920" y="6198108"/>
            <a:ext cx="502920" cy="431800"/>
          </a:xfrm>
          <a:custGeom>
            <a:avLst/>
            <a:gdLst/>
            <a:ahLst/>
            <a:cxnLst/>
            <a:rect l="l" t="t" r="r" b="b"/>
            <a:pathLst>
              <a:path w="502920" h="431800">
                <a:moveTo>
                  <a:pt x="502919" y="107822"/>
                </a:moveTo>
                <a:lnTo>
                  <a:pt x="489457" y="107822"/>
                </a:lnTo>
                <a:lnTo>
                  <a:pt x="489457" y="323468"/>
                </a:lnTo>
                <a:lnTo>
                  <a:pt x="502919" y="323468"/>
                </a:lnTo>
                <a:lnTo>
                  <a:pt x="502919" y="107822"/>
                </a:lnTo>
                <a:close/>
              </a:path>
              <a:path w="502920" h="431800">
                <a:moveTo>
                  <a:pt x="475995" y="107822"/>
                </a:moveTo>
                <a:lnTo>
                  <a:pt x="448944" y="107822"/>
                </a:lnTo>
                <a:lnTo>
                  <a:pt x="448944" y="323468"/>
                </a:lnTo>
                <a:lnTo>
                  <a:pt x="475995" y="323468"/>
                </a:lnTo>
                <a:lnTo>
                  <a:pt x="475995" y="107822"/>
                </a:lnTo>
                <a:close/>
              </a:path>
              <a:path w="502920" h="431800">
                <a:moveTo>
                  <a:pt x="215645" y="0"/>
                </a:moveTo>
                <a:lnTo>
                  <a:pt x="0" y="215645"/>
                </a:lnTo>
                <a:lnTo>
                  <a:pt x="215645" y="431291"/>
                </a:lnTo>
                <a:lnTo>
                  <a:pt x="215645" y="323468"/>
                </a:lnTo>
                <a:lnTo>
                  <a:pt x="435482" y="323468"/>
                </a:lnTo>
                <a:lnTo>
                  <a:pt x="435482" y="107822"/>
                </a:lnTo>
                <a:lnTo>
                  <a:pt x="215645" y="107822"/>
                </a:lnTo>
                <a:lnTo>
                  <a:pt x="215645" y="0"/>
                </a:lnTo>
                <a:close/>
              </a:path>
            </a:pathLst>
          </a:custGeom>
          <a:solidFill>
            <a:srgbClr val="1343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486867" y="6326400"/>
            <a:ext cx="4480560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001F5F"/>
                </a:solidFill>
                <a:latin typeface="Arial"/>
                <a:cs typeface="Arial"/>
              </a:rPr>
              <a:t>Per tornare </a:t>
            </a:r>
            <a:r>
              <a:rPr sz="1100" spc="-5" dirty="0">
                <a:solidFill>
                  <a:srgbClr val="001F5F"/>
                </a:solidFill>
                <a:latin typeface="Arial"/>
                <a:cs typeface="Arial"/>
              </a:rPr>
              <a:t>al materiale didattico principale, cliccare sull'icona di</a:t>
            </a:r>
            <a:r>
              <a:rPr sz="1100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01F5F"/>
                </a:solidFill>
                <a:latin typeface="Arial"/>
                <a:cs typeface="Arial"/>
              </a:rPr>
              <a:t>seguito</a:t>
            </a:r>
            <a:endParaRPr sz="11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1136630" y="6555545"/>
            <a:ext cx="28194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latin typeface="Arial"/>
                <a:cs typeface="Arial"/>
              </a:rPr>
              <a:t>190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133594" y="3460750"/>
            <a:ext cx="482219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 b="1" u="heavy" dirty="0">
                <a:solidFill>
                  <a:srgbClr val="F79546"/>
                </a:solidFill>
                <a:uFill>
                  <a:solidFill>
                    <a:srgbClr val="F79546"/>
                  </a:solidFill>
                </a:uFill>
                <a:latin typeface="Arial"/>
                <a:cs typeface="Arial"/>
              </a:rPr>
              <a:t>1. </a:t>
            </a:r>
            <a:r>
              <a:rPr sz="1050" b="1" u="heavy" spc="-5" dirty="0">
                <a:solidFill>
                  <a:srgbClr val="F79546"/>
                </a:solidFill>
                <a:uFill>
                  <a:solidFill>
                    <a:srgbClr val="F79546"/>
                  </a:solidFill>
                </a:uFill>
                <a:latin typeface="Arial"/>
                <a:cs typeface="Arial"/>
              </a:rPr>
              <a:t>PREDISPOSIZIONE </a:t>
            </a:r>
            <a:r>
              <a:rPr sz="1050" b="1" u="heavy" dirty="0">
                <a:solidFill>
                  <a:srgbClr val="F79546"/>
                </a:solidFill>
                <a:uFill>
                  <a:solidFill>
                    <a:srgbClr val="F79546"/>
                  </a:solidFill>
                </a:uFill>
                <a:latin typeface="Arial"/>
                <a:cs typeface="Arial"/>
              </a:rPr>
              <a:t>DELL'AVVISO DI </a:t>
            </a:r>
            <a:r>
              <a:rPr sz="1050" b="1" u="heavy" spc="-5" dirty="0">
                <a:solidFill>
                  <a:srgbClr val="F79546"/>
                </a:solidFill>
                <a:uFill>
                  <a:solidFill>
                    <a:srgbClr val="F79546"/>
                  </a:solidFill>
                </a:uFill>
                <a:latin typeface="Arial"/>
                <a:cs typeface="Arial"/>
              </a:rPr>
              <a:t>INDAGINE </a:t>
            </a:r>
            <a:r>
              <a:rPr sz="1050" b="1" u="heavy" dirty="0">
                <a:solidFill>
                  <a:srgbClr val="F79546"/>
                </a:solidFill>
                <a:uFill>
                  <a:solidFill>
                    <a:srgbClr val="F79546"/>
                  </a:solidFill>
                </a:uFill>
                <a:latin typeface="Arial"/>
                <a:cs typeface="Arial"/>
              </a:rPr>
              <a:t>DI MERCATO, </a:t>
            </a:r>
            <a:r>
              <a:rPr sz="1050" b="1" u="heavy" spc="-5" dirty="0">
                <a:solidFill>
                  <a:srgbClr val="F79546"/>
                </a:solidFill>
                <a:uFill>
                  <a:solidFill>
                    <a:srgbClr val="F79546"/>
                  </a:solidFill>
                </a:uFill>
                <a:latin typeface="Arial"/>
                <a:cs typeface="Arial"/>
              </a:rPr>
              <a:t>AVENTE IL  </a:t>
            </a:r>
            <a:r>
              <a:rPr sz="1050" b="1" u="heavy" dirty="0">
                <a:solidFill>
                  <a:srgbClr val="F79546"/>
                </a:solidFill>
                <a:uFill>
                  <a:solidFill>
                    <a:srgbClr val="F79546"/>
                  </a:solidFill>
                </a:uFill>
                <a:latin typeface="Arial"/>
                <a:cs typeface="Arial"/>
              </a:rPr>
              <a:t>SEGUENTE</a:t>
            </a:r>
            <a:r>
              <a:rPr sz="1050" b="1" u="heavy" spc="-55" dirty="0">
                <a:solidFill>
                  <a:srgbClr val="F79546"/>
                </a:solidFill>
                <a:uFill>
                  <a:solidFill>
                    <a:srgbClr val="F79546"/>
                  </a:solidFill>
                </a:uFill>
                <a:latin typeface="Arial"/>
                <a:cs typeface="Arial"/>
              </a:rPr>
              <a:t> </a:t>
            </a:r>
            <a:r>
              <a:rPr sz="1050" b="1" u="heavy" dirty="0">
                <a:solidFill>
                  <a:srgbClr val="F79546"/>
                </a:solidFill>
                <a:uFill>
                  <a:solidFill>
                    <a:srgbClr val="F79546"/>
                  </a:solidFill>
                </a:uFill>
                <a:latin typeface="Arial"/>
                <a:cs typeface="Arial"/>
              </a:rPr>
              <a:t>CONTENUTO:</a:t>
            </a:r>
            <a:endParaRPr sz="10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33594" y="3818889"/>
            <a:ext cx="3309620" cy="11474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5"/>
              </a:spcBef>
              <a:buClr>
                <a:srgbClr val="1F487C"/>
              </a:buClr>
              <a:buChar char="•"/>
              <a:tabLst>
                <a:tab pos="185420" algn="l"/>
              </a:tabLst>
            </a:pPr>
            <a:r>
              <a:rPr sz="1050" spc="-5" dirty="0">
                <a:solidFill>
                  <a:srgbClr val="001F5F"/>
                </a:solidFill>
                <a:latin typeface="Arial"/>
                <a:cs typeface="Arial"/>
              </a:rPr>
              <a:t>valore dell’affidamento;</a:t>
            </a:r>
            <a:endParaRPr sz="105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Clr>
                <a:srgbClr val="1F487C"/>
              </a:buClr>
              <a:buChar char="•"/>
              <a:tabLst>
                <a:tab pos="185420" algn="l"/>
              </a:tabLst>
            </a:pP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elementi essenziali del</a:t>
            </a:r>
            <a:r>
              <a:rPr sz="105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contratto;</a:t>
            </a:r>
            <a:endParaRPr sz="105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Clr>
                <a:srgbClr val="1F487C"/>
              </a:buClr>
              <a:buChar char="•"/>
              <a:tabLst>
                <a:tab pos="185420" algn="l"/>
              </a:tabLst>
            </a:pP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requisiti di</a:t>
            </a:r>
            <a:r>
              <a:rPr sz="105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partecipazione;</a:t>
            </a:r>
            <a:endParaRPr sz="105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Clr>
                <a:srgbClr val="1F487C"/>
              </a:buClr>
              <a:buChar char="•"/>
              <a:tabLst>
                <a:tab pos="185420" algn="l"/>
              </a:tabLst>
            </a:pP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numero </a:t>
            </a:r>
            <a:r>
              <a:rPr sz="1050" spc="5" dirty="0">
                <a:solidFill>
                  <a:srgbClr val="001F5F"/>
                </a:solidFill>
                <a:latin typeface="Arial"/>
                <a:cs typeface="Arial"/>
              </a:rPr>
              <a:t>minimo </a:t>
            </a: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e/o </a:t>
            </a:r>
            <a:r>
              <a:rPr sz="1050" spc="5" dirty="0">
                <a:solidFill>
                  <a:srgbClr val="001F5F"/>
                </a:solidFill>
                <a:latin typeface="Arial"/>
                <a:cs typeface="Arial"/>
              </a:rPr>
              <a:t>massimo </a:t>
            </a: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di operatori da</a:t>
            </a:r>
            <a:r>
              <a:rPr sz="1050" spc="-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001F5F"/>
                </a:solidFill>
                <a:latin typeface="Arial"/>
                <a:cs typeface="Arial"/>
              </a:rPr>
              <a:t>invitare;</a:t>
            </a:r>
            <a:endParaRPr sz="105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Clr>
                <a:srgbClr val="1F487C"/>
              </a:buClr>
              <a:buChar char="•"/>
              <a:tabLst>
                <a:tab pos="185420" algn="l"/>
              </a:tabLst>
            </a:pPr>
            <a:r>
              <a:rPr sz="1050" spc="-5" dirty="0">
                <a:solidFill>
                  <a:srgbClr val="001F5F"/>
                </a:solidFill>
                <a:latin typeface="Arial"/>
                <a:cs typeface="Arial"/>
              </a:rPr>
              <a:t>criteri </a:t>
            </a: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di selezione degli operatori</a:t>
            </a:r>
            <a:r>
              <a:rPr sz="105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economici;</a:t>
            </a:r>
            <a:endParaRPr sz="105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Clr>
                <a:srgbClr val="1F487C"/>
              </a:buClr>
              <a:buChar char="•"/>
              <a:tabLst>
                <a:tab pos="185420" algn="l"/>
              </a:tabLst>
            </a:pP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modalità per comunicare con la </a:t>
            </a:r>
            <a:r>
              <a:rPr sz="1050" spc="-5" dirty="0">
                <a:solidFill>
                  <a:srgbClr val="001F5F"/>
                </a:solidFill>
                <a:latin typeface="Arial"/>
                <a:cs typeface="Arial"/>
              </a:rPr>
              <a:t>stazione</a:t>
            </a:r>
            <a:r>
              <a:rPr sz="1050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appaltante;</a:t>
            </a:r>
            <a:endParaRPr sz="105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spcBef>
                <a:spcPts val="5"/>
              </a:spcBef>
              <a:buClr>
                <a:srgbClr val="1F487C"/>
              </a:buClr>
              <a:buChar char="•"/>
              <a:tabLst>
                <a:tab pos="185420" algn="l"/>
              </a:tabLst>
            </a:pP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[eventuale] sorteggio per selezionare gli</a:t>
            </a:r>
            <a:r>
              <a:rPr sz="105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operatori.</a:t>
            </a:r>
            <a:endParaRPr sz="10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7095" y="720851"/>
            <a:ext cx="1840992" cy="461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0331" y="699516"/>
            <a:ext cx="1872995" cy="5440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3004" y="801623"/>
            <a:ext cx="1739264" cy="360045"/>
          </a:xfrm>
          <a:custGeom>
            <a:avLst/>
            <a:gdLst/>
            <a:ahLst/>
            <a:cxnLst/>
            <a:rect l="l" t="t" r="r" b="b"/>
            <a:pathLst>
              <a:path w="1739264" h="360044">
                <a:moveTo>
                  <a:pt x="0" y="359663"/>
                </a:moveTo>
                <a:lnTo>
                  <a:pt x="1738883" y="359663"/>
                </a:lnTo>
                <a:lnTo>
                  <a:pt x="1738883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23366" y="804417"/>
            <a:ext cx="92329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35" dirty="0">
                <a:solidFill>
                  <a:srgbClr val="FFFFFF"/>
                </a:solidFill>
                <a:latin typeface="Arial"/>
                <a:cs typeface="Arial"/>
              </a:rPr>
              <a:t>Acquisto</a:t>
            </a:r>
            <a:r>
              <a:rPr sz="105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35" dirty="0">
                <a:solidFill>
                  <a:srgbClr val="FFFFFF"/>
                </a:solidFill>
                <a:latin typeface="Arial"/>
                <a:cs typeface="Arial"/>
              </a:rPr>
              <a:t>tramite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5226" y="964438"/>
            <a:ext cx="164338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30" dirty="0">
                <a:solidFill>
                  <a:srgbClr val="FFFFFF"/>
                </a:solidFill>
                <a:latin typeface="Arial"/>
                <a:cs typeface="Arial"/>
              </a:rPr>
              <a:t>PROCEDURA</a:t>
            </a:r>
            <a:r>
              <a:rPr sz="105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35" dirty="0">
                <a:solidFill>
                  <a:srgbClr val="FFFFFF"/>
                </a:solidFill>
                <a:latin typeface="Arial"/>
                <a:cs typeface="Arial"/>
              </a:rPr>
              <a:t>AUTONOMA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65759" y="733044"/>
            <a:ext cx="181355" cy="1798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02437" y="738378"/>
            <a:ext cx="1079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Strumenti </a:t>
            </a:r>
            <a:r>
              <a:rPr spc="-5" dirty="0"/>
              <a:t>alternativi alle </a:t>
            </a:r>
            <a:r>
              <a:rPr dirty="0"/>
              <a:t>Convenzioni -</a:t>
            </a:r>
            <a:r>
              <a:rPr spc="-85" dirty="0"/>
              <a:t> </a:t>
            </a:r>
            <a:r>
              <a:rPr dirty="0"/>
              <a:t>quadro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90575" y="338709"/>
            <a:ext cx="52806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Autonome procedure d'acquisto: Focus sotto – soglia</a:t>
            </a:r>
            <a:r>
              <a:rPr sz="1600" spc="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(5/8)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585204" y="64007"/>
            <a:ext cx="743711" cy="5425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09415" y="1016508"/>
            <a:ext cx="504825" cy="504825"/>
          </a:xfrm>
          <a:custGeom>
            <a:avLst/>
            <a:gdLst/>
            <a:ahLst/>
            <a:cxnLst/>
            <a:rect l="l" t="t" r="r" b="b"/>
            <a:pathLst>
              <a:path w="504825" h="504825">
                <a:moveTo>
                  <a:pt x="0" y="252221"/>
                </a:moveTo>
                <a:lnTo>
                  <a:pt x="4062" y="206879"/>
                </a:lnTo>
                <a:lnTo>
                  <a:pt x="15777" y="164205"/>
                </a:lnTo>
                <a:lnTo>
                  <a:pt x="34431" y="124911"/>
                </a:lnTo>
                <a:lnTo>
                  <a:pt x="59312" y="89710"/>
                </a:lnTo>
                <a:lnTo>
                  <a:pt x="89710" y="59312"/>
                </a:lnTo>
                <a:lnTo>
                  <a:pt x="124911" y="34431"/>
                </a:lnTo>
                <a:lnTo>
                  <a:pt x="164205" y="15777"/>
                </a:lnTo>
                <a:lnTo>
                  <a:pt x="206879" y="4062"/>
                </a:lnTo>
                <a:lnTo>
                  <a:pt x="252222" y="0"/>
                </a:lnTo>
                <a:lnTo>
                  <a:pt x="297564" y="4062"/>
                </a:lnTo>
                <a:lnTo>
                  <a:pt x="340238" y="15777"/>
                </a:lnTo>
                <a:lnTo>
                  <a:pt x="379532" y="34431"/>
                </a:lnTo>
                <a:lnTo>
                  <a:pt x="414733" y="59312"/>
                </a:lnTo>
                <a:lnTo>
                  <a:pt x="445131" y="89710"/>
                </a:lnTo>
                <a:lnTo>
                  <a:pt x="470012" y="124911"/>
                </a:lnTo>
                <a:lnTo>
                  <a:pt x="488666" y="164205"/>
                </a:lnTo>
                <a:lnTo>
                  <a:pt x="500381" y="206879"/>
                </a:lnTo>
                <a:lnTo>
                  <a:pt x="504444" y="252221"/>
                </a:lnTo>
                <a:lnTo>
                  <a:pt x="500381" y="297564"/>
                </a:lnTo>
                <a:lnTo>
                  <a:pt x="488666" y="340238"/>
                </a:lnTo>
                <a:lnTo>
                  <a:pt x="470012" y="379532"/>
                </a:lnTo>
                <a:lnTo>
                  <a:pt x="445131" y="414733"/>
                </a:lnTo>
                <a:lnTo>
                  <a:pt x="414733" y="445131"/>
                </a:lnTo>
                <a:lnTo>
                  <a:pt x="379532" y="470012"/>
                </a:lnTo>
                <a:lnTo>
                  <a:pt x="340238" y="488666"/>
                </a:lnTo>
                <a:lnTo>
                  <a:pt x="297564" y="500381"/>
                </a:lnTo>
                <a:lnTo>
                  <a:pt x="252222" y="504443"/>
                </a:lnTo>
                <a:lnTo>
                  <a:pt x="206879" y="500381"/>
                </a:lnTo>
                <a:lnTo>
                  <a:pt x="164205" y="488666"/>
                </a:lnTo>
                <a:lnTo>
                  <a:pt x="124911" y="470012"/>
                </a:lnTo>
                <a:lnTo>
                  <a:pt x="89710" y="445131"/>
                </a:lnTo>
                <a:lnTo>
                  <a:pt x="59312" y="414733"/>
                </a:lnTo>
                <a:lnTo>
                  <a:pt x="34431" y="379532"/>
                </a:lnTo>
                <a:lnTo>
                  <a:pt x="15777" y="340238"/>
                </a:lnTo>
                <a:lnTo>
                  <a:pt x="4062" y="297564"/>
                </a:lnTo>
                <a:lnTo>
                  <a:pt x="0" y="252221"/>
                </a:lnTo>
                <a:close/>
              </a:path>
            </a:pathLst>
          </a:custGeom>
          <a:ln w="9144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36364" y="1072896"/>
            <a:ext cx="3316604" cy="391795"/>
          </a:xfrm>
          <a:custGeom>
            <a:avLst/>
            <a:gdLst/>
            <a:ahLst/>
            <a:cxnLst/>
            <a:rect l="l" t="t" r="r" b="b"/>
            <a:pathLst>
              <a:path w="3316604" h="391794">
                <a:moveTo>
                  <a:pt x="3250945" y="0"/>
                </a:moveTo>
                <a:lnTo>
                  <a:pt x="65277" y="0"/>
                </a:lnTo>
                <a:lnTo>
                  <a:pt x="39862" y="5127"/>
                </a:lnTo>
                <a:lnTo>
                  <a:pt x="19113" y="19113"/>
                </a:lnTo>
                <a:lnTo>
                  <a:pt x="5127" y="39862"/>
                </a:lnTo>
                <a:lnTo>
                  <a:pt x="0" y="65277"/>
                </a:lnTo>
                <a:lnTo>
                  <a:pt x="0" y="326389"/>
                </a:lnTo>
                <a:lnTo>
                  <a:pt x="5127" y="351805"/>
                </a:lnTo>
                <a:lnTo>
                  <a:pt x="19113" y="372554"/>
                </a:lnTo>
                <a:lnTo>
                  <a:pt x="39862" y="386540"/>
                </a:lnTo>
                <a:lnTo>
                  <a:pt x="65277" y="391667"/>
                </a:lnTo>
                <a:lnTo>
                  <a:pt x="3250945" y="391667"/>
                </a:lnTo>
                <a:lnTo>
                  <a:pt x="3276361" y="386540"/>
                </a:lnTo>
                <a:lnTo>
                  <a:pt x="3297110" y="372554"/>
                </a:lnTo>
                <a:lnTo>
                  <a:pt x="3311096" y="351805"/>
                </a:lnTo>
                <a:lnTo>
                  <a:pt x="3316224" y="326389"/>
                </a:lnTo>
                <a:lnTo>
                  <a:pt x="3316224" y="65277"/>
                </a:lnTo>
                <a:lnTo>
                  <a:pt x="3311096" y="39862"/>
                </a:lnTo>
                <a:lnTo>
                  <a:pt x="3297110" y="19113"/>
                </a:lnTo>
                <a:lnTo>
                  <a:pt x="3276361" y="5127"/>
                </a:lnTo>
                <a:lnTo>
                  <a:pt x="3250945" y="0"/>
                </a:lnTo>
                <a:close/>
              </a:path>
            </a:pathLst>
          </a:custGeom>
          <a:solidFill>
            <a:srgbClr val="DCE6F1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36364" y="1072896"/>
            <a:ext cx="3316604" cy="391795"/>
          </a:xfrm>
          <a:custGeom>
            <a:avLst/>
            <a:gdLst/>
            <a:ahLst/>
            <a:cxnLst/>
            <a:rect l="l" t="t" r="r" b="b"/>
            <a:pathLst>
              <a:path w="3316604" h="391794">
                <a:moveTo>
                  <a:pt x="0" y="65277"/>
                </a:moveTo>
                <a:lnTo>
                  <a:pt x="5127" y="39862"/>
                </a:lnTo>
                <a:lnTo>
                  <a:pt x="19113" y="19113"/>
                </a:lnTo>
                <a:lnTo>
                  <a:pt x="39862" y="5127"/>
                </a:lnTo>
                <a:lnTo>
                  <a:pt x="65277" y="0"/>
                </a:lnTo>
                <a:lnTo>
                  <a:pt x="3250945" y="0"/>
                </a:lnTo>
                <a:lnTo>
                  <a:pt x="3276361" y="5127"/>
                </a:lnTo>
                <a:lnTo>
                  <a:pt x="3297110" y="19113"/>
                </a:lnTo>
                <a:lnTo>
                  <a:pt x="3311096" y="39862"/>
                </a:lnTo>
                <a:lnTo>
                  <a:pt x="3316224" y="65277"/>
                </a:lnTo>
                <a:lnTo>
                  <a:pt x="3316224" y="326389"/>
                </a:lnTo>
                <a:lnTo>
                  <a:pt x="3311096" y="351805"/>
                </a:lnTo>
                <a:lnTo>
                  <a:pt x="3297110" y="372554"/>
                </a:lnTo>
                <a:lnTo>
                  <a:pt x="3276361" y="386540"/>
                </a:lnTo>
                <a:lnTo>
                  <a:pt x="3250945" y="391667"/>
                </a:lnTo>
                <a:lnTo>
                  <a:pt x="65277" y="391667"/>
                </a:lnTo>
                <a:lnTo>
                  <a:pt x="39862" y="386540"/>
                </a:lnTo>
                <a:lnTo>
                  <a:pt x="19113" y="372554"/>
                </a:lnTo>
                <a:lnTo>
                  <a:pt x="5127" y="351805"/>
                </a:lnTo>
                <a:lnTo>
                  <a:pt x="0" y="326389"/>
                </a:lnTo>
                <a:lnTo>
                  <a:pt x="0" y="65277"/>
                </a:lnTo>
                <a:close/>
              </a:path>
            </a:pathLst>
          </a:custGeom>
          <a:ln w="6096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139054" y="1160526"/>
            <a:ext cx="19151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PROCEDURA</a:t>
            </a:r>
            <a:r>
              <a:rPr sz="1200" b="1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001F5F"/>
                </a:solidFill>
                <a:latin typeface="Arial"/>
                <a:cs typeface="Arial"/>
              </a:rPr>
              <a:t>NEGOZIATA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276858" y="1161288"/>
            <a:ext cx="2433320" cy="146050"/>
          </a:xfrm>
          <a:custGeom>
            <a:avLst/>
            <a:gdLst/>
            <a:ahLst/>
            <a:cxnLst/>
            <a:rect l="l" t="t" r="r" b="b"/>
            <a:pathLst>
              <a:path w="2433320" h="146050">
                <a:moveTo>
                  <a:pt x="2357119" y="69341"/>
                </a:moveTo>
                <a:lnTo>
                  <a:pt x="2357119" y="145541"/>
                </a:lnTo>
                <a:lnTo>
                  <a:pt x="2420619" y="113791"/>
                </a:lnTo>
                <a:lnTo>
                  <a:pt x="2369819" y="113791"/>
                </a:lnTo>
                <a:lnTo>
                  <a:pt x="2369819" y="101091"/>
                </a:lnTo>
                <a:lnTo>
                  <a:pt x="2420619" y="101091"/>
                </a:lnTo>
                <a:lnTo>
                  <a:pt x="2357119" y="69341"/>
                </a:lnTo>
                <a:close/>
              </a:path>
              <a:path w="2433320" h="146050">
                <a:moveTo>
                  <a:pt x="12700" y="0"/>
                </a:moveTo>
                <a:lnTo>
                  <a:pt x="0" y="0"/>
                </a:lnTo>
                <a:lnTo>
                  <a:pt x="0" y="110998"/>
                </a:lnTo>
                <a:lnTo>
                  <a:pt x="2793" y="113791"/>
                </a:lnTo>
                <a:lnTo>
                  <a:pt x="2357119" y="113791"/>
                </a:lnTo>
                <a:lnTo>
                  <a:pt x="2357119" y="107441"/>
                </a:lnTo>
                <a:lnTo>
                  <a:pt x="12700" y="107441"/>
                </a:lnTo>
                <a:lnTo>
                  <a:pt x="6350" y="101091"/>
                </a:lnTo>
                <a:lnTo>
                  <a:pt x="12700" y="101091"/>
                </a:lnTo>
                <a:lnTo>
                  <a:pt x="12700" y="0"/>
                </a:lnTo>
                <a:close/>
              </a:path>
              <a:path w="2433320" h="146050">
                <a:moveTo>
                  <a:pt x="2420619" y="101091"/>
                </a:moveTo>
                <a:lnTo>
                  <a:pt x="2369819" y="101091"/>
                </a:lnTo>
                <a:lnTo>
                  <a:pt x="2369819" y="113791"/>
                </a:lnTo>
                <a:lnTo>
                  <a:pt x="2420619" y="113791"/>
                </a:lnTo>
                <a:lnTo>
                  <a:pt x="2433319" y="107441"/>
                </a:lnTo>
                <a:lnTo>
                  <a:pt x="2420619" y="101091"/>
                </a:lnTo>
                <a:close/>
              </a:path>
              <a:path w="2433320" h="146050">
                <a:moveTo>
                  <a:pt x="12700" y="101091"/>
                </a:moveTo>
                <a:lnTo>
                  <a:pt x="6350" y="101091"/>
                </a:lnTo>
                <a:lnTo>
                  <a:pt x="12700" y="107441"/>
                </a:lnTo>
                <a:lnTo>
                  <a:pt x="12700" y="101091"/>
                </a:lnTo>
                <a:close/>
              </a:path>
              <a:path w="2433320" h="146050">
                <a:moveTo>
                  <a:pt x="2357119" y="101091"/>
                </a:moveTo>
                <a:lnTo>
                  <a:pt x="12700" y="101091"/>
                </a:lnTo>
                <a:lnTo>
                  <a:pt x="12700" y="107441"/>
                </a:lnTo>
                <a:lnTo>
                  <a:pt x="2357119" y="107441"/>
                </a:lnTo>
                <a:lnTo>
                  <a:pt x="2357119" y="101091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22191" y="1127760"/>
            <a:ext cx="280415" cy="2819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53840" y="2488679"/>
            <a:ext cx="210400" cy="3871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079747" y="2569464"/>
            <a:ext cx="108585" cy="285115"/>
          </a:xfrm>
          <a:custGeom>
            <a:avLst/>
            <a:gdLst/>
            <a:ahLst/>
            <a:cxnLst/>
            <a:rect l="l" t="t" r="r" b="b"/>
            <a:pathLst>
              <a:path w="108585" h="285114">
                <a:moveTo>
                  <a:pt x="0" y="0"/>
                </a:moveTo>
                <a:lnTo>
                  <a:pt x="0" y="284988"/>
                </a:lnTo>
                <a:lnTo>
                  <a:pt x="108203" y="142494"/>
                </a:lnTo>
                <a:lnTo>
                  <a:pt x="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367784" y="2511551"/>
            <a:ext cx="6339840" cy="768350"/>
          </a:xfrm>
          <a:prstGeom prst="rect">
            <a:avLst/>
          </a:prstGeom>
          <a:ln w="9144">
            <a:solidFill>
              <a:srgbClr val="A6A6A6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330"/>
              </a:spcBef>
            </a:pPr>
            <a:r>
              <a:rPr sz="1200" b="1" u="heavy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MODALITA' </a:t>
            </a:r>
            <a:r>
              <a:rPr sz="12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DI</a:t>
            </a:r>
            <a:r>
              <a:rPr sz="1200" b="1" u="heavy" spc="8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SELEZIONE:</a:t>
            </a:r>
            <a:endParaRPr sz="1200">
              <a:latin typeface="Arial"/>
              <a:cs typeface="Arial"/>
            </a:endParaRPr>
          </a:p>
          <a:p>
            <a:pPr marL="403225" indent="-186690">
              <a:lnSpc>
                <a:spcPct val="100000"/>
              </a:lnSpc>
              <a:spcBef>
                <a:spcPts val="750"/>
              </a:spcBef>
              <a:buAutoNum type="alphaUcPeriod"/>
              <a:tabLst>
                <a:tab pos="403860" algn="l"/>
              </a:tabLst>
            </a:pP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indagini di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mercato mediante</a:t>
            </a:r>
            <a:r>
              <a:rPr sz="12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avviso;</a:t>
            </a:r>
            <a:endParaRPr sz="1200">
              <a:latin typeface="Arial"/>
              <a:cs typeface="Arial"/>
            </a:endParaRPr>
          </a:p>
          <a:p>
            <a:pPr marL="403225" indent="-186690">
              <a:lnSpc>
                <a:spcPct val="100000"/>
              </a:lnSpc>
              <a:spcBef>
                <a:spcPts val="285"/>
              </a:spcBef>
              <a:buAutoNum type="alphaUcPeriod"/>
              <a:tabLst>
                <a:tab pos="403860" algn="l"/>
              </a:tabLst>
            </a:pP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elenchi di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operatori</a:t>
            </a:r>
            <a:r>
              <a:rPr sz="1200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economici.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284719" y="2945892"/>
            <a:ext cx="76200" cy="434340"/>
          </a:xfrm>
          <a:custGeom>
            <a:avLst/>
            <a:gdLst/>
            <a:ahLst/>
            <a:cxnLst/>
            <a:rect l="l" t="t" r="r" b="b"/>
            <a:pathLst>
              <a:path w="76200" h="434339">
                <a:moveTo>
                  <a:pt x="31750" y="358140"/>
                </a:moveTo>
                <a:lnTo>
                  <a:pt x="0" y="358140"/>
                </a:lnTo>
                <a:lnTo>
                  <a:pt x="38100" y="434340"/>
                </a:lnTo>
                <a:lnTo>
                  <a:pt x="69850" y="370840"/>
                </a:lnTo>
                <a:lnTo>
                  <a:pt x="31750" y="370840"/>
                </a:lnTo>
                <a:lnTo>
                  <a:pt x="31750" y="358140"/>
                </a:lnTo>
                <a:close/>
              </a:path>
              <a:path w="76200" h="434339">
                <a:moveTo>
                  <a:pt x="44450" y="332740"/>
                </a:moveTo>
                <a:lnTo>
                  <a:pt x="31750" y="332740"/>
                </a:lnTo>
                <a:lnTo>
                  <a:pt x="31750" y="370840"/>
                </a:lnTo>
                <a:lnTo>
                  <a:pt x="44450" y="370840"/>
                </a:lnTo>
                <a:lnTo>
                  <a:pt x="44450" y="332740"/>
                </a:lnTo>
                <a:close/>
              </a:path>
              <a:path w="76200" h="434339">
                <a:moveTo>
                  <a:pt x="76200" y="358140"/>
                </a:moveTo>
                <a:lnTo>
                  <a:pt x="44450" y="358140"/>
                </a:lnTo>
                <a:lnTo>
                  <a:pt x="44450" y="370840"/>
                </a:lnTo>
                <a:lnTo>
                  <a:pt x="69850" y="370840"/>
                </a:lnTo>
                <a:lnTo>
                  <a:pt x="76200" y="358140"/>
                </a:lnTo>
                <a:close/>
              </a:path>
              <a:path w="76200" h="434339">
                <a:moveTo>
                  <a:pt x="44450" y="281940"/>
                </a:moveTo>
                <a:lnTo>
                  <a:pt x="31750" y="281940"/>
                </a:lnTo>
                <a:lnTo>
                  <a:pt x="31750" y="320040"/>
                </a:lnTo>
                <a:lnTo>
                  <a:pt x="44450" y="320040"/>
                </a:lnTo>
                <a:lnTo>
                  <a:pt x="44450" y="281940"/>
                </a:lnTo>
                <a:close/>
              </a:path>
              <a:path w="76200" h="434339">
                <a:moveTo>
                  <a:pt x="44450" y="231140"/>
                </a:moveTo>
                <a:lnTo>
                  <a:pt x="31750" y="231140"/>
                </a:lnTo>
                <a:lnTo>
                  <a:pt x="31750" y="269240"/>
                </a:lnTo>
                <a:lnTo>
                  <a:pt x="44450" y="269240"/>
                </a:lnTo>
                <a:lnTo>
                  <a:pt x="44450" y="231140"/>
                </a:lnTo>
                <a:close/>
              </a:path>
              <a:path w="76200" h="434339">
                <a:moveTo>
                  <a:pt x="44450" y="180340"/>
                </a:moveTo>
                <a:lnTo>
                  <a:pt x="31750" y="180340"/>
                </a:lnTo>
                <a:lnTo>
                  <a:pt x="31750" y="218440"/>
                </a:lnTo>
                <a:lnTo>
                  <a:pt x="44450" y="218440"/>
                </a:lnTo>
                <a:lnTo>
                  <a:pt x="44450" y="180340"/>
                </a:lnTo>
                <a:close/>
              </a:path>
              <a:path w="76200" h="434339">
                <a:moveTo>
                  <a:pt x="44450" y="129540"/>
                </a:moveTo>
                <a:lnTo>
                  <a:pt x="31750" y="129540"/>
                </a:lnTo>
                <a:lnTo>
                  <a:pt x="31750" y="167640"/>
                </a:lnTo>
                <a:lnTo>
                  <a:pt x="44450" y="167640"/>
                </a:lnTo>
                <a:lnTo>
                  <a:pt x="44450" y="129540"/>
                </a:lnTo>
                <a:close/>
              </a:path>
              <a:path w="76200" h="434339">
                <a:moveTo>
                  <a:pt x="44450" y="78740"/>
                </a:moveTo>
                <a:lnTo>
                  <a:pt x="31750" y="78740"/>
                </a:lnTo>
                <a:lnTo>
                  <a:pt x="31750" y="116840"/>
                </a:lnTo>
                <a:lnTo>
                  <a:pt x="44450" y="116840"/>
                </a:lnTo>
                <a:lnTo>
                  <a:pt x="44450" y="78740"/>
                </a:lnTo>
                <a:close/>
              </a:path>
              <a:path w="76200" h="434339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3594" y="66040"/>
                </a:lnTo>
                <a:lnTo>
                  <a:pt x="31750" y="66040"/>
                </a:lnTo>
                <a:lnTo>
                  <a:pt x="31750" y="38100"/>
                </a:lnTo>
                <a:lnTo>
                  <a:pt x="76200" y="38100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  <a:path w="76200" h="434339">
                <a:moveTo>
                  <a:pt x="44450" y="38100"/>
                </a:moveTo>
                <a:lnTo>
                  <a:pt x="31750" y="38100"/>
                </a:lnTo>
                <a:lnTo>
                  <a:pt x="31750" y="66040"/>
                </a:lnTo>
                <a:lnTo>
                  <a:pt x="44450" y="66040"/>
                </a:lnTo>
                <a:lnTo>
                  <a:pt x="44450" y="38100"/>
                </a:lnTo>
                <a:close/>
              </a:path>
              <a:path w="76200" h="434339">
                <a:moveTo>
                  <a:pt x="76200" y="38100"/>
                </a:moveTo>
                <a:lnTo>
                  <a:pt x="44450" y="38100"/>
                </a:lnTo>
                <a:lnTo>
                  <a:pt x="44450" y="66040"/>
                </a:lnTo>
                <a:lnTo>
                  <a:pt x="63594" y="66040"/>
                </a:lnTo>
                <a:lnTo>
                  <a:pt x="65055" y="65055"/>
                </a:lnTo>
                <a:lnTo>
                  <a:pt x="73211" y="52947"/>
                </a:lnTo>
                <a:lnTo>
                  <a:pt x="76200" y="3810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76750" y="2821685"/>
            <a:ext cx="2987040" cy="216535"/>
          </a:xfrm>
          <a:custGeom>
            <a:avLst/>
            <a:gdLst/>
            <a:ahLst/>
            <a:cxnLst/>
            <a:rect l="l" t="t" r="r" b="b"/>
            <a:pathLst>
              <a:path w="2987040" h="216535">
                <a:moveTo>
                  <a:pt x="0" y="216408"/>
                </a:moveTo>
                <a:lnTo>
                  <a:pt x="2987040" y="216408"/>
                </a:lnTo>
                <a:lnTo>
                  <a:pt x="2987040" y="0"/>
                </a:lnTo>
                <a:lnTo>
                  <a:pt x="0" y="0"/>
                </a:lnTo>
                <a:lnTo>
                  <a:pt x="0" y="216408"/>
                </a:lnTo>
                <a:close/>
              </a:path>
            </a:pathLst>
          </a:custGeom>
          <a:ln w="19811">
            <a:solidFill>
              <a:srgbClr val="4F81BC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076571" y="4950358"/>
            <a:ext cx="5089525" cy="65786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050" b="1" u="heavy" dirty="0">
                <a:solidFill>
                  <a:srgbClr val="F79546"/>
                </a:solidFill>
                <a:uFill>
                  <a:solidFill>
                    <a:srgbClr val="F79546"/>
                  </a:solidFill>
                </a:uFill>
                <a:latin typeface="Arial"/>
                <a:cs typeface="Arial"/>
              </a:rPr>
              <a:t>2. </a:t>
            </a:r>
            <a:r>
              <a:rPr sz="1050" b="1" u="heavy" spc="-5" dirty="0">
                <a:solidFill>
                  <a:srgbClr val="F79546"/>
                </a:solidFill>
                <a:uFill>
                  <a:solidFill>
                    <a:srgbClr val="F79546"/>
                  </a:solidFill>
                </a:uFill>
                <a:latin typeface="Arial"/>
                <a:cs typeface="Arial"/>
              </a:rPr>
              <a:t>PUBBLICAZIONE </a:t>
            </a:r>
            <a:r>
              <a:rPr sz="1050" b="1" u="heavy" dirty="0">
                <a:solidFill>
                  <a:srgbClr val="F79546"/>
                </a:solidFill>
                <a:uFill>
                  <a:solidFill>
                    <a:srgbClr val="F79546"/>
                  </a:solidFill>
                </a:uFill>
                <a:latin typeface="Arial"/>
                <a:cs typeface="Arial"/>
              </a:rPr>
              <a:t>DELL' </a:t>
            </a:r>
            <a:r>
              <a:rPr sz="1050" b="1" u="heavy" spc="-5" dirty="0">
                <a:solidFill>
                  <a:srgbClr val="F79546"/>
                </a:solidFill>
                <a:uFill>
                  <a:solidFill>
                    <a:srgbClr val="F79546"/>
                  </a:solidFill>
                </a:uFill>
                <a:latin typeface="Arial"/>
                <a:cs typeface="Arial"/>
              </a:rPr>
              <a:t>AVVISO </a:t>
            </a:r>
            <a:r>
              <a:rPr sz="1050" b="1" u="heavy" dirty="0">
                <a:solidFill>
                  <a:srgbClr val="F79546"/>
                </a:solidFill>
                <a:uFill>
                  <a:solidFill>
                    <a:srgbClr val="F79546"/>
                  </a:solidFill>
                </a:uFill>
                <a:latin typeface="Arial"/>
                <a:cs typeface="Arial"/>
              </a:rPr>
              <a:t>DI </a:t>
            </a:r>
            <a:r>
              <a:rPr sz="1050" b="1" u="heavy" spc="-5" dirty="0">
                <a:solidFill>
                  <a:srgbClr val="F79546"/>
                </a:solidFill>
                <a:uFill>
                  <a:solidFill>
                    <a:srgbClr val="F79546"/>
                  </a:solidFill>
                </a:uFill>
                <a:latin typeface="Arial"/>
                <a:cs typeface="Arial"/>
              </a:rPr>
              <a:t>INDAGINE </a:t>
            </a:r>
            <a:r>
              <a:rPr sz="1050" b="1" u="heavy" dirty="0">
                <a:solidFill>
                  <a:srgbClr val="F79546"/>
                </a:solidFill>
                <a:uFill>
                  <a:solidFill>
                    <a:srgbClr val="F79546"/>
                  </a:solidFill>
                </a:uFill>
                <a:latin typeface="Arial"/>
                <a:cs typeface="Arial"/>
              </a:rPr>
              <a:t>DI</a:t>
            </a:r>
            <a:r>
              <a:rPr sz="1050" b="1" u="heavy" spc="-85" dirty="0">
                <a:solidFill>
                  <a:srgbClr val="F79546"/>
                </a:solidFill>
                <a:uFill>
                  <a:solidFill>
                    <a:srgbClr val="F79546"/>
                  </a:solidFill>
                </a:uFill>
                <a:latin typeface="Arial"/>
                <a:cs typeface="Arial"/>
              </a:rPr>
              <a:t> </a:t>
            </a:r>
            <a:r>
              <a:rPr sz="1050" b="1" u="heavy" dirty="0">
                <a:solidFill>
                  <a:srgbClr val="F79546"/>
                </a:solidFill>
                <a:uFill>
                  <a:solidFill>
                    <a:srgbClr val="F79546"/>
                  </a:solidFill>
                </a:uFill>
                <a:latin typeface="Arial"/>
                <a:cs typeface="Arial"/>
              </a:rPr>
              <a:t>MERCATO</a:t>
            </a:r>
            <a:endParaRPr sz="10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Sul </a:t>
            </a:r>
            <a:r>
              <a:rPr sz="1050" spc="-5" dirty="0">
                <a:solidFill>
                  <a:srgbClr val="001F5F"/>
                </a:solidFill>
                <a:latin typeface="Arial"/>
                <a:cs typeface="Arial"/>
              </a:rPr>
              <a:t>sito </a:t>
            </a: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web della </a:t>
            </a:r>
            <a:r>
              <a:rPr sz="1050" spc="-5" dirty="0">
                <a:solidFill>
                  <a:srgbClr val="001F5F"/>
                </a:solidFill>
                <a:latin typeface="Arial"/>
                <a:cs typeface="Arial"/>
              </a:rPr>
              <a:t>stazione </a:t>
            </a: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appaltante o mediante altre forme di pubblicità per almeno  15 giorni (o 5 giorni in caso di</a:t>
            </a:r>
            <a:r>
              <a:rPr sz="105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urgenza).</a:t>
            </a:r>
            <a:endParaRPr sz="105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802123" y="3451859"/>
            <a:ext cx="222885" cy="2665730"/>
          </a:xfrm>
          <a:custGeom>
            <a:avLst/>
            <a:gdLst/>
            <a:ahLst/>
            <a:cxnLst/>
            <a:rect l="l" t="t" r="r" b="b"/>
            <a:pathLst>
              <a:path w="222885" h="2665729">
                <a:moveTo>
                  <a:pt x="222503" y="2554224"/>
                </a:moveTo>
                <a:lnTo>
                  <a:pt x="0" y="2554224"/>
                </a:lnTo>
                <a:lnTo>
                  <a:pt x="111251" y="2665476"/>
                </a:lnTo>
                <a:lnTo>
                  <a:pt x="222503" y="2554224"/>
                </a:lnTo>
                <a:close/>
              </a:path>
              <a:path w="222885" h="2665729">
                <a:moveTo>
                  <a:pt x="166877" y="0"/>
                </a:moveTo>
                <a:lnTo>
                  <a:pt x="55625" y="0"/>
                </a:lnTo>
                <a:lnTo>
                  <a:pt x="55625" y="2554224"/>
                </a:lnTo>
                <a:lnTo>
                  <a:pt x="166877" y="2554224"/>
                </a:lnTo>
                <a:lnTo>
                  <a:pt x="166877" y="0"/>
                </a:lnTo>
                <a:close/>
              </a:path>
            </a:pathLst>
          </a:custGeom>
          <a:solidFill>
            <a:srgbClr val="FCEADA">
              <a:alpha val="1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076571" y="5654335"/>
            <a:ext cx="4025265" cy="499109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1050" b="1" u="heavy" dirty="0">
                <a:solidFill>
                  <a:srgbClr val="F79546"/>
                </a:solidFill>
                <a:uFill>
                  <a:solidFill>
                    <a:srgbClr val="F79546"/>
                  </a:solidFill>
                </a:uFill>
                <a:latin typeface="Arial"/>
                <a:cs typeface="Arial"/>
              </a:rPr>
              <a:t>3. </a:t>
            </a:r>
            <a:r>
              <a:rPr sz="1050" b="1" u="heavy" spc="-10" dirty="0">
                <a:solidFill>
                  <a:srgbClr val="F79546"/>
                </a:solidFill>
                <a:uFill>
                  <a:solidFill>
                    <a:srgbClr val="F79546"/>
                  </a:solidFill>
                </a:uFill>
                <a:latin typeface="Arial"/>
                <a:cs typeface="Arial"/>
              </a:rPr>
              <a:t>ANALISI </a:t>
            </a:r>
            <a:r>
              <a:rPr sz="1050" b="1" u="heavy" spc="5" dirty="0">
                <a:solidFill>
                  <a:srgbClr val="F79546"/>
                </a:solidFill>
                <a:uFill>
                  <a:solidFill>
                    <a:srgbClr val="F79546"/>
                  </a:solidFill>
                </a:uFill>
                <a:latin typeface="Arial"/>
                <a:cs typeface="Arial"/>
              </a:rPr>
              <a:t>DELLE </a:t>
            </a:r>
            <a:r>
              <a:rPr sz="1050" b="1" u="heavy" spc="-5" dirty="0">
                <a:solidFill>
                  <a:srgbClr val="F79546"/>
                </a:solidFill>
                <a:uFill>
                  <a:solidFill>
                    <a:srgbClr val="F79546"/>
                  </a:solidFill>
                </a:uFill>
                <a:latin typeface="Arial"/>
                <a:cs typeface="Arial"/>
              </a:rPr>
              <a:t>MANIFESTAZIONI </a:t>
            </a:r>
            <a:r>
              <a:rPr sz="1050" b="1" u="heavy" dirty="0">
                <a:solidFill>
                  <a:srgbClr val="F79546"/>
                </a:solidFill>
                <a:uFill>
                  <a:solidFill>
                    <a:srgbClr val="F79546"/>
                  </a:solidFill>
                </a:uFill>
                <a:latin typeface="Arial"/>
                <a:cs typeface="Arial"/>
              </a:rPr>
              <a:t>DI INTERESSE</a:t>
            </a:r>
            <a:r>
              <a:rPr sz="1050" b="1" u="heavy" spc="-90" dirty="0">
                <a:solidFill>
                  <a:srgbClr val="F79546"/>
                </a:solidFill>
                <a:uFill>
                  <a:solidFill>
                    <a:srgbClr val="F79546"/>
                  </a:solidFill>
                </a:uFill>
                <a:latin typeface="Arial"/>
                <a:cs typeface="Arial"/>
              </a:rPr>
              <a:t> </a:t>
            </a:r>
            <a:r>
              <a:rPr sz="1050" b="1" u="heavy" dirty="0">
                <a:solidFill>
                  <a:srgbClr val="F79546"/>
                </a:solidFill>
                <a:uFill>
                  <a:solidFill>
                    <a:srgbClr val="F79546"/>
                  </a:solidFill>
                </a:uFill>
                <a:latin typeface="Arial"/>
                <a:cs typeface="Arial"/>
              </a:rPr>
              <a:t>RICEVUTE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050" b="1" u="heavy" dirty="0">
                <a:solidFill>
                  <a:srgbClr val="F79546"/>
                </a:solidFill>
                <a:uFill>
                  <a:solidFill>
                    <a:srgbClr val="F79546"/>
                  </a:solidFill>
                </a:uFill>
                <a:latin typeface="Arial"/>
                <a:cs typeface="Arial"/>
              </a:rPr>
              <a:t>4, </a:t>
            </a:r>
            <a:r>
              <a:rPr sz="1050" b="1" u="heavy" spc="-5" dirty="0">
                <a:solidFill>
                  <a:srgbClr val="F79546"/>
                </a:solidFill>
                <a:uFill>
                  <a:solidFill>
                    <a:srgbClr val="F79546"/>
                  </a:solidFill>
                </a:uFill>
                <a:latin typeface="Arial"/>
                <a:cs typeface="Arial"/>
              </a:rPr>
              <a:t>FORMALIZZAZIONE </a:t>
            </a:r>
            <a:r>
              <a:rPr sz="1050" b="1" u="heavy" dirty="0">
                <a:solidFill>
                  <a:srgbClr val="F79546"/>
                </a:solidFill>
                <a:uFill>
                  <a:solidFill>
                    <a:srgbClr val="F79546"/>
                  </a:solidFill>
                </a:uFill>
                <a:latin typeface="Arial"/>
                <a:cs typeface="Arial"/>
              </a:rPr>
              <a:t>DEI</a:t>
            </a:r>
            <a:r>
              <a:rPr sz="1050" b="1" u="heavy" spc="-70" dirty="0">
                <a:solidFill>
                  <a:srgbClr val="F79546"/>
                </a:solidFill>
                <a:uFill>
                  <a:solidFill>
                    <a:srgbClr val="F79546"/>
                  </a:solidFill>
                </a:uFill>
                <a:latin typeface="Arial"/>
                <a:cs typeface="Arial"/>
              </a:rPr>
              <a:t> </a:t>
            </a:r>
            <a:r>
              <a:rPr sz="1050" b="1" u="heavy" spc="-5" dirty="0">
                <a:solidFill>
                  <a:srgbClr val="F79546"/>
                </a:solidFill>
                <a:uFill>
                  <a:solidFill>
                    <a:srgbClr val="F79546"/>
                  </a:solidFill>
                </a:uFill>
                <a:latin typeface="Arial"/>
                <a:cs typeface="Arial"/>
              </a:rPr>
              <a:t>RISULTATI</a:t>
            </a:r>
            <a:endParaRPr sz="105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063495" y="2263139"/>
            <a:ext cx="497205" cy="2947670"/>
          </a:xfrm>
          <a:custGeom>
            <a:avLst/>
            <a:gdLst/>
            <a:ahLst/>
            <a:cxnLst/>
            <a:rect l="l" t="t" r="r" b="b"/>
            <a:pathLst>
              <a:path w="497205" h="2947670">
                <a:moveTo>
                  <a:pt x="496824" y="2699004"/>
                </a:moveTo>
                <a:lnTo>
                  <a:pt x="0" y="2699004"/>
                </a:lnTo>
                <a:lnTo>
                  <a:pt x="248412" y="2947416"/>
                </a:lnTo>
                <a:lnTo>
                  <a:pt x="496824" y="2699004"/>
                </a:lnTo>
                <a:close/>
              </a:path>
              <a:path w="497205" h="2947670">
                <a:moveTo>
                  <a:pt x="372618" y="0"/>
                </a:moveTo>
                <a:lnTo>
                  <a:pt x="124206" y="0"/>
                </a:lnTo>
                <a:lnTo>
                  <a:pt x="124206" y="2699004"/>
                </a:lnTo>
                <a:lnTo>
                  <a:pt x="372618" y="2699004"/>
                </a:lnTo>
                <a:lnTo>
                  <a:pt x="372618" y="0"/>
                </a:lnTo>
                <a:close/>
              </a:path>
            </a:pathLst>
          </a:custGeom>
          <a:solidFill>
            <a:srgbClr val="DCE6F1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063495" y="2263139"/>
            <a:ext cx="497205" cy="2947670"/>
          </a:xfrm>
          <a:custGeom>
            <a:avLst/>
            <a:gdLst/>
            <a:ahLst/>
            <a:cxnLst/>
            <a:rect l="l" t="t" r="r" b="b"/>
            <a:pathLst>
              <a:path w="497205" h="2947670">
                <a:moveTo>
                  <a:pt x="0" y="2699004"/>
                </a:moveTo>
                <a:lnTo>
                  <a:pt x="124206" y="2699004"/>
                </a:lnTo>
                <a:lnTo>
                  <a:pt x="124206" y="0"/>
                </a:lnTo>
                <a:lnTo>
                  <a:pt x="372618" y="0"/>
                </a:lnTo>
                <a:lnTo>
                  <a:pt x="372618" y="2699004"/>
                </a:lnTo>
                <a:lnTo>
                  <a:pt x="496824" y="2699004"/>
                </a:lnTo>
                <a:lnTo>
                  <a:pt x="248412" y="2947416"/>
                </a:lnTo>
                <a:lnTo>
                  <a:pt x="0" y="2699004"/>
                </a:lnTo>
                <a:close/>
              </a:path>
            </a:pathLst>
          </a:custGeom>
          <a:ln w="6096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85444" y="1863864"/>
            <a:ext cx="2982468" cy="4084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38427" y="1877529"/>
            <a:ext cx="2476500" cy="42218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11352" y="1889760"/>
            <a:ext cx="2880360" cy="306705"/>
          </a:xfrm>
          <a:custGeom>
            <a:avLst/>
            <a:gdLst/>
            <a:ahLst/>
            <a:cxnLst/>
            <a:rect l="l" t="t" r="r" b="b"/>
            <a:pathLst>
              <a:path w="2880360" h="306705">
                <a:moveTo>
                  <a:pt x="2829306" y="0"/>
                </a:moveTo>
                <a:lnTo>
                  <a:pt x="51053" y="0"/>
                </a:lnTo>
                <a:lnTo>
                  <a:pt x="31182" y="4012"/>
                </a:lnTo>
                <a:lnTo>
                  <a:pt x="14954" y="14954"/>
                </a:lnTo>
                <a:lnTo>
                  <a:pt x="4012" y="31182"/>
                </a:lnTo>
                <a:lnTo>
                  <a:pt x="0" y="51053"/>
                </a:lnTo>
                <a:lnTo>
                  <a:pt x="0" y="255269"/>
                </a:lnTo>
                <a:lnTo>
                  <a:pt x="4012" y="275141"/>
                </a:lnTo>
                <a:lnTo>
                  <a:pt x="14954" y="291369"/>
                </a:lnTo>
                <a:lnTo>
                  <a:pt x="31182" y="302311"/>
                </a:lnTo>
                <a:lnTo>
                  <a:pt x="51053" y="306324"/>
                </a:lnTo>
                <a:lnTo>
                  <a:pt x="2829306" y="306324"/>
                </a:lnTo>
                <a:lnTo>
                  <a:pt x="2849177" y="302311"/>
                </a:lnTo>
                <a:lnTo>
                  <a:pt x="2865405" y="291369"/>
                </a:lnTo>
                <a:lnTo>
                  <a:pt x="2876347" y="275141"/>
                </a:lnTo>
                <a:lnTo>
                  <a:pt x="2880360" y="255269"/>
                </a:lnTo>
                <a:lnTo>
                  <a:pt x="2880360" y="51053"/>
                </a:lnTo>
                <a:lnTo>
                  <a:pt x="2876347" y="31182"/>
                </a:lnTo>
                <a:lnTo>
                  <a:pt x="2865405" y="14954"/>
                </a:lnTo>
                <a:lnTo>
                  <a:pt x="2849177" y="4012"/>
                </a:lnTo>
                <a:lnTo>
                  <a:pt x="28293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07719" y="1772411"/>
            <a:ext cx="251460" cy="2529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879144" y="1790827"/>
            <a:ext cx="2579370" cy="351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85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  <a:p>
            <a:pPr marL="376555">
              <a:lnSpc>
                <a:spcPts val="1285"/>
              </a:lnSpc>
            </a:pPr>
            <a:r>
              <a:rPr sz="1200" b="1" spc="-25" dirty="0">
                <a:solidFill>
                  <a:srgbClr val="00338D"/>
                </a:solidFill>
                <a:latin typeface="Arial"/>
                <a:cs typeface="Arial"/>
              </a:rPr>
              <a:t>Avvio </a:t>
            </a:r>
            <a:r>
              <a:rPr sz="1200" b="1" dirty="0">
                <a:solidFill>
                  <a:srgbClr val="00338D"/>
                </a:solidFill>
                <a:latin typeface="Arial"/>
                <a:cs typeface="Arial"/>
              </a:rPr>
              <a:t>della procedura </a:t>
            </a: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e</a:t>
            </a:r>
            <a:r>
              <a:rPr sz="1200" b="1" spc="-1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38D"/>
                </a:solidFill>
                <a:latin typeface="Arial"/>
                <a:cs typeface="Arial"/>
              </a:rPr>
              <a:t>scelta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885444" y="2532900"/>
            <a:ext cx="2982468" cy="4084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20139" y="2546565"/>
            <a:ext cx="2555748" cy="42218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11352" y="2558795"/>
            <a:ext cx="2880360" cy="306705"/>
          </a:xfrm>
          <a:custGeom>
            <a:avLst/>
            <a:gdLst/>
            <a:ahLst/>
            <a:cxnLst/>
            <a:rect l="l" t="t" r="r" b="b"/>
            <a:pathLst>
              <a:path w="2880360" h="306705">
                <a:moveTo>
                  <a:pt x="2829306" y="0"/>
                </a:moveTo>
                <a:lnTo>
                  <a:pt x="51053" y="0"/>
                </a:lnTo>
                <a:lnTo>
                  <a:pt x="31182" y="4012"/>
                </a:lnTo>
                <a:lnTo>
                  <a:pt x="14954" y="14954"/>
                </a:lnTo>
                <a:lnTo>
                  <a:pt x="4012" y="31182"/>
                </a:lnTo>
                <a:lnTo>
                  <a:pt x="0" y="51053"/>
                </a:lnTo>
                <a:lnTo>
                  <a:pt x="0" y="255269"/>
                </a:lnTo>
                <a:lnTo>
                  <a:pt x="4012" y="275141"/>
                </a:lnTo>
                <a:lnTo>
                  <a:pt x="14954" y="291369"/>
                </a:lnTo>
                <a:lnTo>
                  <a:pt x="31182" y="302311"/>
                </a:lnTo>
                <a:lnTo>
                  <a:pt x="51053" y="306324"/>
                </a:lnTo>
                <a:lnTo>
                  <a:pt x="2829306" y="306324"/>
                </a:lnTo>
                <a:lnTo>
                  <a:pt x="2849177" y="302311"/>
                </a:lnTo>
                <a:lnTo>
                  <a:pt x="2865405" y="291369"/>
                </a:lnTo>
                <a:lnTo>
                  <a:pt x="2876347" y="275141"/>
                </a:lnTo>
                <a:lnTo>
                  <a:pt x="2880360" y="255269"/>
                </a:lnTo>
                <a:lnTo>
                  <a:pt x="2880360" y="51053"/>
                </a:lnTo>
                <a:lnTo>
                  <a:pt x="2876347" y="31182"/>
                </a:lnTo>
                <a:lnTo>
                  <a:pt x="2865405" y="14954"/>
                </a:lnTo>
                <a:lnTo>
                  <a:pt x="2849177" y="4012"/>
                </a:lnTo>
                <a:lnTo>
                  <a:pt x="282930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225092" y="2604008"/>
            <a:ext cx="2252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338D"/>
                </a:solidFill>
                <a:latin typeface="Arial"/>
                <a:cs typeface="Arial"/>
              </a:rPr>
              <a:t>Selezione </a:t>
            </a: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operatore</a:t>
            </a:r>
            <a:r>
              <a:rPr sz="1200" b="1" spc="-40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affidatario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807719" y="2442972"/>
            <a:ext cx="251460" cy="2514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07719" y="2442972"/>
            <a:ext cx="251460" cy="251460"/>
          </a:xfrm>
          <a:custGeom>
            <a:avLst/>
            <a:gdLst/>
            <a:ahLst/>
            <a:cxnLst/>
            <a:rect l="l" t="t" r="r" b="b"/>
            <a:pathLst>
              <a:path w="251459" h="251460">
                <a:moveTo>
                  <a:pt x="0" y="125729"/>
                </a:moveTo>
                <a:lnTo>
                  <a:pt x="9879" y="76777"/>
                </a:lnTo>
                <a:lnTo>
                  <a:pt x="36823" y="36814"/>
                </a:lnTo>
                <a:lnTo>
                  <a:pt x="76788" y="9876"/>
                </a:lnTo>
                <a:lnTo>
                  <a:pt x="125729" y="0"/>
                </a:lnTo>
                <a:lnTo>
                  <a:pt x="174671" y="9876"/>
                </a:lnTo>
                <a:lnTo>
                  <a:pt x="214636" y="36814"/>
                </a:lnTo>
                <a:lnTo>
                  <a:pt x="241580" y="76777"/>
                </a:lnTo>
                <a:lnTo>
                  <a:pt x="251460" y="125729"/>
                </a:lnTo>
                <a:lnTo>
                  <a:pt x="241580" y="174682"/>
                </a:lnTo>
                <a:lnTo>
                  <a:pt x="214636" y="214645"/>
                </a:lnTo>
                <a:lnTo>
                  <a:pt x="174671" y="241583"/>
                </a:lnTo>
                <a:lnTo>
                  <a:pt x="125729" y="251460"/>
                </a:lnTo>
                <a:lnTo>
                  <a:pt x="76788" y="241583"/>
                </a:lnTo>
                <a:lnTo>
                  <a:pt x="36823" y="214645"/>
                </a:lnTo>
                <a:lnTo>
                  <a:pt x="9879" y="174682"/>
                </a:lnTo>
                <a:lnTo>
                  <a:pt x="0" y="125729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879144" y="2460497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885444" y="3203460"/>
            <a:ext cx="2982468" cy="4084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057400" y="3217125"/>
            <a:ext cx="638530" cy="42218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11352" y="3229355"/>
            <a:ext cx="2880360" cy="306705"/>
          </a:xfrm>
          <a:custGeom>
            <a:avLst/>
            <a:gdLst/>
            <a:ahLst/>
            <a:cxnLst/>
            <a:rect l="l" t="t" r="r" b="b"/>
            <a:pathLst>
              <a:path w="2880360" h="306704">
                <a:moveTo>
                  <a:pt x="2829306" y="0"/>
                </a:moveTo>
                <a:lnTo>
                  <a:pt x="51053" y="0"/>
                </a:lnTo>
                <a:lnTo>
                  <a:pt x="31182" y="4012"/>
                </a:lnTo>
                <a:lnTo>
                  <a:pt x="14954" y="14954"/>
                </a:lnTo>
                <a:lnTo>
                  <a:pt x="4012" y="31182"/>
                </a:lnTo>
                <a:lnTo>
                  <a:pt x="0" y="51054"/>
                </a:lnTo>
                <a:lnTo>
                  <a:pt x="0" y="255270"/>
                </a:lnTo>
                <a:lnTo>
                  <a:pt x="4012" y="275141"/>
                </a:lnTo>
                <a:lnTo>
                  <a:pt x="14954" y="291369"/>
                </a:lnTo>
                <a:lnTo>
                  <a:pt x="31182" y="302311"/>
                </a:lnTo>
                <a:lnTo>
                  <a:pt x="51053" y="306324"/>
                </a:lnTo>
                <a:lnTo>
                  <a:pt x="2829306" y="306324"/>
                </a:lnTo>
                <a:lnTo>
                  <a:pt x="2849177" y="302311"/>
                </a:lnTo>
                <a:lnTo>
                  <a:pt x="2865405" y="291369"/>
                </a:lnTo>
                <a:lnTo>
                  <a:pt x="2876347" y="275141"/>
                </a:lnTo>
                <a:lnTo>
                  <a:pt x="2880360" y="255270"/>
                </a:lnTo>
                <a:lnTo>
                  <a:pt x="2880360" y="51054"/>
                </a:lnTo>
                <a:lnTo>
                  <a:pt x="2876347" y="31182"/>
                </a:lnTo>
                <a:lnTo>
                  <a:pt x="2865405" y="14954"/>
                </a:lnTo>
                <a:lnTo>
                  <a:pt x="2849177" y="4012"/>
                </a:lnTo>
                <a:lnTo>
                  <a:pt x="28293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2162682" y="3273933"/>
            <a:ext cx="3790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338D"/>
                </a:solidFill>
                <a:latin typeface="Arial"/>
                <a:cs typeface="Arial"/>
              </a:rPr>
              <a:t>In</a:t>
            </a:r>
            <a:r>
              <a:rPr sz="1200" b="1" spc="-20" dirty="0">
                <a:solidFill>
                  <a:srgbClr val="00338D"/>
                </a:solidFill>
                <a:latin typeface="Arial"/>
                <a:cs typeface="Arial"/>
              </a:rPr>
              <a:t>v</a:t>
            </a:r>
            <a:r>
              <a:rPr sz="1200" b="1" dirty="0">
                <a:solidFill>
                  <a:srgbClr val="00338D"/>
                </a:solidFill>
                <a:latin typeface="Arial"/>
                <a:cs typeface="Arial"/>
              </a:rPr>
              <a:t>iti</a:t>
            </a:r>
            <a:endParaRPr sz="12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807719" y="3112007"/>
            <a:ext cx="251460" cy="2529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879144" y="3130422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885444" y="3872496"/>
            <a:ext cx="2982468" cy="4084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706879" y="3886162"/>
            <a:ext cx="1338071" cy="42218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11352" y="3898391"/>
            <a:ext cx="2880360" cy="306705"/>
          </a:xfrm>
          <a:custGeom>
            <a:avLst/>
            <a:gdLst/>
            <a:ahLst/>
            <a:cxnLst/>
            <a:rect l="l" t="t" r="r" b="b"/>
            <a:pathLst>
              <a:path w="2880360" h="306704">
                <a:moveTo>
                  <a:pt x="2829306" y="0"/>
                </a:moveTo>
                <a:lnTo>
                  <a:pt x="51053" y="0"/>
                </a:lnTo>
                <a:lnTo>
                  <a:pt x="31182" y="4012"/>
                </a:lnTo>
                <a:lnTo>
                  <a:pt x="14954" y="14954"/>
                </a:lnTo>
                <a:lnTo>
                  <a:pt x="4012" y="31182"/>
                </a:lnTo>
                <a:lnTo>
                  <a:pt x="0" y="51053"/>
                </a:lnTo>
                <a:lnTo>
                  <a:pt x="0" y="255269"/>
                </a:lnTo>
                <a:lnTo>
                  <a:pt x="4012" y="275141"/>
                </a:lnTo>
                <a:lnTo>
                  <a:pt x="14954" y="291369"/>
                </a:lnTo>
                <a:lnTo>
                  <a:pt x="31182" y="302311"/>
                </a:lnTo>
                <a:lnTo>
                  <a:pt x="51053" y="306323"/>
                </a:lnTo>
                <a:lnTo>
                  <a:pt x="2829306" y="306323"/>
                </a:lnTo>
                <a:lnTo>
                  <a:pt x="2849177" y="302311"/>
                </a:lnTo>
                <a:lnTo>
                  <a:pt x="2865405" y="291369"/>
                </a:lnTo>
                <a:lnTo>
                  <a:pt x="2876347" y="275141"/>
                </a:lnTo>
                <a:lnTo>
                  <a:pt x="2880360" y="255269"/>
                </a:lnTo>
                <a:lnTo>
                  <a:pt x="2880360" y="51053"/>
                </a:lnTo>
                <a:lnTo>
                  <a:pt x="2876347" y="31182"/>
                </a:lnTo>
                <a:lnTo>
                  <a:pt x="2865405" y="14954"/>
                </a:lnTo>
                <a:lnTo>
                  <a:pt x="2849177" y="4012"/>
                </a:lnTo>
                <a:lnTo>
                  <a:pt x="28293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1811782" y="3943857"/>
            <a:ext cx="10769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Sedute </a:t>
            </a:r>
            <a:r>
              <a:rPr sz="1200" b="1" dirty="0">
                <a:solidFill>
                  <a:srgbClr val="00338D"/>
                </a:solidFill>
                <a:latin typeface="Arial"/>
                <a:cs typeface="Arial"/>
              </a:rPr>
              <a:t>di</a:t>
            </a:r>
            <a:r>
              <a:rPr sz="1200" b="1" spc="-50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gara</a:t>
            </a:r>
            <a:endParaRPr sz="12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807719" y="3782567"/>
            <a:ext cx="251460" cy="25145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879144" y="3800347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885444" y="4532388"/>
            <a:ext cx="2982468" cy="42670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61644" y="4564341"/>
            <a:ext cx="2828544" cy="42218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11352" y="4558284"/>
            <a:ext cx="2880360" cy="325120"/>
          </a:xfrm>
          <a:custGeom>
            <a:avLst/>
            <a:gdLst/>
            <a:ahLst/>
            <a:cxnLst/>
            <a:rect l="l" t="t" r="r" b="b"/>
            <a:pathLst>
              <a:path w="2880360" h="325120">
                <a:moveTo>
                  <a:pt x="2826258" y="0"/>
                </a:moveTo>
                <a:lnTo>
                  <a:pt x="54101" y="0"/>
                </a:lnTo>
                <a:lnTo>
                  <a:pt x="33041" y="4256"/>
                </a:lnTo>
                <a:lnTo>
                  <a:pt x="15844" y="15859"/>
                </a:lnTo>
                <a:lnTo>
                  <a:pt x="4251" y="33057"/>
                </a:lnTo>
                <a:lnTo>
                  <a:pt x="0" y="54102"/>
                </a:lnTo>
                <a:lnTo>
                  <a:pt x="0" y="270510"/>
                </a:lnTo>
                <a:lnTo>
                  <a:pt x="4251" y="291554"/>
                </a:lnTo>
                <a:lnTo>
                  <a:pt x="15844" y="308752"/>
                </a:lnTo>
                <a:lnTo>
                  <a:pt x="33041" y="320355"/>
                </a:lnTo>
                <a:lnTo>
                  <a:pt x="54101" y="324612"/>
                </a:lnTo>
                <a:lnTo>
                  <a:pt x="2826258" y="324612"/>
                </a:lnTo>
                <a:lnTo>
                  <a:pt x="2847302" y="320355"/>
                </a:lnTo>
                <a:lnTo>
                  <a:pt x="2864500" y="308752"/>
                </a:lnTo>
                <a:lnTo>
                  <a:pt x="2876103" y="291554"/>
                </a:lnTo>
                <a:lnTo>
                  <a:pt x="2880360" y="270510"/>
                </a:lnTo>
                <a:lnTo>
                  <a:pt x="2880360" y="54102"/>
                </a:lnTo>
                <a:lnTo>
                  <a:pt x="2876103" y="33057"/>
                </a:lnTo>
                <a:lnTo>
                  <a:pt x="2864500" y="15859"/>
                </a:lnTo>
                <a:lnTo>
                  <a:pt x="2847302" y="4256"/>
                </a:lnTo>
                <a:lnTo>
                  <a:pt x="28262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1066596" y="4622038"/>
            <a:ext cx="25673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00338D"/>
                </a:solidFill>
                <a:latin typeface="Arial"/>
                <a:cs typeface="Arial"/>
              </a:rPr>
              <a:t>Verifiche </a:t>
            </a:r>
            <a:r>
              <a:rPr sz="1200" b="1" dirty="0">
                <a:solidFill>
                  <a:srgbClr val="00338D"/>
                </a:solidFill>
                <a:latin typeface="Arial"/>
                <a:cs typeface="Arial"/>
              </a:rPr>
              <a:t>sul </a:t>
            </a: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possesso </a:t>
            </a:r>
            <a:r>
              <a:rPr sz="1200" b="1" dirty="0">
                <a:solidFill>
                  <a:srgbClr val="00338D"/>
                </a:solidFill>
                <a:latin typeface="Arial"/>
                <a:cs typeface="Arial"/>
              </a:rPr>
              <a:t>dei</a:t>
            </a:r>
            <a:r>
              <a:rPr sz="1200" b="1" spc="-70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38D"/>
                </a:solidFill>
                <a:latin typeface="Arial"/>
                <a:cs typeface="Arial"/>
              </a:rPr>
              <a:t>requisiti</a:t>
            </a:r>
            <a:endParaRPr sz="12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807719" y="4451603"/>
            <a:ext cx="251460" cy="25145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879144" y="4470019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885444" y="5202935"/>
            <a:ext cx="2982468" cy="42670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496567" y="5234940"/>
            <a:ext cx="1760220" cy="42218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11352" y="5228844"/>
            <a:ext cx="2880360" cy="325120"/>
          </a:xfrm>
          <a:custGeom>
            <a:avLst/>
            <a:gdLst/>
            <a:ahLst/>
            <a:cxnLst/>
            <a:rect l="l" t="t" r="r" b="b"/>
            <a:pathLst>
              <a:path w="2880360" h="325120">
                <a:moveTo>
                  <a:pt x="2826258" y="0"/>
                </a:moveTo>
                <a:lnTo>
                  <a:pt x="54101" y="0"/>
                </a:lnTo>
                <a:lnTo>
                  <a:pt x="33041" y="4256"/>
                </a:lnTo>
                <a:lnTo>
                  <a:pt x="15844" y="15859"/>
                </a:lnTo>
                <a:lnTo>
                  <a:pt x="4251" y="33057"/>
                </a:lnTo>
                <a:lnTo>
                  <a:pt x="0" y="54101"/>
                </a:lnTo>
                <a:lnTo>
                  <a:pt x="0" y="270509"/>
                </a:lnTo>
                <a:lnTo>
                  <a:pt x="4251" y="291554"/>
                </a:lnTo>
                <a:lnTo>
                  <a:pt x="15844" y="308752"/>
                </a:lnTo>
                <a:lnTo>
                  <a:pt x="33041" y="320355"/>
                </a:lnTo>
                <a:lnTo>
                  <a:pt x="54101" y="324611"/>
                </a:lnTo>
                <a:lnTo>
                  <a:pt x="2826258" y="324611"/>
                </a:lnTo>
                <a:lnTo>
                  <a:pt x="2847302" y="320355"/>
                </a:lnTo>
                <a:lnTo>
                  <a:pt x="2864500" y="308752"/>
                </a:lnTo>
                <a:lnTo>
                  <a:pt x="2876103" y="291554"/>
                </a:lnTo>
                <a:lnTo>
                  <a:pt x="2880360" y="270509"/>
                </a:lnTo>
                <a:lnTo>
                  <a:pt x="2880360" y="54101"/>
                </a:lnTo>
                <a:lnTo>
                  <a:pt x="2876103" y="33057"/>
                </a:lnTo>
                <a:lnTo>
                  <a:pt x="2864500" y="15859"/>
                </a:lnTo>
                <a:lnTo>
                  <a:pt x="2847302" y="4256"/>
                </a:lnTo>
                <a:lnTo>
                  <a:pt x="28262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1601850" y="5292090"/>
            <a:ext cx="1499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338D"/>
                </a:solidFill>
                <a:latin typeface="Arial"/>
                <a:cs typeface="Arial"/>
              </a:rPr>
              <a:t>Stipula del</a:t>
            </a:r>
            <a:r>
              <a:rPr sz="1200" b="1" spc="-6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contratto</a:t>
            </a:r>
            <a:endParaRPr sz="120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807719" y="5120640"/>
            <a:ext cx="251460" cy="2529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879144" y="5139944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7385304" y="71627"/>
            <a:ext cx="2022348" cy="56692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074920" y="6198108"/>
            <a:ext cx="502920" cy="431800"/>
          </a:xfrm>
          <a:custGeom>
            <a:avLst/>
            <a:gdLst/>
            <a:ahLst/>
            <a:cxnLst/>
            <a:rect l="l" t="t" r="r" b="b"/>
            <a:pathLst>
              <a:path w="502920" h="431800">
                <a:moveTo>
                  <a:pt x="502919" y="107822"/>
                </a:moveTo>
                <a:lnTo>
                  <a:pt x="489457" y="107822"/>
                </a:lnTo>
                <a:lnTo>
                  <a:pt x="489457" y="323468"/>
                </a:lnTo>
                <a:lnTo>
                  <a:pt x="502919" y="323468"/>
                </a:lnTo>
                <a:lnTo>
                  <a:pt x="502919" y="107822"/>
                </a:lnTo>
                <a:close/>
              </a:path>
              <a:path w="502920" h="431800">
                <a:moveTo>
                  <a:pt x="475995" y="107822"/>
                </a:moveTo>
                <a:lnTo>
                  <a:pt x="448944" y="107822"/>
                </a:lnTo>
                <a:lnTo>
                  <a:pt x="448944" y="323468"/>
                </a:lnTo>
                <a:lnTo>
                  <a:pt x="475995" y="323468"/>
                </a:lnTo>
                <a:lnTo>
                  <a:pt x="475995" y="107822"/>
                </a:lnTo>
                <a:close/>
              </a:path>
              <a:path w="502920" h="431800">
                <a:moveTo>
                  <a:pt x="215645" y="0"/>
                </a:moveTo>
                <a:lnTo>
                  <a:pt x="0" y="215645"/>
                </a:lnTo>
                <a:lnTo>
                  <a:pt x="215645" y="431291"/>
                </a:lnTo>
                <a:lnTo>
                  <a:pt x="215645" y="323468"/>
                </a:lnTo>
                <a:lnTo>
                  <a:pt x="435482" y="323468"/>
                </a:lnTo>
                <a:lnTo>
                  <a:pt x="435482" y="107822"/>
                </a:lnTo>
                <a:lnTo>
                  <a:pt x="215645" y="107822"/>
                </a:lnTo>
                <a:lnTo>
                  <a:pt x="215645" y="0"/>
                </a:lnTo>
                <a:close/>
              </a:path>
            </a:pathLst>
          </a:custGeom>
          <a:solidFill>
            <a:srgbClr val="1343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486867" y="6326400"/>
            <a:ext cx="4480560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001F5F"/>
                </a:solidFill>
                <a:latin typeface="Arial"/>
                <a:cs typeface="Arial"/>
              </a:rPr>
              <a:t>Per tornare </a:t>
            </a:r>
            <a:r>
              <a:rPr sz="1100" spc="-5" dirty="0">
                <a:solidFill>
                  <a:srgbClr val="001F5F"/>
                </a:solidFill>
                <a:latin typeface="Arial"/>
                <a:cs typeface="Arial"/>
              </a:rPr>
              <a:t>al materiale didattico principale, cliccare sull'icona di</a:t>
            </a:r>
            <a:r>
              <a:rPr sz="1100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01F5F"/>
                </a:solidFill>
                <a:latin typeface="Arial"/>
                <a:cs typeface="Arial"/>
              </a:rPr>
              <a:t>seguito</a:t>
            </a:r>
            <a:endParaRPr sz="1100">
              <a:latin typeface="Arial"/>
              <a:cs typeface="Arial"/>
            </a:endParaRPr>
          </a:p>
        </p:txBody>
      </p:sp>
      <p:sp>
        <p:nvSpPr>
          <p:cNvPr id="73" name="object 7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ts val="1425"/>
              </a:lnSpc>
            </a:pPr>
            <a:fld id="{81D60167-4931-47E6-BA6A-407CBD079E47}" type="slidenum">
              <a:rPr spc="-5" dirty="0"/>
              <a:t>191</a:t>
            </a:fld>
            <a:endParaRPr spc="-5" dirty="0"/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092446" y="3660927"/>
            <a:ext cx="4413885" cy="74295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050" b="1" u="heavy" dirty="0">
                <a:solidFill>
                  <a:srgbClr val="F79546"/>
                </a:solidFill>
                <a:uFill>
                  <a:solidFill>
                    <a:srgbClr val="F79546"/>
                  </a:solidFill>
                </a:uFill>
                <a:latin typeface="Arial"/>
                <a:cs typeface="Arial"/>
              </a:rPr>
              <a:t>1. </a:t>
            </a:r>
            <a:r>
              <a:rPr sz="1050" b="1" u="heavy" spc="-5" dirty="0">
                <a:solidFill>
                  <a:srgbClr val="F79546"/>
                </a:solidFill>
                <a:uFill>
                  <a:solidFill>
                    <a:srgbClr val="F79546"/>
                  </a:solidFill>
                </a:uFill>
                <a:latin typeface="Arial"/>
                <a:cs typeface="Arial"/>
              </a:rPr>
              <a:t>CONSULTAZIONE </a:t>
            </a:r>
            <a:r>
              <a:rPr sz="1050" b="1" u="heavy" dirty="0">
                <a:solidFill>
                  <a:srgbClr val="F79546"/>
                </a:solidFill>
                <a:uFill>
                  <a:solidFill>
                    <a:srgbClr val="F79546"/>
                  </a:solidFill>
                </a:uFill>
                <a:latin typeface="Arial"/>
                <a:cs typeface="Arial"/>
              </a:rPr>
              <a:t>DI UNO DEI SEGUENTI</a:t>
            </a:r>
            <a:r>
              <a:rPr sz="1050" b="1" u="heavy" spc="-150" dirty="0">
                <a:solidFill>
                  <a:srgbClr val="F79546"/>
                </a:solidFill>
                <a:uFill>
                  <a:solidFill>
                    <a:srgbClr val="F79546"/>
                  </a:solidFill>
                </a:uFill>
                <a:latin typeface="Arial"/>
                <a:cs typeface="Arial"/>
              </a:rPr>
              <a:t> </a:t>
            </a:r>
            <a:r>
              <a:rPr sz="1050" b="1" u="heavy" dirty="0">
                <a:solidFill>
                  <a:srgbClr val="F79546"/>
                </a:solidFill>
                <a:uFill>
                  <a:solidFill>
                    <a:srgbClr val="F79546"/>
                  </a:solidFill>
                </a:uFill>
                <a:latin typeface="Arial"/>
                <a:cs typeface="Arial"/>
              </a:rPr>
              <a:t>ELENCHI:</a:t>
            </a:r>
            <a:endParaRPr sz="105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spcBef>
                <a:spcPts val="305"/>
              </a:spcBef>
              <a:buClr>
                <a:srgbClr val="1F487C"/>
              </a:buClr>
              <a:buChar char="•"/>
              <a:tabLst>
                <a:tab pos="185420" algn="l"/>
              </a:tabLst>
            </a:pP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elenco fornitori della </a:t>
            </a:r>
            <a:r>
              <a:rPr sz="1050" spc="-5" dirty="0">
                <a:solidFill>
                  <a:srgbClr val="001F5F"/>
                </a:solidFill>
                <a:latin typeface="Arial"/>
                <a:cs typeface="Arial"/>
              </a:rPr>
              <a:t>stazione</a:t>
            </a:r>
            <a:r>
              <a:rPr sz="1050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appaltante;</a:t>
            </a:r>
            <a:endParaRPr sz="105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Clr>
                <a:srgbClr val="1F487C"/>
              </a:buClr>
              <a:buChar char="•"/>
              <a:tabLst>
                <a:tab pos="185420" algn="l"/>
              </a:tabLst>
            </a:pP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elenchi presenti nel</a:t>
            </a:r>
            <a:r>
              <a:rPr sz="105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Me.PA.;</a:t>
            </a:r>
            <a:endParaRPr sz="105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Clr>
                <a:srgbClr val="1F487C"/>
              </a:buClr>
              <a:buChar char="•"/>
              <a:tabLst>
                <a:tab pos="185420" algn="l"/>
              </a:tabLst>
            </a:pPr>
            <a:r>
              <a:rPr sz="1050" spc="-5" dirty="0">
                <a:solidFill>
                  <a:srgbClr val="001F5F"/>
                </a:solidFill>
                <a:latin typeface="Arial"/>
                <a:cs typeface="Arial"/>
              </a:rPr>
              <a:t>altri </a:t>
            </a: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strumenti similari gestiti dalle centrali di committenza di</a:t>
            </a:r>
            <a:r>
              <a:rPr sz="105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01F5F"/>
                </a:solidFill>
                <a:latin typeface="Arial"/>
                <a:cs typeface="Arial"/>
              </a:rPr>
              <a:t>riferimento.</a:t>
            </a:r>
            <a:endParaRPr sz="10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63495" y="2263139"/>
            <a:ext cx="497205" cy="2947670"/>
          </a:xfrm>
          <a:custGeom>
            <a:avLst/>
            <a:gdLst/>
            <a:ahLst/>
            <a:cxnLst/>
            <a:rect l="l" t="t" r="r" b="b"/>
            <a:pathLst>
              <a:path w="497205" h="2947670">
                <a:moveTo>
                  <a:pt x="496824" y="2699004"/>
                </a:moveTo>
                <a:lnTo>
                  <a:pt x="0" y="2699004"/>
                </a:lnTo>
                <a:lnTo>
                  <a:pt x="248412" y="2947416"/>
                </a:lnTo>
                <a:lnTo>
                  <a:pt x="496824" y="2699004"/>
                </a:lnTo>
                <a:close/>
              </a:path>
              <a:path w="497205" h="2947670">
                <a:moveTo>
                  <a:pt x="372618" y="0"/>
                </a:moveTo>
                <a:lnTo>
                  <a:pt x="124206" y="0"/>
                </a:lnTo>
                <a:lnTo>
                  <a:pt x="124206" y="2699004"/>
                </a:lnTo>
                <a:lnTo>
                  <a:pt x="372618" y="2699004"/>
                </a:lnTo>
                <a:lnTo>
                  <a:pt x="372618" y="0"/>
                </a:lnTo>
                <a:close/>
              </a:path>
            </a:pathLst>
          </a:custGeom>
          <a:solidFill>
            <a:srgbClr val="DCE6F1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63495" y="2263139"/>
            <a:ext cx="497205" cy="2947670"/>
          </a:xfrm>
          <a:custGeom>
            <a:avLst/>
            <a:gdLst/>
            <a:ahLst/>
            <a:cxnLst/>
            <a:rect l="l" t="t" r="r" b="b"/>
            <a:pathLst>
              <a:path w="497205" h="2947670">
                <a:moveTo>
                  <a:pt x="0" y="2699004"/>
                </a:moveTo>
                <a:lnTo>
                  <a:pt x="124206" y="2699004"/>
                </a:lnTo>
                <a:lnTo>
                  <a:pt x="124206" y="0"/>
                </a:lnTo>
                <a:lnTo>
                  <a:pt x="372618" y="0"/>
                </a:lnTo>
                <a:lnTo>
                  <a:pt x="372618" y="2699004"/>
                </a:lnTo>
                <a:lnTo>
                  <a:pt x="496824" y="2699004"/>
                </a:lnTo>
                <a:lnTo>
                  <a:pt x="248412" y="2947416"/>
                </a:lnTo>
                <a:lnTo>
                  <a:pt x="0" y="2699004"/>
                </a:lnTo>
                <a:close/>
              </a:path>
            </a:pathLst>
          </a:custGeom>
          <a:ln w="6096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7095" y="720851"/>
            <a:ext cx="1840992" cy="461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0331" y="699516"/>
            <a:ext cx="1872995" cy="5440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3004" y="801623"/>
            <a:ext cx="1739264" cy="360045"/>
          </a:xfrm>
          <a:custGeom>
            <a:avLst/>
            <a:gdLst/>
            <a:ahLst/>
            <a:cxnLst/>
            <a:rect l="l" t="t" r="r" b="b"/>
            <a:pathLst>
              <a:path w="1739264" h="360044">
                <a:moveTo>
                  <a:pt x="0" y="359663"/>
                </a:moveTo>
                <a:lnTo>
                  <a:pt x="1738883" y="359663"/>
                </a:lnTo>
                <a:lnTo>
                  <a:pt x="1738883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23366" y="804417"/>
            <a:ext cx="92329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35" dirty="0">
                <a:solidFill>
                  <a:srgbClr val="FFFFFF"/>
                </a:solidFill>
                <a:latin typeface="Arial"/>
                <a:cs typeface="Arial"/>
              </a:rPr>
              <a:t>Acquisto</a:t>
            </a:r>
            <a:r>
              <a:rPr sz="105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35" dirty="0">
                <a:solidFill>
                  <a:srgbClr val="FFFFFF"/>
                </a:solidFill>
                <a:latin typeface="Arial"/>
                <a:cs typeface="Arial"/>
              </a:rPr>
              <a:t>tramite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5226" y="964438"/>
            <a:ext cx="164338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30" dirty="0">
                <a:solidFill>
                  <a:srgbClr val="FFFFFF"/>
                </a:solidFill>
                <a:latin typeface="Arial"/>
                <a:cs typeface="Arial"/>
              </a:rPr>
              <a:t>PROCEDURA</a:t>
            </a:r>
            <a:r>
              <a:rPr sz="105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35" dirty="0">
                <a:solidFill>
                  <a:srgbClr val="FFFFFF"/>
                </a:solidFill>
                <a:latin typeface="Arial"/>
                <a:cs typeface="Arial"/>
              </a:rPr>
              <a:t>AUTONOMA</a:t>
            </a:r>
            <a:endParaRPr sz="105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65759" y="733044"/>
            <a:ext cx="181355" cy="1798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02437" y="738378"/>
            <a:ext cx="1079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Strumenti </a:t>
            </a:r>
            <a:r>
              <a:rPr spc="-5" dirty="0"/>
              <a:t>alternativi alle </a:t>
            </a:r>
            <a:r>
              <a:rPr dirty="0"/>
              <a:t>Convenzioni -</a:t>
            </a:r>
            <a:r>
              <a:rPr spc="-85" dirty="0"/>
              <a:t> </a:t>
            </a:r>
            <a:r>
              <a:rPr dirty="0"/>
              <a:t>quadro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90575" y="338709"/>
            <a:ext cx="52806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Autonome procedure d'acquisto: Focus sotto – soglia</a:t>
            </a:r>
            <a:r>
              <a:rPr sz="1600" spc="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(6/8)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585204" y="64007"/>
            <a:ext cx="743711" cy="5425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09415" y="1016508"/>
            <a:ext cx="504825" cy="504825"/>
          </a:xfrm>
          <a:custGeom>
            <a:avLst/>
            <a:gdLst/>
            <a:ahLst/>
            <a:cxnLst/>
            <a:rect l="l" t="t" r="r" b="b"/>
            <a:pathLst>
              <a:path w="504825" h="504825">
                <a:moveTo>
                  <a:pt x="0" y="252221"/>
                </a:moveTo>
                <a:lnTo>
                  <a:pt x="4062" y="206879"/>
                </a:lnTo>
                <a:lnTo>
                  <a:pt x="15777" y="164205"/>
                </a:lnTo>
                <a:lnTo>
                  <a:pt x="34431" y="124911"/>
                </a:lnTo>
                <a:lnTo>
                  <a:pt x="59312" y="89710"/>
                </a:lnTo>
                <a:lnTo>
                  <a:pt x="89710" y="59312"/>
                </a:lnTo>
                <a:lnTo>
                  <a:pt x="124911" y="34431"/>
                </a:lnTo>
                <a:lnTo>
                  <a:pt x="164205" y="15777"/>
                </a:lnTo>
                <a:lnTo>
                  <a:pt x="206879" y="4062"/>
                </a:lnTo>
                <a:lnTo>
                  <a:pt x="252222" y="0"/>
                </a:lnTo>
                <a:lnTo>
                  <a:pt x="297564" y="4062"/>
                </a:lnTo>
                <a:lnTo>
                  <a:pt x="340238" y="15777"/>
                </a:lnTo>
                <a:lnTo>
                  <a:pt x="379532" y="34431"/>
                </a:lnTo>
                <a:lnTo>
                  <a:pt x="414733" y="59312"/>
                </a:lnTo>
                <a:lnTo>
                  <a:pt x="445131" y="89710"/>
                </a:lnTo>
                <a:lnTo>
                  <a:pt x="470012" y="124911"/>
                </a:lnTo>
                <a:lnTo>
                  <a:pt x="488666" y="164205"/>
                </a:lnTo>
                <a:lnTo>
                  <a:pt x="500381" y="206879"/>
                </a:lnTo>
                <a:lnTo>
                  <a:pt x="504444" y="252221"/>
                </a:lnTo>
                <a:lnTo>
                  <a:pt x="500381" y="297564"/>
                </a:lnTo>
                <a:lnTo>
                  <a:pt x="488666" y="340238"/>
                </a:lnTo>
                <a:lnTo>
                  <a:pt x="470012" y="379532"/>
                </a:lnTo>
                <a:lnTo>
                  <a:pt x="445131" y="414733"/>
                </a:lnTo>
                <a:lnTo>
                  <a:pt x="414733" y="445131"/>
                </a:lnTo>
                <a:lnTo>
                  <a:pt x="379532" y="470012"/>
                </a:lnTo>
                <a:lnTo>
                  <a:pt x="340238" y="488666"/>
                </a:lnTo>
                <a:lnTo>
                  <a:pt x="297564" y="500381"/>
                </a:lnTo>
                <a:lnTo>
                  <a:pt x="252222" y="504443"/>
                </a:lnTo>
                <a:lnTo>
                  <a:pt x="206879" y="500381"/>
                </a:lnTo>
                <a:lnTo>
                  <a:pt x="164205" y="488666"/>
                </a:lnTo>
                <a:lnTo>
                  <a:pt x="124911" y="470012"/>
                </a:lnTo>
                <a:lnTo>
                  <a:pt x="89710" y="445131"/>
                </a:lnTo>
                <a:lnTo>
                  <a:pt x="59312" y="414733"/>
                </a:lnTo>
                <a:lnTo>
                  <a:pt x="34431" y="379532"/>
                </a:lnTo>
                <a:lnTo>
                  <a:pt x="15777" y="340238"/>
                </a:lnTo>
                <a:lnTo>
                  <a:pt x="4062" y="297564"/>
                </a:lnTo>
                <a:lnTo>
                  <a:pt x="0" y="252221"/>
                </a:lnTo>
                <a:close/>
              </a:path>
            </a:pathLst>
          </a:custGeom>
          <a:ln w="9144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36364" y="1072896"/>
            <a:ext cx="3316604" cy="391795"/>
          </a:xfrm>
          <a:custGeom>
            <a:avLst/>
            <a:gdLst/>
            <a:ahLst/>
            <a:cxnLst/>
            <a:rect l="l" t="t" r="r" b="b"/>
            <a:pathLst>
              <a:path w="3316604" h="391794">
                <a:moveTo>
                  <a:pt x="3250945" y="0"/>
                </a:moveTo>
                <a:lnTo>
                  <a:pt x="65277" y="0"/>
                </a:lnTo>
                <a:lnTo>
                  <a:pt x="39862" y="5127"/>
                </a:lnTo>
                <a:lnTo>
                  <a:pt x="19113" y="19113"/>
                </a:lnTo>
                <a:lnTo>
                  <a:pt x="5127" y="39862"/>
                </a:lnTo>
                <a:lnTo>
                  <a:pt x="0" y="65277"/>
                </a:lnTo>
                <a:lnTo>
                  <a:pt x="0" y="326389"/>
                </a:lnTo>
                <a:lnTo>
                  <a:pt x="5127" y="351805"/>
                </a:lnTo>
                <a:lnTo>
                  <a:pt x="19113" y="372554"/>
                </a:lnTo>
                <a:lnTo>
                  <a:pt x="39862" y="386540"/>
                </a:lnTo>
                <a:lnTo>
                  <a:pt x="65277" y="391667"/>
                </a:lnTo>
                <a:lnTo>
                  <a:pt x="3250945" y="391667"/>
                </a:lnTo>
                <a:lnTo>
                  <a:pt x="3276361" y="386540"/>
                </a:lnTo>
                <a:lnTo>
                  <a:pt x="3297110" y="372554"/>
                </a:lnTo>
                <a:lnTo>
                  <a:pt x="3311096" y="351805"/>
                </a:lnTo>
                <a:lnTo>
                  <a:pt x="3316224" y="326389"/>
                </a:lnTo>
                <a:lnTo>
                  <a:pt x="3316224" y="65277"/>
                </a:lnTo>
                <a:lnTo>
                  <a:pt x="3311096" y="39862"/>
                </a:lnTo>
                <a:lnTo>
                  <a:pt x="3297110" y="19113"/>
                </a:lnTo>
                <a:lnTo>
                  <a:pt x="3276361" y="5127"/>
                </a:lnTo>
                <a:lnTo>
                  <a:pt x="3250945" y="0"/>
                </a:lnTo>
                <a:close/>
              </a:path>
            </a:pathLst>
          </a:custGeom>
          <a:solidFill>
            <a:srgbClr val="DCE6F1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36364" y="1072896"/>
            <a:ext cx="3316604" cy="391795"/>
          </a:xfrm>
          <a:custGeom>
            <a:avLst/>
            <a:gdLst/>
            <a:ahLst/>
            <a:cxnLst/>
            <a:rect l="l" t="t" r="r" b="b"/>
            <a:pathLst>
              <a:path w="3316604" h="391794">
                <a:moveTo>
                  <a:pt x="0" y="65277"/>
                </a:moveTo>
                <a:lnTo>
                  <a:pt x="5127" y="39862"/>
                </a:lnTo>
                <a:lnTo>
                  <a:pt x="19113" y="19113"/>
                </a:lnTo>
                <a:lnTo>
                  <a:pt x="39862" y="5127"/>
                </a:lnTo>
                <a:lnTo>
                  <a:pt x="65277" y="0"/>
                </a:lnTo>
                <a:lnTo>
                  <a:pt x="3250945" y="0"/>
                </a:lnTo>
                <a:lnTo>
                  <a:pt x="3276361" y="5127"/>
                </a:lnTo>
                <a:lnTo>
                  <a:pt x="3297110" y="19113"/>
                </a:lnTo>
                <a:lnTo>
                  <a:pt x="3311096" y="39862"/>
                </a:lnTo>
                <a:lnTo>
                  <a:pt x="3316224" y="65277"/>
                </a:lnTo>
                <a:lnTo>
                  <a:pt x="3316224" y="326389"/>
                </a:lnTo>
                <a:lnTo>
                  <a:pt x="3311096" y="351805"/>
                </a:lnTo>
                <a:lnTo>
                  <a:pt x="3297110" y="372554"/>
                </a:lnTo>
                <a:lnTo>
                  <a:pt x="3276361" y="386540"/>
                </a:lnTo>
                <a:lnTo>
                  <a:pt x="3250945" y="391667"/>
                </a:lnTo>
                <a:lnTo>
                  <a:pt x="65277" y="391667"/>
                </a:lnTo>
                <a:lnTo>
                  <a:pt x="39862" y="386540"/>
                </a:lnTo>
                <a:lnTo>
                  <a:pt x="19113" y="372554"/>
                </a:lnTo>
                <a:lnTo>
                  <a:pt x="5127" y="351805"/>
                </a:lnTo>
                <a:lnTo>
                  <a:pt x="0" y="326389"/>
                </a:lnTo>
                <a:lnTo>
                  <a:pt x="0" y="65277"/>
                </a:lnTo>
                <a:close/>
              </a:path>
            </a:pathLst>
          </a:custGeom>
          <a:ln w="6096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139054" y="1160526"/>
            <a:ext cx="19151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PROCEDURA</a:t>
            </a:r>
            <a:r>
              <a:rPr sz="1200" b="1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001F5F"/>
                </a:solidFill>
                <a:latin typeface="Arial"/>
                <a:cs typeface="Arial"/>
              </a:rPr>
              <a:t>NEGOZIATA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276858" y="1161288"/>
            <a:ext cx="2433320" cy="146050"/>
          </a:xfrm>
          <a:custGeom>
            <a:avLst/>
            <a:gdLst/>
            <a:ahLst/>
            <a:cxnLst/>
            <a:rect l="l" t="t" r="r" b="b"/>
            <a:pathLst>
              <a:path w="2433320" h="146050">
                <a:moveTo>
                  <a:pt x="2357119" y="69341"/>
                </a:moveTo>
                <a:lnTo>
                  <a:pt x="2357119" y="145541"/>
                </a:lnTo>
                <a:lnTo>
                  <a:pt x="2420619" y="113791"/>
                </a:lnTo>
                <a:lnTo>
                  <a:pt x="2369819" y="113791"/>
                </a:lnTo>
                <a:lnTo>
                  <a:pt x="2369819" y="101091"/>
                </a:lnTo>
                <a:lnTo>
                  <a:pt x="2420619" y="101091"/>
                </a:lnTo>
                <a:lnTo>
                  <a:pt x="2357119" y="69341"/>
                </a:lnTo>
                <a:close/>
              </a:path>
              <a:path w="2433320" h="146050">
                <a:moveTo>
                  <a:pt x="12700" y="0"/>
                </a:moveTo>
                <a:lnTo>
                  <a:pt x="0" y="0"/>
                </a:lnTo>
                <a:lnTo>
                  <a:pt x="0" y="110998"/>
                </a:lnTo>
                <a:lnTo>
                  <a:pt x="2793" y="113791"/>
                </a:lnTo>
                <a:lnTo>
                  <a:pt x="2357119" y="113791"/>
                </a:lnTo>
                <a:lnTo>
                  <a:pt x="2357119" y="107441"/>
                </a:lnTo>
                <a:lnTo>
                  <a:pt x="12700" y="107441"/>
                </a:lnTo>
                <a:lnTo>
                  <a:pt x="6350" y="101091"/>
                </a:lnTo>
                <a:lnTo>
                  <a:pt x="12700" y="101091"/>
                </a:lnTo>
                <a:lnTo>
                  <a:pt x="12700" y="0"/>
                </a:lnTo>
                <a:close/>
              </a:path>
              <a:path w="2433320" h="146050">
                <a:moveTo>
                  <a:pt x="2420619" y="101091"/>
                </a:moveTo>
                <a:lnTo>
                  <a:pt x="2369819" y="101091"/>
                </a:lnTo>
                <a:lnTo>
                  <a:pt x="2369819" y="113791"/>
                </a:lnTo>
                <a:lnTo>
                  <a:pt x="2420619" y="113791"/>
                </a:lnTo>
                <a:lnTo>
                  <a:pt x="2433319" y="107441"/>
                </a:lnTo>
                <a:lnTo>
                  <a:pt x="2420619" y="101091"/>
                </a:lnTo>
                <a:close/>
              </a:path>
              <a:path w="2433320" h="146050">
                <a:moveTo>
                  <a:pt x="12700" y="101091"/>
                </a:moveTo>
                <a:lnTo>
                  <a:pt x="6350" y="101091"/>
                </a:lnTo>
                <a:lnTo>
                  <a:pt x="12700" y="107441"/>
                </a:lnTo>
                <a:lnTo>
                  <a:pt x="12700" y="101091"/>
                </a:lnTo>
                <a:close/>
              </a:path>
              <a:path w="2433320" h="146050">
                <a:moveTo>
                  <a:pt x="2357119" y="101091"/>
                </a:moveTo>
                <a:lnTo>
                  <a:pt x="12700" y="101091"/>
                </a:lnTo>
                <a:lnTo>
                  <a:pt x="12700" y="107441"/>
                </a:lnTo>
                <a:lnTo>
                  <a:pt x="2357119" y="107441"/>
                </a:lnTo>
                <a:lnTo>
                  <a:pt x="2357119" y="101091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22191" y="1127760"/>
            <a:ext cx="280415" cy="2819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85444" y="1863864"/>
            <a:ext cx="2982468" cy="4084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38427" y="1877529"/>
            <a:ext cx="2476500" cy="42218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11352" y="1889760"/>
            <a:ext cx="2880360" cy="306705"/>
          </a:xfrm>
          <a:custGeom>
            <a:avLst/>
            <a:gdLst/>
            <a:ahLst/>
            <a:cxnLst/>
            <a:rect l="l" t="t" r="r" b="b"/>
            <a:pathLst>
              <a:path w="2880360" h="306705">
                <a:moveTo>
                  <a:pt x="2829306" y="0"/>
                </a:moveTo>
                <a:lnTo>
                  <a:pt x="51053" y="0"/>
                </a:lnTo>
                <a:lnTo>
                  <a:pt x="31182" y="4012"/>
                </a:lnTo>
                <a:lnTo>
                  <a:pt x="14954" y="14954"/>
                </a:lnTo>
                <a:lnTo>
                  <a:pt x="4012" y="31182"/>
                </a:lnTo>
                <a:lnTo>
                  <a:pt x="0" y="51053"/>
                </a:lnTo>
                <a:lnTo>
                  <a:pt x="0" y="255269"/>
                </a:lnTo>
                <a:lnTo>
                  <a:pt x="4012" y="275141"/>
                </a:lnTo>
                <a:lnTo>
                  <a:pt x="14954" y="291369"/>
                </a:lnTo>
                <a:lnTo>
                  <a:pt x="31182" y="302311"/>
                </a:lnTo>
                <a:lnTo>
                  <a:pt x="51053" y="306324"/>
                </a:lnTo>
                <a:lnTo>
                  <a:pt x="2829306" y="306324"/>
                </a:lnTo>
                <a:lnTo>
                  <a:pt x="2849177" y="302311"/>
                </a:lnTo>
                <a:lnTo>
                  <a:pt x="2865405" y="291369"/>
                </a:lnTo>
                <a:lnTo>
                  <a:pt x="2876347" y="275141"/>
                </a:lnTo>
                <a:lnTo>
                  <a:pt x="2880360" y="255269"/>
                </a:lnTo>
                <a:lnTo>
                  <a:pt x="2880360" y="51053"/>
                </a:lnTo>
                <a:lnTo>
                  <a:pt x="2876347" y="31182"/>
                </a:lnTo>
                <a:lnTo>
                  <a:pt x="2865405" y="14954"/>
                </a:lnTo>
                <a:lnTo>
                  <a:pt x="2849177" y="4012"/>
                </a:lnTo>
                <a:lnTo>
                  <a:pt x="28293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07719" y="1772411"/>
            <a:ext cx="251460" cy="2529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879144" y="1790827"/>
            <a:ext cx="2579370" cy="351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85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  <a:p>
            <a:pPr marL="376555">
              <a:lnSpc>
                <a:spcPts val="1285"/>
              </a:lnSpc>
            </a:pPr>
            <a:r>
              <a:rPr sz="1200" b="1" spc="-25" dirty="0">
                <a:solidFill>
                  <a:srgbClr val="00338D"/>
                </a:solidFill>
                <a:latin typeface="Arial"/>
                <a:cs typeface="Arial"/>
              </a:rPr>
              <a:t>Avvio </a:t>
            </a:r>
            <a:r>
              <a:rPr sz="1200" b="1" dirty="0">
                <a:solidFill>
                  <a:srgbClr val="00338D"/>
                </a:solidFill>
                <a:latin typeface="Arial"/>
                <a:cs typeface="Arial"/>
              </a:rPr>
              <a:t>della procedura </a:t>
            </a: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e</a:t>
            </a:r>
            <a:r>
              <a:rPr sz="1200" b="1" spc="-1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38D"/>
                </a:solidFill>
                <a:latin typeface="Arial"/>
                <a:cs typeface="Arial"/>
              </a:rPr>
              <a:t>scelta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85444" y="2532900"/>
            <a:ext cx="2982468" cy="4084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20139" y="2546565"/>
            <a:ext cx="2555748" cy="42218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11352" y="2558795"/>
            <a:ext cx="2880360" cy="306705"/>
          </a:xfrm>
          <a:custGeom>
            <a:avLst/>
            <a:gdLst/>
            <a:ahLst/>
            <a:cxnLst/>
            <a:rect l="l" t="t" r="r" b="b"/>
            <a:pathLst>
              <a:path w="2880360" h="306705">
                <a:moveTo>
                  <a:pt x="2829306" y="0"/>
                </a:moveTo>
                <a:lnTo>
                  <a:pt x="51053" y="0"/>
                </a:lnTo>
                <a:lnTo>
                  <a:pt x="31182" y="4012"/>
                </a:lnTo>
                <a:lnTo>
                  <a:pt x="14954" y="14954"/>
                </a:lnTo>
                <a:lnTo>
                  <a:pt x="4012" y="31182"/>
                </a:lnTo>
                <a:lnTo>
                  <a:pt x="0" y="51053"/>
                </a:lnTo>
                <a:lnTo>
                  <a:pt x="0" y="255269"/>
                </a:lnTo>
                <a:lnTo>
                  <a:pt x="4012" y="275141"/>
                </a:lnTo>
                <a:lnTo>
                  <a:pt x="14954" y="291369"/>
                </a:lnTo>
                <a:lnTo>
                  <a:pt x="31182" y="302311"/>
                </a:lnTo>
                <a:lnTo>
                  <a:pt x="51053" y="306324"/>
                </a:lnTo>
                <a:lnTo>
                  <a:pt x="2829306" y="306324"/>
                </a:lnTo>
                <a:lnTo>
                  <a:pt x="2849177" y="302311"/>
                </a:lnTo>
                <a:lnTo>
                  <a:pt x="2865405" y="291369"/>
                </a:lnTo>
                <a:lnTo>
                  <a:pt x="2876347" y="275141"/>
                </a:lnTo>
                <a:lnTo>
                  <a:pt x="2880360" y="255269"/>
                </a:lnTo>
                <a:lnTo>
                  <a:pt x="2880360" y="51053"/>
                </a:lnTo>
                <a:lnTo>
                  <a:pt x="2876347" y="31182"/>
                </a:lnTo>
                <a:lnTo>
                  <a:pt x="2865405" y="14954"/>
                </a:lnTo>
                <a:lnTo>
                  <a:pt x="2849177" y="4012"/>
                </a:lnTo>
                <a:lnTo>
                  <a:pt x="282930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225092" y="2604008"/>
            <a:ext cx="2252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338D"/>
                </a:solidFill>
                <a:latin typeface="Arial"/>
                <a:cs typeface="Arial"/>
              </a:rPr>
              <a:t>Selezione </a:t>
            </a: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operatore</a:t>
            </a:r>
            <a:r>
              <a:rPr sz="1200" b="1" spc="-40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affidatario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07719" y="2442972"/>
            <a:ext cx="251460" cy="2514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07719" y="2442972"/>
            <a:ext cx="251460" cy="251460"/>
          </a:xfrm>
          <a:custGeom>
            <a:avLst/>
            <a:gdLst/>
            <a:ahLst/>
            <a:cxnLst/>
            <a:rect l="l" t="t" r="r" b="b"/>
            <a:pathLst>
              <a:path w="251459" h="251460">
                <a:moveTo>
                  <a:pt x="0" y="125729"/>
                </a:moveTo>
                <a:lnTo>
                  <a:pt x="9879" y="76777"/>
                </a:lnTo>
                <a:lnTo>
                  <a:pt x="36823" y="36814"/>
                </a:lnTo>
                <a:lnTo>
                  <a:pt x="76788" y="9876"/>
                </a:lnTo>
                <a:lnTo>
                  <a:pt x="125729" y="0"/>
                </a:lnTo>
                <a:lnTo>
                  <a:pt x="174671" y="9876"/>
                </a:lnTo>
                <a:lnTo>
                  <a:pt x="214636" y="36814"/>
                </a:lnTo>
                <a:lnTo>
                  <a:pt x="241580" y="76777"/>
                </a:lnTo>
                <a:lnTo>
                  <a:pt x="251460" y="125729"/>
                </a:lnTo>
                <a:lnTo>
                  <a:pt x="241580" y="174682"/>
                </a:lnTo>
                <a:lnTo>
                  <a:pt x="214636" y="214645"/>
                </a:lnTo>
                <a:lnTo>
                  <a:pt x="174671" y="241583"/>
                </a:lnTo>
                <a:lnTo>
                  <a:pt x="125729" y="251460"/>
                </a:lnTo>
                <a:lnTo>
                  <a:pt x="76788" y="241583"/>
                </a:lnTo>
                <a:lnTo>
                  <a:pt x="36823" y="214645"/>
                </a:lnTo>
                <a:lnTo>
                  <a:pt x="9879" y="174682"/>
                </a:lnTo>
                <a:lnTo>
                  <a:pt x="0" y="125729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879144" y="2460497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053840" y="2488679"/>
            <a:ext cx="210400" cy="38710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079747" y="2569464"/>
            <a:ext cx="108585" cy="285115"/>
          </a:xfrm>
          <a:custGeom>
            <a:avLst/>
            <a:gdLst/>
            <a:ahLst/>
            <a:cxnLst/>
            <a:rect l="l" t="t" r="r" b="b"/>
            <a:pathLst>
              <a:path w="108585" h="285114">
                <a:moveTo>
                  <a:pt x="0" y="0"/>
                </a:moveTo>
                <a:lnTo>
                  <a:pt x="0" y="284988"/>
                </a:lnTo>
                <a:lnTo>
                  <a:pt x="108203" y="142494"/>
                </a:lnTo>
                <a:lnTo>
                  <a:pt x="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367784" y="2596895"/>
            <a:ext cx="6339840" cy="768350"/>
          </a:xfrm>
          <a:custGeom>
            <a:avLst/>
            <a:gdLst/>
            <a:ahLst/>
            <a:cxnLst/>
            <a:rect l="l" t="t" r="r" b="b"/>
            <a:pathLst>
              <a:path w="6339840" h="768350">
                <a:moveTo>
                  <a:pt x="0" y="768096"/>
                </a:moveTo>
                <a:lnTo>
                  <a:pt x="6339840" y="768096"/>
                </a:lnTo>
                <a:lnTo>
                  <a:pt x="6339840" y="0"/>
                </a:lnTo>
                <a:lnTo>
                  <a:pt x="0" y="0"/>
                </a:lnTo>
                <a:lnTo>
                  <a:pt x="0" y="768096"/>
                </a:lnTo>
                <a:close/>
              </a:path>
            </a:pathLst>
          </a:custGeom>
          <a:ln w="9144">
            <a:solidFill>
              <a:srgbClr val="A6A6A6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4463288" y="2530474"/>
            <a:ext cx="2774315" cy="581660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1200" b="1" u="heavy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MODALITA' </a:t>
            </a:r>
            <a:r>
              <a:rPr sz="12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DI</a:t>
            </a:r>
            <a:r>
              <a:rPr sz="1200" b="1" u="heavy" spc="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SELEZIONE:</a:t>
            </a:r>
            <a:endParaRPr sz="1200">
              <a:latin typeface="Arial"/>
              <a:cs typeface="Arial"/>
            </a:endParaRPr>
          </a:p>
          <a:p>
            <a:pPr marL="120650">
              <a:lnSpc>
                <a:spcPct val="100000"/>
              </a:lnSpc>
              <a:spcBef>
                <a:spcPts val="745"/>
              </a:spcBef>
            </a:pP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A.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indagini di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mercato mediante</a:t>
            </a:r>
            <a:r>
              <a:rPr sz="12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avviso;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571746" y="3123438"/>
            <a:ext cx="2265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B. elenchi di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operatori</a:t>
            </a:r>
            <a:r>
              <a:rPr sz="1200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economici.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284719" y="3206495"/>
            <a:ext cx="76200" cy="433070"/>
          </a:xfrm>
          <a:custGeom>
            <a:avLst/>
            <a:gdLst/>
            <a:ahLst/>
            <a:cxnLst/>
            <a:rect l="l" t="t" r="r" b="b"/>
            <a:pathLst>
              <a:path w="76200" h="433070">
                <a:moveTo>
                  <a:pt x="31750" y="356615"/>
                </a:moveTo>
                <a:lnTo>
                  <a:pt x="0" y="356615"/>
                </a:lnTo>
                <a:lnTo>
                  <a:pt x="38100" y="432815"/>
                </a:lnTo>
                <a:lnTo>
                  <a:pt x="69850" y="369315"/>
                </a:lnTo>
                <a:lnTo>
                  <a:pt x="31750" y="369315"/>
                </a:lnTo>
                <a:lnTo>
                  <a:pt x="31750" y="356615"/>
                </a:lnTo>
                <a:close/>
              </a:path>
              <a:path w="76200" h="433070">
                <a:moveTo>
                  <a:pt x="44450" y="331215"/>
                </a:moveTo>
                <a:lnTo>
                  <a:pt x="31750" y="331215"/>
                </a:lnTo>
                <a:lnTo>
                  <a:pt x="31750" y="369315"/>
                </a:lnTo>
                <a:lnTo>
                  <a:pt x="44450" y="369315"/>
                </a:lnTo>
                <a:lnTo>
                  <a:pt x="44450" y="331215"/>
                </a:lnTo>
                <a:close/>
              </a:path>
              <a:path w="76200" h="433070">
                <a:moveTo>
                  <a:pt x="76200" y="356615"/>
                </a:moveTo>
                <a:lnTo>
                  <a:pt x="44450" y="356615"/>
                </a:lnTo>
                <a:lnTo>
                  <a:pt x="44450" y="369315"/>
                </a:lnTo>
                <a:lnTo>
                  <a:pt x="69850" y="369315"/>
                </a:lnTo>
                <a:lnTo>
                  <a:pt x="76200" y="356615"/>
                </a:lnTo>
                <a:close/>
              </a:path>
              <a:path w="76200" h="433070">
                <a:moveTo>
                  <a:pt x="44450" y="280415"/>
                </a:moveTo>
                <a:lnTo>
                  <a:pt x="31750" y="280415"/>
                </a:lnTo>
                <a:lnTo>
                  <a:pt x="31750" y="318515"/>
                </a:lnTo>
                <a:lnTo>
                  <a:pt x="44450" y="318515"/>
                </a:lnTo>
                <a:lnTo>
                  <a:pt x="44450" y="280415"/>
                </a:lnTo>
                <a:close/>
              </a:path>
              <a:path w="76200" h="433070">
                <a:moveTo>
                  <a:pt x="44450" y="229615"/>
                </a:moveTo>
                <a:lnTo>
                  <a:pt x="31750" y="229615"/>
                </a:lnTo>
                <a:lnTo>
                  <a:pt x="31750" y="267715"/>
                </a:lnTo>
                <a:lnTo>
                  <a:pt x="44450" y="267715"/>
                </a:lnTo>
                <a:lnTo>
                  <a:pt x="44450" y="229615"/>
                </a:lnTo>
                <a:close/>
              </a:path>
              <a:path w="76200" h="433070">
                <a:moveTo>
                  <a:pt x="44450" y="178815"/>
                </a:moveTo>
                <a:lnTo>
                  <a:pt x="31750" y="178815"/>
                </a:lnTo>
                <a:lnTo>
                  <a:pt x="31750" y="216915"/>
                </a:lnTo>
                <a:lnTo>
                  <a:pt x="44450" y="216915"/>
                </a:lnTo>
                <a:lnTo>
                  <a:pt x="44450" y="178815"/>
                </a:lnTo>
                <a:close/>
              </a:path>
              <a:path w="76200" h="433070">
                <a:moveTo>
                  <a:pt x="44450" y="128015"/>
                </a:moveTo>
                <a:lnTo>
                  <a:pt x="31750" y="128015"/>
                </a:lnTo>
                <a:lnTo>
                  <a:pt x="31750" y="166115"/>
                </a:lnTo>
                <a:lnTo>
                  <a:pt x="44450" y="166115"/>
                </a:lnTo>
                <a:lnTo>
                  <a:pt x="44450" y="128015"/>
                </a:lnTo>
                <a:close/>
              </a:path>
              <a:path w="76200" h="433070">
                <a:moveTo>
                  <a:pt x="44450" y="77215"/>
                </a:moveTo>
                <a:lnTo>
                  <a:pt x="31750" y="77215"/>
                </a:lnTo>
                <a:lnTo>
                  <a:pt x="31750" y="115315"/>
                </a:lnTo>
                <a:lnTo>
                  <a:pt x="44450" y="115315"/>
                </a:lnTo>
                <a:lnTo>
                  <a:pt x="44450" y="77215"/>
                </a:lnTo>
                <a:close/>
              </a:path>
              <a:path w="76200" h="43307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65419" y="64515"/>
                </a:lnTo>
                <a:lnTo>
                  <a:pt x="31750" y="64515"/>
                </a:lnTo>
                <a:lnTo>
                  <a:pt x="31750" y="38100"/>
                </a:lnTo>
                <a:lnTo>
                  <a:pt x="76200" y="38100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  <a:path w="76200" h="433070">
                <a:moveTo>
                  <a:pt x="44450" y="38100"/>
                </a:moveTo>
                <a:lnTo>
                  <a:pt x="31750" y="38100"/>
                </a:lnTo>
                <a:lnTo>
                  <a:pt x="31750" y="64515"/>
                </a:lnTo>
                <a:lnTo>
                  <a:pt x="44450" y="64515"/>
                </a:lnTo>
                <a:lnTo>
                  <a:pt x="44450" y="38100"/>
                </a:lnTo>
                <a:close/>
              </a:path>
              <a:path w="76200" h="433070">
                <a:moveTo>
                  <a:pt x="76200" y="38100"/>
                </a:moveTo>
                <a:lnTo>
                  <a:pt x="44450" y="38100"/>
                </a:lnTo>
                <a:lnTo>
                  <a:pt x="44450" y="64515"/>
                </a:lnTo>
                <a:lnTo>
                  <a:pt x="65419" y="64515"/>
                </a:lnTo>
                <a:lnTo>
                  <a:pt x="73211" y="52947"/>
                </a:lnTo>
                <a:lnTo>
                  <a:pt x="76200" y="3810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476750" y="3105150"/>
            <a:ext cx="2987040" cy="216535"/>
          </a:xfrm>
          <a:custGeom>
            <a:avLst/>
            <a:gdLst/>
            <a:ahLst/>
            <a:cxnLst/>
            <a:rect l="l" t="t" r="r" b="b"/>
            <a:pathLst>
              <a:path w="2987040" h="216535">
                <a:moveTo>
                  <a:pt x="0" y="216408"/>
                </a:moveTo>
                <a:lnTo>
                  <a:pt x="2987040" y="216408"/>
                </a:lnTo>
                <a:lnTo>
                  <a:pt x="2987040" y="0"/>
                </a:lnTo>
                <a:lnTo>
                  <a:pt x="0" y="0"/>
                </a:lnTo>
                <a:lnTo>
                  <a:pt x="0" y="216408"/>
                </a:lnTo>
                <a:close/>
              </a:path>
            </a:pathLst>
          </a:custGeom>
          <a:ln w="19811">
            <a:solidFill>
              <a:srgbClr val="4F81BC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802123" y="3753611"/>
            <a:ext cx="222885" cy="1332230"/>
          </a:xfrm>
          <a:custGeom>
            <a:avLst/>
            <a:gdLst/>
            <a:ahLst/>
            <a:cxnLst/>
            <a:rect l="l" t="t" r="r" b="b"/>
            <a:pathLst>
              <a:path w="222885" h="1332229">
                <a:moveTo>
                  <a:pt x="222503" y="1220724"/>
                </a:moveTo>
                <a:lnTo>
                  <a:pt x="0" y="1220724"/>
                </a:lnTo>
                <a:lnTo>
                  <a:pt x="111251" y="1331976"/>
                </a:lnTo>
                <a:lnTo>
                  <a:pt x="222503" y="1220724"/>
                </a:lnTo>
                <a:close/>
              </a:path>
              <a:path w="222885" h="1332229">
                <a:moveTo>
                  <a:pt x="166877" y="0"/>
                </a:moveTo>
                <a:lnTo>
                  <a:pt x="55625" y="0"/>
                </a:lnTo>
                <a:lnTo>
                  <a:pt x="55625" y="1220724"/>
                </a:lnTo>
                <a:lnTo>
                  <a:pt x="166877" y="1220724"/>
                </a:lnTo>
                <a:lnTo>
                  <a:pt x="166877" y="0"/>
                </a:lnTo>
                <a:close/>
              </a:path>
            </a:pathLst>
          </a:custGeom>
          <a:solidFill>
            <a:srgbClr val="FCEADA">
              <a:alpha val="1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059426" y="4546219"/>
            <a:ext cx="30327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u="heavy" dirty="0">
                <a:solidFill>
                  <a:srgbClr val="F79546"/>
                </a:solidFill>
                <a:uFill>
                  <a:solidFill>
                    <a:srgbClr val="F79546"/>
                  </a:solidFill>
                </a:uFill>
                <a:latin typeface="Arial"/>
                <a:cs typeface="Arial"/>
              </a:rPr>
              <a:t>2. </a:t>
            </a:r>
            <a:r>
              <a:rPr sz="1050" b="1" u="heavy" spc="-5" dirty="0">
                <a:solidFill>
                  <a:srgbClr val="F79546"/>
                </a:solidFill>
                <a:uFill>
                  <a:solidFill>
                    <a:srgbClr val="F79546"/>
                  </a:solidFill>
                </a:uFill>
                <a:latin typeface="Arial"/>
                <a:cs typeface="Arial"/>
              </a:rPr>
              <a:t>INDIVIDUAZIONE </a:t>
            </a:r>
            <a:r>
              <a:rPr sz="1050" b="1" u="heavy" dirty="0">
                <a:solidFill>
                  <a:srgbClr val="F79546"/>
                </a:solidFill>
                <a:uFill>
                  <a:solidFill>
                    <a:srgbClr val="F79546"/>
                  </a:solidFill>
                </a:uFill>
                <a:latin typeface="Arial"/>
                <a:cs typeface="Arial"/>
              </a:rPr>
              <a:t>DEGLI </a:t>
            </a:r>
            <a:r>
              <a:rPr sz="1050" b="1" u="heavy" spc="-5" dirty="0">
                <a:solidFill>
                  <a:srgbClr val="F79546"/>
                </a:solidFill>
                <a:uFill>
                  <a:solidFill>
                    <a:srgbClr val="F79546"/>
                  </a:solidFill>
                </a:uFill>
                <a:latin typeface="Arial"/>
                <a:cs typeface="Arial"/>
              </a:rPr>
              <a:t>OPERATORI</a:t>
            </a:r>
            <a:r>
              <a:rPr sz="1050" b="1" u="heavy" spc="-90" dirty="0">
                <a:solidFill>
                  <a:srgbClr val="F79546"/>
                </a:solidFill>
                <a:uFill>
                  <a:solidFill>
                    <a:srgbClr val="F79546"/>
                  </a:solidFill>
                </a:uFill>
                <a:latin typeface="Arial"/>
                <a:cs typeface="Arial"/>
              </a:rPr>
              <a:t> </a:t>
            </a:r>
            <a:r>
              <a:rPr sz="1050" b="1" u="heavy" dirty="0">
                <a:solidFill>
                  <a:srgbClr val="F79546"/>
                </a:solidFill>
                <a:uFill>
                  <a:solidFill>
                    <a:srgbClr val="F79546"/>
                  </a:solidFill>
                </a:uFill>
                <a:latin typeface="Arial"/>
                <a:cs typeface="Arial"/>
              </a:rPr>
              <a:t>IDONEI</a:t>
            </a:r>
            <a:endParaRPr sz="10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058917" y="4920741"/>
            <a:ext cx="243840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u="heavy" dirty="0">
                <a:solidFill>
                  <a:srgbClr val="F79546"/>
                </a:solidFill>
                <a:uFill>
                  <a:solidFill>
                    <a:srgbClr val="F79546"/>
                  </a:solidFill>
                </a:uFill>
                <a:latin typeface="Arial"/>
                <a:cs typeface="Arial"/>
              </a:rPr>
              <a:t>3. </a:t>
            </a:r>
            <a:r>
              <a:rPr sz="1050" b="1" u="heavy" spc="-5" dirty="0">
                <a:solidFill>
                  <a:srgbClr val="F79546"/>
                </a:solidFill>
                <a:uFill>
                  <a:solidFill>
                    <a:srgbClr val="F79546"/>
                  </a:solidFill>
                </a:uFill>
                <a:latin typeface="Arial"/>
                <a:cs typeface="Arial"/>
              </a:rPr>
              <a:t>FORMALIZZAZIONE </a:t>
            </a:r>
            <a:r>
              <a:rPr sz="1050" b="1" u="heavy" dirty="0">
                <a:solidFill>
                  <a:srgbClr val="F79546"/>
                </a:solidFill>
                <a:uFill>
                  <a:solidFill>
                    <a:srgbClr val="F79546"/>
                  </a:solidFill>
                </a:uFill>
                <a:latin typeface="Arial"/>
                <a:cs typeface="Arial"/>
              </a:rPr>
              <a:t>DEI</a:t>
            </a:r>
            <a:r>
              <a:rPr sz="1050" b="1" u="heavy" spc="-50" dirty="0">
                <a:solidFill>
                  <a:srgbClr val="F79546"/>
                </a:solidFill>
                <a:uFill>
                  <a:solidFill>
                    <a:srgbClr val="F79546"/>
                  </a:solidFill>
                </a:uFill>
                <a:latin typeface="Arial"/>
                <a:cs typeface="Arial"/>
              </a:rPr>
              <a:t> </a:t>
            </a:r>
            <a:r>
              <a:rPr sz="1050" b="1" u="heavy" spc="-5" dirty="0">
                <a:solidFill>
                  <a:srgbClr val="F79546"/>
                </a:solidFill>
                <a:uFill>
                  <a:solidFill>
                    <a:srgbClr val="F79546"/>
                  </a:solidFill>
                </a:uFill>
                <a:latin typeface="Arial"/>
                <a:cs typeface="Arial"/>
              </a:rPr>
              <a:t>RISULTATI</a:t>
            </a:r>
            <a:endParaRPr sz="105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885444" y="3203460"/>
            <a:ext cx="2982468" cy="4084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057400" y="3217125"/>
            <a:ext cx="638530" cy="42218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11352" y="3229355"/>
            <a:ext cx="2880360" cy="306705"/>
          </a:xfrm>
          <a:custGeom>
            <a:avLst/>
            <a:gdLst/>
            <a:ahLst/>
            <a:cxnLst/>
            <a:rect l="l" t="t" r="r" b="b"/>
            <a:pathLst>
              <a:path w="2880360" h="306704">
                <a:moveTo>
                  <a:pt x="2829306" y="0"/>
                </a:moveTo>
                <a:lnTo>
                  <a:pt x="51053" y="0"/>
                </a:lnTo>
                <a:lnTo>
                  <a:pt x="31182" y="4012"/>
                </a:lnTo>
                <a:lnTo>
                  <a:pt x="14954" y="14954"/>
                </a:lnTo>
                <a:lnTo>
                  <a:pt x="4012" y="31182"/>
                </a:lnTo>
                <a:lnTo>
                  <a:pt x="0" y="51054"/>
                </a:lnTo>
                <a:lnTo>
                  <a:pt x="0" y="255270"/>
                </a:lnTo>
                <a:lnTo>
                  <a:pt x="4012" y="275141"/>
                </a:lnTo>
                <a:lnTo>
                  <a:pt x="14954" y="291369"/>
                </a:lnTo>
                <a:lnTo>
                  <a:pt x="31182" y="302311"/>
                </a:lnTo>
                <a:lnTo>
                  <a:pt x="51053" y="306324"/>
                </a:lnTo>
                <a:lnTo>
                  <a:pt x="2829306" y="306324"/>
                </a:lnTo>
                <a:lnTo>
                  <a:pt x="2849177" y="302311"/>
                </a:lnTo>
                <a:lnTo>
                  <a:pt x="2865405" y="291369"/>
                </a:lnTo>
                <a:lnTo>
                  <a:pt x="2876347" y="275141"/>
                </a:lnTo>
                <a:lnTo>
                  <a:pt x="2880360" y="255270"/>
                </a:lnTo>
                <a:lnTo>
                  <a:pt x="2880360" y="51054"/>
                </a:lnTo>
                <a:lnTo>
                  <a:pt x="2876347" y="31182"/>
                </a:lnTo>
                <a:lnTo>
                  <a:pt x="2865405" y="14954"/>
                </a:lnTo>
                <a:lnTo>
                  <a:pt x="2849177" y="4012"/>
                </a:lnTo>
                <a:lnTo>
                  <a:pt x="28293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2162682" y="3273933"/>
            <a:ext cx="3790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338D"/>
                </a:solidFill>
                <a:latin typeface="Arial"/>
                <a:cs typeface="Arial"/>
              </a:rPr>
              <a:t>In</a:t>
            </a:r>
            <a:r>
              <a:rPr sz="1200" b="1" spc="-20" dirty="0">
                <a:solidFill>
                  <a:srgbClr val="00338D"/>
                </a:solidFill>
                <a:latin typeface="Arial"/>
                <a:cs typeface="Arial"/>
              </a:rPr>
              <a:t>v</a:t>
            </a:r>
            <a:r>
              <a:rPr sz="1200" b="1" dirty="0">
                <a:solidFill>
                  <a:srgbClr val="00338D"/>
                </a:solidFill>
                <a:latin typeface="Arial"/>
                <a:cs typeface="Arial"/>
              </a:rPr>
              <a:t>iti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807719" y="3112007"/>
            <a:ext cx="251460" cy="2529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879144" y="3130422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885444" y="3872496"/>
            <a:ext cx="2982468" cy="4084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706879" y="3886162"/>
            <a:ext cx="1338071" cy="42218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11352" y="3898391"/>
            <a:ext cx="2880360" cy="306705"/>
          </a:xfrm>
          <a:custGeom>
            <a:avLst/>
            <a:gdLst/>
            <a:ahLst/>
            <a:cxnLst/>
            <a:rect l="l" t="t" r="r" b="b"/>
            <a:pathLst>
              <a:path w="2880360" h="306704">
                <a:moveTo>
                  <a:pt x="2829306" y="0"/>
                </a:moveTo>
                <a:lnTo>
                  <a:pt x="51053" y="0"/>
                </a:lnTo>
                <a:lnTo>
                  <a:pt x="31182" y="4012"/>
                </a:lnTo>
                <a:lnTo>
                  <a:pt x="14954" y="14954"/>
                </a:lnTo>
                <a:lnTo>
                  <a:pt x="4012" y="31182"/>
                </a:lnTo>
                <a:lnTo>
                  <a:pt x="0" y="51053"/>
                </a:lnTo>
                <a:lnTo>
                  <a:pt x="0" y="255269"/>
                </a:lnTo>
                <a:lnTo>
                  <a:pt x="4012" y="275141"/>
                </a:lnTo>
                <a:lnTo>
                  <a:pt x="14954" y="291369"/>
                </a:lnTo>
                <a:lnTo>
                  <a:pt x="31182" y="302311"/>
                </a:lnTo>
                <a:lnTo>
                  <a:pt x="51053" y="306323"/>
                </a:lnTo>
                <a:lnTo>
                  <a:pt x="2829306" y="306323"/>
                </a:lnTo>
                <a:lnTo>
                  <a:pt x="2849177" y="302311"/>
                </a:lnTo>
                <a:lnTo>
                  <a:pt x="2865405" y="291369"/>
                </a:lnTo>
                <a:lnTo>
                  <a:pt x="2876347" y="275141"/>
                </a:lnTo>
                <a:lnTo>
                  <a:pt x="2880360" y="255269"/>
                </a:lnTo>
                <a:lnTo>
                  <a:pt x="2880360" y="51053"/>
                </a:lnTo>
                <a:lnTo>
                  <a:pt x="2876347" y="31182"/>
                </a:lnTo>
                <a:lnTo>
                  <a:pt x="2865405" y="14954"/>
                </a:lnTo>
                <a:lnTo>
                  <a:pt x="2849177" y="4012"/>
                </a:lnTo>
                <a:lnTo>
                  <a:pt x="28293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1811782" y="3943857"/>
            <a:ext cx="10769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Sedute </a:t>
            </a:r>
            <a:r>
              <a:rPr sz="1200" b="1" dirty="0">
                <a:solidFill>
                  <a:srgbClr val="00338D"/>
                </a:solidFill>
                <a:latin typeface="Arial"/>
                <a:cs typeface="Arial"/>
              </a:rPr>
              <a:t>di</a:t>
            </a:r>
            <a:r>
              <a:rPr sz="1200" b="1" spc="-50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gara</a:t>
            </a:r>
            <a:endParaRPr sz="12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807719" y="3782567"/>
            <a:ext cx="251460" cy="25145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879144" y="3800347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885444" y="4532388"/>
            <a:ext cx="2982468" cy="42670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61644" y="4564341"/>
            <a:ext cx="2828544" cy="42218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11352" y="4558284"/>
            <a:ext cx="2880360" cy="325120"/>
          </a:xfrm>
          <a:custGeom>
            <a:avLst/>
            <a:gdLst/>
            <a:ahLst/>
            <a:cxnLst/>
            <a:rect l="l" t="t" r="r" b="b"/>
            <a:pathLst>
              <a:path w="2880360" h="325120">
                <a:moveTo>
                  <a:pt x="2826258" y="0"/>
                </a:moveTo>
                <a:lnTo>
                  <a:pt x="54101" y="0"/>
                </a:lnTo>
                <a:lnTo>
                  <a:pt x="33041" y="4256"/>
                </a:lnTo>
                <a:lnTo>
                  <a:pt x="15844" y="15859"/>
                </a:lnTo>
                <a:lnTo>
                  <a:pt x="4251" y="33057"/>
                </a:lnTo>
                <a:lnTo>
                  <a:pt x="0" y="54102"/>
                </a:lnTo>
                <a:lnTo>
                  <a:pt x="0" y="270510"/>
                </a:lnTo>
                <a:lnTo>
                  <a:pt x="4251" y="291554"/>
                </a:lnTo>
                <a:lnTo>
                  <a:pt x="15844" y="308752"/>
                </a:lnTo>
                <a:lnTo>
                  <a:pt x="33041" y="320355"/>
                </a:lnTo>
                <a:lnTo>
                  <a:pt x="54101" y="324612"/>
                </a:lnTo>
                <a:lnTo>
                  <a:pt x="2826258" y="324612"/>
                </a:lnTo>
                <a:lnTo>
                  <a:pt x="2847302" y="320355"/>
                </a:lnTo>
                <a:lnTo>
                  <a:pt x="2864500" y="308752"/>
                </a:lnTo>
                <a:lnTo>
                  <a:pt x="2876103" y="291554"/>
                </a:lnTo>
                <a:lnTo>
                  <a:pt x="2880360" y="270510"/>
                </a:lnTo>
                <a:lnTo>
                  <a:pt x="2880360" y="54102"/>
                </a:lnTo>
                <a:lnTo>
                  <a:pt x="2876103" y="33057"/>
                </a:lnTo>
                <a:lnTo>
                  <a:pt x="2864500" y="15859"/>
                </a:lnTo>
                <a:lnTo>
                  <a:pt x="2847302" y="4256"/>
                </a:lnTo>
                <a:lnTo>
                  <a:pt x="28262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1066596" y="4622038"/>
            <a:ext cx="25673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00338D"/>
                </a:solidFill>
                <a:latin typeface="Arial"/>
                <a:cs typeface="Arial"/>
              </a:rPr>
              <a:t>Verifiche </a:t>
            </a:r>
            <a:r>
              <a:rPr sz="1200" b="1" dirty="0">
                <a:solidFill>
                  <a:srgbClr val="00338D"/>
                </a:solidFill>
                <a:latin typeface="Arial"/>
                <a:cs typeface="Arial"/>
              </a:rPr>
              <a:t>sul </a:t>
            </a: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possesso </a:t>
            </a:r>
            <a:r>
              <a:rPr sz="1200" b="1" dirty="0">
                <a:solidFill>
                  <a:srgbClr val="00338D"/>
                </a:solidFill>
                <a:latin typeface="Arial"/>
                <a:cs typeface="Arial"/>
              </a:rPr>
              <a:t>dei</a:t>
            </a:r>
            <a:r>
              <a:rPr sz="1200" b="1" spc="-70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38D"/>
                </a:solidFill>
                <a:latin typeface="Arial"/>
                <a:cs typeface="Arial"/>
              </a:rPr>
              <a:t>requisiti</a:t>
            </a:r>
            <a:endParaRPr sz="1200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807719" y="4451603"/>
            <a:ext cx="251460" cy="25145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879144" y="4470019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885444" y="5202935"/>
            <a:ext cx="2982468" cy="42670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496567" y="5234940"/>
            <a:ext cx="1760220" cy="42218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11352" y="5228844"/>
            <a:ext cx="2880360" cy="325120"/>
          </a:xfrm>
          <a:custGeom>
            <a:avLst/>
            <a:gdLst/>
            <a:ahLst/>
            <a:cxnLst/>
            <a:rect l="l" t="t" r="r" b="b"/>
            <a:pathLst>
              <a:path w="2880360" h="325120">
                <a:moveTo>
                  <a:pt x="2826258" y="0"/>
                </a:moveTo>
                <a:lnTo>
                  <a:pt x="54101" y="0"/>
                </a:lnTo>
                <a:lnTo>
                  <a:pt x="33041" y="4256"/>
                </a:lnTo>
                <a:lnTo>
                  <a:pt x="15844" y="15859"/>
                </a:lnTo>
                <a:lnTo>
                  <a:pt x="4251" y="33057"/>
                </a:lnTo>
                <a:lnTo>
                  <a:pt x="0" y="54101"/>
                </a:lnTo>
                <a:lnTo>
                  <a:pt x="0" y="270509"/>
                </a:lnTo>
                <a:lnTo>
                  <a:pt x="4251" y="291554"/>
                </a:lnTo>
                <a:lnTo>
                  <a:pt x="15844" y="308752"/>
                </a:lnTo>
                <a:lnTo>
                  <a:pt x="33041" y="320355"/>
                </a:lnTo>
                <a:lnTo>
                  <a:pt x="54101" y="324611"/>
                </a:lnTo>
                <a:lnTo>
                  <a:pt x="2826258" y="324611"/>
                </a:lnTo>
                <a:lnTo>
                  <a:pt x="2847302" y="320355"/>
                </a:lnTo>
                <a:lnTo>
                  <a:pt x="2864500" y="308752"/>
                </a:lnTo>
                <a:lnTo>
                  <a:pt x="2876103" y="291554"/>
                </a:lnTo>
                <a:lnTo>
                  <a:pt x="2880360" y="270509"/>
                </a:lnTo>
                <a:lnTo>
                  <a:pt x="2880360" y="54101"/>
                </a:lnTo>
                <a:lnTo>
                  <a:pt x="2876103" y="33057"/>
                </a:lnTo>
                <a:lnTo>
                  <a:pt x="2864500" y="15859"/>
                </a:lnTo>
                <a:lnTo>
                  <a:pt x="2847302" y="4256"/>
                </a:lnTo>
                <a:lnTo>
                  <a:pt x="28262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07719" y="5120640"/>
            <a:ext cx="251460" cy="2529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879144" y="5139944"/>
            <a:ext cx="222313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2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  <a:p>
            <a:pPr marL="735330">
              <a:lnSpc>
                <a:spcPts val="1320"/>
              </a:lnSpc>
            </a:pPr>
            <a:r>
              <a:rPr sz="1200" b="1" dirty="0">
                <a:solidFill>
                  <a:srgbClr val="00338D"/>
                </a:solidFill>
                <a:latin typeface="Arial"/>
                <a:cs typeface="Arial"/>
              </a:rPr>
              <a:t>Stipula del</a:t>
            </a:r>
            <a:r>
              <a:rPr sz="1200" b="1" spc="-6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contratto</a:t>
            </a:r>
            <a:endParaRPr sz="1200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7385304" y="71627"/>
            <a:ext cx="2022348" cy="56692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074920" y="6198108"/>
            <a:ext cx="502920" cy="431800"/>
          </a:xfrm>
          <a:custGeom>
            <a:avLst/>
            <a:gdLst/>
            <a:ahLst/>
            <a:cxnLst/>
            <a:rect l="l" t="t" r="r" b="b"/>
            <a:pathLst>
              <a:path w="502920" h="431800">
                <a:moveTo>
                  <a:pt x="502919" y="107822"/>
                </a:moveTo>
                <a:lnTo>
                  <a:pt x="489457" y="107822"/>
                </a:lnTo>
                <a:lnTo>
                  <a:pt x="489457" y="323468"/>
                </a:lnTo>
                <a:lnTo>
                  <a:pt x="502919" y="323468"/>
                </a:lnTo>
                <a:lnTo>
                  <a:pt x="502919" y="107822"/>
                </a:lnTo>
                <a:close/>
              </a:path>
              <a:path w="502920" h="431800">
                <a:moveTo>
                  <a:pt x="475995" y="107822"/>
                </a:moveTo>
                <a:lnTo>
                  <a:pt x="448944" y="107822"/>
                </a:lnTo>
                <a:lnTo>
                  <a:pt x="448944" y="323468"/>
                </a:lnTo>
                <a:lnTo>
                  <a:pt x="475995" y="323468"/>
                </a:lnTo>
                <a:lnTo>
                  <a:pt x="475995" y="107822"/>
                </a:lnTo>
                <a:close/>
              </a:path>
              <a:path w="502920" h="431800">
                <a:moveTo>
                  <a:pt x="215645" y="0"/>
                </a:moveTo>
                <a:lnTo>
                  <a:pt x="0" y="215645"/>
                </a:lnTo>
                <a:lnTo>
                  <a:pt x="215645" y="431291"/>
                </a:lnTo>
                <a:lnTo>
                  <a:pt x="215645" y="323468"/>
                </a:lnTo>
                <a:lnTo>
                  <a:pt x="435482" y="323468"/>
                </a:lnTo>
                <a:lnTo>
                  <a:pt x="435482" y="107822"/>
                </a:lnTo>
                <a:lnTo>
                  <a:pt x="215645" y="107822"/>
                </a:lnTo>
                <a:lnTo>
                  <a:pt x="215645" y="0"/>
                </a:lnTo>
                <a:close/>
              </a:path>
            </a:pathLst>
          </a:custGeom>
          <a:solidFill>
            <a:srgbClr val="1343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486867" y="6326400"/>
            <a:ext cx="4480560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001F5F"/>
                </a:solidFill>
                <a:latin typeface="Arial"/>
                <a:cs typeface="Arial"/>
              </a:rPr>
              <a:t>Per tornare </a:t>
            </a:r>
            <a:r>
              <a:rPr sz="1100" spc="-5" dirty="0">
                <a:solidFill>
                  <a:srgbClr val="001F5F"/>
                </a:solidFill>
                <a:latin typeface="Arial"/>
                <a:cs typeface="Arial"/>
              </a:rPr>
              <a:t>al materiale didattico principale, cliccare sull'icona di</a:t>
            </a:r>
            <a:r>
              <a:rPr sz="1100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01F5F"/>
                </a:solidFill>
                <a:latin typeface="Arial"/>
                <a:cs typeface="Arial"/>
              </a:rPr>
              <a:t>seguito</a:t>
            </a:r>
            <a:endParaRPr sz="1100">
              <a:latin typeface="Arial"/>
              <a:cs typeface="Arial"/>
            </a:endParaRPr>
          </a:p>
        </p:txBody>
      </p:sp>
      <p:sp>
        <p:nvSpPr>
          <p:cNvPr id="73" name="object 7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ts val="1425"/>
              </a:lnSpc>
            </a:pPr>
            <a:fld id="{81D60167-4931-47E6-BA6A-407CBD079E47}" type="slidenum">
              <a:rPr spc="-5" dirty="0"/>
              <a:t>192</a:t>
            </a:fld>
            <a:endParaRPr spc="-5" dirty="0"/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63495" y="2263139"/>
            <a:ext cx="497205" cy="2947670"/>
          </a:xfrm>
          <a:custGeom>
            <a:avLst/>
            <a:gdLst/>
            <a:ahLst/>
            <a:cxnLst/>
            <a:rect l="l" t="t" r="r" b="b"/>
            <a:pathLst>
              <a:path w="497205" h="2947670">
                <a:moveTo>
                  <a:pt x="496824" y="2699004"/>
                </a:moveTo>
                <a:lnTo>
                  <a:pt x="0" y="2699004"/>
                </a:lnTo>
                <a:lnTo>
                  <a:pt x="248412" y="2947416"/>
                </a:lnTo>
                <a:lnTo>
                  <a:pt x="496824" y="2699004"/>
                </a:lnTo>
                <a:close/>
              </a:path>
              <a:path w="497205" h="2947670">
                <a:moveTo>
                  <a:pt x="372618" y="0"/>
                </a:moveTo>
                <a:lnTo>
                  <a:pt x="124206" y="0"/>
                </a:lnTo>
                <a:lnTo>
                  <a:pt x="124206" y="2699004"/>
                </a:lnTo>
                <a:lnTo>
                  <a:pt x="372618" y="2699004"/>
                </a:lnTo>
                <a:lnTo>
                  <a:pt x="372618" y="0"/>
                </a:lnTo>
                <a:close/>
              </a:path>
            </a:pathLst>
          </a:custGeom>
          <a:solidFill>
            <a:srgbClr val="DCE6F1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63495" y="2263139"/>
            <a:ext cx="497205" cy="2947670"/>
          </a:xfrm>
          <a:custGeom>
            <a:avLst/>
            <a:gdLst/>
            <a:ahLst/>
            <a:cxnLst/>
            <a:rect l="l" t="t" r="r" b="b"/>
            <a:pathLst>
              <a:path w="497205" h="2947670">
                <a:moveTo>
                  <a:pt x="0" y="2699004"/>
                </a:moveTo>
                <a:lnTo>
                  <a:pt x="124206" y="2699004"/>
                </a:lnTo>
                <a:lnTo>
                  <a:pt x="124206" y="0"/>
                </a:lnTo>
                <a:lnTo>
                  <a:pt x="372618" y="0"/>
                </a:lnTo>
                <a:lnTo>
                  <a:pt x="372618" y="2699004"/>
                </a:lnTo>
                <a:lnTo>
                  <a:pt x="496824" y="2699004"/>
                </a:lnTo>
                <a:lnTo>
                  <a:pt x="248412" y="2947416"/>
                </a:lnTo>
                <a:lnTo>
                  <a:pt x="0" y="2699004"/>
                </a:lnTo>
                <a:close/>
              </a:path>
            </a:pathLst>
          </a:custGeom>
          <a:ln w="6096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095" y="720851"/>
            <a:ext cx="1840992" cy="461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0331" y="699516"/>
            <a:ext cx="1872995" cy="5440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3004" y="801623"/>
            <a:ext cx="1739264" cy="360045"/>
          </a:xfrm>
          <a:custGeom>
            <a:avLst/>
            <a:gdLst/>
            <a:ahLst/>
            <a:cxnLst/>
            <a:rect l="l" t="t" r="r" b="b"/>
            <a:pathLst>
              <a:path w="1739264" h="360044">
                <a:moveTo>
                  <a:pt x="0" y="359663"/>
                </a:moveTo>
                <a:lnTo>
                  <a:pt x="1738883" y="359663"/>
                </a:lnTo>
                <a:lnTo>
                  <a:pt x="1738883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23366" y="804417"/>
            <a:ext cx="92329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35" dirty="0">
                <a:solidFill>
                  <a:srgbClr val="FFFFFF"/>
                </a:solidFill>
                <a:latin typeface="Arial"/>
                <a:cs typeface="Arial"/>
              </a:rPr>
              <a:t>Acquisto</a:t>
            </a:r>
            <a:r>
              <a:rPr sz="105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35" dirty="0">
                <a:solidFill>
                  <a:srgbClr val="FFFFFF"/>
                </a:solidFill>
                <a:latin typeface="Arial"/>
                <a:cs typeface="Arial"/>
              </a:rPr>
              <a:t>tramite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5226" y="964438"/>
            <a:ext cx="164338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30" dirty="0">
                <a:solidFill>
                  <a:srgbClr val="FFFFFF"/>
                </a:solidFill>
                <a:latin typeface="Arial"/>
                <a:cs typeface="Arial"/>
              </a:rPr>
              <a:t>PROCEDURA</a:t>
            </a:r>
            <a:r>
              <a:rPr sz="105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35" dirty="0">
                <a:solidFill>
                  <a:srgbClr val="FFFFFF"/>
                </a:solidFill>
                <a:latin typeface="Arial"/>
                <a:cs typeface="Arial"/>
              </a:rPr>
              <a:t>AUTONOMA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65759" y="733044"/>
            <a:ext cx="181355" cy="1798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02437" y="738378"/>
            <a:ext cx="1079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Strumenti </a:t>
            </a:r>
            <a:r>
              <a:rPr spc="-5" dirty="0"/>
              <a:t>alternativi alle </a:t>
            </a:r>
            <a:r>
              <a:rPr dirty="0"/>
              <a:t>Convenzioni -</a:t>
            </a:r>
            <a:r>
              <a:rPr spc="-85" dirty="0"/>
              <a:t> </a:t>
            </a:r>
            <a:r>
              <a:rPr dirty="0"/>
              <a:t>quadro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90575" y="338709"/>
            <a:ext cx="52806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Autonome procedure d'acquisto: Focus sotto – soglia</a:t>
            </a:r>
            <a:r>
              <a:rPr sz="1600" spc="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(7/8)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585204" y="64007"/>
            <a:ext cx="743711" cy="5425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09415" y="1016508"/>
            <a:ext cx="504825" cy="504825"/>
          </a:xfrm>
          <a:custGeom>
            <a:avLst/>
            <a:gdLst/>
            <a:ahLst/>
            <a:cxnLst/>
            <a:rect l="l" t="t" r="r" b="b"/>
            <a:pathLst>
              <a:path w="504825" h="504825">
                <a:moveTo>
                  <a:pt x="0" y="252221"/>
                </a:moveTo>
                <a:lnTo>
                  <a:pt x="4062" y="206879"/>
                </a:lnTo>
                <a:lnTo>
                  <a:pt x="15777" y="164205"/>
                </a:lnTo>
                <a:lnTo>
                  <a:pt x="34431" y="124911"/>
                </a:lnTo>
                <a:lnTo>
                  <a:pt x="59312" y="89710"/>
                </a:lnTo>
                <a:lnTo>
                  <a:pt x="89710" y="59312"/>
                </a:lnTo>
                <a:lnTo>
                  <a:pt x="124911" y="34431"/>
                </a:lnTo>
                <a:lnTo>
                  <a:pt x="164205" y="15777"/>
                </a:lnTo>
                <a:lnTo>
                  <a:pt x="206879" y="4062"/>
                </a:lnTo>
                <a:lnTo>
                  <a:pt x="252222" y="0"/>
                </a:lnTo>
                <a:lnTo>
                  <a:pt x="297564" y="4062"/>
                </a:lnTo>
                <a:lnTo>
                  <a:pt x="340238" y="15777"/>
                </a:lnTo>
                <a:lnTo>
                  <a:pt x="379532" y="34431"/>
                </a:lnTo>
                <a:lnTo>
                  <a:pt x="414733" y="59312"/>
                </a:lnTo>
                <a:lnTo>
                  <a:pt x="445131" y="89710"/>
                </a:lnTo>
                <a:lnTo>
                  <a:pt x="470012" y="124911"/>
                </a:lnTo>
                <a:lnTo>
                  <a:pt x="488666" y="164205"/>
                </a:lnTo>
                <a:lnTo>
                  <a:pt x="500381" y="206879"/>
                </a:lnTo>
                <a:lnTo>
                  <a:pt x="504444" y="252221"/>
                </a:lnTo>
                <a:lnTo>
                  <a:pt x="500381" y="297564"/>
                </a:lnTo>
                <a:lnTo>
                  <a:pt x="488666" y="340238"/>
                </a:lnTo>
                <a:lnTo>
                  <a:pt x="470012" y="379532"/>
                </a:lnTo>
                <a:lnTo>
                  <a:pt x="445131" y="414733"/>
                </a:lnTo>
                <a:lnTo>
                  <a:pt x="414733" y="445131"/>
                </a:lnTo>
                <a:lnTo>
                  <a:pt x="379532" y="470012"/>
                </a:lnTo>
                <a:lnTo>
                  <a:pt x="340238" y="488666"/>
                </a:lnTo>
                <a:lnTo>
                  <a:pt x="297564" y="500381"/>
                </a:lnTo>
                <a:lnTo>
                  <a:pt x="252222" y="504443"/>
                </a:lnTo>
                <a:lnTo>
                  <a:pt x="206879" y="500381"/>
                </a:lnTo>
                <a:lnTo>
                  <a:pt x="164205" y="488666"/>
                </a:lnTo>
                <a:lnTo>
                  <a:pt x="124911" y="470012"/>
                </a:lnTo>
                <a:lnTo>
                  <a:pt x="89710" y="445131"/>
                </a:lnTo>
                <a:lnTo>
                  <a:pt x="59312" y="414733"/>
                </a:lnTo>
                <a:lnTo>
                  <a:pt x="34431" y="379532"/>
                </a:lnTo>
                <a:lnTo>
                  <a:pt x="15777" y="340238"/>
                </a:lnTo>
                <a:lnTo>
                  <a:pt x="4062" y="297564"/>
                </a:lnTo>
                <a:lnTo>
                  <a:pt x="0" y="252221"/>
                </a:lnTo>
                <a:close/>
              </a:path>
            </a:pathLst>
          </a:custGeom>
          <a:ln w="9144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36364" y="1072896"/>
            <a:ext cx="3316604" cy="391795"/>
          </a:xfrm>
          <a:custGeom>
            <a:avLst/>
            <a:gdLst/>
            <a:ahLst/>
            <a:cxnLst/>
            <a:rect l="l" t="t" r="r" b="b"/>
            <a:pathLst>
              <a:path w="3316604" h="391794">
                <a:moveTo>
                  <a:pt x="3250945" y="0"/>
                </a:moveTo>
                <a:lnTo>
                  <a:pt x="65277" y="0"/>
                </a:lnTo>
                <a:lnTo>
                  <a:pt x="39862" y="5127"/>
                </a:lnTo>
                <a:lnTo>
                  <a:pt x="19113" y="19113"/>
                </a:lnTo>
                <a:lnTo>
                  <a:pt x="5127" y="39862"/>
                </a:lnTo>
                <a:lnTo>
                  <a:pt x="0" y="65277"/>
                </a:lnTo>
                <a:lnTo>
                  <a:pt x="0" y="326389"/>
                </a:lnTo>
                <a:lnTo>
                  <a:pt x="5127" y="351805"/>
                </a:lnTo>
                <a:lnTo>
                  <a:pt x="19113" y="372554"/>
                </a:lnTo>
                <a:lnTo>
                  <a:pt x="39862" y="386540"/>
                </a:lnTo>
                <a:lnTo>
                  <a:pt x="65277" y="391667"/>
                </a:lnTo>
                <a:lnTo>
                  <a:pt x="3250945" y="391667"/>
                </a:lnTo>
                <a:lnTo>
                  <a:pt x="3276361" y="386540"/>
                </a:lnTo>
                <a:lnTo>
                  <a:pt x="3297110" y="372554"/>
                </a:lnTo>
                <a:lnTo>
                  <a:pt x="3311096" y="351805"/>
                </a:lnTo>
                <a:lnTo>
                  <a:pt x="3316224" y="326389"/>
                </a:lnTo>
                <a:lnTo>
                  <a:pt x="3316224" y="65277"/>
                </a:lnTo>
                <a:lnTo>
                  <a:pt x="3311096" y="39862"/>
                </a:lnTo>
                <a:lnTo>
                  <a:pt x="3297110" y="19113"/>
                </a:lnTo>
                <a:lnTo>
                  <a:pt x="3276361" y="5127"/>
                </a:lnTo>
                <a:lnTo>
                  <a:pt x="3250945" y="0"/>
                </a:lnTo>
                <a:close/>
              </a:path>
            </a:pathLst>
          </a:custGeom>
          <a:solidFill>
            <a:srgbClr val="DCE6F1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36364" y="1072896"/>
            <a:ext cx="3316604" cy="391795"/>
          </a:xfrm>
          <a:custGeom>
            <a:avLst/>
            <a:gdLst/>
            <a:ahLst/>
            <a:cxnLst/>
            <a:rect l="l" t="t" r="r" b="b"/>
            <a:pathLst>
              <a:path w="3316604" h="391794">
                <a:moveTo>
                  <a:pt x="0" y="65277"/>
                </a:moveTo>
                <a:lnTo>
                  <a:pt x="5127" y="39862"/>
                </a:lnTo>
                <a:lnTo>
                  <a:pt x="19113" y="19113"/>
                </a:lnTo>
                <a:lnTo>
                  <a:pt x="39862" y="5127"/>
                </a:lnTo>
                <a:lnTo>
                  <a:pt x="65277" y="0"/>
                </a:lnTo>
                <a:lnTo>
                  <a:pt x="3250945" y="0"/>
                </a:lnTo>
                <a:lnTo>
                  <a:pt x="3276361" y="5127"/>
                </a:lnTo>
                <a:lnTo>
                  <a:pt x="3297110" y="19113"/>
                </a:lnTo>
                <a:lnTo>
                  <a:pt x="3311096" y="39862"/>
                </a:lnTo>
                <a:lnTo>
                  <a:pt x="3316224" y="65277"/>
                </a:lnTo>
                <a:lnTo>
                  <a:pt x="3316224" y="326389"/>
                </a:lnTo>
                <a:lnTo>
                  <a:pt x="3311096" y="351805"/>
                </a:lnTo>
                <a:lnTo>
                  <a:pt x="3297110" y="372554"/>
                </a:lnTo>
                <a:lnTo>
                  <a:pt x="3276361" y="386540"/>
                </a:lnTo>
                <a:lnTo>
                  <a:pt x="3250945" y="391667"/>
                </a:lnTo>
                <a:lnTo>
                  <a:pt x="65277" y="391667"/>
                </a:lnTo>
                <a:lnTo>
                  <a:pt x="39862" y="386540"/>
                </a:lnTo>
                <a:lnTo>
                  <a:pt x="19113" y="372554"/>
                </a:lnTo>
                <a:lnTo>
                  <a:pt x="5127" y="351805"/>
                </a:lnTo>
                <a:lnTo>
                  <a:pt x="0" y="326389"/>
                </a:lnTo>
                <a:lnTo>
                  <a:pt x="0" y="65277"/>
                </a:lnTo>
                <a:close/>
              </a:path>
            </a:pathLst>
          </a:custGeom>
          <a:ln w="6096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139054" y="1160526"/>
            <a:ext cx="19151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PROCEDURA</a:t>
            </a:r>
            <a:r>
              <a:rPr sz="1200" b="1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001F5F"/>
                </a:solidFill>
                <a:latin typeface="Arial"/>
                <a:cs typeface="Arial"/>
              </a:rPr>
              <a:t>NEGOZIATA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276858" y="1161288"/>
            <a:ext cx="2433320" cy="146050"/>
          </a:xfrm>
          <a:custGeom>
            <a:avLst/>
            <a:gdLst/>
            <a:ahLst/>
            <a:cxnLst/>
            <a:rect l="l" t="t" r="r" b="b"/>
            <a:pathLst>
              <a:path w="2433320" h="146050">
                <a:moveTo>
                  <a:pt x="2357119" y="69341"/>
                </a:moveTo>
                <a:lnTo>
                  <a:pt x="2357119" y="145541"/>
                </a:lnTo>
                <a:lnTo>
                  <a:pt x="2420619" y="113791"/>
                </a:lnTo>
                <a:lnTo>
                  <a:pt x="2369819" y="113791"/>
                </a:lnTo>
                <a:lnTo>
                  <a:pt x="2369819" y="101091"/>
                </a:lnTo>
                <a:lnTo>
                  <a:pt x="2420619" y="101091"/>
                </a:lnTo>
                <a:lnTo>
                  <a:pt x="2357119" y="69341"/>
                </a:lnTo>
                <a:close/>
              </a:path>
              <a:path w="2433320" h="146050">
                <a:moveTo>
                  <a:pt x="12700" y="0"/>
                </a:moveTo>
                <a:lnTo>
                  <a:pt x="0" y="0"/>
                </a:lnTo>
                <a:lnTo>
                  <a:pt x="0" y="110998"/>
                </a:lnTo>
                <a:lnTo>
                  <a:pt x="2793" y="113791"/>
                </a:lnTo>
                <a:lnTo>
                  <a:pt x="2357119" y="113791"/>
                </a:lnTo>
                <a:lnTo>
                  <a:pt x="2357119" y="107441"/>
                </a:lnTo>
                <a:lnTo>
                  <a:pt x="12700" y="107441"/>
                </a:lnTo>
                <a:lnTo>
                  <a:pt x="6350" y="101091"/>
                </a:lnTo>
                <a:lnTo>
                  <a:pt x="12700" y="101091"/>
                </a:lnTo>
                <a:lnTo>
                  <a:pt x="12700" y="0"/>
                </a:lnTo>
                <a:close/>
              </a:path>
              <a:path w="2433320" h="146050">
                <a:moveTo>
                  <a:pt x="2420619" y="101091"/>
                </a:moveTo>
                <a:lnTo>
                  <a:pt x="2369819" y="101091"/>
                </a:lnTo>
                <a:lnTo>
                  <a:pt x="2369819" y="113791"/>
                </a:lnTo>
                <a:lnTo>
                  <a:pt x="2420619" y="113791"/>
                </a:lnTo>
                <a:lnTo>
                  <a:pt x="2433319" y="107441"/>
                </a:lnTo>
                <a:lnTo>
                  <a:pt x="2420619" y="101091"/>
                </a:lnTo>
                <a:close/>
              </a:path>
              <a:path w="2433320" h="146050">
                <a:moveTo>
                  <a:pt x="12700" y="101091"/>
                </a:moveTo>
                <a:lnTo>
                  <a:pt x="6350" y="101091"/>
                </a:lnTo>
                <a:lnTo>
                  <a:pt x="12700" y="107441"/>
                </a:lnTo>
                <a:lnTo>
                  <a:pt x="12700" y="101091"/>
                </a:lnTo>
                <a:close/>
              </a:path>
              <a:path w="2433320" h="146050">
                <a:moveTo>
                  <a:pt x="2357119" y="101091"/>
                </a:moveTo>
                <a:lnTo>
                  <a:pt x="12700" y="101091"/>
                </a:lnTo>
                <a:lnTo>
                  <a:pt x="12700" y="107441"/>
                </a:lnTo>
                <a:lnTo>
                  <a:pt x="2357119" y="107441"/>
                </a:lnTo>
                <a:lnTo>
                  <a:pt x="2357119" y="101091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22191" y="1127760"/>
            <a:ext cx="280415" cy="2819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85444" y="1863864"/>
            <a:ext cx="2982468" cy="4084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38427" y="1877529"/>
            <a:ext cx="2476500" cy="42218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11352" y="1889760"/>
            <a:ext cx="2880360" cy="306705"/>
          </a:xfrm>
          <a:custGeom>
            <a:avLst/>
            <a:gdLst/>
            <a:ahLst/>
            <a:cxnLst/>
            <a:rect l="l" t="t" r="r" b="b"/>
            <a:pathLst>
              <a:path w="2880360" h="306705">
                <a:moveTo>
                  <a:pt x="2829306" y="0"/>
                </a:moveTo>
                <a:lnTo>
                  <a:pt x="51053" y="0"/>
                </a:lnTo>
                <a:lnTo>
                  <a:pt x="31182" y="4012"/>
                </a:lnTo>
                <a:lnTo>
                  <a:pt x="14954" y="14954"/>
                </a:lnTo>
                <a:lnTo>
                  <a:pt x="4012" y="31182"/>
                </a:lnTo>
                <a:lnTo>
                  <a:pt x="0" y="51053"/>
                </a:lnTo>
                <a:lnTo>
                  <a:pt x="0" y="255269"/>
                </a:lnTo>
                <a:lnTo>
                  <a:pt x="4012" y="275141"/>
                </a:lnTo>
                <a:lnTo>
                  <a:pt x="14954" y="291369"/>
                </a:lnTo>
                <a:lnTo>
                  <a:pt x="31182" y="302311"/>
                </a:lnTo>
                <a:lnTo>
                  <a:pt x="51053" y="306324"/>
                </a:lnTo>
                <a:lnTo>
                  <a:pt x="2829306" y="306324"/>
                </a:lnTo>
                <a:lnTo>
                  <a:pt x="2849177" y="302311"/>
                </a:lnTo>
                <a:lnTo>
                  <a:pt x="2865405" y="291369"/>
                </a:lnTo>
                <a:lnTo>
                  <a:pt x="2876347" y="275141"/>
                </a:lnTo>
                <a:lnTo>
                  <a:pt x="2880360" y="255269"/>
                </a:lnTo>
                <a:lnTo>
                  <a:pt x="2880360" y="51053"/>
                </a:lnTo>
                <a:lnTo>
                  <a:pt x="2876347" y="31182"/>
                </a:lnTo>
                <a:lnTo>
                  <a:pt x="2865405" y="14954"/>
                </a:lnTo>
                <a:lnTo>
                  <a:pt x="2849177" y="4012"/>
                </a:lnTo>
                <a:lnTo>
                  <a:pt x="28293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07719" y="1772411"/>
            <a:ext cx="251460" cy="2529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879144" y="1790827"/>
            <a:ext cx="2579370" cy="351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85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  <a:p>
            <a:pPr marL="376555">
              <a:lnSpc>
                <a:spcPts val="1285"/>
              </a:lnSpc>
            </a:pPr>
            <a:r>
              <a:rPr sz="1200" b="1" spc="-25" dirty="0">
                <a:solidFill>
                  <a:srgbClr val="00338D"/>
                </a:solidFill>
                <a:latin typeface="Arial"/>
                <a:cs typeface="Arial"/>
              </a:rPr>
              <a:t>Avvio </a:t>
            </a:r>
            <a:r>
              <a:rPr sz="1200" b="1" dirty="0">
                <a:solidFill>
                  <a:srgbClr val="00338D"/>
                </a:solidFill>
                <a:latin typeface="Arial"/>
                <a:cs typeface="Arial"/>
              </a:rPr>
              <a:t>della procedura </a:t>
            </a: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e</a:t>
            </a:r>
            <a:r>
              <a:rPr sz="1200" b="1" spc="-1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38D"/>
                </a:solidFill>
                <a:latin typeface="Arial"/>
                <a:cs typeface="Arial"/>
              </a:rPr>
              <a:t>scelta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85444" y="2532900"/>
            <a:ext cx="2982468" cy="4084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20139" y="2546565"/>
            <a:ext cx="2513076" cy="42218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11352" y="2558795"/>
            <a:ext cx="2880360" cy="306705"/>
          </a:xfrm>
          <a:custGeom>
            <a:avLst/>
            <a:gdLst/>
            <a:ahLst/>
            <a:cxnLst/>
            <a:rect l="l" t="t" r="r" b="b"/>
            <a:pathLst>
              <a:path w="2880360" h="306705">
                <a:moveTo>
                  <a:pt x="2829306" y="0"/>
                </a:moveTo>
                <a:lnTo>
                  <a:pt x="51053" y="0"/>
                </a:lnTo>
                <a:lnTo>
                  <a:pt x="31182" y="4012"/>
                </a:lnTo>
                <a:lnTo>
                  <a:pt x="14954" y="14954"/>
                </a:lnTo>
                <a:lnTo>
                  <a:pt x="4012" y="31182"/>
                </a:lnTo>
                <a:lnTo>
                  <a:pt x="0" y="51053"/>
                </a:lnTo>
                <a:lnTo>
                  <a:pt x="0" y="255269"/>
                </a:lnTo>
                <a:lnTo>
                  <a:pt x="4012" y="275141"/>
                </a:lnTo>
                <a:lnTo>
                  <a:pt x="14954" y="291369"/>
                </a:lnTo>
                <a:lnTo>
                  <a:pt x="31182" y="302311"/>
                </a:lnTo>
                <a:lnTo>
                  <a:pt x="51053" y="306324"/>
                </a:lnTo>
                <a:lnTo>
                  <a:pt x="2829306" y="306324"/>
                </a:lnTo>
                <a:lnTo>
                  <a:pt x="2849177" y="302311"/>
                </a:lnTo>
                <a:lnTo>
                  <a:pt x="2865405" y="291369"/>
                </a:lnTo>
                <a:lnTo>
                  <a:pt x="2876347" y="275141"/>
                </a:lnTo>
                <a:lnTo>
                  <a:pt x="2880360" y="255269"/>
                </a:lnTo>
                <a:lnTo>
                  <a:pt x="2880360" y="51053"/>
                </a:lnTo>
                <a:lnTo>
                  <a:pt x="2876347" y="31182"/>
                </a:lnTo>
                <a:lnTo>
                  <a:pt x="2865405" y="14954"/>
                </a:lnTo>
                <a:lnTo>
                  <a:pt x="2849177" y="4012"/>
                </a:lnTo>
                <a:lnTo>
                  <a:pt x="28293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225092" y="2604008"/>
            <a:ext cx="2252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338D"/>
                </a:solidFill>
                <a:latin typeface="Arial"/>
                <a:cs typeface="Arial"/>
              </a:rPr>
              <a:t>Selezione </a:t>
            </a: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operatore</a:t>
            </a:r>
            <a:r>
              <a:rPr sz="1200" b="1" spc="-40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affidatario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07719" y="2442972"/>
            <a:ext cx="251460" cy="2514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879144" y="2460497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85444" y="3203460"/>
            <a:ext cx="2982468" cy="4084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057400" y="3217125"/>
            <a:ext cx="638530" cy="42218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11352" y="3229355"/>
            <a:ext cx="2880360" cy="306705"/>
          </a:xfrm>
          <a:custGeom>
            <a:avLst/>
            <a:gdLst/>
            <a:ahLst/>
            <a:cxnLst/>
            <a:rect l="l" t="t" r="r" b="b"/>
            <a:pathLst>
              <a:path w="2880360" h="306704">
                <a:moveTo>
                  <a:pt x="2829306" y="0"/>
                </a:moveTo>
                <a:lnTo>
                  <a:pt x="51053" y="0"/>
                </a:lnTo>
                <a:lnTo>
                  <a:pt x="31182" y="4012"/>
                </a:lnTo>
                <a:lnTo>
                  <a:pt x="14954" y="14954"/>
                </a:lnTo>
                <a:lnTo>
                  <a:pt x="4012" y="31182"/>
                </a:lnTo>
                <a:lnTo>
                  <a:pt x="0" y="51054"/>
                </a:lnTo>
                <a:lnTo>
                  <a:pt x="0" y="255270"/>
                </a:lnTo>
                <a:lnTo>
                  <a:pt x="4012" y="275141"/>
                </a:lnTo>
                <a:lnTo>
                  <a:pt x="14954" y="291369"/>
                </a:lnTo>
                <a:lnTo>
                  <a:pt x="31182" y="302311"/>
                </a:lnTo>
                <a:lnTo>
                  <a:pt x="51053" y="306324"/>
                </a:lnTo>
                <a:lnTo>
                  <a:pt x="2829306" y="306324"/>
                </a:lnTo>
                <a:lnTo>
                  <a:pt x="2849177" y="302311"/>
                </a:lnTo>
                <a:lnTo>
                  <a:pt x="2865405" y="291369"/>
                </a:lnTo>
                <a:lnTo>
                  <a:pt x="2876347" y="275141"/>
                </a:lnTo>
                <a:lnTo>
                  <a:pt x="2880360" y="255270"/>
                </a:lnTo>
                <a:lnTo>
                  <a:pt x="2880360" y="51054"/>
                </a:lnTo>
                <a:lnTo>
                  <a:pt x="2876347" y="31182"/>
                </a:lnTo>
                <a:lnTo>
                  <a:pt x="2865405" y="14954"/>
                </a:lnTo>
                <a:lnTo>
                  <a:pt x="2849177" y="4012"/>
                </a:lnTo>
                <a:lnTo>
                  <a:pt x="282930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162682" y="3273933"/>
            <a:ext cx="3790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338D"/>
                </a:solidFill>
                <a:latin typeface="Arial"/>
                <a:cs typeface="Arial"/>
              </a:rPr>
              <a:t>In</a:t>
            </a:r>
            <a:r>
              <a:rPr sz="1200" b="1" spc="-20" dirty="0">
                <a:solidFill>
                  <a:srgbClr val="00338D"/>
                </a:solidFill>
                <a:latin typeface="Arial"/>
                <a:cs typeface="Arial"/>
              </a:rPr>
              <a:t>v</a:t>
            </a:r>
            <a:r>
              <a:rPr sz="1200" b="1" dirty="0">
                <a:solidFill>
                  <a:srgbClr val="00338D"/>
                </a:solidFill>
                <a:latin typeface="Arial"/>
                <a:cs typeface="Arial"/>
              </a:rPr>
              <a:t>iti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807719" y="3112007"/>
            <a:ext cx="251460" cy="2529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07719" y="3112007"/>
            <a:ext cx="251460" cy="253365"/>
          </a:xfrm>
          <a:custGeom>
            <a:avLst/>
            <a:gdLst/>
            <a:ahLst/>
            <a:cxnLst/>
            <a:rect l="l" t="t" r="r" b="b"/>
            <a:pathLst>
              <a:path w="251459" h="253364">
                <a:moveTo>
                  <a:pt x="0" y="126491"/>
                </a:moveTo>
                <a:lnTo>
                  <a:pt x="9879" y="77259"/>
                </a:lnTo>
                <a:lnTo>
                  <a:pt x="36823" y="37052"/>
                </a:lnTo>
                <a:lnTo>
                  <a:pt x="76788" y="9941"/>
                </a:lnTo>
                <a:lnTo>
                  <a:pt x="125729" y="0"/>
                </a:lnTo>
                <a:lnTo>
                  <a:pt x="174671" y="9941"/>
                </a:lnTo>
                <a:lnTo>
                  <a:pt x="214636" y="37052"/>
                </a:lnTo>
                <a:lnTo>
                  <a:pt x="241580" y="77259"/>
                </a:lnTo>
                <a:lnTo>
                  <a:pt x="251460" y="126491"/>
                </a:lnTo>
                <a:lnTo>
                  <a:pt x="241580" y="175724"/>
                </a:lnTo>
                <a:lnTo>
                  <a:pt x="214636" y="215931"/>
                </a:lnTo>
                <a:lnTo>
                  <a:pt x="174671" y="243042"/>
                </a:lnTo>
                <a:lnTo>
                  <a:pt x="125729" y="252983"/>
                </a:lnTo>
                <a:lnTo>
                  <a:pt x="76788" y="243042"/>
                </a:lnTo>
                <a:lnTo>
                  <a:pt x="36823" y="215931"/>
                </a:lnTo>
                <a:lnTo>
                  <a:pt x="9879" y="175724"/>
                </a:lnTo>
                <a:lnTo>
                  <a:pt x="0" y="126491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879144" y="3130422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885444" y="3872496"/>
            <a:ext cx="2982468" cy="4084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706879" y="3886162"/>
            <a:ext cx="1338071" cy="42218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11352" y="3898391"/>
            <a:ext cx="2880360" cy="306705"/>
          </a:xfrm>
          <a:custGeom>
            <a:avLst/>
            <a:gdLst/>
            <a:ahLst/>
            <a:cxnLst/>
            <a:rect l="l" t="t" r="r" b="b"/>
            <a:pathLst>
              <a:path w="2880360" h="306704">
                <a:moveTo>
                  <a:pt x="2829306" y="0"/>
                </a:moveTo>
                <a:lnTo>
                  <a:pt x="51053" y="0"/>
                </a:lnTo>
                <a:lnTo>
                  <a:pt x="31182" y="4012"/>
                </a:lnTo>
                <a:lnTo>
                  <a:pt x="14954" y="14954"/>
                </a:lnTo>
                <a:lnTo>
                  <a:pt x="4012" y="31182"/>
                </a:lnTo>
                <a:lnTo>
                  <a:pt x="0" y="51053"/>
                </a:lnTo>
                <a:lnTo>
                  <a:pt x="0" y="255269"/>
                </a:lnTo>
                <a:lnTo>
                  <a:pt x="4012" y="275141"/>
                </a:lnTo>
                <a:lnTo>
                  <a:pt x="14954" y="291369"/>
                </a:lnTo>
                <a:lnTo>
                  <a:pt x="31182" y="302311"/>
                </a:lnTo>
                <a:lnTo>
                  <a:pt x="51053" y="306323"/>
                </a:lnTo>
                <a:lnTo>
                  <a:pt x="2829306" y="306323"/>
                </a:lnTo>
                <a:lnTo>
                  <a:pt x="2849177" y="302311"/>
                </a:lnTo>
                <a:lnTo>
                  <a:pt x="2865405" y="291369"/>
                </a:lnTo>
                <a:lnTo>
                  <a:pt x="2876347" y="275141"/>
                </a:lnTo>
                <a:lnTo>
                  <a:pt x="2880360" y="255269"/>
                </a:lnTo>
                <a:lnTo>
                  <a:pt x="2880360" y="51053"/>
                </a:lnTo>
                <a:lnTo>
                  <a:pt x="2876347" y="31182"/>
                </a:lnTo>
                <a:lnTo>
                  <a:pt x="2865405" y="14954"/>
                </a:lnTo>
                <a:lnTo>
                  <a:pt x="2849177" y="4012"/>
                </a:lnTo>
                <a:lnTo>
                  <a:pt x="28293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1811782" y="3943857"/>
            <a:ext cx="10769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Sedute </a:t>
            </a:r>
            <a:r>
              <a:rPr sz="1200" b="1" dirty="0">
                <a:solidFill>
                  <a:srgbClr val="00338D"/>
                </a:solidFill>
                <a:latin typeface="Arial"/>
                <a:cs typeface="Arial"/>
              </a:rPr>
              <a:t>di</a:t>
            </a:r>
            <a:r>
              <a:rPr sz="1200" b="1" spc="-50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gara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807719" y="3782567"/>
            <a:ext cx="251460" cy="25145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879144" y="3800347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85444" y="4532388"/>
            <a:ext cx="2982468" cy="42670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61644" y="4564341"/>
            <a:ext cx="2828544" cy="42218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11352" y="4558284"/>
            <a:ext cx="2880360" cy="325120"/>
          </a:xfrm>
          <a:custGeom>
            <a:avLst/>
            <a:gdLst/>
            <a:ahLst/>
            <a:cxnLst/>
            <a:rect l="l" t="t" r="r" b="b"/>
            <a:pathLst>
              <a:path w="2880360" h="325120">
                <a:moveTo>
                  <a:pt x="2826258" y="0"/>
                </a:moveTo>
                <a:lnTo>
                  <a:pt x="54101" y="0"/>
                </a:lnTo>
                <a:lnTo>
                  <a:pt x="33041" y="4256"/>
                </a:lnTo>
                <a:lnTo>
                  <a:pt x="15844" y="15859"/>
                </a:lnTo>
                <a:lnTo>
                  <a:pt x="4251" y="33057"/>
                </a:lnTo>
                <a:lnTo>
                  <a:pt x="0" y="54102"/>
                </a:lnTo>
                <a:lnTo>
                  <a:pt x="0" y="270510"/>
                </a:lnTo>
                <a:lnTo>
                  <a:pt x="4251" y="291554"/>
                </a:lnTo>
                <a:lnTo>
                  <a:pt x="15844" y="308752"/>
                </a:lnTo>
                <a:lnTo>
                  <a:pt x="33041" y="320355"/>
                </a:lnTo>
                <a:lnTo>
                  <a:pt x="54101" y="324612"/>
                </a:lnTo>
                <a:lnTo>
                  <a:pt x="2826258" y="324612"/>
                </a:lnTo>
                <a:lnTo>
                  <a:pt x="2847302" y="320355"/>
                </a:lnTo>
                <a:lnTo>
                  <a:pt x="2864500" y="308752"/>
                </a:lnTo>
                <a:lnTo>
                  <a:pt x="2876103" y="291554"/>
                </a:lnTo>
                <a:lnTo>
                  <a:pt x="2880360" y="270510"/>
                </a:lnTo>
                <a:lnTo>
                  <a:pt x="2880360" y="54102"/>
                </a:lnTo>
                <a:lnTo>
                  <a:pt x="2876103" y="33057"/>
                </a:lnTo>
                <a:lnTo>
                  <a:pt x="2864500" y="15859"/>
                </a:lnTo>
                <a:lnTo>
                  <a:pt x="2847302" y="4256"/>
                </a:lnTo>
                <a:lnTo>
                  <a:pt x="28262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066596" y="4622038"/>
            <a:ext cx="25673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00338D"/>
                </a:solidFill>
                <a:latin typeface="Arial"/>
                <a:cs typeface="Arial"/>
              </a:rPr>
              <a:t>Verifiche </a:t>
            </a:r>
            <a:r>
              <a:rPr sz="1200" b="1" dirty="0">
                <a:solidFill>
                  <a:srgbClr val="00338D"/>
                </a:solidFill>
                <a:latin typeface="Arial"/>
                <a:cs typeface="Arial"/>
              </a:rPr>
              <a:t>sul </a:t>
            </a: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possesso </a:t>
            </a:r>
            <a:r>
              <a:rPr sz="1200" b="1" dirty="0">
                <a:solidFill>
                  <a:srgbClr val="00338D"/>
                </a:solidFill>
                <a:latin typeface="Arial"/>
                <a:cs typeface="Arial"/>
              </a:rPr>
              <a:t>dei</a:t>
            </a:r>
            <a:r>
              <a:rPr sz="1200" b="1" spc="-70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38D"/>
                </a:solidFill>
                <a:latin typeface="Arial"/>
                <a:cs typeface="Arial"/>
              </a:rPr>
              <a:t>requisiti</a:t>
            </a:r>
            <a:endParaRPr sz="12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807719" y="4451603"/>
            <a:ext cx="251460" cy="25145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879144" y="4470019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885444" y="5202935"/>
            <a:ext cx="2982468" cy="42670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496567" y="5234940"/>
            <a:ext cx="1760220" cy="42218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11352" y="5228844"/>
            <a:ext cx="2880360" cy="325120"/>
          </a:xfrm>
          <a:custGeom>
            <a:avLst/>
            <a:gdLst/>
            <a:ahLst/>
            <a:cxnLst/>
            <a:rect l="l" t="t" r="r" b="b"/>
            <a:pathLst>
              <a:path w="2880360" h="325120">
                <a:moveTo>
                  <a:pt x="2826258" y="0"/>
                </a:moveTo>
                <a:lnTo>
                  <a:pt x="54101" y="0"/>
                </a:lnTo>
                <a:lnTo>
                  <a:pt x="33041" y="4256"/>
                </a:lnTo>
                <a:lnTo>
                  <a:pt x="15844" y="15859"/>
                </a:lnTo>
                <a:lnTo>
                  <a:pt x="4251" y="33057"/>
                </a:lnTo>
                <a:lnTo>
                  <a:pt x="0" y="54101"/>
                </a:lnTo>
                <a:lnTo>
                  <a:pt x="0" y="270509"/>
                </a:lnTo>
                <a:lnTo>
                  <a:pt x="4251" y="291554"/>
                </a:lnTo>
                <a:lnTo>
                  <a:pt x="15844" y="308752"/>
                </a:lnTo>
                <a:lnTo>
                  <a:pt x="33041" y="320355"/>
                </a:lnTo>
                <a:lnTo>
                  <a:pt x="54101" y="324611"/>
                </a:lnTo>
                <a:lnTo>
                  <a:pt x="2826258" y="324611"/>
                </a:lnTo>
                <a:lnTo>
                  <a:pt x="2847302" y="320355"/>
                </a:lnTo>
                <a:lnTo>
                  <a:pt x="2864500" y="308752"/>
                </a:lnTo>
                <a:lnTo>
                  <a:pt x="2876103" y="291554"/>
                </a:lnTo>
                <a:lnTo>
                  <a:pt x="2880360" y="270509"/>
                </a:lnTo>
                <a:lnTo>
                  <a:pt x="2880360" y="54101"/>
                </a:lnTo>
                <a:lnTo>
                  <a:pt x="2876103" y="33057"/>
                </a:lnTo>
                <a:lnTo>
                  <a:pt x="2864500" y="15859"/>
                </a:lnTo>
                <a:lnTo>
                  <a:pt x="2847302" y="4256"/>
                </a:lnTo>
                <a:lnTo>
                  <a:pt x="28262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1601850" y="5292090"/>
            <a:ext cx="1499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338D"/>
                </a:solidFill>
                <a:latin typeface="Arial"/>
                <a:cs typeface="Arial"/>
              </a:rPr>
              <a:t>Stipula del</a:t>
            </a:r>
            <a:r>
              <a:rPr sz="1200" b="1" spc="-6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contratto</a:t>
            </a:r>
            <a:endParaRPr sz="120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807719" y="5120640"/>
            <a:ext cx="251460" cy="2529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879144" y="5139944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4053840" y="3168383"/>
            <a:ext cx="210400" cy="38710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079747" y="3249167"/>
            <a:ext cx="108585" cy="285115"/>
          </a:xfrm>
          <a:custGeom>
            <a:avLst/>
            <a:gdLst/>
            <a:ahLst/>
            <a:cxnLst/>
            <a:rect l="l" t="t" r="r" b="b"/>
            <a:pathLst>
              <a:path w="108585" h="285114">
                <a:moveTo>
                  <a:pt x="0" y="0"/>
                </a:moveTo>
                <a:lnTo>
                  <a:pt x="0" y="284988"/>
                </a:lnTo>
                <a:lnTo>
                  <a:pt x="108203" y="142494"/>
                </a:lnTo>
                <a:lnTo>
                  <a:pt x="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4367784" y="2196083"/>
            <a:ext cx="6339840" cy="765175"/>
          </a:xfrm>
          <a:prstGeom prst="rect">
            <a:avLst/>
          </a:prstGeom>
          <a:ln w="9144">
            <a:solidFill>
              <a:srgbClr val="A6A6A6"/>
            </a:solidFill>
          </a:ln>
        </p:spPr>
        <p:txBody>
          <a:bodyPr vert="horz" wrap="square" lIns="0" tIns="86995" rIns="0" bIns="0" rtlCol="0">
            <a:spAutoFit/>
          </a:bodyPr>
          <a:lstStyle/>
          <a:p>
            <a:pPr marL="105410">
              <a:lnSpc>
                <a:spcPct val="100000"/>
              </a:lnSpc>
              <a:spcBef>
                <a:spcPts val="685"/>
              </a:spcBef>
            </a:pPr>
            <a:r>
              <a:rPr sz="1200" b="1" u="heavy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MODALITA' </a:t>
            </a:r>
            <a:r>
              <a:rPr sz="12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CON CUI </a:t>
            </a:r>
            <a:r>
              <a:rPr sz="12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INVIARE </a:t>
            </a:r>
            <a:r>
              <a:rPr sz="12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GLI</a:t>
            </a:r>
            <a:r>
              <a:rPr sz="1200" b="1" u="heavy" spc="14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INVITI:</a:t>
            </a:r>
            <a:endParaRPr sz="1200">
              <a:latin typeface="Arial"/>
              <a:cs typeface="Arial"/>
            </a:endParaRPr>
          </a:p>
          <a:p>
            <a:pPr marL="323850" marR="713740">
              <a:lnSpc>
                <a:spcPct val="100000"/>
              </a:lnSpc>
              <a:spcBef>
                <a:spcPts val="695"/>
              </a:spcBef>
            </a:pP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La stazione appaltante invita contemporaneamente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tutti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gli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operatori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economici  selezionati.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367784" y="3040379"/>
            <a:ext cx="6339840" cy="3030220"/>
          </a:xfrm>
          <a:prstGeom prst="rect">
            <a:avLst/>
          </a:prstGeom>
          <a:ln w="9144">
            <a:solidFill>
              <a:srgbClr val="A6A6A6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105410">
              <a:lnSpc>
                <a:spcPct val="100000"/>
              </a:lnSpc>
              <a:spcBef>
                <a:spcPts val="330"/>
              </a:spcBef>
            </a:pPr>
            <a:r>
              <a:rPr sz="12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CONTENUTO</a:t>
            </a:r>
            <a:r>
              <a:rPr sz="1200" b="1" u="heavy" spc="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DELL'INVITO:</a:t>
            </a:r>
            <a:endParaRPr sz="1200">
              <a:latin typeface="Arial"/>
              <a:cs typeface="Arial"/>
            </a:endParaRPr>
          </a:p>
          <a:p>
            <a:pPr marL="617220" indent="-172720">
              <a:lnSpc>
                <a:spcPct val="100000"/>
              </a:lnSpc>
              <a:spcBef>
                <a:spcPts val="1160"/>
              </a:spcBef>
              <a:buChar char="•"/>
              <a:tabLst>
                <a:tab pos="617220" algn="l"/>
              </a:tabLst>
            </a:pP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oggetto della prestazione e importo</a:t>
            </a:r>
            <a:r>
              <a:rPr sz="1200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stimato;</a:t>
            </a:r>
            <a:endParaRPr sz="1200">
              <a:latin typeface="Arial"/>
              <a:cs typeface="Arial"/>
            </a:endParaRPr>
          </a:p>
          <a:p>
            <a:pPr marL="617220" indent="-172720">
              <a:lnSpc>
                <a:spcPct val="100000"/>
              </a:lnSpc>
              <a:spcBef>
                <a:spcPts val="140"/>
              </a:spcBef>
              <a:buChar char="•"/>
              <a:tabLst>
                <a:tab pos="617220" algn="l"/>
              </a:tabLst>
            </a:pP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requisiti di</a:t>
            </a:r>
            <a:r>
              <a:rPr sz="12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partecipazione;</a:t>
            </a:r>
            <a:endParaRPr sz="1200">
              <a:latin typeface="Arial"/>
              <a:cs typeface="Arial"/>
            </a:endParaRPr>
          </a:p>
          <a:p>
            <a:pPr marL="617220" indent="-172720">
              <a:lnSpc>
                <a:spcPct val="100000"/>
              </a:lnSpc>
              <a:spcBef>
                <a:spcPts val="145"/>
              </a:spcBef>
              <a:buChar char="•"/>
              <a:tabLst>
                <a:tab pos="617220" algn="l"/>
              </a:tabLst>
            </a:pP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termine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presentazione dell’offerta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periodo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validità della</a:t>
            </a:r>
            <a:r>
              <a:rPr sz="1200" spc="-1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stessa;</a:t>
            </a:r>
            <a:endParaRPr sz="1200">
              <a:latin typeface="Arial"/>
              <a:cs typeface="Arial"/>
            </a:endParaRPr>
          </a:p>
          <a:p>
            <a:pPr marL="617220" indent="-172720">
              <a:lnSpc>
                <a:spcPct val="100000"/>
              </a:lnSpc>
              <a:spcBef>
                <a:spcPts val="145"/>
              </a:spcBef>
              <a:buChar char="•"/>
              <a:tabLst>
                <a:tab pos="617220" algn="l"/>
              </a:tabLst>
            </a:pP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termine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per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l’esecuzione della</a:t>
            </a:r>
            <a:r>
              <a:rPr sz="1200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prestazione;</a:t>
            </a:r>
            <a:endParaRPr sz="1200">
              <a:latin typeface="Arial"/>
              <a:cs typeface="Arial"/>
            </a:endParaRPr>
          </a:p>
          <a:p>
            <a:pPr marL="617220" indent="-172720">
              <a:lnSpc>
                <a:spcPct val="100000"/>
              </a:lnSpc>
              <a:spcBef>
                <a:spcPts val="145"/>
              </a:spcBef>
              <a:buChar char="•"/>
              <a:tabLst>
                <a:tab pos="617220" algn="l"/>
              </a:tabLst>
            </a:pP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criterio di aggiudicazione</a:t>
            </a:r>
            <a:r>
              <a:rPr sz="12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prescelto;</a:t>
            </a:r>
            <a:endParaRPr sz="1200">
              <a:latin typeface="Arial"/>
              <a:cs typeface="Arial"/>
            </a:endParaRPr>
          </a:p>
          <a:p>
            <a:pPr marL="617220" indent="-172720">
              <a:lnSpc>
                <a:spcPct val="100000"/>
              </a:lnSpc>
              <a:spcBef>
                <a:spcPts val="145"/>
              </a:spcBef>
              <a:buChar char="•"/>
              <a:tabLst>
                <a:tab pos="617220" algn="l"/>
              </a:tabLst>
            </a:pP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misura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delle</a:t>
            </a:r>
            <a:r>
              <a:rPr sz="12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penali;</a:t>
            </a:r>
            <a:endParaRPr sz="1200">
              <a:latin typeface="Arial"/>
              <a:cs typeface="Arial"/>
            </a:endParaRPr>
          </a:p>
          <a:p>
            <a:pPr marL="617220" indent="-172720">
              <a:lnSpc>
                <a:spcPct val="100000"/>
              </a:lnSpc>
              <a:spcBef>
                <a:spcPts val="145"/>
              </a:spcBef>
              <a:buChar char="•"/>
              <a:tabLst>
                <a:tab pos="617220" algn="l"/>
              </a:tabLst>
            </a:pP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indicazione dei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termini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e delle modalità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200" spc="-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pagamento;</a:t>
            </a:r>
            <a:endParaRPr sz="1200">
              <a:latin typeface="Arial"/>
              <a:cs typeface="Arial"/>
            </a:endParaRPr>
          </a:p>
          <a:p>
            <a:pPr marL="617220" indent="-172720">
              <a:lnSpc>
                <a:spcPct val="100000"/>
              </a:lnSpc>
              <a:spcBef>
                <a:spcPts val="145"/>
              </a:spcBef>
              <a:buChar char="•"/>
              <a:tabLst>
                <a:tab pos="617220" algn="l"/>
              </a:tabLst>
            </a:pP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eventuale richiesta di</a:t>
            </a:r>
            <a:r>
              <a:rPr sz="12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garanzie;</a:t>
            </a:r>
            <a:endParaRPr sz="1200">
              <a:latin typeface="Arial"/>
              <a:cs typeface="Arial"/>
            </a:endParaRPr>
          </a:p>
          <a:p>
            <a:pPr marL="617220" indent="-172720">
              <a:lnSpc>
                <a:spcPct val="100000"/>
              </a:lnSpc>
              <a:spcBef>
                <a:spcPts val="145"/>
              </a:spcBef>
              <a:buChar char="•"/>
              <a:tabLst>
                <a:tab pos="617220" algn="l"/>
              </a:tabLst>
            </a:pP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nominativo del</a:t>
            </a:r>
            <a:r>
              <a:rPr sz="12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RUP;</a:t>
            </a:r>
            <a:endParaRPr sz="1200">
              <a:latin typeface="Arial"/>
              <a:cs typeface="Arial"/>
            </a:endParaRPr>
          </a:p>
          <a:p>
            <a:pPr marL="617220" marR="1030605" indent="-172720">
              <a:lnSpc>
                <a:spcPct val="110000"/>
              </a:lnSpc>
              <a:buChar char="•"/>
              <a:tabLst>
                <a:tab pos="617220" algn="l"/>
              </a:tabLst>
            </a:pP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volontà di avvalersi della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facoltà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di esclusione automatica delle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offerte 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anomale ex 97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comma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8 D.Lgs</a:t>
            </a:r>
            <a:r>
              <a:rPr sz="1200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50/16;</a:t>
            </a:r>
            <a:endParaRPr sz="1200">
              <a:latin typeface="Arial"/>
              <a:cs typeface="Arial"/>
            </a:endParaRPr>
          </a:p>
          <a:p>
            <a:pPr marL="617220" indent="-172720">
              <a:lnSpc>
                <a:spcPct val="100000"/>
              </a:lnSpc>
              <a:spcBef>
                <a:spcPts val="145"/>
              </a:spcBef>
              <a:buChar char="•"/>
              <a:tabLst>
                <a:tab pos="617220" algn="l"/>
              </a:tabLst>
            </a:pP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schema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contratto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e capitolato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tecnico,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se</a:t>
            </a:r>
            <a:r>
              <a:rPr sz="12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predisposti;</a:t>
            </a:r>
            <a:endParaRPr sz="1200">
              <a:latin typeface="Arial"/>
              <a:cs typeface="Arial"/>
            </a:endParaRPr>
          </a:p>
          <a:p>
            <a:pPr marL="617220" indent="-172720">
              <a:lnSpc>
                <a:spcPct val="100000"/>
              </a:lnSpc>
              <a:spcBef>
                <a:spcPts val="145"/>
              </a:spcBef>
              <a:buChar char="•"/>
              <a:tabLst>
                <a:tab pos="617220" algn="l"/>
              </a:tabLst>
            </a:pP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criterio di aggiudicazione</a:t>
            </a:r>
            <a:r>
              <a:rPr sz="1200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prescelto.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7385304" y="71627"/>
            <a:ext cx="2022348" cy="56692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074920" y="6198108"/>
            <a:ext cx="502920" cy="431800"/>
          </a:xfrm>
          <a:custGeom>
            <a:avLst/>
            <a:gdLst/>
            <a:ahLst/>
            <a:cxnLst/>
            <a:rect l="l" t="t" r="r" b="b"/>
            <a:pathLst>
              <a:path w="502920" h="431800">
                <a:moveTo>
                  <a:pt x="502919" y="107822"/>
                </a:moveTo>
                <a:lnTo>
                  <a:pt x="489457" y="107822"/>
                </a:lnTo>
                <a:lnTo>
                  <a:pt x="489457" y="323468"/>
                </a:lnTo>
                <a:lnTo>
                  <a:pt x="502919" y="323468"/>
                </a:lnTo>
                <a:lnTo>
                  <a:pt x="502919" y="107822"/>
                </a:lnTo>
                <a:close/>
              </a:path>
              <a:path w="502920" h="431800">
                <a:moveTo>
                  <a:pt x="475995" y="107822"/>
                </a:moveTo>
                <a:lnTo>
                  <a:pt x="448944" y="107822"/>
                </a:lnTo>
                <a:lnTo>
                  <a:pt x="448944" y="323468"/>
                </a:lnTo>
                <a:lnTo>
                  <a:pt x="475995" y="323468"/>
                </a:lnTo>
                <a:lnTo>
                  <a:pt x="475995" y="107822"/>
                </a:lnTo>
                <a:close/>
              </a:path>
              <a:path w="502920" h="431800">
                <a:moveTo>
                  <a:pt x="215645" y="0"/>
                </a:moveTo>
                <a:lnTo>
                  <a:pt x="0" y="215645"/>
                </a:lnTo>
                <a:lnTo>
                  <a:pt x="215645" y="431291"/>
                </a:lnTo>
                <a:lnTo>
                  <a:pt x="215645" y="323468"/>
                </a:lnTo>
                <a:lnTo>
                  <a:pt x="435482" y="323468"/>
                </a:lnTo>
                <a:lnTo>
                  <a:pt x="435482" y="107822"/>
                </a:lnTo>
                <a:lnTo>
                  <a:pt x="215645" y="107822"/>
                </a:lnTo>
                <a:lnTo>
                  <a:pt x="215645" y="0"/>
                </a:lnTo>
                <a:close/>
              </a:path>
            </a:pathLst>
          </a:custGeom>
          <a:solidFill>
            <a:srgbClr val="1343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486867" y="6326400"/>
            <a:ext cx="4480560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001F5F"/>
                </a:solidFill>
                <a:latin typeface="Arial"/>
                <a:cs typeface="Arial"/>
              </a:rPr>
              <a:t>Per tornare </a:t>
            </a:r>
            <a:r>
              <a:rPr sz="1100" spc="-5" dirty="0">
                <a:solidFill>
                  <a:srgbClr val="001F5F"/>
                </a:solidFill>
                <a:latin typeface="Arial"/>
                <a:cs typeface="Arial"/>
              </a:rPr>
              <a:t>al materiale didattico principale, cliccare sull'icona di</a:t>
            </a:r>
            <a:r>
              <a:rPr sz="1100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01F5F"/>
                </a:solidFill>
                <a:latin typeface="Arial"/>
                <a:cs typeface="Arial"/>
              </a:rPr>
              <a:t>seguito</a:t>
            </a:r>
            <a:endParaRPr sz="1100">
              <a:latin typeface="Arial"/>
              <a:cs typeface="Arial"/>
            </a:endParaRPr>
          </a:p>
        </p:txBody>
      </p:sp>
      <p:sp>
        <p:nvSpPr>
          <p:cNvPr id="67" name="object 6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ts val="1425"/>
              </a:lnSpc>
            </a:pPr>
            <a:fld id="{81D60167-4931-47E6-BA6A-407CBD079E47}" type="slidenum">
              <a:rPr spc="-5" dirty="0"/>
              <a:t>193</a:t>
            </a:fld>
            <a:endParaRPr spc="-5" dirty="0"/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63495" y="2263139"/>
            <a:ext cx="497205" cy="2947670"/>
          </a:xfrm>
          <a:custGeom>
            <a:avLst/>
            <a:gdLst/>
            <a:ahLst/>
            <a:cxnLst/>
            <a:rect l="l" t="t" r="r" b="b"/>
            <a:pathLst>
              <a:path w="497205" h="2947670">
                <a:moveTo>
                  <a:pt x="496824" y="2699004"/>
                </a:moveTo>
                <a:lnTo>
                  <a:pt x="0" y="2699004"/>
                </a:lnTo>
                <a:lnTo>
                  <a:pt x="248412" y="2947416"/>
                </a:lnTo>
                <a:lnTo>
                  <a:pt x="496824" y="2699004"/>
                </a:lnTo>
                <a:close/>
              </a:path>
              <a:path w="497205" h="2947670">
                <a:moveTo>
                  <a:pt x="372618" y="0"/>
                </a:moveTo>
                <a:lnTo>
                  <a:pt x="124206" y="0"/>
                </a:lnTo>
                <a:lnTo>
                  <a:pt x="124206" y="2699004"/>
                </a:lnTo>
                <a:lnTo>
                  <a:pt x="372618" y="2699004"/>
                </a:lnTo>
                <a:lnTo>
                  <a:pt x="372618" y="0"/>
                </a:lnTo>
                <a:close/>
              </a:path>
            </a:pathLst>
          </a:custGeom>
          <a:solidFill>
            <a:srgbClr val="DCE6F1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63495" y="2263139"/>
            <a:ext cx="497205" cy="2947670"/>
          </a:xfrm>
          <a:custGeom>
            <a:avLst/>
            <a:gdLst/>
            <a:ahLst/>
            <a:cxnLst/>
            <a:rect l="l" t="t" r="r" b="b"/>
            <a:pathLst>
              <a:path w="497205" h="2947670">
                <a:moveTo>
                  <a:pt x="0" y="2699004"/>
                </a:moveTo>
                <a:lnTo>
                  <a:pt x="124206" y="2699004"/>
                </a:lnTo>
                <a:lnTo>
                  <a:pt x="124206" y="0"/>
                </a:lnTo>
                <a:lnTo>
                  <a:pt x="372618" y="0"/>
                </a:lnTo>
                <a:lnTo>
                  <a:pt x="372618" y="2699004"/>
                </a:lnTo>
                <a:lnTo>
                  <a:pt x="496824" y="2699004"/>
                </a:lnTo>
                <a:lnTo>
                  <a:pt x="248412" y="2947416"/>
                </a:lnTo>
                <a:lnTo>
                  <a:pt x="0" y="2699004"/>
                </a:lnTo>
                <a:close/>
              </a:path>
            </a:pathLst>
          </a:custGeom>
          <a:ln w="6096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095" y="720851"/>
            <a:ext cx="1840992" cy="461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0331" y="699516"/>
            <a:ext cx="1872995" cy="5440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3004" y="801623"/>
            <a:ext cx="1739264" cy="360045"/>
          </a:xfrm>
          <a:custGeom>
            <a:avLst/>
            <a:gdLst/>
            <a:ahLst/>
            <a:cxnLst/>
            <a:rect l="l" t="t" r="r" b="b"/>
            <a:pathLst>
              <a:path w="1739264" h="360044">
                <a:moveTo>
                  <a:pt x="0" y="359663"/>
                </a:moveTo>
                <a:lnTo>
                  <a:pt x="1738883" y="359663"/>
                </a:lnTo>
                <a:lnTo>
                  <a:pt x="1738883" y="0"/>
                </a:lnTo>
                <a:lnTo>
                  <a:pt x="0" y="0"/>
                </a:lnTo>
                <a:lnTo>
                  <a:pt x="0" y="359663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23366" y="804417"/>
            <a:ext cx="92329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35" dirty="0">
                <a:solidFill>
                  <a:srgbClr val="FFFFFF"/>
                </a:solidFill>
                <a:latin typeface="Arial"/>
                <a:cs typeface="Arial"/>
              </a:rPr>
              <a:t>Acquisto</a:t>
            </a:r>
            <a:r>
              <a:rPr sz="105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35" dirty="0">
                <a:solidFill>
                  <a:srgbClr val="FFFFFF"/>
                </a:solidFill>
                <a:latin typeface="Arial"/>
                <a:cs typeface="Arial"/>
              </a:rPr>
              <a:t>tramite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5226" y="964438"/>
            <a:ext cx="164338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30" dirty="0">
                <a:solidFill>
                  <a:srgbClr val="FFFFFF"/>
                </a:solidFill>
                <a:latin typeface="Arial"/>
                <a:cs typeface="Arial"/>
              </a:rPr>
              <a:t>PROCEDURA</a:t>
            </a:r>
            <a:r>
              <a:rPr sz="105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35" dirty="0">
                <a:solidFill>
                  <a:srgbClr val="FFFFFF"/>
                </a:solidFill>
                <a:latin typeface="Arial"/>
                <a:cs typeface="Arial"/>
              </a:rPr>
              <a:t>AUTONOMA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65759" y="733044"/>
            <a:ext cx="181355" cy="1798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02437" y="738378"/>
            <a:ext cx="1079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Strumenti </a:t>
            </a:r>
            <a:r>
              <a:rPr spc="-5" dirty="0"/>
              <a:t>alternativi alle </a:t>
            </a:r>
            <a:r>
              <a:rPr dirty="0"/>
              <a:t>Convenzioni -</a:t>
            </a:r>
            <a:r>
              <a:rPr spc="-85" dirty="0"/>
              <a:t> </a:t>
            </a:r>
            <a:r>
              <a:rPr dirty="0"/>
              <a:t>quadro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90575" y="338709"/>
            <a:ext cx="52806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Autonome procedure d'acquisto: Focus sotto – soglia</a:t>
            </a:r>
            <a:r>
              <a:rPr sz="1600" spc="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(8/8)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585204" y="64007"/>
            <a:ext cx="743711" cy="5425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09415" y="1016508"/>
            <a:ext cx="504825" cy="504825"/>
          </a:xfrm>
          <a:custGeom>
            <a:avLst/>
            <a:gdLst/>
            <a:ahLst/>
            <a:cxnLst/>
            <a:rect l="l" t="t" r="r" b="b"/>
            <a:pathLst>
              <a:path w="504825" h="504825">
                <a:moveTo>
                  <a:pt x="0" y="252221"/>
                </a:moveTo>
                <a:lnTo>
                  <a:pt x="4062" y="206879"/>
                </a:lnTo>
                <a:lnTo>
                  <a:pt x="15777" y="164205"/>
                </a:lnTo>
                <a:lnTo>
                  <a:pt x="34431" y="124911"/>
                </a:lnTo>
                <a:lnTo>
                  <a:pt x="59312" y="89710"/>
                </a:lnTo>
                <a:lnTo>
                  <a:pt x="89710" y="59312"/>
                </a:lnTo>
                <a:lnTo>
                  <a:pt x="124911" y="34431"/>
                </a:lnTo>
                <a:lnTo>
                  <a:pt x="164205" y="15777"/>
                </a:lnTo>
                <a:lnTo>
                  <a:pt x="206879" y="4062"/>
                </a:lnTo>
                <a:lnTo>
                  <a:pt x="252222" y="0"/>
                </a:lnTo>
                <a:lnTo>
                  <a:pt x="297564" y="4062"/>
                </a:lnTo>
                <a:lnTo>
                  <a:pt x="340238" y="15777"/>
                </a:lnTo>
                <a:lnTo>
                  <a:pt x="379532" y="34431"/>
                </a:lnTo>
                <a:lnTo>
                  <a:pt x="414733" y="59312"/>
                </a:lnTo>
                <a:lnTo>
                  <a:pt x="445131" y="89710"/>
                </a:lnTo>
                <a:lnTo>
                  <a:pt x="470012" y="124911"/>
                </a:lnTo>
                <a:lnTo>
                  <a:pt x="488666" y="164205"/>
                </a:lnTo>
                <a:lnTo>
                  <a:pt x="500381" y="206879"/>
                </a:lnTo>
                <a:lnTo>
                  <a:pt x="504444" y="252221"/>
                </a:lnTo>
                <a:lnTo>
                  <a:pt x="500381" y="297564"/>
                </a:lnTo>
                <a:lnTo>
                  <a:pt x="488666" y="340238"/>
                </a:lnTo>
                <a:lnTo>
                  <a:pt x="470012" y="379532"/>
                </a:lnTo>
                <a:lnTo>
                  <a:pt x="445131" y="414733"/>
                </a:lnTo>
                <a:lnTo>
                  <a:pt x="414733" y="445131"/>
                </a:lnTo>
                <a:lnTo>
                  <a:pt x="379532" y="470012"/>
                </a:lnTo>
                <a:lnTo>
                  <a:pt x="340238" y="488666"/>
                </a:lnTo>
                <a:lnTo>
                  <a:pt x="297564" y="500381"/>
                </a:lnTo>
                <a:lnTo>
                  <a:pt x="252222" y="504443"/>
                </a:lnTo>
                <a:lnTo>
                  <a:pt x="206879" y="500381"/>
                </a:lnTo>
                <a:lnTo>
                  <a:pt x="164205" y="488666"/>
                </a:lnTo>
                <a:lnTo>
                  <a:pt x="124911" y="470012"/>
                </a:lnTo>
                <a:lnTo>
                  <a:pt x="89710" y="445131"/>
                </a:lnTo>
                <a:lnTo>
                  <a:pt x="59312" y="414733"/>
                </a:lnTo>
                <a:lnTo>
                  <a:pt x="34431" y="379532"/>
                </a:lnTo>
                <a:lnTo>
                  <a:pt x="15777" y="340238"/>
                </a:lnTo>
                <a:lnTo>
                  <a:pt x="4062" y="297564"/>
                </a:lnTo>
                <a:lnTo>
                  <a:pt x="0" y="252221"/>
                </a:lnTo>
                <a:close/>
              </a:path>
            </a:pathLst>
          </a:custGeom>
          <a:ln w="9144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36364" y="1072896"/>
            <a:ext cx="3316604" cy="391795"/>
          </a:xfrm>
          <a:custGeom>
            <a:avLst/>
            <a:gdLst/>
            <a:ahLst/>
            <a:cxnLst/>
            <a:rect l="l" t="t" r="r" b="b"/>
            <a:pathLst>
              <a:path w="3316604" h="391794">
                <a:moveTo>
                  <a:pt x="3250945" y="0"/>
                </a:moveTo>
                <a:lnTo>
                  <a:pt x="65277" y="0"/>
                </a:lnTo>
                <a:lnTo>
                  <a:pt x="39862" y="5127"/>
                </a:lnTo>
                <a:lnTo>
                  <a:pt x="19113" y="19113"/>
                </a:lnTo>
                <a:lnTo>
                  <a:pt x="5127" y="39862"/>
                </a:lnTo>
                <a:lnTo>
                  <a:pt x="0" y="65277"/>
                </a:lnTo>
                <a:lnTo>
                  <a:pt x="0" y="326389"/>
                </a:lnTo>
                <a:lnTo>
                  <a:pt x="5127" y="351805"/>
                </a:lnTo>
                <a:lnTo>
                  <a:pt x="19113" y="372554"/>
                </a:lnTo>
                <a:lnTo>
                  <a:pt x="39862" y="386540"/>
                </a:lnTo>
                <a:lnTo>
                  <a:pt x="65277" y="391667"/>
                </a:lnTo>
                <a:lnTo>
                  <a:pt x="3250945" y="391667"/>
                </a:lnTo>
                <a:lnTo>
                  <a:pt x="3276361" y="386540"/>
                </a:lnTo>
                <a:lnTo>
                  <a:pt x="3297110" y="372554"/>
                </a:lnTo>
                <a:lnTo>
                  <a:pt x="3311096" y="351805"/>
                </a:lnTo>
                <a:lnTo>
                  <a:pt x="3316224" y="326389"/>
                </a:lnTo>
                <a:lnTo>
                  <a:pt x="3316224" y="65277"/>
                </a:lnTo>
                <a:lnTo>
                  <a:pt x="3311096" y="39862"/>
                </a:lnTo>
                <a:lnTo>
                  <a:pt x="3297110" y="19113"/>
                </a:lnTo>
                <a:lnTo>
                  <a:pt x="3276361" y="5127"/>
                </a:lnTo>
                <a:lnTo>
                  <a:pt x="3250945" y="0"/>
                </a:lnTo>
                <a:close/>
              </a:path>
            </a:pathLst>
          </a:custGeom>
          <a:solidFill>
            <a:srgbClr val="DCE6F1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36364" y="1072896"/>
            <a:ext cx="3316604" cy="391795"/>
          </a:xfrm>
          <a:custGeom>
            <a:avLst/>
            <a:gdLst/>
            <a:ahLst/>
            <a:cxnLst/>
            <a:rect l="l" t="t" r="r" b="b"/>
            <a:pathLst>
              <a:path w="3316604" h="391794">
                <a:moveTo>
                  <a:pt x="0" y="65277"/>
                </a:moveTo>
                <a:lnTo>
                  <a:pt x="5127" y="39862"/>
                </a:lnTo>
                <a:lnTo>
                  <a:pt x="19113" y="19113"/>
                </a:lnTo>
                <a:lnTo>
                  <a:pt x="39862" y="5127"/>
                </a:lnTo>
                <a:lnTo>
                  <a:pt x="65277" y="0"/>
                </a:lnTo>
                <a:lnTo>
                  <a:pt x="3250945" y="0"/>
                </a:lnTo>
                <a:lnTo>
                  <a:pt x="3276361" y="5127"/>
                </a:lnTo>
                <a:lnTo>
                  <a:pt x="3297110" y="19113"/>
                </a:lnTo>
                <a:lnTo>
                  <a:pt x="3311096" y="39862"/>
                </a:lnTo>
                <a:lnTo>
                  <a:pt x="3316224" y="65277"/>
                </a:lnTo>
                <a:lnTo>
                  <a:pt x="3316224" y="326389"/>
                </a:lnTo>
                <a:lnTo>
                  <a:pt x="3311096" y="351805"/>
                </a:lnTo>
                <a:lnTo>
                  <a:pt x="3297110" y="372554"/>
                </a:lnTo>
                <a:lnTo>
                  <a:pt x="3276361" y="386540"/>
                </a:lnTo>
                <a:lnTo>
                  <a:pt x="3250945" y="391667"/>
                </a:lnTo>
                <a:lnTo>
                  <a:pt x="65277" y="391667"/>
                </a:lnTo>
                <a:lnTo>
                  <a:pt x="39862" y="386540"/>
                </a:lnTo>
                <a:lnTo>
                  <a:pt x="19113" y="372554"/>
                </a:lnTo>
                <a:lnTo>
                  <a:pt x="5127" y="351805"/>
                </a:lnTo>
                <a:lnTo>
                  <a:pt x="0" y="326389"/>
                </a:lnTo>
                <a:lnTo>
                  <a:pt x="0" y="65277"/>
                </a:lnTo>
                <a:close/>
              </a:path>
            </a:pathLst>
          </a:custGeom>
          <a:ln w="6096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139054" y="1160526"/>
            <a:ext cx="19151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PROCEDURA</a:t>
            </a:r>
            <a:r>
              <a:rPr sz="1200" b="1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001F5F"/>
                </a:solidFill>
                <a:latin typeface="Arial"/>
                <a:cs typeface="Arial"/>
              </a:rPr>
              <a:t>NEGOZIATA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276858" y="1161288"/>
            <a:ext cx="2433320" cy="146050"/>
          </a:xfrm>
          <a:custGeom>
            <a:avLst/>
            <a:gdLst/>
            <a:ahLst/>
            <a:cxnLst/>
            <a:rect l="l" t="t" r="r" b="b"/>
            <a:pathLst>
              <a:path w="2433320" h="146050">
                <a:moveTo>
                  <a:pt x="2357119" y="69341"/>
                </a:moveTo>
                <a:lnTo>
                  <a:pt x="2357119" y="145541"/>
                </a:lnTo>
                <a:lnTo>
                  <a:pt x="2420619" y="113791"/>
                </a:lnTo>
                <a:lnTo>
                  <a:pt x="2369819" y="113791"/>
                </a:lnTo>
                <a:lnTo>
                  <a:pt x="2369819" y="101091"/>
                </a:lnTo>
                <a:lnTo>
                  <a:pt x="2420619" y="101091"/>
                </a:lnTo>
                <a:lnTo>
                  <a:pt x="2357119" y="69341"/>
                </a:lnTo>
                <a:close/>
              </a:path>
              <a:path w="2433320" h="146050">
                <a:moveTo>
                  <a:pt x="12700" y="0"/>
                </a:moveTo>
                <a:lnTo>
                  <a:pt x="0" y="0"/>
                </a:lnTo>
                <a:lnTo>
                  <a:pt x="0" y="110998"/>
                </a:lnTo>
                <a:lnTo>
                  <a:pt x="2793" y="113791"/>
                </a:lnTo>
                <a:lnTo>
                  <a:pt x="2357119" y="113791"/>
                </a:lnTo>
                <a:lnTo>
                  <a:pt x="2357119" y="107441"/>
                </a:lnTo>
                <a:lnTo>
                  <a:pt x="12700" y="107441"/>
                </a:lnTo>
                <a:lnTo>
                  <a:pt x="6350" y="101091"/>
                </a:lnTo>
                <a:lnTo>
                  <a:pt x="12700" y="101091"/>
                </a:lnTo>
                <a:lnTo>
                  <a:pt x="12700" y="0"/>
                </a:lnTo>
                <a:close/>
              </a:path>
              <a:path w="2433320" h="146050">
                <a:moveTo>
                  <a:pt x="2420619" y="101091"/>
                </a:moveTo>
                <a:lnTo>
                  <a:pt x="2369819" y="101091"/>
                </a:lnTo>
                <a:lnTo>
                  <a:pt x="2369819" y="113791"/>
                </a:lnTo>
                <a:lnTo>
                  <a:pt x="2420619" y="113791"/>
                </a:lnTo>
                <a:lnTo>
                  <a:pt x="2433319" y="107441"/>
                </a:lnTo>
                <a:lnTo>
                  <a:pt x="2420619" y="101091"/>
                </a:lnTo>
                <a:close/>
              </a:path>
              <a:path w="2433320" h="146050">
                <a:moveTo>
                  <a:pt x="12700" y="101091"/>
                </a:moveTo>
                <a:lnTo>
                  <a:pt x="6350" y="101091"/>
                </a:lnTo>
                <a:lnTo>
                  <a:pt x="12700" y="107441"/>
                </a:lnTo>
                <a:lnTo>
                  <a:pt x="12700" y="101091"/>
                </a:lnTo>
                <a:close/>
              </a:path>
              <a:path w="2433320" h="146050">
                <a:moveTo>
                  <a:pt x="2357119" y="101091"/>
                </a:moveTo>
                <a:lnTo>
                  <a:pt x="12700" y="101091"/>
                </a:lnTo>
                <a:lnTo>
                  <a:pt x="12700" y="107441"/>
                </a:lnTo>
                <a:lnTo>
                  <a:pt x="2357119" y="107441"/>
                </a:lnTo>
                <a:lnTo>
                  <a:pt x="2357119" y="101091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22191" y="1127760"/>
            <a:ext cx="280415" cy="2819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85444" y="1863864"/>
            <a:ext cx="2982468" cy="4084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38427" y="1877529"/>
            <a:ext cx="2476500" cy="42218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11352" y="1889760"/>
            <a:ext cx="2880360" cy="306705"/>
          </a:xfrm>
          <a:custGeom>
            <a:avLst/>
            <a:gdLst/>
            <a:ahLst/>
            <a:cxnLst/>
            <a:rect l="l" t="t" r="r" b="b"/>
            <a:pathLst>
              <a:path w="2880360" h="306705">
                <a:moveTo>
                  <a:pt x="2829306" y="0"/>
                </a:moveTo>
                <a:lnTo>
                  <a:pt x="51053" y="0"/>
                </a:lnTo>
                <a:lnTo>
                  <a:pt x="31182" y="4012"/>
                </a:lnTo>
                <a:lnTo>
                  <a:pt x="14954" y="14954"/>
                </a:lnTo>
                <a:lnTo>
                  <a:pt x="4012" y="31182"/>
                </a:lnTo>
                <a:lnTo>
                  <a:pt x="0" y="51053"/>
                </a:lnTo>
                <a:lnTo>
                  <a:pt x="0" y="255269"/>
                </a:lnTo>
                <a:lnTo>
                  <a:pt x="4012" y="275141"/>
                </a:lnTo>
                <a:lnTo>
                  <a:pt x="14954" y="291369"/>
                </a:lnTo>
                <a:lnTo>
                  <a:pt x="31182" y="302311"/>
                </a:lnTo>
                <a:lnTo>
                  <a:pt x="51053" y="306324"/>
                </a:lnTo>
                <a:lnTo>
                  <a:pt x="2829306" y="306324"/>
                </a:lnTo>
                <a:lnTo>
                  <a:pt x="2849177" y="302311"/>
                </a:lnTo>
                <a:lnTo>
                  <a:pt x="2865405" y="291369"/>
                </a:lnTo>
                <a:lnTo>
                  <a:pt x="2876347" y="275141"/>
                </a:lnTo>
                <a:lnTo>
                  <a:pt x="2880360" y="255269"/>
                </a:lnTo>
                <a:lnTo>
                  <a:pt x="2880360" y="51053"/>
                </a:lnTo>
                <a:lnTo>
                  <a:pt x="2876347" y="31182"/>
                </a:lnTo>
                <a:lnTo>
                  <a:pt x="2865405" y="14954"/>
                </a:lnTo>
                <a:lnTo>
                  <a:pt x="2849177" y="4012"/>
                </a:lnTo>
                <a:lnTo>
                  <a:pt x="28293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07719" y="1772411"/>
            <a:ext cx="251460" cy="2529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85444" y="2532900"/>
            <a:ext cx="2982468" cy="4084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20139" y="2546565"/>
            <a:ext cx="2513076" cy="42218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11352" y="2558795"/>
            <a:ext cx="2880360" cy="306705"/>
          </a:xfrm>
          <a:custGeom>
            <a:avLst/>
            <a:gdLst/>
            <a:ahLst/>
            <a:cxnLst/>
            <a:rect l="l" t="t" r="r" b="b"/>
            <a:pathLst>
              <a:path w="2880360" h="306705">
                <a:moveTo>
                  <a:pt x="2829306" y="0"/>
                </a:moveTo>
                <a:lnTo>
                  <a:pt x="51053" y="0"/>
                </a:lnTo>
                <a:lnTo>
                  <a:pt x="31182" y="4012"/>
                </a:lnTo>
                <a:lnTo>
                  <a:pt x="14954" y="14954"/>
                </a:lnTo>
                <a:lnTo>
                  <a:pt x="4012" y="31182"/>
                </a:lnTo>
                <a:lnTo>
                  <a:pt x="0" y="51053"/>
                </a:lnTo>
                <a:lnTo>
                  <a:pt x="0" y="255269"/>
                </a:lnTo>
                <a:lnTo>
                  <a:pt x="4012" y="275141"/>
                </a:lnTo>
                <a:lnTo>
                  <a:pt x="14954" y="291369"/>
                </a:lnTo>
                <a:lnTo>
                  <a:pt x="31182" y="302311"/>
                </a:lnTo>
                <a:lnTo>
                  <a:pt x="51053" y="306324"/>
                </a:lnTo>
                <a:lnTo>
                  <a:pt x="2829306" y="306324"/>
                </a:lnTo>
                <a:lnTo>
                  <a:pt x="2849177" y="302311"/>
                </a:lnTo>
                <a:lnTo>
                  <a:pt x="2865405" y="291369"/>
                </a:lnTo>
                <a:lnTo>
                  <a:pt x="2876347" y="275141"/>
                </a:lnTo>
                <a:lnTo>
                  <a:pt x="2880360" y="255269"/>
                </a:lnTo>
                <a:lnTo>
                  <a:pt x="2880360" y="51053"/>
                </a:lnTo>
                <a:lnTo>
                  <a:pt x="2876347" y="31182"/>
                </a:lnTo>
                <a:lnTo>
                  <a:pt x="2865405" y="14954"/>
                </a:lnTo>
                <a:lnTo>
                  <a:pt x="2849177" y="4012"/>
                </a:lnTo>
                <a:lnTo>
                  <a:pt x="28293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07719" y="2442972"/>
            <a:ext cx="251460" cy="2514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85444" y="3203460"/>
            <a:ext cx="2982468" cy="4084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057400" y="3217125"/>
            <a:ext cx="638530" cy="42218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11352" y="3229355"/>
            <a:ext cx="2880360" cy="306705"/>
          </a:xfrm>
          <a:custGeom>
            <a:avLst/>
            <a:gdLst/>
            <a:ahLst/>
            <a:cxnLst/>
            <a:rect l="l" t="t" r="r" b="b"/>
            <a:pathLst>
              <a:path w="2880360" h="306704">
                <a:moveTo>
                  <a:pt x="2829306" y="0"/>
                </a:moveTo>
                <a:lnTo>
                  <a:pt x="51053" y="0"/>
                </a:lnTo>
                <a:lnTo>
                  <a:pt x="31182" y="4012"/>
                </a:lnTo>
                <a:lnTo>
                  <a:pt x="14954" y="14954"/>
                </a:lnTo>
                <a:lnTo>
                  <a:pt x="4012" y="31182"/>
                </a:lnTo>
                <a:lnTo>
                  <a:pt x="0" y="51054"/>
                </a:lnTo>
                <a:lnTo>
                  <a:pt x="0" y="255270"/>
                </a:lnTo>
                <a:lnTo>
                  <a:pt x="4012" y="275141"/>
                </a:lnTo>
                <a:lnTo>
                  <a:pt x="14954" y="291369"/>
                </a:lnTo>
                <a:lnTo>
                  <a:pt x="31182" y="302311"/>
                </a:lnTo>
                <a:lnTo>
                  <a:pt x="51053" y="306324"/>
                </a:lnTo>
                <a:lnTo>
                  <a:pt x="2829306" y="306324"/>
                </a:lnTo>
                <a:lnTo>
                  <a:pt x="2849177" y="302311"/>
                </a:lnTo>
                <a:lnTo>
                  <a:pt x="2865405" y="291369"/>
                </a:lnTo>
                <a:lnTo>
                  <a:pt x="2876347" y="275141"/>
                </a:lnTo>
                <a:lnTo>
                  <a:pt x="2880360" y="255270"/>
                </a:lnTo>
                <a:lnTo>
                  <a:pt x="2880360" y="51054"/>
                </a:lnTo>
                <a:lnTo>
                  <a:pt x="2876347" y="31182"/>
                </a:lnTo>
                <a:lnTo>
                  <a:pt x="2865405" y="14954"/>
                </a:lnTo>
                <a:lnTo>
                  <a:pt x="2849177" y="4012"/>
                </a:lnTo>
                <a:lnTo>
                  <a:pt x="28293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07719" y="3112007"/>
            <a:ext cx="251460" cy="2529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879144" y="1790827"/>
            <a:ext cx="2598420" cy="1691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85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  <a:p>
            <a:pPr marL="344805" algn="ctr">
              <a:lnSpc>
                <a:spcPts val="1285"/>
              </a:lnSpc>
            </a:pPr>
            <a:r>
              <a:rPr sz="1200" b="1" spc="-25" dirty="0">
                <a:solidFill>
                  <a:srgbClr val="00338D"/>
                </a:solidFill>
                <a:latin typeface="Arial"/>
                <a:cs typeface="Arial"/>
              </a:rPr>
              <a:t>Avvio </a:t>
            </a:r>
            <a:r>
              <a:rPr sz="1200" b="1" dirty="0">
                <a:solidFill>
                  <a:srgbClr val="00338D"/>
                </a:solidFill>
                <a:latin typeface="Arial"/>
                <a:cs typeface="Arial"/>
              </a:rPr>
              <a:t>della procedura </a:t>
            </a: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e</a:t>
            </a:r>
            <a:r>
              <a:rPr sz="1200" b="1" spc="-2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38D"/>
                </a:solidFill>
                <a:latin typeface="Arial"/>
                <a:cs typeface="Arial"/>
              </a:rPr>
              <a:t>scelta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ts val="1285"/>
              </a:lnSpc>
            </a:pP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  <a:p>
            <a:pPr marL="345440" algn="ctr">
              <a:lnSpc>
                <a:spcPts val="1285"/>
              </a:lnSpc>
            </a:pPr>
            <a:r>
              <a:rPr sz="1200" b="1" dirty="0">
                <a:solidFill>
                  <a:srgbClr val="00338D"/>
                </a:solidFill>
                <a:latin typeface="Arial"/>
                <a:cs typeface="Arial"/>
              </a:rPr>
              <a:t>Selezione </a:t>
            </a: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operatore</a:t>
            </a:r>
            <a:r>
              <a:rPr sz="1200" b="1" spc="-4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affidatario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ts val="1285"/>
              </a:lnSpc>
            </a:pP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  <a:p>
            <a:pPr marL="347345" algn="ctr">
              <a:lnSpc>
                <a:spcPts val="1285"/>
              </a:lnSpc>
            </a:pP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Inviti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85444" y="3872496"/>
            <a:ext cx="2982468" cy="4084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06879" y="3886162"/>
            <a:ext cx="1338071" cy="42218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11352" y="3898391"/>
            <a:ext cx="2880360" cy="306705"/>
          </a:xfrm>
          <a:custGeom>
            <a:avLst/>
            <a:gdLst/>
            <a:ahLst/>
            <a:cxnLst/>
            <a:rect l="l" t="t" r="r" b="b"/>
            <a:pathLst>
              <a:path w="2880360" h="306704">
                <a:moveTo>
                  <a:pt x="2829306" y="0"/>
                </a:moveTo>
                <a:lnTo>
                  <a:pt x="51053" y="0"/>
                </a:lnTo>
                <a:lnTo>
                  <a:pt x="31182" y="4012"/>
                </a:lnTo>
                <a:lnTo>
                  <a:pt x="14954" y="14954"/>
                </a:lnTo>
                <a:lnTo>
                  <a:pt x="4012" y="31182"/>
                </a:lnTo>
                <a:lnTo>
                  <a:pt x="0" y="51053"/>
                </a:lnTo>
                <a:lnTo>
                  <a:pt x="0" y="255269"/>
                </a:lnTo>
                <a:lnTo>
                  <a:pt x="4012" y="275141"/>
                </a:lnTo>
                <a:lnTo>
                  <a:pt x="14954" y="291369"/>
                </a:lnTo>
                <a:lnTo>
                  <a:pt x="31182" y="302311"/>
                </a:lnTo>
                <a:lnTo>
                  <a:pt x="51053" y="306323"/>
                </a:lnTo>
                <a:lnTo>
                  <a:pt x="2829306" y="306323"/>
                </a:lnTo>
                <a:lnTo>
                  <a:pt x="2849177" y="302311"/>
                </a:lnTo>
                <a:lnTo>
                  <a:pt x="2865405" y="291369"/>
                </a:lnTo>
                <a:lnTo>
                  <a:pt x="2876347" y="275141"/>
                </a:lnTo>
                <a:lnTo>
                  <a:pt x="2880360" y="255269"/>
                </a:lnTo>
                <a:lnTo>
                  <a:pt x="2880360" y="51053"/>
                </a:lnTo>
                <a:lnTo>
                  <a:pt x="2876347" y="31182"/>
                </a:lnTo>
                <a:lnTo>
                  <a:pt x="2865405" y="14954"/>
                </a:lnTo>
                <a:lnTo>
                  <a:pt x="2849177" y="4012"/>
                </a:lnTo>
                <a:lnTo>
                  <a:pt x="282930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811782" y="3943857"/>
            <a:ext cx="10769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Sedute </a:t>
            </a:r>
            <a:r>
              <a:rPr sz="1200" b="1" dirty="0">
                <a:solidFill>
                  <a:srgbClr val="00338D"/>
                </a:solidFill>
                <a:latin typeface="Arial"/>
                <a:cs typeface="Arial"/>
              </a:rPr>
              <a:t>di</a:t>
            </a:r>
            <a:r>
              <a:rPr sz="1200" b="1" spc="-50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gara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807719" y="3782567"/>
            <a:ext cx="251460" cy="25145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07719" y="3782567"/>
            <a:ext cx="251460" cy="251460"/>
          </a:xfrm>
          <a:custGeom>
            <a:avLst/>
            <a:gdLst/>
            <a:ahLst/>
            <a:cxnLst/>
            <a:rect l="l" t="t" r="r" b="b"/>
            <a:pathLst>
              <a:path w="251459" h="251460">
                <a:moveTo>
                  <a:pt x="0" y="125729"/>
                </a:moveTo>
                <a:lnTo>
                  <a:pt x="9879" y="76777"/>
                </a:lnTo>
                <a:lnTo>
                  <a:pt x="36823" y="36814"/>
                </a:lnTo>
                <a:lnTo>
                  <a:pt x="76788" y="9876"/>
                </a:lnTo>
                <a:lnTo>
                  <a:pt x="125729" y="0"/>
                </a:lnTo>
                <a:lnTo>
                  <a:pt x="174671" y="9876"/>
                </a:lnTo>
                <a:lnTo>
                  <a:pt x="214636" y="36814"/>
                </a:lnTo>
                <a:lnTo>
                  <a:pt x="241580" y="76777"/>
                </a:lnTo>
                <a:lnTo>
                  <a:pt x="251460" y="125729"/>
                </a:lnTo>
                <a:lnTo>
                  <a:pt x="241580" y="174682"/>
                </a:lnTo>
                <a:lnTo>
                  <a:pt x="214636" y="214645"/>
                </a:lnTo>
                <a:lnTo>
                  <a:pt x="174671" y="241583"/>
                </a:lnTo>
                <a:lnTo>
                  <a:pt x="125729" y="251459"/>
                </a:lnTo>
                <a:lnTo>
                  <a:pt x="76788" y="241583"/>
                </a:lnTo>
                <a:lnTo>
                  <a:pt x="36823" y="214645"/>
                </a:lnTo>
                <a:lnTo>
                  <a:pt x="9879" y="174682"/>
                </a:lnTo>
                <a:lnTo>
                  <a:pt x="0" y="125729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879144" y="3800347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885444" y="4541532"/>
            <a:ext cx="2982468" cy="4084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61644" y="4556721"/>
            <a:ext cx="2828544" cy="42218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11352" y="4567428"/>
            <a:ext cx="2880360" cy="306705"/>
          </a:xfrm>
          <a:custGeom>
            <a:avLst/>
            <a:gdLst/>
            <a:ahLst/>
            <a:cxnLst/>
            <a:rect l="l" t="t" r="r" b="b"/>
            <a:pathLst>
              <a:path w="2880360" h="306704">
                <a:moveTo>
                  <a:pt x="2829306" y="0"/>
                </a:moveTo>
                <a:lnTo>
                  <a:pt x="51053" y="0"/>
                </a:lnTo>
                <a:lnTo>
                  <a:pt x="31182" y="4012"/>
                </a:lnTo>
                <a:lnTo>
                  <a:pt x="14954" y="14954"/>
                </a:lnTo>
                <a:lnTo>
                  <a:pt x="4012" y="31182"/>
                </a:lnTo>
                <a:lnTo>
                  <a:pt x="0" y="51054"/>
                </a:lnTo>
                <a:lnTo>
                  <a:pt x="0" y="255270"/>
                </a:lnTo>
                <a:lnTo>
                  <a:pt x="4012" y="275141"/>
                </a:lnTo>
                <a:lnTo>
                  <a:pt x="14954" y="291369"/>
                </a:lnTo>
                <a:lnTo>
                  <a:pt x="31182" y="302311"/>
                </a:lnTo>
                <a:lnTo>
                  <a:pt x="51053" y="306324"/>
                </a:lnTo>
                <a:lnTo>
                  <a:pt x="2829306" y="306324"/>
                </a:lnTo>
                <a:lnTo>
                  <a:pt x="2849177" y="302311"/>
                </a:lnTo>
                <a:lnTo>
                  <a:pt x="2865405" y="291369"/>
                </a:lnTo>
                <a:lnTo>
                  <a:pt x="2876347" y="275141"/>
                </a:lnTo>
                <a:lnTo>
                  <a:pt x="2880360" y="255270"/>
                </a:lnTo>
                <a:lnTo>
                  <a:pt x="2880360" y="51054"/>
                </a:lnTo>
                <a:lnTo>
                  <a:pt x="2876347" y="31182"/>
                </a:lnTo>
                <a:lnTo>
                  <a:pt x="2865405" y="14954"/>
                </a:lnTo>
                <a:lnTo>
                  <a:pt x="2849177" y="4012"/>
                </a:lnTo>
                <a:lnTo>
                  <a:pt x="282930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1066596" y="4613529"/>
            <a:ext cx="25673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00338D"/>
                </a:solidFill>
                <a:latin typeface="Arial"/>
                <a:cs typeface="Arial"/>
              </a:rPr>
              <a:t>Verifiche </a:t>
            </a:r>
            <a:r>
              <a:rPr sz="1200" b="1" dirty="0">
                <a:solidFill>
                  <a:srgbClr val="00338D"/>
                </a:solidFill>
                <a:latin typeface="Arial"/>
                <a:cs typeface="Arial"/>
              </a:rPr>
              <a:t>sul </a:t>
            </a: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possesso </a:t>
            </a:r>
            <a:r>
              <a:rPr sz="1200" b="1" dirty="0">
                <a:solidFill>
                  <a:srgbClr val="00338D"/>
                </a:solidFill>
                <a:latin typeface="Arial"/>
                <a:cs typeface="Arial"/>
              </a:rPr>
              <a:t>dei</a:t>
            </a:r>
            <a:r>
              <a:rPr sz="1200" b="1" spc="-70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38D"/>
                </a:solidFill>
                <a:latin typeface="Arial"/>
                <a:cs typeface="Arial"/>
              </a:rPr>
              <a:t>requisiti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07719" y="4451603"/>
            <a:ext cx="251460" cy="25145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07719" y="4451603"/>
            <a:ext cx="251460" cy="251460"/>
          </a:xfrm>
          <a:custGeom>
            <a:avLst/>
            <a:gdLst/>
            <a:ahLst/>
            <a:cxnLst/>
            <a:rect l="l" t="t" r="r" b="b"/>
            <a:pathLst>
              <a:path w="251459" h="251460">
                <a:moveTo>
                  <a:pt x="0" y="125730"/>
                </a:moveTo>
                <a:lnTo>
                  <a:pt x="9879" y="76777"/>
                </a:lnTo>
                <a:lnTo>
                  <a:pt x="36823" y="36814"/>
                </a:lnTo>
                <a:lnTo>
                  <a:pt x="76788" y="9876"/>
                </a:lnTo>
                <a:lnTo>
                  <a:pt x="125729" y="0"/>
                </a:lnTo>
                <a:lnTo>
                  <a:pt x="174671" y="9876"/>
                </a:lnTo>
                <a:lnTo>
                  <a:pt x="214636" y="36814"/>
                </a:lnTo>
                <a:lnTo>
                  <a:pt x="241580" y="76777"/>
                </a:lnTo>
                <a:lnTo>
                  <a:pt x="251460" y="125730"/>
                </a:lnTo>
                <a:lnTo>
                  <a:pt x="241580" y="174682"/>
                </a:lnTo>
                <a:lnTo>
                  <a:pt x="214636" y="214645"/>
                </a:lnTo>
                <a:lnTo>
                  <a:pt x="174671" y="241583"/>
                </a:lnTo>
                <a:lnTo>
                  <a:pt x="125729" y="251460"/>
                </a:lnTo>
                <a:lnTo>
                  <a:pt x="76788" y="241583"/>
                </a:lnTo>
                <a:lnTo>
                  <a:pt x="36823" y="214645"/>
                </a:lnTo>
                <a:lnTo>
                  <a:pt x="9879" y="174682"/>
                </a:lnTo>
                <a:lnTo>
                  <a:pt x="0" y="125730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879144" y="4470019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885444" y="5212079"/>
            <a:ext cx="2982468" cy="4084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96567" y="5225796"/>
            <a:ext cx="1760220" cy="42218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11352" y="5237988"/>
            <a:ext cx="2880360" cy="306705"/>
          </a:xfrm>
          <a:custGeom>
            <a:avLst/>
            <a:gdLst/>
            <a:ahLst/>
            <a:cxnLst/>
            <a:rect l="l" t="t" r="r" b="b"/>
            <a:pathLst>
              <a:path w="2880360" h="306704">
                <a:moveTo>
                  <a:pt x="2829306" y="0"/>
                </a:moveTo>
                <a:lnTo>
                  <a:pt x="51053" y="0"/>
                </a:lnTo>
                <a:lnTo>
                  <a:pt x="31182" y="4012"/>
                </a:lnTo>
                <a:lnTo>
                  <a:pt x="14954" y="14954"/>
                </a:lnTo>
                <a:lnTo>
                  <a:pt x="4012" y="31182"/>
                </a:lnTo>
                <a:lnTo>
                  <a:pt x="0" y="51053"/>
                </a:lnTo>
                <a:lnTo>
                  <a:pt x="0" y="255270"/>
                </a:lnTo>
                <a:lnTo>
                  <a:pt x="4012" y="275141"/>
                </a:lnTo>
                <a:lnTo>
                  <a:pt x="14954" y="291369"/>
                </a:lnTo>
                <a:lnTo>
                  <a:pt x="31182" y="302311"/>
                </a:lnTo>
                <a:lnTo>
                  <a:pt x="51053" y="306324"/>
                </a:lnTo>
                <a:lnTo>
                  <a:pt x="2829306" y="306324"/>
                </a:lnTo>
                <a:lnTo>
                  <a:pt x="2849177" y="302311"/>
                </a:lnTo>
                <a:lnTo>
                  <a:pt x="2865405" y="291369"/>
                </a:lnTo>
                <a:lnTo>
                  <a:pt x="2876347" y="275141"/>
                </a:lnTo>
                <a:lnTo>
                  <a:pt x="2880360" y="255270"/>
                </a:lnTo>
                <a:lnTo>
                  <a:pt x="2880360" y="51053"/>
                </a:lnTo>
                <a:lnTo>
                  <a:pt x="2876347" y="31182"/>
                </a:lnTo>
                <a:lnTo>
                  <a:pt x="2865405" y="14954"/>
                </a:lnTo>
                <a:lnTo>
                  <a:pt x="2849177" y="4012"/>
                </a:lnTo>
                <a:lnTo>
                  <a:pt x="282930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1601469" y="5283453"/>
            <a:ext cx="1499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338D"/>
                </a:solidFill>
                <a:latin typeface="Arial"/>
                <a:cs typeface="Arial"/>
              </a:rPr>
              <a:t>Stipula del</a:t>
            </a:r>
            <a:r>
              <a:rPr sz="1200" b="1" spc="-6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contratto</a:t>
            </a:r>
            <a:endParaRPr sz="12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807719" y="5120640"/>
            <a:ext cx="251460" cy="2529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07719" y="5120640"/>
            <a:ext cx="251460" cy="253365"/>
          </a:xfrm>
          <a:custGeom>
            <a:avLst/>
            <a:gdLst/>
            <a:ahLst/>
            <a:cxnLst/>
            <a:rect l="l" t="t" r="r" b="b"/>
            <a:pathLst>
              <a:path w="251459" h="253364">
                <a:moveTo>
                  <a:pt x="0" y="126492"/>
                </a:moveTo>
                <a:lnTo>
                  <a:pt x="9879" y="77259"/>
                </a:lnTo>
                <a:lnTo>
                  <a:pt x="36823" y="37052"/>
                </a:lnTo>
                <a:lnTo>
                  <a:pt x="76788" y="9941"/>
                </a:lnTo>
                <a:lnTo>
                  <a:pt x="125729" y="0"/>
                </a:lnTo>
                <a:lnTo>
                  <a:pt x="174671" y="9941"/>
                </a:lnTo>
                <a:lnTo>
                  <a:pt x="214636" y="37052"/>
                </a:lnTo>
                <a:lnTo>
                  <a:pt x="241580" y="77259"/>
                </a:lnTo>
                <a:lnTo>
                  <a:pt x="251460" y="126492"/>
                </a:lnTo>
                <a:lnTo>
                  <a:pt x="241580" y="175724"/>
                </a:lnTo>
                <a:lnTo>
                  <a:pt x="214636" y="215931"/>
                </a:lnTo>
                <a:lnTo>
                  <a:pt x="174671" y="243042"/>
                </a:lnTo>
                <a:lnTo>
                  <a:pt x="125729" y="252984"/>
                </a:lnTo>
                <a:lnTo>
                  <a:pt x="76788" y="243042"/>
                </a:lnTo>
                <a:lnTo>
                  <a:pt x="36823" y="215931"/>
                </a:lnTo>
                <a:lnTo>
                  <a:pt x="9879" y="175724"/>
                </a:lnTo>
                <a:lnTo>
                  <a:pt x="0" y="126492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879144" y="5139944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4053840" y="3816083"/>
            <a:ext cx="210400" cy="38710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079747" y="3896867"/>
            <a:ext cx="108585" cy="285115"/>
          </a:xfrm>
          <a:custGeom>
            <a:avLst/>
            <a:gdLst/>
            <a:ahLst/>
            <a:cxnLst/>
            <a:rect l="l" t="t" r="r" b="b"/>
            <a:pathLst>
              <a:path w="108585" h="285114">
                <a:moveTo>
                  <a:pt x="0" y="0"/>
                </a:moveTo>
                <a:lnTo>
                  <a:pt x="0" y="284987"/>
                </a:lnTo>
                <a:lnTo>
                  <a:pt x="108203" y="142493"/>
                </a:lnTo>
                <a:lnTo>
                  <a:pt x="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053840" y="4511027"/>
            <a:ext cx="210400" cy="38710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079747" y="4591811"/>
            <a:ext cx="108585" cy="285115"/>
          </a:xfrm>
          <a:custGeom>
            <a:avLst/>
            <a:gdLst/>
            <a:ahLst/>
            <a:cxnLst/>
            <a:rect l="l" t="t" r="r" b="b"/>
            <a:pathLst>
              <a:path w="108585" h="285114">
                <a:moveTo>
                  <a:pt x="0" y="0"/>
                </a:moveTo>
                <a:lnTo>
                  <a:pt x="0" y="284988"/>
                </a:lnTo>
                <a:lnTo>
                  <a:pt x="108203" y="142494"/>
                </a:lnTo>
                <a:lnTo>
                  <a:pt x="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053840" y="5178539"/>
            <a:ext cx="210400" cy="38710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079747" y="5259323"/>
            <a:ext cx="108585" cy="285115"/>
          </a:xfrm>
          <a:custGeom>
            <a:avLst/>
            <a:gdLst/>
            <a:ahLst/>
            <a:cxnLst/>
            <a:rect l="l" t="t" r="r" b="b"/>
            <a:pathLst>
              <a:path w="108585" h="285114">
                <a:moveTo>
                  <a:pt x="0" y="0"/>
                </a:moveTo>
                <a:lnTo>
                  <a:pt x="0" y="284988"/>
                </a:lnTo>
                <a:lnTo>
                  <a:pt x="108203" y="142494"/>
                </a:lnTo>
                <a:lnTo>
                  <a:pt x="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4363211" y="3767328"/>
            <a:ext cx="6332220" cy="684530"/>
          </a:xfrm>
          <a:prstGeom prst="rect">
            <a:avLst/>
          </a:prstGeom>
          <a:ln w="9144">
            <a:solidFill>
              <a:srgbClr val="A6A6A6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109855">
              <a:lnSpc>
                <a:spcPct val="100000"/>
              </a:lnSpc>
              <a:spcBef>
                <a:spcPts val="325"/>
              </a:spcBef>
            </a:pPr>
            <a:r>
              <a:rPr sz="1200" b="1" u="heavy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MODALITA' </a:t>
            </a:r>
            <a:r>
              <a:rPr sz="12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DI </a:t>
            </a:r>
            <a:r>
              <a:rPr sz="12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SVOLGIMENTO </a:t>
            </a:r>
            <a:r>
              <a:rPr sz="12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DELLE </a:t>
            </a:r>
            <a:r>
              <a:rPr sz="12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SEDUTE </a:t>
            </a:r>
            <a:r>
              <a:rPr sz="12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DI</a:t>
            </a:r>
            <a:r>
              <a:rPr sz="1200" b="1" u="heavy" spc="1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GARA</a:t>
            </a:r>
            <a:endParaRPr sz="1200">
              <a:latin typeface="Arial"/>
              <a:cs typeface="Arial"/>
            </a:endParaRPr>
          </a:p>
          <a:p>
            <a:pPr marL="206375" marR="496570">
              <a:lnSpc>
                <a:spcPct val="100000"/>
              </a:lnSpc>
              <a:spcBef>
                <a:spcPts val="665"/>
              </a:spcBef>
            </a:pP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Forma pubblica, ad eccezione della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fase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di valutazione delle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offerte tecniche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e della  verbalizzazione delle</a:t>
            </a:r>
            <a:r>
              <a:rPr sz="12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attività.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367784" y="5265420"/>
            <a:ext cx="6339840" cy="721360"/>
          </a:xfrm>
          <a:prstGeom prst="rect">
            <a:avLst/>
          </a:prstGeom>
          <a:ln w="9144">
            <a:solidFill>
              <a:srgbClr val="A6A6A6"/>
            </a:solidFill>
          </a:ln>
        </p:spPr>
        <p:txBody>
          <a:bodyPr vert="horz" wrap="square" lIns="0" tIns="71120" rIns="0" bIns="0" rtlCol="0">
            <a:spAutoFit/>
          </a:bodyPr>
          <a:lstStyle/>
          <a:p>
            <a:pPr marL="225425" marR="198120" algn="just">
              <a:lnSpc>
                <a:spcPct val="100000"/>
              </a:lnSpc>
              <a:spcBef>
                <a:spcPts val="560"/>
              </a:spcBef>
            </a:pP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contratto può </a:t>
            </a:r>
            <a:r>
              <a:rPr sz="1200" spc="-10" dirty="0">
                <a:solidFill>
                  <a:srgbClr val="001F5F"/>
                </a:solidFill>
                <a:latin typeface="Arial"/>
                <a:cs typeface="Arial"/>
              </a:rPr>
              <a:t>comunque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essere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stipulato </a:t>
            </a:r>
            <a:r>
              <a:rPr sz="12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senza rispettare </a:t>
            </a:r>
            <a:r>
              <a:rPr sz="12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il </a:t>
            </a:r>
            <a:r>
              <a:rPr sz="12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termine di </a:t>
            </a:r>
            <a:r>
              <a:rPr sz="1200" b="1" i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stand still </a:t>
            </a:r>
            <a:r>
              <a:rPr sz="1200" b="1" i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di </a:t>
            </a:r>
            <a:r>
              <a:rPr sz="12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trentacinque giorni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decorrenti </a:t>
            </a:r>
            <a:r>
              <a:rPr sz="1200" spc="-10" dirty="0">
                <a:solidFill>
                  <a:srgbClr val="001F5F"/>
                </a:solidFill>
                <a:latin typeface="Arial"/>
                <a:cs typeface="Arial"/>
              </a:rPr>
              <a:t>dall'invio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dell'ultima </a:t>
            </a:r>
            <a:r>
              <a:rPr sz="1200" spc="-10" dirty="0">
                <a:solidFill>
                  <a:srgbClr val="001F5F"/>
                </a:solidFill>
                <a:latin typeface="Arial"/>
                <a:cs typeface="Arial"/>
              </a:rPr>
              <a:t>delle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comunicazioni del  provvedimento di</a:t>
            </a:r>
            <a:r>
              <a:rPr sz="1200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aggiudicazione.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367784" y="4515611"/>
            <a:ext cx="6327775" cy="695325"/>
          </a:xfrm>
          <a:prstGeom prst="rect">
            <a:avLst/>
          </a:prstGeom>
          <a:ln w="9144">
            <a:solidFill>
              <a:srgbClr val="A6A6A6"/>
            </a:solidFill>
          </a:ln>
        </p:spPr>
        <p:txBody>
          <a:bodyPr vert="horz" wrap="square" lIns="0" tIns="59055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465"/>
              </a:spcBef>
            </a:pPr>
            <a:r>
              <a:rPr sz="12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SOGGETTI </a:t>
            </a:r>
            <a:r>
              <a:rPr sz="12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SU CUI </a:t>
            </a:r>
            <a:r>
              <a:rPr sz="12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SI SVOLGONO LE </a:t>
            </a:r>
            <a:r>
              <a:rPr sz="12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PROCEDURE </a:t>
            </a:r>
            <a:r>
              <a:rPr sz="12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DI</a:t>
            </a:r>
            <a:r>
              <a:rPr sz="1200" b="1" u="heavy" spc="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VERIFICA:</a:t>
            </a:r>
            <a:endParaRPr sz="1200">
              <a:latin typeface="Arial"/>
              <a:cs typeface="Arial"/>
            </a:endParaRPr>
          </a:p>
          <a:p>
            <a:pPr marL="203835">
              <a:lnSpc>
                <a:spcPct val="100000"/>
              </a:lnSpc>
              <a:spcBef>
                <a:spcPts val="375"/>
              </a:spcBef>
            </a:pPr>
            <a:r>
              <a:rPr sz="1200" spc="-10" dirty="0">
                <a:solidFill>
                  <a:srgbClr val="001F5F"/>
                </a:solidFill>
                <a:latin typeface="Arial"/>
                <a:cs typeface="Arial"/>
              </a:rPr>
              <a:t>Verifica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obbligatoria nei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confronti del solo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aggiudicatario, salva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la facoltà per la</a:t>
            </a:r>
            <a:r>
              <a:rPr sz="12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stazione</a:t>
            </a:r>
            <a:endParaRPr sz="1200">
              <a:latin typeface="Arial"/>
              <a:cs typeface="Arial"/>
            </a:endParaRPr>
          </a:p>
          <a:p>
            <a:pPr marL="203835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appaltante di effettuare verifiche nei confronti di altri</a:t>
            </a:r>
            <a:r>
              <a:rPr sz="1200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soggetti.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7385304" y="71627"/>
            <a:ext cx="2022348" cy="56692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074920" y="6198108"/>
            <a:ext cx="502920" cy="431800"/>
          </a:xfrm>
          <a:custGeom>
            <a:avLst/>
            <a:gdLst/>
            <a:ahLst/>
            <a:cxnLst/>
            <a:rect l="l" t="t" r="r" b="b"/>
            <a:pathLst>
              <a:path w="502920" h="431800">
                <a:moveTo>
                  <a:pt x="502919" y="107822"/>
                </a:moveTo>
                <a:lnTo>
                  <a:pt x="489457" y="107822"/>
                </a:lnTo>
                <a:lnTo>
                  <a:pt x="489457" y="323468"/>
                </a:lnTo>
                <a:lnTo>
                  <a:pt x="502919" y="323468"/>
                </a:lnTo>
                <a:lnTo>
                  <a:pt x="502919" y="107822"/>
                </a:lnTo>
                <a:close/>
              </a:path>
              <a:path w="502920" h="431800">
                <a:moveTo>
                  <a:pt x="475995" y="107822"/>
                </a:moveTo>
                <a:lnTo>
                  <a:pt x="448944" y="107822"/>
                </a:lnTo>
                <a:lnTo>
                  <a:pt x="448944" y="323468"/>
                </a:lnTo>
                <a:lnTo>
                  <a:pt x="475995" y="323468"/>
                </a:lnTo>
                <a:lnTo>
                  <a:pt x="475995" y="107822"/>
                </a:lnTo>
                <a:close/>
              </a:path>
              <a:path w="502920" h="431800">
                <a:moveTo>
                  <a:pt x="215645" y="0"/>
                </a:moveTo>
                <a:lnTo>
                  <a:pt x="0" y="215645"/>
                </a:lnTo>
                <a:lnTo>
                  <a:pt x="215645" y="431291"/>
                </a:lnTo>
                <a:lnTo>
                  <a:pt x="215645" y="323468"/>
                </a:lnTo>
                <a:lnTo>
                  <a:pt x="435482" y="323468"/>
                </a:lnTo>
                <a:lnTo>
                  <a:pt x="435482" y="107822"/>
                </a:lnTo>
                <a:lnTo>
                  <a:pt x="215645" y="107822"/>
                </a:lnTo>
                <a:lnTo>
                  <a:pt x="215645" y="0"/>
                </a:lnTo>
                <a:close/>
              </a:path>
            </a:pathLst>
          </a:custGeom>
          <a:solidFill>
            <a:srgbClr val="1343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486867" y="6326400"/>
            <a:ext cx="4480560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001F5F"/>
                </a:solidFill>
                <a:latin typeface="Arial"/>
                <a:cs typeface="Arial"/>
              </a:rPr>
              <a:t>Per tornare </a:t>
            </a:r>
            <a:r>
              <a:rPr sz="1100" spc="-5" dirty="0">
                <a:solidFill>
                  <a:srgbClr val="001F5F"/>
                </a:solidFill>
                <a:latin typeface="Arial"/>
                <a:cs typeface="Arial"/>
              </a:rPr>
              <a:t>al materiale didattico principale, cliccare sull'icona di</a:t>
            </a:r>
            <a:r>
              <a:rPr sz="1100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001F5F"/>
                </a:solidFill>
                <a:latin typeface="Arial"/>
                <a:cs typeface="Arial"/>
              </a:rPr>
              <a:t>seguito</a:t>
            </a:r>
            <a:endParaRPr sz="1100">
              <a:latin typeface="Arial"/>
              <a:cs typeface="Arial"/>
            </a:endParaRPr>
          </a:p>
        </p:txBody>
      </p:sp>
      <p:sp>
        <p:nvSpPr>
          <p:cNvPr id="70" name="object 7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ts val="1425"/>
              </a:lnSpc>
            </a:pPr>
            <a:fld id="{81D60167-4931-47E6-BA6A-407CBD079E47}" type="slidenum">
              <a:rPr spc="-5" dirty="0"/>
              <a:t>194</a:t>
            </a:fld>
            <a:endParaRPr spc="-5" dirty="0"/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92629" y="2687573"/>
            <a:ext cx="7705725" cy="1485900"/>
          </a:xfrm>
          <a:prstGeom prst="rect">
            <a:avLst/>
          </a:prstGeom>
          <a:ln w="19811">
            <a:solidFill>
              <a:srgbClr val="BEBEBE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9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Allegato</a:t>
            </a:r>
            <a:r>
              <a:rPr sz="20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Gestioni economiche</a:t>
            </a:r>
            <a:r>
              <a:rPr sz="2000" i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separate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88496" y="6555545"/>
            <a:ext cx="3422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195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8788" y="908303"/>
            <a:ext cx="5796280" cy="373380"/>
          </a:xfrm>
          <a:custGeom>
            <a:avLst/>
            <a:gdLst/>
            <a:ahLst/>
            <a:cxnLst/>
            <a:rect l="l" t="t" r="r" b="b"/>
            <a:pathLst>
              <a:path w="5796280" h="373380">
                <a:moveTo>
                  <a:pt x="5733542" y="0"/>
                </a:moveTo>
                <a:lnTo>
                  <a:pt x="62229" y="0"/>
                </a:lnTo>
                <a:lnTo>
                  <a:pt x="38008" y="4883"/>
                </a:lnTo>
                <a:lnTo>
                  <a:pt x="18227" y="18208"/>
                </a:lnTo>
                <a:lnTo>
                  <a:pt x="4890" y="37986"/>
                </a:lnTo>
                <a:lnTo>
                  <a:pt x="0" y="62230"/>
                </a:lnTo>
                <a:lnTo>
                  <a:pt x="0" y="311150"/>
                </a:lnTo>
                <a:lnTo>
                  <a:pt x="4890" y="335393"/>
                </a:lnTo>
                <a:lnTo>
                  <a:pt x="18227" y="355171"/>
                </a:lnTo>
                <a:lnTo>
                  <a:pt x="38008" y="368496"/>
                </a:lnTo>
                <a:lnTo>
                  <a:pt x="62229" y="373380"/>
                </a:lnTo>
                <a:lnTo>
                  <a:pt x="5733542" y="373380"/>
                </a:lnTo>
                <a:lnTo>
                  <a:pt x="5757785" y="368496"/>
                </a:lnTo>
                <a:lnTo>
                  <a:pt x="5777563" y="355171"/>
                </a:lnTo>
                <a:lnTo>
                  <a:pt x="5790888" y="335393"/>
                </a:lnTo>
                <a:lnTo>
                  <a:pt x="5795772" y="311150"/>
                </a:lnTo>
                <a:lnTo>
                  <a:pt x="5795772" y="62230"/>
                </a:lnTo>
                <a:lnTo>
                  <a:pt x="5790888" y="37986"/>
                </a:lnTo>
                <a:lnTo>
                  <a:pt x="5777563" y="18208"/>
                </a:lnTo>
                <a:lnTo>
                  <a:pt x="5757785" y="4883"/>
                </a:lnTo>
                <a:lnTo>
                  <a:pt x="5733542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87527" y="799490"/>
            <a:ext cx="5209540" cy="295275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Gestioni economiche</a:t>
            </a:r>
            <a:r>
              <a:rPr sz="1600" b="1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separate</a:t>
            </a:r>
            <a:endParaRPr sz="160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spcBef>
                <a:spcPts val="965"/>
              </a:spcBef>
              <a:buFont typeface="Courier New"/>
              <a:buChar char="o"/>
              <a:tabLst>
                <a:tab pos="812165" algn="l"/>
                <a:tab pos="81280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Introduzione</a:t>
            </a:r>
            <a:endParaRPr sz="160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spcBef>
                <a:spcPts val="960"/>
              </a:spcBef>
              <a:buFont typeface="Courier New"/>
              <a:buChar char="o"/>
              <a:tabLst>
                <a:tab pos="812165" algn="l"/>
                <a:tab pos="81280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Criteri di</a:t>
            </a:r>
            <a:r>
              <a:rPr sz="16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gestione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60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Scritture contabili delle Gestioni economiche</a:t>
            </a:r>
            <a:r>
              <a:rPr sz="1600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separate</a:t>
            </a:r>
            <a:endParaRPr sz="160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spcBef>
                <a:spcPts val="960"/>
              </a:spcBef>
              <a:buFont typeface="Courier New"/>
              <a:buChar char="o"/>
              <a:tabLst>
                <a:tab pos="812165" algn="l"/>
                <a:tab pos="81280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Aziende agrarie o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speciali</a:t>
            </a:r>
            <a:endParaRPr sz="160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spcBef>
                <a:spcPts val="960"/>
              </a:spcBef>
              <a:buFont typeface="Courier New"/>
              <a:buChar char="o"/>
              <a:tabLst>
                <a:tab pos="812165" algn="l"/>
                <a:tab pos="81280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Attività per conto</a:t>
            </a:r>
            <a:r>
              <a:rPr sz="16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terzi</a:t>
            </a:r>
            <a:endParaRPr sz="160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spcBef>
                <a:spcPts val="960"/>
              </a:spcBef>
              <a:buFont typeface="Courier New"/>
              <a:buChar char="o"/>
              <a:tabLst>
                <a:tab pos="812165" algn="l"/>
                <a:tab pos="81280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Convitti annessi alle Istituzioni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scolastiche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60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Convitti con Istituzioni scolastiche annesse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088496" y="6555545"/>
            <a:ext cx="3422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196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87527" y="149478"/>
            <a:ext cx="7594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Ind</a:t>
            </a:r>
            <a:r>
              <a:rPr spc="-15" dirty="0"/>
              <a:t>i</a:t>
            </a:r>
            <a:r>
              <a:rPr dirty="0"/>
              <a:t>ce</a:t>
            </a:r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42087" y="896492"/>
            <a:ext cx="104006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È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prevista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la possibilità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per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Istituzioni scolastiche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svolgere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Gestioni economiche separate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;</a:t>
            </a:r>
            <a:r>
              <a:rPr sz="16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nello specifico: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56132" y="1624583"/>
            <a:ext cx="336803" cy="2423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87552" y="1508760"/>
            <a:ext cx="474345" cy="475615"/>
          </a:xfrm>
          <a:custGeom>
            <a:avLst/>
            <a:gdLst/>
            <a:ahLst/>
            <a:cxnLst/>
            <a:rect l="l" t="t" r="r" b="b"/>
            <a:pathLst>
              <a:path w="474344" h="475614">
                <a:moveTo>
                  <a:pt x="236981" y="0"/>
                </a:moveTo>
                <a:lnTo>
                  <a:pt x="189220" y="4829"/>
                </a:lnTo>
                <a:lnTo>
                  <a:pt x="144735" y="18680"/>
                </a:lnTo>
                <a:lnTo>
                  <a:pt x="104481" y="40598"/>
                </a:lnTo>
                <a:lnTo>
                  <a:pt x="69408" y="69627"/>
                </a:lnTo>
                <a:lnTo>
                  <a:pt x="40471" y="104812"/>
                </a:lnTo>
                <a:lnTo>
                  <a:pt x="18622" y="145196"/>
                </a:lnTo>
                <a:lnTo>
                  <a:pt x="4814" y="189825"/>
                </a:lnTo>
                <a:lnTo>
                  <a:pt x="0" y="237743"/>
                </a:lnTo>
                <a:lnTo>
                  <a:pt x="4814" y="285662"/>
                </a:lnTo>
                <a:lnTo>
                  <a:pt x="18622" y="330291"/>
                </a:lnTo>
                <a:lnTo>
                  <a:pt x="40471" y="370675"/>
                </a:lnTo>
                <a:lnTo>
                  <a:pt x="69408" y="405860"/>
                </a:lnTo>
                <a:lnTo>
                  <a:pt x="104481" y="434889"/>
                </a:lnTo>
                <a:lnTo>
                  <a:pt x="144735" y="456807"/>
                </a:lnTo>
                <a:lnTo>
                  <a:pt x="189220" y="470658"/>
                </a:lnTo>
                <a:lnTo>
                  <a:pt x="236981" y="475488"/>
                </a:lnTo>
                <a:lnTo>
                  <a:pt x="284758" y="470658"/>
                </a:lnTo>
                <a:lnTo>
                  <a:pt x="329249" y="456807"/>
                </a:lnTo>
                <a:lnTo>
                  <a:pt x="369505" y="434889"/>
                </a:lnTo>
                <a:lnTo>
                  <a:pt x="404574" y="405860"/>
                </a:lnTo>
                <a:lnTo>
                  <a:pt x="433505" y="370675"/>
                </a:lnTo>
                <a:lnTo>
                  <a:pt x="455348" y="330291"/>
                </a:lnTo>
                <a:lnTo>
                  <a:pt x="469151" y="285662"/>
                </a:lnTo>
                <a:lnTo>
                  <a:pt x="473963" y="237743"/>
                </a:lnTo>
                <a:lnTo>
                  <a:pt x="469151" y="189825"/>
                </a:lnTo>
                <a:lnTo>
                  <a:pt x="455348" y="145196"/>
                </a:lnTo>
                <a:lnTo>
                  <a:pt x="433505" y="104812"/>
                </a:lnTo>
                <a:lnTo>
                  <a:pt x="404574" y="69627"/>
                </a:lnTo>
                <a:lnTo>
                  <a:pt x="369505" y="40598"/>
                </a:lnTo>
                <a:lnTo>
                  <a:pt x="329249" y="18680"/>
                </a:lnTo>
                <a:lnTo>
                  <a:pt x="284758" y="4829"/>
                </a:lnTo>
                <a:lnTo>
                  <a:pt x="236981" y="0"/>
                </a:lnTo>
                <a:close/>
              </a:path>
            </a:pathLst>
          </a:custGeom>
          <a:solidFill>
            <a:srgbClr val="FCEADA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54011" y="1475486"/>
            <a:ext cx="541655" cy="542290"/>
          </a:xfrm>
          <a:custGeom>
            <a:avLst/>
            <a:gdLst/>
            <a:ahLst/>
            <a:cxnLst/>
            <a:rect l="l" t="t" r="r" b="b"/>
            <a:pathLst>
              <a:path w="541655" h="542289">
                <a:moveTo>
                  <a:pt x="298272" y="1269"/>
                </a:moveTo>
                <a:lnTo>
                  <a:pt x="242874" y="1269"/>
                </a:lnTo>
                <a:lnTo>
                  <a:pt x="215671" y="6350"/>
                </a:lnTo>
                <a:lnTo>
                  <a:pt x="165214" y="21589"/>
                </a:lnTo>
                <a:lnTo>
                  <a:pt x="119202" y="46989"/>
                </a:lnTo>
                <a:lnTo>
                  <a:pt x="79171" y="80010"/>
                </a:lnTo>
                <a:lnTo>
                  <a:pt x="46202" y="119379"/>
                </a:lnTo>
                <a:lnTo>
                  <a:pt x="21259" y="166369"/>
                </a:lnTo>
                <a:lnTo>
                  <a:pt x="5613" y="217169"/>
                </a:lnTo>
                <a:lnTo>
                  <a:pt x="330" y="257810"/>
                </a:lnTo>
                <a:lnTo>
                  <a:pt x="0" y="271779"/>
                </a:lnTo>
                <a:lnTo>
                  <a:pt x="330" y="285750"/>
                </a:lnTo>
                <a:lnTo>
                  <a:pt x="5613" y="326389"/>
                </a:lnTo>
                <a:lnTo>
                  <a:pt x="21259" y="377189"/>
                </a:lnTo>
                <a:lnTo>
                  <a:pt x="46177" y="422910"/>
                </a:lnTo>
                <a:lnTo>
                  <a:pt x="79209" y="463550"/>
                </a:lnTo>
                <a:lnTo>
                  <a:pt x="119202" y="496569"/>
                </a:lnTo>
                <a:lnTo>
                  <a:pt x="165214" y="521969"/>
                </a:lnTo>
                <a:lnTo>
                  <a:pt x="215671" y="537210"/>
                </a:lnTo>
                <a:lnTo>
                  <a:pt x="256616" y="542289"/>
                </a:lnTo>
                <a:lnTo>
                  <a:pt x="284429" y="542289"/>
                </a:lnTo>
                <a:lnTo>
                  <a:pt x="325386" y="537210"/>
                </a:lnTo>
                <a:lnTo>
                  <a:pt x="375932" y="521969"/>
                </a:lnTo>
                <a:lnTo>
                  <a:pt x="378557" y="520700"/>
                </a:lnTo>
                <a:lnTo>
                  <a:pt x="257759" y="520700"/>
                </a:lnTo>
                <a:lnTo>
                  <a:pt x="232714" y="518160"/>
                </a:lnTo>
                <a:lnTo>
                  <a:pt x="173951" y="500379"/>
                </a:lnTo>
                <a:lnTo>
                  <a:pt x="131749" y="477519"/>
                </a:lnTo>
                <a:lnTo>
                  <a:pt x="95059" y="447039"/>
                </a:lnTo>
                <a:lnTo>
                  <a:pt x="64744" y="411479"/>
                </a:lnTo>
                <a:lnTo>
                  <a:pt x="41897" y="368300"/>
                </a:lnTo>
                <a:lnTo>
                  <a:pt x="27470" y="322579"/>
                </a:lnTo>
                <a:lnTo>
                  <a:pt x="22656" y="284479"/>
                </a:lnTo>
                <a:lnTo>
                  <a:pt x="22364" y="271779"/>
                </a:lnTo>
                <a:lnTo>
                  <a:pt x="22656" y="259079"/>
                </a:lnTo>
                <a:lnTo>
                  <a:pt x="27470" y="220979"/>
                </a:lnTo>
                <a:lnTo>
                  <a:pt x="41897" y="175260"/>
                </a:lnTo>
                <a:lnTo>
                  <a:pt x="64744" y="132079"/>
                </a:lnTo>
                <a:lnTo>
                  <a:pt x="95046" y="95250"/>
                </a:lnTo>
                <a:lnTo>
                  <a:pt x="131749" y="64769"/>
                </a:lnTo>
                <a:lnTo>
                  <a:pt x="173951" y="41910"/>
                </a:lnTo>
                <a:lnTo>
                  <a:pt x="220421" y="27939"/>
                </a:lnTo>
                <a:lnTo>
                  <a:pt x="257759" y="22860"/>
                </a:lnTo>
                <a:lnTo>
                  <a:pt x="378557" y="22860"/>
                </a:lnTo>
                <a:lnTo>
                  <a:pt x="375932" y="21589"/>
                </a:lnTo>
                <a:lnTo>
                  <a:pt x="350913" y="12700"/>
                </a:lnTo>
                <a:lnTo>
                  <a:pt x="325513" y="6350"/>
                </a:lnTo>
                <a:lnTo>
                  <a:pt x="298272" y="1269"/>
                </a:lnTo>
                <a:close/>
              </a:path>
              <a:path w="541655" h="542289">
                <a:moveTo>
                  <a:pt x="378557" y="22860"/>
                </a:moveTo>
                <a:lnTo>
                  <a:pt x="283286" y="22860"/>
                </a:lnTo>
                <a:lnTo>
                  <a:pt x="308317" y="25400"/>
                </a:lnTo>
                <a:lnTo>
                  <a:pt x="320687" y="27939"/>
                </a:lnTo>
                <a:lnTo>
                  <a:pt x="367169" y="41910"/>
                </a:lnTo>
                <a:lnTo>
                  <a:pt x="409333" y="64769"/>
                </a:lnTo>
                <a:lnTo>
                  <a:pt x="446036" y="95250"/>
                </a:lnTo>
                <a:lnTo>
                  <a:pt x="476262" y="132079"/>
                </a:lnTo>
                <a:lnTo>
                  <a:pt x="499122" y="175260"/>
                </a:lnTo>
                <a:lnTo>
                  <a:pt x="513600" y="220979"/>
                </a:lnTo>
                <a:lnTo>
                  <a:pt x="518299" y="259079"/>
                </a:lnTo>
                <a:lnTo>
                  <a:pt x="518680" y="271779"/>
                </a:lnTo>
                <a:lnTo>
                  <a:pt x="518452" y="283210"/>
                </a:lnTo>
                <a:lnTo>
                  <a:pt x="513600" y="322579"/>
                </a:lnTo>
                <a:lnTo>
                  <a:pt x="499249" y="368300"/>
                </a:lnTo>
                <a:lnTo>
                  <a:pt x="476262" y="411479"/>
                </a:lnTo>
                <a:lnTo>
                  <a:pt x="446036" y="447039"/>
                </a:lnTo>
                <a:lnTo>
                  <a:pt x="409333" y="477519"/>
                </a:lnTo>
                <a:lnTo>
                  <a:pt x="367169" y="500379"/>
                </a:lnTo>
                <a:lnTo>
                  <a:pt x="320560" y="515619"/>
                </a:lnTo>
                <a:lnTo>
                  <a:pt x="283286" y="520700"/>
                </a:lnTo>
                <a:lnTo>
                  <a:pt x="378557" y="520700"/>
                </a:lnTo>
                <a:lnTo>
                  <a:pt x="421906" y="496569"/>
                </a:lnTo>
                <a:lnTo>
                  <a:pt x="461911" y="463550"/>
                </a:lnTo>
                <a:lnTo>
                  <a:pt x="494804" y="422910"/>
                </a:lnTo>
                <a:lnTo>
                  <a:pt x="519823" y="377189"/>
                </a:lnTo>
                <a:lnTo>
                  <a:pt x="535444" y="326389"/>
                </a:lnTo>
                <a:lnTo>
                  <a:pt x="540778" y="285750"/>
                </a:lnTo>
                <a:lnTo>
                  <a:pt x="541032" y="271779"/>
                </a:lnTo>
                <a:lnTo>
                  <a:pt x="540651" y="257810"/>
                </a:lnTo>
                <a:lnTo>
                  <a:pt x="535444" y="217169"/>
                </a:lnTo>
                <a:lnTo>
                  <a:pt x="519823" y="166369"/>
                </a:lnTo>
                <a:lnTo>
                  <a:pt x="494804" y="119379"/>
                </a:lnTo>
                <a:lnTo>
                  <a:pt x="461911" y="80010"/>
                </a:lnTo>
                <a:lnTo>
                  <a:pt x="421906" y="46989"/>
                </a:lnTo>
                <a:lnTo>
                  <a:pt x="399554" y="33019"/>
                </a:lnTo>
                <a:lnTo>
                  <a:pt x="378557" y="22860"/>
                </a:lnTo>
                <a:close/>
              </a:path>
              <a:path w="541655" h="542289">
                <a:moveTo>
                  <a:pt x="293662" y="45719"/>
                </a:moveTo>
                <a:lnTo>
                  <a:pt x="247484" y="45719"/>
                </a:lnTo>
                <a:lnTo>
                  <a:pt x="236131" y="48260"/>
                </a:lnTo>
                <a:lnTo>
                  <a:pt x="225183" y="49529"/>
                </a:lnTo>
                <a:lnTo>
                  <a:pt x="182689" y="62229"/>
                </a:lnTo>
                <a:lnTo>
                  <a:pt x="144310" y="83819"/>
                </a:lnTo>
                <a:lnTo>
                  <a:pt x="110909" y="111760"/>
                </a:lnTo>
                <a:lnTo>
                  <a:pt x="83299" y="144779"/>
                </a:lnTo>
                <a:lnTo>
                  <a:pt x="62522" y="182879"/>
                </a:lnTo>
                <a:lnTo>
                  <a:pt x="49326" y="226060"/>
                </a:lnTo>
                <a:lnTo>
                  <a:pt x="44716" y="271779"/>
                </a:lnTo>
                <a:lnTo>
                  <a:pt x="44996" y="283210"/>
                </a:lnTo>
                <a:lnTo>
                  <a:pt x="54902" y="339089"/>
                </a:lnTo>
                <a:lnTo>
                  <a:pt x="71958" y="379729"/>
                </a:lnTo>
                <a:lnTo>
                  <a:pt x="96278" y="415289"/>
                </a:lnTo>
                <a:lnTo>
                  <a:pt x="126885" y="447039"/>
                </a:lnTo>
                <a:lnTo>
                  <a:pt x="162902" y="471169"/>
                </a:lnTo>
                <a:lnTo>
                  <a:pt x="203365" y="487679"/>
                </a:lnTo>
                <a:lnTo>
                  <a:pt x="258902" y="497839"/>
                </a:lnTo>
                <a:lnTo>
                  <a:pt x="282143" y="497839"/>
                </a:lnTo>
                <a:lnTo>
                  <a:pt x="315861" y="494029"/>
                </a:lnTo>
                <a:lnTo>
                  <a:pt x="337705" y="487679"/>
                </a:lnTo>
                <a:lnTo>
                  <a:pt x="358406" y="480060"/>
                </a:lnTo>
                <a:lnTo>
                  <a:pt x="366843" y="476250"/>
                </a:lnTo>
                <a:lnTo>
                  <a:pt x="270395" y="476250"/>
                </a:lnTo>
                <a:lnTo>
                  <a:pt x="260045" y="474979"/>
                </a:lnTo>
                <a:lnTo>
                  <a:pt x="249783" y="474979"/>
                </a:lnTo>
                <a:lnTo>
                  <a:pt x="239534" y="473710"/>
                </a:lnTo>
                <a:lnTo>
                  <a:pt x="191414" y="459739"/>
                </a:lnTo>
                <a:lnTo>
                  <a:pt x="156857" y="440689"/>
                </a:lnTo>
                <a:lnTo>
                  <a:pt x="126746" y="416560"/>
                </a:lnTo>
                <a:lnTo>
                  <a:pt x="101866" y="386079"/>
                </a:lnTo>
                <a:lnTo>
                  <a:pt x="83159" y="351789"/>
                </a:lnTo>
                <a:lnTo>
                  <a:pt x="71183" y="312419"/>
                </a:lnTo>
                <a:lnTo>
                  <a:pt x="67081" y="271779"/>
                </a:lnTo>
                <a:lnTo>
                  <a:pt x="67322" y="261619"/>
                </a:lnTo>
                <a:lnTo>
                  <a:pt x="76276" y="210819"/>
                </a:lnTo>
                <a:lnTo>
                  <a:pt x="91655" y="173989"/>
                </a:lnTo>
                <a:lnTo>
                  <a:pt x="113576" y="142239"/>
                </a:lnTo>
                <a:lnTo>
                  <a:pt x="141160" y="114300"/>
                </a:lnTo>
                <a:lnTo>
                  <a:pt x="173596" y="91439"/>
                </a:lnTo>
                <a:lnTo>
                  <a:pt x="210007" y="76200"/>
                </a:lnTo>
                <a:lnTo>
                  <a:pt x="260045" y="67310"/>
                </a:lnTo>
                <a:lnTo>
                  <a:pt x="368249" y="67310"/>
                </a:lnTo>
                <a:lnTo>
                  <a:pt x="358406" y="62229"/>
                </a:lnTo>
                <a:lnTo>
                  <a:pt x="337705" y="55879"/>
                </a:lnTo>
                <a:lnTo>
                  <a:pt x="315963" y="49529"/>
                </a:lnTo>
                <a:lnTo>
                  <a:pt x="304927" y="48260"/>
                </a:lnTo>
                <a:lnTo>
                  <a:pt x="293662" y="45719"/>
                </a:lnTo>
                <a:close/>
              </a:path>
              <a:path w="541655" h="542289">
                <a:moveTo>
                  <a:pt x="368249" y="67310"/>
                </a:moveTo>
                <a:lnTo>
                  <a:pt x="281000" y="67310"/>
                </a:lnTo>
                <a:lnTo>
                  <a:pt x="311213" y="71119"/>
                </a:lnTo>
                <a:lnTo>
                  <a:pt x="331101" y="76200"/>
                </a:lnTo>
                <a:lnTo>
                  <a:pt x="367423" y="91439"/>
                </a:lnTo>
                <a:lnTo>
                  <a:pt x="399935" y="114300"/>
                </a:lnTo>
                <a:lnTo>
                  <a:pt x="427494" y="142239"/>
                </a:lnTo>
                <a:lnTo>
                  <a:pt x="449338" y="173989"/>
                </a:lnTo>
                <a:lnTo>
                  <a:pt x="464832" y="210819"/>
                </a:lnTo>
                <a:lnTo>
                  <a:pt x="472833" y="250189"/>
                </a:lnTo>
                <a:lnTo>
                  <a:pt x="473976" y="271779"/>
                </a:lnTo>
                <a:lnTo>
                  <a:pt x="473722" y="281939"/>
                </a:lnTo>
                <a:lnTo>
                  <a:pt x="464705" y="332739"/>
                </a:lnTo>
                <a:lnTo>
                  <a:pt x="449465" y="369569"/>
                </a:lnTo>
                <a:lnTo>
                  <a:pt x="427494" y="401319"/>
                </a:lnTo>
                <a:lnTo>
                  <a:pt x="399935" y="429260"/>
                </a:lnTo>
                <a:lnTo>
                  <a:pt x="367423" y="450850"/>
                </a:lnTo>
                <a:lnTo>
                  <a:pt x="331101" y="466089"/>
                </a:lnTo>
                <a:lnTo>
                  <a:pt x="311111" y="471169"/>
                </a:lnTo>
                <a:lnTo>
                  <a:pt x="301510" y="473710"/>
                </a:lnTo>
                <a:lnTo>
                  <a:pt x="291388" y="474979"/>
                </a:lnTo>
                <a:lnTo>
                  <a:pt x="281000" y="474979"/>
                </a:lnTo>
                <a:lnTo>
                  <a:pt x="270395" y="476250"/>
                </a:lnTo>
                <a:lnTo>
                  <a:pt x="366843" y="476250"/>
                </a:lnTo>
                <a:lnTo>
                  <a:pt x="378091" y="471169"/>
                </a:lnTo>
                <a:lnTo>
                  <a:pt x="414159" y="447039"/>
                </a:lnTo>
                <a:lnTo>
                  <a:pt x="444766" y="415289"/>
                </a:lnTo>
                <a:lnTo>
                  <a:pt x="469150" y="379729"/>
                </a:lnTo>
                <a:lnTo>
                  <a:pt x="486168" y="339089"/>
                </a:lnTo>
                <a:lnTo>
                  <a:pt x="495185" y="294639"/>
                </a:lnTo>
                <a:lnTo>
                  <a:pt x="496328" y="271779"/>
                </a:lnTo>
                <a:lnTo>
                  <a:pt x="495947" y="260350"/>
                </a:lnTo>
                <a:lnTo>
                  <a:pt x="486168" y="204469"/>
                </a:lnTo>
                <a:lnTo>
                  <a:pt x="469023" y="163829"/>
                </a:lnTo>
                <a:lnTo>
                  <a:pt x="444766" y="128269"/>
                </a:lnTo>
                <a:lnTo>
                  <a:pt x="414159" y="96519"/>
                </a:lnTo>
                <a:lnTo>
                  <a:pt x="378091" y="72389"/>
                </a:lnTo>
                <a:lnTo>
                  <a:pt x="368249" y="67310"/>
                </a:lnTo>
                <a:close/>
              </a:path>
              <a:path w="541655" h="542289">
                <a:moveTo>
                  <a:pt x="270522" y="0"/>
                </a:moveTo>
                <a:lnTo>
                  <a:pt x="256616" y="1269"/>
                </a:lnTo>
                <a:lnTo>
                  <a:pt x="284429" y="1269"/>
                </a:lnTo>
                <a:lnTo>
                  <a:pt x="27052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28952" y="1498853"/>
            <a:ext cx="172910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36575" marR="5080" indent="-52451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Le aziende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agrarie</a:t>
            </a:r>
            <a:r>
              <a:rPr sz="1400" b="1" spc="-1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o  speciali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50307" y="1498853"/>
            <a:ext cx="170815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69290" marR="5080" indent="-657225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Le attività per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conto 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terzi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53355" y="1610867"/>
            <a:ext cx="237744" cy="2712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34484" y="1508760"/>
            <a:ext cx="475615" cy="475615"/>
          </a:xfrm>
          <a:custGeom>
            <a:avLst/>
            <a:gdLst/>
            <a:ahLst/>
            <a:cxnLst/>
            <a:rect l="l" t="t" r="r" b="b"/>
            <a:pathLst>
              <a:path w="475614" h="475614">
                <a:moveTo>
                  <a:pt x="237743" y="0"/>
                </a:moveTo>
                <a:lnTo>
                  <a:pt x="189825" y="4829"/>
                </a:lnTo>
                <a:lnTo>
                  <a:pt x="145196" y="18680"/>
                </a:lnTo>
                <a:lnTo>
                  <a:pt x="104812" y="40598"/>
                </a:lnTo>
                <a:lnTo>
                  <a:pt x="69627" y="69627"/>
                </a:lnTo>
                <a:lnTo>
                  <a:pt x="40598" y="104812"/>
                </a:lnTo>
                <a:lnTo>
                  <a:pt x="18680" y="145196"/>
                </a:lnTo>
                <a:lnTo>
                  <a:pt x="4829" y="189825"/>
                </a:lnTo>
                <a:lnTo>
                  <a:pt x="0" y="237743"/>
                </a:lnTo>
                <a:lnTo>
                  <a:pt x="4829" y="285662"/>
                </a:lnTo>
                <a:lnTo>
                  <a:pt x="18680" y="330291"/>
                </a:lnTo>
                <a:lnTo>
                  <a:pt x="40598" y="370675"/>
                </a:lnTo>
                <a:lnTo>
                  <a:pt x="69627" y="405860"/>
                </a:lnTo>
                <a:lnTo>
                  <a:pt x="104812" y="434889"/>
                </a:lnTo>
                <a:lnTo>
                  <a:pt x="145196" y="456807"/>
                </a:lnTo>
                <a:lnTo>
                  <a:pt x="189825" y="470658"/>
                </a:lnTo>
                <a:lnTo>
                  <a:pt x="237743" y="475488"/>
                </a:lnTo>
                <a:lnTo>
                  <a:pt x="285662" y="470658"/>
                </a:lnTo>
                <a:lnTo>
                  <a:pt x="330291" y="456807"/>
                </a:lnTo>
                <a:lnTo>
                  <a:pt x="370675" y="434889"/>
                </a:lnTo>
                <a:lnTo>
                  <a:pt x="405860" y="405860"/>
                </a:lnTo>
                <a:lnTo>
                  <a:pt x="434889" y="370675"/>
                </a:lnTo>
                <a:lnTo>
                  <a:pt x="456807" y="330291"/>
                </a:lnTo>
                <a:lnTo>
                  <a:pt x="470658" y="285662"/>
                </a:lnTo>
                <a:lnTo>
                  <a:pt x="475488" y="237743"/>
                </a:lnTo>
                <a:lnTo>
                  <a:pt x="470658" y="189825"/>
                </a:lnTo>
                <a:lnTo>
                  <a:pt x="456807" y="145196"/>
                </a:lnTo>
                <a:lnTo>
                  <a:pt x="434889" y="104812"/>
                </a:lnTo>
                <a:lnTo>
                  <a:pt x="405860" y="69627"/>
                </a:lnTo>
                <a:lnTo>
                  <a:pt x="370675" y="40598"/>
                </a:lnTo>
                <a:lnTo>
                  <a:pt x="330291" y="18680"/>
                </a:lnTo>
                <a:lnTo>
                  <a:pt x="285662" y="4829"/>
                </a:lnTo>
                <a:lnTo>
                  <a:pt x="237743" y="0"/>
                </a:lnTo>
                <a:close/>
              </a:path>
            </a:pathLst>
          </a:custGeom>
          <a:solidFill>
            <a:srgbClr val="FCEADA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00955" y="1475486"/>
            <a:ext cx="542925" cy="542290"/>
          </a:xfrm>
          <a:custGeom>
            <a:avLst/>
            <a:gdLst/>
            <a:ahLst/>
            <a:cxnLst/>
            <a:rect l="l" t="t" r="r" b="b"/>
            <a:pathLst>
              <a:path w="542925" h="542289">
                <a:moveTo>
                  <a:pt x="298958" y="1269"/>
                </a:moveTo>
                <a:lnTo>
                  <a:pt x="243586" y="1269"/>
                </a:lnTo>
                <a:lnTo>
                  <a:pt x="216281" y="6350"/>
                </a:lnTo>
                <a:lnTo>
                  <a:pt x="165735" y="21589"/>
                </a:lnTo>
                <a:lnTo>
                  <a:pt x="119507" y="46989"/>
                </a:lnTo>
                <a:lnTo>
                  <a:pt x="79375" y="80010"/>
                </a:lnTo>
                <a:lnTo>
                  <a:pt x="46355" y="119379"/>
                </a:lnTo>
                <a:lnTo>
                  <a:pt x="21209" y="166369"/>
                </a:lnTo>
                <a:lnTo>
                  <a:pt x="5588" y="217169"/>
                </a:lnTo>
                <a:lnTo>
                  <a:pt x="254" y="257810"/>
                </a:lnTo>
                <a:lnTo>
                  <a:pt x="0" y="271779"/>
                </a:lnTo>
                <a:lnTo>
                  <a:pt x="254" y="285750"/>
                </a:lnTo>
                <a:lnTo>
                  <a:pt x="5588" y="326389"/>
                </a:lnTo>
                <a:lnTo>
                  <a:pt x="21209" y="377189"/>
                </a:lnTo>
                <a:lnTo>
                  <a:pt x="46355" y="422910"/>
                </a:lnTo>
                <a:lnTo>
                  <a:pt x="79502" y="463550"/>
                </a:lnTo>
                <a:lnTo>
                  <a:pt x="119507" y="496569"/>
                </a:lnTo>
                <a:lnTo>
                  <a:pt x="165735" y="521969"/>
                </a:lnTo>
                <a:lnTo>
                  <a:pt x="216281" y="537210"/>
                </a:lnTo>
                <a:lnTo>
                  <a:pt x="257429" y="542289"/>
                </a:lnTo>
                <a:lnTo>
                  <a:pt x="285115" y="542289"/>
                </a:lnTo>
                <a:lnTo>
                  <a:pt x="326263" y="537210"/>
                </a:lnTo>
                <a:lnTo>
                  <a:pt x="376936" y="521969"/>
                </a:lnTo>
                <a:lnTo>
                  <a:pt x="379574" y="520700"/>
                </a:lnTo>
                <a:lnTo>
                  <a:pt x="258572" y="520700"/>
                </a:lnTo>
                <a:lnTo>
                  <a:pt x="233426" y="518160"/>
                </a:lnTo>
                <a:lnTo>
                  <a:pt x="174371" y="500379"/>
                </a:lnTo>
                <a:lnTo>
                  <a:pt x="132080" y="477519"/>
                </a:lnTo>
                <a:lnTo>
                  <a:pt x="95250" y="447039"/>
                </a:lnTo>
                <a:lnTo>
                  <a:pt x="64897" y="411479"/>
                </a:lnTo>
                <a:lnTo>
                  <a:pt x="41910" y="368300"/>
                </a:lnTo>
                <a:lnTo>
                  <a:pt x="27432" y="322579"/>
                </a:lnTo>
                <a:lnTo>
                  <a:pt x="22580" y="283210"/>
                </a:lnTo>
                <a:lnTo>
                  <a:pt x="22352" y="271779"/>
                </a:lnTo>
                <a:lnTo>
                  <a:pt x="22606" y="259079"/>
                </a:lnTo>
                <a:lnTo>
                  <a:pt x="27432" y="220979"/>
                </a:lnTo>
                <a:lnTo>
                  <a:pt x="41910" y="175260"/>
                </a:lnTo>
                <a:lnTo>
                  <a:pt x="64897" y="132079"/>
                </a:lnTo>
                <a:lnTo>
                  <a:pt x="95250" y="95250"/>
                </a:lnTo>
                <a:lnTo>
                  <a:pt x="132080" y="64769"/>
                </a:lnTo>
                <a:lnTo>
                  <a:pt x="174371" y="41910"/>
                </a:lnTo>
                <a:lnTo>
                  <a:pt x="220980" y="27939"/>
                </a:lnTo>
                <a:lnTo>
                  <a:pt x="258572" y="22860"/>
                </a:lnTo>
                <a:lnTo>
                  <a:pt x="379574" y="22860"/>
                </a:lnTo>
                <a:lnTo>
                  <a:pt x="376936" y="21589"/>
                </a:lnTo>
                <a:lnTo>
                  <a:pt x="351917" y="12700"/>
                </a:lnTo>
                <a:lnTo>
                  <a:pt x="326263" y="6350"/>
                </a:lnTo>
                <a:lnTo>
                  <a:pt x="298958" y="1269"/>
                </a:lnTo>
                <a:close/>
              </a:path>
              <a:path w="542925" h="542289">
                <a:moveTo>
                  <a:pt x="379574" y="22860"/>
                </a:moveTo>
                <a:lnTo>
                  <a:pt x="283972" y="22860"/>
                </a:lnTo>
                <a:lnTo>
                  <a:pt x="309118" y="25400"/>
                </a:lnTo>
                <a:lnTo>
                  <a:pt x="321564" y="27939"/>
                </a:lnTo>
                <a:lnTo>
                  <a:pt x="368173" y="41910"/>
                </a:lnTo>
                <a:lnTo>
                  <a:pt x="410464" y="64769"/>
                </a:lnTo>
                <a:lnTo>
                  <a:pt x="447294" y="95250"/>
                </a:lnTo>
                <a:lnTo>
                  <a:pt x="477647" y="132079"/>
                </a:lnTo>
                <a:lnTo>
                  <a:pt x="500634" y="175260"/>
                </a:lnTo>
                <a:lnTo>
                  <a:pt x="515112" y="220979"/>
                </a:lnTo>
                <a:lnTo>
                  <a:pt x="519811" y="259079"/>
                </a:lnTo>
                <a:lnTo>
                  <a:pt x="520192" y="271779"/>
                </a:lnTo>
                <a:lnTo>
                  <a:pt x="519963" y="283210"/>
                </a:lnTo>
                <a:lnTo>
                  <a:pt x="515112" y="322579"/>
                </a:lnTo>
                <a:lnTo>
                  <a:pt x="500634" y="368300"/>
                </a:lnTo>
                <a:lnTo>
                  <a:pt x="477647" y="411479"/>
                </a:lnTo>
                <a:lnTo>
                  <a:pt x="447294" y="447039"/>
                </a:lnTo>
                <a:lnTo>
                  <a:pt x="410464" y="477519"/>
                </a:lnTo>
                <a:lnTo>
                  <a:pt x="368173" y="500379"/>
                </a:lnTo>
                <a:lnTo>
                  <a:pt x="321564" y="515619"/>
                </a:lnTo>
                <a:lnTo>
                  <a:pt x="283972" y="520700"/>
                </a:lnTo>
                <a:lnTo>
                  <a:pt x="379574" y="520700"/>
                </a:lnTo>
                <a:lnTo>
                  <a:pt x="423037" y="496569"/>
                </a:lnTo>
                <a:lnTo>
                  <a:pt x="463169" y="463550"/>
                </a:lnTo>
                <a:lnTo>
                  <a:pt x="496189" y="422910"/>
                </a:lnTo>
                <a:lnTo>
                  <a:pt x="521335" y="377189"/>
                </a:lnTo>
                <a:lnTo>
                  <a:pt x="536956" y="326389"/>
                </a:lnTo>
                <a:lnTo>
                  <a:pt x="542290" y="285750"/>
                </a:lnTo>
                <a:lnTo>
                  <a:pt x="542544" y="271779"/>
                </a:lnTo>
                <a:lnTo>
                  <a:pt x="542163" y="257810"/>
                </a:lnTo>
                <a:lnTo>
                  <a:pt x="536956" y="217169"/>
                </a:lnTo>
                <a:lnTo>
                  <a:pt x="521335" y="166369"/>
                </a:lnTo>
                <a:lnTo>
                  <a:pt x="496189" y="119379"/>
                </a:lnTo>
                <a:lnTo>
                  <a:pt x="463169" y="80010"/>
                </a:lnTo>
                <a:lnTo>
                  <a:pt x="423037" y="46989"/>
                </a:lnTo>
                <a:lnTo>
                  <a:pt x="400685" y="33019"/>
                </a:lnTo>
                <a:lnTo>
                  <a:pt x="379574" y="22860"/>
                </a:lnTo>
                <a:close/>
              </a:path>
              <a:path w="542925" h="542289">
                <a:moveTo>
                  <a:pt x="294386" y="45719"/>
                </a:moveTo>
                <a:lnTo>
                  <a:pt x="248158" y="45719"/>
                </a:lnTo>
                <a:lnTo>
                  <a:pt x="236728" y="48260"/>
                </a:lnTo>
                <a:lnTo>
                  <a:pt x="225679" y="49529"/>
                </a:lnTo>
                <a:lnTo>
                  <a:pt x="183134" y="62229"/>
                </a:lnTo>
                <a:lnTo>
                  <a:pt x="144653" y="83819"/>
                </a:lnTo>
                <a:lnTo>
                  <a:pt x="111125" y="111760"/>
                </a:lnTo>
                <a:lnTo>
                  <a:pt x="83312" y="144779"/>
                </a:lnTo>
                <a:lnTo>
                  <a:pt x="62484" y="182879"/>
                </a:lnTo>
                <a:lnTo>
                  <a:pt x="49276" y="226060"/>
                </a:lnTo>
                <a:lnTo>
                  <a:pt x="44704" y="271779"/>
                </a:lnTo>
                <a:lnTo>
                  <a:pt x="44929" y="281939"/>
                </a:lnTo>
                <a:lnTo>
                  <a:pt x="54864" y="339089"/>
                </a:lnTo>
                <a:lnTo>
                  <a:pt x="72009" y="379729"/>
                </a:lnTo>
                <a:lnTo>
                  <a:pt x="96393" y="415289"/>
                </a:lnTo>
                <a:lnTo>
                  <a:pt x="127254" y="447039"/>
                </a:lnTo>
                <a:lnTo>
                  <a:pt x="163322" y="471169"/>
                </a:lnTo>
                <a:lnTo>
                  <a:pt x="203962" y="487679"/>
                </a:lnTo>
                <a:lnTo>
                  <a:pt x="259588" y="497839"/>
                </a:lnTo>
                <a:lnTo>
                  <a:pt x="282956" y="497839"/>
                </a:lnTo>
                <a:lnTo>
                  <a:pt x="316865" y="494029"/>
                </a:lnTo>
                <a:lnTo>
                  <a:pt x="338582" y="487679"/>
                </a:lnTo>
                <a:lnTo>
                  <a:pt x="359537" y="480060"/>
                </a:lnTo>
                <a:lnTo>
                  <a:pt x="367973" y="476250"/>
                </a:lnTo>
                <a:lnTo>
                  <a:pt x="271145" y="476250"/>
                </a:lnTo>
                <a:lnTo>
                  <a:pt x="260731" y="474979"/>
                </a:lnTo>
                <a:lnTo>
                  <a:pt x="250444" y="474979"/>
                </a:lnTo>
                <a:lnTo>
                  <a:pt x="240157" y="473710"/>
                </a:lnTo>
                <a:lnTo>
                  <a:pt x="191897" y="459739"/>
                </a:lnTo>
                <a:lnTo>
                  <a:pt x="157226" y="440689"/>
                </a:lnTo>
                <a:lnTo>
                  <a:pt x="126873" y="416560"/>
                </a:lnTo>
                <a:lnTo>
                  <a:pt x="101854" y="386079"/>
                </a:lnTo>
                <a:lnTo>
                  <a:pt x="83185" y="350519"/>
                </a:lnTo>
                <a:lnTo>
                  <a:pt x="71120" y="312419"/>
                </a:lnTo>
                <a:lnTo>
                  <a:pt x="67056" y="271779"/>
                </a:lnTo>
                <a:lnTo>
                  <a:pt x="67310" y="261619"/>
                </a:lnTo>
                <a:lnTo>
                  <a:pt x="76200" y="210819"/>
                </a:lnTo>
                <a:lnTo>
                  <a:pt x="91694" y="173989"/>
                </a:lnTo>
                <a:lnTo>
                  <a:pt x="113665" y="142239"/>
                </a:lnTo>
                <a:lnTo>
                  <a:pt x="141478" y="114300"/>
                </a:lnTo>
                <a:lnTo>
                  <a:pt x="173990" y="91439"/>
                </a:lnTo>
                <a:lnTo>
                  <a:pt x="210566" y="76200"/>
                </a:lnTo>
                <a:lnTo>
                  <a:pt x="260731" y="67310"/>
                </a:lnTo>
                <a:lnTo>
                  <a:pt x="369379" y="67310"/>
                </a:lnTo>
                <a:lnTo>
                  <a:pt x="359537" y="62229"/>
                </a:lnTo>
                <a:lnTo>
                  <a:pt x="338582" y="55879"/>
                </a:lnTo>
                <a:lnTo>
                  <a:pt x="316865" y="49529"/>
                </a:lnTo>
                <a:lnTo>
                  <a:pt x="305816" y="48260"/>
                </a:lnTo>
                <a:lnTo>
                  <a:pt x="294386" y="45719"/>
                </a:lnTo>
                <a:close/>
              </a:path>
              <a:path w="542925" h="542289">
                <a:moveTo>
                  <a:pt x="369379" y="67310"/>
                </a:moveTo>
                <a:lnTo>
                  <a:pt x="281813" y="67310"/>
                </a:lnTo>
                <a:lnTo>
                  <a:pt x="312039" y="71119"/>
                </a:lnTo>
                <a:lnTo>
                  <a:pt x="331978" y="76200"/>
                </a:lnTo>
                <a:lnTo>
                  <a:pt x="368554" y="91439"/>
                </a:lnTo>
                <a:lnTo>
                  <a:pt x="401193" y="114300"/>
                </a:lnTo>
                <a:lnTo>
                  <a:pt x="428879" y="142239"/>
                </a:lnTo>
                <a:lnTo>
                  <a:pt x="450850" y="173989"/>
                </a:lnTo>
                <a:lnTo>
                  <a:pt x="466344" y="210819"/>
                </a:lnTo>
                <a:lnTo>
                  <a:pt x="474345" y="250189"/>
                </a:lnTo>
                <a:lnTo>
                  <a:pt x="475488" y="271779"/>
                </a:lnTo>
                <a:lnTo>
                  <a:pt x="475234" y="281939"/>
                </a:lnTo>
                <a:lnTo>
                  <a:pt x="466217" y="332739"/>
                </a:lnTo>
                <a:lnTo>
                  <a:pt x="450850" y="369569"/>
                </a:lnTo>
                <a:lnTo>
                  <a:pt x="428879" y="401319"/>
                </a:lnTo>
                <a:lnTo>
                  <a:pt x="401193" y="429260"/>
                </a:lnTo>
                <a:lnTo>
                  <a:pt x="368554" y="450850"/>
                </a:lnTo>
                <a:lnTo>
                  <a:pt x="331978" y="466089"/>
                </a:lnTo>
                <a:lnTo>
                  <a:pt x="292227" y="474979"/>
                </a:lnTo>
                <a:lnTo>
                  <a:pt x="281813" y="474979"/>
                </a:lnTo>
                <a:lnTo>
                  <a:pt x="271145" y="476250"/>
                </a:lnTo>
                <a:lnTo>
                  <a:pt x="367973" y="476250"/>
                </a:lnTo>
                <a:lnTo>
                  <a:pt x="379222" y="471169"/>
                </a:lnTo>
                <a:lnTo>
                  <a:pt x="415417" y="447039"/>
                </a:lnTo>
                <a:lnTo>
                  <a:pt x="446151" y="415289"/>
                </a:lnTo>
                <a:lnTo>
                  <a:pt x="470535" y="379729"/>
                </a:lnTo>
                <a:lnTo>
                  <a:pt x="487680" y="339089"/>
                </a:lnTo>
                <a:lnTo>
                  <a:pt x="496697" y="294639"/>
                </a:lnTo>
                <a:lnTo>
                  <a:pt x="497840" y="271779"/>
                </a:lnTo>
                <a:lnTo>
                  <a:pt x="497501" y="261619"/>
                </a:lnTo>
                <a:lnTo>
                  <a:pt x="487680" y="204469"/>
                </a:lnTo>
                <a:lnTo>
                  <a:pt x="470535" y="163829"/>
                </a:lnTo>
                <a:lnTo>
                  <a:pt x="446151" y="128269"/>
                </a:lnTo>
                <a:lnTo>
                  <a:pt x="415417" y="96519"/>
                </a:lnTo>
                <a:lnTo>
                  <a:pt x="379222" y="72389"/>
                </a:lnTo>
                <a:lnTo>
                  <a:pt x="369379" y="67310"/>
                </a:lnTo>
                <a:close/>
              </a:path>
              <a:path w="542925" h="542289">
                <a:moveTo>
                  <a:pt x="271272" y="0"/>
                </a:moveTo>
                <a:lnTo>
                  <a:pt x="257429" y="1269"/>
                </a:lnTo>
                <a:lnTo>
                  <a:pt x="285115" y="1269"/>
                </a:lnTo>
                <a:lnTo>
                  <a:pt x="27127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76843" y="1601724"/>
            <a:ext cx="289559" cy="2895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83880" y="1508760"/>
            <a:ext cx="475615" cy="475615"/>
          </a:xfrm>
          <a:custGeom>
            <a:avLst/>
            <a:gdLst/>
            <a:ahLst/>
            <a:cxnLst/>
            <a:rect l="l" t="t" r="r" b="b"/>
            <a:pathLst>
              <a:path w="475615" h="475614">
                <a:moveTo>
                  <a:pt x="237744" y="0"/>
                </a:moveTo>
                <a:lnTo>
                  <a:pt x="189825" y="4829"/>
                </a:lnTo>
                <a:lnTo>
                  <a:pt x="145196" y="18680"/>
                </a:lnTo>
                <a:lnTo>
                  <a:pt x="104812" y="40598"/>
                </a:lnTo>
                <a:lnTo>
                  <a:pt x="69627" y="69627"/>
                </a:lnTo>
                <a:lnTo>
                  <a:pt x="40598" y="104812"/>
                </a:lnTo>
                <a:lnTo>
                  <a:pt x="18680" y="145196"/>
                </a:lnTo>
                <a:lnTo>
                  <a:pt x="4829" y="189825"/>
                </a:lnTo>
                <a:lnTo>
                  <a:pt x="0" y="237743"/>
                </a:lnTo>
                <a:lnTo>
                  <a:pt x="4829" y="285662"/>
                </a:lnTo>
                <a:lnTo>
                  <a:pt x="18680" y="330291"/>
                </a:lnTo>
                <a:lnTo>
                  <a:pt x="40598" y="370675"/>
                </a:lnTo>
                <a:lnTo>
                  <a:pt x="69627" y="405860"/>
                </a:lnTo>
                <a:lnTo>
                  <a:pt x="104812" y="434889"/>
                </a:lnTo>
                <a:lnTo>
                  <a:pt x="145196" y="456807"/>
                </a:lnTo>
                <a:lnTo>
                  <a:pt x="189825" y="470658"/>
                </a:lnTo>
                <a:lnTo>
                  <a:pt x="237744" y="475488"/>
                </a:lnTo>
                <a:lnTo>
                  <a:pt x="285662" y="470658"/>
                </a:lnTo>
                <a:lnTo>
                  <a:pt x="330291" y="456807"/>
                </a:lnTo>
                <a:lnTo>
                  <a:pt x="370675" y="434889"/>
                </a:lnTo>
                <a:lnTo>
                  <a:pt x="405860" y="405860"/>
                </a:lnTo>
                <a:lnTo>
                  <a:pt x="434889" y="370675"/>
                </a:lnTo>
                <a:lnTo>
                  <a:pt x="456807" y="330291"/>
                </a:lnTo>
                <a:lnTo>
                  <a:pt x="470658" y="285662"/>
                </a:lnTo>
                <a:lnTo>
                  <a:pt x="475488" y="237743"/>
                </a:lnTo>
                <a:lnTo>
                  <a:pt x="470658" y="189825"/>
                </a:lnTo>
                <a:lnTo>
                  <a:pt x="456807" y="145196"/>
                </a:lnTo>
                <a:lnTo>
                  <a:pt x="434889" y="104812"/>
                </a:lnTo>
                <a:lnTo>
                  <a:pt x="405860" y="69627"/>
                </a:lnTo>
                <a:lnTo>
                  <a:pt x="370675" y="40598"/>
                </a:lnTo>
                <a:lnTo>
                  <a:pt x="330291" y="18680"/>
                </a:lnTo>
                <a:lnTo>
                  <a:pt x="285662" y="4829"/>
                </a:lnTo>
                <a:lnTo>
                  <a:pt x="237744" y="0"/>
                </a:lnTo>
                <a:close/>
              </a:path>
            </a:pathLst>
          </a:custGeom>
          <a:solidFill>
            <a:srgbClr val="FCEADA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50352" y="1475486"/>
            <a:ext cx="542925" cy="542290"/>
          </a:xfrm>
          <a:custGeom>
            <a:avLst/>
            <a:gdLst/>
            <a:ahLst/>
            <a:cxnLst/>
            <a:rect l="l" t="t" r="r" b="b"/>
            <a:pathLst>
              <a:path w="542925" h="542289">
                <a:moveTo>
                  <a:pt x="298957" y="1269"/>
                </a:moveTo>
                <a:lnTo>
                  <a:pt x="243586" y="1269"/>
                </a:lnTo>
                <a:lnTo>
                  <a:pt x="216280" y="6350"/>
                </a:lnTo>
                <a:lnTo>
                  <a:pt x="165734" y="21589"/>
                </a:lnTo>
                <a:lnTo>
                  <a:pt x="119506" y="46989"/>
                </a:lnTo>
                <a:lnTo>
                  <a:pt x="79375" y="80010"/>
                </a:lnTo>
                <a:lnTo>
                  <a:pt x="46354" y="119379"/>
                </a:lnTo>
                <a:lnTo>
                  <a:pt x="21208" y="166369"/>
                </a:lnTo>
                <a:lnTo>
                  <a:pt x="5588" y="217169"/>
                </a:lnTo>
                <a:lnTo>
                  <a:pt x="253" y="257810"/>
                </a:lnTo>
                <a:lnTo>
                  <a:pt x="0" y="271779"/>
                </a:lnTo>
                <a:lnTo>
                  <a:pt x="253" y="285750"/>
                </a:lnTo>
                <a:lnTo>
                  <a:pt x="5588" y="326389"/>
                </a:lnTo>
                <a:lnTo>
                  <a:pt x="21208" y="377189"/>
                </a:lnTo>
                <a:lnTo>
                  <a:pt x="46354" y="422910"/>
                </a:lnTo>
                <a:lnTo>
                  <a:pt x="79501" y="463550"/>
                </a:lnTo>
                <a:lnTo>
                  <a:pt x="119506" y="496569"/>
                </a:lnTo>
                <a:lnTo>
                  <a:pt x="165734" y="521969"/>
                </a:lnTo>
                <a:lnTo>
                  <a:pt x="216280" y="537210"/>
                </a:lnTo>
                <a:lnTo>
                  <a:pt x="257428" y="542289"/>
                </a:lnTo>
                <a:lnTo>
                  <a:pt x="285115" y="542289"/>
                </a:lnTo>
                <a:lnTo>
                  <a:pt x="326263" y="537210"/>
                </a:lnTo>
                <a:lnTo>
                  <a:pt x="376936" y="521969"/>
                </a:lnTo>
                <a:lnTo>
                  <a:pt x="379574" y="520700"/>
                </a:lnTo>
                <a:lnTo>
                  <a:pt x="258572" y="520700"/>
                </a:lnTo>
                <a:lnTo>
                  <a:pt x="233425" y="518160"/>
                </a:lnTo>
                <a:lnTo>
                  <a:pt x="174371" y="500379"/>
                </a:lnTo>
                <a:lnTo>
                  <a:pt x="132079" y="477519"/>
                </a:lnTo>
                <a:lnTo>
                  <a:pt x="95250" y="447039"/>
                </a:lnTo>
                <a:lnTo>
                  <a:pt x="64770" y="411479"/>
                </a:lnTo>
                <a:lnTo>
                  <a:pt x="41909" y="368300"/>
                </a:lnTo>
                <a:lnTo>
                  <a:pt x="27431" y="322579"/>
                </a:lnTo>
                <a:lnTo>
                  <a:pt x="22580" y="283210"/>
                </a:lnTo>
                <a:lnTo>
                  <a:pt x="22351" y="271779"/>
                </a:lnTo>
                <a:lnTo>
                  <a:pt x="22605" y="259079"/>
                </a:lnTo>
                <a:lnTo>
                  <a:pt x="27431" y="220979"/>
                </a:lnTo>
                <a:lnTo>
                  <a:pt x="41909" y="175260"/>
                </a:lnTo>
                <a:lnTo>
                  <a:pt x="64897" y="132079"/>
                </a:lnTo>
                <a:lnTo>
                  <a:pt x="95250" y="95250"/>
                </a:lnTo>
                <a:lnTo>
                  <a:pt x="132079" y="64769"/>
                </a:lnTo>
                <a:lnTo>
                  <a:pt x="174371" y="41910"/>
                </a:lnTo>
                <a:lnTo>
                  <a:pt x="220979" y="27939"/>
                </a:lnTo>
                <a:lnTo>
                  <a:pt x="258572" y="22860"/>
                </a:lnTo>
                <a:lnTo>
                  <a:pt x="379574" y="22860"/>
                </a:lnTo>
                <a:lnTo>
                  <a:pt x="376936" y="21589"/>
                </a:lnTo>
                <a:lnTo>
                  <a:pt x="351917" y="12700"/>
                </a:lnTo>
                <a:lnTo>
                  <a:pt x="326263" y="6350"/>
                </a:lnTo>
                <a:lnTo>
                  <a:pt x="298957" y="1269"/>
                </a:lnTo>
                <a:close/>
              </a:path>
              <a:path w="542925" h="542289">
                <a:moveTo>
                  <a:pt x="379574" y="22860"/>
                </a:moveTo>
                <a:lnTo>
                  <a:pt x="283972" y="22860"/>
                </a:lnTo>
                <a:lnTo>
                  <a:pt x="309118" y="25400"/>
                </a:lnTo>
                <a:lnTo>
                  <a:pt x="321564" y="27939"/>
                </a:lnTo>
                <a:lnTo>
                  <a:pt x="368173" y="41910"/>
                </a:lnTo>
                <a:lnTo>
                  <a:pt x="410464" y="64769"/>
                </a:lnTo>
                <a:lnTo>
                  <a:pt x="447294" y="95250"/>
                </a:lnTo>
                <a:lnTo>
                  <a:pt x="477647" y="132079"/>
                </a:lnTo>
                <a:lnTo>
                  <a:pt x="500633" y="175260"/>
                </a:lnTo>
                <a:lnTo>
                  <a:pt x="515112" y="220979"/>
                </a:lnTo>
                <a:lnTo>
                  <a:pt x="519811" y="259079"/>
                </a:lnTo>
                <a:lnTo>
                  <a:pt x="520192" y="271779"/>
                </a:lnTo>
                <a:lnTo>
                  <a:pt x="519963" y="283210"/>
                </a:lnTo>
                <a:lnTo>
                  <a:pt x="515112" y="322579"/>
                </a:lnTo>
                <a:lnTo>
                  <a:pt x="500633" y="368300"/>
                </a:lnTo>
                <a:lnTo>
                  <a:pt x="477647" y="411479"/>
                </a:lnTo>
                <a:lnTo>
                  <a:pt x="447294" y="447039"/>
                </a:lnTo>
                <a:lnTo>
                  <a:pt x="410464" y="477519"/>
                </a:lnTo>
                <a:lnTo>
                  <a:pt x="368173" y="500379"/>
                </a:lnTo>
                <a:lnTo>
                  <a:pt x="321564" y="515619"/>
                </a:lnTo>
                <a:lnTo>
                  <a:pt x="283972" y="520700"/>
                </a:lnTo>
                <a:lnTo>
                  <a:pt x="379574" y="520700"/>
                </a:lnTo>
                <a:lnTo>
                  <a:pt x="423037" y="496569"/>
                </a:lnTo>
                <a:lnTo>
                  <a:pt x="463169" y="463550"/>
                </a:lnTo>
                <a:lnTo>
                  <a:pt x="496189" y="422910"/>
                </a:lnTo>
                <a:lnTo>
                  <a:pt x="521207" y="377189"/>
                </a:lnTo>
                <a:lnTo>
                  <a:pt x="536955" y="326389"/>
                </a:lnTo>
                <a:lnTo>
                  <a:pt x="542290" y="285750"/>
                </a:lnTo>
                <a:lnTo>
                  <a:pt x="542544" y="271779"/>
                </a:lnTo>
                <a:lnTo>
                  <a:pt x="542163" y="257810"/>
                </a:lnTo>
                <a:lnTo>
                  <a:pt x="536955" y="217169"/>
                </a:lnTo>
                <a:lnTo>
                  <a:pt x="521207" y="166369"/>
                </a:lnTo>
                <a:lnTo>
                  <a:pt x="496189" y="119379"/>
                </a:lnTo>
                <a:lnTo>
                  <a:pt x="463169" y="80010"/>
                </a:lnTo>
                <a:lnTo>
                  <a:pt x="423037" y="46989"/>
                </a:lnTo>
                <a:lnTo>
                  <a:pt x="400684" y="33019"/>
                </a:lnTo>
                <a:lnTo>
                  <a:pt x="379574" y="22860"/>
                </a:lnTo>
                <a:close/>
              </a:path>
              <a:path w="542925" h="542289">
                <a:moveTo>
                  <a:pt x="294386" y="45719"/>
                </a:moveTo>
                <a:lnTo>
                  <a:pt x="248157" y="45719"/>
                </a:lnTo>
                <a:lnTo>
                  <a:pt x="236727" y="48260"/>
                </a:lnTo>
                <a:lnTo>
                  <a:pt x="225678" y="49529"/>
                </a:lnTo>
                <a:lnTo>
                  <a:pt x="183133" y="62229"/>
                </a:lnTo>
                <a:lnTo>
                  <a:pt x="144652" y="83819"/>
                </a:lnTo>
                <a:lnTo>
                  <a:pt x="111125" y="111760"/>
                </a:lnTo>
                <a:lnTo>
                  <a:pt x="83312" y="144779"/>
                </a:lnTo>
                <a:lnTo>
                  <a:pt x="62483" y="182879"/>
                </a:lnTo>
                <a:lnTo>
                  <a:pt x="49275" y="226060"/>
                </a:lnTo>
                <a:lnTo>
                  <a:pt x="44703" y="271779"/>
                </a:lnTo>
                <a:lnTo>
                  <a:pt x="44929" y="281939"/>
                </a:lnTo>
                <a:lnTo>
                  <a:pt x="54864" y="339089"/>
                </a:lnTo>
                <a:lnTo>
                  <a:pt x="72008" y="379729"/>
                </a:lnTo>
                <a:lnTo>
                  <a:pt x="96393" y="415289"/>
                </a:lnTo>
                <a:lnTo>
                  <a:pt x="127253" y="447039"/>
                </a:lnTo>
                <a:lnTo>
                  <a:pt x="163322" y="471169"/>
                </a:lnTo>
                <a:lnTo>
                  <a:pt x="203962" y="487679"/>
                </a:lnTo>
                <a:lnTo>
                  <a:pt x="259588" y="497839"/>
                </a:lnTo>
                <a:lnTo>
                  <a:pt x="282955" y="497839"/>
                </a:lnTo>
                <a:lnTo>
                  <a:pt x="316865" y="494029"/>
                </a:lnTo>
                <a:lnTo>
                  <a:pt x="338581" y="487679"/>
                </a:lnTo>
                <a:lnTo>
                  <a:pt x="359537" y="480060"/>
                </a:lnTo>
                <a:lnTo>
                  <a:pt x="367973" y="476250"/>
                </a:lnTo>
                <a:lnTo>
                  <a:pt x="271145" y="476250"/>
                </a:lnTo>
                <a:lnTo>
                  <a:pt x="260730" y="474979"/>
                </a:lnTo>
                <a:lnTo>
                  <a:pt x="250444" y="474979"/>
                </a:lnTo>
                <a:lnTo>
                  <a:pt x="240156" y="473710"/>
                </a:lnTo>
                <a:lnTo>
                  <a:pt x="191897" y="459739"/>
                </a:lnTo>
                <a:lnTo>
                  <a:pt x="157225" y="440689"/>
                </a:lnTo>
                <a:lnTo>
                  <a:pt x="126873" y="416560"/>
                </a:lnTo>
                <a:lnTo>
                  <a:pt x="101853" y="386079"/>
                </a:lnTo>
                <a:lnTo>
                  <a:pt x="83057" y="350519"/>
                </a:lnTo>
                <a:lnTo>
                  <a:pt x="71120" y="312419"/>
                </a:lnTo>
                <a:lnTo>
                  <a:pt x="67055" y="271779"/>
                </a:lnTo>
                <a:lnTo>
                  <a:pt x="67309" y="261619"/>
                </a:lnTo>
                <a:lnTo>
                  <a:pt x="76200" y="210819"/>
                </a:lnTo>
                <a:lnTo>
                  <a:pt x="91694" y="173989"/>
                </a:lnTo>
                <a:lnTo>
                  <a:pt x="113665" y="142239"/>
                </a:lnTo>
                <a:lnTo>
                  <a:pt x="141477" y="114300"/>
                </a:lnTo>
                <a:lnTo>
                  <a:pt x="173990" y="91439"/>
                </a:lnTo>
                <a:lnTo>
                  <a:pt x="210566" y="76200"/>
                </a:lnTo>
                <a:lnTo>
                  <a:pt x="260730" y="67310"/>
                </a:lnTo>
                <a:lnTo>
                  <a:pt x="369379" y="67310"/>
                </a:lnTo>
                <a:lnTo>
                  <a:pt x="359537" y="62229"/>
                </a:lnTo>
                <a:lnTo>
                  <a:pt x="338581" y="55879"/>
                </a:lnTo>
                <a:lnTo>
                  <a:pt x="316865" y="49529"/>
                </a:lnTo>
                <a:lnTo>
                  <a:pt x="305816" y="48260"/>
                </a:lnTo>
                <a:lnTo>
                  <a:pt x="294386" y="45719"/>
                </a:lnTo>
                <a:close/>
              </a:path>
              <a:path w="542925" h="542289">
                <a:moveTo>
                  <a:pt x="369379" y="67310"/>
                </a:moveTo>
                <a:lnTo>
                  <a:pt x="281813" y="67310"/>
                </a:lnTo>
                <a:lnTo>
                  <a:pt x="312039" y="71119"/>
                </a:lnTo>
                <a:lnTo>
                  <a:pt x="331977" y="76200"/>
                </a:lnTo>
                <a:lnTo>
                  <a:pt x="368553" y="91439"/>
                </a:lnTo>
                <a:lnTo>
                  <a:pt x="401193" y="114300"/>
                </a:lnTo>
                <a:lnTo>
                  <a:pt x="428878" y="142239"/>
                </a:lnTo>
                <a:lnTo>
                  <a:pt x="450850" y="173989"/>
                </a:lnTo>
                <a:lnTo>
                  <a:pt x="466344" y="210819"/>
                </a:lnTo>
                <a:lnTo>
                  <a:pt x="474345" y="250189"/>
                </a:lnTo>
                <a:lnTo>
                  <a:pt x="475488" y="271779"/>
                </a:lnTo>
                <a:lnTo>
                  <a:pt x="475233" y="281939"/>
                </a:lnTo>
                <a:lnTo>
                  <a:pt x="466217" y="332739"/>
                </a:lnTo>
                <a:lnTo>
                  <a:pt x="450850" y="369569"/>
                </a:lnTo>
                <a:lnTo>
                  <a:pt x="428878" y="401319"/>
                </a:lnTo>
                <a:lnTo>
                  <a:pt x="401193" y="429260"/>
                </a:lnTo>
                <a:lnTo>
                  <a:pt x="368553" y="450850"/>
                </a:lnTo>
                <a:lnTo>
                  <a:pt x="331977" y="466089"/>
                </a:lnTo>
                <a:lnTo>
                  <a:pt x="292226" y="474979"/>
                </a:lnTo>
                <a:lnTo>
                  <a:pt x="281813" y="474979"/>
                </a:lnTo>
                <a:lnTo>
                  <a:pt x="271145" y="476250"/>
                </a:lnTo>
                <a:lnTo>
                  <a:pt x="367973" y="476250"/>
                </a:lnTo>
                <a:lnTo>
                  <a:pt x="379222" y="471169"/>
                </a:lnTo>
                <a:lnTo>
                  <a:pt x="415417" y="447039"/>
                </a:lnTo>
                <a:lnTo>
                  <a:pt x="446150" y="415289"/>
                </a:lnTo>
                <a:lnTo>
                  <a:pt x="470534" y="379729"/>
                </a:lnTo>
                <a:lnTo>
                  <a:pt x="487679" y="339089"/>
                </a:lnTo>
                <a:lnTo>
                  <a:pt x="496697" y="294639"/>
                </a:lnTo>
                <a:lnTo>
                  <a:pt x="497840" y="271779"/>
                </a:lnTo>
                <a:lnTo>
                  <a:pt x="497501" y="261619"/>
                </a:lnTo>
                <a:lnTo>
                  <a:pt x="487679" y="204469"/>
                </a:lnTo>
                <a:lnTo>
                  <a:pt x="470534" y="163829"/>
                </a:lnTo>
                <a:lnTo>
                  <a:pt x="446150" y="128269"/>
                </a:lnTo>
                <a:lnTo>
                  <a:pt x="415417" y="96519"/>
                </a:lnTo>
                <a:lnTo>
                  <a:pt x="379222" y="72389"/>
                </a:lnTo>
                <a:lnTo>
                  <a:pt x="369379" y="67310"/>
                </a:lnTo>
                <a:close/>
              </a:path>
              <a:path w="542925" h="542289">
                <a:moveTo>
                  <a:pt x="271272" y="0"/>
                </a:moveTo>
                <a:lnTo>
                  <a:pt x="257428" y="1269"/>
                </a:lnTo>
                <a:lnTo>
                  <a:pt x="285115" y="1269"/>
                </a:lnTo>
                <a:lnTo>
                  <a:pt x="27127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809735" y="1498853"/>
            <a:ext cx="186753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3335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I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Convitti annessi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alle 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Istituzioni</a:t>
            </a:r>
            <a:r>
              <a:rPr sz="14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scolastiche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024884" y="2409444"/>
            <a:ext cx="0" cy="3636010"/>
          </a:xfrm>
          <a:custGeom>
            <a:avLst/>
            <a:gdLst/>
            <a:ahLst/>
            <a:cxnLst/>
            <a:rect l="l" t="t" r="r" b="b"/>
            <a:pathLst>
              <a:path h="3636010">
                <a:moveTo>
                  <a:pt x="0" y="3635997"/>
                </a:moveTo>
                <a:lnTo>
                  <a:pt x="0" y="0"/>
                </a:lnTo>
              </a:path>
            </a:pathLst>
          </a:custGeom>
          <a:ln w="12192">
            <a:solidFill>
              <a:srgbClr val="C5C8C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62671" y="2409444"/>
            <a:ext cx="0" cy="3636010"/>
          </a:xfrm>
          <a:custGeom>
            <a:avLst/>
            <a:gdLst/>
            <a:ahLst/>
            <a:cxnLst/>
            <a:rect l="l" t="t" r="r" b="b"/>
            <a:pathLst>
              <a:path h="3636010">
                <a:moveTo>
                  <a:pt x="0" y="3635997"/>
                </a:moveTo>
                <a:lnTo>
                  <a:pt x="0" y="0"/>
                </a:lnTo>
              </a:path>
            </a:pathLst>
          </a:custGeom>
          <a:ln w="12192">
            <a:solidFill>
              <a:srgbClr val="C5C8C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96511" y="2089404"/>
            <a:ext cx="3460750" cy="76200"/>
          </a:xfrm>
          <a:custGeom>
            <a:avLst/>
            <a:gdLst/>
            <a:ahLst/>
            <a:cxnLst/>
            <a:rect l="l" t="t" r="r" b="b"/>
            <a:pathLst>
              <a:path w="3460750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4921" y="44450"/>
                </a:lnTo>
                <a:lnTo>
                  <a:pt x="38100" y="44450"/>
                </a:lnTo>
                <a:lnTo>
                  <a:pt x="38100" y="31750"/>
                </a:lnTo>
                <a:lnTo>
                  <a:pt x="74921" y="31750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  <a:path w="3460750" h="76200">
                <a:moveTo>
                  <a:pt x="3422141" y="0"/>
                </a:moveTo>
                <a:lnTo>
                  <a:pt x="3407294" y="2988"/>
                </a:lnTo>
                <a:lnTo>
                  <a:pt x="3395186" y="11144"/>
                </a:lnTo>
                <a:lnTo>
                  <a:pt x="3387030" y="23252"/>
                </a:lnTo>
                <a:lnTo>
                  <a:pt x="3384041" y="38100"/>
                </a:lnTo>
                <a:lnTo>
                  <a:pt x="3387030" y="52947"/>
                </a:lnTo>
                <a:lnTo>
                  <a:pt x="3395186" y="65055"/>
                </a:lnTo>
                <a:lnTo>
                  <a:pt x="3407294" y="73211"/>
                </a:lnTo>
                <a:lnTo>
                  <a:pt x="3422141" y="76200"/>
                </a:lnTo>
                <a:lnTo>
                  <a:pt x="3436935" y="73211"/>
                </a:lnTo>
                <a:lnTo>
                  <a:pt x="3449050" y="65055"/>
                </a:lnTo>
                <a:lnTo>
                  <a:pt x="3457235" y="52947"/>
                </a:lnTo>
                <a:lnTo>
                  <a:pt x="3458956" y="44450"/>
                </a:lnTo>
                <a:lnTo>
                  <a:pt x="3422141" y="44450"/>
                </a:lnTo>
                <a:lnTo>
                  <a:pt x="3422141" y="31750"/>
                </a:lnTo>
                <a:lnTo>
                  <a:pt x="3458956" y="31750"/>
                </a:lnTo>
                <a:lnTo>
                  <a:pt x="3457235" y="23252"/>
                </a:lnTo>
                <a:lnTo>
                  <a:pt x="3449050" y="11144"/>
                </a:lnTo>
                <a:lnTo>
                  <a:pt x="3436935" y="2988"/>
                </a:lnTo>
                <a:lnTo>
                  <a:pt x="3422141" y="0"/>
                </a:lnTo>
                <a:close/>
              </a:path>
              <a:path w="3460750" h="76200">
                <a:moveTo>
                  <a:pt x="74921" y="31750"/>
                </a:moveTo>
                <a:lnTo>
                  <a:pt x="38100" y="31750"/>
                </a:lnTo>
                <a:lnTo>
                  <a:pt x="38100" y="44450"/>
                </a:lnTo>
                <a:lnTo>
                  <a:pt x="74921" y="44450"/>
                </a:lnTo>
                <a:lnTo>
                  <a:pt x="76200" y="38100"/>
                </a:lnTo>
                <a:lnTo>
                  <a:pt x="74921" y="31750"/>
                </a:lnTo>
                <a:close/>
              </a:path>
              <a:path w="3460750" h="76200">
                <a:moveTo>
                  <a:pt x="3385320" y="31750"/>
                </a:moveTo>
                <a:lnTo>
                  <a:pt x="74921" y="31750"/>
                </a:lnTo>
                <a:lnTo>
                  <a:pt x="76200" y="38100"/>
                </a:lnTo>
                <a:lnTo>
                  <a:pt x="74921" y="44450"/>
                </a:lnTo>
                <a:lnTo>
                  <a:pt x="3385320" y="44450"/>
                </a:lnTo>
                <a:lnTo>
                  <a:pt x="3384041" y="38100"/>
                </a:lnTo>
                <a:lnTo>
                  <a:pt x="3385320" y="31750"/>
                </a:lnTo>
                <a:close/>
              </a:path>
              <a:path w="3460750" h="76200">
                <a:moveTo>
                  <a:pt x="3458956" y="31750"/>
                </a:moveTo>
                <a:lnTo>
                  <a:pt x="3422141" y="31750"/>
                </a:lnTo>
                <a:lnTo>
                  <a:pt x="3422141" y="44450"/>
                </a:lnTo>
                <a:lnTo>
                  <a:pt x="3458956" y="44450"/>
                </a:lnTo>
                <a:lnTo>
                  <a:pt x="3460241" y="38100"/>
                </a:lnTo>
                <a:lnTo>
                  <a:pt x="3458956" y="3175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0248" y="2089404"/>
            <a:ext cx="3460750" cy="76200"/>
          </a:xfrm>
          <a:custGeom>
            <a:avLst/>
            <a:gdLst/>
            <a:ahLst/>
            <a:cxnLst/>
            <a:rect l="l" t="t" r="r" b="b"/>
            <a:pathLst>
              <a:path w="3460750" h="76200">
                <a:moveTo>
                  <a:pt x="38100" y="0"/>
                </a:moveTo>
                <a:lnTo>
                  <a:pt x="23268" y="2988"/>
                </a:lnTo>
                <a:lnTo>
                  <a:pt x="11158" y="11144"/>
                </a:lnTo>
                <a:lnTo>
                  <a:pt x="2993" y="23252"/>
                </a:lnTo>
                <a:lnTo>
                  <a:pt x="0" y="38100"/>
                </a:lnTo>
                <a:lnTo>
                  <a:pt x="2993" y="52947"/>
                </a:lnTo>
                <a:lnTo>
                  <a:pt x="11158" y="65055"/>
                </a:lnTo>
                <a:lnTo>
                  <a:pt x="23268" y="73211"/>
                </a:lnTo>
                <a:lnTo>
                  <a:pt x="38100" y="76200"/>
                </a:lnTo>
                <a:lnTo>
                  <a:pt x="52931" y="73211"/>
                </a:lnTo>
                <a:lnTo>
                  <a:pt x="65041" y="65055"/>
                </a:lnTo>
                <a:lnTo>
                  <a:pt x="73206" y="52947"/>
                </a:lnTo>
                <a:lnTo>
                  <a:pt x="74919" y="44450"/>
                </a:lnTo>
                <a:lnTo>
                  <a:pt x="38100" y="44450"/>
                </a:lnTo>
                <a:lnTo>
                  <a:pt x="38100" y="31750"/>
                </a:lnTo>
                <a:lnTo>
                  <a:pt x="74919" y="31750"/>
                </a:lnTo>
                <a:lnTo>
                  <a:pt x="73206" y="23252"/>
                </a:lnTo>
                <a:lnTo>
                  <a:pt x="65041" y="11144"/>
                </a:lnTo>
                <a:lnTo>
                  <a:pt x="52931" y="2988"/>
                </a:lnTo>
                <a:lnTo>
                  <a:pt x="38100" y="0"/>
                </a:lnTo>
                <a:close/>
              </a:path>
              <a:path w="3460750" h="76200">
                <a:moveTo>
                  <a:pt x="3422141" y="0"/>
                </a:moveTo>
                <a:lnTo>
                  <a:pt x="3407294" y="2988"/>
                </a:lnTo>
                <a:lnTo>
                  <a:pt x="3395186" y="11144"/>
                </a:lnTo>
                <a:lnTo>
                  <a:pt x="3387030" y="23252"/>
                </a:lnTo>
                <a:lnTo>
                  <a:pt x="3384041" y="38100"/>
                </a:lnTo>
                <a:lnTo>
                  <a:pt x="3387030" y="52947"/>
                </a:lnTo>
                <a:lnTo>
                  <a:pt x="3395186" y="65055"/>
                </a:lnTo>
                <a:lnTo>
                  <a:pt x="3407294" y="73211"/>
                </a:lnTo>
                <a:lnTo>
                  <a:pt x="3422141" y="76200"/>
                </a:lnTo>
                <a:lnTo>
                  <a:pt x="3436935" y="73211"/>
                </a:lnTo>
                <a:lnTo>
                  <a:pt x="3449050" y="65055"/>
                </a:lnTo>
                <a:lnTo>
                  <a:pt x="3457235" y="52947"/>
                </a:lnTo>
                <a:lnTo>
                  <a:pt x="3458956" y="44450"/>
                </a:lnTo>
                <a:lnTo>
                  <a:pt x="3422141" y="44450"/>
                </a:lnTo>
                <a:lnTo>
                  <a:pt x="3422141" y="31750"/>
                </a:lnTo>
                <a:lnTo>
                  <a:pt x="3458956" y="31750"/>
                </a:lnTo>
                <a:lnTo>
                  <a:pt x="3457235" y="23252"/>
                </a:lnTo>
                <a:lnTo>
                  <a:pt x="3449050" y="11144"/>
                </a:lnTo>
                <a:lnTo>
                  <a:pt x="3436935" y="2988"/>
                </a:lnTo>
                <a:lnTo>
                  <a:pt x="3422141" y="0"/>
                </a:lnTo>
                <a:close/>
              </a:path>
              <a:path w="3460750" h="76200">
                <a:moveTo>
                  <a:pt x="74919" y="31750"/>
                </a:moveTo>
                <a:lnTo>
                  <a:pt x="38100" y="31750"/>
                </a:lnTo>
                <a:lnTo>
                  <a:pt x="38100" y="44450"/>
                </a:lnTo>
                <a:lnTo>
                  <a:pt x="74919" y="44450"/>
                </a:lnTo>
                <a:lnTo>
                  <a:pt x="76200" y="38100"/>
                </a:lnTo>
                <a:lnTo>
                  <a:pt x="74919" y="31750"/>
                </a:lnTo>
                <a:close/>
              </a:path>
              <a:path w="3460750" h="76200">
                <a:moveTo>
                  <a:pt x="3385320" y="31750"/>
                </a:moveTo>
                <a:lnTo>
                  <a:pt x="74919" y="31750"/>
                </a:lnTo>
                <a:lnTo>
                  <a:pt x="76200" y="38100"/>
                </a:lnTo>
                <a:lnTo>
                  <a:pt x="74919" y="44450"/>
                </a:lnTo>
                <a:lnTo>
                  <a:pt x="3385320" y="44450"/>
                </a:lnTo>
                <a:lnTo>
                  <a:pt x="3384041" y="38100"/>
                </a:lnTo>
                <a:lnTo>
                  <a:pt x="3385320" y="31750"/>
                </a:lnTo>
                <a:close/>
              </a:path>
              <a:path w="3460750" h="76200">
                <a:moveTo>
                  <a:pt x="3458956" y="31750"/>
                </a:moveTo>
                <a:lnTo>
                  <a:pt x="3422141" y="31750"/>
                </a:lnTo>
                <a:lnTo>
                  <a:pt x="3422141" y="44450"/>
                </a:lnTo>
                <a:lnTo>
                  <a:pt x="3458956" y="44450"/>
                </a:lnTo>
                <a:lnTo>
                  <a:pt x="3460241" y="38100"/>
                </a:lnTo>
                <a:lnTo>
                  <a:pt x="3458956" y="3175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732776" y="2089404"/>
            <a:ext cx="3460750" cy="76200"/>
          </a:xfrm>
          <a:custGeom>
            <a:avLst/>
            <a:gdLst/>
            <a:ahLst/>
            <a:cxnLst/>
            <a:rect l="l" t="t" r="r" b="b"/>
            <a:pathLst>
              <a:path w="3460750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4921" y="44450"/>
                </a:lnTo>
                <a:lnTo>
                  <a:pt x="38100" y="44450"/>
                </a:lnTo>
                <a:lnTo>
                  <a:pt x="38100" y="31750"/>
                </a:lnTo>
                <a:lnTo>
                  <a:pt x="74921" y="31750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  <a:path w="3460750" h="76200">
                <a:moveTo>
                  <a:pt x="3422142" y="0"/>
                </a:moveTo>
                <a:lnTo>
                  <a:pt x="3407294" y="2988"/>
                </a:lnTo>
                <a:lnTo>
                  <a:pt x="3395186" y="11144"/>
                </a:lnTo>
                <a:lnTo>
                  <a:pt x="3387030" y="23252"/>
                </a:lnTo>
                <a:lnTo>
                  <a:pt x="3384042" y="38100"/>
                </a:lnTo>
                <a:lnTo>
                  <a:pt x="3387030" y="52947"/>
                </a:lnTo>
                <a:lnTo>
                  <a:pt x="3395186" y="65055"/>
                </a:lnTo>
                <a:lnTo>
                  <a:pt x="3407294" y="73211"/>
                </a:lnTo>
                <a:lnTo>
                  <a:pt x="3422142" y="76200"/>
                </a:lnTo>
                <a:lnTo>
                  <a:pt x="3436935" y="73211"/>
                </a:lnTo>
                <a:lnTo>
                  <a:pt x="3449050" y="65055"/>
                </a:lnTo>
                <a:lnTo>
                  <a:pt x="3457235" y="52947"/>
                </a:lnTo>
                <a:lnTo>
                  <a:pt x="3458956" y="44450"/>
                </a:lnTo>
                <a:lnTo>
                  <a:pt x="3422142" y="44450"/>
                </a:lnTo>
                <a:lnTo>
                  <a:pt x="3422142" y="31750"/>
                </a:lnTo>
                <a:lnTo>
                  <a:pt x="3458956" y="31750"/>
                </a:lnTo>
                <a:lnTo>
                  <a:pt x="3457235" y="23252"/>
                </a:lnTo>
                <a:lnTo>
                  <a:pt x="3449050" y="11144"/>
                </a:lnTo>
                <a:lnTo>
                  <a:pt x="3436935" y="2988"/>
                </a:lnTo>
                <a:lnTo>
                  <a:pt x="3422142" y="0"/>
                </a:lnTo>
                <a:close/>
              </a:path>
              <a:path w="3460750" h="76200">
                <a:moveTo>
                  <a:pt x="74921" y="31750"/>
                </a:moveTo>
                <a:lnTo>
                  <a:pt x="38100" y="31750"/>
                </a:lnTo>
                <a:lnTo>
                  <a:pt x="38100" y="44450"/>
                </a:lnTo>
                <a:lnTo>
                  <a:pt x="74921" y="44450"/>
                </a:lnTo>
                <a:lnTo>
                  <a:pt x="76200" y="38100"/>
                </a:lnTo>
                <a:lnTo>
                  <a:pt x="74921" y="31750"/>
                </a:lnTo>
                <a:close/>
              </a:path>
              <a:path w="3460750" h="76200">
                <a:moveTo>
                  <a:pt x="3385320" y="31750"/>
                </a:moveTo>
                <a:lnTo>
                  <a:pt x="74921" y="31750"/>
                </a:lnTo>
                <a:lnTo>
                  <a:pt x="76200" y="38100"/>
                </a:lnTo>
                <a:lnTo>
                  <a:pt x="74921" y="44450"/>
                </a:lnTo>
                <a:lnTo>
                  <a:pt x="3385320" y="44450"/>
                </a:lnTo>
                <a:lnTo>
                  <a:pt x="3384042" y="38100"/>
                </a:lnTo>
                <a:lnTo>
                  <a:pt x="3385320" y="31750"/>
                </a:lnTo>
                <a:close/>
              </a:path>
              <a:path w="3460750" h="76200">
                <a:moveTo>
                  <a:pt x="3458956" y="31750"/>
                </a:moveTo>
                <a:lnTo>
                  <a:pt x="3422142" y="31750"/>
                </a:lnTo>
                <a:lnTo>
                  <a:pt x="3422142" y="44450"/>
                </a:lnTo>
                <a:lnTo>
                  <a:pt x="3458956" y="44450"/>
                </a:lnTo>
                <a:lnTo>
                  <a:pt x="3460242" y="38100"/>
                </a:lnTo>
                <a:lnTo>
                  <a:pt x="3458956" y="3175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50492" y="4344923"/>
            <a:ext cx="1079500" cy="108585"/>
          </a:xfrm>
          <a:custGeom>
            <a:avLst/>
            <a:gdLst/>
            <a:ahLst/>
            <a:cxnLst/>
            <a:rect l="l" t="t" r="r" b="b"/>
            <a:pathLst>
              <a:path w="1079500" h="108585">
                <a:moveTo>
                  <a:pt x="0" y="0"/>
                </a:moveTo>
                <a:lnTo>
                  <a:pt x="0" y="50418"/>
                </a:lnTo>
                <a:lnTo>
                  <a:pt x="539495" y="108203"/>
                </a:lnTo>
                <a:lnTo>
                  <a:pt x="1010221" y="57784"/>
                </a:lnTo>
                <a:lnTo>
                  <a:pt x="539495" y="57784"/>
                </a:lnTo>
                <a:lnTo>
                  <a:pt x="0" y="0"/>
                </a:lnTo>
                <a:close/>
              </a:path>
              <a:path w="1079500" h="108585">
                <a:moveTo>
                  <a:pt x="1078991" y="0"/>
                </a:moveTo>
                <a:lnTo>
                  <a:pt x="539495" y="57784"/>
                </a:lnTo>
                <a:lnTo>
                  <a:pt x="1010221" y="57784"/>
                </a:lnTo>
                <a:lnTo>
                  <a:pt x="1078991" y="50418"/>
                </a:lnTo>
                <a:lnTo>
                  <a:pt x="1078991" y="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86755" y="4344923"/>
            <a:ext cx="1079500" cy="108585"/>
          </a:xfrm>
          <a:custGeom>
            <a:avLst/>
            <a:gdLst/>
            <a:ahLst/>
            <a:cxnLst/>
            <a:rect l="l" t="t" r="r" b="b"/>
            <a:pathLst>
              <a:path w="1079500" h="108585">
                <a:moveTo>
                  <a:pt x="0" y="0"/>
                </a:moveTo>
                <a:lnTo>
                  <a:pt x="0" y="50418"/>
                </a:lnTo>
                <a:lnTo>
                  <a:pt x="539496" y="108203"/>
                </a:lnTo>
                <a:lnTo>
                  <a:pt x="1010221" y="57784"/>
                </a:lnTo>
                <a:lnTo>
                  <a:pt x="539496" y="57784"/>
                </a:lnTo>
                <a:lnTo>
                  <a:pt x="0" y="0"/>
                </a:lnTo>
                <a:close/>
              </a:path>
              <a:path w="1079500" h="108585">
                <a:moveTo>
                  <a:pt x="1078992" y="0"/>
                </a:moveTo>
                <a:lnTo>
                  <a:pt x="539496" y="57784"/>
                </a:lnTo>
                <a:lnTo>
                  <a:pt x="1010221" y="57784"/>
                </a:lnTo>
                <a:lnTo>
                  <a:pt x="1078992" y="50418"/>
                </a:lnTo>
                <a:lnTo>
                  <a:pt x="1078992" y="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923019" y="4344923"/>
            <a:ext cx="1079500" cy="108585"/>
          </a:xfrm>
          <a:custGeom>
            <a:avLst/>
            <a:gdLst/>
            <a:ahLst/>
            <a:cxnLst/>
            <a:rect l="l" t="t" r="r" b="b"/>
            <a:pathLst>
              <a:path w="1079500" h="108585">
                <a:moveTo>
                  <a:pt x="0" y="0"/>
                </a:moveTo>
                <a:lnTo>
                  <a:pt x="0" y="50418"/>
                </a:lnTo>
                <a:lnTo>
                  <a:pt x="539496" y="108203"/>
                </a:lnTo>
                <a:lnTo>
                  <a:pt x="1010221" y="57784"/>
                </a:lnTo>
                <a:lnTo>
                  <a:pt x="539496" y="57784"/>
                </a:lnTo>
                <a:lnTo>
                  <a:pt x="0" y="0"/>
                </a:lnTo>
                <a:close/>
              </a:path>
              <a:path w="1079500" h="108585">
                <a:moveTo>
                  <a:pt x="1078991" y="0"/>
                </a:moveTo>
                <a:lnTo>
                  <a:pt x="539496" y="57784"/>
                </a:lnTo>
                <a:lnTo>
                  <a:pt x="1010221" y="57784"/>
                </a:lnTo>
                <a:lnTo>
                  <a:pt x="1078991" y="50418"/>
                </a:lnTo>
                <a:lnTo>
                  <a:pt x="1078991" y="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22528" y="2372613"/>
            <a:ext cx="33362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73505" algn="l"/>
                <a:tab pos="2170430" algn="l"/>
                <a:tab pos="3025775" algn="l"/>
              </a:tabLst>
            </a:pP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app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no	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ie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	a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se	a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22528" y="2586964"/>
            <a:ext cx="3336290" cy="1412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Istituzioni scolastiche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, con finalità  didattiche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formative perseguite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mediante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attività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pratiche e</a:t>
            </a:r>
            <a:r>
              <a:rPr sz="1400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dimostrative.</a:t>
            </a:r>
            <a:endParaRPr sz="1400">
              <a:latin typeface="Arial"/>
              <a:cs typeface="Arial"/>
            </a:endParaRPr>
          </a:p>
          <a:p>
            <a:pPr marL="12700" marR="5080" algn="just">
              <a:lnSpc>
                <a:spcPct val="130000"/>
              </a:lnSpc>
            </a:pPr>
            <a:r>
              <a:rPr sz="1400" spc="-40" dirty="0">
                <a:solidFill>
                  <a:srgbClr val="001F5F"/>
                </a:solidFill>
                <a:latin typeface="Arial"/>
                <a:cs typeface="Arial"/>
              </a:rPr>
              <a:t>Tali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aziende sono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prive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di autonomia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 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personalità giuridica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propria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22528" y="4647666"/>
            <a:ext cx="3336290" cy="1135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30100"/>
              </a:lnSpc>
              <a:spcBef>
                <a:spcPts val="95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La direzione dell'azienda spetta, di  norma, al DS;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particolari circostanze,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il 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DS può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affidare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direzione dell'azienda  ad un</a:t>
            </a:r>
            <a:r>
              <a:rPr sz="14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docente.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159377" y="2308834"/>
            <a:ext cx="3335654" cy="1136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0100"/>
              </a:lnSpc>
              <a:spcBef>
                <a:spcPts val="100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Rappresentano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attività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di progettazione 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vendita di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beni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servizi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favore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di 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terzi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, al fine di soddisfare specifiche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esigenze didattiche e</a:t>
            </a:r>
            <a:r>
              <a:rPr sz="1400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formative.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159377" y="4647666"/>
            <a:ext cx="3336290" cy="580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100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Le attività per conto terzi, sono gestite dal  DS,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collaborazione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con il</a:t>
            </a:r>
            <a:r>
              <a:rPr sz="14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DSGA.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796276" y="2308834"/>
            <a:ext cx="3336290" cy="1136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0100"/>
              </a:lnSpc>
              <a:spcBef>
                <a:spcPts val="100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Rappresentano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strutture adibite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a 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svolgere attività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convittuali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,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con finalità  di cura dell'educazione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dello sviluppo  intellettuale degli studenti che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vi</a:t>
            </a:r>
            <a:r>
              <a:rPr sz="1400" spc="2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sono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796276" y="3419068"/>
            <a:ext cx="3334385" cy="857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30100"/>
              </a:lnSpc>
              <a:spcBef>
                <a:spcPts val="95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accolti. </a:t>
            </a:r>
            <a:r>
              <a:rPr sz="1400" spc="-40" dirty="0">
                <a:solidFill>
                  <a:srgbClr val="001F5F"/>
                </a:solidFill>
                <a:latin typeface="Arial"/>
                <a:cs typeface="Arial"/>
              </a:rPr>
              <a:t>Tali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Convitti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sono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privi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di 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autonomia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personalità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giuridica 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propria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796276" y="4711065"/>
            <a:ext cx="11169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4175" algn="l"/>
              </a:tabLst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	d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zi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059671" y="4711065"/>
            <a:ext cx="16617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3845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	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l'amministrazione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796276" y="4988433"/>
            <a:ext cx="27813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84860" algn="l"/>
                <a:tab pos="1062355" algn="l"/>
                <a:tab pos="1819910" algn="l"/>
                <a:tab pos="2275840" algn="l"/>
              </a:tabLst>
            </a:pP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itti	è	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	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gli	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rg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ni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730230" y="4647666"/>
            <a:ext cx="401955" cy="580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8430">
              <a:lnSpc>
                <a:spcPct val="130000"/>
              </a:lnSpc>
              <a:spcBef>
                <a:spcPts val="100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dei  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elle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796276" y="5266182"/>
            <a:ext cx="31172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Istituzioni scolastiche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cui sono</a:t>
            </a:r>
            <a:r>
              <a:rPr sz="14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annessi.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270154" y="30860"/>
            <a:ext cx="3709670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Gestioni economiche</a:t>
            </a:r>
            <a:r>
              <a:rPr spc="-114" dirty="0"/>
              <a:t> </a:t>
            </a:r>
            <a:r>
              <a:rPr dirty="0"/>
              <a:t>separate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Introduzione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96823" y="6067044"/>
            <a:ext cx="533400" cy="533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163218" y="6229299"/>
            <a:ext cx="67513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Vengono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inoltre disciplinate le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Istituzioni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scolastiche annesse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ai Convitti 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(cfr.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slide</a:t>
            </a:r>
            <a:r>
              <a:rPr sz="1400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19).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088496" y="6555545"/>
            <a:ext cx="3422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197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0154" y="30860"/>
            <a:ext cx="3709670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Gestioni economiche</a:t>
            </a:r>
            <a:r>
              <a:rPr spc="-114" dirty="0"/>
              <a:t> </a:t>
            </a:r>
            <a:r>
              <a:rPr dirty="0"/>
              <a:t>separate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Criteri</a:t>
            </a:r>
            <a:r>
              <a:rPr sz="1600" b="0" spc="5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gestionali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54836" y="2695955"/>
            <a:ext cx="326136" cy="3184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63310" y="2016251"/>
            <a:ext cx="346104" cy="3870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51905" y="3319271"/>
            <a:ext cx="341219" cy="3596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82396" y="1429511"/>
            <a:ext cx="298575" cy="3276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95144" y="1386852"/>
            <a:ext cx="7133844" cy="4632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70120" y="1417281"/>
            <a:ext cx="2182368" cy="47552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21051" y="1412747"/>
            <a:ext cx="7031990" cy="361315"/>
          </a:xfrm>
          <a:custGeom>
            <a:avLst/>
            <a:gdLst/>
            <a:ahLst/>
            <a:cxnLst/>
            <a:rect l="l" t="t" r="r" b="b"/>
            <a:pathLst>
              <a:path w="7031990" h="361314">
                <a:moveTo>
                  <a:pt x="6971538" y="0"/>
                </a:moveTo>
                <a:lnTo>
                  <a:pt x="60198" y="0"/>
                </a:lnTo>
                <a:lnTo>
                  <a:pt x="36754" y="4726"/>
                </a:lnTo>
                <a:lnTo>
                  <a:pt x="17621" y="17621"/>
                </a:lnTo>
                <a:lnTo>
                  <a:pt x="4726" y="36754"/>
                </a:lnTo>
                <a:lnTo>
                  <a:pt x="0" y="60198"/>
                </a:lnTo>
                <a:lnTo>
                  <a:pt x="0" y="300989"/>
                </a:lnTo>
                <a:lnTo>
                  <a:pt x="4726" y="324433"/>
                </a:lnTo>
                <a:lnTo>
                  <a:pt x="17621" y="343566"/>
                </a:lnTo>
                <a:lnTo>
                  <a:pt x="36754" y="356461"/>
                </a:lnTo>
                <a:lnTo>
                  <a:pt x="60198" y="361188"/>
                </a:lnTo>
                <a:lnTo>
                  <a:pt x="6971538" y="361188"/>
                </a:lnTo>
                <a:lnTo>
                  <a:pt x="6994981" y="356461"/>
                </a:lnTo>
                <a:lnTo>
                  <a:pt x="7014114" y="343566"/>
                </a:lnTo>
                <a:lnTo>
                  <a:pt x="7027009" y="324433"/>
                </a:lnTo>
                <a:lnTo>
                  <a:pt x="7031736" y="300989"/>
                </a:lnTo>
                <a:lnTo>
                  <a:pt x="7031736" y="60198"/>
                </a:lnTo>
                <a:lnTo>
                  <a:pt x="7027009" y="36754"/>
                </a:lnTo>
                <a:lnTo>
                  <a:pt x="7014114" y="17621"/>
                </a:lnTo>
                <a:lnTo>
                  <a:pt x="6994981" y="4726"/>
                </a:lnTo>
                <a:lnTo>
                  <a:pt x="6971538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95144" y="1988832"/>
            <a:ext cx="7133844" cy="4907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64479" y="2032977"/>
            <a:ext cx="992124" cy="47552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21051" y="2014727"/>
            <a:ext cx="7031990" cy="388620"/>
          </a:xfrm>
          <a:custGeom>
            <a:avLst/>
            <a:gdLst/>
            <a:ahLst/>
            <a:cxnLst/>
            <a:rect l="l" t="t" r="r" b="b"/>
            <a:pathLst>
              <a:path w="7031990" h="388619">
                <a:moveTo>
                  <a:pt x="6966966" y="0"/>
                </a:moveTo>
                <a:lnTo>
                  <a:pt x="64770" y="0"/>
                </a:lnTo>
                <a:lnTo>
                  <a:pt x="39540" y="5083"/>
                </a:lnTo>
                <a:lnTo>
                  <a:pt x="18954" y="18954"/>
                </a:lnTo>
                <a:lnTo>
                  <a:pt x="5083" y="39540"/>
                </a:lnTo>
                <a:lnTo>
                  <a:pt x="0" y="64770"/>
                </a:lnTo>
                <a:lnTo>
                  <a:pt x="0" y="323850"/>
                </a:lnTo>
                <a:lnTo>
                  <a:pt x="5083" y="349079"/>
                </a:lnTo>
                <a:lnTo>
                  <a:pt x="18954" y="369665"/>
                </a:lnTo>
                <a:lnTo>
                  <a:pt x="39540" y="383536"/>
                </a:lnTo>
                <a:lnTo>
                  <a:pt x="64770" y="388620"/>
                </a:lnTo>
                <a:lnTo>
                  <a:pt x="6966966" y="388620"/>
                </a:lnTo>
                <a:lnTo>
                  <a:pt x="6992195" y="383536"/>
                </a:lnTo>
                <a:lnTo>
                  <a:pt x="7012781" y="369665"/>
                </a:lnTo>
                <a:lnTo>
                  <a:pt x="7026652" y="349079"/>
                </a:lnTo>
                <a:lnTo>
                  <a:pt x="7031736" y="323850"/>
                </a:lnTo>
                <a:lnTo>
                  <a:pt x="7031736" y="64770"/>
                </a:lnTo>
                <a:lnTo>
                  <a:pt x="7026652" y="39540"/>
                </a:lnTo>
                <a:lnTo>
                  <a:pt x="7012781" y="18954"/>
                </a:lnTo>
                <a:lnTo>
                  <a:pt x="6992195" y="5083"/>
                </a:lnTo>
                <a:lnTo>
                  <a:pt x="6966966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95144" y="2639580"/>
            <a:ext cx="7133844" cy="4907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18759" y="2683725"/>
            <a:ext cx="1085075" cy="47552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21051" y="2665476"/>
            <a:ext cx="7031990" cy="388620"/>
          </a:xfrm>
          <a:custGeom>
            <a:avLst/>
            <a:gdLst/>
            <a:ahLst/>
            <a:cxnLst/>
            <a:rect l="l" t="t" r="r" b="b"/>
            <a:pathLst>
              <a:path w="7031990" h="388619">
                <a:moveTo>
                  <a:pt x="6966966" y="0"/>
                </a:moveTo>
                <a:lnTo>
                  <a:pt x="64770" y="0"/>
                </a:lnTo>
                <a:lnTo>
                  <a:pt x="39540" y="5083"/>
                </a:lnTo>
                <a:lnTo>
                  <a:pt x="18954" y="18954"/>
                </a:lnTo>
                <a:lnTo>
                  <a:pt x="5083" y="39540"/>
                </a:lnTo>
                <a:lnTo>
                  <a:pt x="0" y="64770"/>
                </a:lnTo>
                <a:lnTo>
                  <a:pt x="0" y="323850"/>
                </a:lnTo>
                <a:lnTo>
                  <a:pt x="5083" y="349079"/>
                </a:lnTo>
                <a:lnTo>
                  <a:pt x="18954" y="369665"/>
                </a:lnTo>
                <a:lnTo>
                  <a:pt x="39540" y="383536"/>
                </a:lnTo>
                <a:lnTo>
                  <a:pt x="64770" y="388620"/>
                </a:lnTo>
                <a:lnTo>
                  <a:pt x="6966966" y="388620"/>
                </a:lnTo>
                <a:lnTo>
                  <a:pt x="6992195" y="383536"/>
                </a:lnTo>
                <a:lnTo>
                  <a:pt x="7012781" y="369665"/>
                </a:lnTo>
                <a:lnTo>
                  <a:pt x="7026652" y="349079"/>
                </a:lnTo>
                <a:lnTo>
                  <a:pt x="7031736" y="323850"/>
                </a:lnTo>
                <a:lnTo>
                  <a:pt x="7031736" y="64770"/>
                </a:lnTo>
                <a:lnTo>
                  <a:pt x="7026652" y="39540"/>
                </a:lnTo>
                <a:lnTo>
                  <a:pt x="7012781" y="18954"/>
                </a:lnTo>
                <a:lnTo>
                  <a:pt x="6992195" y="5083"/>
                </a:lnTo>
                <a:lnTo>
                  <a:pt x="6966966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95144" y="3279660"/>
            <a:ext cx="7133844" cy="4907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18176" y="3323806"/>
            <a:ext cx="1286255" cy="47552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21051" y="3305555"/>
            <a:ext cx="7031990" cy="388620"/>
          </a:xfrm>
          <a:custGeom>
            <a:avLst/>
            <a:gdLst/>
            <a:ahLst/>
            <a:cxnLst/>
            <a:rect l="l" t="t" r="r" b="b"/>
            <a:pathLst>
              <a:path w="7031990" h="388620">
                <a:moveTo>
                  <a:pt x="6966966" y="0"/>
                </a:moveTo>
                <a:lnTo>
                  <a:pt x="64770" y="0"/>
                </a:lnTo>
                <a:lnTo>
                  <a:pt x="39540" y="5083"/>
                </a:lnTo>
                <a:lnTo>
                  <a:pt x="18954" y="18954"/>
                </a:lnTo>
                <a:lnTo>
                  <a:pt x="5083" y="39540"/>
                </a:lnTo>
                <a:lnTo>
                  <a:pt x="0" y="64770"/>
                </a:lnTo>
                <a:lnTo>
                  <a:pt x="0" y="323850"/>
                </a:lnTo>
                <a:lnTo>
                  <a:pt x="5083" y="349079"/>
                </a:lnTo>
                <a:lnTo>
                  <a:pt x="18954" y="369665"/>
                </a:lnTo>
                <a:lnTo>
                  <a:pt x="39540" y="383536"/>
                </a:lnTo>
                <a:lnTo>
                  <a:pt x="64770" y="388620"/>
                </a:lnTo>
                <a:lnTo>
                  <a:pt x="6966966" y="388620"/>
                </a:lnTo>
                <a:lnTo>
                  <a:pt x="6992195" y="383536"/>
                </a:lnTo>
                <a:lnTo>
                  <a:pt x="7012781" y="369665"/>
                </a:lnTo>
                <a:lnTo>
                  <a:pt x="7026652" y="349079"/>
                </a:lnTo>
                <a:lnTo>
                  <a:pt x="7031736" y="323850"/>
                </a:lnTo>
                <a:lnTo>
                  <a:pt x="7031736" y="64770"/>
                </a:lnTo>
                <a:lnTo>
                  <a:pt x="7026652" y="39540"/>
                </a:lnTo>
                <a:lnTo>
                  <a:pt x="7012781" y="18954"/>
                </a:lnTo>
                <a:lnTo>
                  <a:pt x="6992195" y="5083"/>
                </a:lnTo>
                <a:lnTo>
                  <a:pt x="6966966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42087" y="896492"/>
            <a:ext cx="6985000" cy="2728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Le Gestioni economiche separate, devono essere condotte secondo criteri</a:t>
            </a:r>
            <a:r>
              <a:rPr sz="1600" spc="1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di:</a:t>
            </a:r>
            <a:endParaRPr sz="1600">
              <a:latin typeface="Arial"/>
              <a:cs typeface="Arial"/>
            </a:endParaRPr>
          </a:p>
          <a:p>
            <a:pPr marL="4561205" marR="549275" algn="ctr">
              <a:lnSpc>
                <a:spcPts val="4850"/>
              </a:lnSpc>
              <a:spcBef>
                <a:spcPts val="195"/>
              </a:spcBef>
            </a:pPr>
            <a:r>
              <a:rPr sz="1400" i="1" dirty="0">
                <a:solidFill>
                  <a:srgbClr val="0C2C83"/>
                </a:solidFill>
                <a:latin typeface="Arial"/>
                <a:cs typeface="Arial"/>
              </a:rPr>
              <a:t>Rendimento</a:t>
            </a:r>
            <a:r>
              <a:rPr sz="1400" i="1" spc="-135" dirty="0">
                <a:solidFill>
                  <a:srgbClr val="0C2C83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C2C83"/>
                </a:solidFill>
                <a:latin typeface="Arial"/>
                <a:cs typeface="Arial"/>
              </a:rPr>
              <a:t>economico  Efficacia</a:t>
            </a:r>
            <a:endParaRPr sz="1400">
              <a:latin typeface="Arial"/>
              <a:cs typeface="Arial"/>
            </a:endParaRPr>
          </a:p>
          <a:p>
            <a:pPr marL="5010150" marR="994410" indent="-1905" algn="ctr">
              <a:lnSpc>
                <a:spcPts val="5040"/>
              </a:lnSpc>
              <a:spcBef>
                <a:spcPts val="120"/>
              </a:spcBef>
            </a:pPr>
            <a:r>
              <a:rPr sz="1400" i="1" spc="-5" dirty="0">
                <a:solidFill>
                  <a:srgbClr val="0C2C83"/>
                </a:solidFill>
                <a:latin typeface="Arial"/>
                <a:cs typeface="Arial"/>
              </a:rPr>
              <a:t>Efficienza  </a:t>
            </a:r>
            <a:r>
              <a:rPr sz="1400" i="1" dirty="0">
                <a:solidFill>
                  <a:srgbClr val="0C2C83"/>
                </a:solidFill>
                <a:latin typeface="Arial"/>
                <a:cs typeface="Arial"/>
              </a:rPr>
              <a:t>Econo</a:t>
            </a:r>
            <a:r>
              <a:rPr sz="1400" i="1" spc="-10" dirty="0">
                <a:solidFill>
                  <a:srgbClr val="0C2C83"/>
                </a:solidFill>
                <a:latin typeface="Arial"/>
                <a:cs typeface="Arial"/>
              </a:rPr>
              <a:t>m</a:t>
            </a:r>
            <a:r>
              <a:rPr sz="1400" i="1" dirty="0">
                <a:solidFill>
                  <a:srgbClr val="0C2C83"/>
                </a:solidFill>
                <a:latin typeface="Arial"/>
                <a:cs typeface="Arial"/>
              </a:rPr>
              <a:t>icità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991867" y="1449324"/>
            <a:ext cx="108585" cy="288290"/>
          </a:xfrm>
          <a:custGeom>
            <a:avLst/>
            <a:gdLst/>
            <a:ahLst/>
            <a:cxnLst/>
            <a:rect l="l" t="t" r="r" b="b"/>
            <a:pathLst>
              <a:path w="108585" h="288289">
                <a:moveTo>
                  <a:pt x="54101" y="0"/>
                </a:moveTo>
                <a:lnTo>
                  <a:pt x="0" y="0"/>
                </a:lnTo>
                <a:lnTo>
                  <a:pt x="54101" y="144017"/>
                </a:lnTo>
                <a:lnTo>
                  <a:pt x="0" y="288036"/>
                </a:lnTo>
                <a:lnTo>
                  <a:pt x="54101" y="288036"/>
                </a:lnTo>
                <a:lnTo>
                  <a:pt x="108204" y="144017"/>
                </a:lnTo>
                <a:lnTo>
                  <a:pt x="54101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91867" y="2065020"/>
            <a:ext cx="108585" cy="288290"/>
          </a:xfrm>
          <a:custGeom>
            <a:avLst/>
            <a:gdLst/>
            <a:ahLst/>
            <a:cxnLst/>
            <a:rect l="l" t="t" r="r" b="b"/>
            <a:pathLst>
              <a:path w="108585" h="288289">
                <a:moveTo>
                  <a:pt x="54101" y="0"/>
                </a:moveTo>
                <a:lnTo>
                  <a:pt x="0" y="0"/>
                </a:lnTo>
                <a:lnTo>
                  <a:pt x="54101" y="144017"/>
                </a:lnTo>
                <a:lnTo>
                  <a:pt x="0" y="288035"/>
                </a:lnTo>
                <a:lnTo>
                  <a:pt x="54101" y="288035"/>
                </a:lnTo>
                <a:lnTo>
                  <a:pt x="108204" y="144017"/>
                </a:lnTo>
                <a:lnTo>
                  <a:pt x="54101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91867" y="2715767"/>
            <a:ext cx="108585" cy="288290"/>
          </a:xfrm>
          <a:custGeom>
            <a:avLst/>
            <a:gdLst/>
            <a:ahLst/>
            <a:cxnLst/>
            <a:rect l="l" t="t" r="r" b="b"/>
            <a:pathLst>
              <a:path w="108585" h="288289">
                <a:moveTo>
                  <a:pt x="54101" y="0"/>
                </a:moveTo>
                <a:lnTo>
                  <a:pt x="0" y="0"/>
                </a:lnTo>
                <a:lnTo>
                  <a:pt x="54101" y="144018"/>
                </a:lnTo>
                <a:lnTo>
                  <a:pt x="0" y="288036"/>
                </a:lnTo>
                <a:lnTo>
                  <a:pt x="54101" y="288036"/>
                </a:lnTo>
                <a:lnTo>
                  <a:pt x="108204" y="144018"/>
                </a:lnTo>
                <a:lnTo>
                  <a:pt x="54101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91867" y="3355847"/>
            <a:ext cx="108585" cy="288290"/>
          </a:xfrm>
          <a:custGeom>
            <a:avLst/>
            <a:gdLst/>
            <a:ahLst/>
            <a:cxnLst/>
            <a:rect l="l" t="t" r="r" b="b"/>
            <a:pathLst>
              <a:path w="108585" h="288289">
                <a:moveTo>
                  <a:pt x="54101" y="0"/>
                </a:moveTo>
                <a:lnTo>
                  <a:pt x="0" y="0"/>
                </a:lnTo>
                <a:lnTo>
                  <a:pt x="54101" y="144017"/>
                </a:lnTo>
                <a:lnTo>
                  <a:pt x="0" y="288035"/>
                </a:lnTo>
                <a:lnTo>
                  <a:pt x="54101" y="288035"/>
                </a:lnTo>
                <a:lnTo>
                  <a:pt x="108204" y="144017"/>
                </a:lnTo>
                <a:lnTo>
                  <a:pt x="54101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30723" y="3933444"/>
            <a:ext cx="1614170" cy="152400"/>
          </a:xfrm>
          <a:custGeom>
            <a:avLst/>
            <a:gdLst/>
            <a:ahLst/>
            <a:cxnLst/>
            <a:rect l="l" t="t" r="r" b="b"/>
            <a:pathLst>
              <a:path w="1614170" h="152400">
                <a:moveTo>
                  <a:pt x="0" y="0"/>
                </a:moveTo>
                <a:lnTo>
                  <a:pt x="0" y="70992"/>
                </a:lnTo>
                <a:lnTo>
                  <a:pt x="806958" y="152399"/>
                </a:lnTo>
                <a:lnTo>
                  <a:pt x="1510685" y="81406"/>
                </a:lnTo>
                <a:lnTo>
                  <a:pt x="806958" y="81406"/>
                </a:lnTo>
                <a:lnTo>
                  <a:pt x="0" y="0"/>
                </a:lnTo>
                <a:close/>
              </a:path>
              <a:path w="1614170" h="152400">
                <a:moveTo>
                  <a:pt x="1613916" y="0"/>
                </a:moveTo>
                <a:lnTo>
                  <a:pt x="806958" y="81406"/>
                </a:lnTo>
                <a:lnTo>
                  <a:pt x="1510685" y="81406"/>
                </a:lnTo>
                <a:lnTo>
                  <a:pt x="1613916" y="70992"/>
                </a:lnTo>
                <a:lnTo>
                  <a:pt x="1613916" y="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49423" y="4050779"/>
            <a:ext cx="111368" cy="9708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79904" y="4076700"/>
            <a:ext cx="0" cy="864235"/>
          </a:xfrm>
          <a:custGeom>
            <a:avLst/>
            <a:gdLst/>
            <a:ahLst/>
            <a:cxnLst/>
            <a:rect l="l" t="t" r="r" b="b"/>
            <a:pathLst>
              <a:path h="864235">
                <a:moveTo>
                  <a:pt x="0" y="0"/>
                </a:moveTo>
                <a:lnTo>
                  <a:pt x="0" y="864107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94332" y="4258066"/>
            <a:ext cx="1690116" cy="11136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920239" y="4288535"/>
            <a:ext cx="1584325" cy="0"/>
          </a:xfrm>
          <a:custGeom>
            <a:avLst/>
            <a:gdLst/>
            <a:ahLst/>
            <a:cxnLst/>
            <a:rect l="l" t="t" r="r" b="b"/>
            <a:pathLst>
              <a:path w="1584325">
                <a:moveTo>
                  <a:pt x="0" y="0"/>
                </a:moveTo>
                <a:lnTo>
                  <a:pt x="1584198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014716" y="5061214"/>
            <a:ext cx="1690116" cy="11136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040623" y="5091684"/>
            <a:ext cx="1584325" cy="0"/>
          </a:xfrm>
          <a:custGeom>
            <a:avLst/>
            <a:gdLst/>
            <a:ahLst/>
            <a:cxnLst/>
            <a:rect l="l" t="t" r="r" b="b"/>
            <a:pathLst>
              <a:path w="1584325">
                <a:moveTo>
                  <a:pt x="0" y="0"/>
                </a:moveTo>
                <a:lnTo>
                  <a:pt x="1584198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377171" y="4338815"/>
            <a:ext cx="111368" cy="9708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407652" y="4364735"/>
            <a:ext cx="0" cy="864235"/>
          </a:xfrm>
          <a:custGeom>
            <a:avLst/>
            <a:gdLst/>
            <a:ahLst/>
            <a:cxnLst/>
            <a:rect l="l" t="t" r="r" b="b"/>
            <a:pathLst>
              <a:path h="864235">
                <a:moveTo>
                  <a:pt x="0" y="0"/>
                </a:moveTo>
                <a:lnTo>
                  <a:pt x="0" y="864107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80059" y="5446776"/>
            <a:ext cx="531876" cy="5334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206195" y="4414323"/>
            <a:ext cx="9637395" cy="211582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358265">
              <a:lnSpc>
                <a:spcPct val="100000"/>
              </a:lnSpc>
              <a:spcBef>
                <a:spcPts val="355"/>
              </a:spcBef>
            </a:pPr>
            <a:r>
              <a:rPr sz="1400" i="1" spc="-35" dirty="0">
                <a:solidFill>
                  <a:srgbClr val="001F5F"/>
                </a:solidFill>
                <a:latin typeface="Arial"/>
                <a:cs typeface="Arial"/>
              </a:rPr>
              <a:t>Tali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gestioni, devono essere condotte secondo i criteri suesposti,</a:t>
            </a:r>
            <a:r>
              <a:rPr sz="1400" i="1" spc="-2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pur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soddisfacendo</a:t>
            </a:r>
            <a:endParaRPr sz="1400">
              <a:latin typeface="Arial"/>
              <a:cs typeface="Arial"/>
            </a:endParaRPr>
          </a:p>
          <a:p>
            <a:pPr marL="3068320">
              <a:lnSpc>
                <a:spcPct val="100000"/>
              </a:lnSpc>
              <a:spcBef>
                <a:spcPts val="254"/>
              </a:spcBef>
            </a:pP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le finalità per le quali sono state</a:t>
            </a:r>
            <a:r>
              <a:rPr sz="1400" i="1" spc="-1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istituite.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800">
              <a:latin typeface="Times New Roman"/>
              <a:cs typeface="Times New Roman"/>
            </a:endParaRPr>
          </a:p>
          <a:p>
            <a:pPr marL="299085" marR="5715" indent="-286385">
              <a:lnSpc>
                <a:spcPct val="130000"/>
              </a:lnSpc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merito alle Aziende agrarie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speciali, l'attività didattica, che può riferirsi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tutte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attività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produttive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dell'azienda,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si 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svolge, di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norma, su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una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superficie delimitata dell'azienda stessa,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predeterminata</a:t>
            </a:r>
            <a:r>
              <a:rPr sz="1400" spc="-2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dal DS.</a:t>
            </a:r>
            <a:endParaRPr sz="1400">
              <a:latin typeface="Arial"/>
              <a:cs typeface="Arial"/>
            </a:endParaRPr>
          </a:p>
          <a:p>
            <a:pPr marL="299085" marR="5080" indent="-286385">
              <a:lnSpc>
                <a:spcPct val="130000"/>
              </a:lnSpc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merito ai Convitti annessi alle Istituzioni scolastiche,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gestione deve inoltre garantire l'utilizzo ottimale delle  strutture, al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fine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ridurre i costi a carico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dei</a:t>
            </a:r>
            <a:r>
              <a:rPr sz="1400" spc="-1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convittori.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088496" y="6555545"/>
            <a:ext cx="3422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198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600" y="1988820"/>
            <a:ext cx="5796280" cy="373380"/>
          </a:xfrm>
          <a:custGeom>
            <a:avLst/>
            <a:gdLst/>
            <a:ahLst/>
            <a:cxnLst/>
            <a:rect l="l" t="t" r="r" b="b"/>
            <a:pathLst>
              <a:path w="5796280" h="373380">
                <a:moveTo>
                  <a:pt x="5733542" y="0"/>
                </a:moveTo>
                <a:lnTo>
                  <a:pt x="62229" y="0"/>
                </a:lnTo>
                <a:lnTo>
                  <a:pt x="38008" y="4883"/>
                </a:lnTo>
                <a:lnTo>
                  <a:pt x="18227" y="18208"/>
                </a:lnTo>
                <a:lnTo>
                  <a:pt x="4890" y="37986"/>
                </a:lnTo>
                <a:lnTo>
                  <a:pt x="0" y="62229"/>
                </a:lnTo>
                <a:lnTo>
                  <a:pt x="0" y="311150"/>
                </a:lnTo>
                <a:lnTo>
                  <a:pt x="4890" y="335393"/>
                </a:lnTo>
                <a:lnTo>
                  <a:pt x="18227" y="355171"/>
                </a:lnTo>
                <a:lnTo>
                  <a:pt x="38008" y="368496"/>
                </a:lnTo>
                <a:lnTo>
                  <a:pt x="62229" y="373379"/>
                </a:lnTo>
                <a:lnTo>
                  <a:pt x="5733542" y="373379"/>
                </a:lnTo>
                <a:lnTo>
                  <a:pt x="5757785" y="368496"/>
                </a:lnTo>
                <a:lnTo>
                  <a:pt x="5777563" y="355171"/>
                </a:lnTo>
                <a:lnTo>
                  <a:pt x="5790888" y="335393"/>
                </a:lnTo>
                <a:lnTo>
                  <a:pt x="5795772" y="311150"/>
                </a:lnTo>
                <a:lnTo>
                  <a:pt x="5795772" y="62229"/>
                </a:lnTo>
                <a:lnTo>
                  <a:pt x="5790888" y="37986"/>
                </a:lnTo>
                <a:lnTo>
                  <a:pt x="5777563" y="18208"/>
                </a:lnTo>
                <a:lnTo>
                  <a:pt x="5757785" y="4883"/>
                </a:lnTo>
                <a:lnTo>
                  <a:pt x="5733542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87527" y="799490"/>
            <a:ext cx="5624195" cy="295275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60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Gestioni economiche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separate</a:t>
            </a:r>
            <a:endParaRPr sz="160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spcBef>
                <a:spcPts val="965"/>
              </a:spcBef>
              <a:buFont typeface="Courier New"/>
              <a:buChar char="o"/>
              <a:tabLst>
                <a:tab pos="812165" algn="l"/>
                <a:tab pos="81280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Introduzione</a:t>
            </a:r>
            <a:endParaRPr sz="160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spcBef>
                <a:spcPts val="960"/>
              </a:spcBef>
              <a:buFont typeface="Courier New"/>
              <a:buChar char="o"/>
              <a:tabLst>
                <a:tab pos="812165" algn="l"/>
                <a:tab pos="81280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Criteri di</a:t>
            </a:r>
            <a:r>
              <a:rPr sz="16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gestione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Scritture contabili delle Gestioni economiche</a:t>
            </a:r>
            <a:r>
              <a:rPr sz="1600" b="1" spc="1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separate</a:t>
            </a:r>
            <a:endParaRPr sz="160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spcBef>
                <a:spcPts val="960"/>
              </a:spcBef>
              <a:buFont typeface="Courier New"/>
              <a:buChar char="o"/>
              <a:tabLst>
                <a:tab pos="812165" algn="l"/>
                <a:tab pos="81280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Aziende agrarie o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speciali</a:t>
            </a:r>
            <a:endParaRPr sz="160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spcBef>
                <a:spcPts val="960"/>
              </a:spcBef>
              <a:buFont typeface="Courier New"/>
              <a:buChar char="o"/>
              <a:tabLst>
                <a:tab pos="812165" algn="l"/>
                <a:tab pos="81280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Attività per conto</a:t>
            </a:r>
            <a:r>
              <a:rPr sz="16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terzi</a:t>
            </a:r>
            <a:endParaRPr sz="160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spcBef>
                <a:spcPts val="960"/>
              </a:spcBef>
              <a:buFont typeface="Courier New"/>
              <a:buChar char="o"/>
              <a:tabLst>
                <a:tab pos="812165" algn="l"/>
                <a:tab pos="81280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Convitti annessi alle Istituzioni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scolastiche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60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Convitti con Istituzioni scolastiche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annesse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088496" y="6555545"/>
            <a:ext cx="3422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199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87527" y="149478"/>
            <a:ext cx="7594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Ind</a:t>
            </a:r>
            <a:r>
              <a:rPr spc="-15" dirty="0"/>
              <a:t>i</a:t>
            </a:r>
            <a:r>
              <a:rPr dirty="0"/>
              <a:t>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7527" y="232409"/>
            <a:ext cx="12274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Pre</a:t>
            </a:r>
            <a:r>
              <a:rPr spc="-10" dirty="0"/>
              <a:t>m</a:t>
            </a:r>
            <a:r>
              <a:rPr dirty="0"/>
              <a:t>essa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86867" y="796188"/>
            <a:ext cx="10718165" cy="3394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6385" algn="just">
              <a:lnSpc>
                <a:spcPct val="150100"/>
              </a:lnSpc>
              <a:spcBef>
                <a:spcPts val="95"/>
              </a:spcBef>
              <a:buChar char="•"/>
              <a:tabLst>
                <a:tab pos="29972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In coerenza con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Legge n. 107/2015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(cfr.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art.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1,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comma 143)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ed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linea con una </a:t>
            </a:r>
            <a:r>
              <a:rPr sz="1600" spc="-15" dirty="0">
                <a:solidFill>
                  <a:srgbClr val="001F5F"/>
                </a:solidFill>
                <a:latin typeface="Arial"/>
                <a:cs typeface="Arial"/>
              </a:rPr>
              <a:t>più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ampia esigenza di evoluzione  del quadro regolamentare relativo ai processi amministrativi delle Istituzioni scolastiche,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MIUR e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MEF hanno  emanato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"</a:t>
            </a:r>
            <a:r>
              <a:rPr sz="1600" i="1" spc="-5" dirty="0">
                <a:solidFill>
                  <a:srgbClr val="001F5F"/>
                </a:solidFill>
                <a:latin typeface="Arial"/>
                <a:cs typeface="Arial"/>
              </a:rPr>
              <a:t>Regolamento recante istruzioni generali sulla gestione amministrativo-contabile delle Istituzioni  scolastiche,</a:t>
            </a:r>
            <a:r>
              <a:rPr sz="1600" i="1" spc="1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Arial"/>
                <a:cs typeface="Arial"/>
              </a:rPr>
              <a:t>ai</a:t>
            </a:r>
            <a:r>
              <a:rPr sz="1600" i="1" spc="1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Arial"/>
                <a:cs typeface="Arial"/>
              </a:rPr>
              <a:t>sensi</a:t>
            </a:r>
            <a:r>
              <a:rPr sz="1600" i="1" spc="1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Arial"/>
                <a:cs typeface="Arial"/>
              </a:rPr>
              <a:t>dell'articolo</a:t>
            </a:r>
            <a:r>
              <a:rPr sz="1600" i="1" spc="1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Arial"/>
                <a:cs typeface="Arial"/>
              </a:rPr>
              <a:t>1,</a:t>
            </a:r>
            <a:r>
              <a:rPr sz="1600" i="1" spc="1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Arial"/>
                <a:cs typeface="Arial"/>
              </a:rPr>
              <a:t>comma</a:t>
            </a:r>
            <a:r>
              <a:rPr sz="1600" i="1" spc="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Arial"/>
                <a:cs typeface="Arial"/>
              </a:rPr>
              <a:t>143,</a:t>
            </a:r>
            <a:r>
              <a:rPr sz="1600" i="1" spc="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Arial"/>
                <a:cs typeface="Arial"/>
              </a:rPr>
              <a:t>della</a:t>
            </a:r>
            <a:r>
              <a:rPr sz="1600" i="1" spc="1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Arial"/>
                <a:cs typeface="Arial"/>
              </a:rPr>
              <a:t>legge</a:t>
            </a:r>
            <a:r>
              <a:rPr sz="1600" i="1" spc="1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Arial"/>
                <a:cs typeface="Arial"/>
              </a:rPr>
              <a:t>13</a:t>
            </a:r>
            <a:r>
              <a:rPr sz="1600" i="1" spc="1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001F5F"/>
                </a:solidFill>
                <a:latin typeface="Arial"/>
                <a:cs typeface="Arial"/>
              </a:rPr>
              <a:t>luglio</a:t>
            </a:r>
            <a:r>
              <a:rPr sz="1600" i="1" spc="1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Arial"/>
                <a:cs typeface="Arial"/>
              </a:rPr>
              <a:t>2015,</a:t>
            </a:r>
            <a:r>
              <a:rPr sz="1600" i="1" spc="1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Arial"/>
                <a:cs typeface="Arial"/>
              </a:rPr>
              <a:t>n.</a:t>
            </a:r>
            <a:r>
              <a:rPr sz="1600" i="1" spc="1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01F5F"/>
                </a:solidFill>
                <a:latin typeface="Arial"/>
                <a:cs typeface="Arial"/>
              </a:rPr>
              <a:t>107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"</a:t>
            </a:r>
            <a:r>
              <a:rPr sz="1600" spc="1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(D.I.</a:t>
            </a:r>
            <a:r>
              <a:rPr sz="1600" spc="1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129/2018),</a:t>
            </a:r>
            <a:r>
              <a:rPr sz="1600" spc="1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pubblicato</a:t>
            </a:r>
            <a:r>
              <a:rPr sz="1600" spc="1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endParaRPr sz="16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960"/>
              </a:spcBef>
            </a:pP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G.U.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data 16 novembre</a:t>
            </a:r>
            <a:r>
              <a:rPr sz="1600" spc="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2018.</a:t>
            </a:r>
            <a:endParaRPr sz="1600">
              <a:latin typeface="Arial"/>
              <a:cs typeface="Arial"/>
            </a:endParaRPr>
          </a:p>
          <a:p>
            <a:pPr marL="299085" marR="6350" indent="-286385" algn="just">
              <a:lnSpc>
                <a:spcPct val="150000"/>
              </a:lnSpc>
              <a:spcBef>
                <a:spcPts val="600"/>
              </a:spcBef>
              <a:buChar char="•"/>
              <a:tabLst>
                <a:tab pos="29972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Il precedente Regolamento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(D.I.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44/2001) presentava diversi elementi da verificare /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aggiornare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funzione  dell'evoluzione normativa, procedurale e tecnologica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degli ultimi anni, soprattutto con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riferimento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 tematiche  relative agli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acquisti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(es. Codice dei contratti pubblici), alla contabilità (es. adeguamento ed armonizzazione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dei 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sistemi contabili), alla gestione di incassi e pagamenti (es. OIL, fattura</a:t>
            </a:r>
            <a:r>
              <a:rPr sz="1600" spc="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elettronica).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11267" y="4433315"/>
            <a:ext cx="2051685" cy="180340"/>
          </a:xfrm>
          <a:custGeom>
            <a:avLst/>
            <a:gdLst/>
            <a:ahLst/>
            <a:cxnLst/>
            <a:rect l="l" t="t" r="r" b="b"/>
            <a:pathLst>
              <a:path w="2051684" h="180339">
                <a:moveTo>
                  <a:pt x="2051304" y="0"/>
                </a:moveTo>
                <a:lnTo>
                  <a:pt x="1025652" y="89915"/>
                </a:lnTo>
                <a:lnTo>
                  <a:pt x="0" y="89915"/>
                </a:lnTo>
                <a:lnTo>
                  <a:pt x="1025652" y="179831"/>
                </a:lnTo>
                <a:lnTo>
                  <a:pt x="2051304" y="89915"/>
                </a:lnTo>
                <a:lnTo>
                  <a:pt x="1025652" y="89915"/>
                </a:lnTo>
                <a:lnTo>
                  <a:pt x="0" y="0"/>
                </a:lnTo>
                <a:lnTo>
                  <a:pt x="2051304" y="0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08431" y="4882896"/>
            <a:ext cx="10872470" cy="1320165"/>
          </a:xfrm>
          <a:prstGeom prst="rect">
            <a:avLst/>
          </a:prstGeom>
          <a:solidFill>
            <a:srgbClr val="BEBEBE">
              <a:alpha val="18823"/>
            </a:srgbClr>
          </a:solidFill>
        </p:spPr>
        <p:txBody>
          <a:bodyPr vert="horz" wrap="square" lIns="0" tIns="84455" rIns="0" bIns="0" rtlCol="0">
            <a:spAutoFit/>
          </a:bodyPr>
          <a:lstStyle/>
          <a:p>
            <a:pPr marL="143510" marR="135890" algn="just">
              <a:lnSpc>
                <a:spcPct val="150100"/>
              </a:lnSpc>
              <a:spcBef>
                <a:spcPts val="665"/>
              </a:spcBef>
            </a:pP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Con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nuovo Regolamento,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MIUR, oltreché provvedere al necessario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adeguamento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rispetto alle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novità  legislative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, pone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basi per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realizzazione di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un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percorso di evoluzione del modello amministrativo contabile  delle Istituzioni</a:t>
            </a:r>
            <a:r>
              <a:rPr sz="1600" b="1" spc="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scolastiche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209273" y="6543354"/>
            <a:ext cx="221615" cy="20827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2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38188" y="1382013"/>
          <a:ext cx="10955655" cy="4401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35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400" b="1" spc="-3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Ruolo  </a:t>
                      </a:r>
                      <a:r>
                        <a:rPr sz="1400" b="1" spc="-5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responsabilità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3685">
                <a:tc>
                  <a:txBody>
                    <a:bodyPr/>
                    <a:lstStyle/>
                    <a:p>
                      <a:pPr marL="143510" marR="193675" algn="just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Il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personale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non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docente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o </a:t>
                      </a:r>
                      <a:r>
                        <a:rPr sz="1400" spc="-7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ATA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(amministrativo, tecnico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ausiliario) degli istituti scolastici,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sulla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base di quanto riportato nel </a:t>
                      </a:r>
                      <a:r>
                        <a:rPr sz="1400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CCNL 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scuola </a:t>
                      </a:r>
                      <a:r>
                        <a:rPr sz="1400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2006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– </a:t>
                      </a:r>
                      <a:r>
                        <a:rPr sz="1400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2009,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assolve alle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funzioni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amministrative,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contabili, gestionali, strumentali, operative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di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sorveglianza 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connesse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all'attività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quotidiana delle scuole </a:t>
                      </a:r>
                      <a:r>
                        <a:rPr sz="1400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nonché in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rapporto di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collaborazione con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capi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d'istituto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con il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personale 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docente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43510" marR="19875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Si tratta, </a:t>
                      </a:r>
                      <a:r>
                        <a:rPr sz="1400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sostanza, del personale della segreteria, degli assistenti tecnici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dei collaboratori scolastici, al cui vertice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è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collocato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il 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DSGA.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4351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 compiti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del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personale </a:t>
                      </a:r>
                      <a:r>
                        <a:rPr sz="1400" spc="-7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ATA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sono costituiti</a:t>
                      </a:r>
                      <a:r>
                        <a:rPr sz="1400" spc="-229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da: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29895" indent="-286385">
                        <a:lnSpc>
                          <a:spcPct val="100000"/>
                        </a:lnSpc>
                        <a:spcBef>
                          <a:spcPts val="600"/>
                        </a:spcBef>
                        <a:buChar char="•"/>
                        <a:tabLst>
                          <a:tab pos="429895" algn="l"/>
                          <a:tab pos="430530" algn="l"/>
                        </a:tabLst>
                      </a:pP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attività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 mansioni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espressamente previste dal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profilo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professionale di</a:t>
                      </a:r>
                      <a:r>
                        <a:rPr sz="1400" spc="-17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appartenenza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29895" marR="199390" indent="-286385">
                        <a:lnSpc>
                          <a:spcPct val="100000"/>
                        </a:lnSpc>
                        <a:spcBef>
                          <a:spcPts val="600"/>
                        </a:spcBef>
                        <a:buChar char="•"/>
                        <a:tabLst>
                          <a:tab pos="429895" algn="l"/>
                          <a:tab pos="430530" algn="l"/>
                        </a:tabLst>
                      </a:pP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incarichi specifici attribuiti dal DS che, nell'ambito del profilo di appartenenza, comportano l'assunzione di responsabilità ulteriori 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assegnate a tempo determinato e sono funzionali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alla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realizzazione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del</a:t>
                      </a:r>
                      <a:r>
                        <a:rPr sz="1400" spc="-28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PTOF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7329" y="109804"/>
            <a:ext cx="11163300" cy="577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2390">
              <a:lnSpc>
                <a:spcPct val="100000"/>
              </a:lnSpc>
              <a:spcBef>
                <a:spcPts val="105"/>
              </a:spcBef>
            </a:pPr>
            <a:r>
              <a:rPr i="1" dirty="0">
                <a:latin typeface="Arial"/>
                <a:cs typeface="Arial"/>
              </a:rPr>
              <a:t>Governance </a:t>
            </a:r>
            <a:r>
              <a:rPr dirty="0"/>
              <a:t>dell'Istituzione</a:t>
            </a:r>
            <a:r>
              <a:rPr spc="-95" dirty="0"/>
              <a:t> </a:t>
            </a:r>
            <a:r>
              <a:rPr dirty="0"/>
              <a:t>scolastica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  <a:tabLst>
                <a:tab pos="11149965" algn="l"/>
              </a:tabLst>
            </a:pPr>
            <a:r>
              <a:rPr sz="1600" b="0" u="heavy" spc="25" dirty="0"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 </a:t>
            </a:r>
            <a:r>
              <a:rPr sz="1600" b="0" u="heavy" spc="-5" dirty="0"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Personale scolastico – Personale</a:t>
            </a:r>
            <a:r>
              <a:rPr sz="1600" b="0" u="heavy" spc="-110" dirty="0"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 </a:t>
            </a:r>
            <a:r>
              <a:rPr sz="1600" b="0" u="heavy" spc="-85" dirty="0"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ATA	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19327" y="775716"/>
            <a:ext cx="10561320" cy="565785"/>
          </a:xfrm>
          <a:custGeom>
            <a:avLst/>
            <a:gdLst/>
            <a:ahLst/>
            <a:cxnLst/>
            <a:rect l="l" t="t" r="r" b="b"/>
            <a:pathLst>
              <a:path w="10561320" h="565785">
                <a:moveTo>
                  <a:pt x="10467086" y="0"/>
                </a:moveTo>
                <a:lnTo>
                  <a:pt x="94234" y="0"/>
                </a:lnTo>
                <a:lnTo>
                  <a:pt x="57553" y="7401"/>
                </a:lnTo>
                <a:lnTo>
                  <a:pt x="27600" y="27590"/>
                </a:lnTo>
                <a:lnTo>
                  <a:pt x="7405" y="57542"/>
                </a:lnTo>
                <a:lnTo>
                  <a:pt x="0" y="94234"/>
                </a:lnTo>
                <a:lnTo>
                  <a:pt x="0" y="471170"/>
                </a:lnTo>
                <a:lnTo>
                  <a:pt x="7405" y="507861"/>
                </a:lnTo>
                <a:lnTo>
                  <a:pt x="27600" y="537813"/>
                </a:lnTo>
                <a:lnTo>
                  <a:pt x="57553" y="558002"/>
                </a:lnTo>
                <a:lnTo>
                  <a:pt x="94234" y="565404"/>
                </a:lnTo>
                <a:lnTo>
                  <a:pt x="10467086" y="565404"/>
                </a:lnTo>
                <a:lnTo>
                  <a:pt x="10503777" y="558002"/>
                </a:lnTo>
                <a:lnTo>
                  <a:pt x="10533729" y="537813"/>
                </a:lnTo>
                <a:lnTo>
                  <a:pt x="10553918" y="507861"/>
                </a:lnTo>
                <a:lnTo>
                  <a:pt x="10561320" y="471170"/>
                </a:lnTo>
                <a:lnTo>
                  <a:pt x="10561320" y="94234"/>
                </a:lnTo>
                <a:lnTo>
                  <a:pt x="10553918" y="57542"/>
                </a:lnTo>
                <a:lnTo>
                  <a:pt x="10533729" y="27590"/>
                </a:lnTo>
                <a:lnTo>
                  <a:pt x="10503777" y="7401"/>
                </a:lnTo>
                <a:lnTo>
                  <a:pt x="10467086" y="0"/>
                </a:lnTo>
                <a:close/>
              </a:path>
            </a:pathLst>
          </a:custGeom>
          <a:solidFill>
            <a:srgbClr val="6FBC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79016" y="933145"/>
            <a:ext cx="125031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Personale</a:t>
            </a:r>
            <a:r>
              <a:rPr sz="1400" b="1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85" dirty="0">
                <a:solidFill>
                  <a:srgbClr val="001F5F"/>
                </a:solidFill>
                <a:latin typeface="Arial"/>
                <a:cs typeface="Arial"/>
              </a:rPr>
              <a:t>ATA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8995" y="775716"/>
            <a:ext cx="684530" cy="684530"/>
          </a:xfrm>
          <a:custGeom>
            <a:avLst/>
            <a:gdLst/>
            <a:ahLst/>
            <a:cxnLst/>
            <a:rect l="l" t="t" r="r" b="b"/>
            <a:pathLst>
              <a:path w="684530" h="684530">
                <a:moveTo>
                  <a:pt x="342138" y="0"/>
                </a:moveTo>
                <a:lnTo>
                  <a:pt x="295710" y="3122"/>
                </a:lnTo>
                <a:lnTo>
                  <a:pt x="251182" y="12220"/>
                </a:lnTo>
                <a:lnTo>
                  <a:pt x="208960" y="26884"/>
                </a:lnTo>
                <a:lnTo>
                  <a:pt x="169451" y="46707"/>
                </a:lnTo>
                <a:lnTo>
                  <a:pt x="133065" y="71283"/>
                </a:lnTo>
                <a:lnTo>
                  <a:pt x="100207" y="100203"/>
                </a:lnTo>
                <a:lnTo>
                  <a:pt x="71287" y="133059"/>
                </a:lnTo>
                <a:lnTo>
                  <a:pt x="46710" y="169446"/>
                </a:lnTo>
                <a:lnTo>
                  <a:pt x="26886" y="208954"/>
                </a:lnTo>
                <a:lnTo>
                  <a:pt x="12221" y="251177"/>
                </a:lnTo>
                <a:lnTo>
                  <a:pt x="3123" y="295708"/>
                </a:lnTo>
                <a:lnTo>
                  <a:pt x="0" y="342138"/>
                </a:lnTo>
                <a:lnTo>
                  <a:pt x="3123" y="388567"/>
                </a:lnTo>
                <a:lnTo>
                  <a:pt x="12221" y="433098"/>
                </a:lnTo>
                <a:lnTo>
                  <a:pt x="26886" y="475321"/>
                </a:lnTo>
                <a:lnTo>
                  <a:pt x="46710" y="514829"/>
                </a:lnTo>
                <a:lnTo>
                  <a:pt x="71287" y="551216"/>
                </a:lnTo>
                <a:lnTo>
                  <a:pt x="100207" y="584073"/>
                </a:lnTo>
                <a:lnTo>
                  <a:pt x="133065" y="612992"/>
                </a:lnTo>
                <a:lnTo>
                  <a:pt x="169451" y="637568"/>
                </a:lnTo>
                <a:lnTo>
                  <a:pt x="208960" y="657391"/>
                </a:lnTo>
                <a:lnTo>
                  <a:pt x="251182" y="672055"/>
                </a:lnTo>
                <a:lnTo>
                  <a:pt x="295710" y="681153"/>
                </a:lnTo>
                <a:lnTo>
                  <a:pt x="342138" y="684276"/>
                </a:lnTo>
                <a:lnTo>
                  <a:pt x="388565" y="681153"/>
                </a:lnTo>
                <a:lnTo>
                  <a:pt x="433093" y="672055"/>
                </a:lnTo>
                <a:lnTo>
                  <a:pt x="475315" y="657391"/>
                </a:lnTo>
                <a:lnTo>
                  <a:pt x="514824" y="637568"/>
                </a:lnTo>
                <a:lnTo>
                  <a:pt x="551210" y="612992"/>
                </a:lnTo>
                <a:lnTo>
                  <a:pt x="584068" y="584073"/>
                </a:lnTo>
                <a:lnTo>
                  <a:pt x="612988" y="551216"/>
                </a:lnTo>
                <a:lnTo>
                  <a:pt x="637565" y="514829"/>
                </a:lnTo>
                <a:lnTo>
                  <a:pt x="657389" y="475321"/>
                </a:lnTo>
                <a:lnTo>
                  <a:pt x="672054" y="433098"/>
                </a:lnTo>
                <a:lnTo>
                  <a:pt x="681152" y="388567"/>
                </a:lnTo>
                <a:lnTo>
                  <a:pt x="684276" y="342138"/>
                </a:lnTo>
                <a:lnTo>
                  <a:pt x="681152" y="295708"/>
                </a:lnTo>
                <a:lnTo>
                  <a:pt x="672054" y="251177"/>
                </a:lnTo>
                <a:lnTo>
                  <a:pt x="657389" y="208954"/>
                </a:lnTo>
                <a:lnTo>
                  <a:pt x="637565" y="169446"/>
                </a:lnTo>
                <a:lnTo>
                  <a:pt x="612988" y="133059"/>
                </a:lnTo>
                <a:lnTo>
                  <a:pt x="584068" y="100203"/>
                </a:lnTo>
                <a:lnTo>
                  <a:pt x="551210" y="71283"/>
                </a:lnTo>
                <a:lnTo>
                  <a:pt x="514824" y="46707"/>
                </a:lnTo>
                <a:lnTo>
                  <a:pt x="475315" y="26884"/>
                </a:lnTo>
                <a:lnTo>
                  <a:pt x="433093" y="12220"/>
                </a:lnTo>
                <a:lnTo>
                  <a:pt x="388565" y="3122"/>
                </a:lnTo>
                <a:lnTo>
                  <a:pt x="3421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8995" y="775716"/>
            <a:ext cx="684530" cy="684530"/>
          </a:xfrm>
          <a:custGeom>
            <a:avLst/>
            <a:gdLst/>
            <a:ahLst/>
            <a:cxnLst/>
            <a:rect l="l" t="t" r="r" b="b"/>
            <a:pathLst>
              <a:path w="684530" h="684530">
                <a:moveTo>
                  <a:pt x="0" y="342138"/>
                </a:moveTo>
                <a:lnTo>
                  <a:pt x="3123" y="295708"/>
                </a:lnTo>
                <a:lnTo>
                  <a:pt x="12221" y="251177"/>
                </a:lnTo>
                <a:lnTo>
                  <a:pt x="26886" y="208954"/>
                </a:lnTo>
                <a:lnTo>
                  <a:pt x="46710" y="169446"/>
                </a:lnTo>
                <a:lnTo>
                  <a:pt x="71287" y="133059"/>
                </a:lnTo>
                <a:lnTo>
                  <a:pt x="100207" y="100203"/>
                </a:lnTo>
                <a:lnTo>
                  <a:pt x="133065" y="71283"/>
                </a:lnTo>
                <a:lnTo>
                  <a:pt x="169451" y="46707"/>
                </a:lnTo>
                <a:lnTo>
                  <a:pt x="208960" y="26884"/>
                </a:lnTo>
                <a:lnTo>
                  <a:pt x="251182" y="12220"/>
                </a:lnTo>
                <a:lnTo>
                  <a:pt x="295710" y="3122"/>
                </a:lnTo>
                <a:lnTo>
                  <a:pt x="342138" y="0"/>
                </a:lnTo>
                <a:lnTo>
                  <a:pt x="388565" y="3122"/>
                </a:lnTo>
                <a:lnTo>
                  <a:pt x="433093" y="12220"/>
                </a:lnTo>
                <a:lnTo>
                  <a:pt x="475315" y="26884"/>
                </a:lnTo>
                <a:lnTo>
                  <a:pt x="514824" y="46707"/>
                </a:lnTo>
                <a:lnTo>
                  <a:pt x="551210" y="71283"/>
                </a:lnTo>
                <a:lnTo>
                  <a:pt x="584068" y="100202"/>
                </a:lnTo>
                <a:lnTo>
                  <a:pt x="612988" y="133059"/>
                </a:lnTo>
                <a:lnTo>
                  <a:pt x="637565" y="169446"/>
                </a:lnTo>
                <a:lnTo>
                  <a:pt x="657389" y="208954"/>
                </a:lnTo>
                <a:lnTo>
                  <a:pt x="672054" y="251177"/>
                </a:lnTo>
                <a:lnTo>
                  <a:pt x="681152" y="295708"/>
                </a:lnTo>
                <a:lnTo>
                  <a:pt x="684276" y="342138"/>
                </a:lnTo>
                <a:lnTo>
                  <a:pt x="681152" y="388567"/>
                </a:lnTo>
                <a:lnTo>
                  <a:pt x="672054" y="433098"/>
                </a:lnTo>
                <a:lnTo>
                  <a:pt x="657389" y="475321"/>
                </a:lnTo>
                <a:lnTo>
                  <a:pt x="637565" y="514829"/>
                </a:lnTo>
                <a:lnTo>
                  <a:pt x="612988" y="551216"/>
                </a:lnTo>
                <a:lnTo>
                  <a:pt x="584068" y="584072"/>
                </a:lnTo>
                <a:lnTo>
                  <a:pt x="551210" y="612992"/>
                </a:lnTo>
                <a:lnTo>
                  <a:pt x="514824" y="637568"/>
                </a:lnTo>
                <a:lnTo>
                  <a:pt x="475315" y="657391"/>
                </a:lnTo>
                <a:lnTo>
                  <a:pt x="433093" y="672055"/>
                </a:lnTo>
                <a:lnTo>
                  <a:pt x="388565" y="681153"/>
                </a:lnTo>
                <a:lnTo>
                  <a:pt x="342138" y="684276"/>
                </a:lnTo>
                <a:lnTo>
                  <a:pt x="295710" y="681153"/>
                </a:lnTo>
                <a:lnTo>
                  <a:pt x="251182" y="672055"/>
                </a:lnTo>
                <a:lnTo>
                  <a:pt x="208960" y="657391"/>
                </a:lnTo>
                <a:lnTo>
                  <a:pt x="169451" y="637568"/>
                </a:lnTo>
                <a:lnTo>
                  <a:pt x="133065" y="612992"/>
                </a:lnTo>
                <a:lnTo>
                  <a:pt x="100207" y="584073"/>
                </a:lnTo>
                <a:lnTo>
                  <a:pt x="71287" y="551216"/>
                </a:lnTo>
                <a:lnTo>
                  <a:pt x="46710" y="514829"/>
                </a:lnTo>
                <a:lnTo>
                  <a:pt x="26886" y="475321"/>
                </a:lnTo>
                <a:lnTo>
                  <a:pt x="12221" y="433098"/>
                </a:lnTo>
                <a:lnTo>
                  <a:pt x="3123" y="388567"/>
                </a:lnTo>
                <a:lnTo>
                  <a:pt x="0" y="342138"/>
                </a:lnTo>
                <a:close/>
              </a:path>
            </a:pathLst>
          </a:custGeom>
          <a:ln w="57912">
            <a:solidFill>
              <a:srgbClr val="6FBC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0831" y="932688"/>
            <a:ext cx="58419" cy="67310"/>
          </a:xfrm>
          <a:custGeom>
            <a:avLst/>
            <a:gdLst/>
            <a:ahLst/>
            <a:cxnLst/>
            <a:rect l="l" t="t" r="r" b="b"/>
            <a:pathLst>
              <a:path w="58420" h="67309">
                <a:moveTo>
                  <a:pt x="34061" y="0"/>
                </a:moveTo>
                <a:lnTo>
                  <a:pt x="23850" y="0"/>
                </a:lnTo>
                <a:lnTo>
                  <a:pt x="18173" y="1142"/>
                </a:lnTo>
                <a:lnTo>
                  <a:pt x="2273" y="26162"/>
                </a:lnTo>
                <a:lnTo>
                  <a:pt x="0" y="33020"/>
                </a:lnTo>
                <a:lnTo>
                  <a:pt x="2273" y="40894"/>
                </a:lnTo>
                <a:lnTo>
                  <a:pt x="3403" y="47751"/>
                </a:lnTo>
                <a:lnTo>
                  <a:pt x="5676" y="53466"/>
                </a:lnTo>
                <a:lnTo>
                  <a:pt x="9080" y="59054"/>
                </a:lnTo>
                <a:lnTo>
                  <a:pt x="12496" y="62484"/>
                </a:lnTo>
                <a:lnTo>
                  <a:pt x="18173" y="65912"/>
                </a:lnTo>
                <a:lnTo>
                  <a:pt x="23850" y="67056"/>
                </a:lnTo>
                <a:lnTo>
                  <a:pt x="34061" y="67056"/>
                </a:lnTo>
                <a:lnTo>
                  <a:pt x="57912" y="40894"/>
                </a:lnTo>
                <a:lnTo>
                  <a:pt x="57912" y="26162"/>
                </a:lnTo>
                <a:lnTo>
                  <a:pt x="39738" y="1142"/>
                </a:lnTo>
                <a:lnTo>
                  <a:pt x="34061" y="0"/>
                </a:lnTo>
                <a:close/>
              </a:path>
            </a:pathLst>
          </a:custGeom>
          <a:solidFill>
            <a:srgbClr val="424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7908" y="932688"/>
            <a:ext cx="55244" cy="67310"/>
          </a:xfrm>
          <a:custGeom>
            <a:avLst/>
            <a:gdLst/>
            <a:ahLst/>
            <a:cxnLst/>
            <a:rect l="l" t="t" r="r" b="b"/>
            <a:pathLst>
              <a:path w="55244" h="67309">
                <a:moveTo>
                  <a:pt x="31356" y="0"/>
                </a:moveTo>
                <a:lnTo>
                  <a:pt x="21272" y="0"/>
                </a:lnTo>
                <a:lnTo>
                  <a:pt x="15671" y="1142"/>
                </a:lnTo>
                <a:lnTo>
                  <a:pt x="6718" y="8000"/>
                </a:lnTo>
                <a:lnTo>
                  <a:pt x="3352" y="13588"/>
                </a:lnTo>
                <a:lnTo>
                  <a:pt x="2235" y="19303"/>
                </a:lnTo>
                <a:lnTo>
                  <a:pt x="0" y="26162"/>
                </a:lnTo>
                <a:lnTo>
                  <a:pt x="0" y="40894"/>
                </a:lnTo>
                <a:lnTo>
                  <a:pt x="2235" y="47751"/>
                </a:lnTo>
                <a:lnTo>
                  <a:pt x="3352" y="53466"/>
                </a:lnTo>
                <a:lnTo>
                  <a:pt x="6718" y="59054"/>
                </a:lnTo>
                <a:lnTo>
                  <a:pt x="15671" y="65912"/>
                </a:lnTo>
                <a:lnTo>
                  <a:pt x="21272" y="67056"/>
                </a:lnTo>
                <a:lnTo>
                  <a:pt x="31356" y="67056"/>
                </a:lnTo>
                <a:lnTo>
                  <a:pt x="54864" y="40894"/>
                </a:lnTo>
                <a:lnTo>
                  <a:pt x="54864" y="26162"/>
                </a:lnTo>
                <a:lnTo>
                  <a:pt x="36944" y="1142"/>
                </a:lnTo>
                <a:lnTo>
                  <a:pt x="31356" y="0"/>
                </a:lnTo>
                <a:close/>
              </a:path>
            </a:pathLst>
          </a:custGeom>
          <a:solidFill>
            <a:srgbClr val="424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0727" y="1007363"/>
            <a:ext cx="143510" cy="288290"/>
          </a:xfrm>
          <a:custGeom>
            <a:avLst/>
            <a:gdLst/>
            <a:ahLst/>
            <a:cxnLst/>
            <a:rect l="l" t="t" r="r" b="b"/>
            <a:pathLst>
              <a:path w="143509" h="288290">
                <a:moveTo>
                  <a:pt x="97370" y="150875"/>
                </a:moveTo>
                <a:lnTo>
                  <a:pt x="54838" y="150875"/>
                </a:lnTo>
                <a:lnTo>
                  <a:pt x="60439" y="288036"/>
                </a:lnTo>
                <a:lnTo>
                  <a:pt x="97370" y="288036"/>
                </a:lnTo>
                <a:lnTo>
                  <a:pt x="97370" y="150875"/>
                </a:lnTo>
                <a:close/>
              </a:path>
              <a:path w="143509" h="288290">
                <a:moveTo>
                  <a:pt x="127217" y="131445"/>
                </a:moveTo>
                <a:lnTo>
                  <a:pt x="51485" y="131445"/>
                </a:lnTo>
                <a:lnTo>
                  <a:pt x="51485" y="150875"/>
                </a:lnTo>
                <a:lnTo>
                  <a:pt x="100723" y="150875"/>
                </a:lnTo>
                <a:lnTo>
                  <a:pt x="106324" y="288036"/>
                </a:lnTo>
                <a:lnTo>
                  <a:pt x="143256" y="288036"/>
                </a:lnTo>
                <a:lnTo>
                  <a:pt x="143256" y="169163"/>
                </a:lnTo>
                <a:lnTo>
                  <a:pt x="124231" y="169163"/>
                </a:lnTo>
                <a:lnTo>
                  <a:pt x="127217" y="131445"/>
                </a:lnTo>
                <a:close/>
              </a:path>
              <a:path w="143509" h="288290">
                <a:moveTo>
                  <a:pt x="76098" y="1143"/>
                </a:moveTo>
                <a:lnTo>
                  <a:pt x="61556" y="1143"/>
                </a:lnTo>
                <a:lnTo>
                  <a:pt x="54838" y="3428"/>
                </a:lnTo>
                <a:lnTo>
                  <a:pt x="49237" y="9144"/>
                </a:lnTo>
                <a:lnTo>
                  <a:pt x="2235" y="59436"/>
                </a:lnTo>
                <a:lnTo>
                  <a:pt x="0" y="81152"/>
                </a:lnTo>
                <a:lnTo>
                  <a:pt x="0" y="82296"/>
                </a:lnTo>
                <a:lnTo>
                  <a:pt x="2235" y="84582"/>
                </a:lnTo>
                <a:lnTo>
                  <a:pt x="3352" y="88011"/>
                </a:lnTo>
                <a:lnTo>
                  <a:pt x="6718" y="94869"/>
                </a:lnTo>
                <a:lnTo>
                  <a:pt x="15671" y="112013"/>
                </a:lnTo>
                <a:lnTo>
                  <a:pt x="30213" y="141732"/>
                </a:lnTo>
                <a:lnTo>
                  <a:pt x="51485" y="131445"/>
                </a:lnTo>
                <a:lnTo>
                  <a:pt x="127217" y="131445"/>
                </a:lnTo>
                <a:lnTo>
                  <a:pt x="129660" y="100584"/>
                </a:lnTo>
                <a:lnTo>
                  <a:pt x="52603" y="100584"/>
                </a:lnTo>
                <a:lnTo>
                  <a:pt x="48120" y="93725"/>
                </a:lnTo>
                <a:lnTo>
                  <a:pt x="39166" y="77724"/>
                </a:lnTo>
                <a:lnTo>
                  <a:pt x="36931" y="73151"/>
                </a:lnTo>
                <a:lnTo>
                  <a:pt x="52603" y="52577"/>
                </a:lnTo>
                <a:lnTo>
                  <a:pt x="82196" y="52577"/>
                </a:lnTo>
                <a:lnTo>
                  <a:pt x="72745" y="30861"/>
                </a:lnTo>
                <a:lnTo>
                  <a:pt x="78346" y="19431"/>
                </a:lnTo>
                <a:lnTo>
                  <a:pt x="63792" y="10287"/>
                </a:lnTo>
                <a:lnTo>
                  <a:pt x="76098" y="1143"/>
                </a:lnTo>
                <a:close/>
              </a:path>
              <a:path w="143509" h="288290">
                <a:moveTo>
                  <a:pt x="82196" y="52577"/>
                </a:moveTo>
                <a:lnTo>
                  <a:pt x="52603" y="52577"/>
                </a:lnTo>
                <a:lnTo>
                  <a:pt x="52603" y="100584"/>
                </a:lnTo>
                <a:lnTo>
                  <a:pt x="129660" y="100584"/>
                </a:lnTo>
                <a:lnTo>
                  <a:pt x="131922" y="72009"/>
                </a:lnTo>
                <a:lnTo>
                  <a:pt x="90652" y="72009"/>
                </a:lnTo>
                <a:lnTo>
                  <a:pt x="82196" y="52577"/>
                </a:lnTo>
                <a:close/>
              </a:path>
              <a:path w="143509" h="288290">
                <a:moveTo>
                  <a:pt x="104089" y="0"/>
                </a:moveTo>
                <a:lnTo>
                  <a:pt x="94005" y="0"/>
                </a:lnTo>
                <a:lnTo>
                  <a:pt x="90652" y="10287"/>
                </a:lnTo>
                <a:lnTo>
                  <a:pt x="94005" y="13715"/>
                </a:lnTo>
                <a:lnTo>
                  <a:pt x="90652" y="72009"/>
                </a:lnTo>
                <a:lnTo>
                  <a:pt x="109677" y="72009"/>
                </a:lnTo>
                <a:lnTo>
                  <a:pt x="106324" y="13715"/>
                </a:lnTo>
                <a:lnTo>
                  <a:pt x="107442" y="10287"/>
                </a:lnTo>
                <a:lnTo>
                  <a:pt x="104089" y="0"/>
                </a:lnTo>
                <a:close/>
              </a:path>
              <a:path w="143509" h="288290">
                <a:moveTo>
                  <a:pt x="137655" y="1143"/>
                </a:moveTo>
                <a:lnTo>
                  <a:pt x="121996" y="1143"/>
                </a:lnTo>
                <a:lnTo>
                  <a:pt x="134302" y="10287"/>
                </a:lnTo>
                <a:lnTo>
                  <a:pt x="119748" y="19431"/>
                </a:lnTo>
                <a:lnTo>
                  <a:pt x="127584" y="30861"/>
                </a:lnTo>
                <a:lnTo>
                  <a:pt x="109677" y="72009"/>
                </a:lnTo>
                <a:lnTo>
                  <a:pt x="131922" y="72009"/>
                </a:lnTo>
                <a:lnTo>
                  <a:pt x="136537" y="13715"/>
                </a:lnTo>
                <a:lnTo>
                  <a:pt x="137655" y="9144"/>
                </a:lnTo>
                <a:lnTo>
                  <a:pt x="139903" y="3428"/>
                </a:lnTo>
                <a:lnTo>
                  <a:pt x="137655" y="1143"/>
                </a:lnTo>
                <a:close/>
              </a:path>
            </a:pathLst>
          </a:custGeom>
          <a:solidFill>
            <a:srgbClr val="424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6572" y="1007363"/>
            <a:ext cx="127000" cy="288290"/>
          </a:xfrm>
          <a:custGeom>
            <a:avLst/>
            <a:gdLst/>
            <a:ahLst/>
            <a:cxnLst/>
            <a:rect l="l" t="t" r="r" b="b"/>
            <a:pathLst>
              <a:path w="127000" h="288290">
                <a:moveTo>
                  <a:pt x="24841" y="1143"/>
                </a:moveTo>
                <a:lnTo>
                  <a:pt x="11290" y="1143"/>
                </a:lnTo>
                <a:lnTo>
                  <a:pt x="5651" y="3428"/>
                </a:lnTo>
                <a:lnTo>
                  <a:pt x="0" y="6858"/>
                </a:lnTo>
                <a:lnTo>
                  <a:pt x="2260" y="13715"/>
                </a:lnTo>
                <a:lnTo>
                  <a:pt x="14681" y="169163"/>
                </a:lnTo>
                <a:lnTo>
                  <a:pt x="5651" y="169163"/>
                </a:lnTo>
                <a:lnTo>
                  <a:pt x="9029" y="288036"/>
                </a:lnTo>
                <a:lnTo>
                  <a:pt x="46304" y="288036"/>
                </a:lnTo>
                <a:lnTo>
                  <a:pt x="46304" y="150875"/>
                </a:lnTo>
                <a:lnTo>
                  <a:pt x="103584" y="150875"/>
                </a:lnTo>
                <a:lnTo>
                  <a:pt x="114071" y="128015"/>
                </a:lnTo>
                <a:lnTo>
                  <a:pt x="120840" y="112013"/>
                </a:lnTo>
                <a:lnTo>
                  <a:pt x="125361" y="102870"/>
                </a:lnTo>
                <a:lnTo>
                  <a:pt x="126491" y="99440"/>
                </a:lnTo>
                <a:lnTo>
                  <a:pt x="126491" y="81152"/>
                </a:lnTo>
                <a:lnTo>
                  <a:pt x="123123" y="72009"/>
                </a:lnTo>
                <a:lnTo>
                  <a:pt x="39522" y="72009"/>
                </a:lnTo>
                <a:lnTo>
                  <a:pt x="21462" y="30861"/>
                </a:lnTo>
                <a:lnTo>
                  <a:pt x="27101" y="19431"/>
                </a:lnTo>
                <a:lnTo>
                  <a:pt x="12420" y="10287"/>
                </a:lnTo>
                <a:lnTo>
                  <a:pt x="24841" y="1143"/>
                </a:lnTo>
                <a:close/>
              </a:path>
              <a:path w="127000" h="288290">
                <a:moveTo>
                  <a:pt x="103584" y="150875"/>
                </a:moveTo>
                <a:lnTo>
                  <a:pt x="49695" y="150875"/>
                </a:lnTo>
                <a:lnTo>
                  <a:pt x="55346" y="288036"/>
                </a:lnTo>
                <a:lnTo>
                  <a:pt x="92608" y="288036"/>
                </a:lnTo>
                <a:lnTo>
                  <a:pt x="94868" y="219456"/>
                </a:lnTo>
                <a:lnTo>
                  <a:pt x="92608" y="156590"/>
                </a:lnTo>
                <a:lnTo>
                  <a:pt x="100963" y="156590"/>
                </a:lnTo>
                <a:lnTo>
                  <a:pt x="103584" y="150875"/>
                </a:lnTo>
                <a:close/>
              </a:path>
              <a:path w="127000" h="288290">
                <a:moveTo>
                  <a:pt x="100963" y="156590"/>
                </a:moveTo>
                <a:lnTo>
                  <a:pt x="92608" y="156590"/>
                </a:lnTo>
                <a:lnTo>
                  <a:pt x="99390" y="160020"/>
                </a:lnTo>
                <a:lnTo>
                  <a:pt x="100963" y="156590"/>
                </a:lnTo>
                <a:close/>
              </a:path>
              <a:path w="127000" h="288290">
                <a:moveTo>
                  <a:pt x="53086" y="0"/>
                </a:moveTo>
                <a:lnTo>
                  <a:pt x="42913" y="0"/>
                </a:lnTo>
                <a:lnTo>
                  <a:pt x="39522" y="10287"/>
                </a:lnTo>
                <a:lnTo>
                  <a:pt x="42913" y="13715"/>
                </a:lnTo>
                <a:lnTo>
                  <a:pt x="39522" y="72009"/>
                </a:lnTo>
                <a:lnTo>
                  <a:pt x="58724" y="72009"/>
                </a:lnTo>
                <a:lnTo>
                  <a:pt x="55346" y="13715"/>
                </a:lnTo>
                <a:lnTo>
                  <a:pt x="57594" y="10287"/>
                </a:lnTo>
                <a:lnTo>
                  <a:pt x="53086" y="0"/>
                </a:lnTo>
                <a:close/>
              </a:path>
              <a:path w="127000" h="288290">
                <a:moveTo>
                  <a:pt x="86969" y="1143"/>
                </a:moveTo>
                <a:lnTo>
                  <a:pt x="71145" y="1143"/>
                </a:lnTo>
                <a:lnTo>
                  <a:pt x="83578" y="10287"/>
                </a:lnTo>
                <a:lnTo>
                  <a:pt x="70027" y="19431"/>
                </a:lnTo>
                <a:lnTo>
                  <a:pt x="76796" y="30861"/>
                </a:lnTo>
                <a:lnTo>
                  <a:pt x="58724" y="72009"/>
                </a:lnTo>
                <a:lnTo>
                  <a:pt x="123123" y="72009"/>
                </a:lnTo>
                <a:lnTo>
                  <a:pt x="101650" y="13715"/>
                </a:lnTo>
                <a:lnTo>
                  <a:pt x="99390" y="9144"/>
                </a:lnTo>
                <a:lnTo>
                  <a:pt x="95999" y="4572"/>
                </a:lnTo>
                <a:lnTo>
                  <a:pt x="91478" y="3428"/>
                </a:lnTo>
                <a:lnTo>
                  <a:pt x="86969" y="1143"/>
                </a:lnTo>
                <a:close/>
              </a:path>
            </a:pathLst>
          </a:custGeom>
          <a:solidFill>
            <a:srgbClr val="424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7512" y="918972"/>
            <a:ext cx="59690" cy="76200"/>
          </a:xfrm>
          <a:custGeom>
            <a:avLst/>
            <a:gdLst/>
            <a:ahLst/>
            <a:cxnLst/>
            <a:rect l="l" t="t" r="r" b="b"/>
            <a:pathLst>
              <a:path w="59690" h="76200">
                <a:moveTo>
                  <a:pt x="34759" y="0"/>
                </a:moveTo>
                <a:lnTo>
                  <a:pt x="22428" y="0"/>
                </a:lnTo>
                <a:lnTo>
                  <a:pt x="17945" y="4572"/>
                </a:lnTo>
                <a:lnTo>
                  <a:pt x="12331" y="8000"/>
                </a:lnTo>
                <a:lnTo>
                  <a:pt x="8966" y="11429"/>
                </a:lnTo>
                <a:lnTo>
                  <a:pt x="5613" y="17017"/>
                </a:lnTo>
                <a:lnTo>
                  <a:pt x="1117" y="23875"/>
                </a:lnTo>
                <a:lnTo>
                  <a:pt x="0" y="30733"/>
                </a:lnTo>
                <a:lnTo>
                  <a:pt x="0" y="45465"/>
                </a:lnTo>
                <a:lnTo>
                  <a:pt x="1117" y="52324"/>
                </a:lnTo>
                <a:lnTo>
                  <a:pt x="5613" y="60325"/>
                </a:lnTo>
                <a:lnTo>
                  <a:pt x="8966" y="64769"/>
                </a:lnTo>
                <a:lnTo>
                  <a:pt x="12331" y="70485"/>
                </a:lnTo>
                <a:lnTo>
                  <a:pt x="17945" y="73913"/>
                </a:lnTo>
                <a:lnTo>
                  <a:pt x="22428" y="76200"/>
                </a:lnTo>
                <a:lnTo>
                  <a:pt x="34759" y="76200"/>
                </a:lnTo>
                <a:lnTo>
                  <a:pt x="59436" y="45465"/>
                </a:lnTo>
                <a:lnTo>
                  <a:pt x="59436" y="30733"/>
                </a:lnTo>
                <a:lnTo>
                  <a:pt x="58318" y="23875"/>
                </a:lnTo>
                <a:lnTo>
                  <a:pt x="54952" y="17017"/>
                </a:lnTo>
                <a:lnTo>
                  <a:pt x="51587" y="11429"/>
                </a:lnTo>
                <a:lnTo>
                  <a:pt x="42608" y="4572"/>
                </a:lnTo>
                <a:lnTo>
                  <a:pt x="34759" y="0"/>
                </a:lnTo>
                <a:close/>
              </a:path>
            </a:pathLst>
          </a:custGeom>
          <a:solidFill>
            <a:srgbClr val="424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4840" y="1002791"/>
            <a:ext cx="144780" cy="315595"/>
          </a:xfrm>
          <a:custGeom>
            <a:avLst/>
            <a:gdLst/>
            <a:ahLst/>
            <a:cxnLst/>
            <a:rect l="l" t="t" r="r" b="b"/>
            <a:pathLst>
              <a:path w="144779" h="315594">
                <a:moveTo>
                  <a:pt x="70700" y="165735"/>
                </a:moveTo>
                <a:lnTo>
                  <a:pt x="24688" y="165735"/>
                </a:lnTo>
                <a:lnTo>
                  <a:pt x="28054" y="315468"/>
                </a:lnTo>
                <a:lnTo>
                  <a:pt x="70700" y="315468"/>
                </a:lnTo>
                <a:lnTo>
                  <a:pt x="70700" y="165735"/>
                </a:lnTo>
                <a:close/>
              </a:path>
              <a:path w="144779" h="315594">
                <a:moveTo>
                  <a:pt x="48259" y="2286"/>
                </a:moveTo>
                <a:lnTo>
                  <a:pt x="46012" y="2286"/>
                </a:lnTo>
                <a:lnTo>
                  <a:pt x="31419" y="3429"/>
                </a:lnTo>
                <a:lnTo>
                  <a:pt x="24688" y="3429"/>
                </a:lnTo>
                <a:lnTo>
                  <a:pt x="19075" y="6858"/>
                </a:lnTo>
                <a:lnTo>
                  <a:pt x="15709" y="12573"/>
                </a:lnTo>
                <a:lnTo>
                  <a:pt x="14592" y="19431"/>
                </a:lnTo>
                <a:lnTo>
                  <a:pt x="0" y="164592"/>
                </a:lnTo>
                <a:lnTo>
                  <a:pt x="19075" y="165735"/>
                </a:lnTo>
                <a:lnTo>
                  <a:pt x="74079" y="165735"/>
                </a:lnTo>
                <a:lnTo>
                  <a:pt x="79679" y="315468"/>
                </a:lnTo>
                <a:lnTo>
                  <a:pt x="120091" y="315468"/>
                </a:lnTo>
                <a:lnTo>
                  <a:pt x="120091" y="168021"/>
                </a:lnTo>
                <a:lnTo>
                  <a:pt x="123456" y="165735"/>
                </a:lnTo>
                <a:lnTo>
                  <a:pt x="144779" y="164592"/>
                </a:lnTo>
                <a:lnTo>
                  <a:pt x="136723" y="77724"/>
                </a:lnTo>
                <a:lnTo>
                  <a:pt x="61721" y="77724"/>
                </a:lnTo>
                <a:lnTo>
                  <a:pt x="42646" y="34290"/>
                </a:lnTo>
                <a:lnTo>
                  <a:pt x="49377" y="21717"/>
                </a:lnTo>
                <a:lnTo>
                  <a:pt x="33667" y="12573"/>
                </a:lnTo>
                <a:lnTo>
                  <a:pt x="48259" y="2286"/>
                </a:lnTo>
                <a:close/>
              </a:path>
              <a:path w="144779" h="315594">
                <a:moveTo>
                  <a:pt x="77444" y="0"/>
                </a:moveTo>
                <a:lnTo>
                  <a:pt x="65100" y="0"/>
                </a:lnTo>
                <a:lnTo>
                  <a:pt x="61721" y="12573"/>
                </a:lnTo>
                <a:lnTo>
                  <a:pt x="65100" y="16002"/>
                </a:lnTo>
                <a:lnTo>
                  <a:pt x="61721" y="77724"/>
                </a:lnTo>
                <a:lnTo>
                  <a:pt x="83057" y="77724"/>
                </a:lnTo>
                <a:lnTo>
                  <a:pt x="79679" y="16002"/>
                </a:lnTo>
                <a:lnTo>
                  <a:pt x="83057" y="12573"/>
                </a:lnTo>
                <a:lnTo>
                  <a:pt x="77444" y="0"/>
                </a:lnTo>
                <a:close/>
              </a:path>
              <a:path w="144779" h="315594">
                <a:moveTo>
                  <a:pt x="97637" y="2286"/>
                </a:moveTo>
                <a:lnTo>
                  <a:pt x="111112" y="12573"/>
                </a:lnTo>
                <a:lnTo>
                  <a:pt x="95402" y="21717"/>
                </a:lnTo>
                <a:lnTo>
                  <a:pt x="102133" y="34290"/>
                </a:lnTo>
                <a:lnTo>
                  <a:pt x="83057" y="77724"/>
                </a:lnTo>
                <a:lnTo>
                  <a:pt x="136723" y="77724"/>
                </a:lnTo>
                <a:lnTo>
                  <a:pt x="131317" y="19431"/>
                </a:lnTo>
                <a:lnTo>
                  <a:pt x="129070" y="12573"/>
                </a:lnTo>
                <a:lnTo>
                  <a:pt x="125704" y="6858"/>
                </a:lnTo>
                <a:lnTo>
                  <a:pt x="120091" y="3429"/>
                </a:lnTo>
                <a:lnTo>
                  <a:pt x="113360" y="3429"/>
                </a:lnTo>
                <a:lnTo>
                  <a:pt x="97637" y="2286"/>
                </a:lnTo>
                <a:close/>
              </a:path>
            </a:pathLst>
          </a:custGeom>
          <a:solidFill>
            <a:srgbClr val="424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209273" y="6543354"/>
            <a:ext cx="221615" cy="20827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20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9347" y="2493264"/>
            <a:ext cx="10113645" cy="3156585"/>
          </a:xfrm>
          <a:custGeom>
            <a:avLst/>
            <a:gdLst/>
            <a:ahLst/>
            <a:cxnLst/>
            <a:rect l="l" t="t" r="r" b="b"/>
            <a:pathLst>
              <a:path w="10113645" h="3156585">
                <a:moveTo>
                  <a:pt x="0" y="526034"/>
                </a:moveTo>
                <a:lnTo>
                  <a:pt x="2149" y="478145"/>
                </a:lnTo>
                <a:lnTo>
                  <a:pt x="8474" y="431464"/>
                </a:lnTo>
                <a:lnTo>
                  <a:pt x="18790" y="386174"/>
                </a:lnTo>
                <a:lnTo>
                  <a:pt x="32909" y="342461"/>
                </a:lnTo>
                <a:lnTo>
                  <a:pt x="50647" y="300511"/>
                </a:lnTo>
                <a:lnTo>
                  <a:pt x="71818" y="260509"/>
                </a:lnTo>
                <a:lnTo>
                  <a:pt x="96235" y="222642"/>
                </a:lnTo>
                <a:lnTo>
                  <a:pt x="123715" y="187094"/>
                </a:lnTo>
                <a:lnTo>
                  <a:pt x="154070" y="154051"/>
                </a:lnTo>
                <a:lnTo>
                  <a:pt x="187115" y="123698"/>
                </a:lnTo>
                <a:lnTo>
                  <a:pt x="222664" y="96221"/>
                </a:lnTo>
                <a:lnTo>
                  <a:pt x="260532" y="71806"/>
                </a:lnTo>
                <a:lnTo>
                  <a:pt x="300533" y="50638"/>
                </a:lnTo>
                <a:lnTo>
                  <a:pt x="342481" y="32903"/>
                </a:lnTo>
                <a:lnTo>
                  <a:pt x="386191" y="18786"/>
                </a:lnTo>
                <a:lnTo>
                  <a:pt x="431477" y="8473"/>
                </a:lnTo>
                <a:lnTo>
                  <a:pt x="478153" y="2149"/>
                </a:lnTo>
                <a:lnTo>
                  <a:pt x="526034" y="0"/>
                </a:lnTo>
                <a:lnTo>
                  <a:pt x="9587230" y="0"/>
                </a:lnTo>
                <a:lnTo>
                  <a:pt x="9635118" y="2149"/>
                </a:lnTo>
                <a:lnTo>
                  <a:pt x="9681799" y="8473"/>
                </a:lnTo>
                <a:lnTo>
                  <a:pt x="9727089" y="18786"/>
                </a:lnTo>
                <a:lnTo>
                  <a:pt x="9770802" y="32903"/>
                </a:lnTo>
                <a:lnTo>
                  <a:pt x="9812752" y="50638"/>
                </a:lnTo>
                <a:lnTo>
                  <a:pt x="9852754" y="71806"/>
                </a:lnTo>
                <a:lnTo>
                  <a:pt x="9890621" y="96221"/>
                </a:lnTo>
                <a:lnTo>
                  <a:pt x="9926169" y="123698"/>
                </a:lnTo>
                <a:lnTo>
                  <a:pt x="9959212" y="154051"/>
                </a:lnTo>
                <a:lnTo>
                  <a:pt x="9989565" y="187094"/>
                </a:lnTo>
                <a:lnTo>
                  <a:pt x="10017042" y="222642"/>
                </a:lnTo>
                <a:lnTo>
                  <a:pt x="10041457" y="260509"/>
                </a:lnTo>
                <a:lnTo>
                  <a:pt x="10062625" y="300511"/>
                </a:lnTo>
                <a:lnTo>
                  <a:pt x="10080360" y="342461"/>
                </a:lnTo>
                <a:lnTo>
                  <a:pt x="10094477" y="386174"/>
                </a:lnTo>
                <a:lnTo>
                  <a:pt x="10104790" y="431464"/>
                </a:lnTo>
                <a:lnTo>
                  <a:pt x="10111114" y="478145"/>
                </a:lnTo>
                <a:lnTo>
                  <a:pt x="10113264" y="526034"/>
                </a:lnTo>
                <a:lnTo>
                  <a:pt x="10113264" y="2630170"/>
                </a:lnTo>
                <a:lnTo>
                  <a:pt x="10111114" y="2678058"/>
                </a:lnTo>
                <a:lnTo>
                  <a:pt x="10104790" y="2724739"/>
                </a:lnTo>
                <a:lnTo>
                  <a:pt x="10094477" y="2770029"/>
                </a:lnTo>
                <a:lnTo>
                  <a:pt x="10080360" y="2813742"/>
                </a:lnTo>
                <a:lnTo>
                  <a:pt x="10062625" y="2855692"/>
                </a:lnTo>
                <a:lnTo>
                  <a:pt x="10041457" y="2895694"/>
                </a:lnTo>
                <a:lnTo>
                  <a:pt x="10017042" y="2933561"/>
                </a:lnTo>
                <a:lnTo>
                  <a:pt x="9989565" y="2969109"/>
                </a:lnTo>
                <a:lnTo>
                  <a:pt x="9959213" y="3002153"/>
                </a:lnTo>
                <a:lnTo>
                  <a:pt x="9926169" y="3032505"/>
                </a:lnTo>
                <a:lnTo>
                  <a:pt x="9890621" y="3059982"/>
                </a:lnTo>
                <a:lnTo>
                  <a:pt x="9852754" y="3084397"/>
                </a:lnTo>
                <a:lnTo>
                  <a:pt x="9812752" y="3105565"/>
                </a:lnTo>
                <a:lnTo>
                  <a:pt x="9770802" y="3123300"/>
                </a:lnTo>
                <a:lnTo>
                  <a:pt x="9727089" y="3137417"/>
                </a:lnTo>
                <a:lnTo>
                  <a:pt x="9681799" y="3147730"/>
                </a:lnTo>
                <a:lnTo>
                  <a:pt x="9635118" y="3154054"/>
                </a:lnTo>
                <a:lnTo>
                  <a:pt x="9587230" y="3156204"/>
                </a:lnTo>
                <a:lnTo>
                  <a:pt x="526034" y="3156204"/>
                </a:lnTo>
                <a:lnTo>
                  <a:pt x="478153" y="3154054"/>
                </a:lnTo>
                <a:lnTo>
                  <a:pt x="431477" y="3147730"/>
                </a:lnTo>
                <a:lnTo>
                  <a:pt x="386191" y="3137417"/>
                </a:lnTo>
                <a:lnTo>
                  <a:pt x="342481" y="3123300"/>
                </a:lnTo>
                <a:lnTo>
                  <a:pt x="300533" y="3105565"/>
                </a:lnTo>
                <a:lnTo>
                  <a:pt x="260532" y="3084397"/>
                </a:lnTo>
                <a:lnTo>
                  <a:pt x="222664" y="3059982"/>
                </a:lnTo>
                <a:lnTo>
                  <a:pt x="187115" y="3032505"/>
                </a:lnTo>
                <a:lnTo>
                  <a:pt x="154070" y="3002153"/>
                </a:lnTo>
                <a:lnTo>
                  <a:pt x="123715" y="2969109"/>
                </a:lnTo>
                <a:lnTo>
                  <a:pt x="96235" y="2933561"/>
                </a:lnTo>
                <a:lnTo>
                  <a:pt x="71818" y="2895694"/>
                </a:lnTo>
                <a:lnTo>
                  <a:pt x="50647" y="2855692"/>
                </a:lnTo>
                <a:lnTo>
                  <a:pt x="32909" y="2813742"/>
                </a:lnTo>
                <a:lnTo>
                  <a:pt x="18790" y="2770029"/>
                </a:lnTo>
                <a:lnTo>
                  <a:pt x="8474" y="2724739"/>
                </a:lnTo>
                <a:lnTo>
                  <a:pt x="2149" y="2678058"/>
                </a:lnTo>
                <a:lnTo>
                  <a:pt x="0" y="2630170"/>
                </a:lnTo>
                <a:lnTo>
                  <a:pt x="0" y="526034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70154" y="30860"/>
            <a:ext cx="65836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Scritture contabili </a:t>
            </a:r>
            <a:r>
              <a:rPr spc="-5" dirty="0"/>
              <a:t>delle </a:t>
            </a:r>
            <a:r>
              <a:rPr dirty="0"/>
              <a:t>Gestioni economiche</a:t>
            </a:r>
            <a:r>
              <a:rPr spc="-145" dirty="0"/>
              <a:t> </a:t>
            </a:r>
            <a:r>
              <a:rPr dirty="0"/>
              <a:t>separate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70154" y="338709"/>
            <a:ext cx="11003915" cy="2061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Aziende agrarie o speciali</a:t>
            </a:r>
            <a:endParaRPr sz="1600">
              <a:latin typeface="Arial"/>
              <a:cs typeface="Arial"/>
            </a:endParaRPr>
          </a:p>
          <a:p>
            <a:pPr marL="700405" marR="5080" algn="just">
              <a:lnSpc>
                <a:spcPct val="150100"/>
              </a:lnSpc>
              <a:spcBef>
                <a:spcPts val="1510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Le scritture contabili dell'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azienda agraria o speciale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sono distinte da quelle dell'Istituzioni scolastica e sono  tenute con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regole ed i meccanismi contabili stabiliti dal codice civile e con i registri e libri ausiliari che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si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rendono  necessari.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Times New Roman"/>
              <a:cs typeface="Times New Roman"/>
            </a:endParaRPr>
          </a:p>
          <a:p>
            <a:pPr marL="1104900">
              <a:lnSpc>
                <a:spcPct val="100000"/>
              </a:lnSpc>
              <a:spcBef>
                <a:spcPts val="5"/>
              </a:spcBef>
            </a:pPr>
            <a:r>
              <a:rPr sz="14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Meccanismi </a:t>
            </a:r>
            <a:r>
              <a:rPr sz="14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di raccordo </a:t>
            </a:r>
            <a:r>
              <a:rPr sz="14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con i </a:t>
            </a:r>
            <a:r>
              <a:rPr sz="14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documenti contabili </a:t>
            </a:r>
            <a:r>
              <a:rPr sz="14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della</a:t>
            </a:r>
            <a:r>
              <a:rPr sz="1400" b="1" u="heavy" spc="-2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Scuola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56716" y="2706623"/>
            <a:ext cx="2971800" cy="7360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88719" y="2738627"/>
            <a:ext cx="2857500" cy="622300"/>
          </a:xfrm>
          <a:custGeom>
            <a:avLst/>
            <a:gdLst/>
            <a:ahLst/>
            <a:cxnLst/>
            <a:rect l="l" t="t" r="r" b="b"/>
            <a:pathLst>
              <a:path w="2857500" h="622300">
                <a:moveTo>
                  <a:pt x="2546604" y="0"/>
                </a:moveTo>
                <a:lnTo>
                  <a:pt x="0" y="0"/>
                </a:lnTo>
                <a:lnTo>
                  <a:pt x="0" y="621792"/>
                </a:lnTo>
                <a:lnTo>
                  <a:pt x="2546604" y="621792"/>
                </a:lnTo>
                <a:lnTo>
                  <a:pt x="2857500" y="310896"/>
                </a:lnTo>
                <a:lnTo>
                  <a:pt x="25466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88719" y="2738627"/>
            <a:ext cx="2857500" cy="622300"/>
          </a:xfrm>
          <a:custGeom>
            <a:avLst/>
            <a:gdLst/>
            <a:ahLst/>
            <a:cxnLst/>
            <a:rect l="l" t="t" r="r" b="b"/>
            <a:pathLst>
              <a:path w="2857500" h="622300">
                <a:moveTo>
                  <a:pt x="0" y="0"/>
                </a:moveTo>
                <a:lnTo>
                  <a:pt x="2546604" y="0"/>
                </a:lnTo>
                <a:lnTo>
                  <a:pt x="2857500" y="310896"/>
                </a:lnTo>
                <a:lnTo>
                  <a:pt x="2546604" y="621792"/>
                </a:lnTo>
                <a:lnTo>
                  <a:pt x="0" y="621792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803273" y="2924048"/>
            <a:ext cx="14712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Programmazione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28522" y="2605277"/>
            <a:ext cx="251459" cy="2514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28522" y="2605277"/>
            <a:ext cx="251460" cy="251460"/>
          </a:xfrm>
          <a:custGeom>
            <a:avLst/>
            <a:gdLst/>
            <a:ahLst/>
            <a:cxnLst/>
            <a:rect l="l" t="t" r="r" b="b"/>
            <a:pathLst>
              <a:path w="251459" h="251460">
                <a:moveTo>
                  <a:pt x="0" y="125730"/>
                </a:moveTo>
                <a:lnTo>
                  <a:pt x="9879" y="76777"/>
                </a:lnTo>
                <a:lnTo>
                  <a:pt x="36823" y="36814"/>
                </a:lnTo>
                <a:lnTo>
                  <a:pt x="76788" y="9876"/>
                </a:lnTo>
                <a:lnTo>
                  <a:pt x="125730" y="0"/>
                </a:lnTo>
                <a:lnTo>
                  <a:pt x="174682" y="9876"/>
                </a:lnTo>
                <a:lnTo>
                  <a:pt x="214645" y="36814"/>
                </a:lnTo>
                <a:lnTo>
                  <a:pt x="241583" y="76777"/>
                </a:lnTo>
                <a:lnTo>
                  <a:pt x="251459" y="125730"/>
                </a:lnTo>
                <a:lnTo>
                  <a:pt x="241583" y="174682"/>
                </a:lnTo>
                <a:lnTo>
                  <a:pt x="214645" y="214645"/>
                </a:lnTo>
                <a:lnTo>
                  <a:pt x="174682" y="241583"/>
                </a:lnTo>
                <a:lnTo>
                  <a:pt x="125730" y="251460"/>
                </a:lnTo>
                <a:lnTo>
                  <a:pt x="76788" y="241583"/>
                </a:lnTo>
                <a:lnTo>
                  <a:pt x="36823" y="214645"/>
                </a:lnTo>
                <a:lnTo>
                  <a:pt x="9879" y="174682"/>
                </a:lnTo>
                <a:lnTo>
                  <a:pt x="0" y="125730"/>
                </a:lnTo>
                <a:close/>
              </a:path>
            </a:pathLst>
          </a:custGeom>
          <a:ln w="2590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201927" y="2629281"/>
            <a:ext cx="10350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477511" y="2706623"/>
            <a:ext cx="2980943" cy="7360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20996" y="2755379"/>
            <a:ext cx="2145792" cy="6888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18659" y="2738627"/>
            <a:ext cx="2856230" cy="622300"/>
          </a:xfrm>
          <a:custGeom>
            <a:avLst/>
            <a:gdLst/>
            <a:ahLst/>
            <a:cxnLst/>
            <a:rect l="l" t="t" r="r" b="b"/>
            <a:pathLst>
              <a:path w="2856229" h="622300">
                <a:moveTo>
                  <a:pt x="2545080" y="0"/>
                </a:moveTo>
                <a:lnTo>
                  <a:pt x="0" y="0"/>
                </a:lnTo>
                <a:lnTo>
                  <a:pt x="310895" y="310896"/>
                </a:lnTo>
                <a:lnTo>
                  <a:pt x="0" y="621792"/>
                </a:lnTo>
                <a:lnTo>
                  <a:pt x="2545080" y="621792"/>
                </a:lnTo>
                <a:lnTo>
                  <a:pt x="2855975" y="310896"/>
                </a:lnTo>
                <a:lnTo>
                  <a:pt x="25450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18659" y="2738627"/>
            <a:ext cx="2856230" cy="622300"/>
          </a:xfrm>
          <a:custGeom>
            <a:avLst/>
            <a:gdLst/>
            <a:ahLst/>
            <a:cxnLst/>
            <a:rect l="l" t="t" r="r" b="b"/>
            <a:pathLst>
              <a:path w="2856229" h="622300">
                <a:moveTo>
                  <a:pt x="0" y="0"/>
                </a:moveTo>
                <a:lnTo>
                  <a:pt x="2545080" y="0"/>
                </a:lnTo>
                <a:lnTo>
                  <a:pt x="2855975" y="310896"/>
                </a:lnTo>
                <a:lnTo>
                  <a:pt x="2545080" y="621792"/>
                </a:lnTo>
                <a:lnTo>
                  <a:pt x="0" y="621792"/>
                </a:lnTo>
                <a:lnTo>
                  <a:pt x="310895" y="310896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042661" y="2817368"/>
            <a:ext cx="180721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Gestione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,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verifiche</a:t>
            </a:r>
            <a:r>
              <a:rPr sz="1400" b="1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modifiche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495038" y="2597657"/>
            <a:ext cx="251460" cy="2514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95038" y="2597657"/>
            <a:ext cx="251460" cy="251460"/>
          </a:xfrm>
          <a:custGeom>
            <a:avLst/>
            <a:gdLst/>
            <a:ahLst/>
            <a:cxnLst/>
            <a:rect l="l" t="t" r="r" b="b"/>
            <a:pathLst>
              <a:path w="251460" h="251460">
                <a:moveTo>
                  <a:pt x="0" y="125729"/>
                </a:moveTo>
                <a:lnTo>
                  <a:pt x="9876" y="76777"/>
                </a:lnTo>
                <a:lnTo>
                  <a:pt x="36814" y="36814"/>
                </a:lnTo>
                <a:lnTo>
                  <a:pt x="76777" y="9876"/>
                </a:lnTo>
                <a:lnTo>
                  <a:pt x="125729" y="0"/>
                </a:lnTo>
                <a:lnTo>
                  <a:pt x="174682" y="9876"/>
                </a:lnTo>
                <a:lnTo>
                  <a:pt x="214645" y="36814"/>
                </a:lnTo>
                <a:lnTo>
                  <a:pt x="241583" y="76777"/>
                </a:lnTo>
                <a:lnTo>
                  <a:pt x="251460" y="125729"/>
                </a:lnTo>
                <a:lnTo>
                  <a:pt x="241583" y="174682"/>
                </a:lnTo>
                <a:lnTo>
                  <a:pt x="214645" y="214645"/>
                </a:lnTo>
                <a:lnTo>
                  <a:pt x="174682" y="241583"/>
                </a:lnTo>
                <a:lnTo>
                  <a:pt x="125729" y="251459"/>
                </a:lnTo>
                <a:lnTo>
                  <a:pt x="76777" y="241583"/>
                </a:lnTo>
                <a:lnTo>
                  <a:pt x="36814" y="214645"/>
                </a:lnTo>
                <a:lnTo>
                  <a:pt x="9876" y="174682"/>
                </a:lnTo>
                <a:lnTo>
                  <a:pt x="0" y="125729"/>
                </a:lnTo>
                <a:close/>
              </a:path>
            </a:pathLst>
          </a:custGeom>
          <a:ln w="2590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568697" y="2622042"/>
            <a:ext cx="10350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807452" y="2706623"/>
            <a:ext cx="2980944" cy="7360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848600" y="2738627"/>
            <a:ext cx="2856230" cy="622300"/>
          </a:xfrm>
          <a:custGeom>
            <a:avLst/>
            <a:gdLst/>
            <a:ahLst/>
            <a:cxnLst/>
            <a:rect l="l" t="t" r="r" b="b"/>
            <a:pathLst>
              <a:path w="2856229" h="622300">
                <a:moveTo>
                  <a:pt x="2545079" y="0"/>
                </a:moveTo>
                <a:lnTo>
                  <a:pt x="0" y="0"/>
                </a:lnTo>
                <a:lnTo>
                  <a:pt x="310896" y="310896"/>
                </a:lnTo>
                <a:lnTo>
                  <a:pt x="0" y="621792"/>
                </a:lnTo>
                <a:lnTo>
                  <a:pt x="2545079" y="621792"/>
                </a:lnTo>
                <a:lnTo>
                  <a:pt x="2855976" y="310896"/>
                </a:lnTo>
                <a:lnTo>
                  <a:pt x="25450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848600" y="2738627"/>
            <a:ext cx="2856230" cy="622300"/>
          </a:xfrm>
          <a:custGeom>
            <a:avLst/>
            <a:gdLst/>
            <a:ahLst/>
            <a:cxnLst/>
            <a:rect l="l" t="t" r="r" b="b"/>
            <a:pathLst>
              <a:path w="2856229" h="622300">
                <a:moveTo>
                  <a:pt x="0" y="0"/>
                </a:moveTo>
                <a:lnTo>
                  <a:pt x="2545079" y="0"/>
                </a:lnTo>
                <a:lnTo>
                  <a:pt x="2855976" y="310896"/>
                </a:lnTo>
                <a:lnTo>
                  <a:pt x="2545079" y="621792"/>
                </a:lnTo>
                <a:lnTo>
                  <a:pt x="0" y="621792"/>
                </a:lnTo>
                <a:lnTo>
                  <a:pt x="310896" y="310896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8554593" y="2924048"/>
            <a:ext cx="14471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Rendicontazione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823454" y="2605277"/>
            <a:ext cx="251460" cy="2514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823454" y="2605277"/>
            <a:ext cx="251460" cy="251460"/>
          </a:xfrm>
          <a:custGeom>
            <a:avLst/>
            <a:gdLst/>
            <a:ahLst/>
            <a:cxnLst/>
            <a:rect l="l" t="t" r="r" b="b"/>
            <a:pathLst>
              <a:path w="251459" h="251460">
                <a:moveTo>
                  <a:pt x="0" y="125730"/>
                </a:moveTo>
                <a:lnTo>
                  <a:pt x="9876" y="76777"/>
                </a:lnTo>
                <a:lnTo>
                  <a:pt x="36814" y="36814"/>
                </a:lnTo>
                <a:lnTo>
                  <a:pt x="76777" y="9876"/>
                </a:lnTo>
                <a:lnTo>
                  <a:pt x="125729" y="0"/>
                </a:lnTo>
                <a:lnTo>
                  <a:pt x="174682" y="9876"/>
                </a:lnTo>
                <a:lnTo>
                  <a:pt x="214645" y="36814"/>
                </a:lnTo>
                <a:lnTo>
                  <a:pt x="241583" y="76777"/>
                </a:lnTo>
                <a:lnTo>
                  <a:pt x="251460" y="125730"/>
                </a:lnTo>
                <a:lnTo>
                  <a:pt x="241583" y="174682"/>
                </a:lnTo>
                <a:lnTo>
                  <a:pt x="214645" y="214645"/>
                </a:lnTo>
                <a:lnTo>
                  <a:pt x="174682" y="241583"/>
                </a:lnTo>
                <a:lnTo>
                  <a:pt x="125729" y="251460"/>
                </a:lnTo>
                <a:lnTo>
                  <a:pt x="76777" y="241583"/>
                </a:lnTo>
                <a:lnTo>
                  <a:pt x="36814" y="214645"/>
                </a:lnTo>
                <a:lnTo>
                  <a:pt x="9876" y="174682"/>
                </a:lnTo>
                <a:lnTo>
                  <a:pt x="0" y="125730"/>
                </a:lnTo>
                <a:close/>
              </a:path>
            </a:pathLst>
          </a:custGeom>
          <a:ln w="2590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897748" y="2629281"/>
            <a:ext cx="10350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158996" y="3904488"/>
            <a:ext cx="0" cy="1386205"/>
          </a:xfrm>
          <a:custGeom>
            <a:avLst/>
            <a:gdLst/>
            <a:ahLst/>
            <a:cxnLst/>
            <a:rect l="l" t="t" r="r" b="b"/>
            <a:pathLst>
              <a:path h="1386204">
                <a:moveTo>
                  <a:pt x="0" y="1385951"/>
                </a:moveTo>
                <a:lnTo>
                  <a:pt x="0" y="0"/>
                </a:lnTo>
              </a:path>
            </a:pathLst>
          </a:custGeom>
          <a:ln w="12192">
            <a:solidFill>
              <a:srgbClr val="C5C8C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542276" y="3904488"/>
            <a:ext cx="0" cy="1386205"/>
          </a:xfrm>
          <a:custGeom>
            <a:avLst/>
            <a:gdLst/>
            <a:ahLst/>
            <a:cxnLst/>
            <a:rect l="l" t="t" r="r" b="b"/>
            <a:pathLst>
              <a:path h="1386204">
                <a:moveTo>
                  <a:pt x="0" y="1385951"/>
                </a:moveTo>
                <a:lnTo>
                  <a:pt x="0" y="0"/>
                </a:lnTo>
              </a:path>
            </a:pathLst>
          </a:custGeom>
          <a:ln w="12192">
            <a:solidFill>
              <a:srgbClr val="C5C8C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03859" y="1126236"/>
            <a:ext cx="338327" cy="2423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35279" y="1008888"/>
            <a:ext cx="475615" cy="475615"/>
          </a:xfrm>
          <a:custGeom>
            <a:avLst/>
            <a:gdLst/>
            <a:ahLst/>
            <a:cxnLst/>
            <a:rect l="l" t="t" r="r" b="b"/>
            <a:pathLst>
              <a:path w="475615" h="475615">
                <a:moveTo>
                  <a:pt x="237744" y="0"/>
                </a:moveTo>
                <a:lnTo>
                  <a:pt x="189829" y="4829"/>
                </a:lnTo>
                <a:lnTo>
                  <a:pt x="145202" y="18680"/>
                </a:lnTo>
                <a:lnTo>
                  <a:pt x="104817" y="40598"/>
                </a:lnTo>
                <a:lnTo>
                  <a:pt x="69632" y="69627"/>
                </a:lnTo>
                <a:lnTo>
                  <a:pt x="40602" y="104812"/>
                </a:lnTo>
                <a:lnTo>
                  <a:pt x="18682" y="145196"/>
                </a:lnTo>
                <a:lnTo>
                  <a:pt x="4829" y="189825"/>
                </a:lnTo>
                <a:lnTo>
                  <a:pt x="0" y="237744"/>
                </a:lnTo>
                <a:lnTo>
                  <a:pt x="4829" y="285662"/>
                </a:lnTo>
                <a:lnTo>
                  <a:pt x="18682" y="330291"/>
                </a:lnTo>
                <a:lnTo>
                  <a:pt x="40602" y="370675"/>
                </a:lnTo>
                <a:lnTo>
                  <a:pt x="69632" y="405860"/>
                </a:lnTo>
                <a:lnTo>
                  <a:pt x="104817" y="434889"/>
                </a:lnTo>
                <a:lnTo>
                  <a:pt x="145202" y="456807"/>
                </a:lnTo>
                <a:lnTo>
                  <a:pt x="189829" y="470658"/>
                </a:lnTo>
                <a:lnTo>
                  <a:pt x="237744" y="475488"/>
                </a:lnTo>
                <a:lnTo>
                  <a:pt x="285658" y="470658"/>
                </a:lnTo>
                <a:lnTo>
                  <a:pt x="330285" y="456807"/>
                </a:lnTo>
                <a:lnTo>
                  <a:pt x="370670" y="434889"/>
                </a:lnTo>
                <a:lnTo>
                  <a:pt x="405855" y="405860"/>
                </a:lnTo>
                <a:lnTo>
                  <a:pt x="434885" y="370675"/>
                </a:lnTo>
                <a:lnTo>
                  <a:pt x="456805" y="330291"/>
                </a:lnTo>
                <a:lnTo>
                  <a:pt x="470658" y="285662"/>
                </a:lnTo>
                <a:lnTo>
                  <a:pt x="475488" y="237744"/>
                </a:lnTo>
                <a:lnTo>
                  <a:pt x="470658" y="189825"/>
                </a:lnTo>
                <a:lnTo>
                  <a:pt x="456805" y="145196"/>
                </a:lnTo>
                <a:lnTo>
                  <a:pt x="434885" y="104812"/>
                </a:lnTo>
                <a:lnTo>
                  <a:pt x="405855" y="69627"/>
                </a:lnTo>
                <a:lnTo>
                  <a:pt x="370670" y="40598"/>
                </a:lnTo>
                <a:lnTo>
                  <a:pt x="330285" y="18680"/>
                </a:lnTo>
                <a:lnTo>
                  <a:pt x="285658" y="4829"/>
                </a:lnTo>
                <a:lnTo>
                  <a:pt x="237744" y="0"/>
                </a:lnTo>
                <a:close/>
              </a:path>
            </a:pathLst>
          </a:custGeom>
          <a:solidFill>
            <a:srgbClr val="FCEADA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01739" y="975613"/>
            <a:ext cx="542925" cy="542290"/>
          </a:xfrm>
          <a:custGeom>
            <a:avLst/>
            <a:gdLst/>
            <a:ahLst/>
            <a:cxnLst/>
            <a:rect l="l" t="t" r="r" b="b"/>
            <a:pathLst>
              <a:path w="542925" h="542290">
                <a:moveTo>
                  <a:pt x="299021" y="1269"/>
                </a:moveTo>
                <a:lnTo>
                  <a:pt x="243547" y="1269"/>
                </a:lnTo>
                <a:lnTo>
                  <a:pt x="216268" y="6350"/>
                </a:lnTo>
                <a:lnTo>
                  <a:pt x="165747" y="21589"/>
                </a:lnTo>
                <a:lnTo>
                  <a:pt x="119583" y="46989"/>
                </a:lnTo>
                <a:lnTo>
                  <a:pt x="79425" y="80010"/>
                </a:lnTo>
                <a:lnTo>
                  <a:pt x="46329" y="119379"/>
                </a:lnTo>
                <a:lnTo>
                  <a:pt x="21285" y="166369"/>
                </a:lnTo>
                <a:lnTo>
                  <a:pt x="5613" y="217169"/>
                </a:lnTo>
                <a:lnTo>
                  <a:pt x="330" y="257810"/>
                </a:lnTo>
                <a:lnTo>
                  <a:pt x="0" y="271779"/>
                </a:lnTo>
                <a:lnTo>
                  <a:pt x="330" y="285750"/>
                </a:lnTo>
                <a:lnTo>
                  <a:pt x="5613" y="326389"/>
                </a:lnTo>
                <a:lnTo>
                  <a:pt x="21285" y="377189"/>
                </a:lnTo>
                <a:lnTo>
                  <a:pt x="46304" y="422910"/>
                </a:lnTo>
                <a:lnTo>
                  <a:pt x="79463" y="463550"/>
                </a:lnTo>
                <a:lnTo>
                  <a:pt x="119583" y="496569"/>
                </a:lnTo>
                <a:lnTo>
                  <a:pt x="165747" y="521969"/>
                </a:lnTo>
                <a:lnTo>
                  <a:pt x="216268" y="537210"/>
                </a:lnTo>
                <a:lnTo>
                  <a:pt x="257378" y="542289"/>
                </a:lnTo>
                <a:lnTo>
                  <a:pt x="285191" y="542289"/>
                </a:lnTo>
                <a:lnTo>
                  <a:pt x="326301" y="537210"/>
                </a:lnTo>
                <a:lnTo>
                  <a:pt x="376923" y="521969"/>
                </a:lnTo>
                <a:lnTo>
                  <a:pt x="379557" y="520700"/>
                </a:lnTo>
                <a:lnTo>
                  <a:pt x="258521" y="520700"/>
                </a:lnTo>
                <a:lnTo>
                  <a:pt x="233400" y="518160"/>
                </a:lnTo>
                <a:lnTo>
                  <a:pt x="174447" y="501650"/>
                </a:lnTo>
                <a:lnTo>
                  <a:pt x="132130" y="477519"/>
                </a:lnTo>
                <a:lnTo>
                  <a:pt x="95262" y="447039"/>
                </a:lnTo>
                <a:lnTo>
                  <a:pt x="64846" y="411479"/>
                </a:lnTo>
                <a:lnTo>
                  <a:pt x="41897" y="368300"/>
                </a:lnTo>
                <a:lnTo>
                  <a:pt x="27470" y="322579"/>
                </a:lnTo>
                <a:lnTo>
                  <a:pt x="22656" y="284479"/>
                </a:lnTo>
                <a:lnTo>
                  <a:pt x="22364" y="271779"/>
                </a:lnTo>
                <a:lnTo>
                  <a:pt x="22656" y="259079"/>
                </a:lnTo>
                <a:lnTo>
                  <a:pt x="27470" y="220979"/>
                </a:lnTo>
                <a:lnTo>
                  <a:pt x="41897" y="175260"/>
                </a:lnTo>
                <a:lnTo>
                  <a:pt x="64858" y="132079"/>
                </a:lnTo>
                <a:lnTo>
                  <a:pt x="95250" y="95250"/>
                </a:lnTo>
                <a:lnTo>
                  <a:pt x="132130" y="64769"/>
                </a:lnTo>
                <a:lnTo>
                  <a:pt x="174447" y="41910"/>
                </a:lnTo>
                <a:lnTo>
                  <a:pt x="221005" y="27939"/>
                </a:lnTo>
                <a:lnTo>
                  <a:pt x="258521" y="22860"/>
                </a:lnTo>
                <a:lnTo>
                  <a:pt x="379557" y="22860"/>
                </a:lnTo>
                <a:lnTo>
                  <a:pt x="376923" y="21589"/>
                </a:lnTo>
                <a:lnTo>
                  <a:pt x="351878" y="12700"/>
                </a:lnTo>
                <a:lnTo>
                  <a:pt x="326301" y="6350"/>
                </a:lnTo>
                <a:lnTo>
                  <a:pt x="299021" y="1269"/>
                </a:lnTo>
                <a:close/>
              </a:path>
              <a:path w="542925" h="542290">
                <a:moveTo>
                  <a:pt x="379557" y="22860"/>
                </a:moveTo>
                <a:lnTo>
                  <a:pt x="284048" y="22860"/>
                </a:lnTo>
                <a:lnTo>
                  <a:pt x="309168" y="25400"/>
                </a:lnTo>
                <a:lnTo>
                  <a:pt x="321564" y="27939"/>
                </a:lnTo>
                <a:lnTo>
                  <a:pt x="368223" y="41910"/>
                </a:lnTo>
                <a:lnTo>
                  <a:pt x="410514" y="64769"/>
                </a:lnTo>
                <a:lnTo>
                  <a:pt x="447319" y="95250"/>
                </a:lnTo>
                <a:lnTo>
                  <a:pt x="477710" y="132079"/>
                </a:lnTo>
                <a:lnTo>
                  <a:pt x="500672" y="175260"/>
                </a:lnTo>
                <a:lnTo>
                  <a:pt x="515099" y="220979"/>
                </a:lnTo>
                <a:lnTo>
                  <a:pt x="519810" y="259079"/>
                </a:lnTo>
                <a:lnTo>
                  <a:pt x="520204" y="271779"/>
                </a:lnTo>
                <a:lnTo>
                  <a:pt x="519912" y="284479"/>
                </a:lnTo>
                <a:lnTo>
                  <a:pt x="515099" y="322579"/>
                </a:lnTo>
                <a:lnTo>
                  <a:pt x="500672" y="368300"/>
                </a:lnTo>
                <a:lnTo>
                  <a:pt x="477723" y="411479"/>
                </a:lnTo>
                <a:lnTo>
                  <a:pt x="447306" y="447039"/>
                </a:lnTo>
                <a:lnTo>
                  <a:pt x="410514" y="477519"/>
                </a:lnTo>
                <a:lnTo>
                  <a:pt x="368223" y="501650"/>
                </a:lnTo>
                <a:lnTo>
                  <a:pt x="321564" y="515619"/>
                </a:lnTo>
                <a:lnTo>
                  <a:pt x="284048" y="520700"/>
                </a:lnTo>
                <a:lnTo>
                  <a:pt x="379557" y="520700"/>
                </a:lnTo>
                <a:lnTo>
                  <a:pt x="423049" y="496569"/>
                </a:lnTo>
                <a:lnTo>
                  <a:pt x="463130" y="463550"/>
                </a:lnTo>
                <a:lnTo>
                  <a:pt x="496265" y="422910"/>
                </a:lnTo>
                <a:lnTo>
                  <a:pt x="521284" y="377189"/>
                </a:lnTo>
                <a:lnTo>
                  <a:pt x="536956" y="326389"/>
                </a:lnTo>
                <a:lnTo>
                  <a:pt x="542239" y="285750"/>
                </a:lnTo>
                <a:lnTo>
                  <a:pt x="542569" y="271779"/>
                </a:lnTo>
                <a:lnTo>
                  <a:pt x="542137" y="257810"/>
                </a:lnTo>
                <a:lnTo>
                  <a:pt x="536956" y="217169"/>
                </a:lnTo>
                <a:lnTo>
                  <a:pt x="521284" y="166369"/>
                </a:lnTo>
                <a:lnTo>
                  <a:pt x="496239" y="119379"/>
                </a:lnTo>
                <a:lnTo>
                  <a:pt x="463169" y="80010"/>
                </a:lnTo>
                <a:lnTo>
                  <a:pt x="423049" y="46989"/>
                </a:lnTo>
                <a:lnTo>
                  <a:pt x="400634" y="33019"/>
                </a:lnTo>
                <a:lnTo>
                  <a:pt x="379557" y="22860"/>
                </a:lnTo>
                <a:close/>
              </a:path>
              <a:path w="542925" h="542290">
                <a:moveTo>
                  <a:pt x="294424" y="45719"/>
                </a:moveTo>
                <a:lnTo>
                  <a:pt x="248145" y="45719"/>
                </a:lnTo>
                <a:lnTo>
                  <a:pt x="236778" y="48260"/>
                </a:lnTo>
                <a:lnTo>
                  <a:pt x="225742" y="49529"/>
                </a:lnTo>
                <a:lnTo>
                  <a:pt x="183146" y="63500"/>
                </a:lnTo>
                <a:lnTo>
                  <a:pt x="144691" y="83819"/>
                </a:lnTo>
                <a:lnTo>
                  <a:pt x="111086" y="111760"/>
                </a:lnTo>
                <a:lnTo>
                  <a:pt x="83375" y="144779"/>
                </a:lnTo>
                <a:lnTo>
                  <a:pt x="62522" y="184150"/>
                </a:lnTo>
                <a:lnTo>
                  <a:pt x="49326" y="226060"/>
                </a:lnTo>
                <a:lnTo>
                  <a:pt x="44716" y="271779"/>
                </a:lnTo>
                <a:lnTo>
                  <a:pt x="44996" y="283210"/>
                </a:lnTo>
                <a:lnTo>
                  <a:pt x="54902" y="339089"/>
                </a:lnTo>
                <a:lnTo>
                  <a:pt x="72047" y="379729"/>
                </a:lnTo>
                <a:lnTo>
                  <a:pt x="96456" y="415289"/>
                </a:lnTo>
                <a:lnTo>
                  <a:pt x="127241" y="447039"/>
                </a:lnTo>
                <a:lnTo>
                  <a:pt x="163271" y="471169"/>
                </a:lnTo>
                <a:lnTo>
                  <a:pt x="203923" y="487679"/>
                </a:lnTo>
                <a:lnTo>
                  <a:pt x="259664" y="497839"/>
                </a:lnTo>
                <a:lnTo>
                  <a:pt x="282905" y="497839"/>
                </a:lnTo>
                <a:lnTo>
                  <a:pt x="316826" y="494029"/>
                </a:lnTo>
                <a:lnTo>
                  <a:pt x="338658" y="487679"/>
                </a:lnTo>
                <a:lnTo>
                  <a:pt x="359511" y="480060"/>
                </a:lnTo>
                <a:lnTo>
                  <a:pt x="367991" y="476250"/>
                </a:lnTo>
                <a:lnTo>
                  <a:pt x="260807" y="476250"/>
                </a:lnTo>
                <a:lnTo>
                  <a:pt x="230479" y="472439"/>
                </a:lnTo>
                <a:lnTo>
                  <a:pt x="191846" y="459739"/>
                </a:lnTo>
                <a:lnTo>
                  <a:pt x="157238" y="440689"/>
                </a:lnTo>
                <a:lnTo>
                  <a:pt x="126873" y="416560"/>
                </a:lnTo>
                <a:lnTo>
                  <a:pt x="101930" y="386079"/>
                </a:lnTo>
                <a:lnTo>
                  <a:pt x="83134" y="351789"/>
                </a:lnTo>
                <a:lnTo>
                  <a:pt x="71183" y="312419"/>
                </a:lnTo>
                <a:lnTo>
                  <a:pt x="67081" y="271779"/>
                </a:lnTo>
                <a:lnTo>
                  <a:pt x="67322" y="261619"/>
                </a:lnTo>
                <a:lnTo>
                  <a:pt x="76276" y="210819"/>
                </a:lnTo>
                <a:lnTo>
                  <a:pt x="91719" y="173989"/>
                </a:lnTo>
                <a:lnTo>
                  <a:pt x="113728" y="142239"/>
                </a:lnTo>
                <a:lnTo>
                  <a:pt x="141465" y="114300"/>
                </a:lnTo>
                <a:lnTo>
                  <a:pt x="173951" y="91439"/>
                </a:lnTo>
                <a:lnTo>
                  <a:pt x="210553" y="76200"/>
                </a:lnTo>
                <a:lnTo>
                  <a:pt x="260807" y="67310"/>
                </a:lnTo>
                <a:lnTo>
                  <a:pt x="367991" y="67310"/>
                </a:lnTo>
                <a:lnTo>
                  <a:pt x="359511" y="63500"/>
                </a:lnTo>
                <a:lnTo>
                  <a:pt x="338658" y="55879"/>
                </a:lnTo>
                <a:lnTo>
                  <a:pt x="316826" y="49529"/>
                </a:lnTo>
                <a:lnTo>
                  <a:pt x="305790" y="48260"/>
                </a:lnTo>
                <a:lnTo>
                  <a:pt x="294424" y="45719"/>
                </a:lnTo>
                <a:close/>
              </a:path>
              <a:path w="542925" h="542290">
                <a:moveTo>
                  <a:pt x="367991" y="67310"/>
                </a:moveTo>
                <a:lnTo>
                  <a:pt x="281762" y="67310"/>
                </a:lnTo>
                <a:lnTo>
                  <a:pt x="312089" y="71119"/>
                </a:lnTo>
                <a:lnTo>
                  <a:pt x="332041" y="76200"/>
                </a:lnTo>
                <a:lnTo>
                  <a:pt x="368617" y="91439"/>
                </a:lnTo>
                <a:lnTo>
                  <a:pt x="401154" y="114300"/>
                </a:lnTo>
                <a:lnTo>
                  <a:pt x="428840" y="142239"/>
                </a:lnTo>
                <a:lnTo>
                  <a:pt x="450850" y="173989"/>
                </a:lnTo>
                <a:lnTo>
                  <a:pt x="466293" y="210819"/>
                </a:lnTo>
                <a:lnTo>
                  <a:pt x="474408" y="250189"/>
                </a:lnTo>
                <a:lnTo>
                  <a:pt x="475488" y="271779"/>
                </a:lnTo>
                <a:lnTo>
                  <a:pt x="475246" y="281939"/>
                </a:lnTo>
                <a:lnTo>
                  <a:pt x="466293" y="332739"/>
                </a:lnTo>
                <a:lnTo>
                  <a:pt x="450850" y="369569"/>
                </a:lnTo>
                <a:lnTo>
                  <a:pt x="428866" y="401319"/>
                </a:lnTo>
                <a:lnTo>
                  <a:pt x="401154" y="429260"/>
                </a:lnTo>
                <a:lnTo>
                  <a:pt x="368617" y="450850"/>
                </a:lnTo>
                <a:lnTo>
                  <a:pt x="332041" y="466089"/>
                </a:lnTo>
                <a:lnTo>
                  <a:pt x="292252" y="474979"/>
                </a:lnTo>
                <a:lnTo>
                  <a:pt x="281762" y="474979"/>
                </a:lnTo>
                <a:lnTo>
                  <a:pt x="271157" y="476250"/>
                </a:lnTo>
                <a:lnTo>
                  <a:pt x="367991" y="476250"/>
                </a:lnTo>
                <a:lnTo>
                  <a:pt x="379298" y="471169"/>
                </a:lnTo>
                <a:lnTo>
                  <a:pt x="415417" y="447039"/>
                </a:lnTo>
                <a:lnTo>
                  <a:pt x="446112" y="415289"/>
                </a:lnTo>
                <a:lnTo>
                  <a:pt x="470522" y="379729"/>
                </a:lnTo>
                <a:lnTo>
                  <a:pt x="487667" y="339089"/>
                </a:lnTo>
                <a:lnTo>
                  <a:pt x="496671" y="294639"/>
                </a:lnTo>
                <a:lnTo>
                  <a:pt x="497852" y="271779"/>
                </a:lnTo>
                <a:lnTo>
                  <a:pt x="497484" y="260350"/>
                </a:lnTo>
                <a:lnTo>
                  <a:pt x="487667" y="204469"/>
                </a:lnTo>
                <a:lnTo>
                  <a:pt x="470522" y="163829"/>
                </a:lnTo>
                <a:lnTo>
                  <a:pt x="446100" y="128269"/>
                </a:lnTo>
                <a:lnTo>
                  <a:pt x="415417" y="96519"/>
                </a:lnTo>
                <a:lnTo>
                  <a:pt x="379298" y="72389"/>
                </a:lnTo>
                <a:lnTo>
                  <a:pt x="367991" y="67310"/>
                </a:lnTo>
                <a:close/>
              </a:path>
              <a:path w="542925" h="542290">
                <a:moveTo>
                  <a:pt x="271284" y="0"/>
                </a:moveTo>
                <a:lnTo>
                  <a:pt x="257378" y="1269"/>
                </a:lnTo>
                <a:lnTo>
                  <a:pt x="285191" y="1269"/>
                </a:lnTo>
                <a:lnTo>
                  <a:pt x="27128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039111" y="3636264"/>
            <a:ext cx="1094740" cy="108585"/>
          </a:xfrm>
          <a:custGeom>
            <a:avLst/>
            <a:gdLst/>
            <a:ahLst/>
            <a:cxnLst/>
            <a:rect l="l" t="t" r="r" b="b"/>
            <a:pathLst>
              <a:path w="1094739" h="108585">
                <a:moveTo>
                  <a:pt x="1094232" y="0"/>
                </a:moveTo>
                <a:lnTo>
                  <a:pt x="547115" y="54102"/>
                </a:lnTo>
                <a:lnTo>
                  <a:pt x="0" y="54102"/>
                </a:lnTo>
                <a:lnTo>
                  <a:pt x="547115" y="108204"/>
                </a:lnTo>
                <a:lnTo>
                  <a:pt x="1094232" y="54102"/>
                </a:lnTo>
                <a:lnTo>
                  <a:pt x="547115" y="54102"/>
                </a:lnTo>
                <a:lnTo>
                  <a:pt x="0" y="0"/>
                </a:lnTo>
                <a:lnTo>
                  <a:pt x="1094232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387340" y="3636264"/>
            <a:ext cx="1094740" cy="108585"/>
          </a:xfrm>
          <a:custGeom>
            <a:avLst/>
            <a:gdLst/>
            <a:ahLst/>
            <a:cxnLst/>
            <a:rect l="l" t="t" r="r" b="b"/>
            <a:pathLst>
              <a:path w="1094739" h="108585">
                <a:moveTo>
                  <a:pt x="1094232" y="0"/>
                </a:moveTo>
                <a:lnTo>
                  <a:pt x="547115" y="54102"/>
                </a:lnTo>
                <a:lnTo>
                  <a:pt x="0" y="54102"/>
                </a:lnTo>
                <a:lnTo>
                  <a:pt x="547115" y="108204"/>
                </a:lnTo>
                <a:lnTo>
                  <a:pt x="1094232" y="54102"/>
                </a:lnTo>
                <a:lnTo>
                  <a:pt x="547115" y="54102"/>
                </a:lnTo>
                <a:lnTo>
                  <a:pt x="0" y="0"/>
                </a:lnTo>
                <a:lnTo>
                  <a:pt x="1094232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717280" y="3636264"/>
            <a:ext cx="1092835" cy="108585"/>
          </a:xfrm>
          <a:custGeom>
            <a:avLst/>
            <a:gdLst/>
            <a:ahLst/>
            <a:cxnLst/>
            <a:rect l="l" t="t" r="r" b="b"/>
            <a:pathLst>
              <a:path w="1092834" h="108585">
                <a:moveTo>
                  <a:pt x="1092708" y="0"/>
                </a:moveTo>
                <a:lnTo>
                  <a:pt x="546353" y="54102"/>
                </a:lnTo>
                <a:lnTo>
                  <a:pt x="0" y="54102"/>
                </a:lnTo>
                <a:lnTo>
                  <a:pt x="546353" y="108204"/>
                </a:lnTo>
                <a:lnTo>
                  <a:pt x="1092708" y="54102"/>
                </a:lnTo>
                <a:lnTo>
                  <a:pt x="546353" y="54102"/>
                </a:lnTo>
                <a:lnTo>
                  <a:pt x="0" y="0"/>
                </a:lnTo>
                <a:lnTo>
                  <a:pt x="1092708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65860" y="4046220"/>
            <a:ext cx="376428" cy="3779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68779" y="4075176"/>
            <a:ext cx="1906905" cy="347980"/>
          </a:xfrm>
          <a:custGeom>
            <a:avLst/>
            <a:gdLst/>
            <a:ahLst/>
            <a:cxnLst/>
            <a:rect l="l" t="t" r="r" b="b"/>
            <a:pathLst>
              <a:path w="1906904" h="347979">
                <a:moveTo>
                  <a:pt x="1848611" y="0"/>
                </a:moveTo>
                <a:lnTo>
                  <a:pt x="57912" y="0"/>
                </a:lnTo>
                <a:lnTo>
                  <a:pt x="35361" y="4548"/>
                </a:lnTo>
                <a:lnTo>
                  <a:pt x="16954" y="16954"/>
                </a:lnTo>
                <a:lnTo>
                  <a:pt x="4548" y="35361"/>
                </a:lnTo>
                <a:lnTo>
                  <a:pt x="0" y="57912"/>
                </a:lnTo>
                <a:lnTo>
                  <a:pt x="0" y="289560"/>
                </a:lnTo>
                <a:lnTo>
                  <a:pt x="4548" y="312110"/>
                </a:lnTo>
                <a:lnTo>
                  <a:pt x="16954" y="330517"/>
                </a:lnTo>
                <a:lnTo>
                  <a:pt x="35361" y="342923"/>
                </a:lnTo>
                <a:lnTo>
                  <a:pt x="57912" y="347472"/>
                </a:lnTo>
                <a:lnTo>
                  <a:pt x="1848611" y="347472"/>
                </a:lnTo>
                <a:lnTo>
                  <a:pt x="1871162" y="342923"/>
                </a:lnTo>
                <a:lnTo>
                  <a:pt x="1889569" y="330517"/>
                </a:lnTo>
                <a:lnTo>
                  <a:pt x="1901975" y="312110"/>
                </a:lnTo>
                <a:lnTo>
                  <a:pt x="1906523" y="289560"/>
                </a:lnTo>
                <a:lnTo>
                  <a:pt x="1906523" y="57912"/>
                </a:lnTo>
                <a:lnTo>
                  <a:pt x="1901975" y="35361"/>
                </a:lnTo>
                <a:lnTo>
                  <a:pt x="1889569" y="16954"/>
                </a:lnTo>
                <a:lnTo>
                  <a:pt x="1871162" y="4548"/>
                </a:lnTo>
                <a:lnTo>
                  <a:pt x="1848611" y="0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867026" y="4141089"/>
            <a:ext cx="15087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Programma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Annuale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668779" y="4785359"/>
            <a:ext cx="1906905" cy="346075"/>
          </a:xfrm>
          <a:custGeom>
            <a:avLst/>
            <a:gdLst/>
            <a:ahLst/>
            <a:cxnLst/>
            <a:rect l="l" t="t" r="r" b="b"/>
            <a:pathLst>
              <a:path w="1906904" h="346075">
                <a:moveTo>
                  <a:pt x="1848866" y="0"/>
                </a:moveTo>
                <a:lnTo>
                  <a:pt x="57657" y="0"/>
                </a:lnTo>
                <a:lnTo>
                  <a:pt x="35200" y="4526"/>
                </a:lnTo>
                <a:lnTo>
                  <a:pt x="16875" y="16875"/>
                </a:lnTo>
                <a:lnTo>
                  <a:pt x="4526" y="35200"/>
                </a:lnTo>
                <a:lnTo>
                  <a:pt x="0" y="57657"/>
                </a:lnTo>
                <a:lnTo>
                  <a:pt x="0" y="288289"/>
                </a:lnTo>
                <a:lnTo>
                  <a:pt x="4526" y="310747"/>
                </a:lnTo>
                <a:lnTo>
                  <a:pt x="16875" y="329072"/>
                </a:lnTo>
                <a:lnTo>
                  <a:pt x="35200" y="341421"/>
                </a:lnTo>
                <a:lnTo>
                  <a:pt x="57657" y="345947"/>
                </a:lnTo>
                <a:lnTo>
                  <a:pt x="1848866" y="345947"/>
                </a:lnTo>
                <a:lnTo>
                  <a:pt x="1871323" y="341421"/>
                </a:lnTo>
                <a:lnTo>
                  <a:pt x="1889648" y="329072"/>
                </a:lnTo>
                <a:lnTo>
                  <a:pt x="1901997" y="310747"/>
                </a:lnTo>
                <a:lnTo>
                  <a:pt x="1906523" y="288289"/>
                </a:lnTo>
                <a:lnTo>
                  <a:pt x="1906523" y="57657"/>
                </a:lnTo>
                <a:lnTo>
                  <a:pt x="1901997" y="35200"/>
                </a:lnTo>
                <a:lnTo>
                  <a:pt x="1889648" y="16875"/>
                </a:lnTo>
                <a:lnTo>
                  <a:pt x="1871323" y="4526"/>
                </a:lnTo>
                <a:lnTo>
                  <a:pt x="1848866" y="0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851786" y="4851272"/>
            <a:ext cx="15405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Relazione</a:t>
            </a:r>
            <a:r>
              <a:rPr sz="12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illustrativa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208532" y="4800600"/>
            <a:ext cx="310896" cy="3124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366759" y="4075176"/>
            <a:ext cx="1905000" cy="347980"/>
          </a:xfrm>
          <a:custGeom>
            <a:avLst/>
            <a:gdLst/>
            <a:ahLst/>
            <a:cxnLst/>
            <a:rect l="l" t="t" r="r" b="b"/>
            <a:pathLst>
              <a:path w="1905000" h="347979">
                <a:moveTo>
                  <a:pt x="1847088" y="0"/>
                </a:moveTo>
                <a:lnTo>
                  <a:pt x="57912" y="0"/>
                </a:lnTo>
                <a:lnTo>
                  <a:pt x="35361" y="4548"/>
                </a:lnTo>
                <a:lnTo>
                  <a:pt x="16954" y="16954"/>
                </a:lnTo>
                <a:lnTo>
                  <a:pt x="4548" y="35361"/>
                </a:lnTo>
                <a:lnTo>
                  <a:pt x="0" y="57912"/>
                </a:lnTo>
                <a:lnTo>
                  <a:pt x="0" y="289560"/>
                </a:lnTo>
                <a:lnTo>
                  <a:pt x="4548" y="312110"/>
                </a:lnTo>
                <a:lnTo>
                  <a:pt x="16954" y="330517"/>
                </a:lnTo>
                <a:lnTo>
                  <a:pt x="35361" y="342923"/>
                </a:lnTo>
                <a:lnTo>
                  <a:pt x="57912" y="347472"/>
                </a:lnTo>
                <a:lnTo>
                  <a:pt x="1847088" y="347472"/>
                </a:lnTo>
                <a:lnTo>
                  <a:pt x="1869638" y="342923"/>
                </a:lnTo>
                <a:lnTo>
                  <a:pt x="1888045" y="330517"/>
                </a:lnTo>
                <a:lnTo>
                  <a:pt x="1900451" y="312110"/>
                </a:lnTo>
                <a:lnTo>
                  <a:pt x="1905000" y="289560"/>
                </a:lnTo>
                <a:lnTo>
                  <a:pt x="1905000" y="57912"/>
                </a:lnTo>
                <a:lnTo>
                  <a:pt x="1900451" y="35361"/>
                </a:lnTo>
                <a:lnTo>
                  <a:pt x="1888045" y="16954"/>
                </a:lnTo>
                <a:lnTo>
                  <a:pt x="1869638" y="4548"/>
                </a:lnTo>
                <a:lnTo>
                  <a:pt x="1847088" y="0"/>
                </a:lnTo>
                <a:close/>
              </a:path>
            </a:pathLst>
          </a:custGeom>
          <a:solidFill>
            <a:srgbClr val="94B3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8646921" y="4141089"/>
            <a:ext cx="13455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Conto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Consuntivo</a:t>
            </a:r>
            <a:endParaRPr sz="12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982711" y="4142232"/>
            <a:ext cx="283464" cy="2834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4573270" y="3952748"/>
            <a:ext cx="272415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Per </a:t>
            </a:r>
            <a:r>
              <a:rPr sz="1200" spc="-10" dirty="0">
                <a:solidFill>
                  <a:srgbClr val="001F5F"/>
                </a:solidFill>
                <a:latin typeface="Arial"/>
                <a:cs typeface="Arial"/>
              </a:rPr>
              <a:t>le Aziende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agrarie o </a:t>
            </a:r>
            <a:r>
              <a:rPr sz="1200" spc="-10" dirty="0">
                <a:solidFill>
                  <a:srgbClr val="001F5F"/>
                </a:solidFill>
                <a:latin typeface="Arial"/>
                <a:cs typeface="Arial"/>
              </a:rPr>
              <a:t>speciali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non  sono previsti particolari adempimenti,  oltre </a:t>
            </a:r>
            <a:r>
              <a:rPr sz="1200" spc="-10" dirty="0">
                <a:solidFill>
                  <a:srgbClr val="001F5F"/>
                </a:solidFill>
                <a:latin typeface="Arial"/>
                <a:cs typeface="Arial"/>
              </a:rPr>
              <a:t>quelli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già illustrati nel modulo  "Gestione finanziaria e amministrativo-  contabile".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06908" y="5804915"/>
            <a:ext cx="533399" cy="5334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1049527" y="5813552"/>
            <a:ext cx="9961880" cy="50101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530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Per le aziende agrarie si applica il regime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fiscale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previsto per i produttori agricoli che svolgono le attività di cui all'articolo </a:t>
            </a:r>
            <a:r>
              <a:rPr sz="1200" spc="-10" dirty="0">
                <a:solidFill>
                  <a:srgbClr val="001F5F"/>
                </a:solidFill>
                <a:latin typeface="Arial"/>
                <a:cs typeface="Arial"/>
              </a:rPr>
              <a:t>2135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del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Codice</a:t>
            </a:r>
            <a:r>
              <a:rPr sz="1200" spc="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Civile.</a:t>
            </a:r>
            <a:endParaRPr sz="12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430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Per le aziende speciali si applica il regime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fiscale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previsto dalla normativa vigente secondo il tipo di attività</a:t>
            </a:r>
            <a:r>
              <a:rPr sz="1200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svolta.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1088496" y="6555545"/>
            <a:ext cx="3422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200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0154" y="30860"/>
            <a:ext cx="6759575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Scritture contabili </a:t>
            </a:r>
            <a:r>
              <a:rPr spc="-5" dirty="0"/>
              <a:t>delle </a:t>
            </a:r>
            <a:r>
              <a:rPr dirty="0"/>
              <a:t>Gestioni economiche</a:t>
            </a:r>
            <a:r>
              <a:rPr spc="-145" dirty="0"/>
              <a:t> </a:t>
            </a:r>
            <a:r>
              <a:rPr dirty="0"/>
              <a:t>separate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Aziende agrarie o speciali: il Programma Annuale e la Relazione</a:t>
            </a:r>
            <a:r>
              <a:rPr sz="1600" b="0" spc="-10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illustrativa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46988" y="1010411"/>
            <a:ext cx="2971800" cy="7360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78991" y="1042416"/>
            <a:ext cx="2857500" cy="622300"/>
          </a:xfrm>
          <a:custGeom>
            <a:avLst/>
            <a:gdLst/>
            <a:ahLst/>
            <a:cxnLst/>
            <a:rect l="l" t="t" r="r" b="b"/>
            <a:pathLst>
              <a:path w="2857500" h="622300">
                <a:moveTo>
                  <a:pt x="2546604" y="0"/>
                </a:moveTo>
                <a:lnTo>
                  <a:pt x="0" y="0"/>
                </a:lnTo>
                <a:lnTo>
                  <a:pt x="0" y="621792"/>
                </a:lnTo>
                <a:lnTo>
                  <a:pt x="2546604" y="621792"/>
                </a:lnTo>
                <a:lnTo>
                  <a:pt x="2857500" y="310896"/>
                </a:lnTo>
                <a:lnTo>
                  <a:pt x="25466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8991" y="1042416"/>
            <a:ext cx="2857500" cy="622300"/>
          </a:xfrm>
          <a:custGeom>
            <a:avLst/>
            <a:gdLst/>
            <a:ahLst/>
            <a:cxnLst/>
            <a:rect l="l" t="t" r="r" b="b"/>
            <a:pathLst>
              <a:path w="2857500" h="622300">
                <a:moveTo>
                  <a:pt x="0" y="0"/>
                </a:moveTo>
                <a:lnTo>
                  <a:pt x="2546604" y="0"/>
                </a:lnTo>
                <a:lnTo>
                  <a:pt x="2857500" y="310896"/>
                </a:lnTo>
                <a:lnTo>
                  <a:pt x="2546604" y="621792"/>
                </a:lnTo>
                <a:lnTo>
                  <a:pt x="0" y="62179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18794" y="909066"/>
            <a:ext cx="251459" cy="2529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18794" y="909066"/>
            <a:ext cx="251460" cy="253365"/>
          </a:xfrm>
          <a:custGeom>
            <a:avLst/>
            <a:gdLst/>
            <a:ahLst/>
            <a:cxnLst/>
            <a:rect l="l" t="t" r="r" b="b"/>
            <a:pathLst>
              <a:path w="251459" h="253365">
                <a:moveTo>
                  <a:pt x="0" y="126492"/>
                </a:moveTo>
                <a:lnTo>
                  <a:pt x="9879" y="77259"/>
                </a:lnTo>
                <a:lnTo>
                  <a:pt x="36823" y="37052"/>
                </a:lnTo>
                <a:lnTo>
                  <a:pt x="76788" y="9941"/>
                </a:lnTo>
                <a:lnTo>
                  <a:pt x="125730" y="0"/>
                </a:lnTo>
                <a:lnTo>
                  <a:pt x="174671" y="9941"/>
                </a:lnTo>
                <a:lnTo>
                  <a:pt x="214636" y="37052"/>
                </a:lnTo>
                <a:lnTo>
                  <a:pt x="241580" y="77259"/>
                </a:lnTo>
                <a:lnTo>
                  <a:pt x="251459" y="126492"/>
                </a:lnTo>
                <a:lnTo>
                  <a:pt x="241580" y="175724"/>
                </a:lnTo>
                <a:lnTo>
                  <a:pt x="214636" y="215931"/>
                </a:lnTo>
                <a:lnTo>
                  <a:pt x="174671" y="243042"/>
                </a:lnTo>
                <a:lnTo>
                  <a:pt x="125730" y="252984"/>
                </a:lnTo>
                <a:lnTo>
                  <a:pt x="76788" y="243042"/>
                </a:lnTo>
                <a:lnTo>
                  <a:pt x="36823" y="215931"/>
                </a:lnTo>
                <a:lnTo>
                  <a:pt x="9879" y="175724"/>
                </a:lnTo>
                <a:lnTo>
                  <a:pt x="0" y="126492"/>
                </a:lnTo>
                <a:close/>
              </a:path>
            </a:pathLst>
          </a:custGeom>
          <a:ln w="2590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91895" y="933957"/>
            <a:ext cx="2072639" cy="534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  <a:p>
            <a:pPr marL="614045">
              <a:lnSpc>
                <a:spcPct val="100000"/>
              </a:lnSpc>
              <a:spcBef>
                <a:spcPts val="1000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Programmazione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929383" y="1917192"/>
            <a:ext cx="1094740" cy="108585"/>
          </a:xfrm>
          <a:custGeom>
            <a:avLst/>
            <a:gdLst/>
            <a:ahLst/>
            <a:cxnLst/>
            <a:rect l="l" t="t" r="r" b="b"/>
            <a:pathLst>
              <a:path w="1094739" h="108585">
                <a:moveTo>
                  <a:pt x="1094232" y="0"/>
                </a:moveTo>
                <a:lnTo>
                  <a:pt x="547116" y="54102"/>
                </a:lnTo>
                <a:lnTo>
                  <a:pt x="0" y="54102"/>
                </a:lnTo>
                <a:lnTo>
                  <a:pt x="547116" y="108204"/>
                </a:lnTo>
                <a:lnTo>
                  <a:pt x="1094232" y="54102"/>
                </a:lnTo>
                <a:lnTo>
                  <a:pt x="547116" y="54102"/>
                </a:lnTo>
                <a:lnTo>
                  <a:pt x="0" y="0"/>
                </a:lnTo>
                <a:lnTo>
                  <a:pt x="1094232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56132" y="2193035"/>
            <a:ext cx="376428" cy="3779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59052" y="2208276"/>
            <a:ext cx="1906905" cy="347980"/>
          </a:xfrm>
          <a:custGeom>
            <a:avLst/>
            <a:gdLst/>
            <a:ahLst/>
            <a:cxnLst/>
            <a:rect l="l" t="t" r="r" b="b"/>
            <a:pathLst>
              <a:path w="1906904" h="347980">
                <a:moveTo>
                  <a:pt x="1848612" y="0"/>
                </a:moveTo>
                <a:lnTo>
                  <a:pt x="57911" y="0"/>
                </a:lnTo>
                <a:lnTo>
                  <a:pt x="35361" y="4548"/>
                </a:lnTo>
                <a:lnTo>
                  <a:pt x="16954" y="16954"/>
                </a:lnTo>
                <a:lnTo>
                  <a:pt x="4548" y="35361"/>
                </a:lnTo>
                <a:lnTo>
                  <a:pt x="0" y="57912"/>
                </a:lnTo>
                <a:lnTo>
                  <a:pt x="0" y="289560"/>
                </a:lnTo>
                <a:lnTo>
                  <a:pt x="4548" y="312110"/>
                </a:lnTo>
                <a:lnTo>
                  <a:pt x="16954" y="330517"/>
                </a:lnTo>
                <a:lnTo>
                  <a:pt x="35361" y="342923"/>
                </a:lnTo>
                <a:lnTo>
                  <a:pt x="57911" y="347472"/>
                </a:lnTo>
                <a:lnTo>
                  <a:pt x="1848612" y="347472"/>
                </a:lnTo>
                <a:lnTo>
                  <a:pt x="1871162" y="342923"/>
                </a:lnTo>
                <a:lnTo>
                  <a:pt x="1889569" y="330517"/>
                </a:lnTo>
                <a:lnTo>
                  <a:pt x="1901975" y="312110"/>
                </a:lnTo>
                <a:lnTo>
                  <a:pt x="1906524" y="289560"/>
                </a:lnTo>
                <a:lnTo>
                  <a:pt x="1906524" y="57912"/>
                </a:lnTo>
                <a:lnTo>
                  <a:pt x="1901975" y="35361"/>
                </a:lnTo>
                <a:lnTo>
                  <a:pt x="1889569" y="16954"/>
                </a:lnTo>
                <a:lnTo>
                  <a:pt x="1871162" y="4548"/>
                </a:lnTo>
                <a:lnTo>
                  <a:pt x="1848612" y="0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756917" y="2273934"/>
            <a:ext cx="15087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Programma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Annuale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559052" y="3874008"/>
            <a:ext cx="1906905" cy="347980"/>
          </a:xfrm>
          <a:custGeom>
            <a:avLst/>
            <a:gdLst/>
            <a:ahLst/>
            <a:cxnLst/>
            <a:rect l="l" t="t" r="r" b="b"/>
            <a:pathLst>
              <a:path w="1906904" h="347979">
                <a:moveTo>
                  <a:pt x="1848612" y="0"/>
                </a:moveTo>
                <a:lnTo>
                  <a:pt x="57911" y="0"/>
                </a:lnTo>
                <a:lnTo>
                  <a:pt x="35361" y="4548"/>
                </a:lnTo>
                <a:lnTo>
                  <a:pt x="16954" y="16954"/>
                </a:lnTo>
                <a:lnTo>
                  <a:pt x="4548" y="35361"/>
                </a:lnTo>
                <a:lnTo>
                  <a:pt x="0" y="57912"/>
                </a:lnTo>
                <a:lnTo>
                  <a:pt x="0" y="289560"/>
                </a:lnTo>
                <a:lnTo>
                  <a:pt x="4548" y="312110"/>
                </a:lnTo>
                <a:lnTo>
                  <a:pt x="16954" y="330517"/>
                </a:lnTo>
                <a:lnTo>
                  <a:pt x="35361" y="342923"/>
                </a:lnTo>
                <a:lnTo>
                  <a:pt x="57911" y="347472"/>
                </a:lnTo>
                <a:lnTo>
                  <a:pt x="1848612" y="347472"/>
                </a:lnTo>
                <a:lnTo>
                  <a:pt x="1871162" y="342923"/>
                </a:lnTo>
                <a:lnTo>
                  <a:pt x="1889569" y="330517"/>
                </a:lnTo>
                <a:lnTo>
                  <a:pt x="1901975" y="312110"/>
                </a:lnTo>
                <a:lnTo>
                  <a:pt x="1906524" y="289560"/>
                </a:lnTo>
                <a:lnTo>
                  <a:pt x="1906524" y="57912"/>
                </a:lnTo>
                <a:lnTo>
                  <a:pt x="1901975" y="35361"/>
                </a:lnTo>
                <a:lnTo>
                  <a:pt x="1889569" y="16954"/>
                </a:lnTo>
                <a:lnTo>
                  <a:pt x="1871162" y="4548"/>
                </a:lnTo>
                <a:lnTo>
                  <a:pt x="1848612" y="0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741677" y="3940302"/>
            <a:ext cx="15405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Relazione</a:t>
            </a:r>
            <a:r>
              <a:rPr sz="12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illustrativa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98803" y="3892296"/>
            <a:ext cx="310896" cy="3108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3859" y="1126236"/>
            <a:ext cx="338327" cy="2423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5279" y="1008888"/>
            <a:ext cx="475615" cy="475615"/>
          </a:xfrm>
          <a:custGeom>
            <a:avLst/>
            <a:gdLst/>
            <a:ahLst/>
            <a:cxnLst/>
            <a:rect l="l" t="t" r="r" b="b"/>
            <a:pathLst>
              <a:path w="475615" h="475615">
                <a:moveTo>
                  <a:pt x="237744" y="0"/>
                </a:moveTo>
                <a:lnTo>
                  <a:pt x="189829" y="4829"/>
                </a:lnTo>
                <a:lnTo>
                  <a:pt x="145202" y="18680"/>
                </a:lnTo>
                <a:lnTo>
                  <a:pt x="104817" y="40598"/>
                </a:lnTo>
                <a:lnTo>
                  <a:pt x="69632" y="69627"/>
                </a:lnTo>
                <a:lnTo>
                  <a:pt x="40602" y="104812"/>
                </a:lnTo>
                <a:lnTo>
                  <a:pt x="18682" y="145196"/>
                </a:lnTo>
                <a:lnTo>
                  <a:pt x="4829" y="189825"/>
                </a:lnTo>
                <a:lnTo>
                  <a:pt x="0" y="237744"/>
                </a:lnTo>
                <a:lnTo>
                  <a:pt x="4829" y="285662"/>
                </a:lnTo>
                <a:lnTo>
                  <a:pt x="18682" y="330291"/>
                </a:lnTo>
                <a:lnTo>
                  <a:pt x="40602" y="370675"/>
                </a:lnTo>
                <a:lnTo>
                  <a:pt x="69632" y="405860"/>
                </a:lnTo>
                <a:lnTo>
                  <a:pt x="104817" y="434889"/>
                </a:lnTo>
                <a:lnTo>
                  <a:pt x="145202" y="456807"/>
                </a:lnTo>
                <a:lnTo>
                  <a:pt x="189829" y="470658"/>
                </a:lnTo>
                <a:lnTo>
                  <a:pt x="237744" y="475488"/>
                </a:lnTo>
                <a:lnTo>
                  <a:pt x="285658" y="470658"/>
                </a:lnTo>
                <a:lnTo>
                  <a:pt x="330285" y="456807"/>
                </a:lnTo>
                <a:lnTo>
                  <a:pt x="370670" y="434889"/>
                </a:lnTo>
                <a:lnTo>
                  <a:pt x="405855" y="405860"/>
                </a:lnTo>
                <a:lnTo>
                  <a:pt x="434885" y="370675"/>
                </a:lnTo>
                <a:lnTo>
                  <a:pt x="456805" y="330291"/>
                </a:lnTo>
                <a:lnTo>
                  <a:pt x="470658" y="285662"/>
                </a:lnTo>
                <a:lnTo>
                  <a:pt x="475488" y="237744"/>
                </a:lnTo>
                <a:lnTo>
                  <a:pt x="470658" y="189825"/>
                </a:lnTo>
                <a:lnTo>
                  <a:pt x="456805" y="145196"/>
                </a:lnTo>
                <a:lnTo>
                  <a:pt x="434885" y="104812"/>
                </a:lnTo>
                <a:lnTo>
                  <a:pt x="405855" y="69627"/>
                </a:lnTo>
                <a:lnTo>
                  <a:pt x="370670" y="40598"/>
                </a:lnTo>
                <a:lnTo>
                  <a:pt x="330285" y="18680"/>
                </a:lnTo>
                <a:lnTo>
                  <a:pt x="285658" y="4829"/>
                </a:lnTo>
                <a:lnTo>
                  <a:pt x="237744" y="0"/>
                </a:lnTo>
                <a:close/>
              </a:path>
            </a:pathLst>
          </a:custGeom>
          <a:solidFill>
            <a:srgbClr val="FCEADA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1739" y="975613"/>
            <a:ext cx="542925" cy="542290"/>
          </a:xfrm>
          <a:custGeom>
            <a:avLst/>
            <a:gdLst/>
            <a:ahLst/>
            <a:cxnLst/>
            <a:rect l="l" t="t" r="r" b="b"/>
            <a:pathLst>
              <a:path w="542925" h="542290">
                <a:moveTo>
                  <a:pt x="299021" y="1269"/>
                </a:moveTo>
                <a:lnTo>
                  <a:pt x="243547" y="1269"/>
                </a:lnTo>
                <a:lnTo>
                  <a:pt x="216268" y="6350"/>
                </a:lnTo>
                <a:lnTo>
                  <a:pt x="165747" y="21589"/>
                </a:lnTo>
                <a:lnTo>
                  <a:pt x="119583" y="46989"/>
                </a:lnTo>
                <a:lnTo>
                  <a:pt x="79425" y="80010"/>
                </a:lnTo>
                <a:lnTo>
                  <a:pt x="46329" y="119379"/>
                </a:lnTo>
                <a:lnTo>
                  <a:pt x="21285" y="166369"/>
                </a:lnTo>
                <a:lnTo>
                  <a:pt x="5613" y="217169"/>
                </a:lnTo>
                <a:lnTo>
                  <a:pt x="330" y="257810"/>
                </a:lnTo>
                <a:lnTo>
                  <a:pt x="0" y="271779"/>
                </a:lnTo>
                <a:lnTo>
                  <a:pt x="330" y="285750"/>
                </a:lnTo>
                <a:lnTo>
                  <a:pt x="5613" y="326389"/>
                </a:lnTo>
                <a:lnTo>
                  <a:pt x="21285" y="377189"/>
                </a:lnTo>
                <a:lnTo>
                  <a:pt x="46304" y="422910"/>
                </a:lnTo>
                <a:lnTo>
                  <a:pt x="79463" y="463550"/>
                </a:lnTo>
                <a:lnTo>
                  <a:pt x="119583" y="496569"/>
                </a:lnTo>
                <a:lnTo>
                  <a:pt x="165747" y="521969"/>
                </a:lnTo>
                <a:lnTo>
                  <a:pt x="216268" y="537210"/>
                </a:lnTo>
                <a:lnTo>
                  <a:pt x="257378" y="542289"/>
                </a:lnTo>
                <a:lnTo>
                  <a:pt x="285191" y="542289"/>
                </a:lnTo>
                <a:lnTo>
                  <a:pt x="326301" y="537210"/>
                </a:lnTo>
                <a:lnTo>
                  <a:pt x="376923" y="521969"/>
                </a:lnTo>
                <a:lnTo>
                  <a:pt x="379557" y="520700"/>
                </a:lnTo>
                <a:lnTo>
                  <a:pt x="258521" y="520700"/>
                </a:lnTo>
                <a:lnTo>
                  <a:pt x="233400" y="518160"/>
                </a:lnTo>
                <a:lnTo>
                  <a:pt x="174447" y="501650"/>
                </a:lnTo>
                <a:lnTo>
                  <a:pt x="132130" y="477519"/>
                </a:lnTo>
                <a:lnTo>
                  <a:pt x="95262" y="447039"/>
                </a:lnTo>
                <a:lnTo>
                  <a:pt x="64846" y="411479"/>
                </a:lnTo>
                <a:lnTo>
                  <a:pt x="41897" y="368300"/>
                </a:lnTo>
                <a:lnTo>
                  <a:pt x="27470" y="322579"/>
                </a:lnTo>
                <a:lnTo>
                  <a:pt x="22656" y="284479"/>
                </a:lnTo>
                <a:lnTo>
                  <a:pt x="22364" y="271779"/>
                </a:lnTo>
                <a:lnTo>
                  <a:pt x="22656" y="259079"/>
                </a:lnTo>
                <a:lnTo>
                  <a:pt x="27470" y="220979"/>
                </a:lnTo>
                <a:lnTo>
                  <a:pt x="41897" y="175260"/>
                </a:lnTo>
                <a:lnTo>
                  <a:pt x="64858" y="132079"/>
                </a:lnTo>
                <a:lnTo>
                  <a:pt x="95250" y="95250"/>
                </a:lnTo>
                <a:lnTo>
                  <a:pt x="132130" y="64769"/>
                </a:lnTo>
                <a:lnTo>
                  <a:pt x="174447" y="41910"/>
                </a:lnTo>
                <a:lnTo>
                  <a:pt x="221005" y="27939"/>
                </a:lnTo>
                <a:lnTo>
                  <a:pt x="258521" y="22860"/>
                </a:lnTo>
                <a:lnTo>
                  <a:pt x="379557" y="22860"/>
                </a:lnTo>
                <a:lnTo>
                  <a:pt x="376923" y="21589"/>
                </a:lnTo>
                <a:lnTo>
                  <a:pt x="351878" y="12700"/>
                </a:lnTo>
                <a:lnTo>
                  <a:pt x="326301" y="6350"/>
                </a:lnTo>
                <a:lnTo>
                  <a:pt x="299021" y="1269"/>
                </a:lnTo>
                <a:close/>
              </a:path>
              <a:path w="542925" h="542290">
                <a:moveTo>
                  <a:pt x="379557" y="22860"/>
                </a:moveTo>
                <a:lnTo>
                  <a:pt x="284048" y="22860"/>
                </a:lnTo>
                <a:lnTo>
                  <a:pt x="309168" y="25400"/>
                </a:lnTo>
                <a:lnTo>
                  <a:pt x="321564" y="27939"/>
                </a:lnTo>
                <a:lnTo>
                  <a:pt x="368223" y="41910"/>
                </a:lnTo>
                <a:lnTo>
                  <a:pt x="410514" y="64769"/>
                </a:lnTo>
                <a:lnTo>
                  <a:pt x="447319" y="95250"/>
                </a:lnTo>
                <a:lnTo>
                  <a:pt x="477710" y="132079"/>
                </a:lnTo>
                <a:lnTo>
                  <a:pt x="500672" y="175260"/>
                </a:lnTo>
                <a:lnTo>
                  <a:pt x="515099" y="220979"/>
                </a:lnTo>
                <a:lnTo>
                  <a:pt x="519810" y="259079"/>
                </a:lnTo>
                <a:lnTo>
                  <a:pt x="520204" y="271779"/>
                </a:lnTo>
                <a:lnTo>
                  <a:pt x="519912" y="284479"/>
                </a:lnTo>
                <a:lnTo>
                  <a:pt x="515099" y="322579"/>
                </a:lnTo>
                <a:lnTo>
                  <a:pt x="500672" y="368300"/>
                </a:lnTo>
                <a:lnTo>
                  <a:pt x="477723" y="411479"/>
                </a:lnTo>
                <a:lnTo>
                  <a:pt x="447306" y="447039"/>
                </a:lnTo>
                <a:lnTo>
                  <a:pt x="410514" y="477519"/>
                </a:lnTo>
                <a:lnTo>
                  <a:pt x="368223" y="501650"/>
                </a:lnTo>
                <a:lnTo>
                  <a:pt x="321564" y="515619"/>
                </a:lnTo>
                <a:lnTo>
                  <a:pt x="284048" y="520700"/>
                </a:lnTo>
                <a:lnTo>
                  <a:pt x="379557" y="520700"/>
                </a:lnTo>
                <a:lnTo>
                  <a:pt x="423049" y="496569"/>
                </a:lnTo>
                <a:lnTo>
                  <a:pt x="463130" y="463550"/>
                </a:lnTo>
                <a:lnTo>
                  <a:pt x="496265" y="422910"/>
                </a:lnTo>
                <a:lnTo>
                  <a:pt x="521284" y="377189"/>
                </a:lnTo>
                <a:lnTo>
                  <a:pt x="536956" y="326389"/>
                </a:lnTo>
                <a:lnTo>
                  <a:pt x="542239" y="285750"/>
                </a:lnTo>
                <a:lnTo>
                  <a:pt x="542569" y="271779"/>
                </a:lnTo>
                <a:lnTo>
                  <a:pt x="542137" y="257810"/>
                </a:lnTo>
                <a:lnTo>
                  <a:pt x="536956" y="217169"/>
                </a:lnTo>
                <a:lnTo>
                  <a:pt x="521284" y="166369"/>
                </a:lnTo>
                <a:lnTo>
                  <a:pt x="496239" y="119379"/>
                </a:lnTo>
                <a:lnTo>
                  <a:pt x="463169" y="80010"/>
                </a:lnTo>
                <a:lnTo>
                  <a:pt x="423049" y="46989"/>
                </a:lnTo>
                <a:lnTo>
                  <a:pt x="400634" y="33019"/>
                </a:lnTo>
                <a:lnTo>
                  <a:pt x="379557" y="22860"/>
                </a:lnTo>
                <a:close/>
              </a:path>
              <a:path w="542925" h="542290">
                <a:moveTo>
                  <a:pt x="294424" y="45719"/>
                </a:moveTo>
                <a:lnTo>
                  <a:pt x="248145" y="45719"/>
                </a:lnTo>
                <a:lnTo>
                  <a:pt x="236778" y="48260"/>
                </a:lnTo>
                <a:lnTo>
                  <a:pt x="225742" y="49529"/>
                </a:lnTo>
                <a:lnTo>
                  <a:pt x="183146" y="63500"/>
                </a:lnTo>
                <a:lnTo>
                  <a:pt x="144691" y="83819"/>
                </a:lnTo>
                <a:lnTo>
                  <a:pt x="111086" y="111760"/>
                </a:lnTo>
                <a:lnTo>
                  <a:pt x="83375" y="144779"/>
                </a:lnTo>
                <a:lnTo>
                  <a:pt x="62522" y="184150"/>
                </a:lnTo>
                <a:lnTo>
                  <a:pt x="49326" y="226060"/>
                </a:lnTo>
                <a:lnTo>
                  <a:pt x="44716" y="271779"/>
                </a:lnTo>
                <a:lnTo>
                  <a:pt x="44996" y="283210"/>
                </a:lnTo>
                <a:lnTo>
                  <a:pt x="54902" y="339089"/>
                </a:lnTo>
                <a:lnTo>
                  <a:pt x="72047" y="379729"/>
                </a:lnTo>
                <a:lnTo>
                  <a:pt x="96456" y="415289"/>
                </a:lnTo>
                <a:lnTo>
                  <a:pt x="127241" y="447039"/>
                </a:lnTo>
                <a:lnTo>
                  <a:pt x="163271" y="471169"/>
                </a:lnTo>
                <a:lnTo>
                  <a:pt x="203923" y="487679"/>
                </a:lnTo>
                <a:lnTo>
                  <a:pt x="259664" y="497839"/>
                </a:lnTo>
                <a:lnTo>
                  <a:pt x="282905" y="497839"/>
                </a:lnTo>
                <a:lnTo>
                  <a:pt x="316826" y="494029"/>
                </a:lnTo>
                <a:lnTo>
                  <a:pt x="338658" y="487679"/>
                </a:lnTo>
                <a:lnTo>
                  <a:pt x="359511" y="480060"/>
                </a:lnTo>
                <a:lnTo>
                  <a:pt x="367991" y="476250"/>
                </a:lnTo>
                <a:lnTo>
                  <a:pt x="260807" y="476250"/>
                </a:lnTo>
                <a:lnTo>
                  <a:pt x="230479" y="472439"/>
                </a:lnTo>
                <a:lnTo>
                  <a:pt x="191846" y="459739"/>
                </a:lnTo>
                <a:lnTo>
                  <a:pt x="157238" y="440689"/>
                </a:lnTo>
                <a:lnTo>
                  <a:pt x="126873" y="416560"/>
                </a:lnTo>
                <a:lnTo>
                  <a:pt x="101930" y="386079"/>
                </a:lnTo>
                <a:lnTo>
                  <a:pt x="83134" y="351789"/>
                </a:lnTo>
                <a:lnTo>
                  <a:pt x="71183" y="312419"/>
                </a:lnTo>
                <a:lnTo>
                  <a:pt x="67081" y="271779"/>
                </a:lnTo>
                <a:lnTo>
                  <a:pt x="67322" y="261619"/>
                </a:lnTo>
                <a:lnTo>
                  <a:pt x="76276" y="210819"/>
                </a:lnTo>
                <a:lnTo>
                  <a:pt x="91719" y="173989"/>
                </a:lnTo>
                <a:lnTo>
                  <a:pt x="113728" y="142239"/>
                </a:lnTo>
                <a:lnTo>
                  <a:pt x="141465" y="114300"/>
                </a:lnTo>
                <a:lnTo>
                  <a:pt x="173951" y="91439"/>
                </a:lnTo>
                <a:lnTo>
                  <a:pt x="210553" y="76200"/>
                </a:lnTo>
                <a:lnTo>
                  <a:pt x="260807" y="67310"/>
                </a:lnTo>
                <a:lnTo>
                  <a:pt x="367991" y="67310"/>
                </a:lnTo>
                <a:lnTo>
                  <a:pt x="359511" y="63500"/>
                </a:lnTo>
                <a:lnTo>
                  <a:pt x="338658" y="55879"/>
                </a:lnTo>
                <a:lnTo>
                  <a:pt x="316826" y="49529"/>
                </a:lnTo>
                <a:lnTo>
                  <a:pt x="305790" y="48260"/>
                </a:lnTo>
                <a:lnTo>
                  <a:pt x="294424" y="45719"/>
                </a:lnTo>
                <a:close/>
              </a:path>
              <a:path w="542925" h="542290">
                <a:moveTo>
                  <a:pt x="367991" y="67310"/>
                </a:moveTo>
                <a:lnTo>
                  <a:pt x="281762" y="67310"/>
                </a:lnTo>
                <a:lnTo>
                  <a:pt x="312089" y="71119"/>
                </a:lnTo>
                <a:lnTo>
                  <a:pt x="332041" y="76200"/>
                </a:lnTo>
                <a:lnTo>
                  <a:pt x="368617" y="91439"/>
                </a:lnTo>
                <a:lnTo>
                  <a:pt x="401154" y="114300"/>
                </a:lnTo>
                <a:lnTo>
                  <a:pt x="428840" y="142239"/>
                </a:lnTo>
                <a:lnTo>
                  <a:pt x="450850" y="173989"/>
                </a:lnTo>
                <a:lnTo>
                  <a:pt x="466293" y="210819"/>
                </a:lnTo>
                <a:lnTo>
                  <a:pt x="474408" y="250189"/>
                </a:lnTo>
                <a:lnTo>
                  <a:pt x="475488" y="271779"/>
                </a:lnTo>
                <a:lnTo>
                  <a:pt x="475246" y="281939"/>
                </a:lnTo>
                <a:lnTo>
                  <a:pt x="466293" y="332739"/>
                </a:lnTo>
                <a:lnTo>
                  <a:pt x="450850" y="369569"/>
                </a:lnTo>
                <a:lnTo>
                  <a:pt x="428866" y="401319"/>
                </a:lnTo>
                <a:lnTo>
                  <a:pt x="401154" y="429260"/>
                </a:lnTo>
                <a:lnTo>
                  <a:pt x="368617" y="450850"/>
                </a:lnTo>
                <a:lnTo>
                  <a:pt x="332041" y="466089"/>
                </a:lnTo>
                <a:lnTo>
                  <a:pt x="292252" y="474979"/>
                </a:lnTo>
                <a:lnTo>
                  <a:pt x="281762" y="474979"/>
                </a:lnTo>
                <a:lnTo>
                  <a:pt x="271157" y="476250"/>
                </a:lnTo>
                <a:lnTo>
                  <a:pt x="367991" y="476250"/>
                </a:lnTo>
                <a:lnTo>
                  <a:pt x="379298" y="471169"/>
                </a:lnTo>
                <a:lnTo>
                  <a:pt x="415417" y="447039"/>
                </a:lnTo>
                <a:lnTo>
                  <a:pt x="446112" y="415289"/>
                </a:lnTo>
                <a:lnTo>
                  <a:pt x="470522" y="379729"/>
                </a:lnTo>
                <a:lnTo>
                  <a:pt x="487667" y="339089"/>
                </a:lnTo>
                <a:lnTo>
                  <a:pt x="496671" y="294639"/>
                </a:lnTo>
                <a:lnTo>
                  <a:pt x="497852" y="271779"/>
                </a:lnTo>
                <a:lnTo>
                  <a:pt x="497484" y="260350"/>
                </a:lnTo>
                <a:lnTo>
                  <a:pt x="487667" y="204469"/>
                </a:lnTo>
                <a:lnTo>
                  <a:pt x="470522" y="163829"/>
                </a:lnTo>
                <a:lnTo>
                  <a:pt x="446100" y="128269"/>
                </a:lnTo>
                <a:lnTo>
                  <a:pt x="415417" y="96519"/>
                </a:lnTo>
                <a:lnTo>
                  <a:pt x="379298" y="72389"/>
                </a:lnTo>
                <a:lnTo>
                  <a:pt x="367991" y="67310"/>
                </a:lnTo>
                <a:close/>
              </a:path>
              <a:path w="542925" h="542290">
                <a:moveTo>
                  <a:pt x="271284" y="0"/>
                </a:moveTo>
                <a:lnTo>
                  <a:pt x="257378" y="1269"/>
                </a:lnTo>
                <a:lnTo>
                  <a:pt x="285191" y="1269"/>
                </a:lnTo>
                <a:lnTo>
                  <a:pt x="27128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91711" y="2209800"/>
            <a:ext cx="108585" cy="344805"/>
          </a:xfrm>
          <a:custGeom>
            <a:avLst/>
            <a:gdLst/>
            <a:ahLst/>
            <a:cxnLst/>
            <a:rect l="l" t="t" r="r" b="b"/>
            <a:pathLst>
              <a:path w="108585" h="344805">
                <a:moveTo>
                  <a:pt x="0" y="0"/>
                </a:moveTo>
                <a:lnTo>
                  <a:pt x="0" y="344424"/>
                </a:lnTo>
                <a:lnTo>
                  <a:pt x="108203" y="172212"/>
                </a:lnTo>
                <a:lnTo>
                  <a:pt x="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91711" y="3875532"/>
            <a:ext cx="108585" cy="344805"/>
          </a:xfrm>
          <a:custGeom>
            <a:avLst/>
            <a:gdLst/>
            <a:ahLst/>
            <a:cxnLst/>
            <a:rect l="l" t="t" r="r" b="b"/>
            <a:pathLst>
              <a:path w="108585" h="344804">
                <a:moveTo>
                  <a:pt x="0" y="0"/>
                </a:moveTo>
                <a:lnTo>
                  <a:pt x="0" y="344424"/>
                </a:lnTo>
                <a:lnTo>
                  <a:pt x="108203" y="172212"/>
                </a:lnTo>
                <a:lnTo>
                  <a:pt x="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195317" y="2196541"/>
            <a:ext cx="690118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61315" algn="l"/>
                <a:tab pos="1229995" algn="l"/>
                <a:tab pos="2368550" algn="l"/>
                <a:tab pos="3435350" algn="l"/>
                <a:tab pos="3890010" algn="l"/>
                <a:tab pos="4789170" algn="l"/>
                <a:tab pos="5501005" algn="l"/>
                <a:tab pos="5898515" algn="l"/>
              </a:tabLst>
            </a:pP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a	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	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ll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'a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ie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a	c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ui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sce	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a	s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a	a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tt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à	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l	P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rog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ramma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195317" y="2411069"/>
            <a:ext cx="6899275" cy="1135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Annuale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, della quale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Programma stesso indica,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apposita scheda illustrativa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finanziaria: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entrate che si prevedono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400" i="1" spc="-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riscuotere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spese che si prevedono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400" i="1" spc="-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sostenere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195317" y="3925570"/>
            <a:ext cx="42729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Nella Relazione illustrativa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devono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essere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indicati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195317" y="4139539"/>
            <a:ext cx="6901180" cy="224536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00"/>
              </a:spcBef>
              <a:buAutoNum type="alphaLcParenR"/>
              <a:tabLst>
                <a:tab pos="354965" algn="l"/>
                <a:tab pos="355600" algn="l"/>
              </a:tabLst>
            </a:pP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L'indirizzo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economico</a:t>
            </a:r>
            <a:r>
              <a:rPr sz="1400" i="1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produttivo</a:t>
            </a:r>
            <a:endParaRPr sz="1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AutoNum type="alphaLcParenR"/>
              <a:tabLst>
                <a:tab pos="354965" algn="l"/>
                <a:tab pos="355600" algn="l"/>
              </a:tabLst>
            </a:pP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Gli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obiettivi che si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intendono</a:t>
            </a:r>
            <a:r>
              <a:rPr sz="1400" i="1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perseguire</a:t>
            </a:r>
            <a:endParaRPr sz="1400">
              <a:latin typeface="Arial"/>
              <a:cs typeface="Arial"/>
            </a:endParaRPr>
          </a:p>
          <a:p>
            <a:pPr marL="355600" marR="6350" indent="-342900">
              <a:lnSpc>
                <a:spcPts val="2190"/>
              </a:lnSpc>
              <a:spcBef>
                <a:spcPts val="155"/>
              </a:spcBef>
              <a:buAutoNum type="alphaLcParenR"/>
              <a:tabLst>
                <a:tab pos="354965" algn="l"/>
                <a:tab pos="355600" algn="l"/>
              </a:tabLst>
            </a:pP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Le risorse umane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strumentali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superfici dell'azienda con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i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relativi costi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i="1" spc="-15" dirty="0">
                <a:solidFill>
                  <a:srgbClr val="001F5F"/>
                </a:solidFill>
                <a:latin typeface="Arial"/>
                <a:cs typeface="Arial"/>
              </a:rPr>
              <a:t>le 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attività didattiche che possono svolgersi con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l'utilizzazione delle</a:t>
            </a:r>
            <a:r>
              <a:rPr sz="1400" i="1" spc="-1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medesime</a:t>
            </a:r>
            <a:endParaRPr sz="1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40"/>
              </a:spcBef>
              <a:buAutoNum type="alphaLcParenR"/>
              <a:tabLst>
                <a:tab pos="354965" algn="l"/>
                <a:tab pos="355600" algn="l"/>
              </a:tabLst>
            </a:pP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Le</a:t>
            </a:r>
            <a:r>
              <a:rPr sz="1400" i="1" spc="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entrate</a:t>
            </a:r>
            <a:r>
              <a:rPr sz="1400" i="1" spc="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i="1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le</a:t>
            </a:r>
            <a:r>
              <a:rPr sz="1400" i="1" spc="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spese</a:t>
            </a:r>
            <a:r>
              <a:rPr sz="1400" i="1" spc="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complessive</a:t>
            </a:r>
            <a:r>
              <a:rPr sz="1400" i="1" spc="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che</a:t>
            </a:r>
            <a:r>
              <a:rPr sz="1400" i="1" spc="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l'azienda</a:t>
            </a:r>
            <a:r>
              <a:rPr sz="1400" i="1" spc="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prevede</a:t>
            </a:r>
            <a:r>
              <a:rPr sz="1400" i="1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rispettivamente</a:t>
            </a:r>
            <a:r>
              <a:rPr sz="1400" i="1" spc="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endParaRPr sz="1400">
              <a:latin typeface="Arial"/>
              <a:cs typeface="Arial"/>
            </a:endParaRPr>
          </a:p>
          <a:p>
            <a:pPr marL="355600" marR="5080" algn="just">
              <a:lnSpc>
                <a:spcPct val="130000"/>
              </a:lnSpc>
            </a:pP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riscuotere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sostenere, qualora non sia possibile prevedere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pareggio, 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risorse  finanziarie tratte dagli appositi 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accantonamenti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dell'azienda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o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dall'eventuale 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avanzo 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di amministrazione dell'Istituzione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scolastica, necessarie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per</a:t>
            </a:r>
            <a:r>
              <a:rPr sz="1400" i="1" spc="-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conseguirlo.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152900" y="3703320"/>
            <a:ext cx="7020559" cy="0"/>
          </a:xfrm>
          <a:custGeom>
            <a:avLst/>
            <a:gdLst/>
            <a:ahLst/>
            <a:cxnLst/>
            <a:rect l="l" t="t" r="r" b="b"/>
            <a:pathLst>
              <a:path w="7020559">
                <a:moveTo>
                  <a:pt x="0" y="0"/>
                </a:moveTo>
                <a:lnTo>
                  <a:pt x="7020052" y="0"/>
                </a:lnTo>
              </a:path>
            </a:pathLst>
          </a:custGeom>
          <a:ln w="12192">
            <a:solidFill>
              <a:srgbClr val="001F5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1088496" y="6555545"/>
            <a:ext cx="3422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201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0154" y="30860"/>
            <a:ext cx="6583680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Scritture contabili </a:t>
            </a:r>
            <a:r>
              <a:rPr spc="-5" dirty="0"/>
              <a:t>delle </a:t>
            </a:r>
            <a:r>
              <a:rPr dirty="0"/>
              <a:t>Gestioni economiche</a:t>
            </a:r>
            <a:r>
              <a:rPr spc="-145" dirty="0"/>
              <a:t> </a:t>
            </a:r>
            <a:r>
              <a:rPr dirty="0"/>
              <a:t>separate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Aziende agrarie o speciali: il Conto</a:t>
            </a:r>
            <a:r>
              <a:rPr sz="1600" b="0" spc="-10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Consuntivo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29383" y="1917192"/>
            <a:ext cx="1094740" cy="108585"/>
          </a:xfrm>
          <a:custGeom>
            <a:avLst/>
            <a:gdLst/>
            <a:ahLst/>
            <a:cxnLst/>
            <a:rect l="l" t="t" r="r" b="b"/>
            <a:pathLst>
              <a:path w="1094739" h="108585">
                <a:moveTo>
                  <a:pt x="1094232" y="0"/>
                </a:moveTo>
                <a:lnTo>
                  <a:pt x="547116" y="54102"/>
                </a:lnTo>
                <a:lnTo>
                  <a:pt x="0" y="54102"/>
                </a:lnTo>
                <a:lnTo>
                  <a:pt x="547116" y="108204"/>
                </a:lnTo>
                <a:lnTo>
                  <a:pt x="1094232" y="54102"/>
                </a:lnTo>
                <a:lnTo>
                  <a:pt x="547116" y="54102"/>
                </a:lnTo>
                <a:lnTo>
                  <a:pt x="0" y="0"/>
                </a:lnTo>
                <a:lnTo>
                  <a:pt x="1094232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59052" y="2208276"/>
            <a:ext cx="1906905" cy="347980"/>
          </a:xfrm>
          <a:custGeom>
            <a:avLst/>
            <a:gdLst/>
            <a:ahLst/>
            <a:cxnLst/>
            <a:rect l="l" t="t" r="r" b="b"/>
            <a:pathLst>
              <a:path w="1906904" h="347980">
                <a:moveTo>
                  <a:pt x="1848612" y="0"/>
                </a:moveTo>
                <a:lnTo>
                  <a:pt x="57911" y="0"/>
                </a:lnTo>
                <a:lnTo>
                  <a:pt x="35361" y="4548"/>
                </a:lnTo>
                <a:lnTo>
                  <a:pt x="16954" y="16954"/>
                </a:lnTo>
                <a:lnTo>
                  <a:pt x="4548" y="35361"/>
                </a:lnTo>
                <a:lnTo>
                  <a:pt x="0" y="57912"/>
                </a:lnTo>
                <a:lnTo>
                  <a:pt x="0" y="289560"/>
                </a:lnTo>
                <a:lnTo>
                  <a:pt x="4548" y="312110"/>
                </a:lnTo>
                <a:lnTo>
                  <a:pt x="16954" y="330517"/>
                </a:lnTo>
                <a:lnTo>
                  <a:pt x="35361" y="342923"/>
                </a:lnTo>
                <a:lnTo>
                  <a:pt x="57911" y="347472"/>
                </a:lnTo>
                <a:lnTo>
                  <a:pt x="1848612" y="347472"/>
                </a:lnTo>
                <a:lnTo>
                  <a:pt x="1871162" y="342923"/>
                </a:lnTo>
                <a:lnTo>
                  <a:pt x="1889569" y="330517"/>
                </a:lnTo>
                <a:lnTo>
                  <a:pt x="1901975" y="312110"/>
                </a:lnTo>
                <a:lnTo>
                  <a:pt x="1906524" y="289560"/>
                </a:lnTo>
                <a:lnTo>
                  <a:pt x="1906524" y="57912"/>
                </a:lnTo>
                <a:lnTo>
                  <a:pt x="1901975" y="35361"/>
                </a:lnTo>
                <a:lnTo>
                  <a:pt x="1889569" y="16954"/>
                </a:lnTo>
                <a:lnTo>
                  <a:pt x="1871162" y="4548"/>
                </a:lnTo>
                <a:lnTo>
                  <a:pt x="1848612" y="0"/>
                </a:lnTo>
                <a:close/>
              </a:path>
            </a:pathLst>
          </a:custGeom>
          <a:solidFill>
            <a:srgbClr val="94B3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839214" y="2273934"/>
            <a:ext cx="13455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Conto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Consuntivo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03859" y="1126236"/>
            <a:ext cx="338327" cy="2423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5279" y="1008888"/>
            <a:ext cx="475615" cy="475615"/>
          </a:xfrm>
          <a:custGeom>
            <a:avLst/>
            <a:gdLst/>
            <a:ahLst/>
            <a:cxnLst/>
            <a:rect l="l" t="t" r="r" b="b"/>
            <a:pathLst>
              <a:path w="475615" h="475615">
                <a:moveTo>
                  <a:pt x="237744" y="0"/>
                </a:moveTo>
                <a:lnTo>
                  <a:pt x="189829" y="4829"/>
                </a:lnTo>
                <a:lnTo>
                  <a:pt x="145202" y="18680"/>
                </a:lnTo>
                <a:lnTo>
                  <a:pt x="104817" y="40598"/>
                </a:lnTo>
                <a:lnTo>
                  <a:pt x="69632" y="69627"/>
                </a:lnTo>
                <a:lnTo>
                  <a:pt x="40602" y="104812"/>
                </a:lnTo>
                <a:lnTo>
                  <a:pt x="18682" y="145196"/>
                </a:lnTo>
                <a:lnTo>
                  <a:pt x="4829" y="189825"/>
                </a:lnTo>
                <a:lnTo>
                  <a:pt x="0" y="237744"/>
                </a:lnTo>
                <a:lnTo>
                  <a:pt x="4829" y="285662"/>
                </a:lnTo>
                <a:lnTo>
                  <a:pt x="18682" y="330291"/>
                </a:lnTo>
                <a:lnTo>
                  <a:pt x="40602" y="370675"/>
                </a:lnTo>
                <a:lnTo>
                  <a:pt x="69632" y="405860"/>
                </a:lnTo>
                <a:lnTo>
                  <a:pt x="104817" y="434889"/>
                </a:lnTo>
                <a:lnTo>
                  <a:pt x="145202" y="456807"/>
                </a:lnTo>
                <a:lnTo>
                  <a:pt x="189829" y="470658"/>
                </a:lnTo>
                <a:lnTo>
                  <a:pt x="237744" y="475488"/>
                </a:lnTo>
                <a:lnTo>
                  <a:pt x="285658" y="470658"/>
                </a:lnTo>
                <a:lnTo>
                  <a:pt x="330285" y="456807"/>
                </a:lnTo>
                <a:lnTo>
                  <a:pt x="370670" y="434889"/>
                </a:lnTo>
                <a:lnTo>
                  <a:pt x="405855" y="405860"/>
                </a:lnTo>
                <a:lnTo>
                  <a:pt x="434885" y="370675"/>
                </a:lnTo>
                <a:lnTo>
                  <a:pt x="456805" y="330291"/>
                </a:lnTo>
                <a:lnTo>
                  <a:pt x="470658" y="285662"/>
                </a:lnTo>
                <a:lnTo>
                  <a:pt x="475488" y="237744"/>
                </a:lnTo>
                <a:lnTo>
                  <a:pt x="470658" y="189825"/>
                </a:lnTo>
                <a:lnTo>
                  <a:pt x="456805" y="145196"/>
                </a:lnTo>
                <a:lnTo>
                  <a:pt x="434885" y="104812"/>
                </a:lnTo>
                <a:lnTo>
                  <a:pt x="405855" y="69627"/>
                </a:lnTo>
                <a:lnTo>
                  <a:pt x="370670" y="40598"/>
                </a:lnTo>
                <a:lnTo>
                  <a:pt x="330285" y="18680"/>
                </a:lnTo>
                <a:lnTo>
                  <a:pt x="285658" y="4829"/>
                </a:lnTo>
                <a:lnTo>
                  <a:pt x="237744" y="0"/>
                </a:lnTo>
                <a:close/>
              </a:path>
            </a:pathLst>
          </a:custGeom>
          <a:solidFill>
            <a:srgbClr val="FCEADA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1739" y="975613"/>
            <a:ext cx="542925" cy="542290"/>
          </a:xfrm>
          <a:custGeom>
            <a:avLst/>
            <a:gdLst/>
            <a:ahLst/>
            <a:cxnLst/>
            <a:rect l="l" t="t" r="r" b="b"/>
            <a:pathLst>
              <a:path w="542925" h="542290">
                <a:moveTo>
                  <a:pt x="299021" y="1269"/>
                </a:moveTo>
                <a:lnTo>
                  <a:pt x="243547" y="1269"/>
                </a:lnTo>
                <a:lnTo>
                  <a:pt x="216268" y="6350"/>
                </a:lnTo>
                <a:lnTo>
                  <a:pt x="165747" y="21589"/>
                </a:lnTo>
                <a:lnTo>
                  <a:pt x="119583" y="46989"/>
                </a:lnTo>
                <a:lnTo>
                  <a:pt x="79425" y="80010"/>
                </a:lnTo>
                <a:lnTo>
                  <a:pt x="46329" y="119379"/>
                </a:lnTo>
                <a:lnTo>
                  <a:pt x="21285" y="166369"/>
                </a:lnTo>
                <a:lnTo>
                  <a:pt x="5613" y="217169"/>
                </a:lnTo>
                <a:lnTo>
                  <a:pt x="330" y="257810"/>
                </a:lnTo>
                <a:lnTo>
                  <a:pt x="0" y="271779"/>
                </a:lnTo>
                <a:lnTo>
                  <a:pt x="330" y="285750"/>
                </a:lnTo>
                <a:lnTo>
                  <a:pt x="5613" y="326389"/>
                </a:lnTo>
                <a:lnTo>
                  <a:pt x="21285" y="377189"/>
                </a:lnTo>
                <a:lnTo>
                  <a:pt x="46304" y="422910"/>
                </a:lnTo>
                <a:lnTo>
                  <a:pt x="79463" y="463550"/>
                </a:lnTo>
                <a:lnTo>
                  <a:pt x="119583" y="496569"/>
                </a:lnTo>
                <a:lnTo>
                  <a:pt x="165747" y="521969"/>
                </a:lnTo>
                <a:lnTo>
                  <a:pt x="216268" y="537210"/>
                </a:lnTo>
                <a:lnTo>
                  <a:pt x="257378" y="542289"/>
                </a:lnTo>
                <a:lnTo>
                  <a:pt x="285191" y="542289"/>
                </a:lnTo>
                <a:lnTo>
                  <a:pt x="326301" y="537210"/>
                </a:lnTo>
                <a:lnTo>
                  <a:pt x="376923" y="521969"/>
                </a:lnTo>
                <a:lnTo>
                  <a:pt x="379557" y="520700"/>
                </a:lnTo>
                <a:lnTo>
                  <a:pt x="258521" y="520700"/>
                </a:lnTo>
                <a:lnTo>
                  <a:pt x="233400" y="518160"/>
                </a:lnTo>
                <a:lnTo>
                  <a:pt x="174447" y="501650"/>
                </a:lnTo>
                <a:lnTo>
                  <a:pt x="132130" y="477519"/>
                </a:lnTo>
                <a:lnTo>
                  <a:pt x="95262" y="447039"/>
                </a:lnTo>
                <a:lnTo>
                  <a:pt x="64846" y="411479"/>
                </a:lnTo>
                <a:lnTo>
                  <a:pt x="41897" y="368300"/>
                </a:lnTo>
                <a:lnTo>
                  <a:pt x="27470" y="322579"/>
                </a:lnTo>
                <a:lnTo>
                  <a:pt x="22656" y="284479"/>
                </a:lnTo>
                <a:lnTo>
                  <a:pt x="22364" y="271779"/>
                </a:lnTo>
                <a:lnTo>
                  <a:pt x="22656" y="259079"/>
                </a:lnTo>
                <a:lnTo>
                  <a:pt x="27470" y="220979"/>
                </a:lnTo>
                <a:lnTo>
                  <a:pt x="41897" y="175260"/>
                </a:lnTo>
                <a:lnTo>
                  <a:pt x="64858" y="132079"/>
                </a:lnTo>
                <a:lnTo>
                  <a:pt x="95250" y="95250"/>
                </a:lnTo>
                <a:lnTo>
                  <a:pt x="132130" y="64769"/>
                </a:lnTo>
                <a:lnTo>
                  <a:pt x="174447" y="41910"/>
                </a:lnTo>
                <a:lnTo>
                  <a:pt x="221005" y="27939"/>
                </a:lnTo>
                <a:lnTo>
                  <a:pt x="258521" y="22860"/>
                </a:lnTo>
                <a:lnTo>
                  <a:pt x="379557" y="22860"/>
                </a:lnTo>
                <a:lnTo>
                  <a:pt x="376923" y="21589"/>
                </a:lnTo>
                <a:lnTo>
                  <a:pt x="351878" y="12700"/>
                </a:lnTo>
                <a:lnTo>
                  <a:pt x="326301" y="6350"/>
                </a:lnTo>
                <a:lnTo>
                  <a:pt x="299021" y="1269"/>
                </a:lnTo>
                <a:close/>
              </a:path>
              <a:path w="542925" h="542290">
                <a:moveTo>
                  <a:pt x="379557" y="22860"/>
                </a:moveTo>
                <a:lnTo>
                  <a:pt x="284048" y="22860"/>
                </a:lnTo>
                <a:lnTo>
                  <a:pt x="309168" y="25400"/>
                </a:lnTo>
                <a:lnTo>
                  <a:pt x="321564" y="27939"/>
                </a:lnTo>
                <a:lnTo>
                  <a:pt x="368223" y="41910"/>
                </a:lnTo>
                <a:lnTo>
                  <a:pt x="410514" y="64769"/>
                </a:lnTo>
                <a:lnTo>
                  <a:pt x="447319" y="95250"/>
                </a:lnTo>
                <a:lnTo>
                  <a:pt x="477710" y="132079"/>
                </a:lnTo>
                <a:lnTo>
                  <a:pt x="500672" y="175260"/>
                </a:lnTo>
                <a:lnTo>
                  <a:pt x="515099" y="220979"/>
                </a:lnTo>
                <a:lnTo>
                  <a:pt x="519810" y="259079"/>
                </a:lnTo>
                <a:lnTo>
                  <a:pt x="520204" y="271779"/>
                </a:lnTo>
                <a:lnTo>
                  <a:pt x="519912" y="284479"/>
                </a:lnTo>
                <a:lnTo>
                  <a:pt x="515099" y="322579"/>
                </a:lnTo>
                <a:lnTo>
                  <a:pt x="500672" y="368300"/>
                </a:lnTo>
                <a:lnTo>
                  <a:pt x="477723" y="411479"/>
                </a:lnTo>
                <a:lnTo>
                  <a:pt x="447306" y="447039"/>
                </a:lnTo>
                <a:lnTo>
                  <a:pt x="410514" y="477519"/>
                </a:lnTo>
                <a:lnTo>
                  <a:pt x="368223" y="501650"/>
                </a:lnTo>
                <a:lnTo>
                  <a:pt x="321564" y="515619"/>
                </a:lnTo>
                <a:lnTo>
                  <a:pt x="284048" y="520700"/>
                </a:lnTo>
                <a:lnTo>
                  <a:pt x="379557" y="520700"/>
                </a:lnTo>
                <a:lnTo>
                  <a:pt x="423049" y="496569"/>
                </a:lnTo>
                <a:lnTo>
                  <a:pt x="463130" y="463550"/>
                </a:lnTo>
                <a:lnTo>
                  <a:pt x="496265" y="422910"/>
                </a:lnTo>
                <a:lnTo>
                  <a:pt x="521284" y="377189"/>
                </a:lnTo>
                <a:lnTo>
                  <a:pt x="536956" y="326389"/>
                </a:lnTo>
                <a:lnTo>
                  <a:pt x="542239" y="285750"/>
                </a:lnTo>
                <a:lnTo>
                  <a:pt x="542569" y="271779"/>
                </a:lnTo>
                <a:lnTo>
                  <a:pt x="542137" y="257810"/>
                </a:lnTo>
                <a:lnTo>
                  <a:pt x="536956" y="217169"/>
                </a:lnTo>
                <a:lnTo>
                  <a:pt x="521284" y="166369"/>
                </a:lnTo>
                <a:lnTo>
                  <a:pt x="496239" y="119379"/>
                </a:lnTo>
                <a:lnTo>
                  <a:pt x="463169" y="80010"/>
                </a:lnTo>
                <a:lnTo>
                  <a:pt x="423049" y="46989"/>
                </a:lnTo>
                <a:lnTo>
                  <a:pt x="400634" y="33019"/>
                </a:lnTo>
                <a:lnTo>
                  <a:pt x="379557" y="22860"/>
                </a:lnTo>
                <a:close/>
              </a:path>
              <a:path w="542925" h="542290">
                <a:moveTo>
                  <a:pt x="294424" y="45719"/>
                </a:moveTo>
                <a:lnTo>
                  <a:pt x="248145" y="45719"/>
                </a:lnTo>
                <a:lnTo>
                  <a:pt x="236778" y="48260"/>
                </a:lnTo>
                <a:lnTo>
                  <a:pt x="225742" y="49529"/>
                </a:lnTo>
                <a:lnTo>
                  <a:pt x="183146" y="63500"/>
                </a:lnTo>
                <a:lnTo>
                  <a:pt x="144691" y="83819"/>
                </a:lnTo>
                <a:lnTo>
                  <a:pt x="111086" y="111760"/>
                </a:lnTo>
                <a:lnTo>
                  <a:pt x="83375" y="144779"/>
                </a:lnTo>
                <a:lnTo>
                  <a:pt x="62522" y="184150"/>
                </a:lnTo>
                <a:lnTo>
                  <a:pt x="49326" y="226060"/>
                </a:lnTo>
                <a:lnTo>
                  <a:pt x="44716" y="271779"/>
                </a:lnTo>
                <a:lnTo>
                  <a:pt x="44996" y="283210"/>
                </a:lnTo>
                <a:lnTo>
                  <a:pt x="54902" y="339089"/>
                </a:lnTo>
                <a:lnTo>
                  <a:pt x="72047" y="379729"/>
                </a:lnTo>
                <a:lnTo>
                  <a:pt x="96456" y="415289"/>
                </a:lnTo>
                <a:lnTo>
                  <a:pt x="127241" y="447039"/>
                </a:lnTo>
                <a:lnTo>
                  <a:pt x="163271" y="471169"/>
                </a:lnTo>
                <a:lnTo>
                  <a:pt x="203923" y="487679"/>
                </a:lnTo>
                <a:lnTo>
                  <a:pt x="259664" y="497839"/>
                </a:lnTo>
                <a:lnTo>
                  <a:pt x="282905" y="497839"/>
                </a:lnTo>
                <a:lnTo>
                  <a:pt x="316826" y="494029"/>
                </a:lnTo>
                <a:lnTo>
                  <a:pt x="338658" y="487679"/>
                </a:lnTo>
                <a:lnTo>
                  <a:pt x="359511" y="480060"/>
                </a:lnTo>
                <a:lnTo>
                  <a:pt x="367991" y="476250"/>
                </a:lnTo>
                <a:lnTo>
                  <a:pt x="260807" y="476250"/>
                </a:lnTo>
                <a:lnTo>
                  <a:pt x="230479" y="472439"/>
                </a:lnTo>
                <a:lnTo>
                  <a:pt x="191846" y="459739"/>
                </a:lnTo>
                <a:lnTo>
                  <a:pt x="157238" y="440689"/>
                </a:lnTo>
                <a:lnTo>
                  <a:pt x="126873" y="416560"/>
                </a:lnTo>
                <a:lnTo>
                  <a:pt x="101930" y="386079"/>
                </a:lnTo>
                <a:lnTo>
                  <a:pt x="83134" y="351789"/>
                </a:lnTo>
                <a:lnTo>
                  <a:pt x="71183" y="312419"/>
                </a:lnTo>
                <a:lnTo>
                  <a:pt x="67081" y="271779"/>
                </a:lnTo>
                <a:lnTo>
                  <a:pt x="67322" y="261619"/>
                </a:lnTo>
                <a:lnTo>
                  <a:pt x="76276" y="210819"/>
                </a:lnTo>
                <a:lnTo>
                  <a:pt x="91719" y="173989"/>
                </a:lnTo>
                <a:lnTo>
                  <a:pt x="113728" y="142239"/>
                </a:lnTo>
                <a:lnTo>
                  <a:pt x="141465" y="114300"/>
                </a:lnTo>
                <a:lnTo>
                  <a:pt x="173951" y="91439"/>
                </a:lnTo>
                <a:lnTo>
                  <a:pt x="210553" y="76200"/>
                </a:lnTo>
                <a:lnTo>
                  <a:pt x="260807" y="67310"/>
                </a:lnTo>
                <a:lnTo>
                  <a:pt x="367991" y="67310"/>
                </a:lnTo>
                <a:lnTo>
                  <a:pt x="359511" y="63500"/>
                </a:lnTo>
                <a:lnTo>
                  <a:pt x="338658" y="55879"/>
                </a:lnTo>
                <a:lnTo>
                  <a:pt x="316826" y="49529"/>
                </a:lnTo>
                <a:lnTo>
                  <a:pt x="305790" y="48260"/>
                </a:lnTo>
                <a:lnTo>
                  <a:pt x="294424" y="45719"/>
                </a:lnTo>
                <a:close/>
              </a:path>
              <a:path w="542925" h="542290">
                <a:moveTo>
                  <a:pt x="367991" y="67310"/>
                </a:moveTo>
                <a:lnTo>
                  <a:pt x="281762" y="67310"/>
                </a:lnTo>
                <a:lnTo>
                  <a:pt x="312089" y="71119"/>
                </a:lnTo>
                <a:lnTo>
                  <a:pt x="332041" y="76200"/>
                </a:lnTo>
                <a:lnTo>
                  <a:pt x="368617" y="91439"/>
                </a:lnTo>
                <a:lnTo>
                  <a:pt x="401154" y="114300"/>
                </a:lnTo>
                <a:lnTo>
                  <a:pt x="428840" y="142239"/>
                </a:lnTo>
                <a:lnTo>
                  <a:pt x="450850" y="173989"/>
                </a:lnTo>
                <a:lnTo>
                  <a:pt x="466293" y="210819"/>
                </a:lnTo>
                <a:lnTo>
                  <a:pt x="474408" y="250189"/>
                </a:lnTo>
                <a:lnTo>
                  <a:pt x="475488" y="271779"/>
                </a:lnTo>
                <a:lnTo>
                  <a:pt x="475246" y="281939"/>
                </a:lnTo>
                <a:lnTo>
                  <a:pt x="466293" y="332739"/>
                </a:lnTo>
                <a:lnTo>
                  <a:pt x="450850" y="369569"/>
                </a:lnTo>
                <a:lnTo>
                  <a:pt x="428866" y="401319"/>
                </a:lnTo>
                <a:lnTo>
                  <a:pt x="401154" y="429260"/>
                </a:lnTo>
                <a:lnTo>
                  <a:pt x="368617" y="450850"/>
                </a:lnTo>
                <a:lnTo>
                  <a:pt x="332041" y="466089"/>
                </a:lnTo>
                <a:lnTo>
                  <a:pt x="292252" y="474979"/>
                </a:lnTo>
                <a:lnTo>
                  <a:pt x="281762" y="474979"/>
                </a:lnTo>
                <a:lnTo>
                  <a:pt x="271157" y="476250"/>
                </a:lnTo>
                <a:lnTo>
                  <a:pt x="367991" y="476250"/>
                </a:lnTo>
                <a:lnTo>
                  <a:pt x="379298" y="471169"/>
                </a:lnTo>
                <a:lnTo>
                  <a:pt x="415417" y="447039"/>
                </a:lnTo>
                <a:lnTo>
                  <a:pt x="446112" y="415289"/>
                </a:lnTo>
                <a:lnTo>
                  <a:pt x="470522" y="379729"/>
                </a:lnTo>
                <a:lnTo>
                  <a:pt x="487667" y="339089"/>
                </a:lnTo>
                <a:lnTo>
                  <a:pt x="496671" y="294639"/>
                </a:lnTo>
                <a:lnTo>
                  <a:pt x="497852" y="271779"/>
                </a:lnTo>
                <a:lnTo>
                  <a:pt x="497484" y="260350"/>
                </a:lnTo>
                <a:lnTo>
                  <a:pt x="487667" y="204469"/>
                </a:lnTo>
                <a:lnTo>
                  <a:pt x="470522" y="163829"/>
                </a:lnTo>
                <a:lnTo>
                  <a:pt x="446100" y="128269"/>
                </a:lnTo>
                <a:lnTo>
                  <a:pt x="415417" y="96519"/>
                </a:lnTo>
                <a:lnTo>
                  <a:pt x="379298" y="72389"/>
                </a:lnTo>
                <a:lnTo>
                  <a:pt x="367991" y="67310"/>
                </a:lnTo>
                <a:close/>
              </a:path>
              <a:path w="542925" h="542290">
                <a:moveTo>
                  <a:pt x="271284" y="0"/>
                </a:moveTo>
                <a:lnTo>
                  <a:pt x="257378" y="1269"/>
                </a:lnTo>
                <a:lnTo>
                  <a:pt x="285191" y="1269"/>
                </a:lnTo>
                <a:lnTo>
                  <a:pt x="27128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91711" y="2209800"/>
            <a:ext cx="108585" cy="344805"/>
          </a:xfrm>
          <a:custGeom>
            <a:avLst/>
            <a:gdLst/>
            <a:ahLst/>
            <a:cxnLst/>
            <a:rect l="l" t="t" r="r" b="b"/>
            <a:pathLst>
              <a:path w="108585" h="344805">
                <a:moveTo>
                  <a:pt x="0" y="0"/>
                </a:moveTo>
                <a:lnTo>
                  <a:pt x="0" y="344424"/>
                </a:lnTo>
                <a:lnTo>
                  <a:pt x="108203" y="172212"/>
                </a:lnTo>
                <a:lnTo>
                  <a:pt x="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195317" y="2166340"/>
            <a:ext cx="6901815" cy="857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0000"/>
              </a:lnSpc>
              <a:spcBef>
                <a:spcPts val="100"/>
              </a:spcBef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I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risultati della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gestione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termini di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utili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perdite sono riportate nel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Conto  Consuntivo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dell'Istituzione scolastica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, cui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è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allegata una specifica relazione  illustrativa del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direttore</a:t>
            </a:r>
            <a:r>
              <a:rPr sz="1400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d'azienda.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152900" y="3212592"/>
            <a:ext cx="7020559" cy="0"/>
          </a:xfrm>
          <a:custGeom>
            <a:avLst/>
            <a:gdLst/>
            <a:ahLst/>
            <a:cxnLst/>
            <a:rect l="l" t="t" r="r" b="b"/>
            <a:pathLst>
              <a:path w="7020559">
                <a:moveTo>
                  <a:pt x="0" y="0"/>
                </a:moveTo>
                <a:lnTo>
                  <a:pt x="7020052" y="0"/>
                </a:lnTo>
              </a:path>
            </a:pathLst>
          </a:custGeom>
          <a:ln w="12192">
            <a:solidFill>
              <a:srgbClr val="001F5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99388" y="2205227"/>
            <a:ext cx="283463" cy="2834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40891" y="1010411"/>
            <a:ext cx="2980944" cy="7360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82039" y="1042416"/>
            <a:ext cx="2856230" cy="622300"/>
          </a:xfrm>
          <a:custGeom>
            <a:avLst/>
            <a:gdLst/>
            <a:ahLst/>
            <a:cxnLst/>
            <a:rect l="l" t="t" r="r" b="b"/>
            <a:pathLst>
              <a:path w="2856229" h="622300">
                <a:moveTo>
                  <a:pt x="2545080" y="0"/>
                </a:moveTo>
                <a:lnTo>
                  <a:pt x="0" y="0"/>
                </a:lnTo>
                <a:lnTo>
                  <a:pt x="310896" y="310896"/>
                </a:lnTo>
                <a:lnTo>
                  <a:pt x="0" y="621792"/>
                </a:lnTo>
                <a:lnTo>
                  <a:pt x="2545080" y="621792"/>
                </a:lnTo>
                <a:lnTo>
                  <a:pt x="2855976" y="310896"/>
                </a:lnTo>
                <a:lnTo>
                  <a:pt x="25450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82039" y="1042416"/>
            <a:ext cx="2856230" cy="622300"/>
          </a:xfrm>
          <a:custGeom>
            <a:avLst/>
            <a:gdLst/>
            <a:ahLst/>
            <a:cxnLst/>
            <a:rect l="l" t="t" r="r" b="b"/>
            <a:pathLst>
              <a:path w="2856229" h="622300">
                <a:moveTo>
                  <a:pt x="0" y="0"/>
                </a:moveTo>
                <a:lnTo>
                  <a:pt x="2545080" y="0"/>
                </a:lnTo>
                <a:lnTo>
                  <a:pt x="2855976" y="310896"/>
                </a:lnTo>
                <a:lnTo>
                  <a:pt x="2545080" y="621792"/>
                </a:lnTo>
                <a:lnTo>
                  <a:pt x="0" y="621792"/>
                </a:lnTo>
                <a:lnTo>
                  <a:pt x="310896" y="310896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56894" y="909066"/>
            <a:ext cx="251459" cy="252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56894" y="909066"/>
            <a:ext cx="251460" cy="253365"/>
          </a:xfrm>
          <a:custGeom>
            <a:avLst/>
            <a:gdLst/>
            <a:ahLst/>
            <a:cxnLst/>
            <a:rect l="l" t="t" r="r" b="b"/>
            <a:pathLst>
              <a:path w="251459" h="253365">
                <a:moveTo>
                  <a:pt x="0" y="126492"/>
                </a:moveTo>
                <a:lnTo>
                  <a:pt x="9879" y="77259"/>
                </a:lnTo>
                <a:lnTo>
                  <a:pt x="36823" y="37052"/>
                </a:lnTo>
                <a:lnTo>
                  <a:pt x="76788" y="9941"/>
                </a:lnTo>
                <a:lnTo>
                  <a:pt x="125730" y="0"/>
                </a:lnTo>
                <a:lnTo>
                  <a:pt x="174671" y="9941"/>
                </a:lnTo>
                <a:lnTo>
                  <a:pt x="214636" y="37052"/>
                </a:lnTo>
                <a:lnTo>
                  <a:pt x="241580" y="77259"/>
                </a:lnTo>
                <a:lnTo>
                  <a:pt x="251459" y="126492"/>
                </a:lnTo>
                <a:lnTo>
                  <a:pt x="241580" y="175724"/>
                </a:lnTo>
                <a:lnTo>
                  <a:pt x="214636" y="215931"/>
                </a:lnTo>
                <a:lnTo>
                  <a:pt x="174671" y="243042"/>
                </a:lnTo>
                <a:lnTo>
                  <a:pt x="125730" y="252984"/>
                </a:lnTo>
                <a:lnTo>
                  <a:pt x="76788" y="243042"/>
                </a:lnTo>
                <a:lnTo>
                  <a:pt x="36823" y="215931"/>
                </a:lnTo>
                <a:lnTo>
                  <a:pt x="9879" y="175724"/>
                </a:lnTo>
                <a:lnTo>
                  <a:pt x="0" y="126492"/>
                </a:lnTo>
                <a:close/>
              </a:path>
            </a:pathLst>
          </a:custGeom>
          <a:ln w="2590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129995" y="933957"/>
            <a:ext cx="2104390" cy="534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  <a:p>
            <a:pPr marL="669290">
              <a:lnSpc>
                <a:spcPct val="100000"/>
              </a:lnSpc>
              <a:spcBef>
                <a:spcPts val="1000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Rendicontazione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65810" y="3658870"/>
            <a:ext cx="6184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Rica</a:t>
            </a:r>
            <a:r>
              <a:rPr sz="1600" b="1" spc="-4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674111" y="3658870"/>
            <a:ext cx="5314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Cos</a:t>
            </a:r>
            <a:r>
              <a:rPr sz="1600" b="1" spc="-1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20417" y="3631184"/>
            <a:ext cx="1746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79546"/>
                </a:solidFill>
                <a:latin typeface="Arial"/>
                <a:cs typeface="Arial"/>
              </a:rPr>
              <a:t>&gt;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583051" y="3646119"/>
            <a:ext cx="29781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5" dirty="0">
                <a:solidFill>
                  <a:srgbClr val="F79546"/>
                </a:solidFill>
                <a:latin typeface="Wingdings"/>
                <a:cs typeface="Wingdings"/>
              </a:rPr>
              <a:t>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321809" y="3658870"/>
            <a:ext cx="4083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Utili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65810" y="4911344"/>
            <a:ext cx="6184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Rica</a:t>
            </a:r>
            <a:r>
              <a:rPr sz="1600" b="1" spc="-4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673476" y="4911344"/>
            <a:ext cx="5314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Cos</a:t>
            </a:r>
            <a:r>
              <a:rPr sz="1600" b="1" spc="-1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820036" y="4883658"/>
            <a:ext cx="1746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79546"/>
                </a:solidFill>
                <a:latin typeface="Arial"/>
                <a:cs typeface="Arial"/>
              </a:rPr>
              <a:t>&lt;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581780" y="4899152"/>
            <a:ext cx="2971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79546"/>
                </a:solidFill>
                <a:latin typeface="Wingdings"/>
                <a:cs typeface="Wingdings"/>
              </a:rPr>
              <a:t>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167885" y="4911344"/>
            <a:ext cx="7131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Pe</a:t>
            </a:r>
            <a:r>
              <a:rPr sz="16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r</a:t>
            </a:r>
            <a:r>
              <a:rPr sz="16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di</a:t>
            </a:r>
            <a:r>
              <a:rPr sz="1600" b="1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t</a:t>
            </a:r>
            <a:r>
              <a:rPr sz="16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556503" y="4605528"/>
            <a:ext cx="5544185" cy="0"/>
          </a:xfrm>
          <a:custGeom>
            <a:avLst/>
            <a:gdLst/>
            <a:ahLst/>
            <a:cxnLst/>
            <a:rect l="l" t="t" r="r" b="b"/>
            <a:pathLst>
              <a:path w="5544184">
                <a:moveTo>
                  <a:pt x="5544058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C5C8C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088635" y="4765547"/>
            <a:ext cx="220979" cy="6507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90159" y="3441191"/>
            <a:ext cx="257556" cy="7147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599303" y="3358108"/>
            <a:ext cx="5497830" cy="1135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0000"/>
              </a:lnSpc>
              <a:spcBef>
                <a:spcPts val="100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Gli utili sono accantonati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un apposito fondo dello stato  patrimoniale,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destinato,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prioritariamente, alla copertura di eventuali  perdite di gestione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subordine al miglioramento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incremento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delle  attrezzature</a:t>
            </a:r>
            <a:r>
              <a:rPr sz="14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didattiche*.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599303" y="4689703"/>
            <a:ext cx="5497195" cy="1690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0000"/>
              </a:lnSpc>
              <a:spcBef>
                <a:spcPts val="100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Nei casi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cui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perdita di gestione dell'azienda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sia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dovuta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cause  permanenti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non rimuovibili entro tre esercizi finanziari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non sia  possibile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un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ridimensionamento strutturale dell'azienda medesima,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il 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Consiglio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d'Istituto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ne dispone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chiusura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il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direttore dell'azienda  provvede alla liquidazione del patrimonio, destinando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attività  eventualmente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residuate a finalità didattiche e</a:t>
            </a:r>
            <a:r>
              <a:rPr sz="1400" spc="-1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formative.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29539" y="5632703"/>
            <a:ext cx="531876" cy="5318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794715" y="5573979"/>
            <a:ext cx="4544060" cy="739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30100"/>
              </a:lnSpc>
              <a:spcBef>
                <a:spcPts val="95"/>
              </a:spcBef>
            </a:pP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*Qualora il fondo non </a:t>
            </a:r>
            <a:r>
              <a:rPr sz="1200" spc="-10" dirty="0">
                <a:solidFill>
                  <a:srgbClr val="001F5F"/>
                </a:solidFill>
                <a:latin typeface="Arial"/>
                <a:cs typeface="Arial"/>
              </a:rPr>
              <a:t>sia sufficiente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per coprire </a:t>
            </a:r>
            <a:r>
              <a:rPr sz="1200" spc="-10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eventuali perdite,  le stesse </a:t>
            </a:r>
            <a:r>
              <a:rPr sz="1200" spc="-10" dirty="0">
                <a:solidFill>
                  <a:srgbClr val="001F5F"/>
                </a:solidFill>
                <a:latin typeface="Arial"/>
                <a:cs typeface="Arial"/>
              </a:rPr>
              <a:t>possono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essere coperte, previa delibera del </a:t>
            </a:r>
            <a:r>
              <a:rPr sz="1200" spc="-10" dirty="0">
                <a:solidFill>
                  <a:srgbClr val="001F5F"/>
                </a:solidFill>
                <a:latin typeface="Arial"/>
                <a:cs typeface="Arial"/>
              </a:rPr>
              <a:t>consiglio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di 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istituto,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mediante un prelievo dall'avanzo di</a:t>
            </a:r>
            <a:r>
              <a:rPr sz="1200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amministrazione.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088496" y="6555545"/>
            <a:ext cx="3422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202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44167" y="3125723"/>
            <a:ext cx="719455" cy="1181100"/>
          </a:xfrm>
          <a:custGeom>
            <a:avLst/>
            <a:gdLst/>
            <a:ahLst/>
            <a:cxnLst/>
            <a:rect l="l" t="t" r="r" b="b"/>
            <a:pathLst>
              <a:path w="719455" h="1181100">
                <a:moveTo>
                  <a:pt x="719327" y="821436"/>
                </a:moveTo>
                <a:lnTo>
                  <a:pt x="0" y="821436"/>
                </a:lnTo>
                <a:lnTo>
                  <a:pt x="359663" y="1181100"/>
                </a:lnTo>
                <a:lnTo>
                  <a:pt x="719327" y="821436"/>
                </a:lnTo>
                <a:close/>
              </a:path>
              <a:path w="719455" h="1181100">
                <a:moveTo>
                  <a:pt x="539495" y="0"/>
                </a:moveTo>
                <a:lnTo>
                  <a:pt x="179831" y="0"/>
                </a:lnTo>
                <a:lnTo>
                  <a:pt x="179831" y="821436"/>
                </a:lnTo>
                <a:lnTo>
                  <a:pt x="539495" y="821436"/>
                </a:lnTo>
                <a:lnTo>
                  <a:pt x="539495" y="0"/>
                </a:lnTo>
                <a:close/>
              </a:path>
            </a:pathLst>
          </a:custGeom>
          <a:solidFill>
            <a:srgbClr val="DCE6F1">
              <a:alpha val="3411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70154" y="30860"/>
            <a:ext cx="65836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Scritture contabili </a:t>
            </a:r>
            <a:r>
              <a:rPr spc="-5" dirty="0"/>
              <a:t>delle </a:t>
            </a:r>
            <a:r>
              <a:rPr dirty="0"/>
              <a:t>Gestioni economiche</a:t>
            </a:r>
            <a:r>
              <a:rPr spc="-145" dirty="0"/>
              <a:t> </a:t>
            </a:r>
            <a:r>
              <a:rPr dirty="0"/>
              <a:t>separate</a:t>
            </a:r>
          </a:p>
        </p:txBody>
      </p:sp>
      <p:sp>
        <p:nvSpPr>
          <p:cNvPr id="8" name="object 8"/>
          <p:cNvSpPr/>
          <p:nvPr/>
        </p:nvSpPr>
        <p:spPr>
          <a:xfrm>
            <a:off x="403859" y="1126236"/>
            <a:ext cx="338327" cy="2423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5279" y="1008888"/>
            <a:ext cx="475615" cy="475615"/>
          </a:xfrm>
          <a:custGeom>
            <a:avLst/>
            <a:gdLst/>
            <a:ahLst/>
            <a:cxnLst/>
            <a:rect l="l" t="t" r="r" b="b"/>
            <a:pathLst>
              <a:path w="475615" h="475615">
                <a:moveTo>
                  <a:pt x="237744" y="0"/>
                </a:moveTo>
                <a:lnTo>
                  <a:pt x="189829" y="4829"/>
                </a:lnTo>
                <a:lnTo>
                  <a:pt x="145202" y="18680"/>
                </a:lnTo>
                <a:lnTo>
                  <a:pt x="104817" y="40598"/>
                </a:lnTo>
                <a:lnTo>
                  <a:pt x="69632" y="69627"/>
                </a:lnTo>
                <a:lnTo>
                  <a:pt x="40602" y="104812"/>
                </a:lnTo>
                <a:lnTo>
                  <a:pt x="18682" y="145196"/>
                </a:lnTo>
                <a:lnTo>
                  <a:pt x="4829" y="189825"/>
                </a:lnTo>
                <a:lnTo>
                  <a:pt x="0" y="237744"/>
                </a:lnTo>
                <a:lnTo>
                  <a:pt x="4829" y="285662"/>
                </a:lnTo>
                <a:lnTo>
                  <a:pt x="18682" y="330291"/>
                </a:lnTo>
                <a:lnTo>
                  <a:pt x="40602" y="370675"/>
                </a:lnTo>
                <a:lnTo>
                  <a:pt x="69632" y="405860"/>
                </a:lnTo>
                <a:lnTo>
                  <a:pt x="104817" y="434889"/>
                </a:lnTo>
                <a:lnTo>
                  <a:pt x="145202" y="456807"/>
                </a:lnTo>
                <a:lnTo>
                  <a:pt x="189829" y="470658"/>
                </a:lnTo>
                <a:lnTo>
                  <a:pt x="237744" y="475488"/>
                </a:lnTo>
                <a:lnTo>
                  <a:pt x="285658" y="470658"/>
                </a:lnTo>
                <a:lnTo>
                  <a:pt x="330285" y="456807"/>
                </a:lnTo>
                <a:lnTo>
                  <a:pt x="370670" y="434889"/>
                </a:lnTo>
                <a:lnTo>
                  <a:pt x="405855" y="405860"/>
                </a:lnTo>
                <a:lnTo>
                  <a:pt x="434885" y="370675"/>
                </a:lnTo>
                <a:lnTo>
                  <a:pt x="456805" y="330291"/>
                </a:lnTo>
                <a:lnTo>
                  <a:pt x="470658" y="285662"/>
                </a:lnTo>
                <a:lnTo>
                  <a:pt x="475488" y="237744"/>
                </a:lnTo>
                <a:lnTo>
                  <a:pt x="470658" y="189825"/>
                </a:lnTo>
                <a:lnTo>
                  <a:pt x="456805" y="145196"/>
                </a:lnTo>
                <a:lnTo>
                  <a:pt x="434885" y="104812"/>
                </a:lnTo>
                <a:lnTo>
                  <a:pt x="405855" y="69627"/>
                </a:lnTo>
                <a:lnTo>
                  <a:pt x="370670" y="40598"/>
                </a:lnTo>
                <a:lnTo>
                  <a:pt x="330285" y="18680"/>
                </a:lnTo>
                <a:lnTo>
                  <a:pt x="285658" y="4829"/>
                </a:lnTo>
                <a:lnTo>
                  <a:pt x="237744" y="0"/>
                </a:lnTo>
                <a:close/>
              </a:path>
            </a:pathLst>
          </a:custGeom>
          <a:solidFill>
            <a:srgbClr val="FCEADA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1739" y="975613"/>
            <a:ext cx="542925" cy="542290"/>
          </a:xfrm>
          <a:custGeom>
            <a:avLst/>
            <a:gdLst/>
            <a:ahLst/>
            <a:cxnLst/>
            <a:rect l="l" t="t" r="r" b="b"/>
            <a:pathLst>
              <a:path w="542925" h="542290">
                <a:moveTo>
                  <a:pt x="299021" y="1269"/>
                </a:moveTo>
                <a:lnTo>
                  <a:pt x="243547" y="1269"/>
                </a:lnTo>
                <a:lnTo>
                  <a:pt x="216268" y="6350"/>
                </a:lnTo>
                <a:lnTo>
                  <a:pt x="165747" y="21589"/>
                </a:lnTo>
                <a:lnTo>
                  <a:pt x="119583" y="46989"/>
                </a:lnTo>
                <a:lnTo>
                  <a:pt x="79425" y="80010"/>
                </a:lnTo>
                <a:lnTo>
                  <a:pt x="46329" y="119379"/>
                </a:lnTo>
                <a:lnTo>
                  <a:pt x="21285" y="166369"/>
                </a:lnTo>
                <a:lnTo>
                  <a:pt x="5613" y="217169"/>
                </a:lnTo>
                <a:lnTo>
                  <a:pt x="330" y="257810"/>
                </a:lnTo>
                <a:lnTo>
                  <a:pt x="0" y="271779"/>
                </a:lnTo>
                <a:lnTo>
                  <a:pt x="330" y="285750"/>
                </a:lnTo>
                <a:lnTo>
                  <a:pt x="5613" y="326389"/>
                </a:lnTo>
                <a:lnTo>
                  <a:pt x="21285" y="377189"/>
                </a:lnTo>
                <a:lnTo>
                  <a:pt x="46304" y="422910"/>
                </a:lnTo>
                <a:lnTo>
                  <a:pt x="79463" y="463550"/>
                </a:lnTo>
                <a:lnTo>
                  <a:pt x="119583" y="496569"/>
                </a:lnTo>
                <a:lnTo>
                  <a:pt x="165747" y="521969"/>
                </a:lnTo>
                <a:lnTo>
                  <a:pt x="216268" y="537210"/>
                </a:lnTo>
                <a:lnTo>
                  <a:pt x="257378" y="542289"/>
                </a:lnTo>
                <a:lnTo>
                  <a:pt x="285191" y="542289"/>
                </a:lnTo>
                <a:lnTo>
                  <a:pt x="326301" y="537210"/>
                </a:lnTo>
                <a:lnTo>
                  <a:pt x="376923" y="521969"/>
                </a:lnTo>
                <a:lnTo>
                  <a:pt x="379557" y="520700"/>
                </a:lnTo>
                <a:lnTo>
                  <a:pt x="258521" y="520700"/>
                </a:lnTo>
                <a:lnTo>
                  <a:pt x="233400" y="518160"/>
                </a:lnTo>
                <a:lnTo>
                  <a:pt x="174447" y="501650"/>
                </a:lnTo>
                <a:lnTo>
                  <a:pt x="132130" y="477519"/>
                </a:lnTo>
                <a:lnTo>
                  <a:pt x="95262" y="447039"/>
                </a:lnTo>
                <a:lnTo>
                  <a:pt x="64846" y="411479"/>
                </a:lnTo>
                <a:lnTo>
                  <a:pt x="41897" y="368300"/>
                </a:lnTo>
                <a:lnTo>
                  <a:pt x="27470" y="322579"/>
                </a:lnTo>
                <a:lnTo>
                  <a:pt x="22656" y="284479"/>
                </a:lnTo>
                <a:lnTo>
                  <a:pt x="22364" y="271779"/>
                </a:lnTo>
                <a:lnTo>
                  <a:pt x="22656" y="259079"/>
                </a:lnTo>
                <a:lnTo>
                  <a:pt x="27470" y="220979"/>
                </a:lnTo>
                <a:lnTo>
                  <a:pt x="41897" y="175260"/>
                </a:lnTo>
                <a:lnTo>
                  <a:pt x="64858" y="132079"/>
                </a:lnTo>
                <a:lnTo>
                  <a:pt x="95250" y="95250"/>
                </a:lnTo>
                <a:lnTo>
                  <a:pt x="132130" y="64769"/>
                </a:lnTo>
                <a:lnTo>
                  <a:pt x="174447" y="41910"/>
                </a:lnTo>
                <a:lnTo>
                  <a:pt x="221005" y="27939"/>
                </a:lnTo>
                <a:lnTo>
                  <a:pt x="258521" y="22860"/>
                </a:lnTo>
                <a:lnTo>
                  <a:pt x="379557" y="22860"/>
                </a:lnTo>
                <a:lnTo>
                  <a:pt x="376923" y="21589"/>
                </a:lnTo>
                <a:lnTo>
                  <a:pt x="351878" y="12700"/>
                </a:lnTo>
                <a:lnTo>
                  <a:pt x="326301" y="6350"/>
                </a:lnTo>
                <a:lnTo>
                  <a:pt x="299021" y="1269"/>
                </a:lnTo>
                <a:close/>
              </a:path>
              <a:path w="542925" h="542290">
                <a:moveTo>
                  <a:pt x="379557" y="22860"/>
                </a:moveTo>
                <a:lnTo>
                  <a:pt x="284048" y="22860"/>
                </a:lnTo>
                <a:lnTo>
                  <a:pt x="309168" y="25400"/>
                </a:lnTo>
                <a:lnTo>
                  <a:pt x="321564" y="27939"/>
                </a:lnTo>
                <a:lnTo>
                  <a:pt x="368223" y="41910"/>
                </a:lnTo>
                <a:lnTo>
                  <a:pt x="410514" y="64769"/>
                </a:lnTo>
                <a:lnTo>
                  <a:pt x="447319" y="95250"/>
                </a:lnTo>
                <a:lnTo>
                  <a:pt x="477710" y="132079"/>
                </a:lnTo>
                <a:lnTo>
                  <a:pt x="500672" y="175260"/>
                </a:lnTo>
                <a:lnTo>
                  <a:pt x="515099" y="220979"/>
                </a:lnTo>
                <a:lnTo>
                  <a:pt x="519810" y="259079"/>
                </a:lnTo>
                <a:lnTo>
                  <a:pt x="520204" y="271779"/>
                </a:lnTo>
                <a:lnTo>
                  <a:pt x="519912" y="284479"/>
                </a:lnTo>
                <a:lnTo>
                  <a:pt x="515099" y="322579"/>
                </a:lnTo>
                <a:lnTo>
                  <a:pt x="500672" y="368300"/>
                </a:lnTo>
                <a:lnTo>
                  <a:pt x="477723" y="411479"/>
                </a:lnTo>
                <a:lnTo>
                  <a:pt x="447306" y="447039"/>
                </a:lnTo>
                <a:lnTo>
                  <a:pt x="410514" y="477519"/>
                </a:lnTo>
                <a:lnTo>
                  <a:pt x="368223" y="501650"/>
                </a:lnTo>
                <a:lnTo>
                  <a:pt x="321564" y="515619"/>
                </a:lnTo>
                <a:lnTo>
                  <a:pt x="284048" y="520700"/>
                </a:lnTo>
                <a:lnTo>
                  <a:pt x="379557" y="520700"/>
                </a:lnTo>
                <a:lnTo>
                  <a:pt x="423049" y="496569"/>
                </a:lnTo>
                <a:lnTo>
                  <a:pt x="463130" y="463550"/>
                </a:lnTo>
                <a:lnTo>
                  <a:pt x="496265" y="422910"/>
                </a:lnTo>
                <a:lnTo>
                  <a:pt x="521284" y="377189"/>
                </a:lnTo>
                <a:lnTo>
                  <a:pt x="536956" y="326389"/>
                </a:lnTo>
                <a:lnTo>
                  <a:pt x="542239" y="285750"/>
                </a:lnTo>
                <a:lnTo>
                  <a:pt x="542569" y="271779"/>
                </a:lnTo>
                <a:lnTo>
                  <a:pt x="542137" y="257810"/>
                </a:lnTo>
                <a:lnTo>
                  <a:pt x="536956" y="217169"/>
                </a:lnTo>
                <a:lnTo>
                  <a:pt x="521284" y="166369"/>
                </a:lnTo>
                <a:lnTo>
                  <a:pt x="496239" y="119379"/>
                </a:lnTo>
                <a:lnTo>
                  <a:pt x="463169" y="80010"/>
                </a:lnTo>
                <a:lnTo>
                  <a:pt x="423049" y="46989"/>
                </a:lnTo>
                <a:lnTo>
                  <a:pt x="400634" y="33019"/>
                </a:lnTo>
                <a:lnTo>
                  <a:pt x="379557" y="22860"/>
                </a:lnTo>
                <a:close/>
              </a:path>
              <a:path w="542925" h="542290">
                <a:moveTo>
                  <a:pt x="294424" y="45719"/>
                </a:moveTo>
                <a:lnTo>
                  <a:pt x="248145" y="45719"/>
                </a:lnTo>
                <a:lnTo>
                  <a:pt x="236778" y="48260"/>
                </a:lnTo>
                <a:lnTo>
                  <a:pt x="225742" y="49529"/>
                </a:lnTo>
                <a:lnTo>
                  <a:pt x="183146" y="63500"/>
                </a:lnTo>
                <a:lnTo>
                  <a:pt x="144691" y="83819"/>
                </a:lnTo>
                <a:lnTo>
                  <a:pt x="111086" y="111760"/>
                </a:lnTo>
                <a:lnTo>
                  <a:pt x="83375" y="144779"/>
                </a:lnTo>
                <a:lnTo>
                  <a:pt x="62522" y="184150"/>
                </a:lnTo>
                <a:lnTo>
                  <a:pt x="49326" y="226060"/>
                </a:lnTo>
                <a:lnTo>
                  <a:pt x="44716" y="271779"/>
                </a:lnTo>
                <a:lnTo>
                  <a:pt x="44996" y="283210"/>
                </a:lnTo>
                <a:lnTo>
                  <a:pt x="54902" y="339089"/>
                </a:lnTo>
                <a:lnTo>
                  <a:pt x="72047" y="379729"/>
                </a:lnTo>
                <a:lnTo>
                  <a:pt x="96456" y="415289"/>
                </a:lnTo>
                <a:lnTo>
                  <a:pt x="127241" y="447039"/>
                </a:lnTo>
                <a:lnTo>
                  <a:pt x="163271" y="471169"/>
                </a:lnTo>
                <a:lnTo>
                  <a:pt x="203923" y="487679"/>
                </a:lnTo>
                <a:lnTo>
                  <a:pt x="259664" y="497839"/>
                </a:lnTo>
                <a:lnTo>
                  <a:pt x="282905" y="497839"/>
                </a:lnTo>
                <a:lnTo>
                  <a:pt x="316826" y="494029"/>
                </a:lnTo>
                <a:lnTo>
                  <a:pt x="338658" y="487679"/>
                </a:lnTo>
                <a:lnTo>
                  <a:pt x="359511" y="480060"/>
                </a:lnTo>
                <a:lnTo>
                  <a:pt x="367991" y="476250"/>
                </a:lnTo>
                <a:lnTo>
                  <a:pt x="260807" y="476250"/>
                </a:lnTo>
                <a:lnTo>
                  <a:pt x="230479" y="472439"/>
                </a:lnTo>
                <a:lnTo>
                  <a:pt x="191846" y="459739"/>
                </a:lnTo>
                <a:lnTo>
                  <a:pt x="157238" y="440689"/>
                </a:lnTo>
                <a:lnTo>
                  <a:pt x="126873" y="416560"/>
                </a:lnTo>
                <a:lnTo>
                  <a:pt x="101930" y="386079"/>
                </a:lnTo>
                <a:lnTo>
                  <a:pt x="83134" y="351789"/>
                </a:lnTo>
                <a:lnTo>
                  <a:pt x="71183" y="312419"/>
                </a:lnTo>
                <a:lnTo>
                  <a:pt x="67081" y="271779"/>
                </a:lnTo>
                <a:lnTo>
                  <a:pt x="67322" y="261619"/>
                </a:lnTo>
                <a:lnTo>
                  <a:pt x="76276" y="210819"/>
                </a:lnTo>
                <a:lnTo>
                  <a:pt x="91719" y="173989"/>
                </a:lnTo>
                <a:lnTo>
                  <a:pt x="113728" y="142239"/>
                </a:lnTo>
                <a:lnTo>
                  <a:pt x="141465" y="114300"/>
                </a:lnTo>
                <a:lnTo>
                  <a:pt x="173951" y="91439"/>
                </a:lnTo>
                <a:lnTo>
                  <a:pt x="210553" y="76200"/>
                </a:lnTo>
                <a:lnTo>
                  <a:pt x="260807" y="67310"/>
                </a:lnTo>
                <a:lnTo>
                  <a:pt x="367991" y="67310"/>
                </a:lnTo>
                <a:lnTo>
                  <a:pt x="359511" y="63500"/>
                </a:lnTo>
                <a:lnTo>
                  <a:pt x="338658" y="55879"/>
                </a:lnTo>
                <a:lnTo>
                  <a:pt x="316826" y="49529"/>
                </a:lnTo>
                <a:lnTo>
                  <a:pt x="305790" y="48260"/>
                </a:lnTo>
                <a:lnTo>
                  <a:pt x="294424" y="45719"/>
                </a:lnTo>
                <a:close/>
              </a:path>
              <a:path w="542925" h="542290">
                <a:moveTo>
                  <a:pt x="367991" y="67310"/>
                </a:moveTo>
                <a:lnTo>
                  <a:pt x="281762" y="67310"/>
                </a:lnTo>
                <a:lnTo>
                  <a:pt x="312089" y="71119"/>
                </a:lnTo>
                <a:lnTo>
                  <a:pt x="332041" y="76200"/>
                </a:lnTo>
                <a:lnTo>
                  <a:pt x="368617" y="91439"/>
                </a:lnTo>
                <a:lnTo>
                  <a:pt x="401154" y="114300"/>
                </a:lnTo>
                <a:lnTo>
                  <a:pt x="428840" y="142239"/>
                </a:lnTo>
                <a:lnTo>
                  <a:pt x="450850" y="173989"/>
                </a:lnTo>
                <a:lnTo>
                  <a:pt x="466293" y="210819"/>
                </a:lnTo>
                <a:lnTo>
                  <a:pt x="474408" y="250189"/>
                </a:lnTo>
                <a:lnTo>
                  <a:pt x="475488" y="271779"/>
                </a:lnTo>
                <a:lnTo>
                  <a:pt x="475246" y="281939"/>
                </a:lnTo>
                <a:lnTo>
                  <a:pt x="466293" y="332739"/>
                </a:lnTo>
                <a:lnTo>
                  <a:pt x="450850" y="369569"/>
                </a:lnTo>
                <a:lnTo>
                  <a:pt x="428866" y="401319"/>
                </a:lnTo>
                <a:lnTo>
                  <a:pt x="401154" y="429260"/>
                </a:lnTo>
                <a:lnTo>
                  <a:pt x="368617" y="450850"/>
                </a:lnTo>
                <a:lnTo>
                  <a:pt x="332041" y="466089"/>
                </a:lnTo>
                <a:lnTo>
                  <a:pt x="292252" y="474979"/>
                </a:lnTo>
                <a:lnTo>
                  <a:pt x="281762" y="474979"/>
                </a:lnTo>
                <a:lnTo>
                  <a:pt x="271157" y="476250"/>
                </a:lnTo>
                <a:lnTo>
                  <a:pt x="367991" y="476250"/>
                </a:lnTo>
                <a:lnTo>
                  <a:pt x="379298" y="471169"/>
                </a:lnTo>
                <a:lnTo>
                  <a:pt x="415417" y="447039"/>
                </a:lnTo>
                <a:lnTo>
                  <a:pt x="446112" y="415289"/>
                </a:lnTo>
                <a:lnTo>
                  <a:pt x="470522" y="379729"/>
                </a:lnTo>
                <a:lnTo>
                  <a:pt x="487667" y="339089"/>
                </a:lnTo>
                <a:lnTo>
                  <a:pt x="496671" y="294639"/>
                </a:lnTo>
                <a:lnTo>
                  <a:pt x="497852" y="271779"/>
                </a:lnTo>
                <a:lnTo>
                  <a:pt x="497484" y="260350"/>
                </a:lnTo>
                <a:lnTo>
                  <a:pt x="487667" y="204469"/>
                </a:lnTo>
                <a:lnTo>
                  <a:pt x="470522" y="163829"/>
                </a:lnTo>
                <a:lnTo>
                  <a:pt x="446100" y="128269"/>
                </a:lnTo>
                <a:lnTo>
                  <a:pt x="415417" y="96519"/>
                </a:lnTo>
                <a:lnTo>
                  <a:pt x="379298" y="72389"/>
                </a:lnTo>
                <a:lnTo>
                  <a:pt x="367991" y="67310"/>
                </a:lnTo>
                <a:close/>
              </a:path>
              <a:path w="542925" h="542290">
                <a:moveTo>
                  <a:pt x="271284" y="0"/>
                </a:moveTo>
                <a:lnTo>
                  <a:pt x="257378" y="1269"/>
                </a:lnTo>
                <a:lnTo>
                  <a:pt x="285191" y="1269"/>
                </a:lnTo>
                <a:lnTo>
                  <a:pt x="27128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70154" y="338709"/>
            <a:ext cx="11002010" cy="2999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Aziende agrarie o speciali: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Tesoreria</a:t>
            </a:r>
            <a:r>
              <a:rPr sz="16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unica</a:t>
            </a:r>
            <a:endParaRPr sz="1600">
              <a:latin typeface="Arial"/>
              <a:cs typeface="Arial"/>
            </a:endParaRPr>
          </a:p>
          <a:p>
            <a:pPr marL="700405" marR="5080" algn="just">
              <a:lnSpc>
                <a:spcPct val="150100"/>
              </a:lnSpc>
              <a:spcBef>
                <a:spcPts val="1510"/>
              </a:spcBef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Le riscossioni e i pagamenti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delle aziende agrarie o speciali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, sono gestiti unitamente a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quelli dell'Istituzione 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scolastica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, con un solo conto corrente e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attraverso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un'unica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contabilità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speciale di tesoreria speciale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. In  merito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si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evidenzia quanto segue: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50">
              <a:latin typeface="Times New Roman"/>
              <a:cs typeface="Times New Roman"/>
            </a:endParaRPr>
          </a:p>
          <a:p>
            <a:pPr marL="2245360" marR="1297940" algn="just">
              <a:lnSpc>
                <a:spcPct val="150000"/>
              </a:lnSpc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relazione alle dimensioni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alle capacità produttive dell'azienda può essere aperto, presso  l'Istituto che gestisce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servizio di cassa dell'Istituzione scolastica, un distinto conto corrente  per il servizio di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cassa</a:t>
            </a:r>
            <a:r>
              <a:rPr sz="14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dell'azienda.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03423" y="4008856"/>
            <a:ext cx="7476490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ogni caso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entrate derivanti dalla gestione dell'azienda sono riversate dall'Istituto cassiere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sul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sotto conto fruttifero della contabilità speciale di tesoreria statale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intestata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all'Istituzione  scolastica.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503164" y="3692652"/>
            <a:ext cx="1475740" cy="143510"/>
          </a:xfrm>
          <a:custGeom>
            <a:avLst/>
            <a:gdLst/>
            <a:ahLst/>
            <a:cxnLst/>
            <a:rect l="l" t="t" r="r" b="b"/>
            <a:pathLst>
              <a:path w="1475740" h="143510">
                <a:moveTo>
                  <a:pt x="0" y="0"/>
                </a:moveTo>
                <a:lnTo>
                  <a:pt x="0" y="66675"/>
                </a:lnTo>
                <a:lnTo>
                  <a:pt x="737615" y="143256"/>
                </a:lnTo>
                <a:lnTo>
                  <a:pt x="1379818" y="76581"/>
                </a:lnTo>
                <a:lnTo>
                  <a:pt x="737615" y="76581"/>
                </a:lnTo>
                <a:lnTo>
                  <a:pt x="0" y="0"/>
                </a:lnTo>
                <a:close/>
              </a:path>
              <a:path w="1475740" h="143510">
                <a:moveTo>
                  <a:pt x="1475232" y="0"/>
                </a:moveTo>
                <a:lnTo>
                  <a:pt x="737615" y="76581"/>
                </a:lnTo>
                <a:lnTo>
                  <a:pt x="1379818" y="76581"/>
                </a:lnTo>
                <a:lnTo>
                  <a:pt x="1475232" y="66675"/>
                </a:lnTo>
                <a:lnTo>
                  <a:pt x="1475232" y="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67939" y="3730752"/>
            <a:ext cx="2844165" cy="0"/>
          </a:xfrm>
          <a:custGeom>
            <a:avLst/>
            <a:gdLst/>
            <a:ahLst/>
            <a:cxnLst/>
            <a:rect l="l" t="t" r="r" b="b"/>
            <a:pathLst>
              <a:path w="2844165">
                <a:moveTo>
                  <a:pt x="2844038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C5C8C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68311" y="3730752"/>
            <a:ext cx="2844165" cy="0"/>
          </a:xfrm>
          <a:custGeom>
            <a:avLst/>
            <a:gdLst/>
            <a:ahLst/>
            <a:cxnLst/>
            <a:rect l="l" t="t" r="r" b="b"/>
            <a:pathLst>
              <a:path w="2844165">
                <a:moveTo>
                  <a:pt x="2844038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C5C8C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75588" y="2505455"/>
            <a:ext cx="890015" cy="8900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82624" y="3951732"/>
            <a:ext cx="1075944" cy="10744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1088496" y="6555545"/>
            <a:ext cx="3422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203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0154" y="30860"/>
            <a:ext cx="65836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Scritture contabili </a:t>
            </a:r>
            <a:r>
              <a:rPr spc="-5" dirty="0"/>
              <a:t>delle </a:t>
            </a:r>
            <a:r>
              <a:rPr dirty="0"/>
              <a:t>Gestioni economiche</a:t>
            </a:r>
            <a:r>
              <a:rPr spc="-145" dirty="0"/>
              <a:t> </a:t>
            </a:r>
            <a:r>
              <a:rPr dirty="0"/>
              <a:t>separate</a:t>
            </a:r>
          </a:p>
        </p:txBody>
      </p:sp>
      <p:sp>
        <p:nvSpPr>
          <p:cNvPr id="7" name="object 7"/>
          <p:cNvSpPr/>
          <p:nvPr/>
        </p:nvSpPr>
        <p:spPr>
          <a:xfrm>
            <a:off x="454151" y="1097280"/>
            <a:ext cx="237744" cy="2712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5279" y="995172"/>
            <a:ext cx="475615" cy="475615"/>
          </a:xfrm>
          <a:custGeom>
            <a:avLst/>
            <a:gdLst/>
            <a:ahLst/>
            <a:cxnLst/>
            <a:rect l="l" t="t" r="r" b="b"/>
            <a:pathLst>
              <a:path w="475615" h="475615">
                <a:moveTo>
                  <a:pt x="237744" y="0"/>
                </a:moveTo>
                <a:lnTo>
                  <a:pt x="189829" y="4829"/>
                </a:lnTo>
                <a:lnTo>
                  <a:pt x="145202" y="18680"/>
                </a:lnTo>
                <a:lnTo>
                  <a:pt x="104817" y="40598"/>
                </a:lnTo>
                <a:lnTo>
                  <a:pt x="69632" y="69627"/>
                </a:lnTo>
                <a:lnTo>
                  <a:pt x="40602" y="104812"/>
                </a:lnTo>
                <a:lnTo>
                  <a:pt x="18682" y="145196"/>
                </a:lnTo>
                <a:lnTo>
                  <a:pt x="4829" y="189825"/>
                </a:lnTo>
                <a:lnTo>
                  <a:pt x="0" y="237743"/>
                </a:lnTo>
                <a:lnTo>
                  <a:pt x="4829" y="285662"/>
                </a:lnTo>
                <a:lnTo>
                  <a:pt x="18682" y="330291"/>
                </a:lnTo>
                <a:lnTo>
                  <a:pt x="40602" y="370675"/>
                </a:lnTo>
                <a:lnTo>
                  <a:pt x="69632" y="405860"/>
                </a:lnTo>
                <a:lnTo>
                  <a:pt x="104817" y="434889"/>
                </a:lnTo>
                <a:lnTo>
                  <a:pt x="145202" y="456807"/>
                </a:lnTo>
                <a:lnTo>
                  <a:pt x="189829" y="470658"/>
                </a:lnTo>
                <a:lnTo>
                  <a:pt x="237744" y="475488"/>
                </a:lnTo>
                <a:lnTo>
                  <a:pt x="285658" y="470658"/>
                </a:lnTo>
                <a:lnTo>
                  <a:pt x="330285" y="456807"/>
                </a:lnTo>
                <a:lnTo>
                  <a:pt x="370670" y="434889"/>
                </a:lnTo>
                <a:lnTo>
                  <a:pt x="405855" y="405860"/>
                </a:lnTo>
                <a:lnTo>
                  <a:pt x="434885" y="370675"/>
                </a:lnTo>
                <a:lnTo>
                  <a:pt x="456805" y="330291"/>
                </a:lnTo>
                <a:lnTo>
                  <a:pt x="470658" y="285662"/>
                </a:lnTo>
                <a:lnTo>
                  <a:pt x="475488" y="237743"/>
                </a:lnTo>
                <a:lnTo>
                  <a:pt x="470658" y="189825"/>
                </a:lnTo>
                <a:lnTo>
                  <a:pt x="456805" y="145196"/>
                </a:lnTo>
                <a:lnTo>
                  <a:pt x="434885" y="104812"/>
                </a:lnTo>
                <a:lnTo>
                  <a:pt x="405855" y="69627"/>
                </a:lnTo>
                <a:lnTo>
                  <a:pt x="370670" y="40598"/>
                </a:lnTo>
                <a:lnTo>
                  <a:pt x="330285" y="18680"/>
                </a:lnTo>
                <a:lnTo>
                  <a:pt x="285658" y="4829"/>
                </a:lnTo>
                <a:lnTo>
                  <a:pt x="237744" y="0"/>
                </a:lnTo>
                <a:close/>
              </a:path>
            </a:pathLst>
          </a:custGeom>
          <a:solidFill>
            <a:srgbClr val="FCEADA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1739" y="961897"/>
            <a:ext cx="542925" cy="542290"/>
          </a:xfrm>
          <a:custGeom>
            <a:avLst/>
            <a:gdLst/>
            <a:ahLst/>
            <a:cxnLst/>
            <a:rect l="l" t="t" r="r" b="b"/>
            <a:pathLst>
              <a:path w="542925" h="542290">
                <a:moveTo>
                  <a:pt x="299021" y="1269"/>
                </a:moveTo>
                <a:lnTo>
                  <a:pt x="243547" y="1269"/>
                </a:lnTo>
                <a:lnTo>
                  <a:pt x="216268" y="6350"/>
                </a:lnTo>
                <a:lnTo>
                  <a:pt x="165747" y="21589"/>
                </a:lnTo>
                <a:lnTo>
                  <a:pt x="119583" y="46989"/>
                </a:lnTo>
                <a:lnTo>
                  <a:pt x="79425" y="80010"/>
                </a:lnTo>
                <a:lnTo>
                  <a:pt x="46329" y="119379"/>
                </a:lnTo>
                <a:lnTo>
                  <a:pt x="21285" y="166369"/>
                </a:lnTo>
                <a:lnTo>
                  <a:pt x="5613" y="217169"/>
                </a:lnTo>
                <a:lnTo>
                  <a:pt x="330" y="257810"/>
                </a:lnTo>
                <a:lnTo>
                  <a:pt x="0" y="271779"/>
                </a:lnTo>
                <a:lnTo>
                  <a:pt x="330" y="285750"/>
                </a:lnTo>
                <a:lnTo>
                  <a:pt x="5613" y="326389"/>
                </a:lnTo>
                <a:lnTo>
                  <a:pt x="21285" y="377189"/>
                </a:lnTo>
                <a:lnTo>
                  <a:pt x="46304" y="422910"/>
                </a:lnTo>
                <a:lnTo>
                  <a:pt x="79463" y="463550"/>
                </a:lnTo>
                <a:lnTo>
                  <a:pt x="119583" y="496569"/>
                </a:lnTo>
                <a:lnTo>
                  <a:pt x="165747" y="521969"/>
                </a:lnTo>
                <a:lnTo>
                  <a:pt x="216268" y="537210"/>
                </a:lnTo>
                <a:lnTo>
                  <a:pt x="257378" y="542289"/>
                </a:lnTo>
                <a:lnTo>
                  <a:pt x="285191" y="542289"/>
                </a:lnTo>
                <a:lnTo>
                  <a:pt x="326301" y="537210"/>
                </a:lnTo>
                <a:lnTo>
                  <a:pt x="376923" y="521969"/>
                </a:lnTo>
                <a:lnTo>
                  <a:pt x="379557" y="520700"/>
                </a:lnTo>
                <a:lnTo>
                  <a:pt x="258521" y="520700"/>
                </a:lnTo>
                <a:lnTo>
                  <a:pt x="233400" y="518160"/>
                </a:lnTo>
                <a:lnTo>
                  <a:pt x="174447" y="500379"/>
                </a:lnTo>
                <a:lnTo>
                  <a:pt x="132130" y="477519"/>
                </a:lnTo>
                <a:lnTo>
                  <a:pt x="95262" y="447039"/>
                </a:lnTo>
                <a:lnTo>
                  <a:pt x="64846" y="411479"/>
                </a:lnTo>
                <a:lnTo>
                  <a:pt x="41897" y="368300"/>
                </a:lnTo>
                <a:lnTo>
                  <a:pt x="27470" y="322579"/>
                </a:lnTo>
                <a:lnTo>
                  <a:pt x="22656" y="284479"/>
                </a:lnTo>
                <a:lnTo>
                  <a:pt x="22364" y="271779"/>
                </a:lnTo>
                <a:lnTo>
                  <a:pt x="22656" y="259079"/>
                </a:lnTo>
                <a:lnTo>
                  <a:pt x="27470" y="220979"/>
                </a:lnTo>
                <a:lnTo>
                  <a:pt x="41897" y="175260"/>
                </a:lnTo>
                <a:lnTo>
                  <a:pt x="64858" y="132079"/>
                </a:lnTo>
                <a:lnTo>
                  <a:pt x="95250" y="95250"/>
                </a:lnTo>
                <a:lnTo>
                  <a:pt x="132130" y="64769"/>
                </a:lnTo>
                <a:lnTo>
                  <a:pt x="174447" y="41910"/>
                </a:lnTo>
                <a:lnTo>
                  <a:pt x="221005" y="27939"/>
                </a:lnTo>
                <a:lnTo>
                  <a:pt x="258521" y="22860"/>
                </a:lnTo>
                <a:lnTo>
                  <a:pt x="379557" y="22860"/>
                </a:lnTo>
                <a:lnTo>
                  <a:pt x="376923" y="21589"/>
                </a:lnTo>
                <a:lnTo>
                  <a:pt x="351878" y="12700"/>
                </a:lnTo>
                <a:lnTo>
                  <a:pt x="326301" y="6350"/>
                </a:lnTo>
                <a:lnTo>
                  <a:pt x="299021" y="1269"/>
                </a:lnTo>
                <a:close/>
              </a:path>
              <a:path w="542925" h="542290">
                <a:moveTo>
                  <a:pt x="379557" y="22860"/>
                </a:moveTo>
                <a:lnTo>
                  <a:pt x="284048" y="22860"/>
                </a:lnTo>
                <a:lnTo>
                  <a:pt x="309168" y="25400"/>
                </a:lnTo>
                <a:lnTo>
                  <a:pt x="321564" y="27939"/>
                </a:lnTo>
                <a:lnTo>
                  <a:pt x="368223" y="41910"/>
                </a:lnTo>
                <a:lnTo>
                  <a:pt x="410514" y="64769"/>
                </a:lnTo>
                <a:lnTo>
                  <a:pt x="447319" y="95250"/>
                </a:lnTo>
                <a:lnTo>
                  <a:pt x="477710" y="132079"/>
                </a:lnTo>
                <a:lnTo>
                  <a:pt x="500672" y="175260"/>
                </a:lnTo>
                <a:lnTo>
                  <a:pt x="515099" y="220979"/>
                </a:lnTo>
                <a:lnTo>
                  <a:pt x="519810" y="259079"/>
                </a:lnTo>
                <a:lnTo>
                  <a:pt x="520204" y="271779"/>
                </a:lnTo>
                <a:lnTo>
                  <a:pt x="519912" y="284479"/>
                </a:lnTo>
                <a:lnTo>
                  <a:pt x="515099" y="322579"/>
                </a:lnTo>
                <a:lnTo>
                  <a:pt x="500672" y="368300"/>
                </a:lnTo>
                <a:lnTo>
                  <a:pt x="477723" y="411479"/>
                </a:lnTo>
                <a:lnTo>
                  <a:pt x="447306" y="447039"/>
                </a:lnTo>
                <a:lnTo>
                  <a:pt x="410514" y="477519"/>
                </a:lnTo>
                <a:lnTo>
                  <a:pt x="368223" y="500379"/>
                </a:lnTo>
                <a:lnTo>
                  <a:pt x="321564" y="515619"/>
                </a:lnTo>
                <a:lnTo>
                  <a:pt x="284048" y="520700"/>
                </a:lnTo>
                <a:lnTo>
                  <a:pt x="379557" y="520700"/>
                </a:lnTo>
                <a:lnTo>
                  <a:pt x="423049" y="496569"/>
                </a:lnTo>
                <a:lnTo>
                  <a:pt x="463130" y="463550"/>
                </a:lnTo>
                <a:lnTo>
                  <a:pt x="496265" y="422910"/>
                </a:lnTo>
                <a:lnTo>
                  <a:pt x="521284" y="377189"/>
                </a:lnTo>
                <a:lnTo>
                  <a:pt x="536956" y="326389"/>
                </a:lnTo>
                <a:lnTo>
                  <a:pt x="542239" y="285750"/>
                </a:lnTo>
                <a:lnTo>
                  <a:pt x="542569" y="271779"/>
                </a:lnTo>
                <a:lnTo>
                  <a:pt x="542137" y="257810"/>
                </a:lnTo>
                <a:lnTo>
                  <a:pt x="536956" y="217169"/>
                </a:lnTo>
                <a:lnTo>
                  <a:pt x="521284" y="166369"/>
                </a:lnTo>
                <a:lnTo>
                  <a:pt x="496239" y="119379"/>
                </a:lnTo>
                <a:lnTo>
                  <a:pt x="463169" y="80010"/>
                </a:lnTo>
                <a:lnTo>
                  <a:pt x="423049" y="46989"/>
                </a:lnTo>
                <a:lnTo>
                  <a:pt x="400634" y="33019"/>
                </a:lnTo>
                <a:lnTo>
                  <a:pt x="379557" y="22860"/>
                </a:lnTo>
                <a:close/>
              </a:path>
              <a:path w="542925" h="542290">
                <a:moveTo>
                  <a:pt x="294424" y="45719"/>
                </a:moveTo>
                <a:lnTo>
                  <a:pt x="248145" y="45719"/>
                </a:lnTo>
                <a:lnTo>
                  <a:pt x="236778" y="48260"/>
                </a:lnTo>
                <a:lnTo>
                  <a:pt x="225742" y="49529"/>
                </a:lnTo>
                <a:lnTo>
                  <a:pt x="183146" y="62229"/>
                </a:lnTo>
                <a:lnTo>
                  <a:pt x="144691" y="83819"/>
                </a:lnTo>
                <a:lnTo>
                  <a:pt x="111086" y="111760"/>
                </a:lnTo>
                <a:lnTo>
                  <a:pt x="83375" y="144779"/>
                </a:lnTo>
                <a:lnTo>
                  <a:pt x="62522" y="182879"/>
                </a:lnTo>
                <a:lnTo>
                  <a:pt x="49326" y="226060"/>
                </a:lnTo>
                <a:lnTo>
                  <a:pt x="44716" y="271779"/>
                </a:lnTo>
                <a:lnTo>
                  <a:pt x="44996" y="283210"/>
                </a:lnTo>
                <a:lnTo>
                  <a:pt x="54902" y="339089"/>
                </a:lnTo>
                <a:lnTo>
                  <a:pt x="72047" y="379729"/>
                </a:lnTo>
                <a:lnTo>
                  <a:pt x="96456" y="415289"/>
                </a:lnTo>
                <a:lnTo>
                  <a:pt x="127241" y="447039"/>
                </a:lnTo>
                <a:lnTo>
                  <a:pt x="163271" y="471169"/>
                </a:lnTo>
                <a:lnTo>
                  <a:pt x="203923" y="487679"/>
                </a:lnTo>
                <a:lnTo>
                  <a:pt x="259664" y="497839"/>
                </a:lnTo>
                <a:lnTo>
                  <a:pt x="282905" y="497839"/>
                </a:lnTo>
                <a:lnTo>
                  <a:pt x="316826" y="494029"/>
                </a:lnTo>
                <a:lnTo>
                  <a:pt x="338658" y="487679"/>
                </a:lnTo>
                <a:lnTo>
                  <a:pt x="359511" y="480060"/>
                </a:lnTo>
                <a:lnTo>
                  <a:pt x="367991" y="476250"/>
                </a:lnTo>
                <a:lnTo>
                  <a:pt x="271157" y="476250"/>
                </a:lnTo>
                <a:lnTo>
                  <a:pt x="260807" y="474979"/>
                </a:lnTo>
                <a:lnTo>
                  <a:pt x="250444" y="474979"/>
                </a:lnTo>
                <a:lnTo>
                  <a:pt x="240169" y="473710"/>
                </a:lnTo>
                <a:lnTo>
                  <a:pt x="191846" y="459739"/>
                </a:lnTo>
                <a:lnTo>
                  <a:pt x="157238" y="440689"/>
                </a:lnTo>
                <a:lnTo>
                  <a:pt x="126873" y="416560"/>
                </a:lnTo>
                <a:lnTo>
                  <a:pt x="101930" y="386079"/>
                </a:lnTo>
                <a:lnTo>
                  <a:pt x="83134" y="350519"/>
                </a:lnTo>
                <a:lnTo>
                  <a:pt x="71183" y="312419"/>
                </a:lnTo>
                <a:lnTo>
                  <a:pt x="67081" y="271779"/>
                </a:lnTo>
                <a:lnTo>
                  <a:pt x="67322" y="261619"/>
                </a:lnTo>
                <a:lnTo>
                  <a:pt x="76276" y="210819"/>
                </a:lnTo>
                <a:lnTo>
                  <a:pt x="91719" y="173989"/>
                </a:lnTo>
                <a:lnTo>
                  <a:pt x="113728" y="142239"/>
                </a:lnTo>
                <a:lnTo>
                  <a:pt x="141465" y="114300"/>
                </a:lnTo>
                <a:lnTo>
                  <a:pt x="173951" y="91439"/>
                </a:lnTo>
                <a:lnTo>
                  <a:pt x="210553" y="76200"/>
                </a:lnTo>
                <a:lnTo>
                  <a:pt x="260807" y="67310"/>
                </a:lnTo>
                <a:lnTo>
                  <a:pt x="369404" y="67310"/>
                </a:lnTo>
                <a:lnTo>
                  <a:pt x="359511" y="62229"/>
                </a:lnTo>
                <a:lnTo>
                  <a:pt x="338658" y="55879"/>
                </a:lnTo>
                <a:lnTo>
                  <a:pt x="316826" y="49529"/>
                </a:lnTo>
                <a:lnTo>
                  <a:pt x="305790" y="48260"/>
                </a:lnTo>
                <a:lnTo>
                  <a:pt x="294424" y="45719"/>
                </a:lnTo>
                <a:close/>
              </a:path>
              <a:path w="542925" h="542290">
                <a:moveTo>
                  <a:pt x="369404" y="67310"/>
                </a:moveTo>
                <a:lnTo>
                  <a:pt x="281762" y="67310"/>
                </a:lnTo>
                <a:lnTo>
                  <a:pt x="312089" y="71119"/>
                </a:lnTo>
                <a:lnTo>
                  <a:pt x="332041" y="76200"/>
                </a:lnTo>
                <a:lnTo>
                  <a:pt x="368617" y="91439"/>
                </a:lnTo>
                <a:lnTo>
                  <a:pt x="401154" y="114300"/>
                </a:lnTo>
                <a:lnTo>
                  <a:pt x="428840" y="142239"/>
                </a:lnTo>
                <a:lnTo>
                  <a:pt x="450850" y="173989"/>
                </a:lnTo>
                <a:lnTo>
                  <a:pt x="466293" y="210819"/>
                </a:lnTo>
                <a:lnTo>
                  <a:pt x="474408" y="250189"/>
                </a:lnTo>
                <a:lnTo>
                  <a:pt x="475488" y="271779"/>
                </a:lnTo>
                <a:lnTo>
                  <a:pt x="475246" y="281939"/>
                </a:lnTo>
                <a:lnTo>
                  <a:pt x="466293" y="332739"/>
                </a:lnTo>
                <a:lnTo>
                  <a:pt x="450850" y="369569"/>
                </a:lnTo>
                <a:lnTo>
                  <a:pt x="428866" y="401319"/>
                </a:lnTo>
                <a:lnTo>
                  <a:pt x="401154" y="429260"/>
                </a:lnTo>
                <a:lnTo>
                  <a:pt x="368617" y="450850"/>
                </a:lnTo>
                <a:lnTo>
                  <a:pt x="332041" y="466089"/>
                </a:lnTo>
                <a:lnTo>
                  <a:pt x="292252" y="474979"/>
                </a:lnTo>
                <a:lnTo>
                  <a:pt x="281762" y="474979"/>
                </a:lnTo>
                <a:lnTo>
                  <a:pt x="271157" y="476250"/>
                </a:lnTo>
                <a:lnTo>
                  <a:pt x="367991" y="476250"/>
                </a:lnTo>
                <a:lnTo>
                  <a:pt x="379298" y="471169"/>
                </a:lnTo>
                <a:lnTo>
                  <a:pt x="415417" y="447039"/>
                </a:lnTo>
                <a:lnTo>
                  <a:pt x="446112" y="415289"/>
                </a:lnTo>
                <a:lnTo>
                  <a:pt x="470522" y="379729"/>
                </a:lnTo>
                <a:lnTo>
                  <a:pt x="487667" y="339089"/>
                </a:lnTo>
                <a:lnTo>
                  <a:pt x="496671" y="294639"/>
                </a:lnTo>
                <a:lnTo>
                  <a:pt x="497852" y="271779"/>
                </a:lnTo>
                <a:lnTo>
                  <a:pt x="497484" y="260350"/>
                </a:lnTo>
                <a:lnTo>
                  <a:pt x="487667" y="204469"/>
                </a:lnTo>
                <a:lnTo>
                  <a:pt x="470522" y="163829"/>
                </a:lnTo>
                <a:lnTo>
                  <a:pt x="446100" y="128269"/>
                </a:lnTo>
                <a:lnTo>
                  <a:pt x="415417" y="96519"/>
                </a:lnTo>
                <a:lnTo>
                  <a:pt x="379298" y="72389"/>
                </a:lnTo>
                <a:lnTo>
                  <a:pt x="369404" y="67310"/>
                </a:lnTo>
                <a:close/>
              </a:path>
              <a:path w="542925" h="542290">
                <a:moveTo>
                  <a:pt x="271284" y="0"/>
                </a:moveTo>
                <a:lnTo>
                  <a:pt x="257378" y="1269"/>
                </a:lnTo>
                <a:lnTo>
                  <a:pt x="285191" y="1269"/>
                </a:lnTo>
                <a:lnTo>
                  <a:pt x="27128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9347" y="2421635"/>
            <a:ext cx="10113645" cy="3156585"/>
          </a:xfrm>
          <a:custGeom>
            <a:avLst/>
            <a:gdLst/>
            <a:ahLst/>
            <a:cxnLst/>
            <a:rect l="l" t="t" r="r" b="b"/>
            <a:pathLst>
              <a:path w="10113645" h="3156585">
                <a:moveTo>
                  <a:pt x="0" y="526034"/>
                </a:moveTo>
                <a:lnTo>
                  <a:pt x="2149" y="478145"/>
                </a:lnTo>
                <a:lnTo>
                  <a:pt x="8474" y="431464"/>
                </a:lnTo>
                <a:lnTo>
                  <a:pt x="18790" y="386174"/>
                </a:lnTo>
                <a:lnTo>
                  <a:pt x="32909" y="342461"/>
                </a:lnTo>
                <a:lnTo>
                  <a:pt x="50647" y="300511"/>
                </a:lnTo>
                <a:lnTo>
                  <a:pt x="71818" y="260509"/>
                </a:lnTo>
                <a:lnTo>
                  <a:pt x="96235" y="222642"/>
                </a:lnTo>
                <a:lnTo>
                  <a:pt x="123715" y="187094"/>
                </a:lnTo>
                <a:lnTo>
                  <a:pt x="154070" y="154051"/>
                </a:lnTo>
                <a:lnTo>
                  <a:pt x="187115" y="123698"/>
                </a:lnTo>
                <a:lnTo>
                  <a:pt x="222664" y="96221"/>
                </a:lnTo>
                <a:lnTo>
                  <a:pt x="260532" y="71806"/>
                </a:lnTo>
                <a:lnTo>
                  <a:pt x="300533" y="50638"/>
                </a:lnTo>
                <a:lnTo>
                  <a:pt x="342481" y="32903"/>
                </a:lnTo>
                <a:lnTo>
                  <a:pt x="386191" y="18786"/>
                </a:lnTo>
                <a:lnTo>
                  <a:pt x="431477" y="8473"/>
                </a:lnTo>
                <a:lnTo>
                  <a:pt x="478153" y="2149"/>
                </a:lnTo>
                <a:lnTo>
                  <a:pt x="526034" y="0"/>
                </a:lnTo>
                <a:lnTo>
                  <a:pt x="9587230" y="0"/>
                </a:lnTo>
                <a:lnTo>
                  <a:pt x="9635118" y="2149"/>
                </a:lnTo>
                <a:lnTo>
                  <a:pt x="9681799" y="8473"/>
                </a:lnTo>
                <a:lnTo>
                  <a:pt x="9727089" y="18786"/>
                </a:lnTo>
                <a:lnTo>
                  <a:pt x="9770802" y="32903"/>
                </a:lnTo>
                <a:lnTo>
                  <a:pt x="9812752" y="50638"/>
                </a:lnTo>
                <a:lnTo>
                  <a:pt x="9852754" y="71806"/>
                </a:lnTo>
                <a:lnTo>
                  <a:pt x="9890621" y="96221"/>
                </a:lnTo>
                <a:lnTo>
                  <a:pt x="9926169" y="123698"/>
                </a:lnTo>
                <a:lnTo>
                  <a:pt x="9959212" y="154051"/>
                </a:lnTo>
                <a:lnTo>
                  <a:pt x="9989565" y="187094"/>
                </a:lnTo>
                <a:lnTo>
                  <a:pt x="10017042" y="222642"/>
                </a:lnTo>
                <a:lnTo>
                  <a:pt x="10041457" y="260509"/>
                </a:lnTo>
                <a:lnTo>
                  <a:pt x="10062625" y="300511"/>
                </a:lnTo>
                <a:lnTo>
                  <a:pt x="10080360" y="342461"/>
                </a:lnTo>
                <a:lnTo>
                  <a:pt x="10094477" y="386174"/>
                </a:lnTo>
                <a:lnTo>
                  <a:pt x="10104790" y="431464"/>
                </a:lnTo>
                <a:lnTo>
                  <a:pt x="10111114" y="478145"/>
                </a:lnTo>
                <a:lnTo>
                  <a:pt x="10113264" y="526034"/>
                </a:lnTo>
                <a:lnTo>
                  <a:pt x="10113264" y="2630170"/>
                </a:lnTo>
                <a:lnTo>
                  <a:pt x="10111114" y="2678058"/>
                </a:lnTo>
                <a:lnTo>
                  <a:pt x="10104790" y="2724739"/>
                </a:lnTo>
                <a:lnTo>
                  <a:pt x="10094477" y="2770029"/>
                </a:lnTo>
                <a:lnTo>
                  <a:pt x="10080360" y="2813742"/>
                </a:lnTo>
                <a:lnTo>
                  <a:pt x="10062625" y="2855692"/>
                </a:lnTo>
                <a:lnTo>
                  <a:pt x="10041457" y="2895694"/>
                </a:lnTo>
                <a:lnTo>
                  <a:pt x="10017042" y="2933561"/>
                </a:lnTo>
                <a:lnTo>
                  <a:pt x="9989565" y="2969109"/>
                </a:lnTo>
                <a:lnTo>
                  <a:pt x="9959213" y="3002153"/>
                </a:lnTo>
                <a:lnTo>
                  <a:pt x="9926169" y="3032505"/>
                </a:lnTo>
                <a:lnTo>
                  <a:pt x="9890621" y="3059982"/>
                </a:lnTo>
                <a:lnTo>
                  <a:pt x="9852754" y="3084397"/>
                </a:lnTo>
                <a:lnTo>
                  <a:pt x="9812752" y="3105565"/>
                </a:lnTo>
                <a:lnTo>
                  <a:pt x="9770802" y="3123300"/>
                </a:lnTo>
                <a:lnTo>
                  <a:pt x="9727089" y="3137417"/>
                </a:lnTo>
                <a:lnTo>
                  <a:pt x="9681799" y="3147730"/>
                </a:lnTo>
                <a:lnTo>
                  <a:pt x="9635118" y="3154054"/>
                </a:lnTo>
                <a:lnTo>
                  <a:pt x="9587230" y="3156204"/>
                </a:lnTo>
                <a:lnTo>
                  <a:pt x="526034" y="3156204"/>
                </a:lnTo>
                <a:lnTo>
                  <a:pt x="478153" y="3154054"/>
                </a:lnTo>
                <a:lnTo>
                  <a:pt x="431477" y="3147730"/>
                </a:lnTo>
                <a:lnTo>
                  <a:pt x="386191" y="3137417"/>
                </a:lnTo>
                <a:lnTo>
                  <a:pt x="342481" y="3123300"/>
                </a:lnTo>
                <a:lnTo>
                  <a:pt x="300533" y="3105565"/>
                </a:lnTo>
                <a:lnTo>
                  <a:pt x="260532" y="3084397"/>
                </a:lnTo>
                <a:lnTo>
                  <a:pt x="222664" y="3059982"/>
                </a:lnTo>
                <a:lnTo>
                  <a:pt x="187115" y="3032505"/>
                </a:lnTo>
                <a:lnTo>
                  <a:pt x="154070" y="3002153"/>
                </a:lnTo>
                <a:lnTo>
                  <a:pt x="123715" y="2969109"/>
                </a:lnTo>
                <a:lnTo>
                  <a:pt x="96235" y="2933561"/>
                </a:lnTo>
                <a:lnTo>
                  <a:pt x="71818" y="2895694"/>
                </a:lnTo>
                <a:lnTo>
                  <a:pt x="50647" y="2855692"/>
                </a:lnTo>
                <a:lnTo>
                  <a:pt x="32909" y="2813742"/>
                </a:lnTo>
                <a:lnTo>
                  <a:pt x="18790" y="2770029"/>
                </a:lnTo>
                <a:lnTo>
                  <a:pt x="8474" y="2724739"/>
                </a:lnTo>
                <a:lnTo>
                  <a:pt x="2149" y="2678058"/>
                </a:lnTo>
                <a:lnTo>
                  <a:pt x="0" y="2630170"/>
                </a:lnTo>
                <a:lnTo>
                  <a:pt x="0" y="526034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70154" y="338709"/>
            <a:ext cx="11004550" cy="19894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Attività per conto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terzi</a:t>
            </a:r>
            <a:endParaRPr sz="1600">
              <a:latin typeface="Arial"/>
              <a:cs typeface="Arial"/>
            </a:endParaRPr>
          </a:p>
          <a:p>
            <a:pPr marL="700405" marR="5080" algn="just">
              <a:lnSpc>
                <a:spcPct val="150100"/>
              </a:lnSpc>
              <a:spcBef>
                <a:spcPts val="1510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attività per conto terzi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sono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oggetto di contabilità separata da quella dell'Istituzione scolastica. I relativi  movimenti finanziari sono rilevati nella contabilità della medesima Istituzione scolastica,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specifiche voci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di 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entrata e di spesa, classificate "attività per conto</a:t>
            </a:r>
            <a:r>
              <a:rPr sz="1600" spc="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terzi".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Times New Roman"/>
              <a:cs typeface="Times New Roman"/>
            </a:endParaRPr>
          </a:p>
          <a:p>
            <a:pPr marL="1104900">
              <a:lnSpc>
                <a:spcPct val="100000"/>
              </a:lnSpc>
            </a:pPr>
            <a:r>
              <a:rPr sz="14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Meccanismi </a:t>
            </a:r>
            <a:r>
              <a:rPr sz="14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di raccordo con </a:t>
            </a:r>
            <a:r>
              <a:rPr sz="14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i </a:t>
            </a:r>
            <a:r>
              <a:rPr sz="14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documenti contabili della</a:t>
            </a:r>
            <a:r>
              <a:rPr sz="1400" b="1" u="heavy" spc="-2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Scuola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56716" y="2633472"/>
            <a:ext cx="2971800" cy="7360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88719" y="2665476"/>
            <a:ext cx="2857500" cy="622300"/>
          </a:xfrm>
          <a:custGeom>
            <a:avLst/>
            <a:gdLst/>
            <a:ahLst/>
            <a:cxnLst/>
            <a:rect l="l" t="t" r="r" b="b"/>
            <a:pathLst>
              <a:path w="2857500" h="622300">
                <a:moveTo>
                  <a:pt x="2546604" y="0"/>
                </a:moveTo>
                <a:lnTo>
                  <a:pt x="0" y="0"/>
                </a:lnTo>
                <a:lnTo>
                  <a:pt x="0" y="621791"/>
                </a:lnTo>
                <a:lnTo>
                  <a:pt x="2546604" y="621791"/>
                </a:lnTo>
                <a:lnTo>
                  <a:pt x="2857500" y="310896"/>
                </a:lnTo>
                <a:lnTo>
                  <a:pt x="25466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88719" y="2665476"/>
            <a:ext cx="2857500" cy="622300"/>
          </a:xfrm>
          <a:custGeom>
            <a:avLst/>
            <a:gdLst/>
            <a:ahLst/>
            <a:cxnLst/>
            <a:rect l="l" t="t" r="r" b="b"/>
            <a:pathLst>
              <a:path w="2857500" h="622300">
                <a:moveTo>
                  <a:pt x="0" y="0"/>
                </a:moveTo>
                <a:lnTo>
                  <a:pt x="2546604" y="0"/>
                </a:lnTo>
                <a:lnTo>
                  <a:pt x="2857500" y="310896"/>
                </a:lnTo>
                <a:lnTo>
                  <a:pt x="2546604" y="621791"/>
                </a:lnTo>
                <a:lnTo>
                  <a:pt x="0" y="621791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803273" y="2852166"/>
            <a:ext cx="14712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Programmazione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28522" y="2532126"/>
            <a:ext cx="251459" cy="2529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28522" y="2532126"/>
            <a:ext cx="251460" cy="253365"/>
          </a:xfrm>
          <a:custGeom>
            <a:avLst/>
            <a:gdLst/>
            <a:ahLst/>
            <a:cxnLst/>
            <a:rect l="l" t="t" r="r" b="b"/>
            <a:pathLst>
              <a:path w="251459" h="253364">
                <a:moveTo>
                  <a:pt x="0" y="126491"/>
                </a:moveTo>
                <a:lnTo>
                  <a:pt x="9879" y="77259"/>
                </a:lnTo>
                <a:lnTo>
                  <a:pt x="36823" y="37052"/>
                </a:lnTo>
                <a:lnTo>
                  <a:pt x="76788" y="9941"/>
                </a:lnTo>
                <a:lnTo>
                  <a:pt x="125730" y="0"/>
                </a:lnTo>
                <a:lnTo>
                  <a:pt x="174682" y="9941"/>
                </a:lnTo>
                <a:lnTo>
                  <a:pt x="214645" y="37052"/>
                </a:lnTo>
                <a:lnTo>
                  <a:pt x="241583" y="77259"/>
                </a:lnTo>
                <a:lnTo>
                  <a:pt x="251459" y="126491"/>
                </a:lnTo>
                <a:lnTo>
                  <a:pt x="241583" y="175724"/>
                </a:lnTo>
                <a:lnTo>
                  <a:pt x="214645" y="215931"/>
                </a:lnTo>
                <a:lnTo>
                  <a:pt x="174682" y="243042"/>
                </a:lnTo>
                <a:lnTo>
                  <a:pt x="125730" y="252984"/>
                </a:lnTo>
                <a:lnTo>
                  <a:pt x="76788" y="243042"/>
                </a:lnTo>
                <a:lnTo>
                  <a:pt x="36823" y="215931"/>
                </a:lnTo>
                <a:lnTo>
                  <a:pt x="9879" y="175724"/>
                </a:lnTo>
                <a:lnTo>
                  <a:pt x="0" y="126491"/>
                </a:lnTo>
                <a:close/>
              </a:path>
            </a:pathLst>
          </a:custGeom>
          <a:ln w="2590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201927" y="2557399"/>
            <a:ext cx="10350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477511" y="2633472"/>
            <a:ext cx="2980943" cy="7360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20996" y="2683751"/>
            <a:ext cx="2145792" cy="6888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18659" y="2665476"/>
            <a:ext cx="2856230" cy="622300"/>
          </a:xfrm>
          <a:custGeom>
            <a:avLst/>
            <a:gdLst/>
            <a:ahLst/>
            <a:cxnLst/>
            <a:rect l="l" t="t" r="r" b="b"/>
            <a:pathLst>
              <a:path w="2856229" h="622300">
                <a:moveTo>
                  <a:pt x="2545080" y="0"/>
                </a:moveTo>
                <a:lnTo>
                  <a:pt x="0" y="0"/>
                </a:lnTo>
                <a:lnTo>
                  <a:pt x="310895" y="310896"/>
                </a:lnTo>
                <a:lnTo>
                  <a:pt x="0" y="621791"/>
                </a:lnTo>
                <a:lnTo>
                  <a:pt x="2545080" y="621791"/>
                </a:lnTo>
                <a:lnTo>
                  <a:pt x="2855975" y="310896"/>
                </a:lnTo>
                <a:lnTo>
                  <a:pt x="25450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18659" y="2665476"/>
            <a:ext cx="2856230" cy="622300"/>
          </a:xfrm>
          <a:custGeom>
            <a:avLst/>
            <a:gdLst/>
            <a:ahLst/>
            <a:cxnLst/>
            <a:rect l="l" t="t" r="r" b="b"/>
            <a:pathLst>
              <a:path w="2856229" h="622300">
                <a:moveTo>
                  <a:pt x="0" y="0"/>
                </a:moveTo>
                <a:lnTo>
                  <a:pt x="2545080" y="0"/>
                </a:lnTo>
                <a:lnTo>
                  <a:pt x="2855975" y="310896"/>
                </a:lnTo>
                <a:lnTo>
                  <a:pt x="2545080" y="621791"/>
                </a:lnTo>
                <a:lnTo>
                  <a:pt x="0" y="621791"/>
                </a:lnTo>
                <a:lnTo>
                  <a:pt x="310895" y="310896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042661" y="2745486"/>
            <a:ext cx="180721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83234" marR="5080" indent="-47117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Gestione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,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verifiche</a:t>
            </a:r>
            <a:r>
              <a:rPr sz="1400" b="1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 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modifiche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495038" y="2524505"/>
            <a:ext cx="251460" cy="2529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95038" y="2524505"/>
            <a:ext cx="251460" cy="253365"/>
          </a:xfrm>
          <a:custGeom>
            <a:avLst/>
            <a:gdLst/>
            <a:ahLst/>
            <a:cxnLst/>
            <a:rect l="l" t="t" r="r" b="b"/>
            <a:pathLst>
              <a:path w="251460" h="253364">
                <a:moveTo>
                  <a:pt x="0" y="126492"/>
                </a:moveTo>
                <a:lnTo>
                  <a:pt x="9876" y="77259"/>
                </a:lnTo>
                <a:lnTo>
                  <a:pt x="36814" y="37052"/>
                </a:lnTo>
                <a:lnTo>
                  <a:pt x="76777" y="9941"/>
                </a:lnTo>
                <a:lnTo>
                  <a:pt x="125729" y="0"/>
                </a:lnTo>
                <a:lnTo>
                  <a:pt x="174682" y="9941"/>
                </a:lnTo>
                <a:lnTo>
                  <a:pt x="214645" y="37052"/>
                </a:lnTo>
                <a:lnTo>
                  <a:pt x="241583" y="77259"/>
                </a:lnTo>
                <a:lnTo>
                  <a:pt x="251460" y="126492"/>
                </a:lnTo>
                <a:lnTo>
                  <a:pt x="241583" y="175724"/>
                </a:lnTo>
                <a:lnTo>
                  <a:pt x="214645" y="215931"/>
                </a:lnTo>
                <a:lnTo>
                  <a:pt x="174682" y="243042"/>
                </a:lnTo>
                <a:lnTo>
                  <a:pt x="125729" y="252984"/>
                </a:lnTo>
                <a:lnTo>
                  <a:pt x="76777" y="243042"/>
                </a:lnTo>
                <a:lnTo>
                  <a:pt x="36814" y="215931"/>
                </a:lnTo>
                <a:lnTo>
                  <a:pt x="9876" y="175724"/>
                </a:lnTo>
                <a:lnTo>
                  <a:pt x="0" y="126492"/>
                </a:lnTo>
                <a:close/>
              </a:path>
            </a:pathLst>
          </a:custGeom>
          <a:ln w="2590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568697" y="2550032"/>
            <a:ext cx="10350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807452" y="2633472"/>
            <a:ext cx="2980944" cy="7360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848600" y="2665476"/>
            <a:ext cx="2856230" cy="622300"/>
          </a:xfrm>
          <a:custGeom>
            <a:avLst/>
            <a:gdLst/>
            <a:ahLst/>
            <a:cxnLst/>
            <a:rect l="l" t="t" r="r" b="b"/>
            <a:pathLst>
              <a:path w="2856229" h="622300">
                <a:moveTo>
                  <a:pt x="2545079" y="0"/>
                </a:moveTo>
                <a:lnTo>
                  <a:pt x="0" y="0"/>
                </a:lnTo>
                <a:lnTo>
                  <a:pt x="310896" y="310896"/>
                </a:lnTo>
                <a:lnTo>
                  <a:pt x="0" y="621791"/>
                </a:lnTo>
                <a:lnTo>
                  <a:pt x="2545079" y="621791"/>
                </a:lnTo>
                <a:lnTo>
                  <a:pt x="2855976" y="310896"/>
                </a:lnTo>
                <a:lnTo>
                  <a:pt x="25450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848600" y="2665476"/>
            <a:ext cx="2856230" cy="622300"/>
          </a:xfrm>
          <a:custGeom>
            <a:avLst/>
            <a:gdLst/>
            <a:ahLst/>
            <a:cxnLst/>
            <a:rect l="l" t="t" r="r" b="b"/>
            <a:pathLst>
              <a:path w="2856229" h="622300">
                <a:moveTo>
                  <a:pt x="0" y="0"/>
                </a:moveTo>
                <a:lnTo>
                  <a:pt x="2545079" y="0"/>
                </a:lnTo>
                <a:lnTo>
                  <a:pt x="2855976" y="310896"/>
                </a:lnTo>
                <a:lnTo>
                  <a:pt x="2545079" y="621791"/>
                </a:lnTo>
                <a:lnTo>
                  <a:pt x="0" y="621791"/>
                </a:lnTo>
                <a:lnTo>
                  <a:pt x="310896" y="310896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554593" y="2852166"/>
            <a:ext cx="14471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Rendicontazione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823454" y="2532126"/>
            <a:ext cx="251460" cy="2529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823454" y="2532126"/>
            <a:ext cx="251460" cy="253365"/>
          </a:xfrm>
          <a:custGeom>
            <a:avLst/>
            <a:gdLst/>
            <a:ahLst/>
            <a:cxnLst/>
            <a:rect l="l" t="t" r="r" b="b"/>
            <a:pathLst>
              <a:path w="251459" h="253364">
                <a:moveTo>
                  <a:pt x="0" y="126491"/>
                </a:moveTo>
                <a:lnTo>
                  <a:pt x="9876" y="77259"/>
                </a:lnTo>
                <a:lnTo>
                  <a:pt x="36814" y="37052"/>
                </a:lnTo>
                <a:lnTo>
                  <a:pt x="76777" y="9941"/>
                </a:lnTo>
                <a:lnTo>
                  <a:pt x="125729" y="0"/>
                </a:lnTo>
                <a:lnTo>
                  <a:pt x="174682" y="9941"/>
                </a:lnTo>
                <a:lnTo>
                  <a:pt x="214645" y="37052"/>
                </a:lnTo>
                <a:lnTo>
                  <a:pt x="241583" y="77259"/>
                </a:lnTo>
                <a:lnTo>
                  <a:pt x="251460" y="126491"/>
                </a:lnTo>
                <a:lnTo>
                  <a:pt x="241583" y="175724"/>
                </a:lnTo>
                <a:lnTo>
                  <a:pt x="214645" y="215931"/>
                </a:lnTo>
                <a:lnTo>
                  <a:pt x="174682" y="243042"/>
                </a:lnTo>
                <a:lnTo>
                  <a:pt x="125729" y="252984"/>
                </a:lnTo>
                <a:lnTo>
                  <a:pt x="76777" y="243042"/>
                </a:lnTo>
                <a:lnTo>
                  <a:pt x="36814" y="215931"/>
                </a:lnTo>
                <a:lnTo>
                  <a:pt x="9876" y="175724"/>
                </a:lnTo>
                <a:lnTo>
                  <a:pt x="0" y="126491"/>
                </a:lnTo>
                <a:close/>
              </a:path>
            </a:pathLst>
          </a:custGeom>
          <a:ln w="2590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897748" y="2557399"/>
            <a:ext cx="10350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158996" y="3831335"/>
            <a:ext cx="0" cy="1386205"/>
          </a:xfrm>
          <a:custGeom>
            <a:avLst/>
            <a:gdLst/>
            <a:ahLst/>
            <a:cxnLst/>
            <a:rect l="l" t="t" r="r" b="b"/>
            <a:pathLst>
              <a:path h="1386204">
                <a:moveTo>
                  <a:pt x="0" y="1385951"/>
                </a:moveTo>
                <a:lnTo>
                  <a:pt x="0" y="0"/>
                </a:lnTo>
              </a:path>
            </a:pathLst>
          </a:custGeom>
          <a:ln w="12192">
            <a:solidFill>
              <a:srgbClr val="C5C8C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542276" y="3831335"/>
            <a:ext cx="0" cy="1386205"/>
          </a:xfrm>
          <a:custGeom>
            <a:avLst/>
            <a:gdLst/>
            <a:ahLst/>
            <a:cxnLst/>
            <a:rect l="l" t="t" r="r" b="b"/>
            <a:pathLst>
              <a:path h="1386204">
                <a:moveTo>
                  <a:pt x="0" y="1385951"/>
                </a:moveTo>
                <a:lnTo>
                  <a:pt x="0" y="0"/>
                </a:lnTo>
              </a:path>
            </a:pathLst>
          </a:custGeom>
          <a:ln w="12192">
            <a:solidFill>
              <a:srgbClr val="C5C8C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039111" y="3564635"/>
            <a:ext cx="1094740" cy="108585"/>
          </a:xfrm>
          <a:custGeom>
            <a:avLst/>
            <a:gdLst/>
            <a:ahLst/>
            <a:cxnLst/>
            <a:rect l="l" t="t" r="r" b="b"/>
            <a:pathLst>
              <a:path w="1094739" h="108585">
                <a:moveTo>
                  <a:pt x="1094232" y="0"/>
                </a:moveTo>
                <a:lnTo>
                  <a:pt x="547115" y="54101"/>
                </a:lnTo>
                <a:lnTo>
                  <a:pt x="0" y="54101"/>
                </a:lnTo>
                <a:lnTo>
                  <a:pt x="547115" y="108203"/>
                </a:lnTo>
                <a:lnTo>
                  <a:pt x="1094232" y="54101"/>
                </a:lnTo>
                <a:lnTo>
                  <a:pt x="547115" y="54101"/>
                </a:lnTo>
                <a:lnTo>
                  <a:pt x="0" y="0"/>
                </a:lnTo>
                <a:lnTo>
                  <a:pt x="1094232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387340" y="3564635"/>
            <a:ext cx="1094740" cy="108585"/>
          </a:xfrm>
          <a:custGeom>
            <a:avLst/>
            <a:gdLst/>
            <a:ahLst/>
            <a:cxnLst/>
            <a:rect l="l" t="t" r="r" b="b"/>
            <a:pathLst>
              <a:path w="1094739" h="108585">
                <a:moveTo>
                  <a:pt x="1094232" y="0"/>
                </a:moveTo>
                <a:lnTo>
                  <a:pt x="547115" y="54101"/>
                </a:lnTo>
                <a:lnTo>
                  <a:pt x="0" y="54101"/>
                </a:lnTo>
                <a:lnTo>
                  <a:pt x="547115" y="108203"/>
                </a:lnTo>
                <a:lnTo>
                  <a:pt x="1094232" y="54101"/>
                </a:lnTo>
                <a:lnTo>
                  <a:pt x="547115" y="54101"/>
                </a:lnTo>
                <a:lnTo>
                  <a:pt x="0" y="0"/>
                </a:lnTo>
                <a:lnTo>
                  <a:pt x="1094232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717280" y="3564635"/>
            <a:ext cx="1092835" cy="108585"/>
          </a:xfrm>
          <a:custGeom>
            <a:avLst/>
            <a:gdLst/>
            <a:ahLst/>
            <a:cxnLst/>
            <a:rect l="l" t="t" r="r" b="b"/>
            <a:pathLst>
              <a:path w="1092834" h="108585">
                <a:moveTo>
                  <a:pt x="1092708" y="0"/>
                </a:moveTo>
                <a:lnTo>
                  <a:pt x="546353" y="54101"/>
                </a:lnTo>
                <a:lnTo>
                  <a:pt x="0" y="54101"/>
                </a:lnTo>
                <a:lnTo>
                  <a:pt x="546353" y="108203"/>
                </a:lnTo>
                <a:lnTo>
                  <a:pt x="1092708" y="54101"/>
                </a:lnTo>
                <a:lnTo>
                  <a:pt x="546353" y="54101"/>
                </a:lnTo>
                <a:lnTo>
                  <a:pt x="0" y="0"/>
                </a:lnTo>
                <a:lnTo>
                  <a:pt x="1092708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65860" y="3974591"/>
            <a:ext cx="376428" cy="3764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68779" y="4003547"/>
            <a:ext cx="1906905" cy="346075"/>
          </a:xfrm>
          <a:custGeom>
            <a:avLst/>
            <a:gdLst/>
            <a:ahLst/>
            <a:cxnLst/>
            <a:rect l="l" t="t" r="r" b="b"/>
            <a:pathLst>
              <a:path w="1906904" h="346075">
                <a:moveTo>
                  <a:pt x="1848866" y="0"/>
                </a:moveTo>
                <a:lnTo>
                  <a:pt x="57657" y="0"/>
                </a:lnTo>
                <a:lnTo>
                  <a:pt x="35200" y="4526"/>
                </a:lnTo>
                <a:lnTo>
                  <a:pt x="16875" y="16875"/>
                </a:lnTo>
                <a:lnTo>
                  <a:pt x="4526" y="35200"/>
                </a:lnTo>
                <a:lnTo>
                  <a:pt x="0" y="57657"/>
                </a:lnTo>
                <a:lnTo>
                  <a:pt x="0" y="288289"/>
                </a:lnTo>
                <a:lnTo>
                  <a:pt x="4526" y="310747"/>
                </a:lnTo>
                <a:lnTo>
                  <a:pt x="16875" y="329072"/>
                </a:lnTo>
                <a:lnTo>
                  <a:pt x="35200" y="341421"/>
                </a:lnTo>
                <a:lnTo>
                  <a:pt x="57657" y="345947"/>
                </a:lnTo>
                <a:lnTo>
                  <a:pt x="1848866" y="345947"/>
                </a:lnTo>
                <a:lnTo>
                  <a:pt x="1871323" y="341421"/>
                </a:lnTo>
                <a:lnTo>
                  <a:pt x="1889648" y="329072"/>
                </a:lnTo>
                <a:lnTo>
                  <a:pt x="1901997" y="310747"/>
                </a:lnTo>
                <a:lnTo>
                  <a:pt x="1906523" y="288289"/>
                </a:lnTo>
                <a:lnTo>
                  <a:pt x="1906523" y="57657"/>
                </a:lnTo>
                <a:lnTo>
                  <a:pt x="1901997" y="35200"/>
                </a:lnTo>
                <a:lnTo>
                  <a:pt x="1889648" y="16875"/>
                </a:lnTo>
                <a:lnTo>
                  <a:pt x="1871323" y="4526"/>
                </a:lnTo>
                <a:lnTo>
                  <a:pt x="1848866" y="0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867026" y="4068521"/>
            <a:ext cx="150939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Programma</a:t>
            </a:r>
            <a:r>
              <a:rPr sz="12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Annuale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668779" y="4713732"/>
            <a:ext cx="1906905" cy="346075"/>
          </a:xfrm>
          <a:custGeom>
            <a:avLst/>
            <a:gdLst/>
            <a:ahLst/>
            <a:cxnLst/>
            <a:rect l="l" t="t" r="r" b="b"/>
            <a:pathLst>
              <a:path w="1906904" h="346075">
                <a:moveTo>
                  <a:pt x="1848866" y="0"/>
                </a:moveTo>
                <a:lnTo>
                  <a:pt x="57657" y="0"/>
                </a:lnTo>
                <a:lnTo>
                  <a:pt x="35200" y="4526"/>
                </a:lnTo>
                <a:lnTo>
                  <a:pt x="16875" y="16875"/>
                </a:lnTo>
                <a:lnTo>
                  <a:pt x="4526" y="35200"/>
                </a:lnTo>
                <a:lnTo>
                  <a:pt x="0" y="57658"/>
                </a:lnTo>
                <a:lnTo>
                  <a:pt x="0" y="288290"/>
                </a:lnTo>
                <a:lnTo>
                  <a:pt x="4526" y="310747"/>
                </a:lnTo>
                <a:lnTo>
                  <a:pt x="16875" y="329072"/>
                </a:lnTo>
                <a:lnTo>
                  <a:pt x="35200" y="341421"/>
                </a:lnTo>
                <a:lnTo>
                  <a:pt x="57657" y="345948"/>
                </a:lnTo>
                <a:lnTo>
                  <a:pt x="1848866" y="345948"/>
                </a:lnTo>
                <a:lnTo>
                  <a:pt x="1871323" y="341421"/>
                </a:lnTo>
                <a:lnTo>
                  <a:pt x="1889648" y="329072"/>
                </a:lnTo>
                <a:lnTo>
                  <a:pt x="1901997" y="310747"/>
                </a:lnTo>
                <a:lnTo>
                  <a:pt x="1906523" y="288290"/>
                </a:lnTo>
                <a:lnTo>
                  <a:pt x="1906523" y="57658"/>
                </a:lnTo>
                <a:lnTo>
                  <a:pt x="1901997" y="35200"/>
                </a:lnTo>
                <a:lnTo>
                  <a:pt x="1889648" y="16875"/>
                </a:lnTo>
                <a:lnTo>
                  <a:pt x="1871323" y="4526"/>
                </a:lnTo>
                <a:lnTo>
                  <a:pt x="1848866" y="0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851786" y="4779391"/>
            <a:ext cx="15405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Relazione</a:t>
            </a:r>
            <a:r>
              <a:rPr sz="12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illustrativa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208532" y="4728971"/>
            <a:ext cx="310896" cy="3124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366759" y="4003547"/>
            <a:ext cx="1905000" cy="346075"/>
          </a:xfrm>
          <a:custGeom>
            <a:avLst/>
            <a:gdLst/>
            <a:ahLst/>
            <a:cxnLst/>
            <a:rect l="l" t="t" r="r" b="b"/>
            <a:pathLst>
              <a:path w="1905000" h="346075">
                <a:moveTo>
                  <a:pt x="1847342" y="0"/>
                </a:moveTo>
                <a:lnTo>
                  <a:pt x="57658" y="0"/>
                </a:lnTo>
                <a:lnTo>
                  <a:pt x="35200" y="4526"/>
                </a:lnTo>
                <a:lnTo>
                  <a:pt x="16875" y="16875"/>
                </a:lnTo>
                <a:lnTo>
                  <a:pt x="4526" y="35200"/>
                </a:lnTo>
                <a:lnTo>
                  <a:pt x="0" y="57657"/>
                </a:lnTo>
                <a:lnTo>
                  <a:pt x="0" y="288289"/>
                </a:lnTo>
                <a:lnTo>
                  <a:pt x="4526" y="310747"/>
                </a:lnTo>
                <a:lnTo>
                  <a:pt x="16875" y="329072"/>
                </a:lnTo>
                <a:lnTo>
                  <a:pt x="35200" y="341421"/>
                </a:lnTo>
                <a:lnTo>
                  <a:pt x="57658" y="345947"/>
                </a:lnTo>
                <a:lnTo>
                  <a:pt x="1847342" y="345947"/>
                </a:lnTo>
                <a:lnTo>
                  <a:pt x="1869799" y="341421"/>
                </a:lnTo>
                <a:lnTo>
                  <a:pt x="1888124" y="329072"/>
                </a:lnTo>
                <a:lnTo>
                  <a:pt x="1900473" y="310747"/>
                </a:lnTo>
                <a:lnTo>
                  <a:pt x="1905000" y="288289"/>
                </a:lnTo>
                <a:lnTo>
                  <a:pt x="1905000" y="57657"/>
                </a:lnTo>
                <a:lnTo>
                  <a:pt x="1900473" y="35200"/>
                </a:lnTo>
                <a:lnTo>
                  <a:pt x="1888124" y="16875"/>
                </a:lnTo>
                <a:lnTo>
                  <a:pt x="1869799" y="4526"/>
                </a:lnTo>
                <a:lnTo>
                  <a:pt x="1847342" y="0"/>
                </a:lnTo>
                <a:close/>
              </a:path>
            </a:pathLst>
          </a:custGeom>
          <a:solidFill>
            <a:srgbClr val="94B3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8646921" y="4068521"/>
            <a:ext cx="134556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Conto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Consuntivo</a:t>
            </a:r>
            <a:endParaRPr sz="12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982711" y="4070603"/>
            <a:ext cx="283464" cy="2834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4573270" y="3928999"/>
            <a:ext cx="27247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Per </a:t>
            </a:r>
            <a:r>
              <a:rPr sz="1200" spc="-10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attività per </a:t>
            </a:r>
            <a:r>
              <a:rPr sz="1200" spc="-10" dirty="0">
                <a:solidFill>
                  <a:srgbClr val="001F5F"/>
                </a:solidFill>
                <a:latin typeface="Arial"/>
                <a:cs typeface="Arial"/>
              </a:rPr>
              <a:t>conto terzi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non </a:t>
            </a:r>
            <a:r>
              <a:rPr sz="1200" spc="-10" dirty="0">
                <a:solidFill>
                  <a:srgbClr val="001F5F"/>
                </a:solidFill>
                <a:latin typeface="Arial"/>
                <a:cs typeface="Arial"/>
              </a:rPr>
              <a:t>sono 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previsti particolari adempimenti, oltre  quelli già illustrati nel </a:t>
            </a:r>
            <a:r>
              <a:rPr sz="1200" spc="-10" dirty="0">
                <a:solidFill>
                  <a:srgbClr val="001F5F"/>
                </a:solidFill>
                <a:latin typeface="Arial"/>
                <a:cs typeface="Arial"/>
              </a:rPr>
              <a:t>modulo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"Gestione  finanziaria e</a:t>
            </a:r>
            <a:r>
              <a:rPr sz="12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amministrativo-contabile".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06908" y="5804915"/>
            <a:ext cx="533399" cy="5334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1049527" y="5979972"/>
            <a:ext cx="8131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Per le attività per conto terzi sono dovuti tributi nella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misura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e con le modalità previste dall'ordinamento tributario</a:t>
            </a:r>
            <a:r>
              <a:rPr sz="1200" spc="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vigente.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1088496" y="6555545"/>
            <a:ext cx="3422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204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0154" y="30860"/>
            <a:ext cx="6583680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Scritture contabili </a:t>
            </a:r>
            <a:r>
              <a:rPr spc="-5" dirty="0"/>
              <a:t>delle </a:t>
            </a:r>
            <a:r>
              <a:rPr dirty="0"/>
              <a:t>Gestioni economiche</a:t>
            </a:r>
            <a:r>
              <a:rPr spc="-145" dirty="0"/>
              <a:t> </a:t>
            </a:r>
            <a:r>
              <a:rPr dirty="0"/>
              <a:t>separate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Attività per conto terzi: il Programma Annuale e la Relazione</a:t>
            </a:r>
            <a:r>
              <a:rPr sz="1600" b="0" spc="10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illustrativa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46988" y="1010411"/>
            <a:ext cx="2971800" cy="7360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78991" y="1042416"/>
            <a:ext cx="2857500" cy="622300"/>
          </a:xfrm>
          <a:custGeom>
            <a:avLst/>
            <a:gdLst/>
            <a:ahLst/>
            <a:cxnLst/>
            <a:rect l="l" t="t" r="r" b="b"/>
            <a:pathLst>
              <a:path w="2857500" h="622300">
                <a:moveTo>
                  <a:pt x="2546604" y="0"/>
                </a:moveTo>
                <a:lnTo>
                  <a:pt x="0" y="0"/>
                </a:lnTo>
                <a:lnTo>
                  <a:pt x="0" y="621792"/>
                </a:lnTo>
                <a:lnTo>
                  <a:pt x="2546604" y="621792"/>
                </a:lnTo>
                <a:lnTo>
                  <a:pt x="2857500" y="310896"/>
                </a:lnTo>
                <a:lnTo>
                  <a:pt x="25466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8991" y="1042416"/>
            <a:ext cx="2857500" cy="622300"/>
          </a:xfrm>
          <a:custGeom>
            <a:avLst/>
            <a:gdLst/>
            <a:ahLst/>
            <a:cxnLst/>
            <a:rect l="l" t="t" r="r" b="b"/>
            <a:pathLst>
              <a:path w="2857500" h="622300">
                <a:moveTo>
                  <a:pt x="0" y="0"/>
                </a:moveTo>
                <a:lnTo>
                  <a:pt x="2546604" y="0"/>
                </a:lnTo>
                <a:lnTo>
                  <a:pt x="2857500" y="310896"/>
                </a:lnTo>
                <a:lnTo>
                  <a:pt x="2546604" y="621792"/>
                </a:lnTo>
                <a:lnTo>
                  <a:pt x="0" y="62179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18794" y="909066"/>
            <a:ext cx="251459" cy="2529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18794" y="909066"/>
            <a:ext cx="251460" cy="253365"/>
          </a:xfrm>
          <a:custGeom>
            <a:avLst/>
            <a:gdLst/>
            <a:ahLst/>
            <a:cxnLst/>
            <a:rect l="l" t="t" r="r" b="b"/>
            <a:pathLst>
              <a:path w="251459" h="253365">
                <a:moveTo>
                  <a:pt x="0" y="126492"/>
                </a:moveTo>
                <a:lnTo>
                  <a:pt x="9879" y="77259"/>
                </a:lnTo>
                <a:lnTo>
                  <a:pt x="36823" y="37052"/>
                </a:lnTo>
                <a:lnTo>
                  <a:pt x="76788" y="9941"/>
                </a:lnTo>
                <a:lnTo>
                  <a:pt x="125730" y="0"/>
                </a:lnTo>
                <a:lnTo>
                  <a:pt x="174671" y="9941"/>
                </a:lnTo>
                <a:lnTo>
                  <a:pt x="214636" y="37052"/>
                </a:lnTo>
                <a:lnTo>
                  <a:pt x="241580" y="77259"/>
                </a:lnTo>
                <a:lnTo>
                  <a:pt x="251459" y="126492"/>
                </a:lnTo>
                <a:lnTo>
                  <a:pt x="241580" y="175724"/>
                </a:lnTo>
                <a:lnTo>
                  <a:pt x="214636" y="215931"/>
                </a:lnTo>
                <a:lnTo>
                  <a:pt x="174671" y="243042"/>
                </a:lnTo>
                <a:lnTo>
                  <a:pt x="125730" y="252984"/>
                </a:lnTo>
                <a:lnTo>
                  <a:pt x="76788" y="243042"/>
                </a:lnTo>
                <a:lnTo>
                  <a:pt x="36823" y="215931"/>
                </a:lnTo>
                <a:lnTo>
                  <a:pt x="9879" y="175724"/>
                </a:lnTo>
                <a:lnTo>
                  <a:pt x="0" y="126492"/>
                </a:lnTo>
                <a:close/>
              </a:path>
            </a:pathLst>
          </a:custGeom>
          <a:ln w="2590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91895" y="933957"/>
            <a:ext cx="2072639" cy="534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  <a:p>
            <a:pPr marL="614045">
              <a:lnSpc>
                <a:spcPct val="100000"/>
              </a:lnSpc>
              <a:spcBef>
                <a:spcPts val="1000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Programmazione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929383" y="1917192"/>
            <a:ext cx="1094740" cy="108585"/>
          </a:xfrm>
          <a:custGeom>
            <a:avLst/>
            <a:gdLst/>
            <a:ahLst/>
            <a:cxnLst/>
            <a:rect l="l" t="t" r="r" b="b"/>
            <a:pathLst>
              <a:path w="1094739" h="108585">
                <a:moveTo>
                  <a:pt x="1094232" y="0"/>
                </a:moveTo>
                <a:lnTo>
                  <a:pt x="547116" y="54102"/>
                </a:lnTo>
                <a:lnTo>
                  <a:pt x="0" y="54102"/>
                </a:lnTo>
                <a:lnTo>
                  <a:pt x="547116" y="108204"/>
                </a:lnTo>
                <a:lnTo>
                  <a:pt x="1094232" y="54102"/>
                </a:lnTo>
                <a:lnTo>
                  <a:pt x="547116" y="54102"/>
                </a:lnTo>
                <a:lnTo>
                  <a:pt x="0" y="0"/>
                </a:lnTo>
                <a:lnTo>
                  <a:pt x="1094232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56132" y="2193035"/>
            <a:ext cx="376428" cy="3779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59052" y="2208276"/>
            <a:ext cx="1906905" cy="347980"/>
          </a:xfrm>
          <a:custGeom>
            <a:avLst/>
            <a:gdLst/>
            <a:ahLst/>
            <a:cxnLst/>
            <a:rect l="l" t="t" r="r" b="b"/>
            <a:pathLst>
              <a:path w="1906904" h="347980">
                <a:moveTo>
                  <a:pt x="1848612" y="0"/>
                </a:moveTo>
                <a:lnTo>
                  <a:pt x="57911" y="0"/>
                </a:lnTo>
                <a:lnTo>
                  <a:pt x="35361" y="4548"/>
                </a:lnTo>
                <a:lnTo>
                  <a:pt x="16954" y="16954"/>
                </a:lnTo>
                <a:lnTo>
                  <a:pt x="4548" y="35361"/>
                </a:lnTo>
                <a:lnTo>
                  <a:pt x="0" y="57912"/>
                </a:lnTo>
                <a:lnTo>
                  <a:pt x="0" y="289560"/>
                </a:lnTo>
                <a:lnTo>
                  <a:pt x="4548" y="312110"/>
                </a:lnTo>
                <a:lnTo>
                  <a:pt x="16954" y="330517"/>
                </a:lnTo>
                <a:lnTo>
                  <a:pt x="35361" y="342923"/>
                </a:lnTo>
                <a:lnTo>
                  <a:pt x="57911" y="347472"/>
                </a:lnTo>
                <a:lnTo>
                  <a:pt x="1848612" y="347472"/>
                </a:lnTo>
                <a:lnTo>
                  <a:pt x="1871162" y="342923"/>
                </a:lnTo>
                <a:lnTo>
                  <a:pt x="1889569" y="330517"/>
                </a:lnTo>
                <a:lnTo>
                  <a:pt x="1901975" y="312110"/>
                </a:lnTo>
                <a:lnTo>
                  <a:pt x="1906524" y="289560"/>
                </a:lnTo>
                <a:lnTo>
                  <a:pt x="1906524" y="57912"/>
                </a:lnTo>
                <a:lnTo>
                  <a:pt x="1901975" y="35361"/>
                </a:lnTo>
                <a:lnTo>
                  <a:pt x="1889569" y="16954"/>
                </a:lnTo>
                <a:lnTo>
                  <a:pt x="1871162" y="4548"/>
                </a:lnTo>
                <a:lnTo>
                  <a:pt x="1848612" y="0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756917" y="2273934"/>
            <a:ext cx="15087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Programma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Annuale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559052" y="4306823"/>
            <a:ext cx="1906905" cy="346075"/>
          </a:xfrm>
          <a:custGeom>
            <a:avLst/>
            <a:gdLst/>
            <a:ahLst/>
            <a:cxnLst/>
            <a:rect l="l" t="t" r="r" b="b"/>
            <a:pathLst>
              <a:path w="1906904" h="346075">
                <a:moveTo>
                  <a:pt x="1848865" y="0"/>
                </a:moveTo>
                <a:lnTo>
                  <a:pt x="57657" y="0"/>
                </a:lnTo>
                <a:lnTo>
                  <a:pt x="35200" y="4526"/>
                </a:lnTo>
                <a:lnTo>
                  <a:pt x="16875" y="16875"/>
                </a:lnTo>
                <a:lnTo>
                  <a:pt x="4526" y="35200"/>
                </a:lnTo>
                <a:lnTo>
                  <a:pt x="0" y="57657"/>
                </a:lnTo>
                <a:lnTo>
                  <a:pt x="0" y="288289"/>
                </a:lnTo>
                <a:lnTo>
                  <a:pt x="4526" y="310747"/>
                </a:lnTo>
                <a:lnTo>
                  <a:pt x="16875" y="329072"/>
                </a:lnTo>
                <a:lnTo>
                  <a:pt x="35200" y="341421"/>
                </a:lnTo>
                <a:lnTo>
                  <a:pt x="57657" y="345948"/>
                </a:lnTo>
                <a:lnTo>
                  <a:pt x="1848865" y="345948"/>
                </a:lnTo>
                <a:lnTo>
                  <a:pt x="1871323" y="341421"/>
                </a:lnTo>
                <a:lnTo>
                  <a:pt x="1889648" y="329072"/>
                </a:lnTo>
                <a:lnTo>
                  <a:pt x="1901997" y="310747"/>
                </a:lnTo>
                <a:lnTo>
                  <a:pt x="1906524" y="288289"/>
                </a:lnTo>
                <a:lnTo>
                  <a:pt x="1906524" y="57657"/>
                </a:lnTo>
                <a:lnTo>
                  <a:pt x="1901997" y="35200"/>
                </a:lnTo>
                <a:lnTo>
                  <a:pt x="1889648" y="16875"/>
                </a:lnTo>
                <a:lnTo>
                  <a:pt x="1871323" y="4526"/>
                </a:lnTo>
                <a:lnTo>
                  <a:pt x="1848865" y="0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741677" y="4372482"/>
            <a:ext cx="15405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Relazione</a:t>
            </a:r>
            <a:r>
              <a:rPr sz="12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illustrativa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98803" y="4323588"/>
            <a:ext cx="310896" cy="3124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91711" y="2209800"/>
            <a:ext cx="108585" cy="344805"/>
          </a:xfrm>
          <a:custGeom>
            <a:avLst/>
            <a:gdLst/>
            <a:ahLst/>
            <a:cxnLst/>
            <a:rect l="l" t="t" r="r" b="b"/>
            <a:pathLst>
              <a:path w="108585" h="344805">
                <a:moveTo>
                  <a:pt x="0" y="0"/>
                </a:moveTo>
                <a:lnTo>
                  <a:pt x="0" y="344424"/>
                </a:lnTo>
                <a:lnTo>
                  <a:pt x="108203" y="172212"/>
                </a:lnTo>
                <a:lnTo>
                  <a:pt x="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91711" y="4306823"/>
            <a:ext cx="108585" cy="346075"/>
          </a:xfrm>
          <a:custGeom>
            <a:avLst/>
            <a:gdLst/>
            <a:ahLst/>
            <a:cxnLst/>
            <a:rect l="l" t="t" r="r" b="b"/>
            <a:pathLst>
              <a:path w="108585" h="346075">
                <a:moveTo>
                  <a:pt x="0" y="0"/>
                </a:moveTo>
                <a:lnTo>
                  <a:pt x="0" y="345948"/>
                </a:lnTo>
                <a:lnTo>
                  <a:pt x="108203" y="172974"/>
                </a:lnTo>
                <a:lnTo>
                  <a:pt x="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195317" y="2132840"/>
            <a:ext cx="6901180" cy="858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01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gestione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dell'attività per conto terzi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costituisce una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specifica attività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del 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Programma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Annuale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,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della quale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Programma stesso indica,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apposita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scheda  illustrativa</a:t>
            </a:r>
            <a:r>
              <a:rPr sz="14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finanziaria: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95317" y="2965805"/>
            <a:ext cx="6900545" cy="113538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entrate che si prevedono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400" i="1" spc="-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riscuotere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spese che si prevedono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400" i="1" spc="-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sostenere</a:t>
            </a:r>
            <a:endParaRPr sz="1400">
              <a:latin typeface="Arial"/>
              <a:cs typeface="Arial"/>
            </a:endParaRPr>
          </a:p>
          <a:p>
            <a:pPr marL="299085" marR="5080" indent="-286385">
              <a:lnSpc>
                <a:spcPct val="13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Una quota di 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spese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generali, di ammortamento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di deperimento delle attrezzature 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a favore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dell'Istituzione</a:t>
            </a:r>
            <a:r>
              <a:rPr sz="1400" i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scolastica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95317" y="4328921"/>
            <a:ext cx="42246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Nella relazione illustrativa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devono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essere</a:t>
            </a:r>
            <a:r>
              <a:rPr sz="1400" b="1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indicati: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195317" y="4543145"/>
            <a:ext cx="6901815" cy="1967864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Il tipo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attività che si intende</a:t>
            </a:r>
            <a:r>
              <a:rPr sz="1400" i="1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realizzare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I criteri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di amministrazione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e le modalità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della</a:t>
            </a:r>
            <a:r>
              <a:rPr sz="1400" i="1" spc="-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gestione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Gli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obiettivi che si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intendono</a:t>
            </a:r>
            <a:r>
              <a:rPr sz="1400" i="1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perseguire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Le</a:t>
            </a:r>
            <a:r>
              <a:rPr sz="1400" i="1" spc="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risorse</a:t>
            </a:r>
            <a:r>
              <a:rPr sz="1400" i="1" spc="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umane</a:t>
            </a:r>
            <a:r>
              <a:rPr sz="1400" i="1" spc="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i="1" spc="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strumentali</a:t>
            </a:r>
            <a:r>
              <a:rPr sz="1400" i="1" spc="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che</a:t>
            </a:r>
            <a:r>
              <a:rPr sz="1400" i="1" spc="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si</a:t>
            </a:r>
            <a:r>
              <a:rPr sz="1400" i="1" spc="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intendono</a:t>
            </a:r>
            <a:r>
              <a:rPr sz="1400" i="1" spc="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realizzare</a:t>
            </a:r>
            <a:r>
              <a:rPr sz="1400" i="1" spc="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con</a:t>
            </a:r>
            <a:r>
              <a:rPr sz="1400" i="1" spc="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i="1" spc="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relativi</a:t>
            </a:r>
            <a:r>
              <a:rPr sz="1400" i="1" spc="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costi</a:t>
            </a:r>
            <a:r>
              <a:rPr sz="1400" i="1" spc="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i="1" spc="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15" dirty="0">
                <a:solidFill>
                  <a:srgbClr val="001F5F"/>
                </a:solidFill>
                <a:latin typeface="Arial"/>
                <a:cs typeface="Arial"/>
              </a:rPr>
              <a:t>le</a:t>
            </a:r>
            <a:endParaRPr sz="14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505"/>
              </a:spcBef>
            </a:pP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attività didattiche che possono svolgersi con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l'utilizzazione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delle</a:t>
            </a:r>
            <a:r>
              <a:rPr sz="1400" i="1" spc="-1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medesime</a:t>
            </a:r>
            <a:endParaRPr sz="1400">
              <a:latin typeface="Arial"/>
              <a:cs typeface="Arial"/>
            </a:endParaRPr>
          </a:p>
          <a:p>
            <a:pPr marL="299085" marR="5080" indent="-286385">
              <a:lnSpc>
                <a:spcPct val="13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Le entrate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e le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spese complessive che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si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prevedono rispettivamente di riscuotere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e  sostenere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152900" y="4221479"/>
            <a:ext cx="7020559" cy="0"/>
          </a:xfrm>
          <a:custGeom>
            <a:avLst/>
            <a:gdLst/>
            <a:ahLst/>
            <a:cxnLst/>
            <a:rect l="l" t="t" r="r" b="b"/>
            <a:pathLst>
              <a:path w="7020559">
                <a:moveTo>
                  <a:pt x="0" y="0"/>
                </a:moveTo>
                <a:lnTo>
                  <a:pt x="7020052" y="0"/>
                </a:lnTo>
              </a:path>
            </a:pathLst>
          </a:custGeom>
          <a:ln w="12192">
            <a:solidFill>
              <a:srgbClr val="001F5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4151" y="1097280"/>
            <a:ext cx="237744" cy="2712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35279" y="995172"/>
            <a:ext cx="475615" cy="475615"/>
          </a:xfrm>
          <a:custGeom>
            <a:avLst/>
            <a:gdLst/>
            <a:ahLst/>
            <a:cxnLst/>
            <a:rect l="l" t="t" r="r" b="b"/>
            <a:pathLst>
              <a:path w="475615" h="475615">
                <a:moveTo>
                  <a:pt x="237744" y="0"/>
                </a:moveTo>
                <a:lnTo>
                  <a:pt x="189829" y="4829"/>
                </a:lnTo>
                <a:lnTo>
                  <a:pt x="145202" y="18680"/>
                </a:lnTo>
                <a:lnTo>
                  <a:pt x="104817" y="40598"/>
                </a:lnTo>
                <a:lnTo>
                  <a:pt x="69632" y="69627"/>
                </a:lnTo>
                <a:lnTo>
                  <a:pt x="40602" y="104812"/>
                </a:lnTo>
                <a:lnTo>
                  <a:pt x="18682" y="145196"/>
                </a:lnTo>
                <a:lnTo>
                  <a:pt x="4829" y="189825"/>
                </a:lnTo>
                <a:lnTo>
                  <a:pt x="0" y="237743"/>
                </a:lnTo>
                <a:lnTo>
                  <a:pt x="4829" y="285662"/>
                </a:lnTo>
                <a:lnTo>
                  <a:pt x="18682" y="330291"/>
                </a:lnTo>
                <a:lnTo>
                  <a:pt x="40602" y="370675"/>
                </a:lnTo>
                <a:lnTo>
                  <a:pt x="69632" y="405860"/>
                </a:lnTo>
                <a:lnTo>
                  <a:pt x="104817" y="434889"/>
                </a:lnTo>
                <a:lnTo>
                  <a:pt x="145202" y="456807"/>
                </a:lnTo>
                <a:lnTo>
                  <a:pt x="189829" y="470658"/>
                </a:lnTo>
                <a:lnTo>
                  <a:pt x="237744" y="475488"/>
                </a:lnTo>
                <a:lnTo>
                  <a:pt x="285658" y="470658"/>
                </a:lnTo>
                <a:lnTo>
                  <a:pt x="330285" y="456807"/>
                </a:lnTo>
                <a:lnTo>
                  <a:pt x="370670" y="434889"/>
                </a:lnTo>
                <a:lnTo>
                  <a:pt x="405855" y="405860"/>
                </a:lnTo>
                <a:lnTo>
                  <a:pt x="434885" y="370675"/>
                </a:lnTo>
                <a:lnTo>
                  <a:pt x="456805" y="330291"/>
                </a:lnTo>
                <a:lnTo>
                  <a:pt x="470658" y="285662"/>
                </a:lnTo>
                <a:lnTo>
                  <a:pt x="475488" y="237743"/>
                </a:lnTo>
                <a:lnTo>
                  <a:pt x="470658" y="189825"/>
                </a:lnTo>
                <a:lnTo>
                  <a:pt x="456805" y="145196"/>
                </a:lnTo>
                <a:lnTo>
                  <a:pt x="434885" y="104812"/>
                </a:lnTo>
                <a:lnTo>
                  <a:pt x="405855" y="69627"/>
                </a:lnTo>
                <a:lnTo>
                  <a:pt x="370670" y="40598"/>
                </a:lnTo>
                <a:lnTo>
                  <a:pt x="330285" y="18680"/>
                </a:lnTo>
                <a:lnTo>
                  <a:pt x="285658" y="4829"/>
                </a:lnTo>
                <a:lnTo>
                  <a:pt x="237744" y="0"/>
                </a:lnTo>
                <a:close/>
              </a:path>
            </a:pathLst>
          </a:custGeom>
          <a:solidFill>
            <a:srgbClr val="FCEADA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1739" y="961897"/>
            <a:ext cx="542925" cy="542290"/>
          </a:xfrm>
          <a:custGeom>
            <a:avLst/>
            <a:gdLst/>
            <a:ahLst/>
            <a:cxnLst/>
            <a:rect l="l" t="t" r="r" b="b"/>
            <a:pathLst>
              <a:path w="542925" h="542290">
                <a:moveTo>
                  <a:pt x="299021" y="1269"/>
                </a:moveTo>
                <a:lnTo>
                  <a:pt x="243547" y="1269"/>
                </a:lnTo>
                <a:lnTo>
                  <a:pt x="216268" y="6350"/>
                </a:lnTo>
                <a:lnTo>
                  <a:pt x="165747" y="21589"/>
                </a:lnTo>
                <a:lnTo>
                  <a:pt x="119583" y="46989"/>
                </a:lnTo>
                <a:lnTo>
                  <a:pt x="79425" y="80010"/>
                </a:lnTo>
                <a:lnTo>
                  <a:pt x="46329" y="119379"/>
                </a:lnTo>
                <a:lnTo>
                  <a:pt x="21285" y="166369"/>
                </a:lnTo>
                <a:lnTo>
                  <a:pt x="5613" y="217169"/>
                </a:lnTo>
                <a:lnTo>
                  <a:pt x="330" y="257810"/>
                </a:lnTo>
                <a:lnTo>
                  <a:pt x="0" y="271779"/>
                </a:lnTo>
                <a:lnTo>
                  <a:pt x="330" y="285750"/>
                </a:lnTo>
                <a:lnTo>
                  <a:pt x="5613" y="326389"/>
                </a:lnTo>
                <a:lnTo>
                  <a:pt x="21285" y="377189"/>
                </a:lnTo>
                <a:lnTo>
                  <a:pt x="46304" y="422910"/>
                </a:lnTo>
                <a:lnTo>
                  <a:pt x="79463" y="463550"/>
                </a:lnTo>
                <a:lnTo>
                  <a:pt x="119583" y="496569"/>
                </a:lnTo>
                <a:lnTo>
                  <a:pt x="165747" y="521969"/>
                </a:lnTo>
                <a:lnTo>
                  <a:pt x="216268" y="537210"/>
                </a:lnTo>
                <a:lnTo>
                  <a:pt x="257378" y="542289"/>
                </a:lnTo>
                <a:lnTo>
                  <a:pt x="285191" y="542289"/>
                </a:lnTo>
                <a:lnTo>
                  <a:pt x="326301" y="537210"/>
                </a:lnTo>
                <a:lnTo>
                  <a:pt x="376923" y="521969"/>
                </a:lnTo>
                <a:lnTo>
                  <a:pt x="379557" y="520700"/>
                </a:lnTo>
                <a:lnTo>
                  <a:pt x="258521" y="520700"/>
                </a:lnTo>
                <a:lnTo>
                  <a:pt x="233400" y="518160"/>
                </a:lnTo>
                <a:lnTo>
                  <a:pt x="174447" y="500379"/>
                </a:lnTo>
                <a:lnTo>
                  <a:pt x="132130" y="477519"/>
                </a:lnTo>
                <a:lnTo>
                  <a:pt x="95262" y="447039"/>
                </a:lnTo>
                <a:lnTo>
                  <a:pt x="64846" y="411479"/>
                </a:lnTo>
                <a:lnTo>
                  <a:pt x="41897" y="368300"/>
                </a:lnTo>
                <a:lnTo>
                  <a:pt x="27470" y="322579"/>
                </a:lnTo>
                <a:lnTo>
                  <a:pt x="22656" y="284479"/>
                </a:lnTo>
                <a:lnTo>
                  <a:pt x="22364" y="271779"/>
                </a:lnTo>
                <a:lnTo>
                  <a:pt x="22656" y="259079"/>
                </a:lnTo>
                <a:lnTo>
                  <a:pt x="27470" y="220979"/>
                </a:lnTo>
                <a:lnTo>
                  <a:pt x="41897" y="175260"/>
                </a:lnTo>
                <a:lnTo>
                  <a:pt x="64858" y="132079"/>
                </a:lnTo>
                <a:lnTo>
                  <a:pt x="95250" y="95250"/>
                </a:lnTo>
                <a:lnTo>
                  <a:pt x="132130" y="64769"/>
                </a:lnTo>
                <a:lnTo>
                  <a:pt x="174447" y="41910"/>
                </a:lnTo>
                <a:lnTo>
                  <a:pt x="221005" y="27939"/>
                </a:lnTo>
                <a:lnTo>
                  <a:pt x="258521" y="22860"/>
                </a:lnTo>
                <a:lnTo>
                  <a:pt x="379557" y="22860"/>
                </a:lnTo>
                <a:lnTo>
                  <a:pt x="376923" y="21589"/>
                </a:lnTo>
                <a:lnTo>
                  <a:pt x="351878" y="12700"/>
                </a:lnTo>
                <a:lnTo>
                  <a:pt x="326301" y="6350"/>
                </a:lnTo>
                <a:lnTo>
                  <a:pt x="299021" y="1269"/>
                </a:lnTo>
                <a:close/>
              </a:path>
              <a:path w="542925" h="542290">
                <a:moveTo>
                  <a:pt x="379557" y="22860"/>
                </a:moveTo>
                <a:lnTo>
                  <a:pt x="284048" y="22860"/>
                </a:lnTo>
                <a:lnTo>
                  <a:pt x="309168" y="25400"/>
                </a:lnTo>
                <a:lnTo>
                  <a:pt x="321564" y="27939"/>
                </a:lnTo>
                <a:lnTo>
                  <a:pt x="368223" y="41910"/>
                </a:lnTo>
                <a:lnTo>
                  <a:pt x="410514" y="64769"/>
                </a:lnTo>
                <a:lnTo>
                  <a:pt x="447319" y="95250"/>
                </a:lnTo>
                <a:lnTo>
                  <a:pt x="477710" y="132079"/>
                </a:lnTo>
                <a:lnTo>
                  <a:pt x="500672" y="175260"/>
                </a:lnTo>
                <a:lnTo>
                  <a:pt x="515099" y="220979"/>
                </a:lnTo>
                <a:lnTo>
                  <a:pt x="519810" y="259079"/>
                </a:lnTo>
                <a:lnTo>
                  <a:pt x="520204" y="271779"/>
                </a:lnTo>
                <a:lnTo>
                  <a:pt x="519912" y="284479"/>
                </a:lnTo>
                <a:lnTo>
                  <a:pt x="515099" y="322579"/>
                </a:lnTo>
                <a:lnTo>
                  <a:pt x="500672" y="368300"/>
                </a:lnTo>
                <a:lnTo>
                  <a:pt x="477723" y="411479"/>
                </a:lnTo>
                <a:lnTo>
                  <a:pt x="447306" y="447039"/>
                </a:lnTo>
                <a:lnTo>
                  <a:pt x="410514" y="477519"/>
                </a:lnTo>
                <a:lnTo>
                  <a:pt x="368223" y="500379"/>
                </a:lnTo>
                <a:lnTo>
                  <a:pt x="321564" y="515619"/>
                </a:lnTo>
                <a:lnTo>
                  <a:pt x="284048" y="520700"/>
                </a:lnTo>
                <a:lnTo>
                  <a:pt x="379557" y="520700"/>
                </a:lnTo>
                <a:lnTo>
                  <a:pt x="423049" y="496569"/>
                </a:lnTo>
                <a:lnTo>
                  <a:pt x="463130" y="463550"/>
                </a:lnTo>
                <a:lnTo>
                  <a:pt x="496265" y="422910"/>
                </a:lnTo>
                <a:lnTo>
                  <a:pt x="521284" y="377189"/>
                </a:lnTo>
                <a:lnTo>
                  <a:pt x="536956" y="326389"/>
                </a:lnTo>
                <a:lnTo>
                  <a:pt x="542239" y="285750"/>
                </a:lnTo>
                <a:lnTo>
                  <a:pt x="542569" y="271779"/>
                </a:lnTo>
                <a:lnTo>
                  <a:pt x="542137" y="257810"/>
                </a:lnTo>
                <a:lnTo>
                  <a:pt x="536956" y="217169"/>
                </a:lnTo>
                <a:lnTo>
                  <a:pt x="521284" y="166369"/>
                </a:lnTo>
                <a:lnTo>
                  <a:pt x="496239" y="119379"/>
                </a:lnTo>
                <a:lnTo>
                  <a:pt x="463169" y="80010"/>
                </a:lnTo>
                <a:lnTo>
                  <a:pt x="423049" y="46989"/>
                </a:lnTo>
                <a:lnTo>
                  <a:pt x="400634" y="33019"/>
                </a:lnTo>
                <a:lnTo>
                  <a:pt x="379557" y="22860"/>
                </a:lnTo>
                <a:close/>
              </a:path>
              <a:path w="542925" h="542290">
                <a:moveTo>
                  <a:pt x="294424" y="45719"/>
                </a:moveTo>
                <a:lnTo>
                  <a:pt x="248145" y="45719"/>
                </a:lnTo>
                <a:lnTo>
                  <a:pt x="236778" y="48260"/>
                </a:lnTo>
                <a:lnTo>
                  <a:pt x="225742" y="49529"/>
                </a:lnTo>
                <a:lnTo>
                  <a:pt x="183146" y="62229"/>
                </a:lnTo>
                <a:lnTo>
                  <a:pt x="144691" y="83819"/>
                </a:lnTo>
                <a:lnTo>
                  <a:pt x="111086" y="111760"/>
                </a:lnTo>
                <a:lnTo>
                  <a:pt x="83375" y="144779"/>
                </a:lnTo>
                <a:lnTo>
                  <a:pt x="62522" y="182879"/>
                </a:lnTo>
                <a:lnTo>
                  <a:pt x="49326" y="226060"/>
                </a:lnTo>
                <a:lnTo>
                  <a:pt x="44716" y="271779"/>
                </a:lnTo>
                <a:lnTo>
                  <a:pt x="44996" y="283210"/>
                </a:lnTo>
                <a:lnTo>
                  <a:pt x="54902" y="339089"/>
                </a:lnTo>
                <a:lnTo>
                  <a:pt x="72047" y="379729"/>
                </a:lnTo>
                <a:lnTo>
                  <a:pt x="96456" y="415289"/>
                </a:lnTo>
                <a:lnTo>
                  <a:pt x="127241" y="447039"/>
                </a:lnTo>
                <a:lnTo>
                  <a:pt x="163271" y="471169"/>
                </a:lnTo>
                <a:lnTo>
                  <a:pt x="203923" y="487679"/>
                </a:lnTo>
                <a:lnTo>
                  <a:pt x="259664" y="497839"/>
                </a:lnTo>
                <a:lnTo>
                  <a:pt x="282905" y="497839"/>
                </a:lnTo>
                <a:lnTo>
                  <a:pt x="316826" y="494029"/>
                </a:lnTo>
                <a:lnTo>
                  <a:pt x="338658" y="487679"/>
                </a:lnTo>
                <a:lnTo>
                  <a:pt x="359511" y="480060"/>
                </a:lnTo>
                <a:lnTo>
                  <a:pt x="367991" y="476250"/>
                </a:lnTo>
                <a:lnTo>
                  <a:pt x="271157" y="476250"/>
                </a:lnTo>
                <a:lnTo>
                  <a:pt x="260807" y="474979"/>
                </a:lnTo>
                <a:lnTo>
                  <a:pt x="250444" y="474979"/>
                </a:lnTo>
                <a:lnTo>
                  <a:pt x="240169" y="473710"/>
                </a:lnTo>
                <a:lnTo>
                  <a:pt x="191846" y="459739"/>
                </a:lnTo>
                <a:lnTo>
                  <a:pt x="157238" y="440689"/>
                </a:lnTo>
                <a:lnTo>
                  <a:pt x="126873" y="416560"/>
                </a:lnTo>
                <a:lnTo>
                  <a:pt x="101930" y="386079"/>
                </a:lnTo>
                <a:lnTo>
                  <a:pt x="83134" y="350519"/>
                </a:lnTo>
                <a:lnTo>
                  <a:pt x="71183" y="312419"/>
                </a:lnTo>
                <a:lnTo>
                  <a:pt x="67081" y="271779"/>
                </a:lnTo>
                <a:lnTo>
                  <a:pt x="67322" y="261619"/>
                </a:lnTo>
                <a:lnTo>
                  <a:pt x="76276" y="210819"/>
                </a:lnTo>
                <a:lnTo>
                  <a:pt x="91719" y="173989"/>
                </a:lnTo>
                <a:lnTo>
                  <a:pt x="113728" y="142239"/>
                </a:lnTo>
                <a:lnTo>
                  <a:pt x="141465" y="114300"/>
                </a:lnTo>
                <a:lnTo>
                  <a:pt x="173951" y="91439"/>
                </a:lnTo>
                <a:lnTo>
                  <a:pt x="210553" y="76200"/>
                </a:lnTo>
                <a:lnTo>
                  <a:pt x="260807" y="67310"/>
                </a:lnTo>
                <a:lnTo>
                  <a:pt x="369404" y="67310"/>
                </a:lnTo>
                <a:lnTo>
                  <a:pt x="359511" y="62229"/>
                </a:lnTo>
                <a:lnTo>
                  <a:pt x="338658" y="55879"/>
                </a:lnTo>
                <a:lnTo>
                  <a:pt x="316826" y="49529"/>
                </a:lnTo>
                <a:lnTo>
                  <a:pt x="305790" y="48260"/>
                </a:lnTo>
                <a:lnTo>
                  <a:pt x="294424" y="45719"/>
                </a:lnTo>
                <a:close/>
              </a:path>
              <a:path w="542925" h="542290">
                <a:moveTo>
                  <a:pt x="369404" y="67310"/>
                </a:moveTo>
                <a:lnTo>
                  <a:pt x="281762" y="67310"/>
                </a:lnTo>
                <a:lnTo>
                  <a:pt x="312089" y="71119"/>
                </a:lnTo>
                <a:lnTo>
                  <a:pt x="332041" y="76200"/>
                </a:lnTo>
                <a:lnTo>
                  <a:pt x="368617" y="91439"/>
                </a:lnTo>
                <a:lnTo>
                  <a:pt x="401154" y="114300"/>
                </a:lnTo>
                <a:lnTo>
                  <a:pt x="428840" y="142239"/>
                </a:lnTo>
                <a:lnTo>
                  <a:pt x="450850" y="173989"/>
                </a:lnTo>
                <a:lnTo>
                  <a:pt x="466293" y="210819"/>
                </a:lnTo>
                <a:lnTo>
                  <a:pt x="474408" y="250189"/>
                </a:lnTo>
                <a:lnTo>
                  <a:pt x="475488" y="271779"/>
                </a:lnTo>
                <a:lnTo>
                  <a:pt x="475246" y="281939"/>
                </a:lnTo>
                <a:lnTo>
                  <a:pt x="466293" y="332739"/>
                </a:lnTo>
                <a:lnTo>
                  <a:pt x="450850" y="369569"/>
                </a:lnTo>
                <a:lnTo>
                  <a:pt x="428866" y="401319"/>
                </a:lnTo>
                <a:lnTo>
                  <a:pt x="401154" y="429260"/>
                </a:lnTo>
                <a:lnTo>
                  <a:pt x="368617" y="450850"/>
                </a:lnTo>
                <a:lnTo>
                  <a:pt x="332041" y="466089"/>
                </a:lnTo>
                <a:lnTo>
                  <a:pt x="292252" y="474979"/>
                </a:lnTo>
                <a:lnTo>
                  <a:pt x="281762" y="474979"/>
                </a:lnTo>
                <a:lnTo>
                  <a:pt x="271157" y="476250"/>
                </a:lnTo>
                <a:lnTo>
                  <a:pt x="367991" y="476250"/>
                </a:lnTo>
                <a:lnTo>
                  <a:pt x="379298" y="471169"/>
                </a:lnTo>
                <a:lnTo>
                  <a:pt x="415417" y="447039"/>
                </a:lnTo>
                <a:lnTo>
                  <a:pt x="446112" y="415289"/>
                </a:lnTo>
                <a:lnTo>
                  <a:pt x="470522" y="379729"/>
                </a:lnTo>
                <a:lnTo>
                  <a:pt x="487667" y="339089"/>
                </a:lnTo>
                <a:lnTo>
                  <a:pt x="496671" y="294639"/>
                </a:lnTo>
                <a:lnTo>
                  <a:pt x="497852" y="271779"/>
                </a:lnTo>
                <a:lnTo>
                  <a:pt x="497484" y="260350"/>
                </a:lnTo>
                <a:lnTo>
                  <a:pt x="487667" y="204469"/>
                </a:lnTo>
                <a:lnTo>
                  <a:pt x="470522" y="163829"/>
                </a:lnTo>
                <a:lnTo>
                  <a:pt x="446100" y="128269"/>
                </a:lnTo>
                <a:lnTo>
                  <a:pt x="415417" y="96519"/>
                </a:lnTo>
                <a:lnTo>
                  <a:pt x="379298" y="72389"/>
                </a:lnTo>
                <a:lnTo>
                  <a:pt x="369404" y="67310"/>
                </a:lnTo>
                <a:close/>
              </a:path>
              <a:path w="542925" h="542290">
                <a:moveTo>
                  <a:pt x="271284" y="0"/>
                </a:moveTo>
                <a:lnTo>
                  <a:pt x="257378" y="1269"/>
                </a:lnTo>
                <a:lnTo>
                  <a:pt x="285191" y="1269"/>
                </a:lnTo>
                <a:lnTo>
                  <a:pt x="27128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1088496" y="6555545"/>
            <a:ext cx="3422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205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0154" y="30860"/>
            <a:ext cx="6583680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Scritture contabili </a:t>
            </a:r>
            <a:r>
              <a:rPr spc="-5" dirty="0"/>
              <a:t>delle </a:t>
            </a:r>
            <a:r>
              <a:rPr dirty="0"/>
              <a:t>Gestioni economiche</a:t>
            </a:r>
            <a:r>
              <a:rPr spc="-145" dirty="0"/>
              <a:t> </a:t>
            </a:r>
            <a:r>
              <a:rPr dirty="0"/>
              <a:t>separate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Attività per conto terzi: il Conto</a:t>
            </a:r>
            <a:r>
              <a:rPr sz="1600" b="0" spc="30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Consuntivo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29383" y="1917192"/>
            <a:ext cx="1094740" cy="108585"/>
          </a:xfrm>
          <a:custGeom>
            <a:avLst/>
            <a:gdLst/>
            <a:ahLst/>
            <a:cxnLst/>
            <a:rect l="l" t="t" r="r" b="b"/>
            <a:pathLst>
              <a:path w="1094739" h="108585">
                <a:moveTo>
                  <a:pt x="1094232" y="0"/>
                </a:moveTo>
                <a:lnTo>
                  <a:pt x="547116" y="54102"/>
                </a:lnTo>
                <a:lnTo>
                  <a:pt x="0" y="54102"/>
                </a:lnTo>
                <a:lnTo>
                  <a:pt x="547116" y="108204"/>
                </a:lnTo>
                <a:lnTo>
                  <a:pt x="1094232" y="54102"/>
                </a:lnTo>
                <a:lnTo>
                  <a:pt x="547116" y="54102"/>
                </a:lnTo>
                <a:lnTo>
                  <a:pt x="0" y="0"/>
                </a:lnTo>
                <a:lnTo>
                  <a:pt x="1094232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59052" y="2208276"/>
            <a:ext cx="1906905" cy="347980"/>
          </a:xfrm>
          <a:custGeom>
            <a:avLst/>
            <a:gdLst/>
            <a:ahLst/>
            <a:cxnLst/>
            <a:rect l="l" t="t" r="r" b="b"/>
            <a:pathLst>
              <a:path w="1906904" h="347980">
                <a:moveTo>
                  <a:pt x="1848612" y="0"/>
                </a:moveTo>
                <a:lnTo>
                  <a:pt x="57911" y="0"/>
                </a:lnTo>
                <a:lnTo>
                  <a:pt x="35361" y="4548"/>
                </a:lnTo>
                <a:lnTo>
                  <a:pt x="16954" y="16954"/>
                </a:lnTo>
                <a:lnTo>
                  <a:pt x="4548" y="35361"/>
                </a:lnTo>
                <a:lnTo>
                  <a:pt x="0" y="57912"/>
                </a:lnTo>
                <a:lnTo>
                  <a:pt x="0" y="289560"/>
                </a:lnTo>
                <a:lnTo>
                  <a:pt x="4548" y="312110"/>
                </a:lnTo>
                <a:lnTo>
                  <a:pt x="16954" y="330517"/>
                </a:lnTo>
                <a:lnTo>
                  <a:pt x="35361" y="342923"/>
                </a:lnTo>
                <a:lnTo>
                  <a:pt x="57911" y="347472"/>
                </a:lnTo>
                <a:lnTo>
                  <a:pt x="1848612" y="347472"/>
                </a:lnTo>
                <a:lnTo>
                  <a:pt x="1871162" y="342923"/>
                </a:lnTo>
                <a:lnTo>
                  <a:pt x="1889569" y="330517"/>
                </a:lnTo>
                <a:lnTo>
                  <a:pt x="1901975" y="312110"/>
                </a:lnTo>
                <a:lnTo>
                  <a:pt x="1906524" y="289560"/>
                </a:lnTo>
                <a:lnTo>
                  <a:pt x="1906524" y="57912"/>
                </a:lnTo>
                <a:lnTo>
                  <a:pt x="1901975" y="35361"/>
                </a:lnTo>
                <a:lnTo>
                  <a:pt x="1889569" y="16954"/>
                </a:lnTo>
                <a:lnTo>
                  <a:pt x="1871162" y="4548"/>
                </a:lnTo>
                <a:lnTo>
                  <a:pt x="1848612" y="0"/>
                </a:lnTo>
                <a:close/>
              </a:path>
            </a:pathLst>
          </a:custGeom>
          <a:solidFill>
            <a:srgbClr val="94B3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839214" y="2273934"/>
            <a:ext cx="13455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Conto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Consuntivo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791711" y="2209800"/>
            <a:ext cx="108585" cy="344805"/>
          </a:xfrm>
          <a:custGeom>
            <a:avLst/>
            <a:gdLst/>
            <a:ahLst/>
            <a:cxnLst/>
            <a:rect l="l" t="t" r="r" b="b"/>
            <a:pathLst>
              <a:path w="108585" h="344805">
                <a:moveTo>
                  <a:pt x="0" y="0"/>
                </a:moveTo>
                <a:lnTo>
                  <a:pt x="0" y="344424"/>
                </a:lnTo>
                <a:lnTo>
                  <a:pt x="108203" y="172212"/>
                </a:lnTo>
                <a:lnTo>
                  <a:pt x="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195317" y="2132840"/>
            <a:ext cx="6901180" cy="858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0100"/>
              </a:lnSpc>
              <a:spcBef>
                <a:spcPts val="100"/>
              </a:spcBef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I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risultati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conseguiti, </a:t>
            </a:r>
            <a:r>
              <a:rPr sz="1400" b="1" spc="5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termini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entrate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spese, sono riportati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nel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rendiconto 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nel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Conto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Consuntivo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dell'Istituzione scolastica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specificatamente illustratati  nella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relazione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illustrativa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 corredo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dello</a:t>
            </a:r>
            <a:r>
              <a:rPr sz="14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stesso.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152900" y="3212592"/>
            <a:ext cx="7020559" cy="0"/>
          </a:xfrm>
          <a:custGeom>
            <a:avLst/>
            <a:gdLst/>
            <a:ahLst/>
            <a:cxnLst/>
            <a:rect l="l" t="t" r="r" b="b"/>
            <a:pathLst>
              <a:path w="7020559">
                <a:moveTo>
                  <a:pt x="0" y="0"/>
                </a:moveTo>
                <a:lnTo>
                  <a:pt x="7020052" y="0"/>
                </a:lnTo>
              </a:path>
            </a:pathLst>
          </a:custGeom>
          <a:ln w="12192">
            <a:solidFill>
              <a:srgbClr val="001F5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99388" y="2205227"/>
            <a:ext cx="283463" cy="283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40891" y="1010411"/>
            <a:ext cx="2980944" cy="7360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82039" y="1042416"/>
            <a:ext cx="2856230" cy="622300"/>
          </a:xfrm>
          <a:custGeom>
            <a:avLst/>
            <a:gdLst/>
            <a:ahLst/>
            <a:cxnLst/>
            <a:rect l="l" t="t" r="r" b="b"/>
            <a:pathLst>
              <a:path w="2856229" h="622300">
                <a:moveTo>
                  <a:pt x="2545080" y="0"/>
                </a:moveTo>
                <a:lnTo>
                  <a:pt x="0" y="0"/>
                </a:lnTo>
                <a:lnTo>
                  <a:pt x="310896" y="310896"/>
                </a:lnTo>
                <a:lnTo>
                  <a:pt x="0" y="621792"/>
                </a:lnTo>
                <a:lnTo>
                  <a:pt x="2545080" y="621792"/>
                </a:lnTo>
                <a:lnTo>
                  <a:pt x="2855976" y="310896"/>
                </a:lnTo>
                <a:lnTo>
                  <a:pt x="25450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82039" y="1042416"/>
            <a:ext cx="2856230" cy="622300"/>
          </a:xfrm>
          <a:custGeom>
            <a:avLst/>
            <a:gdLst/>
            <a:ahLst/>
            <a:cxnLst/>
            <a:rect l="l" t="t" r="r" b="b"/>
            <a:pathLst>
              <a:path w="2856229" h="622300">
                <a:moveTo>
                  <a:pt x="0" y="0"/>
                </a:moveTo>
                <a:lnTo>
                  <a:pt x="2545080" y="0"/>
                </a:lnTo>
                <a:lnTo>
                  <a:pt x="2855976" y="310896"/>
                </a:lnTo>
                <a:lnTo>
                  <a:pt x="2545080" y="621792"/>
                </a:lnTo>
                <a:lnTo>
                  <a:pt x="0" y="621792"/>
                </a:lnTo>
                <a:lnTo>
                  <a:pt x="310896" y="310896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56894" y="909066"/>
            <a:ext cx="251459" cy="2529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56894" y="909066"/>
            <a:ext cx="251460" cy="253365"/>
          </a:xfrm>
          <a:custGeom>
            <a:avLst/>
            <a:gdLst/>
            <a:ahLst/>
            <a:cxnLst/>
            <a:rect l="l" t="t" r="r" b="b"/>
            <a:pathLst>
              <a:path w="251459" h="253365">
                <a:moveTo>
                  <a:pt x="0" y="126492"/>
                </a:moveTo>
                <a:lnTo>
                  <a:pt x="9879" y="77259"/>
                </a:lnTo>
                <a:lnTo>
                  <a:pt x="36823" y="37052"/>
                </a:lnTo>
                <a:lnTo>
                  <a:pt x="76788" y="9941"/>
                </a:lnTo>
                <a:lnTo>
                  <a:pt x="125730" y="0"/>
                </a:lnTo>
                <a:lnTo>
                  <a:pt x="174671" y="9941"/>
                </a:lnTo>
                <a:lnTo>
                  <a:pt x="214636" y="37052"/>
                </a:lnTo>
                <a:lnTo>
                  <a:pt x="241580" y="77259"/>
                </a:lnTo>
                <a:lnTo>
                  <a:pt x="251459" y="126492"/>
                </a:lnTo>
                <a:lnTo>
                  <a:pt x="241580" y="175724"/>
                </a:lnTo>
                <a:lnTo>
                  <a:pt x="214636" y="215931"/>
                </a:lnTo>
                <a:lnTo>
                  <a:pt x="174671" y="243042"/>
                </a:lnTo>
                <a:lnTo>
                  <a:pt x="125730" y="252984"/>
                </a:lnTo>
                <a:lnTo>
                  <a:pt x="76788" y="243042"/>
                </a:lnTo>
                <a:lnTo>
                  <a:pt x="36823" y="215931"/>
                </a:lnTo>
                <a:lnTo>
                  <a:pt x="9879" y="175724"/>
                </a:lnTo>
                <a:lnTo>
                  <a:pt x="0" y="126492"/>
                </a:lnTo>
                <a:close/>
              </a:path>
            </a:pathLst>
          </a:custGeom>
          <a:ln w="2590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129995" y="933957"/>
            <a:ext cx="2104390" cy="534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  <a:p>
            <a:pPr marL="669290">
              <a:lnSpc>
                <a:spcPct val="100000"/>
              </a:lnSpc>
              <a:spcBef>
                <a:spcPts val="1000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Rendicontazione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556503" y="4599432"/>
            <a:ext cx="5544185" cy="0"/>
          </a:xfrm>
          <a:custGeom>
            <a:avLst/>
            <a:gdLst/>
            <a:ahLst/>
            <a:cxnLst/>
            <a:rect l="l" t="t" r="r" b="b"/>
            <a:pathLst>
              <a:path w="5544184">
                <a:moveTo>
                  <a:pt x="5544058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C5C8C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13994" y="3800347"/>
            <a:ext cx="7239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Entrate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28392" y="3800347"/>
            <a:ext cx="6229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Spese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20417" y="3772661"/>
            <a:ext cx="1746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79546"/>
                </a:solidFill>
                <a:latin typeface="Arial"/>
                <a:cs typeface="Arial"/>
              </a:rPr>
              <a:t>&gt;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83051" y="3787597"/>
            <a:ext cx="29781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5" dirty="0">
                <a:solidFill>
                  <a:srgbClr val="F79546"/>
                </a:solidFill>
                <a:latin typeface="Wingdings"/>
                <a:cs typeface="Wingdings"/>
              </a:rPr>
              <a:t>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160265" y="3800347"/>
            <a:ext cx="731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heavy" spc="-10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A</a:t>
            </a:r>
            <a:r>
              <a:rPr sz="1600" b="1" u="heavy" spc="-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v</a:t>
            </a:r>
            <a:r>
              <a:rPr sz="16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anzo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090159" y="3582923"/>
            <a:ext cx="257556" cy="7147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599303" y="3667861"/>
            <a:ext cx="5497195" cy="581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100"/>
              </a:lnSpc>
              <a:spcBef>
                <a:spcPts val="100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L'eventuale eccedenza di entrate rispetto alle spese costituisce  incremento dell'avanzo di amministrazione dell'Istituzione</a:t>
            </a:r>
            <a:r>
              <a:rPr sz="14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scolastica.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13994" y="5124958"/>
            <a:ext cx="7239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Entrate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627757" y="5124958"/>
            <a:ext cx="6229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Spese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820036" y="5096713"/>
            <a:ext cx="17462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79546"/>
                </a:solidFill>
                <a:latin typeface="Arial"/>
                <a:cs typeface="Arial"/>
              </a:rPr>
              <a:t>&lt;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581780" y="5112511"/>
            <a:ext cx="2971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79546"/>
                </a:solidFill>
                <a:latin typeface="Wingdings"/>
                <a:cs typeface="Wingdings"/>
              </a:rPr>
              <a:t>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002404" y="5124958"/>
            <a:ext cx="10242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Disavanzo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088635" y="4978908"/>
            <a:ext cx="220979" cy="6507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599303" y="4902682"/>
            <a:ext cx="5497195" cy="858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0100"/>
              </a:lnSpc>
              <a:spcBef>
                <a:spcPts val="100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Qualora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proventi non coprano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tutte le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spese previste,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Consiglio  d'Istituto dispone l'immediata cessazione delle attività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favore di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terzi.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54151" y="1097280"/>
            <a:ext cx="237744" cy="2712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35279" y="995172"/>
            <a:ext cx="475615" cy="475615"/>
          </a:xfrm>
          <a:custGeom>
            <a:avLst/>
            <a:gdLst/>
            <a:ahLst/>
            <a:cxnLst/>
            <a:rect l="l" t="t" r="r" b="b"/>
            <a:pathLst>
              <a:path w="475615" h="475615">
                <a:moveTo>
                  <a:pt x="237744" y="0"/>
                </a:moveTo>
                <a:lnTo>
                  <a:pt x="189829" y="4829"/>
                </a:lnTo>
                <a:lnTo>
                  <a:pt x="145202" y="18680"/>
                </a:lnTo>
                <a:lnTo>
                  <a:pt x="104817" y="40598"/>
                </a:lnTo>
                <a:lnTo>
                  <a:pt x="69632" y="69627"/>
                </a:lnTo>
                <a:lnTo>
                  <a:pt x="40602" y="104812"/>
                </a:lnTo>
                <a:lnTo>
                  <a:pt x="18682" y="145196"/>
                </a:lnTo>
                <a:lnTo>
                  <a:pt x="4829" y="189825"/>
                </a:lnTo>
                <a:lnTo>
                  <a:pt x="0" y="237743"/>
                </a:lnTo>
                <a:lnTo>
                  <a:pt x="4829" y="285662"/>
                </a:lnTo>
                <a:lnTo>
                  <a:pt x="18682" y="330291"/>
                </a:lnTo>
                <a:lnTo>
                  <a:pt x="40602" y="370675"/>
                </a:lnTo>
                <a:lnTo>
                  <a:pt x="69632" y="405860"/>
                </a:lnTo>
                <a:lnTo>
                  <a:pt x="104817" y="434889"/>
                </a:lnTo>
                <a:lnTo>
                  <a:pt x="145202" y="456807"/>
                </a:lnTo>
                <a:lnTo>
                  <a:pt x="189829" y="470658"/>
                </a:lnTo>
                <a:lnTo>
                  <a:pt x="237744" y="475488"/>
                </a:lnTo>
                <a:lnTo>
                  <a:pt x="285658" y="470658"/>
                </a:lnTo>
                <a:lnTo>
                  <a:pt x="330285" y="456807"/>
                </a:lnTo>
                <a:lnTo>
                  <a:pt x="370670" y="434889"/>
                </a:lnTo>
                <a:lnTo>
                  <a:pt x="405855" y="405860"/>
                </a:lnTo>
                <a:lnTo>
                  <a:pt x="434885" y="370675"/>
                </a:lnTo>
                <a:lnTo>
                  <a:pt x="456805" y="330291"/>
                </a:lnTo>
                <a:lnTo>
                  <a:pt x="470658" y="285662"/>
                </a:lnTo>
                <a:lnTo>
                  <a:pt x="475488" y="237743"/>
                </a:lnTo>
                <a:lnTo>
                  <a:pt x="470658" y="189825"/>
                </a:lnTo>
                <a:lnTo>
                  <a:pt x="456805" y="145196"/>
                </a:lnTo>
                <a:lnTo>
                  <a:pt x="434885" y="104812"/>
                </a:lnTo>
                <a:lnTo>
                  <a:pt x="405855" y="69627"/>
                </a:lnTo>
                <a:lnTo>
                  <a:pt x="370670" y="40598"/>
                </a:lnTo>
                <a:lnTo>
                  <a:pt x="330285" y="18680"/>
                </a:lnTo>
                <a:lnTo>
                  <a:pt x="285658" y="4829"/>
                </a:lnTo>
                <a:lnTo>
                  <a:pt x="237744" y="0"/>
                </a:lnTo>
                <a:close/>
              </a:path>
            </a:pathLst>
          </a:custGeom>
          <a:solidFill>
            <a:srgbClr val="FCEADA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01739" y="961897"/>
            <a:ext cx="542925" cy="542290"/>
          </a:xfrm>
          <a:custGeom>
            <a:avLst/>
            <a:gdLst/>
            <a:ahLst/>
            <a:cxnLst/>
            <a:rect l="l" t="t" r="r" b="b"/>
            <a:pathLst>
              <a:path w="542925" h="542290">
                <a:moveTo>
                  <a:pt x="299021" y="1269"/>
                </a:moveTo>
                <a:lnTo>
                  <a:pt x="243547" y="1269"/>
                </a:lnTo>
                <a:lnTo>
                  <a:pt x="216268" y="6350"/>
                </a:lnTo>
                <a:lnTo>
                  <a:pt x="165747" y="21589"/>
                </a:lnTo>
                <a:lnTo>
                  <a:pt x="119583" y="46989"/>
                </a:lnTo>
                <a:lnTo>
                  <a:pt x="79425" y="80010"/>
                </a:lnTo>
                <a:lnTo>
                  <a:pt x="46329" y="119379"/>
                </a:lnTo>
                <a:lnTo>
                  <a:pt x="21285" y="166369"/>
                </a:lnTo>
                <a:lnTo>
                  <a:pt x="5613" y="217169"/>
                </a:lnTo>
                <a:lnTo>
                  <a:pt x="330" y="257810"/>
                </a:lnTo>
                <a:lnTo>
                  <a:pt x="0" y="271779"/>
                </a:lnTo>
                <a:lnTo>
                  <a:pt x="330" y="285750"/>
                </a:lnTo>
                <a:lnTo>
                  <a:pt x="5613" y="326389"/>
                </a:lnTo>
                <a:lnTo>
                  <a:pt x="21285" y="377189"/>
                </a:lnTo>
                <a:lnTo>
                  <a:pt x="46304" y="422910"/>
                </a:lnTo>
                <a:lnTo>
                  <a:pt x="79463" y="463550"/>
                </a:lnTo>
                <a:lnTo>
                  <a:pt x="119583" y="496569"/>
                </a:lnTo>
                <a:lnTo>
                  <a:pt x="165747" y="521969"/>
                </a:lnTo>
                <a:lnTo>
                  <a:pt x="216268" y="537210"/>
                </a:lnTo>
                <a:lnTo>
                  <a:pt x="257378" y="542289"/>
                </a:lnTo>
                <a:lnTo>
                  <a:pt x="285191" y="542289"/>
                </a:lnTo>
                <a:lnTo>
                  <a:pt x="326301" y="537210"/>
                </a:lnTo>
                <a:lnTo>
                  <a:pt x="376923" y="521969"/>
                </a:lnTo>
                <a:lnTo>
                  <a:pt x="379557" y="520700"/>
                </a:lnTo>
                <a:lnTo>
                  <a:pt x="258521" y="520700"/>
                </a:lnTo>
                <a:lnTo>
                  <a:pt x="233400" y="518160"/>
                </a:lnTo>
                <a:lnTo>
                  <a:pt x="174447" y="500379"/>
                </a:lnTo>
                <a:lnTo>
                  <a:pt x="132130" y="477519"/>
                </a:lnTo>
                <a:lnTo>
                  <a:pt x="95262" y="447039"/>
                </a:lnTo>
                <a:lnTo>
                  <a:pt x="64846" y="411479"/>
                </a:lnTo>
                <a:lnTo>
                  <a:pt x="41897" y="368300"/>
                </a:lnTo>
                <a:lnTo>
                  <a:pt x="27470" y="322579"/>
                </a:lnTo>
                <a:lnTo>
                  <a:pt x="22656" y="284479"/>
                </a:lnTo>
                <a:lnTo>
                  <a:pt x="22364" y="271779"/>
                </a:lnTo>
                <a:lnTo>
                  <a:pt x="22656" y="259079"/>
                </a:lnTo>
                <a:lnTo>
                  <a:pt x="27470" y="220979"/>
                </a:lnTo>
                <a:lnTo>
                  <a:pt x="41897" y="175260"/>
                </a:lnTo>
                <a:lnTo>
                  <a:pt x="64858" y="132079"/>
                </a:lnTo>
                <a:lnTo>
                  <a:pt x="95250" y="95250"/>
                </a:lnTo>
                <a:lnTo>
                  <a:pt x="132130" y="64769"/>
                </a:lnTo>
                <a:lnTo>
                  <a:pt x="174447" y="41910"/>
                </a:lnTo>
                <a:lnTo>
                  <a:pt x="221005" y="27939"/>
                </a:lnTo>
                <a:lnTo>
                  <a:pt x="258521" y="22860"/>
                </a:lnTo>
                <a:lnTo>
                  <a:pt x="379557" y="22860"/>
                </a:lnTo>
                <a:lnTo>
                  <a:pt x="376923" y="21589"/>
                </a:lnTo>
                <a:lnTo>
                  <a:pt x="351878" y="12700"/>
                </a:lnTo>
                <a:lnTo>
                  <a:pt x="326301" y="6350"/>
                </a:lnTo>
                <a:lnTo>
                  <a:pt x="299021" y="1269"/>
                </a:lnTo>
                <a:close/>
              </a:path>
              <a:path w="542925" h="542290">
                <a:moveTo>
                  <a:pt x="379557" y="22860"/>
                </a:moveTo>
                <a:lnTo>
                  <a:pt x="284048" y="22860"/>
                </a:lnTo>
                <a:lnTo>
                  <a:pt x="309168" y="25400"/>
                </a:lnTo>
                <a:lnTo>
                  <a:pt x="321564" y="27939"/>
                </a:lnTo>
                <a:lnTo>
                  <a:pt x="368223" y="41910"/>
                </a:lnTo>
                <a:lnTo>
                  <a:pt x="410514" y="64769"/>
                </a:lnTo>
                <a:lnTo>
                  <a:pt x="447319" y="95250"/>
                </a:lnTo>
                <a:lnTo>
                  <a:pt x="477710" y="132079"/>
                </a:lnTo>
                <a:lnTo>
                  <a:pt x="500672" y="175260"/>
                </a:lnTo>
                <a:lnTo>
                  <a:pt x="515099" y="220979"/>
                </a:lnTo>
                <a:lnTo>
                  <a:pt x="519810" y="259079"/>
                </a:lnTo>
                <a:lnTo>
                  <a:pt x="520204" y="271779"/>
                </a:lnTo>
                <a:lnTo>
                  <a:pt x="519912" y="284479"/>
                </a:lnTo>
                <a:lnTo>
                  <a:pt x="515099" y="322579"/>
                </a:lnTo>
                <a:lnTo>
                  <a:pt x="500672" y="368300"/>
                </a:lnTo>
                <a:lnTo>
                  <a:pt x="477723" y="411479"/>
                </a:lnTo>
                <a:lnTo>
                  <a:pt x="447306" y="447039"/>
                </a:lnTo>
                <a:lnTo>
                  <a:pt x="410514" y="477519"/>
                </a:lnTo>
                <a:lnTo>
                  <a:pt x="368223" y="500379"/>
                </a:lnTo>
                <a:lnTo>
                  <a:pt x="321564" y="515619"/>
                </a:lnTo>
                <a:lnTo>
                  <a:pt x="284048" y="520700"/>
                </a:lnTo>
                <a:lnTo>
                  <a:pt x="379557" y="520700"/>
                </a:lnTo>
                <a:lnTo>
                  <a:pt x="423049" y="496569"/>
                </a:lnTo>
                <a:lnTo>
                  <a:pt x="463130" y="463550"/>
                </a:lnTo>
                <a:lnTo>
                  <a:pt x="496265" y="422910"/>
                </a:lnTo>
                <a:lnTo>
                  <a:pt x="521284" y="377189"/>
                </a:lnTo>
                <a:lnTo>
                  <a:pt x="536956" y="326389"/>
                </a:lnTo>
                <a:lnTo>
                  <a:pt x="542239" y="285750"/>
                </a:lnTo>
                <a:lnTo>
                  <a:pt x="542569" y="271779"/>
                </a:lnTo>
                <a:lnTo>
                  <a:pt x="542137" y="257810"/>
                </a:lnTo>
                <a:lnTo>
                  <a:pt x="536956" y="217169"/>
                </a:lnTo>
                <a:lnTo>
                  <a:pt x="521284" y="166369"/>
                </a:lnTo>
                <a:lnTo>
                  <a:pt x="496239" y="119379"/>
                </a:lnTo>
                <a:lnTo>
                  <a:pt x="463169" y="80010"/>
                </a:lnTo>
                <a:lnTo>
                  <a:pt x="423049" y="46989"/>
                </a:lnTo>
                <a:lnTo>
                  <a:pt x="400634" y="33019"/>
                </a:lnTo>
                <a:lnTo>
                  <a:pt x="379557" y="22860"/>
                </a:lnTo>
                <a:close/>
              </a:path>
              <a:path w="542925" h="542290">
                <a:moveTo>
                  <a:pt x="294424" y="45719"/>
                </a:moveTo>
                <a:lnTo>
                  <a:pt x="248145" y="45719"/>
                </a:lnTo>
                <a:lnTo>
                  <a:pt x="236778" y="48260"/>
                </a:lnTo>
                <a:lnTo>
                  <a:pt x="225742" y="49529"/>
                </a:lnTo>
                <a:lnTo>
                  <a:pt x="183146" y="62229"/>
                </a:lnTo>
                <a:lnTo>
                  <a:pt x="144691" y="83819"/>
                </a:lnTo>
                <a:lnTo>
                  <a:pt x="111086" y="111760"/>
                </a:lnTo>
                <a:lnTo>
                  <a:pt x="83375" y="144779"/>
                </a:lnTo>
                <a:lnTo>
                  <a:pt x="62522" y="182879"/>
                </a:lnTo>
                <a:lnTo>
                  <a:pt x="49326" y="226060"/>
                </a:lnTo>
                <a:lnTo>
                  <a:pt x="44716" y="271779"/>
                </a:lnTo>
                <a:lnTo>
                  <a:pt x="44996" y="283210"/>
                </a:lnTo>
                <a:lnTo>
                  <a:pt x="54902" y="339089"/>
                </a:lnTo>
                <a:lnTo>
                  <a:pt x="72047" y="379729"/>
                </a:lnTo>
                <a:lnTo>
                  <a:pt x="96456" y="415289"/>
                </a:lnTo>
                <a:lnTo>
                  <a:pt x="127241" y="447039"/>
                </a:lnTo>
                <a:lnTo>
                  <a:pt x="163271" y="471169"/>
                </a:lnTo>
                <a:lnTo>
                  <a:pt x="203923" y="487679"/>
                </a:lnTo>
                <a:lnTo>
                  <a:pt x="259664" y="497839"/>
                </a:lnTo>
                <a:lnTo>
                  <a:pt x="282905" y="497839"/>
                </a:lnTo>
                <a:lnTo>
                  <a:pt x="316826" y="494029"/>
                </a:lnTo>
                <a:lnTo>
                  <a:pt x="338658" y="487679"/>
                </a:lnTo>
                <a:lnTo>
                  <a:pt x="359511" y="480060"/>
                </a:lnTo>
                <a:lnTo>
                  <a:pt x="367991" y="476250"/>
                </a:lnTo>
                <a:lnTo>
                  <a:pt x="271157" y="476250"/>
                </a:lnTo>
                <a:lnTo>
                  <a:pt x="260807" y="474979"/>
                </a:lnTo>
                <a:lnTo>
                  <a:pt x="250444" y="474979"/>
                </a:lnTo>
                <a:lnTo>
                  <a:pt x="240169" y="473710"/>
                </a:lnTo>
                <a:lnTo>
                  <a:pt x="191846" y="459739"/>
                </a:lnTo>
                <a:lnTo>
                  <a:pt x="157238" y="440689"/>
                </a:lnTo>
                <a:lnTo>
                  <a:pt x="126873" y="416560"/>
                </a:lnTo>
                <a:lnTo>
                  <a:pt x="101930" y="386079"/>
                </a:lnTo>
                <a:lnTo>
                  <a:pt x="83134" y="350519"/>
                </a:lnTo>
                <a:lnTo>
                  <a:pt x="71183" y="312419"/>
                </a:lnTo>
                <a:lnTo>
                  <a:pt x="67081" y="271779"/>
                </a:lnTo>
                <a:lnTo>
                  <a:pt x="67322" y="261619"/>
                </a:lnTo>
                <a:lnTo>
                  <a:pt x="76276" y="210819"/>
                </a:lnTo>
                <a:lnTo>
                  <a:pt x="91719" y="173989"/>
                </a:lnTo>
                <a:lnTo>
                  <a:pt x="113728" y="142239"/>
                </a:lnTo>
                <a:lnTo>
                  <a:pt x="141465" y="114300"/>
                </a:lnTo>
                <a:lnTo>
                  <a:pt x="173951" y="91439"/>
                </a:lnTo>
                <a:lnTo>
                  <a:pt x="210553" y="76200"/>
                </a:lnTo>
                <a:lnTo>
                  <a:pt x="260807" y="67310"/>
                </a:lnTo>
                <a:lnTo>
                  <a:pt x="369404" y="67310"/>
                </a:lnTo>
                <a:lnTo>
                  <a:pt x="359511" y="62229"/>
                </a:lnTo>
                <a:lnTo>
                  <a:pt x="338658" y="55879"/>
                </a:lnTo>
                <a:lnTo>
                  <a:pt x="316826" y="49529"/>
                </a:lnTo>
                <a:lnTo>
                  <a:pt x="305790" y="48260"/>
                </a:lnTo>
                <a:lnTo>
                  <a:pt x="294424" y="45719"/>
                </a:lnTo>
                <a:close/>
              </a:path>
              <a:path w="542925" h="542290">
                <a:moveTo>
                  <a:pt x="369404" y="67310"/>
                </a:moveTo>
                <a:lnTo>
                  <a:pt x="281762" y="67310"/>
                </a:lnTo>
                <a:lnTo>
                  <a:pt x="312089" y="71119"/>
                </a:lnTo>
                <a:lnTo>
                  <a:pt x="332041" y="76200"/>
                </a:lnTo>
                <a:lnTo>
                  <a:pt x="368617" y="91439"/>
                </a:lnTo>
                <a:lnTo>
                  <a:pt x="401154" y="114300"/>
                </a:lnTo>
                <a:lnTo>
                  <a:pt x="428840" y="142239"/>
                </a:lnTo>
                <a:lnTo>
                  <a:pt x="450850" y="173989"/>
                </a:lnTo>
                <a:lnTo>
                  <a:pt x="466293" y="210819"/>
                </a:lnTo>
                <a:lnTo>
                  <a:pt x="474408" y="250189"/>
                </a:lnTo>
                <a:lnTo>
                  <a:pt x="475488" y="271779"/>
                </a:lnTo>
                <a:lnTo>
                  <a:pt x="475246" y="281939"/>
                </a:lnTo>
                <a:lnTo>
                  <a:pt x="466293" y="332739"/>
                </a:lnTo>
                <a:lnTo>
                  <a:pt x="450850" y="369569"/>
                </a:lnTo>
                <a:lnTo>
                  <a:pt x="428866" y="401319"/>
                </a:lnTo>
                <a:lnTo>
                  <a:pt x="401154" y="429260"/>
                </a:lnTo>
                <a:lnTo>
                  <a:pt x="368617" y="450850"/>
                </a:lnTo>
                <a:lnTo>
                  <a:pt x="332041" y="466089"/>
                </a:lnTo>
                <a:lnTo>
                  <a:pt x="292252" y="474979"/>
                </a:lnTo>
                <a:lnTo>
                  <a:pt x="281762" y="474979"/>
                </a:lnTo>
                <a:lnTo>
                  <a:pt x="271157" y="476250"/>
                </a:lnTo>
                <a:lnTo>
                  <a:pt x="367991" y="476250"/>
                </a:lnTo>
                <a:lnTo>
                  <a:pt x="379298" y="471169"/>
                </a:lnTo>
                <a:lnTo>
                  <a:pt x="415417" y="447039"/>
                </a:lnTo>
                <a:lnTo>
                  <a:pt x="446112" y="415289"/>
                </a:lnTo>
                <a:lnTo>
                  <a:pt x="470522" y="379729"/>
                </a:lnTo>
                <a:lnTo>
                  <a:pt x="487667" y="339089"/>
                </a:lnTo>
                <a:lnTo>
                  <a:pt x="496671" y="294639"/>
                </a:lnTo>
                <a:lnTo>
                  <a:pt x="497852" y="271779"/>
                </a:lnTo>
                <a:lnTo>
                  <a:pt x="497484" y="260350"/>
                </a:lnTo>
                <a:lnTo>
                  <a:pt x="487667" y="204469"/>
                </a:lnTo>
                <a:lnTo>
                  <a:pt x="470522" y="163829"/>
                </a:lnTo>
                <a:lnTo>
                  <a:pt x="446100" y="128269"/>
                </a:lnTo>
                <a:lnTo>
                  <a:pt x="415417" y="96519"/>
                </a:lnTo>
                <a:lnTo>
                  <a:pt x="379298" y="72389"/>
                </a:lnTo>
                <a:lnTo>
                  <a:pt x="369404" y="67310"/>
                </a:lnTo>
                <a:close/>
              </a:path>
              <a:path w="542925" h="542290">
                <a:moveTo>
                  <a:pt x="271284" y="0"/>
                </a:moveTo>
                <a:lnTo>
                  <a:pt x="257378" y="1269"/>
                </a:lnTo>
                <a:lnTo>
                  <a:pt x="285191" y="1269"/>
                </a:lnTo>
                <a:lnTo>
                  <a:pt x="27128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1088496" y="6555545"/>
            <a:ext cx="3422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206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0154" y="30860"/>
            <a:ext cx="65836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Scritture contabili </a:t>
            </a:r>
            <a:r>
              <a:rPr spc="-5" dirty="0"/>
              <a:t>delle </a:t>
            </a:r>
            <a:r>
              <a:rPr dirty="0"/>
              <a:t>Gestioni economiche</a:t>
            </a:r>
            <a:r>
              <a:rPr spc="-145" dirty="0"/>
              <a:t> </a:t>
            </a:r>
            <a:r>
              <a:rPr dirty="0"/>
              <a:t>separate</a:t>
            </a:r>
          </a:p>
        </p:txBody>
      </p:sp>
      <p:sp>
        <p:nvSpPr>
          <p:cNvPr id="7" name="object 7"/>
          <p:cNvSpPr/>
          <p:nvPr/>
        </p:nvSpPr>
        <p:spPr>
          <a:xfrm>
            <a:off x="428244" y="1101852"/>
            <a:ext cx="289559" cy="2895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5279" y="1008888"/>
            <a:ext cx="475615" cy="475615"/>
          </a:xfrm>
          <a:custGeom>
            <a:avLst/>
            <a:gdLst/>
            <a:ahLst/>
            <a:cxnLst/>
            <a:rect l="l" t="t" r="r" b="b"/>
            <a:pathLst>
              <a:path w="475615" h="475615">
                <a:moveTo>
                  <a:pt x="237744" y="0"/>
                </a:moveTo>
                <a:lnTo>
                  <a:pt x="189829" y="4829"/>
                </a:lnTo>
                <a:lnTo>
                  <a:pt x="145202" y="18680"/>
                </a:lnTo>
                <a:lnTo>
                  <a:pt x="104817" y="40598"/>
                </a:lnTo>
                <a:lnTo>
                  <a:pt x="69632" y="69627"/>
                </a:lnTo>
                <a:lnTo>
                  <a:pt x="40602" y="104812"/>
                </a:lnTo>
                <a:lnTo>
                  <a:pt x="18682" y="145196"/>
                </a:lnTo>
                <a:lnTo>
                  <a:pt x="4829" y="189825"/>
                </a:lnTo>
                <a:lnTo>
                  <a:pt x="0" y="237744"/>
                </a:lnTo>
                <a:lnTo>
                  <a:pt x="4829" y="285662"/>
                </a:lnTo>
                <a:lnTo>
                  <a:pt x="18682" y="330291"/>
                </a:lnTo>
                <a:lnTo>
                  <a:pt x="40602" y="370675"/>
                </a:lnTo>
                <a:lnTo>
                  <a:pt x="69632" y="405860"/>
                </a:lnTo>
                <a:lnTo>
                  <a:pt x="104817" y="434889"/>
                </a:lnTo>
                <a:lnTo>
                  <a:pt x="145202" y="456807"/>
                </a:lnTo>
                <a:lnTo>
                  <a:pt x="189829" y="470658"/>
                </a:lnTo>
                <a:lnTo>
                  <a:pt x="237744" y="475488"/>
                </a:lnTo>
                <a:lnTo>
                  <a:pt x="285658" y="470658"/>
                </a:lnTo>
                <a:lnTo>
                  <a:pt x="330285" y="456807"/>
                </a:lnTo>
                <a:lnTo>
                  <a:pt x="370670" y="434889"/>
                </a:lnTo>
                <a:lnTo>
                  <a:pt x="405855" y="405860"/>
                </a:lnTo>
                <a:lnTo>
                  <a:pt x="434885" y="370675"/>
                </a:lnTo>
                <a:lnTo>
                  <a:pt x="456805" y="330291"/>
                </a:lnTo>
                <a:lnTo>
                  <a:pt x="470658" y="285662"/>
                </a:lnTo>
                <a:lnTo>
                  <a:pt x="475488" y="237744"/>
                </a:lnTo>
                <a:lnTo>
                  <a:pt x="470658" y="189825"/>
                </a:lnTo>
                <a:lnTo>
                  <a:pt x="456805" y="145196"/>
                </a:lnTo>
                <a:lnTo>
                  <a:pt x="434885" y="104812"/>
                </a:lnTo>
                <a:lnTo>
                  <a:pt x="405855" y="69627"/>
                </a:lnTo>
                <a:lnTo>
                  <a:pt x="370670" y="40598"/>
                </a:lnTo>
                <a:lnTo>
                  <a:pt x="330285" y="18680"/>
                </a:lnTo>
                <a:lnTo>
                  <a:pt x="285658" y="4829"/>
                </a:lnTo>
                <a:lnTo>
                  <a:pt x="237744" y="0"/>
                </a:lnTo>
                <a:close/>
              </a:path>
            </a:pathLst>
          </a:custGeom>
          <a:solidFill>
            <a:srgbClr val="FCEADA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1739" y="975613"/>
            <a:ext cx="542925" cy="542290"/>
          </a:xfrm>
          <a:custGeom>
            <a:avLst/>
            <a:gdLst/>
            <a:ahLst/>
            <a:cxnLst/>
            <a:rect l="l" t="t" r="r" b="b"/>
            <a:pathLst>
              <a:path w="542925" h="542290">
                <a:moveTo>
                  <a:pt x="299021" y="1269"/>
                </a:moveTo>
                <a:lnTo>
                  <a:pt x="243547" y="1269"/>
                </a:lnTo>
                <a:lnTo>
                  <a:pt x="216268" y="6350"/>
                </a:lnTo>
                <a:lnTo>
                  <a:pt x="165747" y="21589"/>
                </a:lnTo>
                <a:lnTo>
                  <a:pt x="119583" y="46989"/>
                </a:lnTo>
                <a:lnTo>
                  <a:pt x="79425" y="80010"/>
                </a:lnTo>
                <a:lnTo>
                  <a:pt x="46329" y="119379"/>
                </a:lnTo>
                <a:lnTo>
                  <a:pt x="21285" y="166369"/>
                </a:lnTo>
                <a:lnTo>
                  <a:pt x="5613" y="217169"/>
                </a:lnTo>
                <a:lnTo>
                  <a:pt x="330" y="257810"/>
                </a:lnTo>
                <a:lnTo>
                  <a:pt x="0" y="271779"/>
                </a:lnTo>
                <a:lnTo>
                  <a:pt x="330" y="285750"/>
                </a:lnTo>
                <a:lnTo>
                  <a:pt x="5613" y="326389"/>
                </a:lnTo>
                <a:lnTo>
                  <a:pt x="21285" y="377189"/>
                </a:lnTo>
                <a:lnTo>
                  <a:pt x="46304" y="422910"/>
                </a:lnTo>
                <a:lnTo>
                  <a:pt x="79463" y="463550"/>
                </a:lnTo>
                <a:lnTo>
                  <a:pt x="119583" y="496569"/>
                </a:lnTo>
                <a:lnTo>
                  <a:pt x="165747" y="521969"/>
                </a:lnTo>
                <a:lnTo>
                  <a:pt x="216268" y="537210"/>
                </a:lnTo>
                <a:lnTo>
                  <a:pt x="257378" y="542289"/>
                </a:lnTo>
                <a:lnTo>
                  <a:pt x="285191" y="542289"/>
                </a:lnTo>
                <a:lnTo>
                  <a:pt x="326301" y="537210"/>
                </a:lnTo>
                <a:lnTo>
                  <a:pt x="376923" y="521969"/>
                </a:lnTo>
                <a:lnTo>
                  <a:pt x="379557" y="520700"/>
                </a:lnTo>
                <a:lnTo>
                  <a:pt x="258521" y="520700"/>
                </a:lnTo>
                <a:lnTo>
                  <a:pt x="233400" y="518160"/>
                </a:lnTo>
                <a:lnTo>
                  <a:pt x="174447" y="501650"/>
                </a:lnTo>
                <a:lnTo>
                  <a:pt x="132130" y="477519"/>
                </a:lnTo>
                <a:lnTo>
                  <a:pt x="95262" y="447039"/>
                </a:lnTo>
                <a:lnTo>
                  <a:pt x="64846" y="411479"/>
                </a:lnTo>
                <a:lnTo>
                  <a:pt x="41897" y="368300"/>
                </a:lnTo>
                <a:lnTo>
                  <a:pt x="27470" y="322579"/>
                </a:lnTo>
                <a:lnTo>
                  <a:pt x="22656" y="284479"/>
                </a:lnTo>
                <a:lnTo>
                  <a:pt x="22364" y="271779"/>
                </a:lnTo>
                <a:lnTo>
                  <a:pt x="22656" y="259079"/>
                </a:lnTo>
                <a:lnTo>
                  <a:pt x="27470" y="220979"/>
                </a:lnTo>
                <a:lnTo>
                  <a:pt x="41897" y="175260"/>
                </a:lnTo>
                <a:lnTo>
                  <a:pt x="64858" y="132079"/>
                </a:lnTo>
                <a:lnTo>
                  <a:pt x="95250" y="95250"/>
                </a:lnTo>
                <a:lnTo>
                  <a:pt x="132130" y="64769"/>
                </a:lnTo>
                <a:lnTo>
                  <a:pt x="174447" y="41910"/>
                </a:lnTo>
                <a:lnTo>
                  <a:pt x="221005" y="27939"/>
                </a:lnTo>
                <a:lnTo>
                  <a:pt x="258521" y="22860"/>
                </a:lnTo>
                <a:lnTo>
                  <a:pt x="379557" y="22860"/>
                </a:lnTo>
                <a:lnTo>
                  <a:pt x="376923" y="21589"/>
                </a:lnTo>
                <a:lnTo>
                  <a:pt x="351878" y="12700"/>
                </a:lnTo>
                <a:lnTo>
                  <a:pt x="326301" y="6350"/>
                </a:lnTo>
                <a:lnTo>
                  <a:pt x="299021" y="1269"/>
                </a:lnTo>
                <a:close/>
              </a:path>
              <a:path w="542925" h="542290">
                <a:moveTo>
                  <a:pt x="379557" y="22860"/>
                </a:moveTo>
                <a:lnTo>
                  <a:pt x="284048" y="22860"/>
                </a:lnTo>
                <a:lnTo>
                  <a:pt x="309168" y="25400"/>
                </a:lnTo>
                <a:lnTo>
                  <a:pt x="321564" y="27939"/>
                </a:lnTo>
                <a:lnTo>
                  <a:pt x="368223" y="41910"/>
                </a:lnTo>
                <a:lnTo>
                  <a:pt x="410514" y="64769"/>
                </a:lnTo>
                <a:lnTo>
                  <a:pt x="447319" y="95250"/>
                </a:lnTo>
                <a:lnTo>
                  <a:pt x="477710" y="132079"/>
                </a:lnTo>
                <a:lnTo>
                  <a:pt x="500672" y="175260"/>
                </a:lnTo>
                <a:lnTo>
                  <a:pt x="515099" y="220979"/>
                </a:lnTo>
                <a:lnTo>
                  <a:pt x="519810" y="259079"/>
                </a:lnTo>
                <a:lnTo>
                  <a:pt x="520204" y="271779"/>
                </a:lnTo>
                <a:lnTo>
                  <a:pt x="519912" y="284479"/>
                </a:lnTo>
                <a:lnTo>
                  <a:pt x="515099" y="322579"/>
                </a:lnTo>
                <a:lnTo>
                  <a:pt x="500672" y="368300"/>
                </a:lnTo>
                <a:lnTo>
                  <a:pt x="477723" y="411479"/>
                </a:lnTo>
                <a:lnTo>
                  <a:pt x="447306" y="447039"/>
                </a:lnTo>
                <a:lnTo>
                  <a:pt x="410514" y="477519"/>
                </a:lnTo>
                <a:lnTo>
                  <a:pt x="368223" y="501650"/>
                </a:lnTo>
                <a:lnTo>
                  <a:pt x="321564" y="515619"/>
                </a:lnTo>
                <a:lnTo>
                  <a:pt x="284048" y="520700"/>
                </a:lnTo>
                <a:lnTo>
                  <a:pt x="379557" y="520700"/>
                </a:lnTo>
                <a:lnTo>
                  <a:pt x="423049" y="496569"/>
                </a:lnTo>
                <a:lnTo>
                  <a:pt x="463130" y="463550"/>
                </a:lnTo>
                <a:lnTo>
                  <a:pt x="496265" y="422910"/>
                </a:lnTo>
                <a:lnTo>
                  <a:pt x="521284" y="377189"/>
                </a:lnTo>
                <a:lnTo>
                  <a:pt x="536956" y="326389"/>
                </a:lnTo>
                <a:lnTo>
                  <a:pt x="542239" y="285750"/>
                </a:lnTo>
                <a:lnTo>
                  <a:pt x="542569" y="271779"/>
                </a:lnTo>
                <a:lnTo>
                  <a:pt x="542137" y="257810"/>
                </a:lnTo>
                <a:lnTo>
                  <a:pt x="536956" y="217169"/>
                </a:lnTo>
                <a:lnTo>
                  <a:pt x="521284" y="166369"/>
                </a:lnTo>
                <a:lnTo>
                  <a:pt x="496239" y="119379"/>
                </a:lnTo>
                <a:lnTo>
                  <a:pt x="463169" y="80010"/>
                </a:lnTo>
                <a:lnTo>
                  <a:pt x="423049" y="46989"/>
                </a:lnTo>
                <a:lnTo>
                  <a:pt x="400634" y="33019"/>
                </a:lnTo>
                <a:lnTo>
                  <a:pt x="379557" y="22860"/>
                </a:lnTo>
                <a:close/>
              </a:path>
              <a:path w="542925" h="542290">
                <a:moveTo>
                  <a:pt x="294424" y="45719"/>
                </a:moveTo>
                <a:lnTo>
                  <a:pt x="248145" y="45719"/>
                </a:lnTo>
                <a:lnTo>
                  <a:pt x="236778" y="48260"/>
                </a:lnTo>
                <a:lnTo>
                  <a:pt x="225742" y="49529"/>
                </a:lnTo>
                <a:lnTo>
                  <a:pt x="183146" y="63500"/>
                </a:lnTo>
                <a:lnTo>
                  <a:pt x="144691" y="83819"/>
                </a:lnTo>
                <a:lnTo>
                  <a:pt x="111086" y="111760"/>
                </a:lnTo>
                <a:lnTo>
                  <a:pt x="83375" y="144779"/>
                </a:lnTo>
                <a:lnTo>
                  <a:pt x="62522" y="184150"/>
                </a:lnTo>
                <a:lnTo>
                  <a:pt x="49326" y="226060"/>
                </a:lnTo>
                <a:lnTo>
                  <a:pt x="44716" y="271779"/>
                </a:lnTo>
                <a:lnTo>
                  <a:pt x="44996" y="283210"/>
                </a:lnTo>
                <a:lnTo>
                  <a:pt x="54902" y="339089"/>
                </a:lnTo>
                <a:lnTo>
                  <a:pt x="72047" y="379729"/>
                </a:lnTo>
                <a:lnTo>
                  <a:pt x="96456" y="415289"/>
                </a:lnTo>
                <a:lnTo>
                  <a:pt x="127241" y="447039"/>
                </a:lnTo>
                <a:lnTo>
                  <a:pt x="163271" y="471169"/>
                </a:lnTo>
                <a:lnTo>
                  <a:pt x="203923" y="487679"/>
                </a:lnTo>
                <a:lnTo>
                  <a:pt x="259664" y="497839"/>
                </a:lnTo>
                <a:lnTo>
                  <a:pt x="282905" y="497839"/>
                </a:lnTo>
                <a:lnTo>
                  <a:pt x="316826" y="494029"/>
                </a:lnTo>
                <a:lnTo>
                  <a:pt x="338658" y="487679"/>
                </a:lnTo>
                <a:lnTo>
                  <a:pt x="359511" y="480060"/>
                </a:lnTo>
                <a:lnTo>
                  <a:pt x="367991" y="476250"/>
                </a:lnTo>
                <a:lnTo>
                  <a:pt x="260807" y="476250"/>
                </a:lnTo>
                <a:lnTo>
                  <a:pt x="230479" y="472439"/>
                </a:lnTo>
                <a:lnTo>
                  <a:pt x="191846" y="459739"/>
                </a:lnTo>
                <a:lnTo>
                  <a:pt x="157238" y="440689"/>
                </a:lnTo>
                <a:lnTo>
                  <a:pt x="126873" y="416560"/>
                </a:lnTo>
                <a:lnTo>
                  <a:pt x="101930" y="386079"/>
                </a:lnTo>
                <a:lnTo>
                  <a:pt x="83134" y="351789"/>
                </a:lnTo>
                <a:lnTo>
                  <a:pt x="71183" y="312419"/>
                </a:lnTo>
                <a:lnTo>
                  <a:pt x="67081" y="271779"/>
                </a:lnTo>
                <a:lnTo>
                  <a:pt x="67322" y="261619"/>
                </a:lnTo>
                <a:lnTo>
                  <a:pt x="76276" y="210819"/>
                </a:lnTo>
                <a:lnTo>
                  <a:pt x="91719" y="173989"/>
                </a:lnTo>
                <a:lnTo>
                  <a:pt x="113728" y="142239"/>
                </a:lnTo>
                <a:lnTo>
                  <a:pt x="141465" y="114300"/>
                </a:lnTo>
                <a:lnTo>
                  <a:pt x="173951" y="91439"/>
                </a:lnTo>
                <a:lnTo>
                  <a:pt x="210553" y="76200"/>
                </a:lnTo>
                <a:lnTo>
                  <a:pt x="260807" y="67310"/>
                </a:lnTo>
                <a:lnTo>
                  <a:pt x="367991" y="67310"/>
                </a:lnTo>
                <a:lnTo>
                  <a:pt x="359511" y="63500"/>
                </a:lnTo>
                <a:lnTo>
                  <a:pt x="338658" y="55879"/>
                </a:lnTo>
                <a:lnTo>
                  <a:pt x="316826" y="49529"/>
                </a:lnTo>
                <a:lnTo>
                  <a:pt x="305790" y="48260"/>
                </a:lnTo>
                <a:lnTo>
                  <a:pt x="294424" y="45719"/>
                </a:lnTo>
                <a:close/>
              </a:path>
              <a:path w="542925" h="542290">
                <a:moveTo>
                  <a:pt x="367991" y="67310"/>
                </a:moveTo>
                <a:lnTo>
                  <a:pt x="281762" y="67310"/>
                </a:lnTo>
                <a:lnTo>
                  <a:pt x="312089" y="71119"/>
                </a:lnTo>
                <a:lnTo>
                  <a:pt x="332041" y="76200"/>
                </a:lnTo>
                <a:lnTo>
                  <a:pt x="368617" y="91439"/>
                </a:lnTo>
                <a:lnTo>
                  <a:pt x="401154" y="114300"/>
                </a:lnTo>
                <a:lnTo>
                  <a:pt x="428840" y="142239"/>
                </a:lnTo>
                <a:lnTo>
                  <a:pt x="450850" y="173989"/>
                </a:lnTo>
                <a:lnTo>
                  <a:pt x="466293" y="210819"/>
                </a:lnTo>
                <a:lnTo>
                  <a:pt x="474408" y="250189"/>
                </a:lnTo>
                <a:lnTo>
                  <a:pt x="475488" y="271779"/>
                </a:lnTo>
                <a:lnTo>
                  <a:pt x="475246" y="281939"/>
                </a:lnTo>
                <a:lnTo>
                  <a:pt x="466293" y="332739"/>
                </a:lnTo>
                <a:lnTo>
                  <a:pt x="450850" y="369569"/>
                </a:lnTo>
                <a:lnTo>
                  <a:pt x="428866" y="401319"/>
                </a:lnTo>
                <a:lnTo>
                  <a:pt x="401154" y="429260"/>
                </a:lnTo>
                <a:lnTo>
                  <a:pt x="368617" y="450850"/>
                </a:lnTo>
                <a:lnTo>
                  <a:pt x="332041" y="466089"/>
                </a:lnTo>
                <a:lnTo>
                  <a:pt x="292252" y="474979"/>
                </a:lnTo>
                <a:lnTo>
                  <a:pt x="281762" y="474979"/>
                </a:lnTo>
                <a:lnTo>
                  <a:pt x="271157" y="476250"/>
                </a:lnTo>
                <a:lnTo>
                  <a:pt x="367991" y="476250"/>
                </a:lnTo>
                <a:lnTo>
                  <a:pt x="379298" y="471169"/>
                </a:lnTo>
                <a:lnTo>
                  <a:pt x="415417" y="447039"/>
                </a:lnTo>
                <a:lnTo>
                  <a:pt x="446112" y="415289"/>
                </a:lnTo>
                <a:lnTo>
                  <a:pt x="470522" y="379729"/>
                </a:lnTo>
                <a:lnTo>
                  <a:pt x="487667" y="339089"/>
                </a:lnTo>
                <a:lnTo>
                  <a:pt x="496671" y="294639"/>
                </a:lnTo>
                <a:lnTo>
                  <a:pt x="497852" y="271779"/>
                </a:lnTo>
                <a:lnTo>
                  <a:pt x="497484" y="260350"/>
                </a:lnTo>
                <a:lnTo>
                  <a:pt x="487667" y="204469"/>
                </a:lnTo>
                <a:lnTo>
                  <a:pt x="470522" y="163829"/>
                </a:lnTo>
                <a:lnTo>
                  <a:pt x="446100" y="128269"/>
                </a:lnTo>
                <a:lnTo>
                  <a:pt x="415417" y="96519"/>
                </a:lnTo>
                <a:lnTo>
                  <a:pt x="379298" y="72389"/>
                </a:lnTo>
                <a:lnTo>
                  <a:pt x="367991" y="67310"/>
                </a:lnTo>
                <a:close/>
              </a:path>
              <a:path w="542925" h="542290">
                <a:moveTo>
                  <a:pt x="271284" y="0"/>
                </a:moveTo>
                <a:lnTo>
                  <a:pt x="257378" y="1269"/>
                </a:lnTo>
                <a:lnTo>
                  <a:pt x="285191" y="1269"/>
                </a:lnTo>
                <a:lnTo>
                  <a:pt x="27128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9347" y="2421635"/>
            <a:ext cx="10113645" cy="3156585"/>
          </a:xfrm>
          <a:custGeom>
            <a:avLst/>
            <a:gdLst/>
            <a:ahLst/>
            <a:cxnLst/>
            <a:rect l="l" t="t" r="r" b="b"/>
            <a:pathLst>
              <a:path w="10113645" h="3156585">
                <a:moveTo>
                  <a:pt x="0" y="526034"/>
                </a:moveTo>
                <a:lnTo>
                  <a:pt x="2149" y="478145"/>
                </a:lnTo>
                <a:lnTo>
                  <a:pt x="8474" y="431464"/>
                </a:lnTo>
                <a:lnTo>
                  <a:pt x="18790" y="386174"/>
                </a:lnTo>
                <a:lnTo>
                  <a:pt x="32909" y="342461"/>
                </a:lnTo>
                <a:lnTo>
                  <a:pt x="50647" y="300511"/>
                </a:lnTo>
                <a:lnTo>
                  <a:pt x="71818" y="260509"/>
                </a:lnTo>
                <a:lnTo>
                  <a:pt x="96235" y="222642"/>
                </a:lnTo>
                <a:lnTo>
                  <a:pt x="123715" y="187094"/>
                </a:lnTo>
                <a:lnTo>
                  <a:pt x="154070" y="154051"/>
                </a:lnTo>
                <a:lnTo>
                  <a:pt x="187115" y="123698"/>
                </a:lnTo>
                <a:lnTo>
                  <a:pt x="222664" y="96221"/>
                </a:lnTo>
                <a:lnTo>
                  <a:pt x="260532" y="71806"/>
                </a:lnTo>
                <a:lnTo>
                  <a:pt x="300533" y="50638"/>
                </a:lnTo>
                <a:lnTo>
                  <a:pt x="342481" y="32903"/>
                </a:lnTo>
                <a:lnTo>
                  <a:pt x="386191" y="18786"/>
                </a:lnTo>
                <a:lnTo>
                  <a:pt x="431477" y="8473"/>
                </a:lnTo>
                <a:lnTo>
                  <a:pt x="478153" y="2149"/>
                </a:lnTo>
                <a:lnTo>
                  <a:pt x="526034" y="0"/>
                </a:lnTo>
                <a:lnTo>
                  <a:pt x="9587230" y="0"/>
                </a:lnTo>
                <a:lnTo>
                  <a:pt x="9635118" y="2149"/>
                </a:lnTo>
                <a:lnTo>
                  <a:pt x="9681799" y="8473"/>
                </a:lnTo>
                <a:lnTo>
                  <a:pt x="9727089" y="18786"/>
                </a:lnTo>
                <a:lnTo>
                  <a:pt x="9770802" y="32903"/>
                </a:lnTo>
                <a:lnTo>
                  <a:pt x="9812752" y="50638"/>
                </a:lnTo>
                <a:lnTo>
                  <a:pt x="9852754" y="71806"/>
                </a:lnTo>
                <a:lnTo>
                  <a:pt x="9890621" y="96221"/>
                </a:lnTo>
                <a:lnTo>
                  <a:pt x="9926169" y="123698"/>
                </a:lnTo>
                <a:lnTo>
                  <a:pt x="9959212" y="154051"/>
                </a:lnTo>
                <a:lnTo>
                  <a:pt x="9989565" y="187094"/>
                </a:lnTo>
                <a:lnTo>
                  <a:pt x="10017042" y="222642"/>
                </a:lnTo>
                <a:lnTo>
                  <a:pt x="10041457" y="260509"/>
                </a:lnTo>
                <a:lnTo>
                  <a:pt x="10062625" y="300511"/>
                </a:lnTo>
                <a:lnTo>
                  <a:pt x="10080360" y="342461"/>
                </a:lnTo>
                <a:lnTo>
                  <a:pt x="10094477" y="386174"/>
                </a:lnTo>
                <a:lnTo>
                  <a:pt x="10104790" y="431464"/>
                </a:lnTo>
                <a:lnTo>
                  <a:pt x="10111114" y="478145"/>
                </a:lnTo>
                <a:lnTo>
                  <a:pt x="10113264" y="526034"/>
                </a:lnTo>
                <a:lnTo>
                  <a:pt x="10113264" y="2630170"/>
                </a:lnTo>
                <a:lnTo>
                  <a:pt x="10111114" y="2678058"/>
                </a:lnTo>
                <a:lnTo>
                  <a:pt x="10104790" y="2724739"/>
                </a:lnTo>
                <a:lnTo>
                  <a:pt x="10094477" y="2770029"/>
                </a:lnTo>
                <a:lnTo>
                  <a:pt x="10080360" y="2813742"/>
                </a:lnTo>
                <a:lnTo>
                  <a:pt x="10062625" y="2855692"/>
                </a:lnTo>
                <a:lnTo>
                  <a:pt x="10041457" y="2895694"/>
                </a:lnTo>
                <a:lnTo>
                  <a:pt x="10017042" y="2933561"/>
                </a:lnTo>
                <a:lnTo>
                  <a:pt x="9989565" y="2969109"/>
                </a:lnTo>
                <a:lnTo>
                  <a:pt x="9959213" y="3002153"/>
                </a:lnTo>
                <a:lnTo>
                  <a:pt x="9926169" y="3032505"/>
                </a:lnTo>
                <a:lnTo>
                  <a:pt x="9890621" y="3059982"/>
                </a:lnTo>
                <a:lnTo>
                  <a:pt x="9852754" y="3084397"/>
                </a:lnTo>
                <a:lnTo>
                  <a:pt x="9812752" y="3105565"/>
                </a:lnTo>
                <a:lnTo>
                  <a:pt x="9770802" y="3123300"/>
                </a:lnTo>
                <a:lnTo>
                  <a:pt x="9727089" y="3137417"/>
                </a:lnTo>
                <a:lnTo>
                  <a:pt x="9681799" y="3147730"/>
                </a:lnTo>
                <a:lnTo>
                  <a:pt x="9635118" y="3154054"/>
                </a:lnTo>
                <a:lnTo>
                  <a:pt x="9587230" y="3156204"/>
                </a:lnTo>
                <a:lnTo>
                  <a:pt x="526034" y="3156204"/>
                </a:lnTo>
                <a:lnTo>
                  <a:pt x="478153" y="3154054"/>
                </a:lnTo>
                <a:lnTo>
                  <a:pt x="431477" y="3147730"/>
                </a:lnTo>
                <a:lnTo>
                  <a:pt x="386191" y="3137417"/>
                </a:lnTo>
                <a:lnTo>
                  <a:pt x="342481" y="3123300"/>
                </a:lnTo>
                <a:lnTo>
                  <a:pt x="300533" y="3105565"/>
                </a:lnTo>
                <a:lnTo>
                  <a:pt x="260532" y="3084397"/>
                </a:lnTo>
                <a:lnTo>
                  <a:pt x="222664" y="3059982"/>
                </a:lnTo>
                <a:lnTo>
                  <a:pt x="187115" y="3032505"/>
                </a:lnTo>
                <a:lnTo>
                  <a:pt x="154070" y="3002153"/>
                </a:lnTo>
                <a:lnTo>
                  <a:pt x="123715" y="2969109"/>
                </a:lnTo>
                <a:lnTo>
                  <a:pt x="96235" y="2933561"/>
                </a:lnTo>
                <a:lnTo>
                  <a:pt x="71818" y="2895694"/>
                </a:lnTo>
                <a:lnTo>
                  <a:pt x="50647" y="2855692"/>
                </a:lnTo>
                <a:lnTo>
                  <a:pt x="32909" y="2813742"/>
                </a:lnTo>
                <a:lnTo>
                  <a:pt x="18790" y="2770029"/>
                </a:lnTo>
                <a:lnTo>
                  <a:pt x="8474" y="2724739"/>
                </a:lnTo>
                <a:lnTo>
                  <a:pt x="2149" y="2678058"/>
                </a:lnTo>
                <a:lnTo>
                  <a:pt x="0" y="2630170"/>
                </a:lnTo>
                <a:lnTo>
                  <a:pt x="0" y="526034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70154" y="338709"/>
            <a:ext cx="11003915" cy="19894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Convitti annessi alle Istituzioni</a:t>
            </a:r>
            <a:r>
              <a:rPr sz="16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scolastiche</a:t>
            </a:r>
            <a:endParaRPr sz="1600">
              <a:latin typeface="Arial"/>
              <a:cs typeface="Arial"/>
            </a:endParaRPr>
          </a:p>
          <a:p>
            <a:pPr marL="700405" marR="5080" algn="just">
              <a:lnSpc>
                <a:spcPct val="150100"/>
              </a:lnSpc>
              <a:spcBef>
                <a:spcPts val="1510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attività convittuali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sono oggetto di contabilità separata da quella dell'Istituzione scolastica. I relativi movimenti  finanziari sono rilevati nella contabilità della medesima Istituzione scolastica,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specifiche voci di entrata e di  spesa, classificate "attività convittuali".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Times New Roman"/>
              <a:cs typeface="Times New Roman"/>
            </a:endParaRPr>
          </a:p>
          <a:p>
            <a:pPr marL="1104900">
              <a:lnSpc>
                <a:spcPct val="100000"/>
              </a:lnSpc>
            </a:pPr>
            <a:r>
              <a:rPr sz="14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Meccanismi </a:t>
            </a:r>
            <a:r>
              <a:rPr sz="14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di raccordo con </a:t>
            </a:r>
            <a:r>
              <a:rPr sz="14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i </a:t>
            </a:r>
            <a:r>
              <a:rPr sz="14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documenti contabili della</a:t>
            </a:r>
            <a:r>
              <a:rPr sz="1400" b="1" u="heavy" spc="-2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Scuola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56716" y="2633472"/>
            <a:ext cx="2971800" cy="7360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88719" y="2665476"/>
            <a:ext cx="2857500" cy="622300"/>
          </a:xfrm>
          <a:custGeom>
            <a:avLst/>
            <a:gdLst/>
            <a:ahLst/>
            <a:cxnLst/>
            <a:rect l="l" t="t" r="r" b="b"/>
            <a:pathLst>
              <a:path w="2857500" h="622300">
                <a:moveTo>
                  <a:pt x="2546604" y="0"/>
                </a:moveTo>
                <a:lnTo>
                  <a:pt x="0" y="0"/>
                </a:lnTo>
                <a:lnTo>
                  <a:pt x="0" y="621791"/>
                </a:lnTo>
                <a:lnTo>
                  <a:pt x="2546604" y="621791"/>
                </a:lnTo>
                <a:lnTo>
                  <a:pt x="2857500" y="310896"/>
                </a:lnTo>
                <a:lnTo>
                  <a:pt x="25466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88719" y="2665476"/>
            <a:ext cx="2857500" cy="622300"/>
          </a:xfrm>
          <a:custGeom>
            <a:avLst/>
            <a:gdLst/>
            <a:ahLst/>
            <a:cxnLst/>
            <a:rect l="l" t="t" r="r" b="b"/>
            <a:pathLst>
              <a:path w="2857500" h="622300">
                <a:moveTo>
                  <a:pt x="0" y="0"/>
                </a:moveTo>
                <a:lnTo>
                  <a:pt x="2546604" y="0"/>
                </a:lnTo>
                <a:lnTo>
                  <a:pt x="2857500" y="310896"/>
                </a:lnTo>
                <a:lnTo>
                  <a:pt x="2546604" y="621791"/>
                </a:lnTo>
                <a:lnTo>
                  <a:pt x="0" y="621791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803273" y="2852166"/>
            <a:ext cx="14712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Programmazione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28522" y="2532126"/>
            <a:ext cx="251459" cy="2529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28522" y="2532126"/>
            <a:ext cx="251460" cy="253365"/>
          </a:xfrm>
          <a:custGeom>
            <a:avLst/>
            <a:gdLst/>
            <a:ahLst/>
            <a:cxnLst/>
            <a:rect l="l" t="t" r="r" b="b"/>
            <a:pathLst>
              <a:path w="251459" h="253364">
                <a:moveTo>
                  <a:pt x="0" y="126491"/>
                </a:moveTo>
                <a:lnTo>
                  <a:pt x="9879" y="77259"/>
                </a:lnTo>
                <a:lnTo>
                  <a:pt x="36823" y="37052"/>
                </a:lnTo>
                <a:lnTo>
                  <a:pt x="76788" y="9941"/>
                </a:lnTo>
                <a:lnTo>
                  <a:pt x="125730" y="0"/>
                </a:lnTo>
                <a:lnTo>
                  <a:pt x="174682" y="9941"/>
                </a:lnTo>
                <a:lnTo>
                  <a:pt x="214645" y="37052"/>
                </a:lnTo>
                <a:lnTo>
                  <a:pt x="241583" y="77259"/>
                </a:lnTo>
                <a:lnTo>
                  <a:pt x="251459" y="126491"/>
                </a:lnTo>
                <a:lnTo>
                  <a:pt x="241583" y="175724"/>
                </a:lnTo>
                <a:lnTo>
                  <a:pt x="214645" y="215931"/>
                </a:lnTo>
                <a:lnTo>
                  <a:pt x="174682" y="243042"/>
                </a:lnTo>
                <a:lnTo>
                  <a:pt x="125730" y="252984"/>
                </a:lnTo>
                <a:lnTo>
                  <a:pt x="76788" y="243042"/>
                </a:lnTo>
                <a:lnTo>
                  <a:pt x="36823" y="215931"/>
                </a:lnTo>
                <a:lnTo>
                  <a:pt x="9879" y="175724"/>
                </a:lnTo>
                <a:lnTo>
                  <a:pt x="0" y="126491"/>
                </a:lnTo>
                <a:close/>
              </a:path>
            </a:pathLst>
          </a:custGeom>
          <a:ln w="2590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201927" y="2557399"/>
            <a:ext cx="10350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477511" y="2633472"/>
            <a:ext cx="2980943" cy="7360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20996" y="2683751"/>
            <a:ext cx="2145792" cy="6888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18659" y="2665476"/>
            <a:ext cx="2856230" cy="622300"/>
          </a:xfrm>
          <a:custGeom>
            <a:avLst/>
            <a:gdLst/>
            <a:ahLst/>
            <a:cxnLst/>
            <a:rect l="l" t="t" r="r" b="b"/>
            <a:pathLst>
              <a:path w="2856229" h="622300">
                <a:moveTo>
                  <a:pt x="2545080" y="0"/>
                </a:moveTo>
                <a:lnTo>
                  <a:pt x="0" y="0"/>
                </a:lnTo>
                <a:lnTo>
                  <a:pt x="310895" y="310896"/>
                </a:lnTo>
                <a:lnTo>
                  <a:pt x="0" y="621791"/>
                </a:lnTo>
                <a:lnTo>
                  <a:pt x="2545080" y="621791"/>
                </a:lnTo>
                <a:lnTo>
                  <a:pt x="2855975" y="310896"/>
                </a:lnTo>
                <a:lnTo>
                  <a:pt x="25450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18659" y="2665476"/>
            <a:ext cx="2856230" cy="622300"/>
          </a:xfrm>
          <a:custGeom>
            <a:avLst/>
            <a:gdLst/>
            <a:ahLst/>
            <a:cxnLst/>
            <a:rect l="l" t="t" r="r" b="b"/>
            <a:pathLst>
              <a:path w="2856229" h="622300">
                <a:moveTo>
                  <a:pt x="0" y="0"/>
                </a:moveTo>
                <a:lnTo>
                  <a:pt x="2545080" y="0"/>
                </a:lnTo>
                <a:lnTo>
                  <a:pt x="2855975" y="310896"/>
                </a:lnTo>
                <a:lnTo>
                  <a:pt x="2545080" y="621791"/>
                </a:lnTo>
                <a:lnTo>
                  <a:pt x="0" y="621791"/>
                </a:lnTo>
                <a:lnTo>
                  <a:pt x="310895" y="310896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042661" y="2745486"/>
            <a:ext cx="180721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83234" marR="5080" indent="-47117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Gestione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,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verifiche</a:t>
            </a:r>
            <a:r>
              <a:rPr sz="1400" b="1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 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modifiche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495038" y="2524505"/>
            <a:ext cx="251460" cy="2529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95038" y="2524505"/>
            <a:ext cx="251460" cy="253365"/>
          </a:xfrm>
          <a:custGeom>
            <a:avLst/>
            <a:gdLst/>
            <a:ahLst/>
            <a:cxnLst/>
            <a:rect l="l" t="t" r="r" b="b"/>
            <a:pathLst>
              <a:path w="251460" h="253364">
                <a:moveTo>
                  <a:pt x="0" y="126492"/>
                </a:moveTo>
                <a:lnTo>
                  <a:pt x="9876" y="77259"/>
                </a:lnTo>
                <a:lnTo>
                  <a:pt x="36814" y="37052"/>
                </a:lnTo>
                <a:lnTo>
                  <a:pt x="76777" y="9941"/>
                </a:lnTo>
                <a:lnTo>
                  <a:pt x="125729" y="0"/>
                </a:lnTo>
                <a:lnTo>
                  <a:pt x="174682" y="9941"/>
                </a:lnTo>
                <a:lnTo>
                  <a:pt x="214645" y="37052"/>
                </a:lnTo>
                <a:lnTo>
                  <a:pt x="241583" y="77259"/>
                </a:lnTo>
                <a:lnTo>
                  <a:pt x="251460" y="126492"/>
                </a:lnTo>
                <a:lnTo>
                  <a:pt x="241583" y="175724"/>
                </a:lnTo>
                <a:lnTo>
                  <a:pt x="214645" y="215931"/>
                </a:lnTo>
                <a:lnTo>
                  <a:pt x="174682" y="243042"/>
                </a:lnTo>
                <a:lnTo>
                  <a:pt x="125729" y="252984"/>
                </a:lnTo>
                <a:lnTo>
                  <a:pt x="76777" y="243042"/>
                </a:lnTo>
                <a:lnTo>
                  <a:pt x="36814" y="215931"/>
                </a:lnTo>
                <a:lnTo>
                  <a:pt x="9876" y="175724"/>
                </a:lnTo>
                <a:lnTo>
                  <a:pt x="0" y="126492"/>
                </a:lnTo>
                <a:close/>
              </a:path>
            </a:pathLst>
          </a:custGeom>
          <a:ln w="2590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568697" y="2550032"/>
            <a:ext cx="10350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807452" y="2633472"/>
            <a:ext cx="2980944" cy="7360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848600" y="2665476"/>
            <a:ext cx="2856230" cy="622300"/>
          </a:xfrm>
          <a:custGeom>
            <a:avLst/>
            <a:gdLst/>
            <a:ahLst/>
            <a:cxnLst/>
            <a:rect l="l" t="t" r="r" b="b"/>
            <a:pathLst>
              <a:path w="2856229" h="622300">
                <a:moveTo>
                  <a:pt x="2545079" y="0"/>
                </a:moveTo>
                <a:lnTo>
                  <a:pt x="0" y="0"/>
                </a:lnTo>
                <a:lnTo>
                  <a:pt x="310896" y="310896"/>
                </a:lnTo>
                <a:lnTo>
                  <a:pt x="0" y="621791"/>
                </a:lnTo>
                <a:lnTo>
                  <a:pt x="2545079" y="621791"/>
                </a:lnTo>
                <a:lnTo>
                  <a:pt x="2855976" y="310896"/>
                </a:lnTo>
                <a:lnTo>
                  <a:pt x="25450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848600" y="2665476"/>
            <a:ext cx="2856230" cy="622300"/>
          </a:xfrm>
          <a:custGeom>
            <a:avLst/>
            <a:gdLst/>
            <a:ahLst/>
            <a:cxnLst/>
            <a:rect l="l" t="t" r="r" b="b"/>
            <a:pathLst>
              <a:path w="2856229" h="622300">
                <a:moveTo>
                  <a:pt x="0" y="0"/>
                </a:moveTo>
                <a:lnTo>
                  <a:pt x="2545079" y="0"/>
                </a:lnTo>
                <a:lnTo>
                  <a:pt x="2855976" y="310896"/>
                </a:lnTo>
                <a:lnTo>
                  <a:pt x="2545079" y="621791"/>
                </a:lnTo>
                <a:lnTo>
                  <a:pt x="0" y="621791"/>
                </a:lnTo>
                <a:lnTo>
                  <a:pt x="310896" y="310896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554593" y="2852166"/>
            <a:ext cx="14471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Rendicontazione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823454" y="2532126"/>
            <a:ext cx="251460" cy="2529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823454" y="2532126"/>
            <a:ext cx="251460" cy="253365"/>
          </a:xfrm>
          <a:custGeom>
            <a:avLst/>
            <a:gdLst/>
            <a:ahLst/>
            <a:cxnLst/>
            <a:rect l="l" t="t" r="r" b="b"/>
            <a:pathLst>
              <a:path w="251459" h="253364">
                <a:moveTo>
                  <a:pt x="0" y="126491"/>
                </a:moveTo>
                <a:lnTo>
                  <a:pt x="9876" y="77259"/>
                </a:lnTo>
                <a:lnTo>
                  <a:pt x="36814" y="37052"/>
                </a:lnTo>
                <a:lnTo>
                  <a:pt x="76777" y="9941"/>
                </a:lnTo>
                <a:lnTo>
                  <a:pt x="125729" y="0"/>
                </a:lnTo>
                <a:lnTo>
                  <a:pt x="174682" y="9941"/>
                </a:lnTo>
                <a:lnTo>
                  <a:pt x="214645" y="37052"/>
                </a:lnTo>
                <a:lnTo>
                  <a:pt x="241583" y="77259"/>
                </a:lnTo>
                <a:lnTo>
                  <a:pt x="251460" y="126491"/>
                </a:lnTo>
                <a:lnTo>
                  <a:pt x="241583" y="175724"/>
                </a:lnTo>
                <a:lnTo>
                  <a:pt x="214645" y="215931"/>
                </a:lnTo>
                <a:lnTo>
                  <a:pt x="174682" y="243042"/>
                </a:lnTo>
                <a:lnTo>
                  <a:pt x="125729" y="252984"/>
                </a:lnTo>
                <a:lnTo>
                  <a:pt x="76777" y="243042"/>
                </a:lnTo>
                <a:lnTo>
                  <a:pt x="36814" y="215931"/>
                </a:lnTo>
                <a:lnTo>
                  <a:pt x="9876" y="175724"/>
                </a:lnTo>
                <a:lnTo>
                  <a:pt x="0" y="126491"/>
                </a:lnTo>
                <a:close/>
              </a:path>
            </a:pathLst>
          </a:custGeom>
          <a:ln w="2590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897748" y="2557399"/>
            <a:ext cx="10350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158996" y="3831335"/>
            <a:ext cx="0" cy="1386205"/>
          </a:xfrm>
          <a:custGeom>
            <a:avLst/>
            <a:gdLst/>
            <a:ahLst/>
            <a:cxnLst/>
            <a:rect l="l" t="t" r="r" b="b"/>
            <a:pathLst>
              <a:path h="1386204">
                <a:moveTo>
                  <a:pt x="0" y="1385951"/>
                </a:moveTo>
                <a:lnTo>
                  <a:pt x="0" y="0"/>
                </a:lnTo>
              </a:path>
            </a:pathLst>
          </a:custGeom>
          <a:ln w="12192">
            <a:solidFill>
              <a:srgbClr val="C5C8C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542276" y="3831335"/>
            <a:ext cx="0" cy="1386205"/>
          </a:xfrm>
          <a:custGeom>
            <a:avLst/>
            <a:gdLst/>
            <a:ahLst/>
            <a:cxnLst/>
            <a:rect l="l" t="t" r="r" b="b"/>
            <a:pathLst>
              <a:path h="1386204">
                <a:moveTo>
                  <a:pt x="0" y="1385951"/>
                </a:moveTo>
                <a:lnTo>
                  <a:pt x="0" y="0"/>
                </a:lnTo>
              </a:path>
            </a:pathLst>
          </a:custGeom>
          <a:ln w="12192">
            <a:solidFill>
              <a:srgbClr val="C5C8C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039111" y="3564635"/>
            <a:ext cx="1094740" cy="108585"/>
          </a:xfrm>
          <a:custGeom>
            <a:avLst/>
            <a:gdLst/>
            <a:ahLst/>
            <a:cxnLst/>
            <a:rect l="l" t="t" r="r" b="b"/>
            <a:pathLst>
              <a:path w="1094739" h="108585">
                <a:moveTo>
                  <a:pt x="1094232" y="0"/>
                </a:moveTo>
                <a:lnTo>
                  <a:pt x="547115" y="54101"/>
                </a:lnTo>
                <a:lnTo>
                  <a:pt x="0" y="54101"/>
                </a:lnTo>
                <a:lnTo>
                  <a:pt x="547115" y="108203"/>
                </a:lnTo>
                <a:lnTo>
                  <a:pt x="1094232" y="54101"/>
                </a:lnTo>
                <a:lnTo>
                  <a:pt x="547115" y="54101"/>
                </a:lnTo>
                <a:lnTo>
                  <a:pt x="0" y="0"/>
                </a:lnTo>
                <a:lnTo>
                  <a:pt x="1094232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387340" y="3564635"/>
            <a:ext cx="1094740" cy="108585"/>
          </a:xfrm>
          <a:custGeom>
            <a:avLst/>
            <a:gdLst/>
            <a:ahLst/>
            <a:cxnLst/>
            <a:rect l="l" t="t" r="r" b="b"/>
            <a:pathLst>
              <a:path w="1094739" h="108585">
                <a:moveTo>
                  <a:pt x="1094232" y="0"/>
                </a:moveTo>
                <a:lnTo>
                  <a:pt x="547115" y="54101"/>
                </a:lnTo>
                <a:lnTo>
                  <a:pt x="0" y="54101"/>
                </a:lnTo>
                <a:lnTo>
                  <a:pt x="547115" y="108203"/>
                </a:lnTo>
                <a:lnTo>
                  <a:pt x="1094232" y="54101"/>
                </a:lnTo>
                <a:lnTo>
                  <a:pt x="547115" y="54101"/>
                </a:lnTo>
                <a:lnTo>
                  <a:pt x="0" y="0"/>
                </a:lnTo>
                <a:lnTo>
                  <a:pt x="1094232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717280" y="3564635"/>
            <a:ext cx="1092835" cy="108585"/>
          </a:xfrm>
          <a:custGeom>
            <a:avLst/>
            <a:gdLst/>
            <a:ahLst/>
            <a:cxnLst/>
            <a:rect l="l" t="t" r="r" b="b"/>
            <a:pathLst>
              <a:path w="1092834" h="108585">
                <a:moveTo>
                  <a:pt x="1092708" y="0"/>
                </a:moveTo>
                <a:lnTo>
                  <a:pt x="546353" y="54101"/>
                </a:lnTo>
                <a:lnTo>
                  <a:pt x="0" y="54101"/>
                </a:lnTo>
                <a:lnTo>
                  <a:pt x="546353" y="108203"/>
                </a:lnTo>
                <a:lnTo>
                  <a:pt x="1092708" y="54101"/>
                </a:lnTo>
                <a:lnTo>
                  <a:pt x="546353" y="54101"/>
                </a:lnTo>
                <a:lnTo>
                  <a:pt x="0" y="0"/>
                </a:lnTo>
                <a:lnTo>
                  <a:pt x="1092708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65860" y="3974591"/>
            <a:ext cx="376428" cy="3764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68779" y="4003547"/>
            <a:ext cx="1906905" cy="346075"/>
          </a:xfrm>
          <a:custGeom>
            <a:avLst/>
            <a:gdLst/>
            <a:ahLst/>
            <a:cxnLst/>
            <a:rect l="l" t="t" r="r" b="b"/>
            <a:pathLst>
              <a:path w="1906904" h="346075">
                <a:moveTo>
                  <a:pt x="1848866" y="0"/>
                </a:moveTo>
                <a:lnTo>
                  <a:pt x="57657" y="0"/>
                </a:lnTo>
                <a:lnTo>
                  <a:pt x="35200" y="4526"/>
                </a:lnTo>
                <a:lnTo>
                  <a:pt x="16875" y="16875"/>
                </a:lnTo>
                <a:lnTo>
                  <a:pt x="4526" y="35200"/>
                </a:lnTo>
                <a:lnTo>
                  <a:pt x="0" y="57657"/>
                </a:lnTo>
                <a:lnTo>
                  <a:pt x="0" y="288289"/>
                </a:lnTo>
                <a:lnTo>
                  <a:pt x="4526" y="310747"/>
                </a:lnTo>
                <a:lnTo>
                  <a:pt x="16875" y="329072"/>
                </a:lnTo>
                <a:lnTo>
                  <a:pt x="35200" y="341421"/>
                </a:lnTo>
                <a:lnTo>
                  <a:pt x="57657" y="345947"/>
                </a:lnTo>
                <a:lnTo>
                  <a:pt x="1848866" y="345947"/>
                </a:lnTo>
                <a:lnTo>
                  <a:pt x="1871323" y="341421"/>
                </a:lnTo>
                <a:lnTo>
                  <a:pt x="1889648" y="329072"/>
                </a:lnTo>
                <a:lnTo>
                  <a:pt x="1901997" y="310747"/>
                </a:lnTo>
                <a:lnTo>
                  <a:pt x="1906523" y="288289"/>
                </a:lnTo>
                <a:lnTo>
                  <a:pt x="1906523" y="57657"/>
                </a:lnTo>
                <a:lnTo>
                  <a:pt x="1901997" y="35200"/>
                </a:lnTo>
                <a:lnTo>
                  <a:pt x="1889648" y="16875"/>
                </a:lnTo>
                <a:lnTo>
                  <a:pt x="1871323" y="4526"/>
                </a:lnTo>
                <a:lnTo>
                  <a:pt x="1848866" y="0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867026" y="4068521"/>
            <a:ext cx="150939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Programma</a:t>
            </a:r>
            <a:r>
              <a:rPr sz="12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Annuale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668779" y="4713732"/>
            <a:ext cx="1906905" cy="346075"/>
          </a:xfrm>
          <a:custGeom>
            <a:avLst/>
            <a:gdLst/>
            <a:ahLst/>
            <a:cxnLst/>
            <a:rect l="l" t="t" r="r" b="b"/>
            <a:pathLst>
              <a:path w="1906904" h="346075">
                <a:moveTo>
                  <a:pt x="1848866" y="0"/>
                </a:moveTo>
                <a:lnTo>
                  <a:pt x="57657" y="0"/>
                </a:lnTo>
                <a:lnTo>
                  <a:pt x="35200" y="4526"/>
                </a:lnTo>
                <a:lnTo>
                  <a:pt x="16875" y="16875"/>
                </a:lnTo>
                <a:lnTo>
                  <a:pt x="4526" y="35200"/>
                </a:lnTo>
                <a:lnTo>
                  <a:pt x="0" y="57658"/>
                </a:lnTo>
                <a:lnTo>
                  <a:pt x="0" y="288290"/>
                </a:lnTo>
                <a:lnTo>
                  <a:pt x="4526" y="310747"/>
                </a:lnTo>
                <a:lnTo>
                  <a:pt x="16875" y="329072"/>
                </a:lnTo>
                <a:lnTo>
                  <a:pt x="35200" y="341421"/>
                </a:lnTo>
                <a:lnTo>
                  <a:pt x="57657" y="345948"/>
                </a:lnTo>
                <a:lnTo>
                  <a:pt x="1848866" y="345948"/>
                </a:lnTo>
                <a:lnTo>
                  <a:pt x="1871323" y="341421"/>
                </a:lnTo>
                <a:lnTo>
                  <a:pt x="1889648" y="329072"/>
                </a:lnTo>
                <a:lnTo>
                  <a:pt x="1901997" y="310747"/>
                </a:lnTo>
                <a:lnTo>
                  <a:pt x="1906523" y="288290"/>
                </a:lnTo>
                <a:lnTo>
                  <a:pt x="1906523" y="57658"/>
                </a:lnTo>
                <a:lnTo>
                  <a:pt x="1901997" y="35200"/>
                </a:lnTo>
                <a:lnTo>
                  <a:pt x="1889648" y="16875"/>
                </a:lnTo>
                <a:lnTo>
                  <a:pt x="1871323" y="4526"/>
                </a:lnTo>
                <a:lnTo>
                  <a:pt x="1848866" y="0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851786" y="4779391"/>
            <a:ext cx="15405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Relazione</a:t>
            </a:r>
            <a:r>
              <a:rPr sz="12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illustrativa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208532" y="4728971"/>
            <a:ext cx="310896" cy="3124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366759" y="4003547"/>
            <a:ext cx="1905000" cy="346075"/>
          </a:xfrm>
          <a:custGeom>
            <a:avLst/>
            <a:gdLst/>
            <a:ahLst/>
            <a:cxnLst/>
            <a:rect l="l" t="t" r="r" b="b"/>
            <a:pathLst>
              <a:path w="1905000" h="346075">
                <a:moveTo>
                  <a:pt x="1847342" y="0"/>
                </a:moveTo>
                <a:lnTo>
                  <a:pt x="57658" y="0"/>
                </a:lnTo>
                <a:lnTo>
                  <a:pt x="35200" y="4526"/>
                </a:lnTo>
                <a:lnTo>
                  <a:pt x="16875" y="16875"/>
                </a:lnTo>
                <a:lnTo>
                  <a:pt x="4526" y="35200"/>
                </a:lnTo>
                <a:lnTo>
                  <a:pt x="0" y="57657"/>
                </a:lnTo>
                <a:lnTo>
                  <a:pt x="0" y="288289"/>
                </a:lnTo>
                <a:lnTo>
                  <a:pt x="4526" y="310747"/>
                </a:lnTo>
                <a:lnTo>
                  <a:pt x="16875" y="329072"/>
                </a:lnTo>
                <a:lnTo>
                  <a:pt x="35200" y="341421"/>
                </a:lnTo>
                <a:lnTo>
                  <a:pt x="57658" y="345947"/>
                </a:lnTo>
                <a:lnTo>
                  <a:pt x="1847342" y="345947"/>
                </a:lnTo>
                <a:lnTo>
                  <a:pt x="1869799" y="341421"/>
                </a:lnTo>
                <a:lnTo>
                  <a:pt x="1888124" y="329072"/>
                </a:lnTo>
                <a:lnTo>
                  <a:pt x="1900473" y="310747"/>
                </a:lnTo>
                <a:lnTo>
                  <a:pt x="1905000" y="288289"/>
                </a:lnTo>
                <a:lnTo>
                  <a:pt x="1905000" y="57657"/>
                </a:lnTo>
                <a:lnTo>
                  <a:pt x="1900473" y="35200"/>
                </a:lnTo>
                <a:lnTo>
                  <a:pt x="1888124" y="16875"/>
                </a:lnTo>
                <a:lnTo>
                  <a:pt x="1869799" y="4526"/>
                </a:lnTo>
                <a:lnTo>
                  <a:pt x="1847342" y="0"/>
                </a:lnTo>
                <a:close/>
              </a:path>
            </a:pathLst>
          </a:custGeom>
          <a:solidFill>
            <a:srgbClr val="94B3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8646921" y="4068521"/>
            <a:ext cx="134556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Conto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Consuntivo</a:t>
            </a:r>
            <a:endParaRPr sz="12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982711" y="4070603"/>
            <a:ext cx="283464" cy="2834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4573270" y="3880865"/>
            <a:ext cx="272605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Per i Convitti </a:t>
            </a:r>
            <a:r>
              <a:rPr sz="1200" spc="-10" dirty="0">
                <a:solidFill>
                  <a:srgbClr val="001F5F"/>
                </a:solidFill>
                <a:latin typeface="Arial"/>
                <a:cs typeface="Arial"/>
              </a:rPr>
              <a:t>annessi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alle Istituzioni  scolastiche non </a:t>
            </a:r>
            <a:r>
              <a:rPr sz="1200" spc="-10" dirty="0">
                <a:solidFill>
                  <a:srgbClr val="001F5F"/>
                </a:solidFill>
                <a:latin typeface="Arial"/>
                <a:cs typeface="Arial"/>
              </a:rPr>
              <a:t>sono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previsti particolari  adempimenti, oltre </a:t>
            </a:r>
            <a:r>
              <a:rPr sz="1200" spc="-10" dirty="0">
                <a:solidFill>
                  <a:srgbClr val="001F5F"/>
                </a:solidFill>
                <a:latin typeface="Arial"/>
                <a:cs typeface="Arial"/>
              </a:rPr>
              <a:t>quelli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già illustrati nel  modulo "Gestione finanziaria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e 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amministrativo-contabile".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06908" y="5804915"/>
            <a:ext cx="533399" cy="5334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1049527" y="5979972"/>
            <a:ext cx="78416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Per le attività convittuali sono dovuti tributi nella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misura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e con le modalità previste dall'ordinamento tributario</a:t>
            </a:r>
            <a:r>
              <a:rPr sz="120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vigente.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1088496" y="6555545"/>
            <a:ext cx="3422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207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0154" y="30860"/>
            <a:ext cx="8204834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Scritture contabili </a:t>
            </a:r>
            <a:r>
              <a:rPr spc="-5" dirty="0"/>
              <a:t>delle </a:t>
            </a:r>
            <a:r>
              <a:rPr dirty="0"/>
              <a:t>Gestioni economiche</a:t>
            </a:r>
            <a:r>
              <a:rPr spc="-145" dirty="0"/>
              <a:t> </a:t>
            </a:r>
            <a:r>
              <a:rPr dirty="0"/>
              <a:t>separate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Convitti annessi alle Istituzioni scolastiche: il Programma Annuale e la Relazione</a:t>
            </a:r>
            <a:r>
              <a:rPr sz="1600" b="0" spc="40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illustrativa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46988" y="1010411"/>
            <a:ext cx="2971800" cy="7360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78991" y="1042416"/>
            <a:ext cx="2857500" cy="622300"/>
          </a:xfrm>
          <a:custGeom>
            <a:avLst/>
            <a:gdLst/>
            <a:ahLst/>
            <a:cxnLst/>
            <a:rect l="l" t="t" r="r" b="b"/>
            <a:pathLst>
              <a:path w="2857500" h="622300">
                <a:moveTo>
                  <a:pt x="2546604" y="0"/>
                </a:moveTo>
                <a:lnTo>
                  <a:pt x="0" y="0"/>
                </a:lnTo>
                <a:lnTo>
                  <a:pt x="0" y="621792"/>
                </a:lnTo>
                <a:lnTo>
                  <a:pt x="2546604" y="621792"/>
                </a:lnTo>
                <a:lnTo>
                  <a:pt x="2857500" y="310896"/>
                </a:lnTo>
                <a:lnTo>
                  <a:pt x="25466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8991" y="1042416"/>
            <a:ext cx="2857500" cy="622300"/>
          </a:xfrm>
          <a:custGeom>
            <a:avLst/>
            <a:gdLst/>
            <a:ahLst/>
            <a:cxnLst/>
            <a:rect l="l" t="t" r="r" b="b"/>
            <a:pathLst>
              <a:path w="2857500" h="622300">
                <a:moveTo>
                  <a:pt x="0" y="0"/>
                </a:moveTo>
                <a:lnTo>
                  <a:pt x="2546604" y="0"/>
                </a:lnTo>
                <a:lnTo>
                  <a:pt x="2857500" y="310896"/>
                </a:lnTo>
                <a:lnTo>
                  <a:pt x="2546604" y="621792"/>
                </a:lnTo>
                <a:lnTo>
                  <a:pt x="0" y="62179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18794" y="909066"/>
            <a:ext cx="251459" cy="2529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18794" y="909066"/>
            <a:ext cx="251460" cy="253365"/>
          </a:xfrm>
          <a:custGeom>
            <a:avLst/>
            <a:gdLst/>
            <a:ahLst/>
            <a:cxnLst/>
            <a:rect l="l" t="t" r="r" b="b"/>
            <a:pathLst>
              <a:path w="251459" h="253365">
                <a:moveTo>
                  <a:pt x="0" y="126492"/>
                </a:moveTo>
                <a:lnTo>
                  <a:pt x="9879" y="77259"/>
                </a:lnTo>
                <a:lnTo>
                  <a:pt x="36823" y="37052"/>
                </a:lnTo>
                <a:lnTo>
                  <a:pt x="76788" y="9941"/>
                </a:lnTo>
                <a:lnTo>
                  <a:pt x="125730" y="0"/>
                </a:lnTo>
                <a:lnTo>
                  <a:pt x="174671" y="9941"/>
                </a:lnTo>
                <a:lnTo>
                  <a:pt x="214636" y="37052"/>
                </a:lnTo>
                <a:lnTo>
                  <a:pt x="241580" y="77259"/>
                </a:lnTo>
                <a:lnTo>
                  <a:pt x="251459" y="126492"/>
                </a:lnTo>
                <a:lnTo>
                  <a:pt x="241580" y="175724"/>
                </a:lnTo>
                <a:lnTo>
                  <a:pt x="214636" y="215931"/>
                </a:lnTo>
                <a:lnTo>
                  <a:pt x="174671" y="243042"/>
                </a:lnTo>
                <a:lnTo>
                  <a:pt x="125730" y="252984"/>
                </a:lnTo>
                <a:lnTo>
                  <a:pt x="76788" y="243042"/>
                </a:lnTo>
                <a:lnTo>
                  <a:pt x="36823" y="215931"/>
                </a:lnTo>
                <a:lnTo>
                  <a:pt x="9879" y="175724"/>
                </a:lnTo>
                <a:lnTo>
                  <a:pt x="0" y="126492"/>
                </a:lnTo>
                <a:close/>
              </a:path>
            </a:pathLst>
          </a:custGeom>
          <a:ln w="2590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91895" y="933957"/>
            <a:ext cx="2072639" cy="534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  <a:p>
            <a:pPr marL="614045">
              <a:lnSpc>
                <a:spcPct val="100000"/>
              </a:lnSpc>
              <a:spcBef>
                <a:spcPts val="1000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Programmazione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929383" y="1917192"/>
            <a:ext cx="1094740" cy="108585"/>
          </a:xfrm>
          <a:custGeom>
            <a:avLst/>
            <a:gdLst/>
            <a:ahLst/>
            <a:cxnLst/>
            <a:rect l="l" t="t" r="r" b="b"/>
            <a:pathLst>
              <a:path w="1094739" h="108585">
                <a:moveTo>
                  <a:pt x="1094232" y="0"/>
                </a:moveTo>
                <a:lnTo>
                  <a:pt x="547116" y="54102"/>
                </a:lnTo>
                <a:lnTo>
                  <a:pt x="0" y="54102"/>
                </a:lnTo>
                <a:lnTo>
                  <a:pt x="547116" y="108204"/>
                </a:lnTo>
                <a:lnTo>
                  <a:pt x="1094232" y="54102"/>
                </a:lnTo>
                <a:lnTo>
                  <a:pt x="547116" y="54102"/>
                </a:lnTo>
                <a:lnTo>
                  <a:pt x="0" y="0"/>
                </a:lnTo>
                <a:lnTo>
                  <a:pt x="1094232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56132" y="2193035"/>
            <a:ext cx="376428" cy="3779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59052" y="2208276"/>
            <a:ext cx="1906905" cy="347980"/>
          </a:xfrm>
          <a:custGeom>
            <a:avLst/>
            <a:gdLst/>
            <a:ahLst/>
            <a:cxnLst/>
            <a:rect l="l" t="t" r="r" b="b"/>
            <a:pathLst>
              <a:path w="1906904" h="347980">
                <a:moveTo>
                  <a:pt x="1848612" y="0"/>
                </a:moveTo>
                <a:lnTo>
                  <a:pt x="57911" y="0"/>
                </a:lnTo>
                <a:lnTo>
                  <a:pt x="35361" y="4548"/>
                </a:lnTo>
                <a:lnTo>
                  <a:pt x="16954" y="16954"/>
                </a:lnTo>
                <a:lnTo>
                  <a:pt x="4548" y="35361"/>
                </a:lnTo>
                <a:lnTo>
                  <a:pt x="0" y="57912"/>
                </a:lnTo>
                <a:lnTo>
                  <a:pt x="0" y="289560"/>
                </a:lnTo>
                <a:lnTo>
                  <a:pt x="4548" y="312110"/>
                </a:lnTo>
                <a:lnTo>
                  <a:pt x="16954" y="330517"/>
                </a:lnTo>
                <a:lnTo>
                  <a:pt x="35361" y="342923"/>
                </a:lnTo>
                <a:lnTo>
                  <a:pt x="57911" y="347472"/>
                </a:lnTo>
                <a:lnTo>
                  <a:pt x="1848612" y="347472"/>
                </a:lnTo>
                <a:lnTo>
                  <a:pt x="1871162" y="342923"/>
                </a:lnTo>
                <a:lnTo>
                  <a:pt x="1889569" y="330517"/>
                </a:lnTo>
                <a:lnTo>
                  <a:pt x="1901975" y="312110"/>
                </a:lnTo>
                <a:lnTo>
                  <a:pt x="1906524" y="289560"/>
                </a:lnTo>
                <a:lnTo>
                  <a:pt x="1906524" y="57912"/>
                </a:lnTo>
                <a:lnTo>
                  <a:pt x="1901975" y="35361"/>
                </a:lnTo>
                <a:lnTo>
                  <a:pt x="1889569" y="16954"/>
                </a:lnTo>
                <a:lnTo>
                  <a:pt x="1871162" y="4548"/>
                </a:lnTo>
                <a:lnTo>
                  <a:pt x="1848612" y="0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756917" y="2273934"/>
            <a:ext cx="15087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Programma</a:t>
            </a: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Annuale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559052" y="4261103"/>
            <a:ext cx="1906905" cy="346075"/>
          </a:xfrm>
          <a:custGeom>
            <a:avLst/>
            <a:gdLst/>
            <a:ahLst/>
            <a:cxnLst/>
            <a:rect l="l" t="t" r="r" b="b"/>
            <a:pathLst>
              <a:path w="1906904" h="346075">
                <a:moveTo>
                  <a:pt x="1848865" y="0"/>
                </a:moveTo>
                <a:lnTo>
                  <a:pt x="57657" y="0"/>
                </a:lnTo>
                <a:lnTo>
                  <a:pt x="35200" y="4526"/>
                </a:lnTo>
                <a:lnTo>
                  <a:pt x="16875" y="16875"/>
                </a:lnTo>
                <a:lnTo>
                  <a:pt x="4526" y="35200"/>
                </a:lnTo>
                <a:lnTo>
                  <a:pt x="0" y="57658"/>
                </a:lnTo>
                <a:lnTo>
                  <a:pt x="0" y="288290"/>
                </a:lnTo>
                <a:lnTo>
                  <a:pt x="4526" y="310747"/>
                </a:lnTo>
                <a:lnTo>
                  <a:pt x="16875" y="329072"/>
                </a:lnTo>
                <a:lnTo>
                  <a:pt x="35200" y="341421"/>
                </a:lnTo>
                <a:lnTo>
                  <a:pt x="57657" y="345948"/>
                </a:lnTo>
                <a:lnTo>
                  <a:pt x="1848865" y="345948"/>
                </a:lnTo>
                <a:lnTo>
                  <a:pt x="1871323" y="341421"/>
                </a:lnTo>
                <a:lnTo>
                  <a:pt x="1889648" y="329072"/>
                </a:lnTo>
                <a:lnTo>
                  <a:pt x="1901997" y="310747"/>
                </a:lnTo>
                <a:lnTo>
                  <a:pt x="1906524" y="288290"/>
                </a:lnTo>
                <a:lnTo>
                  <a:pt x="1906524" y="57658"/>
                </a:lnTo>
                <a:lnTo>
                  <a:pt x="1901997" y="35200"/>
                </a:lnTo>
                <a:lnTo>
                  <a:pt x="1889648" y="16875"/>
                </a:lnTo>
                <a:lnTo>
                  <a:pt x="1871323" y="4526"/>
                </a:lnTo>
                <a:lnTo>
                  <a:pt x="1848865" y="0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741677" y="4326763"/>
            <a:ext cx="15405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Relazione</a:t>
            </a:r>
            <a:r>
              <a:rPr sz="12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illustrativa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98803" y="4279391"/>
            <a:ext cx="310896" cy="3108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91711" y="2209800"/>
            <a:ext cx="108585" cy="344805"/>
          </a:xfrm>
          <a:custGeom>
            <a:avLst/>
            <a:gdLst/>
            <a:ahLst/>
            <a:cxnLst/>
            <a:rect l="l" t="t" r="r" b="b"/>
            <a:pathLst>
              <a:path w="108585" h="344805">
                <a:moveTo>
                  <a:pt x="0" y="0"/>
                </a:moveTo>
                <a:lnTo>
                  <a:pt x="0" y="344424"/>
                </a:lnTo>
                <a:lnTo>
                  <a:pt x="108203" y="172212"/>
                </a:lnTo>
                <a:lnTo>
                  <a:pt x="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91711" y="4306823"/>
            <a:ext cx="108585" cy="346075"/>
          </a:xfrm>
          <a:custGeom>
            <a:avLst/>
            <a:gdLst/>
            <a:ahLst/>
            <a:cxnLst/>
            <a:rect l="l" t="t" r="r" b="b"/>
            <a:pathLst>
              <a:path w="108585" h="346075">
                <a:moveTo>
                  <a:pt x="0" y="0"/>
                </a:moveTo>
                <a:lnTo>
                  <a:pt x="0" y="345948"/>
                </a:lnTo>
                <a:lnTo>
                  <a:pt x="108203" y="172974"/>
                </a:lnTo>
                <a:lnTo>
                  <a:pt x="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195317" y="2196541"/>
            <a:ext cx="689864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La</a:t>
            </a: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gestione</a:t>
            </a: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dei</a:t>
            </a:r>
            <a:r>
              <a:rPr sz="1400" b="1" spc="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Convitti</a:t>
            </a:r>
            <a:r>
              <a:rPr sz="1400" b="1" spc="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annessi</a:t>
            </a:r>
            <a:r>
              <a:rPr sz="1400" b="1" spc="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alle</a:t>
            </a:r>
            <a:r>
              <a:rPr sz="1400" b="1" spc="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Istituzioni</a:t>
            </a:r>
            <a:r>
              <a:rPr sz="1400" b="1" spc="1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scolastiche</a:t>
            </a: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costituisce</a:t>
            </a:r>
            <a:r>
              <a:rPr sz="1400" b="1" spc="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una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95317" y="2411069"/>
            <a:ext cx="6900545" cy="1690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specifica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attività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del Programma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Annuale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,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della quale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stesso Programma indica,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in apposita scheda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illustrativa</a:t>
            </a:r>
            <a:r>
              <a:rPr sz="1400" spc="-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finanziaria: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entrate che si prevedono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400" i="1" spc="-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riscuotere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spese che si prevedono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400" i="1" spc="-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sostenere</a:t>
            </a:r>
            <a:endParaRPr sz="1400">
              <a:latin typeface="Arial"/>
              <a:cs typeface="Arial"/>
            </a:endParaRPr>
          </a:p>
          <a:p>
            <a:pPr marL="299085" marR="5080" indent="-286385">
              <a:lnSpc>
                <a:spcPct val="13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Una quota di 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spese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generali, di ammortamento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di deperimento delle attrezzature 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a favore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dell'Istituzione</a:t>
            </a:r>
            <a:r>
              <a:rPr sz="1400" i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scolastica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95317" y="4328921"/>
            <a:ext cx="42246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Nella relazione illustrativa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devono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essere</a:t>
            </a:r>
            <a:r>
              <a:rPr sz="1400" b="1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indicati: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195317" y="4543145"/>
            <a:ext cx="6901815" cy="169037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Il tipo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attività che si intende</a:t>
            </a:r>
            <a:r>
              <a:rPr sz="1400" i="1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realizzare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I criteri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di amministrazione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e le modalità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della</a:t>
            </a:r>
            <a:r>
              <a:rPr sz="1400" i="1" spc="-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gestione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Gli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obiettivi che si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intendono</a:t>
            </a:r>
            <a:r>
              <a:rPr sz="1400" i="1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perseguire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risorse umane e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strumentali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che si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intendono 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utilizzare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con i relativi</a:t>
            </a:r>
            <a:r>
              <a:rPr sz="1400" i="1" spc="-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costi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Le</a:t>
            </a:r>
            <a:r>
              <a:rPr sz="1400" i="1" spc="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entrate</a:t>
            </a:r>
            <a:r>
              <a:rPr sz="1400" i="1" spc="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i="1" spc="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le</a:t>
            </a:r>
            <a:r>
              <a:rPr sz="1400" i="1" spc="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spese</a:t>
            </a:r>
            <a:r>
              <a:rPr sz="1400" i="1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complessive</a:t>
            </a:r>
            <a:r>
              <a:rPr sz="1400" i="1" spc="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che</a:t>
            </a:r>
            <a:r>
              <a:rPr sz="1400" i="1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si</a:t>
            </a:r>
            <a:r>
              <a:rPr sz="1400" i="1" spc="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prevedono</a:t>
            </a:r>
            <a:r>
              <a:rPr sz="1400" i="1" spc="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rispettivamente</a:t>
            </a:r>
            <a:r>
              <a:rPr sz="1400" i="1" spc="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400" i="1" spc="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riscuotere</a:t>
            </a:r>
            <a:r>
              <a:rPr sz="1400" i="1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505"/>
              </a:spcBef>
            </a:pP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sostenere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152900" y="4221479"/>
            <a:ext cx="7020559" cy="0"/>
          </a:xfrm>
          <a:custGeom>
            <a:avLst/>
            <a:gdLst/>
            <a:ahLst/>
            <a:cxnLst/>
            <a:rect l="l" t="t" r="r" b="b"/>
            <a:pathLst>
              <a:path w="7020559">
                <a:moveTo>
                  <a:pt x="0" y="0"/>
                </a:moveTo>
                <a:lnTo>
                  <a:pt x="7020052" y="0"/>
                </a:lnTo>
              </a:path>
            </a:pathLst>
          </a:custGeom>
          <a:ln w="12192">
            <a:solidFill>
              <a:srgbClr val="001F5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28244" y="1101852"/>
            <a:ext cx="289559" cy="2895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35279" y="1008888"/>
            <a:ext cx="475615" cy="475615"/>
          </a:xfrm>
          <a:custGeom>
            <a:avLst/>
            <a:gdLst/>
            <a:ahLst/>
            <a:cxnLst/>
            <a:rect l="l" t="t" r="r" b="b"/>
            <a:pathLst>
              <a:path w="475615" h="475615">
                <a:moveTo>
                  <a:pt x="237744" y="0"/>
                </a:moveTo>
                <a:lnTo>
                  <a:pt x="189829" y="4829"/>
                </a:lnTo>
                <a:lnTo>
                  <a:pt x="145202" y="18680"/>
                </a:lnTo>
                <a:lnTo>
                  <a:pt x="104817" y="40598"/>
                </a:lnTo>
                <a:lnTo>
                  <a:pt x="69632" y="69627"/>
                </a:lnTo>
                <a:lnTo>
                  <a:pt x="40602" y="104812"/>
                </a:lnTo>
                <a:lnTo>
                  <a:pt x="18682" y="145196"/>
                </a:lnTo>
                <a:lnTo>
                  <a:pt x="4829" y="189825"/>
                </a:lnTo>
                <a:lnTo>
                  <a:pt x="0" y="237744"/>
                </a:lnTo>
                <a:lnTo>
                  <a:pt x="4829" y="285662"/>
                </a:lnTo>
                <a:lnTo>
                  <a:pt x="18682" y="330291"/>
                </a:lnTo>
                <a:lnTo>
                  <a:pt x="40602" y="370675"/>
                </a:lnTo>
                <a:lnTo>
                  <a:pt x="69632" y="405860"/>
                </a:lnTo>
                <a:lnTo>
                  <a:pt x="104817" y="434889"/>
                </a:lnTo>
                <a:lnTo>
                  <a:pt x="145202" y="456807"/>
                </a:lnTo>
                <a:lnTo>
                  <a:pt x="189829" y="470658"/>
                </a:lnTo>
                <a:lnTo>
                  <a:pt x="237744" y="475488"/>
                </a:lnTo>
                <a:lnTo>
                  <a:pt x="285658" y="470658"/>
                </a:lnTo>
                <a:lnTo>
                  <a:pt x="330285" y="456807"/>
                </a:lnTo>
                <a:lnTo>
                  <a:pt x="370670" y="434889"/>
                </a:lnTo>
                <a:lnTo>
                  <a:pt x="405855" y="405860"/>
                </a:lnTo>
                <a:lnTo>
                  <a:pt x="434885" y="370675"/>
                </a:lnTo>
                <a:lnTo>
                  <a:pt x="456805" y="330291"/>
                </a:lnTo>
                <a:lnTo>
                  <a:pt x="470658" y="285662"/>
                </a:lnTo>
                <a:lnTo>
                  <a:pt x="475488" y="237744"/>
                </a:lnTo>
                <a:lnTo>
                  <a:pt x="470658" y="189825"/>
                </a:lnTo>
                <a:lnTo>
                  <a:pt x="456805" y="145196"/>
                </a:lnTo>
                <a:lnTo>
                  <a:pt x="434885" y="104812"/>
                </a:lnTo>
                <a:lnTo>
                  <a:pt x="405855" y="69627"/>
                </a:lnTo>
                <a:lnTo>
                  <a:pt x="370670" y="40598"/>
                </a:lnTo>
                <a:lnTo>
                  <a:pt x="330285" y="18680"/>
                </a:lnTo>
                <a:lnTo>
                  <a:pt x="285658" y="4829"/>
                </a:lnTo>
                <a:lnTo>
                  <a:pt x="237744" y="0"/>
                </a:lnTo>
                <a:close/>
              </a:path>
            </a:pathLst>
          </a:custGeom>
          <a:solidFill>
            <a:srgbClr val="FCEADA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1739" y="975613"/>
            <a:ext cx="542925" cy="542290"/>
          </a:xfrm>
          <a:custGeom>
            <a:avLst/>
            <a:gdLst/>
            <a:ahLst/>
            <a:cxnLst/>
            <a:rect l="l" t="t" r="r" b="b"/>
            <a:pathLst>
              <a:path w="542925" h="542290">
                <a:moveTo>
                  <a:pt x="299021" y="1269"/>
                </a:moveTo>
                <a:lnTo>
                  <a:pt x="243547" y="1269"/>
                </a:lnTo>
                <a:lnTo>
                  <a:pt x="216268" y="6350"/>
                </a:lnTo>
                <a:lnTo>
                  <a:pt x="165747" y="21589"/>
                </a:lnTo>
                <a:lnTo>
                  <a:pt x="119583" y="46989"/>
                </a:lnTo>
                <a:lnTo>
                  <a:pt x="79425" y="80010"/>
                </a:lnTo>
                <a:lnTo>
                  <a:pt x="46329" y="119379"/>
                </a:lnTo>
                <a:lnTo>
                  <a:pt x="21285" y="166369"/>
                </a:lnTo>
                <a:lnTo>
                  <a:pt x="5613" y="217169"/>
                </a:lnTo>
                <a:lnTo>
                  <a:pt x="330" y="257810"/>
                </a:lnTo>
                <a:lnTo>
                  <a:pt x="0" y="271779"/>
                </a:lnTo>
                <a:lnTo>
                  <a:pt x="330" y="285750"/>
                </a:lnTo>
                <a:lnTo>
                  <a:pt x="5613" y="326389"/>
                </a:lnTo>
                <a:lnTo>
                  <a:pt x="21285" y="377189"/>
                </a:lnTo>
                <a:lnTo>
                  <a:pt x="46304" y="422910"/>
                </a:lnTo>
                <a:lnTo>
                  <a:pt x="79463" y="463550"/>
                </a:lnTo>
                <a:lnTo>
                  <a:pt x="119583" y="496569"/>
                </a:lnTo>
                <a:lnTo>
                  <a:pt x="165747" y="521969"/>
                </a:lnTo>
                <a:lnTo>
                  <a:pt x="216268" y="537210"/>
                </a:lnTo>
                <a:lnTo>
                  <a:pt x="257378" y="542289"/>
                </a:lnTo>
                <a:lnTo>
                  <a:pt x="285191" y="542289"/>
                </a:lnTo>
                <a:lnTo>
                  <a:pt x="326301" y="537210"/>
                </a:lnTo>
                <a:lnTo>
                  <a:pt x="376923" y="521969"/>
                </a:lnTo>
                <a:lnTo>
                  <a:pt x="379557" y="520700"/>
                </a:lnTo>
                <a:lnTo>
                  <a:pt x="258521" y="520700"/>
                </a:lnTo>
                <a:lnTo>
                  <a:pt x="233400" y="518160"/>
                </a:lnTo>
                <a:lnTo>
                  <a:pt x="174447" y="501650"/>
                </a:lnTo>
                <a:lnTo>
                  <a:pt x="132130" y="477519"/>
                </a:lnTo>
                <a:lnTo>
                  <a:pt x="95262" y="447039"/>
                </a:lnTo>
                <a:lnTo>
                  <a:pt x="64846" y="411479"/>
                </a:lnTo>
                <a:lnTo>
                  <a:pt x="41897" y="368300"/>
                </a:lnTo>
                <a:lnTo>
                  <a:pt x="27470" y="322579"/>
                </a:lnTo>
                <a:lnTo>
                  <a:pt x="22656" y="284479"/>
                </a:lnTo>
                <a:lnTo>
                  <a:pt x="22364" y="271779"/>
                </a:lnTo>
                <a:lnTo>
                  <a:pt x="22656" y="259079"/>
                </a:lnTo>
                <a:lnTo>
                  <a:pt x="27470" y="220979"/>
                </a:lnTo>
                <a:lnTo>
                  <a:pt x="41897" y="175260"/>
                </a:lnTo>
                <a:lnTo>
                  <a:pt x="64858" y="132079"/>
                </a:lnTo>
                <a:lnTo>
                  <a:pt x="95250" y="95250"/>
                </a:lnTo>
                <a:lnTo>
                  <a:pt x="132130" y="64769"/>
                </a:lnTo>
                <a:lnTo>
                  <a:pt x="174447" y="41910"/>
                </a:lnTo>
                <a:lnTo>
                  <a:pt x="221005" y="27939"/>
                </a:lnTo>
                <a:lnTo>
                  <a:pt x="258521" y="22860"/>
                </a:lnTo>
                <a:lnTo>
                  <a:pt x="379557" y="22860"/>
                </a:lnTo>
                <a:lnTo>
                  <a:pt x="376923" y="21589"/>
                </a:lnTo>
                <a:lnTo>
                  <a:pt x="351878" y="12700"/>
                </a:lnTo>
                <a:lnTo>
                  <a:pt x="326301" y="6350"/>
                </a:lnTo>
                <a:lnTo>
                  <a:pt x="299021" y="1269"/>
                </a:lnTo>
                <a:close/>
              </a:path>
              <a:path w="542925" h="542290">
                <a:moveTo>
                  <a:pt x="379557" y="22860"/>
                </a:moveTo>
                <a:lnTo>
                  <a:pt x="284048" y="22860"/>
                </a:lnTo>
                <a:lnTo>
                  <a:pt x="309168" y="25400"/>
                </a:lnTo>
                <a:lnTo>
                  <a:pt x="321564" y="27939"/>
                </a:lnTo>
                <a:lnTo>
                  <a:pt x="368223" y="41910"/>
                </a:lnTo>
                <a:lnTo>
                  <a:pt x="410514" y="64769"/>
                </a:lnTo>
                <a:lnTo>
                  <a:pt x="447319" y="95250"/>
                </a:lnTo>
                <a:lnTo>
                  <a:pt x="477710" y="132079"/>
                </a:lnTo>
                <a:lnTo>
                  <a:pt x="500672" y="175260"/>
                </a:lnTo>
                <a:lnTo>
                  <a:pt x="515099" y="220979"/>
                </a:lnTo>
                <a:lnTo>
                  <a:pt x="519810" y="259079"/>
                </a:lnTo>
                <a:lnTo>
                  <a:pt x="520204" y="271779"/>
                </a:lnTo>
                <a:lnTo>
                  <a:pt x="519912" y="284479"/>
                </a:lnTo>
                <a:lnTo>
                  <a:pt x="515099" y="322579"/>
                </a:lnTo>
                <a:lnTo>
                  <a:pt x="500672" y="368300"/>
                </a:lnTo>
                <a:lnTo>
                  <a:pt x="477723" y="411479"/>
                </a:lnTo>
                <a:lnTo>
                  <a:pt x="447306" y="447039"/>
                </a:lnTo>
                <a:lnTo>
                  <a:pt x="410514" y="477519"/>
                </a:lnTo>
                <a:lnTo>
                  <a:pt x="368223" y="501650"/>
                </a:lnTo>
                <a:lnTo>
                  <a:pt x="321564" y="515619"/>
                </a:lnTo>
                <a:lnTo>
                  <a:pt x="284048" y="520700"/>
                </a:lnTo>
                <a:lnTo>
                  <a:pt x="379557" y="520700"/>
                </a:lnTo>
                <a:lnTo>
                  <a:pt x="423049" y="496569"/>
                </a:lnTo>
                <a:lnTo>
                  <a:pt x="463130" y="463550"/>
                </a:lnTo>
                <a:lnTo>
                  <a:pt x="496265" y="422910"/>
                </a:lnTo>
                <a:lnTo>
                  <a:pt x="521284" y="377189"/>
                </a:lnTo>
                <a:lnTo>
                  <a:pt x="536956" y="326389"/>
                </a:lnTo>
                <a:lnTo>
                  <a:pt x="542239" y="285750"/>
                </a:lnTo>
                <a:lnTo>
                  <a:pt x="542569" y="271779"/>
                </a:lnTo>
                <a:lnTo>
                  <a:pt x="542137" y="257810"/>
                </a:lnTo>
                <a:lnTo>
                  <a:pt x="536956" y="217169"/>
                </a:lnTo>
                <a:lnTo>
                  <a:pt x="521284" y="166369"/>
                </a:lnTo>
                <a:lnTo>
                  <a:pt x="496239" y="119379"/>
                </a:lnTo>
                <a:lnTo>
                  <a:pt x="463169" y="80010"/>
                </a:lnTo>
                <a:lnTo>
                  <a:pt x="423049" y="46989"/>
                </a:lnTo>
                <a:lnTo>
                  <a:pt x="400634" y="33019"/>
                </a:lnTo>
                <a:lnTo>
                  <a:pt x="379557" y="22860"/>
                </a:lnTo>
                <a:close/>
              </a:path>
              <a:path w="542925" h="542290">
                <a:moveTo>
                  <a:pt x="294424" y="45719"/>
                </a:moveTo>
                <a:lnTo>
                  <a:pt x="248145" y="45719"/>
                </a:lnTo>
                <a:lnTo>
                  <a:pt x="236778" y="48260"/>
                </a:lnTo>
                <a:lnTo>
                  <a:pt x="225742" y="49529"/>
                </a:lnTo>
                <a:lnTo>
                  <a:pt x="183146" y="63500"/>
                </a:lnTo>
                <a:lnTo>
                  <a:pt x="144691" y="83819"/>
                </a:lnTo>
                <a:lnTo>
                  <a:pt x="111086" y="111760"/>
                </a:lnTo>
                <a:lnTo>
                  <a:pt x="83375" y="144779"/>
                </a:lnTo>
                <a:lnTo>
                  <a:pt x="62522" y="184150"/>
                </a:lnTo>
                <a:lnTo>
                  <a:pt x="49326" y="226060"/>
                </a:lnTo>
                <a:lnTo>
                  <a:pt x="44716" y="271779"/>
                </a:lnTo>
                <a:lnTo>
                  <a:pt x="44996" y="283210"/>
                </a:lnTo>
                <a:lnTo>
                  <a:pt x="54902" y="339089"/>
                </a:lnTo>
                <a:lnTo>
                  <a:pt x="72047" y="379729"/>
                </a:lnTo>
                <a:lnTo>
                  <a:pt x="96456" y="415289"/>
                </a:lnTo>
                <a:lnTo>
                  <a:pt x="127241" y="447039"/>
                </a:lnTo>
                <a:lnTo>
                  <a:pt x="163271" y="471169"/>
                </a:lnTo>
                <a:lnTo>
                  <a:pt x="203923" y="487679"/>
                </a:lnTo>
                <a:lnTo>
                  <a:pt x="259664" y="497839"/>
                </a:lnTo>
                <a:lnTo>
                  <a:pt x="282905" y="497839"/>
                </a:lnTo>
                <a:lnTo>
                  <a:pt x="316826" y="494029"/>
                </a:lnTo>
                <a:lnTo>
                  <a:pt x="338658" y="487679"/>
                </a:lnTo>
                <a:lnTo>
                  <a:pt x="359511" y="480060"/>
                </a:lnTo>
                <a:lnTo>
                  <a:pt x="367991" y="476250"/>
                </a:lnTo>
                <a:lnTo>
                  <a:pt x="260807" y="476250"/>
                </a:lnTo>
                <a:lnTo>
                  <a:pt x="230479" y="472439"/>
                </a:lnTo>
                <a:lnTo>
                  <a:pt x="191846" y="459739"/>
                </a:lnTo>
                <a:lnTo>
                  <a:pt x="157238" y="440689"/>
                </a:lnTo>
                <a:lnTo>
                  <a:pt x="126873" y="416560"/>
                </a:lnTo>
                <a:lnTo>
                  <a:pt x="101930" y="386079"/>
                </a:lnTo>
                <a:lnTo>
                  <a:pt x="83134" y="351789"/>
                </a:lnTo>
                <a:lnTo>
                  <a:pt x="71183" y="312419"/>
                </a:lnTo>
                <a:lnTo>
                  <a:pt x="67081" y="271779"/>
                </a:lnTo>
                <a:lnTo>
                  <a:pt x="67322" y="261619"/>
                </a:lnTo>
                <a:lnTo>
                  <a:pt x="76276" y="210819"/>
                </a:lnTo>
                <a:lnTo>
                  <a:pt x="91719" y="173989"/>
                </a:lnTo>
                <a:lnTo>
                  <a:pt x="113728" y="142239"/>
                </a:lnTo>
                <a:lnTo>
                  <a:pt x="141465" y="114300"/>
                </a:lnTo>
                <a:lnTo>
                  <a:pt x="173951" y="91439"/>
                </a:lnTo>
                <a:lnTo>
                  <a:pt x="210553" y="76200"/>
                </a:lnTo>
                <a:lnTo>
                  <a:pt x="260807" y="67310"/>
                </a:lnTo>
                <a:lnTo>
                  <a:pt x="367991" y="67310"/>
                </a:lnTo>
                <a:lnTo>
                  <a:pt x="359511" y="63500"/>
                </a:lnTo>
                <a:lnTo>
                  <a:pt x="338658" y="55879"/>
                </a:lnTo>
                <a:lnTo>
                  <a:pt x="316826" y="49529"/>
                </a:lnTo>
                <a:lnTo>
                  <a:pt x="305790" y="48260"/>
                </a:lnTo>
                <a:lnTo>
                  <a:pt x="294424" y="45719"/>
                </a:lnTo>
                <a:close/>
              </a:path>
              <a:path w="542925" h="542290">
                <a:moveTo>
                  <a:pt x="367991" y="67310"/>
                </a:moveTo>
                <a:lnTo>
                  <a:pt x="281762" y="67310"/>
                </a:lnTo>
                <a:lnTo>
                  <a:pt x="312089" y="71119"/>
                </a:lnTo>
                <a:lnTo>
                  <a:pt x="332041" y="76200"/>
                </a:lnTo>
                <a:lnTo>
                  <a:pt x="368617" y="91439"/>
                </a:lnTo>
                <a:lnTo>
                  <a:pt x="401154" y="114300"/>
                </a:lnTo>
                <a:lnTo>
                  <a:pt x="428840" y="142239"/>
                </a:lnTo>
                <a:lnTo>
                  <a:pt x="450850" y="173989"/>
                </a:lnTo>
                <a:lnTo>
                  <a:pt x="466293" y="210819"/>
                </a:lnTo>
                <a:lnTo>
                  <a:pt x="474408" y="250189"/>
                </a:lnTo>
                <a:lnTo>
                  <a:pt x="475488" y="271779"/>
                </a:lnTo>
                <a:lnTo>
                  <a:pt x="475246" y="281939"/>
                </a:lnTo>
                <a:lnTo>
                  <a:pt x="466293" y="332739"/>
                </a:lnTo>
                <a:lnTo>
                  <a:pt x="450850" y="369569"/>
                </a:lnTo>
                <a:lnTo>
                  <a:pt x="428866" y="401319"/>
                </a:lnTo>
                <a:lnTo>
                  <a:pt x="401154" y="429260"/>
                </a:lnTo>
                <a:lnTo>
                  <a:pt x="368617" y="450850"/>
                </a:lnTo>
                <a:lnTo>
                  <a:pt x="332041" y="466089"/>
                </a:lnTo>
                <a:lnTo>
                  <a:pt x="292252" y="474979"/>
                </a:lnTo>
                <a:lnTo>
                  <a:pt x="281762" y="474979"/>
                </a:lnTo>
                <a:lnTo>
                  <a:pt x="271157" y="476250"/>
                </a:lnTo>
                <a:lnTo>
                  <a:pt x="367991" y="476250"/>
                </a:lnTo>
                <a:lnTo>
                  <a:pt x="379298" y="471169"/>
                </a:lnTo>
                <a:lnTo>
                  <a:pt x="415417" y="447039"/>
                </a:lnTo>
                <a:lnTo>
                  <a:pt x="446112" y="415289"/>
                </a:lnTo>
                <a:lnTo>
                  <a:pt x="470522" y="379729"/>
                </a:lnTo>
                <a:lnTo>
                  <a:pt x="487667" y="339089"/>
                </a:lnTo>
                <a:lnTo>
                  <a:pt x="496671" y="294639"/>
                </a:lnTo>
                <a:lnTo>
                  <a:pt x="497852" y="271779"/>
                </a:lnTo>
                <a:lnTo>
                  <a:pt x="497484" y="260350"/>
                </a:lnTo>
                <a:lnTo>
                  <a:pt x="487667" y="204469"/>
                </a:lnTo>
                <a:lnTo>
                  <a:pt x="470522" y="163829"/>
                </a:lnTo>
                <a:lnTo>
                  <a:pt x="446100" y="128269"/>
                </a:lnTo>
                <a:lnTo>
                  <a:pt x="415417" y="96519"/>
                </a:lnTo>
                <a:lnTo>
                  <a:pt x="379298" y="72389"/>
                </a:lnTo>
                <a:lnTo>
                  <a:pt x="367991" y="67310"/>
                </a:lnTo>
                <a:close/>
              </a:path>
              <a:path w="542925" h="542290">
                <a:moveTo>
                  <a:pt x="271284" y="0"/>
                </a:moveTo>
                <a:lnTo>
                  <a:pt x="257378" y="1269"/>
                </a:lnTo>
                <a:lnTo>
                  <a:pt x="285191" y="1269"/>
                </a:lnTo>
                <a:lnTo>
                  <a:pt x="27128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1088496" y="6555545"/>
            <a:ext cx="3422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208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0154" y="30860"/>
            <a:ext cx="6583680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Scritture contabili </a:t>
            </a:r>
            <a:r>
              <a:rPr spc="-5" dirty="0"/>
              <a:t>delle </a:t>
            </a:r>
            <a:r>
              <a:rPr dirty="0"/>
              <a:t>Gestioni economiche</a:t>
            </a:r>
            <a:r>
              <a:rPr spc="-145" dirty="0"/>
              <a:t> </a:t>
            </a:r>
            <a:r>
              <a:rPr dirty="0"/>
              <a:t>separate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Convitti annessi alle Istituzioni scolastiche: il Conto</a:t>
            </a:r>
            <a:r>
              <a:rPr sz="1600" b="0" spc="-10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Consuntivo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29383" y="1917192"/>
            <a:ext cx="1094740" cy="108585"/>
          </a:xfrm>
          <a:custGeom>
            <a:avLst/>
            <a:gdLst/>
            <a:ahLst/>
            <a:cxnLst/>
            <a:rect l="l" t="t" r="r" b="b"/>
            <a:pathLst>
              <a:path w="1094739" h="108585">
                <a:moveTo>
                  <a:pt x="1094232" y="0"/>
                </a:moveTo>
                <a:lnTo>
                  <a:pt x="547116" y="54102"/>
                </a:lnTo>
                <a:lnTo>
                  <a:pt x="0" y="54102"/>
                </a:lnTo>
                <a:lnTo>
                  <a:pt x="547116" y="108204"/>
                </a:lnTo>
                <a:lnTo>
                  <a:pt x="1094232" y="54102"/>
                </a:lnTo>
                <a:lnTo>
                  <a:pt x="547116" y="54102"/>
                </a:lnTo>
                <a:lnTo>
                  <a:pt x="0" y="0"/>
                </a:lnTo>
                <a:lnTo>
                  <a:pt x="1094232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59052" y="2208276"/>
            <a:ext cx="1906905" cy="347980"/>
          </a:xfrm>
          <a:custGeom>
            <a:avLst/>
            <a:gdLst/>
            <a:ahLst/>
            <a:cxnLst/>
            <a:rect l="l" t="t" r="r" b="b"/>
            <a:pathLst>
              <a:path w="1906904" h="347980">
                <a:moveTo>
                  <a:pt x="1848612" y="0"/>
                </a:moveTo>
                <a:lnTo>
                  <a:pt x="57911" y="0"/>
                </a:lnTo>
                <a:lnTo>
                  <a:pt x="35361" y="4548"/>
                </a:lnTo>
                <a:lnTo>
                  <a:pt x="16954" y="16954"/>
                </a:lnTo>
                <a:lnTo>
                  <a:pt x="4548" y="35361"/>
                </a:lnTo>
                <a:lnTo>
                  <a:pt x="0" y="57912"/>
                </a:lnTo>
                <a:lnTo>
                  <a:pt x="0" y="289560"/>
                </a:lnTo>
                <a:lnTo>
                  <a:pt x="4548" y="312110"/>
                </a:lnTo>
                <a:lnTo>
                  <a:pt x="16954" y="330517"/>
                </a:lnTo>
                <a:lnTo>
                  <a:pt x="35361" y="342923"/>
                </a:lnTo>
                <a:lnTo>
                  <a:pt x="57911" y="347472"/>
                </a:lnTo>
                <a:lnTo>
                  <a:pt x="1848612" y="347472"/>
                </a:lnTo>
                <a:lnTo>
                  <a:pt x="1871162" y="342923"/>
                </a:lnTo>
                <a:lnTo>
                  <a:pt x="1889569" y="330517"/>
                </a:lnTo>
                <a:lnTo>
                  <a:pt x="1901975" y="312110"/>
                </a:lnTo>
                <a:lnTo>
                  <a:pt x="1906524" y="289560"/>
                </a:lnTo>
                <a:lnTo>
                  <a:pt x="1906524" y="57912"/>
                </a:lnTo>
                <a:lnTo>
                  <a:pt x="1901975" y="35361"/>
                </a:lnTo>
                <a:lnTo>
                  <a:pt x="1889569" y="16954"/>
                </a:lnTo>
                <a:lnTo>
                  <a:pt x="1871162" y="4548"/>
                </a:lnTo>
                <a:lnTo>
                  <a:pt x="1848612" y="0"/>
                </a:lnTo>
                <a:close/>
              </a:path>
            </a:pathLst>
          </a:custGeom>
          <a:solidFill>
            <a:srgbClr val="94B3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839214" y="2273934"/>
            <a:ext cx="13455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Conto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Consuntivo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791711" y="2209800"/>
            <a:ext cx="108585" cy="344805"/>
          </a:xfrm>
          <a:custGeom>
            <a:avLst/>
            <a:gdLst/>
            <a:ahLst/>
            <a:cxnLst/>
            <a:rect l="l" t="t" r="r" b="b"/>
            <a:pathLst>
              <a:path w="108585" h="344805">
                <a:moveTo>
                  <a:pt x="0" y="0"/>
                </a:moveTo>
                <a:lnTo>
                  <a:pt x="0" y="344424"/>
                </a:lnTo>
                <a:lnTo>
                  <a:pt x="108203" y="172212"/>
                </a:lnTo>
                <a:lnTo>
                  <a:pt x="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195317" y="2132840"/>
            <a:ext cx="6901815" cy="858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0100"/>
              </a:lnSpc>
              <a:spcBef>
                <a:spcPts val="100"/>
              </a:spcBef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I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risultati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conseguiti, </a:t>
            </a:r>
            <a:r>
              <a:rPr sz="1400" b="1" spc="5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termini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entrate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uscite, sono riportati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nel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rendiconto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 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nel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Conto Consuntivo dell'Istituzione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scolastica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specificatamente illustrati nella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relazione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illustrativa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 corredo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dello</a:t>
            </a:r>
            <a:r>
              <a:rPr sz="1400" spc="-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stesso.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152900" y="3140964"/>
            <a:ext cx="7020559" cy="0"/>
          </a:xfrm>
          <a:custGeom>
            <a:avLst/>
            <a:gdLst/>
            <a:ahLst/>
            <a:cxnLst/>
            <a:rect l="l" t="t" r="r" b="b"/>
            <a:pathLst>
              <a:path w="7020559">
                <a:moveTo>
                  <a:pt x="0" y="0"/>
                </a:moveTo>
                <a:lnTo>
                  <a:pt x="7020052" y="0"/>
                </a:lnTo>
              </a:path>
            </a:pathLst>
          </a:custGeom>
          <a:ln w="12192">
            <a:solidFill>
              <a:srgbClr val="001F5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99388" y="2205227"/>
            <a:ext cx="283463" cy="283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40891" y="1010411"/>
            <a:ext cx="2980944" cy="7360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82039" y="1042416"/>
            <a:ext cx="2856230" cy="622300"/>
          </a:xfrm>
          <a:custGeom>
            <a:avLst/>
            <a:gdLst/>
            <a:ahLst/>
            <a:cxnLst/>
            <a:rect l="l" t="t" r="r" b="b"/>
            <a:pathLst>
              <a:path w="2856229" h="622300">
                <a:moveTo>
                  <a:pt x="2545080" y="0"/>
                </a:moveTo>
                <a:lnTo>
                  <a:pt x="0" y="0"/>
                </a:lnTo>
                <a:lnTo>
                  <a:pt x="310896" y="310896"/>
                </a:lnTo>
                <a:lnTo>
                  <a:pt x="0" y="621792"/>
                </a:lnTo>
                <a:lnTo>
                  <a:pt x="2545080" y="621792"/>
                </a:lnTo>
                <a:lnTo>
                  <a:pt x="2855976" y="310896"/>
                </a:lnTo>
                <a:lnTo>
                  <a:pt x="25450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82039" y="1042416"/>
            <a:ext cx="2856230" cy="622300"/>
          </a:xfrm>
          <a:custGeom>
            <a:avLst/>
            <a:gdLst/>
            <a:ahLst/>
            <a:cxnLst/>
            <a:rect l="l" t="t" r="r" b="b"/>
            <a:pathLst>
              <a:path w="2856229" h="622300">
                <a:moveTo>
                  <a:pt x="0" y="0"/>
                </a:moveTo>
                <a:lnTo>
                  <a:pt x="2545080" y="0"/>
                </a:lnTo>
                <a:lnTo>
                  <a:pt x="2855976" y="310896"/>
                </a:lnTo>
                <a:lnTo>
                  <a:pt x="2545080" y="621792"/>
                </a:lnTo>
                <a:lnTo>
                  <a:pt x="0" y="621792"/>
                </a:lnTo>
                <a:lnTo>
                  <a:pt x="310896" y="310896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56894" y="909066"/>
            <a:ext cx="251459" cy="2529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56894" y="909066"/>
            <a:ext cx="251460" cy="253365"/>
          </a:xfrm>
          <a:custGeom>
            <a:avLst/>
            <a:gdLst/>
            <a:ahLst/>
            <a:cxnLst/>
            <a:rect l="l" t="t" r="r" b="b"/>
            <a:pathLst>
              <a:path w="251459" h="253365">
                <a:moveTo>
                  <a:pt x="0" y="126492"/>
                </a:moveTo>
                <a:lnTo>
                  <a:pt x="9879" y="77259"/>
                </a:lnTo>
                <a:lnTo>
                  <a:pt x="36823" y="37052"/>
                </a:lnTo>
                <a:lnTo>
                  <a:pt x="76788" y="9941"/>
                </a:lnTo>
                <a:lnTo>
                  <a:pt x="125730" y="0"/>
                </a:lnTo>
                <a:lnTo>
                  <a:pt x="174671" y="9941"/>
                </a:lnTo>
                <a:lnTo>
                  <a:pt x="214636" y="37052"/>
                </a:lnTo>
                <a:lnTo>
                  <a:pt x="241580" y="77259"/>
                </a:lnTo>
                <a:lnTo>
                  <a:pt x="251459" y="126492"/>
                </a:lnTo>
                <a:lnTo>
                  <a:pt x="241580" y="175724"/>
                </a:lnTo>
                <a:lnTo>
                  <a:pt x="214636" y="215931"/>
                </a:lnTo>
                <a:lnTo>
                  <a:pt x="174671" y="243042"/>
                </a:lnTo>
                <a:lnTo>
                  <a:pt x="125730" y="252984"/>
                </a:lnTo>
                <a:lnTo>
                  <a:pt x="76788" y="243042"/>
                </a:lnTo>
                <a:lnTo>
                  <a:pt x="36823" y="215931"/>
                </a:lnTo>
                <a:lnTo>
                  <a:pt x="9879" y="175724"/>
                </a:lnTo>
                <a:lnTo>
                  <a:pt x="0" y="126492"/>
                </a:lnTo>
                <a:close/>
              </a:path>
            </a:pathLst>
          </a:custGeom>
          <a:ln w="2590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129995" y="933957"/>
            <a:ext cx="2104390" cy="534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  <a:p>
            <a:pPr marL="669290">
              <a:lnSpc>
                <a:spcPct val="100000"/>
              </a:lnSpc>
              <a:spcBef>
                <a:spcPts val="1000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Rendicontazione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556503" y="4724400"/>
            <a:ext cx="5544185" cy="0"/>
          </a:xfrm>
          <a:custGeom>
            <a:avLst/>
            <a:gdLst/>
            <a:ahLst/>
            <a:cxnLst/>
            <a:rect l="l" t="t" r="r" b="b"/>
            <a:pathLst>
              <a:path w="5544184">
                <a:moveTo>
                  <a:pt x="5544058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C5C8C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13994" y="3655898"/>
            <a:ext cx="7245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En</a:t>
            </a:r>
            <a:r>
              <a:rPr sz="1600" b="1" spc="-1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rate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28392" y="3655898"/>
            <a:ext cx="6235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Spese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20417" y="3621988"/>
            <a:ext cx="17462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79546"/>
                </a:solidFill>
                <a:latin typeface="Arial"/>
                <a:cs typeface="Arial"/>
              </a:rPr>
              <a:t>&gt;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83051" y="3621988"/>
            <a:ext cx="29781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5" dirty="0">
                <a:solidFill>
                  <a:srgbClr val="F79546"/>
                </a:solidFill>
                <a:latin typeface="Wingdings"/>
                <a:cs typeface="Wingdings"/>
              </a:rPr>
              <a:t>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160265" y="3655898"/>
            <a:ext cx="7321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heavy" spc="-10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A</a:t>
            </a:r>
            <a:r>
              <a:rPr sz="1600" b="1" u="heavy" spc="-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v</a:t>
            </a:r>
            <a:r>
              <a:rPr sz="16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a</a:t>
            </a:r>
            <a:r>
              <a:rPr sz="16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n</a:t>
            </a:r>
            <a:r>
              <a:rPr sz="16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zo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090159" y="3438144"/>
            <a:ext cx="257556" cy="7162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599303" y="3277361"/>
            <a:ext cx="54971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L'eventuale eccedenza di entrate rispetto alle spese</a:t>
            </a:r>
            <a:r>
              <a:rPr sz="1400" spc="2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costituisce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599303" y="3491744"/>
            <a:ext cx="5497830" cy="11347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30000"/>
              </a:lnSpc>
              <a:spcBef>
                <a:spcPts val="95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incremento dell'avanzo di amministrazione dell'Istituzione scolastica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ed è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prioritariamente utilizzato per la riduzione della retta dei  convittori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ed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miglioramento delle attrezzature per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attività  convittuali.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13994" y="5052440"/>
            <a:ext cx="7239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Entrate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627757" y="5052440"/>
            <a:ext cx="6229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Spese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820036" y="5018659"/>
            <a:ext cx="1746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79546"/>
                </a:solidFill>
                <a:latin typeface="Arial"/>
                <a:cs typeface="Arial"/>
              </a:rPr>
              <a:t>&lt;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581780" y="5018659"/>
            <a:ext cx="2971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79546"/>
                </a:solidFill>
                <a:latin typeface="Wingdings"/>
                <a:cs typeface="Wingdings"/>
              </a:rPr>
              <a:t>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002404" y="5052440"/>
            <a:ext cx="10242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Disavanzo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088635" y="4866132"/>
            <a:ext cx="220979" cy="6507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599303" y="4759299"/>
            <a:ext cx="5497830" cy="1690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0000"/>
              </a:lnSpc>
              <a:spcBef>
                <a:spcPts val="100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Qualora per più di tre esercizi finanziari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proventi non coprano tutte 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le 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spese previste, l'Istituzione scolastica, previa consultazione con l'ente  locale di riferimento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con delibera del Consiglio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d'Istituto,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dispone 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la 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cessazione dell'attività, destinando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strutture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un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utilizzo  economico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produttivo,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comunque connesso ai compiti formativi ed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educativi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dell'Istituzione</a:t>
            </a:r>
            <a:r>
              <a:rPr sz="14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medesima.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28244" y="1101852"/>
            <a:ext cx="289559" cy="2895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5279" y="1008888"/>
            <a:ext cx="475615" cy="475615"/>
          </a:xfrm>
          <a:custGeom>
            <a:avLst/>
            <a:gdLst/>
            <a:ahLst/>
            <a:cxnLst/>
            <a:rect l="l" t="t" r="r" b="b"/>
            <a:pathLst>
              <a:path w="475615" h="475615">
                <a:moveTo>
                  <a:pt x="237744" y="0"/>
                </a:moveTo>
                <a:lnTo>
                  <a:pt x="189829" y="4829"/>
                </a:lnTo>
                <a:lnTo>
                  <a:pt x="145202" y="18680"/>
                </a:lnTo>
                <a:lnTo>
                  <a:pt x="104817" y="40598"/>
                </a:lnTo>
                <a:lnTo>
                  <a:pt x="69632" y="69627"/>
                </a:lnTo>
                <a:lnTo>
                  <a:pt x="40602" y="104812"/>
                </a:lnTo>
                <a:lnTo>
                  <a:pt x="18682" y="145196"/>
                </a:lnTo>
                <a:lnTo>
                  <a:pt x="4829" y="189825"/>
                </a:lnTo>
                <a:lnTo>
                  <a:pt x="0" y="237744"/>
                </a:lnTo>
                <a:lnTo>
                  <a:pt x="4829" y="285662"/>
                </a:lnTo>
                <a:lnTo>
                  <a:pt x="18682" y="330291"/>
                </a:lnTo>
                <a:lnTo>
                  <a:pt x="40602" y="370675"/>
                </a:lnTo>
                <a:lnTo>
                  <a:pt x="69632" y="405860"/>
                </a:lnTo>
                <a:lnTo>
                  <a:pt x="104817" y="434889"/>
                </a:lnTo>
                <a:lnTo>
                  <a:pt x="145202" y="456807"/>
                </a:lnTo>
                <a:lnTo>
                  <a:pt x="189829" y="470658"/>
                </a:lnTo>
                <a:lnTo>
                  <a:pt x="237744" y="475488"/>
                </a:lnTo>
                <a:lnTo>
                  <a:pt x="285658" y="470658"/>
                </a:lnTo>
                <a:lnTo>
                  <a:pt x="330285" y="456807"/>
                </a:lnTo>
                <a:lnTo>
                  <a:pt x="370670" y="434889"/>
                </a:lnTo>
                <a:lnTo>
                  <a:pt x="405855" y="405860"/>
                </a:lnTo>
                <a:lnTo>
                  <a:pt x="434885" y="370675"/>
                </a:lnTo>
                <a:lnTo>
                  <a:pt x="456805" y="330291"/>
                </a:lnTo>
                <a:lnTo>
                  <a:pt x="470658" y="285662"/>
                </a:lnTo>
                <a:lnTo>
                  <a:pt x="475488" y="237744"/>
                </a:lnTo>
                <a:lnTo>
                  <a:pt x="470658" y="189825"/>
                </a:lnTo>
                <a:lnTo>
                  <a:pt x="456805" y="145196"/>
                </a:lnTo>
                <a:lnTo>
                  <a:pt x="434885" y="104812"/>
                </a:lnTo>
                <a:lnTo>
                  <a:pt x="405855" y="69627"/>
                </a:lnTo>
                <a:lnTo>
                  <a:pt x="370670" y="40598"/>
                </a:lnTo>
                <a:lnTo>
                  <a:pt x="330285" y="18680"/>
                </a:lnTo>
                <a:lnTo>
                  <a:pt x="285658" y="4829"/>
                </a:lnTo>
                <a:lnTo>
                  <a:pt x="237744" y="0"/>
                </a:lnTo>
                <a:close/>
              </a:path>
            </a:pathLst>
          </a:custGeom>
          <a:solidFill>
            <a:srgbClr val="FCEADA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01739" y="975613"/>
            <a:ext cx="542925" cy="542290"/>
          </a:xfrm>
          <a:custGeom>
            <a:avLst/>
            <a:gdLst/>
            <a:ahLst/>
            <a:cxnLst/>
            <a:rect l="l" t="t" r="r" b="b"/>
            <a:pathLst>
              <a:path w="542925" h="542290">
                <a:moveTo>
                  <a:pt x="299021" y="1269"/>
                </a:moveTo>
                <a:lnTo>
                  <a:pt x="243547" y="1269"/>
                </a:lnTo>
                <a:lnTo>
                  <a:pt x="216268" y="6350"/>
                </a:lnTo>
                <a:lnTo>
                  <a:pt x="165747" y="21589"/>
                </a:lnTo>
                <a:lnTo>
                  <a:pt x="119583" y="46989"/>
                </a:lnTo>
                <a:lnTo>
                  <a:pt x="79425" y="80010"/>
                </a:lnTo>
                <a:lnTo>
                  <a:pt x="46329" y="119379"/>
                </a:lnTo>
                <a:lnTo>
                  <a:pt x="21285" y="166369"/>
                </a:lnTo>
                <a:lnTo>
                  <a:pt x="5613" y="217169"/>
                </a:lnTo>
                <a:lnTo>
                  <a:pt x="330" y="257810"/>
                </a:lnTo>
                <a:lnTo>
                  <a:pt x="0" y="271779"/>
                </a:lnTo>
                <a:lnTo>
                  <a:pt x="330" y="285750"/>
                </a:lnTo>
                <a:lnTo>
                  <a:pt x="5613" y="326389"/>
                </a:lnTo>
                <a:lnTo>
                  <a:pt x="21285" y="377189"/>
                </a:lnTo>
                <a:lnTo>
                  <a:pt x="46304" y="422910"/>
                </a:lnTo>
                <a:lnTo>
                  <a:pt x="79463" y="463550"/>
                </a:lnTo>
                <a:lnTo>
                  <a:pt x="119583" y="496569"/>
                </a:lnTo>
                <a:lnTo>
                  <a:pt x="165747" y="521969"/>
                </a:lnTo>
                <a:lnTo>
                  <a:pt x="216268" y="537210"/>
                </a:lnTo>
                <a:lnTo>
                  <a:pt x="257378" y="542289"/>
                </a:lnTo>
                <a:lnTo>
                  <a:pt x="285191" y="542289"/>
                </a:lnTo>
                <a:lnTo>
                  <a:pt x="326301" y="537210"/>
                </a:lnTo>
                <a:lnTo>
                  <a:pt x="376923" y="521969"/>
                </a:lnTo>
                <a:lnTo>
                  <a:pt x="379557" y="520700"/>
                </a:lnTo>
                <a:lnTo>
                  <a:pt x="258521" y="520700"/>
                </a:lnTo>
                <a:lnTo>
                  <a:pt x="233400" y="518160"/>
                </a:lnTo>
                <a:lnTo>
                  <a:pt x="174447" y="501650"/>
                </a:lnTo>
                <a:lnTo>
                  <a:pt x="132130" y="477519"/>
                </a:lnTo>
                <a:lnTo>
                  <a:pt x="95262" y="447039"/>
                </a:lnTo>
                <a:lnTo>
                  <a:pt x="64846" y="411479"/>
                </a:lnTo>
                <a:lnTo>
                  <a:pt x="41897" y="368300"/>
                </a:lnTo>
                <a:lnTo>
                  <a:pt x="27470" y="322579"/>
                </a:lnTo>
                <a:lnTo>
                  <a:pt x="22656" y="284479"/>
                </a:lnTo>
                <a:lnTo>
                  <a:pt x="22364" y="271779"/>
                </a:lnTo>
                <a:lnTo>
                  <a:pt x="22656" y="259079"/>
                </a:lnTo>
                <a:lnTo>
                  <a:pt x="27470" y="220979"/>
                </a:lnTo>
                <a:lnTo>
                  <a:pt x="41897" y="175260"/>
                </a:lnTo>
                <a:lnTo>
                  <a:pt x="64858" y="132079"/>
                </a:lnTo>
                <a:lnTo>
                  <a:pt x="95250" y="95250"/>
                </a:lnTo>
                <a:lnTo>
                  <a:pt x="132130" y="64769"/>
                </a:lnTo>
                <a:lnTo>
                  <a:pt x="174447" y="41910"/>
                </a:lnTo>
                <a:lnTo>
                  <a:pt x="221005" y="27939"/>
                </a:lnTo>
                <a:lnTo>
                  <a:pt x="258521" y="22860"/>
                </a:lnTo>
                <a:lnTo>
                  <a:pt x="379557" y="22860"/>
                </a:lnTo>
                <a:lnTo>
                  <a:pt x="376923" y="21589"/>
                </a:lnTo>
                <a:lnTo>
                  <a:pt x="351878" y="12700"/>
                </a:lnTo>
                <a:lnTo>
                  <a:pt x="326301" y="6350"/>
                </a:lnTo>
                <a:lnTo>
                  <a:pt x="299021" y="1269"/>
                </a:lnTo>
                <a:close/>
              </a:path>
              <a:path w="542925" h="542290">
                <a:moveTo>
                  <a:pt x="379557" y="22860"/>
                </a:moveTo>
                <a:lnTo>
                  <a:pt x="284048" y="22860"/>
                </a:lnTo>
                <a:lnTo>
                  <a:pt x="309168" y="25400"/>
                </a:lnTo>
                <a:lnTo>
                  <a:pt x="321564" y="27939"/>
                </a:lnTo>
                <a:lnTo>
                  <a:pt x="368223" y="41910"/>
                </a:lnTo>
                <a:lnTo>
                  <a:pt x="410514" y="64769"/>
                </a:lnTo>
                <a:lnTo>
                  <a:pt x="447319" y="95250"/>
                </a:lnTo>
                <a:lnTo>
                  <a:pt x="477710" y="132079"/>
                </a:lnTo>
                <a:lnTo>
                  <a:pt x="500672" y="175260"/>
                </a:lnTo>
                <a:lnTo>
                  <a:pt x="515099" y="220979"/>
                </a:lnTo>
                <a:lnTo>
                  <a:pt x="519810" y="259079"/>
                </a:lnTo>
                <a:lnTo>
                  <a:pt x="520204" y="271779"/>
                </a:lnTo>
                <a:lnTo>
                  <a:pt x="519912" y="284479"/>
                </a:lnTo>
                <a:lnTo>
                  <a:pt x="515099" y="322579"/>
                </a:lnTo>
                <a:lnTo>
                  <a:pt x="500672" y="368300"/>
                </a:lnTo>
                <a:lnTo>
                  <a:pt x="477723" y="411479"/>
                </a:lnTo>
                <a:lnTo>
                  <a:pt x="447306" y="447039"/>
                </a:lnTo>
                <a:lnTo>
                  <a:pt x="410514" y="477519"/>
                </a:lnTo>
                <a:lnTo>
                  <a:pt x="368223" y="501650"/>
                </a:lnTo>
                <a:lnTo>
                  <a:pt x="321564" y="515619"/>
                </a:lnTo>
                <a:lnTo>
                  <a:pt x="284048" y="520700"/>
                </a:lnTo>
                <a:lnTo>
                  <a:pt x="379557" y="520700"/>
                </a:lnTo>
                <a:lnTo>
                  <a:pt x="423049" y="496569"/>
                </a:lnTo>
                <a:lnTo>
                  <a:pt x="463130" y="463550"/>
                </a:lnTo>
                <a:lnTo>
                  <a:pt x="496265" y="422910"/>
                </a:lnTo>
                <a:lnTo>
                  <a:pt x="521284" y="377189"/>
                </a:lnTo>
                <a:lnTo>
                  <a:pt x="536956" y="326389"/>
                </a:lnTo>
                <a:lnTo>
                  <a:pt x="542239" y="285750"/>
                </a:lnTo>
                <a:lnTo>
                  <a:pt x="542569" y="271779"/>
                </a:lnTo>
                <a:lnTo>
                  <a:pt x="542137" y="257810"/>
                </a:lnTo>
                <a:lnTo>
                  <a:pt x="536956" y="217169"/>
                </a:lnTo>
                <a:lnTo>
                  <a:pt x="521284" y="166369"/>
                </a:lnTo>
                <a:lnTo>
                  <a:pt x="496239" y="119379"/>
                </a:lnTo>
                <a:lnTo>
                  <a:pt x="463169" y="80010"/>
                </a:lnTo>
                <a:lnTo>
                  <a:pt x="423049" y="46989"/>
                </a:lnTo>
                <a:lnTo>
                  <a:pt x="400634" y="33019"/>
                </a:lnTo>
                <a:lnTo>
                  <a:pt x="379557" y="22860"/>
                </a:lnTo>
                <a:close/>
              </a:path>
              <a:path w="542925" h="542290">
                <a:moveTo>
                  <a:pt x="294424" y="45719"/>
                </a:moveTo>
                <a:lnTo>
                  <a:pt x="248145" y="45719"/>
                </a:lnTo>
                <a:lnTo>
                  <a:pt x="236778" y="48260"/>
                </a:lnTo>
                <a:lnTo>
                  <a:pt x="225742" y="49529"/>
                </a:lnTo>
                <a:lnTo>
                  <a:pt x="183146" y="63500"/>
                </a:lnTo>
                <a:lnTo>
                  <a:pt x="144691" y="83819"/>
                </a:lnTo>
                <a:lnTo>
                  <a:pt x="111086" y="111760"/>
                </a:lnTo>
                <a:lnTo>
                  <a:pt x="83375" y="144779"/>
                </a:lnTo>
                <a:lnTo>
                  <a:pt x="62522" y="184150"/>
                </a:lnTo>
                <a:lnTo>
                  <a:pt x="49326" y="226060"/>
                </a:lnTo>
                <a:lnTo>
                  <a:pt x="44716" y="271779"/>
                </a:lnTo>
                <a:lnTo>
                  <a:pt x="44996" y="283210"/>
                </a:lnTo>
                <a:lnTo>
                  <a:pt x="54902" y="339089"/>
                </a:lnTo>
                <a:lnTo>
                  <a:pt x="72047" y="379729"/>
                </a:lnTo>
                <a:lnTo>
                  <a:pt x="96456" y="415289"/>
                </a:lnTo>
                <a:lnTo>
                  <a:pt x="127241" y="447039"/>
                </a:lnTo>
                <a:lnTo>
                  <a:pt x="163271" y="471169"/>
                </a:lnTo>
                <a:lnTo>
                  <a:pt x="203923" y="487679"/>
                </a:lnTo>
                <a:lnTo>
                  <a:pt x="259664" y="497839"/>
                </a:lnTo>
                <a:lnTo>
                  <a:pt x="282905" y="497839"/>
                </a:lnTo>
                <a:lnTo>
                  <a:pt x="316826" y="494029"/>
                </a:lnTo>
                <a:lnTo>
                  <a:pt x="338658" y="487679"/>
                </a:lnTo>
                <a:lnTo>
                  <a:pt x="359511" y="480060"/>
                </a:lnTo>
                <a:lnTo>
                  <a:pt x="367991" y="476250"/>
                </a:lnTo>
                <a:lnTo>
                  <a:pt x="260807" y="476250"/>
                </a:lnTo>
                <a:lnTo>
                  <a:pt x="230479" y="472439"/>
                </a:lnTo>
                <a:lnTo>
                  <a:pt x="191846" y="459739"/>
                </a:lnTo>
                <a:lnTo>
                  <a:pt x="157238" y="440689"/>
                </a:lnTo>
                <a:lnTo>
                  <a:pt x="126873" y="416560"/>
                </a:lnTo>
                <a:lnTo>
                  <a:pt x="101930" y="386079"/>
                </a:lnTo>
                <a:lnTo>
                  <a:pt x="83134" y="351789"/>
                </a:lnTo>
                <a:lnTo>
                  <a:pt x="71183" y="312419"/>
                </a:lnTo>
                <a:lnTo>
                  <a:pt x="67081" y="271779"/>
                </a:lnTo>
                <a:lnTo>
                  <a:pt x="67322" y="261619"/>
                </a:lnTo>
                <a:lnTo>
                  <a:pt x="76276" y="210819"/>
                </a:lnTo>
                <a:lnTo>
                  <a:pt x="91719" y="173989"/>
                </a:lnTo>
                <a:lnTo>
                  <a:pt x="113728" y="142239"/>
                </a:lnTo>
                <a:lnTo>
                  <a:pt x="141465" y="114300"/>
                </a:lnTo>
                <a:lnTo>
                  <a:pt x="173951" y="91439"/>
                </a:lnTo>
                <a:lnTo>
                  <a:pt x="210553" y="76200"/>
                </a:lnTo>
                <a:lnTo>
                  <a:pt x="260807" y="67310"/>
                </a:lnTo>
                <a:lnTo>
                  <a:pt x="367991" y="67310"/>
                </a:lnTo>
                <a:lnTo>
                  <a:pt x="359511" y="63500"/>
                </a:lnTo>
                <a:lnTo>
                  <a:pt x="338658" y="55879"/>
                </a:lnTo>
                <a:lnTo>
                  <a:pt x="316826" y="49529"/>
                </a:lnTo>
                <a:lnTo>
                  <a:pt x="305790" y="48260"/>
                </a:lnTo>
                <a:lnTo>
                  <a:pt x="294424" y="45719"/>
                </a:lnTo>
                <a:close/>
              </a:path>
              <a:path w="542925" h="542290">
                <a:moveTo>
                  <a:pt x="367991" y="67310"/>
                </a:moveTo>
                <a:lnTo>
                  <a:pt x="281762" y="67310"/>
                </a:lnTo>
                <a:lnTo>
                  <a:pt x="312089" y="71119"/>
                </a:lnTo>
                <a:lnTo>
                  <a:pt x="332041" y="76200"/>
                </a:lnTo>
                <a:lnTo>
                  <a:pt x="368617" y="91439"/>
                </a:lnTo>
                <a:lnTo>
                  <a:pt x="401154" y="114300"/>
                </a:lnTo>
                <a:lnTo>
                  <a:pt x="428840" y="142239"/>
                </a:lnTo>
                <a:lnTo>
                  <a:pt x="450850" y="173989"/>
                </a:lnTo>
                <a:lnTo>
                  <a:pt x="466293" y="210819"/>
                </a:lnTo>
                <a:lnTo>
                  <a:pt x="474408" y="250189"/>
                </a:lnTo>
                <a:lnTo>
                  <a:pt x="475488" y="271779"/>
                </a:lnTo>
                <a:lnTo>
                  <a:pt x="475246" y="281939"/>
                </a:lnTo>
                <a:lnTo>
                  <a:pt x="466293" y="332739"/>
                </a:lnTo>
                <a:lnTo>
                  <a:pt x="450850" y="369569"/>
                </a:lnTo>
                <a:lnTo>
                  <a:pt x="428866" y="401319"/>
                </a:lnTo>
                <a:lnTo>
                  <a:pt x="401154" y="429260"/>
                </a:lnTo>
                <a:lnTo>
                  <a:pt x="368617" y="450850"/>
                </a:lnTo>
                <a:lnTo>
                  <a:pt x="332041" y="466089"/>
                </a:lnTo>
                <a:lnTo>
                  <a:pt x="292252" y="474979"/>
                </a:lnTo>
                <a:lnTo>
                  <a:pt x="281762" y="474979"/>
                </a:lnTo>
                <a:lnTo>
                  <a:pt x="271157" y="476250"/>
                </a:lnTo>
                <a:lnTo>
                  <a:pt x="367991" y="476250"/>
                </a:lnTo>
                <a:lnTo>
                  <a:pt x="379298" y="471169"/>
                </a:lnTo>
                <a:lnTo>
                  <a:pt x="415417" y="447039"/>
                </a:lnTo>
                <a:lnTo>
                  <a:pt x="446112" y="415289"/>
                </a:lnTo>
                <a:lnTo>
                  <a:pt x="470522" y="379729"/>
                </a:lnTo>
                <a:lnTo>
                  <a:pt x="487667" y="339089"/>
                </a:lnTo>
                <a:lnTo>
                  <a:pt x="496671" y="294639"/>
                </a:lnTo>
                <a:lnTo>
                  <a:pt x="497852" y="271779"/>
                </a:lnTo>
                <a:lnTo>
                  <a:pt x="497484" y="260350"/>
                </a:lnTo>
                <a:lnTo>
                  <a:pt x="487667" y="204469"/>
                </a:lnTo>
                <a:lnTo>
                  <a:pt x="470522" y="163829"/>
                </a:lnTo>
                <a:lnTo>
                  <a:pt x="446100" y="128269"/>
                </a:lnTo>
                <a:lnTo>
                  <a:pt x="415417" y="96519"/>
                </a:lnTo>
                <a:lnTo>
                  <a:pt x="379298" y="72389"/>
                </a:lnTo>
                <a:lnTo>
                  <a:pt x="367991" y="67310"/>
                </a:lnTo>
                <a:close/>
              </a:path>
              <a:path w="542925" h="542290">
                <a:moveTo>
                  <a:pt x="271284" y="0"/>
                </a:moveTo>
                <a:lnTo>
                  <a:pt x="257378" y="1269"/>
                </a:lnTo>
                <a:lnTo>
                  <a:pt x="285191" y="1269"/>
                </a:lnTo>
                <a:lnTo>
                  <a:pt x="27128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1088496" y="6555545"/>
            <a:ext cx="3422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209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98391" y="3550920"/>
            <a:ext cx="4427220" cy="325120"/>
          </a:xfrm>
          <a:custGeom>
            <a:avLst/>
            <a:gdLst/>
            <a:ahLst/>
            <a:cxnLst/>
            <a:rect l="l" t="t" r="r" b="b"/>
            <a:pathLst>
              <a:path w="4427220" h="325120">
                <a:moveTo>
                  <a:pt x="4373118" y="0"/>
                </a:moveTo>
                <a:lnTo>
                  <a:pt x="54102" y="0"/>
                </a:lnTo>
                <a:lnTo>
                  <a:pt x="33057" y="4256"/>
                </a:lnTo>
                <a:lnTo>
                  <a:pt x="15859" y="15859"/>
                </a:lnTo>
                <a:lnTo>
                  <a:pt x="4256" y="33057"/>
                </a:lnTo>
                <a:lnTo>
                  <a:pt x="0" y="54101"/>
                </a:lnTo>
                <a:lnTo>
                  <a:pt x="0" y="270509"/>
                </a:lnTo>
                <a:lnTo>
                  <a:pt x="4256" y="291554"/>
                </a:lnTo>
                <a:lnTo>
                  <a:pt x="15859" y="308752"/>
                </a:lnTo>
                <a:lnTo>
                  <a:pt x="33057" y="320355"/>
                </a:lnTo>
                <a:lnTo>
                  <a:pt x="54102" y="324611"/>
                </a:lnTo>
                <a:lnTo>
                  <a:pt x="4373118" y="324611"/>
                </a:lnTo>
                <a:lnTo>
                  <a:pt x="4394162" y="320355"/>
                </a:lnTo>
                <a:lnTo>
                  <a:pt x="4411360" y="308752"/>
                </a:lnTo>
                <a:lnTo>
                  <a:pt x="4422963" y="291554"/>
                </a:lnTo>
                <a:lnTo>
                  <a:pt x="4427220" y="270509"/>
                </a:lnTo>
                <a:lnTo>
                  <a:pt x="4427220" y="54101"/>
                </a:lnTo>
                <a:lnTo>
                  <a:pt x="4422963" y="33057"/>
                </a:lnTo>
                <a:lnTo>
                  <a:pt x="4411360" y="15859"/>
                </a:lnTo>
                <a:lnTo>
                  <a:pt x="4394162" y="4256"/>
                </a:lnTo>
                <a:lnTo>
                  <a:pt x="4373118" y="0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7012" y="768095"/>
            <a:ext cx="9136634" cy="38968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87527" y="232409"/>
            <a:ext cx="9594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Agenda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209273" y="6543354"/>
            <a:ext cx="221615" cy="20827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21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49192" y="2857292"/>
            <a:ext cx="5727065" cy="194691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77495" indent="-264795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277495" algn="l"/>
                <a:tab pos="278130" algn="l"/>
              </a:tabLst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Contesto e principali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novità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per le Istituzioni</a:t>
            </a:r>
            <a:r>
              <a:rPr sz="1600" b="1" spc="2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scolastiche</a:t>
            </a:r>
            <a:endParaRPr sz="1600">
              <a:latin typeface="Arial"/>
              <a:cs typeface="Arial"/>
            </a:endParaRPr>
          </a:p>
          <a:p>
            <a:pPr marL="542925" lvl="1" indent="-265430">
              <a:lnSpc>
                <a:spcPct val="100000"/>
              </a:lnSpc>
              <a:spcBef>
                <a:spcPts val="600"/>
              </a:spcBef>
              <a:buFont typeface="Arial"/>
              <a:buChar char="-"/>
              <a:tabLst>
                <a:tab pos="542925" algn="l"/>
                <a:tab pos="543560" algn="l"/>
              </a:tabLst>
            </a:pPr>
            <a:r>
              <a:rPr sz="1600" i="1" spc="-5" dirty="0">
                <a:solidFill>
                  <a:srgbClr val="001F5F"/>
                </a:solidFill>
                <a:latin typeface="Arial"/>
                <a:cs typeface="Arial"/>
              </a:rPr>
              <a:t>Governance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dell'Istituzione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scolastica</a:t>
            </a:r>
            <a:endParaRPr sz="1600">
              <a:latin typeface="Arial"/>
              <a:cs typeface="Arial"/>
            </a:endParaRPr>
          </a:p>
          <a:p>
            <a:pPr marL="542925" lvl="1" indent="-265430">
              <a:lnSpc>
                <a:spcPct val="100000"/>
              </a:lnSpc>
              <a:spcBef>
                <a:spcPts val="600"/>
              </a:spcBef>
              <a:buChar char="-"/>
              <a:tabLst>
                <a:tab pos="542925" algn="l"/>
                <a:tab pos="54356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Nuovo Regolamento</a:t>
            </a:r>
            <a:r>
              <a:rPr sz="16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amministrativo-contabile</a:t>
            </a:r>
            <a:endParaRPr sz="1600">
              <a:latin typeface="Arial"/>
              <a:cs typeface="Arial"/>
            </a:endParaRPr>
          </a:p>
          <a:p>
            <a:pPr marL="277495" indent="-26479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77495" algn="l"/>
                <a:tab pos="278130" algn="l"/>
              </a:tabLst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La gestione finanziaria ed</a:t>
            </a:r>
            <a:r>
              <a:rPr sz="1600" b="1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amministrativo-contabile</a:t>
            </a:r>
            <a:endParaRPr sz="1600">
              <a:latin typeface="Arial"/>
              <a:cs typeface="Arial"/>
            </a:endParaRPr>
          </a:p>
          <a:p>
            <a:pPr marL="277495" indent="-26479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77495" algn="l"/>
                <a:tab pos="278130" algn="l"/>
              </a:tabLst>
            </a:pP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L'attività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negoziale delle Istituzioni</a:t>
            </a:r>
            <a:r>
              <a:rPr sz="1600" b="1" spc="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scolastiche</a:t>
            </a:r>
            <a:endParaRPr sz="1600">
              <a:latin typeface="Arial"/>
              <a:cs typeface="Arial"/>
            </a:endParaRPr>
          </a:p>
          <a:p>
            <a:pPr marL="277495" indent="-264795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277495" algn="l"/>
                <a:tab pos="278130" algn="l"/>
              </a:tabLst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Ulteriori</a:t>
            </a:r>
            <a:r>
              <a:rPr sz="1600" b="1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disposizioni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5881" y="1379982"/>
            <a:ext cx="107886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1200" b="1" spc="-145" dirty="0">
                <a:solidFill>
                  <a:srgbClr val="00A2A0"/>
                </a:solidFill>
                <a:latin typeface="Verdana"/>
                <a:cs typeface="Verdana"/>
              </a:rPr>
              <a:t>CONTESTO </a:t>
            </a:r>
            <a:r>
              <a:rPr sz="1200" b="1" spc="-200" dirty="0">
                <a:solidFill>
                  <a:srgbClr val="00A2A0"/>
                </a:solidFill>
                <a:latin typeface="Verdana"/>
                <a:cs typeface="Verdana"/>
              </a:rPr>
              <a:t>E  </a:t>
            </a:r>
            <a:r>
              <a:rPr sz="1200" b="1" spc="-204" dirty="0">
                <a:solidFill>
                  <a:srgbClr val="00A2A0"/>
                </a:solidFill>
                <a:latin typeface="Verdana"/>
                <a:cs typeface="Verdana"/>
              </a:rPr>
              <a:t>PRINCIPALI  </a:t>
            </a:r>
            <a:r>
              <a:rPr sz="1200" b="1" spc="-150" dirty="0">
                <a:solidFill>
                  <a:srgbClr val="00A2A0"/>
                </a:solidFill>
                <a:latin typeface="Verdana"/>
                <a:cs typeface="Verdana"/>
              </a:rPr>
              <a:t>NOVITÀ </a:t>
            </a:r>
            <a:r>
              <a:rPr sz="1200" b="1" spc="-220" dirty="0">
                <a:solidFill>
                  <a:srgbClr val="00A2A0"/>
                </a:solidFill>
                <a:latin typeface="Verdana"/>
                <a:cs typeface="Verdana"/>
              </a:rPr>
              <a:t>PER LE  </a:t>
            </a:r>
            <a:r>
              <a:rPr sz="1200" b="1" spc="-250" dirty="0">
                <a:solidFill>
                  <a:srgbClr val="00A2A0"/>
                </a:solidFill>
                <a:latin typeface="Verdana"/>
                <a:cs typeface="Verdana"/>
              </a:rPr>
              <a:t>ISTITUZIONI  </a:t>
            </a:r>
            <a:r>
              <a:rPr sz="1200" b="1" spc="-150" dirty="0">
                <a:solidFill>
                  <a:srgbClr val="00A2A0"/>
                </a:solidFill>
                <a:latin typeface="Verdana"/>
                <a:cs typeface="Verdana"/>
              </a:rPr>
              <a:t>SCOLASTICHE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42087" y="896492"/>
            <a:ext cx="82442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Ai fini di una gestione ottimale delle strutture e di una maggiore valorizzazione delle</a:t>
            </a:r>
            <a:r>
              <a:rPr sz="1600" spc="2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risorse: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70154" y="30860"/>
            <a:ext cx="6796405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Scritture contabili </a:t>
            </a:r>
            <a:r>
              <a:rPr spc="-5" dirty="0"/>
              <a:t>delle </a:t>
            </a:r>
            <a:r>
              <a:rPr dirty="0"/>
              <a:t>Gestioni economiche</a:t>
            </a:r>
            <a:r>
              <a:rPr spc="-145" dirty="0"/>
              <a:t> </a:t>
            </a:r>
            <a:r>
              <a:rPr dirty="0"/>
              <a:t>separate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Convitti annessi alle Istituzioni scolastiche: attività convittuali per conto</a:t>
            </a:r>
            <a:r>
              <a:rPr sz="1600" b="0" spc="130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terzi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39180" y="1996287"/>
            <a:ext cx="5300980" cy="857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Possono svolgere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attività convittuali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per conto terzi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con 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le 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modalità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ed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limiti previsti per "le normali Istituzioni che svolgono  attività per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conto</a:t>
            </a:r>
            <a:r>
              <a:rPr sz="14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terzi"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937759" y="2119883"/>
            <a:ext cx="239267" cy="2712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18888" y="2017776"/>
            <a:ext cx="475615" cy="475615"/>
          </a:xfrm>
          <a:custGeom>
            <a:avLst/>
            <a:gdLst/>
            <a:ahLst/>
            <a:cxnLst/>
            <a:rect l="l" t="t" r="r" b="b"/>
            <a:pathLst>
              <a:path w="475614" h="475614">
                <a:moveTo>
                  <a:pt x="237744" y="0"/>
                </a:moveTo>
                <a:lnTo>
                  <a:pt x="189825" y="4829"/>
                </a:lnTo>
                <a:lnTo>
                  <a:pt x="145196" y="18680"/>
                </a:lnTo>
                <a:lnTo>
                  <a:pt x="104812" y="40598"/>
                </a:lnTo>
                <a:lnTo>
                  <a:pt x="69627" y="69627"/>
                </a:lnTo>
                <a:lnTo>
                  <a:pt x="40598" y="104812"/>
                </a:lnTo>
                <a:lnTo>
                  <a:pt x="18680" y="145196"/>
                </a:lnTo>
                <a:lnTo>
                  <a:pt x="4829" y="189825"/>
                </a:lnTo>
                <a:lnTo>
                  <a:pt x="0" y="237744"/>
                </a:lnTo>
                <a:lnTo>
                  <a:pt x="4829" y="285662"/>
                </a:lnTo>
                <a:lnTo>
                  <a:pt x="18680" y="330291"/>
                </a:lnTo>
                <a:lnTo>
                  <a:pt x="40598" y="370675"/>
                </a:lnTo>
                <a:lnTo>
                  <a:pt x="69627" y="405860"/>
                </a:lnTo>
                <a:lnTo>
                  <a:pt x="104812" y="434889"/>
                </a:lnTo>
                <a:lnTo>
                  <a:pt x="145196" y="456807"/>
                </a:lnTo>
                <a:lnTo>
                  <a:pt x="189825" y="470658"/>
                </a:lnTo>
                <a:lnTo>
                  <a:pt x="237744" y="475488"/>
                </a:lnTo>
                <a:lnTo>
                  <a:pt x="285662" y="470658"/>
                </a:lnTo>
                <a:lnTo>
                  <a:pt x="330291" y="456807"/>
                </a:lnTo>
                <a:lnTo>
                  <a:pt x="370675" y="434889"/>
                </a:lnTo>
                <a:lnTo>
                  <a:pt x="405860" y="405860"/>
                </a:lnTo>
                <a:lnTo>
                  <a:pt x="434889" y="370675"/>
                </a:lnTo>
                <a:lnTo>
                  <a:pt x="456807" y="330291"/>
                </a:lnTo>
                <a:lnTo>
                  <a:pt x="470658" y="285662"/>
                </a:lnTo>
                <a:lnTo>
                  <a:pt x="475488" y="237744"/>
                </a:lnTo>
                <a:lnTo>
                  <a:pt x="470658" y="189825"/>
                </a:lnTo>
                <a:lnTo>
                  <a:pt x="456807" y="145196"/>
                </a:lnTo>
                <a:lnTo>
                  <a:pt x="434889" y="104812"/>
                </a:lnTo>
                <a:lnTo>
                  <a:pt x="405860" y="69627"/>
                </a:lnTo>
                <a:lnTo>
                  <a:pt x="370675" y="40598"/>
                </a:lnTo>
                <a:lnTo>
                  <a:pt x="330291" y="18680"/>
                </a:lnTo>
                <a:lnTo>
                  <a:pt x="285662" y="4829"/>
                </a:lnTo>
                <a:lnTo>
                  <a:pt x="237744" y="0"/>
                </a:lnTo>
                <a:close/>
              </a:path>
            </a:pathLst>
          </a:custGeom>
          <a:solidFill>
            <a:srgbClr val="FCEADA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85359" y="1984501"/>
            <a:ext cx="542925" cy="542290"/>
          </a:xfrm>
          <a:custGeom>
            <a:avLst/>
            <a:gdLst/>
            <a:ahLst/>
            <a:cxnLst/>
            <a:rect l="l" t="t" r="r" b="b"/>
            <a:pathLst>
              <a:path w="542925" h="542289">
                <a:moveTo>
                  <a:pt x="298957" y="1269"/>
                </a:moveTo>
                <a:lnTo>
                  <a:pt x="243586" y="1269"/>
                </a:lnTo>
                <a:lnTo>
                  <a:pt x="216280" y="6350"/>
                </a:lnTo>
                <a:lnTo>
                  <a:pt x="165735" y="21589"/>
                </a:lnTo>
                <a:lnTo>
                  <a:pt x="119506" y="46989"/>
                </a:lnTo>
                <a:lnTo>
                  <a:pt x="79375" y="80010"/>
                </a:lnTo>
                <a:lnTo>
                  <a:pt x="46354" y="119379"/>
                </a:lnTo>
                <a:lnTo>
                  <a:pt x="21209" y="166369"/>
                </a:lnTo>
                <a:lnTo>
                  <a:pt x="5587" y="217169"/>
                </a:lnTo>
                <a:lnTo>
                  <a:pt x="253" y="257810"/>
                </a:lnTo>
                <a:lnTo>
                  <a:pt x="0" y="271779"/>
                </a:lnTo>
                <a:lnTo>
                  <a:pt x="253" y="285750"/>
                </a:lnTo>
                <a:lnTo>
                  <a:pt x="5587" y="326389"/>
                </a:lnTo>
                <a:lnTo>
                  <a:pt x="21209" y="377189"/>
                </a:lnTo>
                <a:lnTo>
                  <a:pt x="46354" y="422910"/>
                </a:lnTo>
                <a:lnTo>
                  <a:pt x="79501" y="463550"/>
                </a:lnTo>
                <a:lnTo>
                  <a:pt x="119506" y="496569"/>
                </a:lnTo>
                <a:lnTo>
                  <a:pt x="165735" y="521969"/>
                </a:lnTo>
                <a:lnTo>
                  <a:pt x="216280" y="537210"/>
                </a:lnTo>
                <a:lnTo>
                  <a:pt x="257428" y="542289"/>
                </a:lnTo>
                <a:lnTo>
                  <a:pt x="285114" y="542289"/>
                </a:lnTo>
                <a:lnTo>
                  <a:pt x="326263" y="537210"/>
                </a:lnTo>
                <a:lnTo>
                  <a:pt x="376936" y="521969"/>
                </a:lnTo>
                <a:lnTo>
                  <a:pt x="379574" y="520700"/>
                </a:lnTo>
                <a:lnTo>
                  <a:pt x="258572" y="520700"/>
                </a:lnTo>
                <a:lnTo>
                  <a:pt x="233425" y="518160"/>
                </a:lnTo>
                <a:lnTo>
                  <a:pt x="174370" y="501650"/>
                </a:lnTo>
                <a:lnTo>
                  <a:pt x="132079" y="477519"/>
                </a:lnTo>
                <a:lnTo>
                  <a:pt x="95250" y="447039"/>
                </a:lnTo>
                <a:lnTo>
                  <a:pt x="64897" y="411479"/>
                </a:lnTo>
                <a:lnTo>
                  <a:pt x="41910" y="368300"/>
                </a:lnTo>
                <a:lnTo>
                  <a:pt x="27431" y="322579"/>
                </a:lnTo>
                <a:lnTo>
                  <a:pt x="22580" y="283210"/>
                </a:lnTo>
                <a:lnTo>
                  <a:pt x="22351" y="271779"/>
                </a:lnTo>
                <a:lnTo>
                  <a:pt x="22605" y="259079"/>
                </a:lnTo>
                <a:lnTo>
                  <a:pt x="27431" y="220979"/>
                </a:lnTo>
                <a:lnTo>
                  <a:pt x="41910" y="175260"/>
                </a:lnTo>
                <a:lnTo>
                  <a:pt x="64897" y="132079"/>
                </a:lnTo>
                <a:lnTo>
                  <a:pt x="95250" y="95250"/>
                </a:lnTo>
                <a:lnTo>
                  <a:pt x="132079" y="64769"/>
                </a:lnTo>
                <a:lnTo>
                  <a:pt x="174370" y="41910"/>
                </a:lnTo>
                <a:lnTo>
                  <a:pt x="220979" y="27939"/>
                </a:lnTo>
                <a:lnTo>
                  <a:pt x="258572" y="22860"/>
                </a:lnTo>
                <a:lnTo>
                  <a:pt x="379574" y="22860"/>
                </a:lnTo>
                <a:lnTo>
                  <a:pt x="376936" y="21589"/>
                </a:lnTo>
                <a:lnTo>
                  <a:pt x="351916" y="12700"/>
                </a:lnTo>
                <a:lnTo>
                  <a:pt x="326263" y="6350"/>
                </a:lnTo>
                <a:lnTo>
                  <a:pt x="298957" y="1269"/>
                </a:lnTo>
                <a:close/>
              </a:path>
              <a:path w="542925" h="542289">
                <a:moveTo>
                  <a:pt x="379574" y="22860"/>
                </a:moveTo>
                <a:lnTo>
                  <a:pt x="283972" y="22860"/>
                </a:lnTo>
                <a:lnTo>
                  <a:pt x="309117" y="25400"/>
                </a:lnTo>
                <a:lnTo>
                  <a:pt x="321563" y="27939"/>
                </a:lnTo>
                <a:lnTo>
                  <a:pt x="368173" y="41910"/>
                </a:lnTo>
                <a:lnTo>
                  <a:pt x="410463" y="64769"/>
                </a:lnTo>
                <a:lnTo>
                  <a:pt x="447293" y="95250"/>
                </a:lnTo>
                <a:lnTo>
                  <a:pt x="477647" y="132079"/>
                </a:lnTo>
                <a:lnTo>
                  <a:pt x="500634" y="175260"/>
                </a:lnTo>
                <a:lnTo>
                  <a:pt x="515112" y="220979"/>
                </a:lnTo>
                <a:lnTo>
                  <a:pt x="519811" y="259079"/>
                </a:lnTo>
                <a:lnTo>
                  <a:pt x="520191" y="271779"/>
                </a:lnTo>
                <a:lnTo>
                  <a:pt x="519963" y="283210"/>
                </a:lnTo>
                <a:lnTo>
                  <a:pt x="515112" y="322579"/>
                </a:lnTo>
                <a:lnTo>
                  <a:pt x="500634" y="368300"/>
                </a:lnTo>
                <a:lnTo>
                  <a:pt x="477647" y="411479"/>
                </a:lnTo>
                <a:lnTo>
                  <a:pt x="447293" y="447039"/>
                </a:lnTo>
                <a:lnTo>
                  <a:pt x="410463" y="477519"/>
                </a:lnTo>
                <a:lnTo>
                  <a:pt x="368173" y="501650"/>
                </a:lnTo>
                <a:lnTo>
                  <a:pt x="321563" y="515619"/>
                </a:lnTo>
                <a:lnTo>
                  <a:pt x="283972" y="520700"/>
                </a:lnTo>
                <a:lnTo>
                  <a:pt x="379574" y="520700"/>
                </a:lnTo>
                <a:lnTo>
                  <a:pt x="423037" y="496569"/>
                </a:lnTo>
                <a:lnTo>
                  <a:pt x="463168" y="463550"/>
                </a:lnTo>
                <a:lnTo>
                  <a:pt x="496188" y="422910"/>
                </a:lnTo>
                <a:lnTo>
                  <a:pt x="521335" y="377189"/>
                </a:lnTo>
                <a:lnTo>
                  <a:pt x="536955" y="326389"/>
                </a:lnTo>
                <a:lnTo>
                  <a:pt x="542289" y="285750"/>
                </a:lnTo>
                <a:lnTo>
                  <a:pt x="542543" y="271779"/>
                </a:lnTo>
                <a:lnTo>
                  <a:pt x="542163" y="257810"/>
                </a:lnTo>
                <a:lnTo>
                  <a:pt x="536955" y="217169"/>
                </a:lnTo>
                <a:lnTo>
                  <a:pt x="521335" y="166369"/>
                </a:lnTo>
                <a:lnTo>
                  <a:pt x="496188" y="119379"/>
                </a:lnTo>
                <a:lnTo>
                  <a:pt x="463168" y="80010"/>
                </a:lnTo>
                <a:lnTo>
                  <a:pt x="423037" y="46989"/>
                </a:lnTo>
                <a:lnTo>
                  <a:pt x="400685" y="33019"/>
                </a:lnTo>
                <a:lnTo>
                  <a:pt x="379574" y="22860"/>
                </a:lnTo>
                <a:close/>
              </a:path>
              <a:path w="542925" h="542289">
                <a:moveTo>
                  <a:pt x="294386" y="45719"/>
                </a:moveTo>
                <a:lnTo>
                  <a:pt x="248157" y="45719"/>
                </a:lnTo>
                <a:lnTo>
                  <a:pt x="236727" y="48260"/>
                </a:lnTo>
                <a:lnTo>
                  <a:pt x="225678" y="49529"/>
                </a:lnTo>
                <a:lnTo>
                  <a:pt x="183134" y="63500"/>
                </a:lnTo>
                <a:lnTo>
                  <a:pt x="144652" y="83819"/>
                </a:lnTo>
                <a:lnTo>
                  <a:pt x="111125" y="111760"/>
                </a:lnTo>
                <a:lnTo>
                  <a:pt x="83312" y="144779"/>
                </a:lnTo>
                <a:lnTo>
                  <a:pt x="62484" y="184150"/>
                </a:lnTo>
                <a:lnTo>
                  <a:pt x="49275" y="226060"/>
                </a:lnTo>
                <a:lnTo>
                  <a:pt x="44703" y="271779"/>
                </a:lnTo>
                <a:lnTo>
                  <a:pt x="44929" y="281939"/>
                </a:lnTo>
                <a:lnTo>
                  <a:pt x="54863" y="339089"/>
                </a:lnTo>
                <a:lnTo>
                  <a:pt x="72009" y="379729"/>
                </a:lnTo>
                <a:lnTo>
                  <a:pt x="96392" y="415289"/>
                </a:lnTo>
                <a:lnTo>
                  <a:pt x="127253" y="447039"/>
                </a:lnTo>
                <a:lnTo>
                  <a:pt x="163322" y="471169"/>
                </a:lnTo>
                <a:lnTo>
                  <a:pt x="203962" y="487679"/>
                </a:lnTo>
                <a:lnTo>
                  <a:pt x="259587" y="497839"/>
                </a:lnTo>
                <a:lnTo>
                  <a:pt x="282955" y="497839"/>
                </a:lnTo>
                <a:lnTo>
                  <a:pt x="316864" y="494029"/>
                </a:lnTo>
                <a:lnTo>
                  <a:pt x="338581" y="487679"/>
                </a:lnTo>
                <a:lnTo>
                  <a:pt x="359537" y="480060"/>
                </a:lnTo>
                <a:lnTo>
                  <a:pt x="367973" y="476250"/>
                </a:lnTo>
                <a:lnTo>
                  <a:pt x="260730" y="476250"/>
                </a:lnTo>
                <a:lnTo>
                  <a:pt x="230504" y="472439"/>
                </a:lnTo>
                <a:lnTo>
                  <a:pt x="191897" y="459739"/>
                </a:lnTo>
                <a:lnTo>
                  <a:pt x="157225" y="440689"/>
                </a:lnTo>
                <a:lnTo>
                  <a:pt x="126873" y="416560"/>
                </a:lnTo>
                <a:lnTo>
                  <a:pt x="101853" y="386079"/>
                </a:lnTo>
                <a:lnTo>
                  <a:pt x="83185" y="351789"/>
                </a:lnTo>
                <a:lnTo>
                  <a:pt x="71119" y="312419"/>
                </a:lnTo>
                <a:lnTo>
                  <a:pt x="67055" y="271779"/>
                </a:lnTo>
                <a:lnTo>
                  <a:pt x="67310" y="261619"/>
                </a:lnTo>
                <a:lnTo>
                  <a:pt x="76200" y="210819"/>
                </a:lnTo>
                <a:lnTo>
                  <a:pt x="91693" y="173989"/>
                </a:lnTo>
                <a:lnTo>
                  <a:pt x="113664" y="142239"/>
                </a:lnTo>
                <a:lnTo>
                  <a:pt x="141477" y="114300"/>
                </a:lnTo>
                <a:lnTo>
                  <a:pt x="173989" y="91439"/>
                </a:lnTo>
                <a:lnTo>
                  <a:pt x="210565" y="76200"/>
                </a:lnTo>
                <a:lnTo>
                  <a:pt x="260730" y="67310"/>
                </a:lnTo>
                <a:lnTo>
                  <a:pt x="367973" y="67310"/>
                </a:lnTo>
                <a:lnTo>
                  <a:pt x="359537" y="63500"/>
                </a:lnTo>
                <a:lnTo>
                  <a:pt x="338581" y="55879"/>
                </a:lnTo>
                <a:lnTo>
                  <a:pt x="316864" y="49529"/>
                </a:lnTo>
                <a:lnTo>
                  <a:pt x="305815" y="48260"/>
                </a:lnTo>
                <a:lnTo>
                  <a:pt x="294386" y="45719"/>
                </a:lnTo>
                <a:close/>
              </a:path>
              <a:path w="542925" h="542289">
                <a:moveTo>
                  <a:pt x="367973" y="67310"/>
                </a:moveTo>
                <a:lnTo>
                  <a:pt x="281813" y="67310"/>
                </a:lnTo>
                <a:lnTo>
                  <a:pt x="312038" y="71119"/>
                </a:lnTo>
                <a:lnTo>
                  <a:pt x="331977" y="76200"/>
                </a:lnTo>
                <a:lnTo>
                  <a:pt x="368553" y="91439"/>
                </a:lnTo>
                <a:lnTo>
                  <a:pt x="401192" y="114300"/>
                </a:lnTo>
                <a:lnTo>
                  <a:pt x="428878" y="142239"/>
                </a:lnTo>
                <a:lnTo>
                  <a:pt x="450850" y="173989"/>
                </a:lnTo>
                <a:lnTo>
                  <a:pt x="466343" y="210819"/>
                </a:lnTo>
                <a:lnTo>
                  <a:pt x="474344" y="250189"/>
                </a:lnTo>
                <a:lnTo>
                  <a:pt x="475488" y="271779"/>
                </a:lnTo>
                <a:lnTo>
                  <a:pt x="475234" y="281939"/>
                </a:lnTo>
                <a:lnTo>
                  <a:pt x="466216" y="332739"/>
                </a:lnTo>
                <a:lnTo>
                  <a:pt x="450850" y="369569"/>
                </a:lnTo>
                <a:lnTo>
                  <a:pt x="428878" y="401319"/>
                </a:lnTo>
                <a:lnTo>
                  <a:pt x="401192" y="429260"/>
                </a:lnTo>
                <a:lnTo>
                  <a:pt x="368553" y="450850"/>
                </a:lnTo>
                <a:lnTo>
                  <a:pt x="331977" y="466089"/>
                </a:lnTo>
                <a:lnTo>
                  <a:pt x="292226" y="474979"/>
                </a:lnTo>
                <a:lnTo>
                  <a:pt x="281813" y="474979"/>
                </a:lnTo>
                <a:lnTo>
                  <a:pt x="271144" y="476250"/>
                </a:lnTo>
                <a:lnTo>
                  <a:pt x="367973" y="476250"/>
                </a:lnTo>
                <a:lnTo>
                  <a:pt x="379222" y="471169"/>
                </a:lnTo>
                <a:lnTo>
                  <a:pt x="415416" y="447039"/>
                </a:lnTo>
                <a:lnTo>
                  <a:pt x="446150" y="415289"/>
                </a:lnTo>
                <a:lnTo>
                  <a:pt x="470535" y="379729"/>
                </a:lnTo>
                <a:lnTo>
                  <a:pt x="487679" y="339089"/>
                </a:lnTo>
                <a:lnTo>
                  <a:pt x="496697" y="294639"/>
                </a:lnTo>
                <a:lnTo>
                  <a:pt x="497839" y="271779"/>
                </a:lnTo>
                <a:lnTo>
                  <a:pt x="497501" y="261619"/>
                </a:lnTo>
                <a:lnTo>
                  <a:pt x="487679" y="204469"/>
                </a:lnTo>
                <a:lnTo>
                  <a:pt x="470535" y="163829"/>
                </a:lnTo>
                <a:lnTo>
                  <a:pt x="446150" y="128269"/>
                </a:lnTo>
                <a:lnTo>
                  <a:pt x="415416" y="96519"/>
                </a:lnTo>
                <a:lnTo>
                  <a:pt x="379222" y="72389"/>
                </a:lnTo>
                <a:lnTo>
                  <a:pt x="367973" y="67310"/>
                </a:lnTo>
                <a:close/>
              </a:path>
              <a:path w="542925" h="542289">
                <a:moveTo>
                  <a:pt x="271272" y="0"/>
                </a:moveTo>
                <a:lnTo>
                  <a:pt x="257428" y="1269"/>
                </a:lnTo>
                <a:lnTo>
                  <a:pt x="285114" y="1269"/>
                </a:lnTo>
                <a:lnTo>
                  <a:pt x="27127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4651" y="2119883"/>
            <a:ext cx="289560" cy="2895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1687" y="2026920"/>
            <a:ext cx="475615" cy="475615"/>
          </a:xfrm>
          <a:custGeom>
            <a:avLst/>
            <a:gdLst/>
            <a:ahLst/>
            <a:cxnLst/>
            <a:rect l="l" t="t" r="r" b="b"/>
            <a:pathLst>
              <a:path w="475615" h="475614">
                <a:moveTo>
                  <a:pt x="237744" y="0"/>
                </a:moveTo>
                <a:lnTo>
                  <a:pt x="189829" y="4829"/>
                </a:lnTo>
                <a:lnTo>
                  <a:pt x="145202" y="18680"/>
                </a:lnTo>
                <a:lnTo>
                  <a:pt x="104817" y="40598"/>
                </a:lnTo>
                <a:lnTo>
                  <a:pt x="69632" y="69627"/>
                </a:lnTo>
                <a:lnTo>
                  <a:pt x="40602" y="104812"/>
                </a:lnTo>
                <a:lnTo>
                  <a:pt x="18682" y="145196"/>
                </a:lnTo>
                <a:lnTo>
                  <a:pt x="4829" y="189825"/>
                </a:lnTo>
                <a:lnTo>
                  <a:pt x="0" y="237743"/>
                </a:lnTo>
                <a:lnTo>
                  <a:pt x="4829" y="285662"/>
                </a:lnTo>
                <a:lnTo>
                  <a:pt x="18682" y="330291"/>
                </a:lnTo>
                <a:lnTo>
                  <a:pt x="40602" y="370675"/>
                </a:lnTo>
                <a:lnTo>
                  <a:pt x="69632" y="405860"/>
                </a:lnTo>
                <a:lnTo>
                  <a:pt x="104817" y="434889"/>
                </a:lnTo>
                <a:lnTo>
                  <a:pt x="145202" y="456807"/>
                </a:lnTo>
                <a:lnTo>
                  <a:pt x="189829" y="470658"/>
                </a:lnTo>
                <a:lnTo>
                  <a:pt x="237744" y="475488"/>
                </a:lnTo>
                <a:lnTo>
                  <a:pt x="285658" y="470658"/>
                </a:lnTo>
                <a:lnTo>
                  <a:pt x="330285" y="456807"/>
                </a:lnTo>
                <a:lnTo>
                  <a:pt x="370670" y="434889"/>
                </a:lnTo>
                <a:lnTo>
                  <a:pt x="405855" y="405860"/>
                </a:lnTo>
                <a:lnTo>
                  <a:pt x="434885" y="370675"/>
                </a:lnTo>
                <a:lnTo>
                  <a:pt x="456805" y="330291"/>
                </a:lnTo>
                <a:lnTo>
                  <a:pt x="470658" y="285662"/>
                </a:lnTo>
                <a:lnTo>
                  <a:pt x="475488" y="237743"/>
                </a:lnTo>
                <a:lnTo>
                  <a:pt x="470658" y="189825"/>
                </a:lnTo>
                <a:lnTo>
                  <a:pt x="456805" y="145196"/>
                </a:lnTo>
                <a:lnTo>
                  <a:pt x="434885" y="104812"/>
                </a:lnTo>
                <a:lnTo>
                  <a:pt x="405855" y="69627"/>
                </a:lnTo>
                <a:lnTo>
                  <a:pt x="370670" y="40598"/>
                </a:lnTo>
                <a:lnTo>
                  <a:pt x="330285" y="18680"/>
                </a:lnTo>
                <a:lnTo>
                  <a:pt x="285658" y="4829"/>
                </a:lnTo>
                <a:lnTo>
                  <a:pt x="237744" y="0"/>
                </a:lnTo>
                <a:close/>
              </a:path>
            </a:pathLst>
          </a:custGeom>
          <a:solidFill>
            <a:srgbClr val="FCEADA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8147" y="1993645"/>
            <a:ext cx="542925" cy="542290"/>
          </a:xfrm>
          <a:custGeom>
            <a:avLst/>
            <a:gdLst/>
            <a:ahLst/>
            <a:cxnLst/>
            <a:rect l="l" t="t" r="r" b="b"/>
            <a:pathLst>
              <a:path w="542925" h="542289">
                <a:moveTo>
                  <a:pt x="299021" y="1269"/>
                </a:moveTo>
                <a:lnTo>
                  <a:pt x="243547" y="1269"/>
                </a:lnTo>
                <a:lnTo>
                  <a:pt x="216268" y="6350"/>
                </a:lnTo>
                <a:lnTo>
                  <a:pt x="165747" y="21589"/>
                </a:lnTo>
                <a:lnTo>
                  <a:pt x="119583" y="46989"/>
                </a:lnTo>
                <a:lnTo>
                  <a:pt x="79425" y="80010"/>
                </a:lnTo>
                <a:lnTo>
                  <a:pt x="46329" y="119379"/>
                </a:lnTo>
                <a:lnTo>
                  <a:pt x="21285" y="166369"/>
                </a:lnTo>
                <a:lnTo>
                  <a:pt x="5613" y="217169"/>
                </a:lnTo>
                <a:lnTo>
                  <a:pt x="330" y="257810"/>
                </a:lnTo>
                <a:lnTo>
                  <a:pt x="0" y="271779"/>
                </a:lnTo>
                <a:lnTo>
                  <a:pt x="330" y="285750"/>
                </a:lnTo>
                <a:lnTo>
                  <a:pt x="5613" y="326389"/>
                </a:lnTo>
                <a:lnTo>
                  <a:pt x="21285" y="377189"/>
                </a:lnTo>
                <a:lnTo>
                  <a:pt x="46304" y="422910"/>
                </a:lnTo>
                <a:lnTo>
                  <a:pt x="79463" y="463550"/>
                </a:lnTo>
                <a:lnTo>
                  <a:pt x="119583" y="496569"/>
                </a:lnTo>
                <a:lnTo>
                  <a:pt x="165747" y="521969"/>
                </a:lnTo>
                <a:lnTo>
                  <a:pt x="216268" y="537210"/>
                </a:lnTo>
                <a:lnTo>
                  <a:pt x="257378" y="542289"/>
                </a:lnTo>
                <a:lnTo>
                  <a:pt x="285191" y="542289"/>
                </a:lnTo>
                <a:lnTo>
                  <a:pt x="326301" y="537210"/>
                </a:lnTo>
                <a:lnTo>
                  <a:pt x="376923" y="521969"/>
                </a:lnTo>
                <a:lnTo>
                  <a:pt x="379557" y="520700"/>
                </a:lnTo>
                <a:lnTo>
                  <a:pt x="258521" y="520700"/>
                </a:lnTo>
                <a:lnTo>
                  <a:pt x="233400" y="518160"/>
                </a:lnTo>
                <a:lnTo>
                  <a:pt x="174447" y="500379"/>
                </a:lnTo>
                <a:lnTo>
                  <a:pt x="132130" y="477519"/>
                </a:lnTo>
                <a:lnTo>
                  <a:pt x="95262" y="447039"/>
                </a:lnTo>
                <a:lnTo>
                  <a:pt x="64846" y="410210"/>
                </a:lnTo>
                <a:lnTo>
                  <a:pt x="41897" y="368300"/>
                </a:lnTo>
                <a:lnTo>
                  <a:pt x="27470" y="321310"/>
                </a:lnTo>
                <a:lnTo>
                  <a:pt x="22364" y="271779"/>
                </a:lnTo>
                <a:lnTo>
                  <a:pt x="22656" y="259079"/>
                </a:lnTo>
                <a:lnTo>
                  <a:pt x="27470" y="220979"/>
                </a:lnTo>
                <a:lnTo>
                  <a:pt x="41897" y="175260"/>
                </a:lnTo>
                <a:lnTo>
                  <a:pt x="64858" y="132079"/>
                </a:lnTo>
                <a:lnTo>
                  <a:pt x="95250" y="95250"/>
                </a:lnTo>
                <a:lnTo>
                  <a:pt x="132130" y="64769"/>
                </a:lnTo>
                <a:lnTo>
                  <a:pt x="174447" y="41910"/>
                </a:lnTo>
                <a:lnTo>
                  <a:pt x="221005" y="27939"/>
                </a:lnTo>
                <a:lnTo>
                  <a:pt x="258521" y="22860"/>
                </a:lnTo>
                <a:lnTo>
                  <a:pt x="379559" y="22860"/>
                </a:lnTo>
                <a:lnTo>
                  <a:pt x="376923" y="21589"/>
                </a:lnTo>
                <a:lnTo>
                  <a:pt x="351878" y="12700"/>
                </a:lnTo>
                <a:lnTo>
                  <a:pt x="326301" y="6350"/>
                </a:lnTo>
                <a:lnTo>
                  <a:pt x="299021" y="1269"/>
                </a:lnTo>
                <a:close/>
              </a:path>
              <a:path w="542925" h="542289">
                <a:moveTo>
                  <a:pt x="379559" y="22860"/>
                </a:moveTo>
                <a:lnTo>
                  <a:pt x="284048" y="22860"/>
                </a:lnTo>
                <a:lnTo>
                  <a:pt x="309168" y="25400"/>
                </a:lnTo>
                <a:lnTo>
                  <a:pt x="321564" y="27939"/>
                </a:lnTo>
                <a:lnTo>
                  <a:pt x="368223" y="41910"/>
                </a:lnTo>
                <a:lnTo>
                  <a:pt x="410514" y="64769"/>
                </a:lnTo>
                <a:lnTo>
                  <a:pt x="447319" y="95250"/>
                </a:lnTo>
                <a:lnTo>
                  <a:pt x="477710" y="132079"/>
                </a:lnTo>
                <a:lnTo>
                  <a:pt x="500672" y="175260"/>
                </a:lnTo>
                <a:lnTo>
                  <a:pt x="515099" y="220979"/>
                </a:lnTo>
                <a:lnTo>
                  <a:pt x="519811" y="259079"/>
                </a:lnTo>
                <a:lnTo>
                  <a:pt x="520204" y="271779"/>
                </a:lnTo>
                <a:lnTo>
                  <a:pt x="519912" y="284479"/>
                </a:lnTo>
                <a:lnTo>
                  <a:pt x="509054" y="345439"/>
                </a:lnTo>
                <a:lnTo>
                  <a:pt x="490194" y="389889"/>
                </a:lnTo>
                <a:lnTo>
                  <a:pt x="463359" y="430529"/>
                </a:lnTo>
                <a:lnTo>
                  <a:pt x="429666" y="463550"/>
                </a:lnTo>
                <a:lnTo>
                  <a:pt x="389966" y="490219"/>
                </a:lnTo>
                <a:lnTo>
                  <a:pt x="345262" y="509269"/>
                </a:lnTo>
                <a:lnTo>
                  <a:pt x="284048" y="520700"/>
                </a:lnTo>
                <a:lnTo>
                  <a:pt x="379557" y="520700"/>
                </a:lnTo>
                <a:lnTo>
                  <a:pt x="423049" y="496569"/>
                </a:lnTo>
                <a:lnTo>
                  <a:pt x="463130" y="463550"/>
                </a:lnTo>
                <a:lnTo>
                  <a:pt x="496265" y="422910"/>
                </a:lnTo>
                <a:lnTo>
                  <a:pt x="521284" y="377189"/>
                </a:lnTo>
                <a:lnTo>
                  <a:pt x="536955" y="326389"/>
                </a:lnTo>
                <a:lnTo>
                  <a:pt x="542239" y="285750"/>
                </a:lnTo>
                <a:lnTo>
                  <a:pt x="542569" y="271779"/>
                </a:lnTo>
                <a:lnTo>
                  <a:pt x="542137" y="257810"/>
                </a:lnTo>
                <a:lnTo>
                  <a:pt x="536955" y="217169"/>
                </a:lnTo>
                <a:lnTo>
                  <a:pt x="521284" y="166369"/>
                </a:lnTo>
                <a:lnTo>
                  <a:pt x="496239" y="119379"/>
                </a:lnTo>
                <a:lnTo>
                  <a:pt x="463169" y="80010"/>
                </a:lnTo>
                <a:lnTo>
                  <a:pt x="423049" y="46989"/>
                </a:lnTo>
                <a:lnTo>
                  <a:pt x="400646" y="33019"/>
                </a:lnTo>
                <a:lnTo>
                  <a:pt x="379559" y="22860"/>
                </a:lnTo>
                <a:close/>
              </a:path>
              <a:path w="542925" h="542289">
                <a:moveTo>
                  <a:pt x="294424" y="45719"/>
                </a:moveTo>
                <a:lnTo>
                  <a:pt x="248145" y="45719"/>
                </a:lnTo>
                <a:lnTo>
                  <a:pt x="236778" y="48260"/>
                </a:lnTo>
                <a:lnTo>
                  <a:pt x="225742" y="49529"/>
                </a:lnTo>
                <a:lnTo>
                  <a:pt x="183146" y="62229"/>
                </a:lnTo>
                <a:lnTo>
                  <a:pt x="144691" y="83819"/>
                </a:lnTo>
                <a:lnTo>
                  <a:pt x="111086" y="111760"/>
                </a:lnTo>
                <a:lnTo>
                  <a:pt x="83375" y="144779"/>
                </a:lnTo>
                <a:lnTo>
                  <a:pt x="62522" y="182879"/>
                </a:lnTo>
                <a:lnTo>
                  <a:pt x="49326" y="226060"/>
                </a:lnTo>
                <a:lnTo>
                  <a:pt x="44716" y="271779"/>
                </a:lnTo>
                <a:lnTo>
                  <a:pt x="44996" y="283210"/>
                </a:lnTo>
                <a:lnTo>
                  <a:pt x="54902" y="339089"/>
                </a:lnTo>
                <a:lnTo>
                  <a:pt x="72047" y="379729"/>
                </a:lnTo>
                <a:lnTo>
                  <a:pt x="96456" y="415289"/>
                </a:lnTo>
                <a:lnTo>
                  <a:pt x="127241" y="447039"/>
                </a:lnTo>
                <a:lnTo>
                  <a:pt x="163271" y="471169"/>
                </a:lnTo>
                <a:lnTo>
                  <a:pt x="203923" y="487679"/>
                </a:lnTo>
                <a:lnTo>
                  <a:pt x="259664" y="497839"/>
                </a:lnTo>
                <a:lnTo>
                  <a:pt x="282905" y="497839"/>
                </a:lnTo>
                <a:lnTo>
                  <a:pt x="316826" y="494029"/>
                </a:lnTo>
                <a:lnTo>
                  <a:pt x="338658" y="487679"/>
                </a:lnTo>
                <a:lnTo>
                  <a:pt x="359511" y="480060"/>
                </a:lnTo>
                <a:lnTo>
                  <a:pt x="367991" y="476250"/>
                </a:lnTo>
                <a:lnTo>
                  <a:pt x="271157" y="476250"/>
                </a:lnTo>
                <a:lnTo>
                  <a:pt x="260807" y="474979"/>
                </a:lnTo>
                <a:lnTo>
                  <a:pt x="250444" y="474979"/>
                </a:lnTo>
                <a:lnTo>
                  <a:pt x="240169" y="473710"/>
                </a:lnTo>
                <a:lnTo>
                  <a:pt x="191846" y="459739"/>
                </a:lnTo>
                <a:lnTo>
                  <a:pt x="157238" y="440689"/>
                </a:lnTo>
                <a:lnTo>
                  <a:pt x="126873" y="416560"/>
                </a:lnTo>
                <a:lnTo>
                  <a:pt x="101930" y="386079"/>
                </a:lnTo>
                <a:lnTo>
                  <a:pt x="83134" y="350519"/>
                </a:lnTo>
                <a:lnTo>
                  <a:pt x="71183" y="312419"/>
                </a:lnTo>
                <a:lnTo>
                  <a:pt x="67081" y="271779"/>
                </a:lnTo>
                <a:lnTo>
                  <a:pt x="67322" y="261619"/>
                </a:lnTo>
                <a:lnTo>
                  <a:pt x="76276" y="210819"/>
                </a:lnTo>
                <a:lnTo>
                  <a:pt x="91719" y="173989"/>
                </a:lnTo>
                <a:lnTo>
                  <a:pt x="113728" y="142239"/>
                </a:lnTo>
                <a:lnTo>
                  <a:pt x="141465" y="114300"/>
                </a:lnTo>
                <a:lnTo>
                  <a:pt x="173951" y="91439"/>
                </a:lnTo>
                <a:lnTo>
                  <a:pt x="210553" y="76200"/>
                </a:lnTo>
                <a:lnTo>
                  <a:pt x="260807" y="67310"/>
                </a:lnTo>
                <a:lnTo>
                  <a:pt x="369404" y="67310"/>
                </a:lnTo>
                <a:lnTo>
                  <a:pt x="359511" y="62229"/>
                </a:lnTo>
                <a:lnTo>
                  <a:pt x="338658" y="54610"/>
                </a:lnTo>
                <a:lnTo>
                  <a:pt x="316826" y="49529"/>
                </a:lnTo>
                <a:lnTo>
                  <a:pt x="305790" y="48260"/>
                </a:lnTo>
                <a:lnTo>
                  <a:pt x="294424" y="45719"/>
                </a:lnTo>
                <a:close/>
              </a:path>
              <a:path w="542925" h="542289">
                <a:moveTo>
                  <a:pt x="369404" y="67310"/>
                </a:moveTo>
                <a:lnTo>
                  <a:pt x="281762" y="67310"/>
                </a:lnTo>
                <a:lnTo>
                  <a:pt x="312089" y="71119"/>
                </a:lnTo>
                <a:lnTo>
                  <a:pt x="332041" y="76200"/>
                </a:lnTo>
                <a:lnTo>
                  <a:pt x="368617" y="91439"/>
                </a:lnTo>
                <a:lnTo>
                  <a:pt x="401154" y="114300"/>
                </a:lnTo>
                <a:lnTo>
                  <a:pt x="428840" y="142239"/>
                </a:lnTo>
                <a:lnTo>
                  <a:pt x="450850" y="173989"/>
                </a:lnTo>
                <a:lnTo>
                  <a:pt x="466293" y="210819"/>
                </a:lnTo>
                <a:lnTo>
                  <a:pt x="474408" y="250189"/>
                </a:lnTo>
                <a:lnTo>
                  <a:pt x="475488" y="271779"/>
                </a:lnTo>
                <a:lnTo>
                  <a:pt x="475246" y="281939"/>
                </a:lnTo>
                <a:lnTo>
                  <a:pt x="466293" y="332739"/>
                </a:lnTo>
                <a:lnTo>
                  <a:pt x="450850" y="369569"/>
                </a:lnTo>
                <a:lnTo>
                  <a:pt x="428866" y="401319"/>
                </a:lnTo>
                <a:lnTo>
                  <a:pt x="401154" y="429260"/>
                </a:lnTo>
                <a:lnTo>
                  <a:pt x="368617" y="450850"/>
                </a:lnTo>
                <a:lnTo>
                  <a:pt x="332041" y="466089"/>
                </a:lnTo>
                <a:lnTo>
                  <a:pt x="292252" y="474979"/>
                </a:lnTo>
                <a:lnTo>
                  <a:pt x="281762" y="474979"/>
                </a:lnTo>
                <a:lnTo>
                  <a:pt x="271157" y="476250"/>
                </a:lnTo>
                <a:lnTo>
                  <a:pt x="367991" y="476250"/>
                </a:lnTo>
                <a:lnTo>
                  <a:pt x="379298" y="471169"/>
                </a:lnTo>
                <a:lnTo>
                  <a:pt x="415417" y="447039"/>
                </a:lnTo>
                <a:lnTo>
                  <a:pt x="446112" y="415289"/>
                </a:lnTo>
                <a:lnTo>
                  <a:pt x="470522" y="379729"/>
                </a:lnTo>
                <a:lnTo>
                  <a:pt x="487667" y="339089"/>
                </a:lnTo>
                <a:lnTo>
                  <a:pt x="496671" y="294639"/>
                </a:lnTo>
                <a:lnTo>
                  <a:pt x="497852" y="271779"/>
                </a:lnTo>
                <a:lnTo>
                  <a:pt x="497484" y="260350"/>
                </a:lnTo>
                <a:lnTo>
                  <a:pt x="487667" y="204469"/>
                </a:lnTo>
                <a:lnTo>
                  <a:pt x="470522" y="163829"/>
                </a:lnTo>
                <a:lnTo>
                  <a:pt x="446100" y="128269"/>
                </a:lnTo>
                <a:lnTo>
                  <a:pt x="415417" y="96519"/>
                </a:lnTo>
                <a:lnTo>
                  <a:pt x="379298" y="72389"/>
                </a:lnTo>
                <a:lnTo>
                  <a:pt x="369404" y="67310"/>
                </a:lnTo>
                <a:close/>
              </a:path>
              <a:path w="542925" h="542289">
                <a:moveTo>
                  <a:pt x="271284" y="0"/>
                </a:moveTo>
                <a:lnTo>
                  <a:pt x="257378" y="1269"/>
                </a:lnTo>
                <a:lnTo>
                  <a:pt x="285191" y="1269"/>
                </a:lnTo>
                <a:lnTo>
                  <a:pt x="27128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400302" y="2032762"/>
            <a:ext cx="212407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4945" marR="5080" indent="-18288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Le Istituzioni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scolastiche  con Convitti</a:t>
            </a:r>
            <a:r>
              <a:rPr sz="14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annessi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901440" y="2005583"/>
            <a:ext cx="515112" cy="4815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33131" y="3140964"/>
            <a:ext cx="1511935" cy="143510"/>
          </a:xfrm>
          <a:custGeom>
            <a:avLst/>
            <a:gdLst/>
            <a:ahLst/>
            <a:cxnLst/>
            <a:rect l="l" t="t" r="r" b="b"/>
            <a:pathLst>
              <a:path w="1511934" h="143510">
                <a:moveTo>
                  <a:pt x="1511808" y="0"/>
                </a:moveTo>
                <a:lnTo>
                  <a:pt x="755903" y="71627"/>
                </a:lnTo>
                <a:lnTo>
                  <a:pt x="0" y="71627"/>
                </a:lnTo>
                <a:lnTo>
                  <a:pt x="755903" y="143256"/>
                </a:lnTo>
                <a:lnTo>
                  <a:pt x="1511808" y="71627"/>
                </a:lnTo>
                <a:lnTo>
                  <a:pt x="755903" y="71627"/>
                </a:lnTo>
                <a:lnTo>
                  <a:pt x="0" y="0"/>
                </a:lnTo>
                <a:lnTo>
                  <a:pt x="151180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96711" y="4183379"/>
            <a:ext cx="342900" cy="3429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699759" y="5170932"/>
            <a:ext cx="377951" cy="3764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612384" y="3689044"/>
            <a:ext cx="5247640" cy="2299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Gli utili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di gestione sono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destinati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a: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848360">
              <a:lnSpc>
                <a:spcPct val="100000"/>
              </a:lnSpc>
              <a:spcBef>
                <a:spcPts val="1135"/>
              </a:spcBef>
            </a:pP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Ridurre la retta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dei</a:t>
            </a:r>
            <a:r>
              <a:rPr sz="1400" i="1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convittori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848360" marR="5080" algn="just">
              <a:lnSpc>
                <a:spcPct val="150000"/>
              </a:lnSpc>
            </a:pP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Coprire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quota di spese generali imputabile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dette  attività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servizi, comprensiva della quota di  ammortamento delle</a:t>
            </a:r>
            <a:r>
              <a:rPr sz="1400" i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attrezzature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338315" y="4786884"/>
            <a:ext cx="4582160" cy="0"/>
          </a:xfrm>
          <a:custGeom>
            <a:avLst/>
            <a:gdLst/>
            <a:ahLst/>
            <a:cxnLst/>
            <a:rect l="l" t="t" r="r" b="b"/>
            <a:pathLst>
              <a:path w="4582159">
                <a:moveTo>
                  <a:pt x="4581779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C5C8C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1136630" y="6555545"/>
            <a:ext cx="28194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latin typeface="Arial"/>
                <a:cs typeface="Arial"/>
              </a:rPr>
              <a:t>210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600" y="3429000"/>
            <a:ext cx="5796280" cy="373380"/>
          </a:xfrm>
          <a:custGeom>
            <a:avLst/>
            <a:gdLst/>
            <a:ahLst/>
            <a:cxnLst/>
            <a:rect l="l" t="t" r="r" b="b"/>
            <a:pathLst>
              <a:path w="5796280" h="373379">
                <a:moveTo>
                  <a:pt x="5733542" y="0"/>
                </a:moveTo>
                <a:lnTo>
                  <a:pt x="62229" y="0"/>
                </a:lnTo>
                <a:lnTo>
                  <a:pt x="38008" y="4883"/>
                </a:lnTo>
                <a:lnTo>
                  <a:pt x="18227" y="18208"/>
                </a:lnTo>
                <a:lnTo>
                  <a:pt x="4890" y="37986"/>
                </a:lnTo>
                <a:lnTo>
                  <a:pt x="0" y="62229"/>
                </a:lnTo>
                <a:lnTo>
                  <a:pt x="0" y="311150"/>
                </a:lnTo>
                <a:lnTo>
                  <a:pt x="4890" y="335393"/>
                </a:lnTo>
                <a:lnTo>
                  <a:pt x="18227" y="355171"/>
                </a:lnTo>
                <a:lnTo>
                  <a:pt x="38008" y="368496"/>
                </a:lnTo>
                <a:lnTo>
                  <a:pt x="62229" y="373380"/>
                </a:lnTo>
                <a:lnTo>
                  <a:pt x="5733542" y="373380"/>
                </a:lnTo>
                <a:lnTo>
                  <a:pt x="5757785" y="368496"/>
                </a:lnTo>
                <a:lnTo>
                  <a:pt x="5777563" y="355171"/>
                </a:lnTo>
                <a:lnTo>
                  <a:pt x="5790888" y="335393"/>
                </a:lnTo>
                <a:lnTo>
                  <a:pt x="5795772" y="311150"/>
                </a:lnTo>
                <a:lnTo>
                  <a:pt x="5795772" y="62229"/>
                </a:lnTo>
                <a:lnTo>
                  <a:pt x="5790888" y="37986"/>
                </a:lnTo>
                <a:lnTo>
                  <a:pt x="5777563" y="18208"/>
                </a:lnTo>
                <a:lnTo>
                  <a:pt x="5757785" y="4883"/>
                </a:lnTo>
                <a:lnTo>
                  <a:pt x="5733542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87527" y="799490"/>
            <a:ext cx="5209540" cy="295275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60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Gestioni economiche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separate</a:t>
            </a:r>
            <a:endParaRPr sz="160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spcBef>
                <a:spcPts val="965"/>
              </a:spcBef>
              <a:buFont typeface="Courier New"/>
              <a:buChar char="o"/>
              <a:tabLst>
                <a:tab pos="812165" algn="l"/>
                <a:tab pos="81280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Introduzione</a:t>
            </a:r>
            <a:endParaRPr sz="160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spcBef>
                <a:spcPts val="960"/>
              </a:spcBef>
              <a:buFont typeface="Courier New"/>
              <a:buChar char="o"/>
              <a:tabLst>
                <a:tab pos="812165" algn="l"/>
                <a:tab pos="81280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Criteri di</a:t>
            </a:r>
            <a:r>
              <a:rPr sz="16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gestione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60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Scritture contabili delle Gestioni economiche</a:t>
            </a:r>
            <a:r>
              <a:rPr sz="1600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separate</a:t>
            </a:r>
            <a:endParaRPr sz="160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spcBef>
                <a:spcPts val="960"/>
              </a:spcBef>
              <a:buFont typeface="Courier New"/>
              <a:buChar char="o"/>
              <a:tabLst>
                <a:tab pos="812165" algn="l"/>
                <a:tab pos="81280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Aziende agrarie o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speciali</a:t>
            </a:r>
            <a:endParaRPr sz="160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spcBef>
                <a:spcPts val="960"/>
              </a:spcBef>
              <a:buFont typeface="Courier New"/>
              <a:buChar char="o"/>
              <a:tabLst>
                <a:tab pos="812165" algn="l"/>
                <a:tab pos="81280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Attività per conto</a:t>
            </a:r>
            <a:r>
              <a:rPr sz="16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terzi</a:t>
            </a:r>
            <a:endParaRPr sz="160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spcBef>
                <a:spcPts val="960"/>
              </a:spcBef>
              <a:buFont typeface="Courier New"/>
              <a:buChar char="o"/>
              <a:tabLst>
                <a:tab pos="812165" algn="l"/>
                <a:tab pos="81280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Convitti annessi alle Istituzioni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scolastiche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Convitti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con Istituzioni scolastiche</a:t>
            </a:r>
            <a:r>
              <a:rPr sz="1600" b="1" spc="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annesse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530">
              <a:lnSpc>
                <a:spcPts val="1425"/>
              </a:lnSpc>
            </a:pPr>
            <a:fld id="{81D60167-4931-47E6-BA6A-407CBD079E47}" type="slidenum">
              <a:rPr spc="-5" dirty="0"/>
              <a:t>211</a:t>
            </a:fld>
            <a:endParaRPr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87527" y="149478"/>
            <a:ext cx="7594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Ind</a:t>
            </a:r>
            <a:r>
              <a:rPr spc="-15" dirty="0"/>
              <a:t>i</a:t>
            </a:r>
            <a:r>
              <a:rPr dirty="0"/>
              <a:t>ce</a:t>
            </a:r>
          </a:p>
        </p:txBody>
      </p:sp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0154" y="152781"/>
            <a:ext cx="52851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Convitti </a:t>
            </a:r>
            <a:r>
              <a:rPr dirty="0"/>
              <a:t>con Istituzioni scolastiche</a:t>
            </a:r>
            <a:r>
              <a:rPr spc="-125" dirty="0"/>
              <a:t> </a:t>
            </a:r>
            <a:r>
              <a:rPr dirty="0"/>
              <a:t>annesse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2087" y="896492"/>
            <a:ext cx="108870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Nel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nuovo Regolamento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si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introduce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normativa relativa ai Convitti con Istituzioni Scolastiche annesse e nello</a:t>
            </a:r>
            <a:r>
              <a:rPr sz="1600" spc="2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specifico: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3212" y="1918716"/>
            <a:ext cx="355092" cy="2849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0822" y="1809750"/>
            <a:ext cx="502920" cy="504825"/>
          </a:xfrm>
          <a:custGeom>
            <a:avLst/>
            <a:gdLst/>
            <a:ahLst/>
            <a:cxnLst/>
            <a:rect l="l" t="t" r="r" b="b"/>
            <a:pathLst>
              <a:path w="502919" h="504825">
                <a:moveTo>
                  <a:pt x="0" y="252222"/>
                </a:moveTo>
                <a:lnTo>
                  <a:pt x="4051" y="206879"/>
                </a:lnTo>
                <a:lnTo>
                  <a:pt x="15732" y="164205"/>
                </a:lnTo>
                <a:lnTo>
                  <a:pt x="34332" y="124911"/>
                </a:lnTo>
                <a:lnTo>
                  <a:pt x="59141" y="89710"/>
                </a:lnTo>
                <a:lnTo>
                  <a:pt x="89448" y="59312"/>
                </a:lnTo>
                <a:lnTo>
                  <a:pt x="124544" y="34431"/>
                </a:lnTo>
                <a:lnTo>
                  <a:pt x="163718" y="15777"/>
                </a:lnTo>
                <a:lnTo>
                  <a:pt x="206260" y="4062"/>
                </a:lnTo>
                <a:lnTo>
                  <a:pt x="251459" y="0"/>
                </a:lnTo>
                <a:lnTo>
                  <a:pt x="296659" y="4062"/>
                </a:lnTo>
                <a:lnTo>
                  <a:pt x="339201" y="15777"/>
                </a:lnTo>
                <a:lnTo>
                  <a:pt x="378375" y="34431"/>
                </a:lnTo>
                <a:lnTo>
                  <a:pt x="413471" y="59312"/>
                </a:lnTo>
                <a:lnTo>
                  <a:pt x="443778" y="89710"/>
                </a:lnTo>
                <a:lnTo>
                  <a:pt x="468587" y="124911"/>
                </a:lnTo>
                <a:lnTo>
                  <a:pt x="487187" y="164205"/>
                </a:lnTo>
                <a:lnTo>
                  <a:pt x="498868" y="206879"/>
                </a:lnTo>
                <a:lnTo>
                  <a:pt x="502919" y="252222"/>
                </a:lnTo>
                <a:lnTo>
                  <a:pt x="498868" y="297564"/>
                </a:lnTo>
                <a:lnTo>
                  <a:pt x="487187" y="340238"/>
                </a:lnTo>
                <a:lnTo>
                  <a:pt x="468587" y="379532"/>
                </a:lnTo>
                <a:lnTo>
                  <a:pt x="443778" y="414733"/>
                </a:lnTo>
                <a:lnTo>
                  <a:pt x="413471" y="445131"/>
                </a:lnTo>
                <a:lnTo>
                  <a:pt x="378375" y="470012"/>
                </a:lnTo>
                <a:lnTo>
                  <a:pt x="339201" y="488666"/>
                </a:lnTo>
                <a:lnTo>
                  <a:pt x="296659" y="500381"/>
                </a:lnTo>
                <a:lnTo>
                  <a:pt x="251459" y="504444"/>
                </a:lnTo>
                <a:lnTo>
                  <a:pt x="206260" y="500381"/>
                </a:lnTo>
                <a:lnTo>
                  <a:pt x="163718" y="488666"/>
                </a:lnTo>
                <a:lnTo>
                  <a:pt x="124544" y="470012"/>
                </a:lnTo>
                <a:lnTo>
                  <a:pt x="89448" y="445131"/>
                </a:lnTo>
                <a:lnTo>
                  <a:pt x="59141" y="414733"/>
                </a:lnTo>
                <a:lnTo>
                  <a:pt x="34332" y="379532"/>
                </a:lnTo>
                <a:lnTo>
                  <a:pt x="15732" y="340238"/>
                </a:lnTo>
                <a:lnTo>
                  <a:pt x="4051" y="297564"/>
                </a:lnTo>
                <a:lnTo>
                  <a:pt x="0" y="252222"/>
                </a:lnTo>
                <a:close/>
              </a:path>
            </a:pathLst>
          </a:custGeom>
          <a:ln w="2895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22272" y="1934337"/>
            <a:ext cx="21240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Le Istituzioni</a:t>
            </a:r>
            <a:r>
              <a:rPr sz="14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scolastiche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296155" y="1862327"/>
            <a:ext cx="143510" cy="396240"/>
          </a:xfrm>
          <a:custGeom>
            <a:avLst/>
            <a:gdLst/>
            <a:ahLst/>
            <a:cxnLst/>
            <a:rect l="l" t="t" r="r" b="b"/>
            <a:pathLst>
              <a:path w="143510" h="396239">
                <a:moveTo>
                  <a:pt x="71628" y="0"/>
                </a:moveTo>
                <a:lnTo>
                  <a:pt x="0" y="0"/>
                </a:lnTo>
                <a:lnTo>
                  <a:pt x="71628" y="198120"/>
                </a:lnTo>
                <a:lnTo>
                  <a:pt x="0" y="396239"/>
                </a:lnTo>
                <a:lnTo>
                  <a:pt x="71628" y="396239"/>
                </a:lnTo>
                <a:lnTo>
                  <a:pt x="143256" y="198120"/>
                </a:lnTo>
                <a:lnTo>
                  <a:pt x="71628" y="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698238" y="1736572"/>
            <a:ext cx="6251575" cy="580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100"/>
              </a:spcBef>
              <a:tabLst>
                <a:tab pos="601980" algn="l"/>
                <a:tab pos="1278890" algn="l"/>
                <a:tab pos="1581150" algn="l"/>
                <a:tab pos="2623185" algn="l"/>
                <a:tab pos="2867025" algn="l"/>
                <a:tab pos="3397250" algn="l"/>
                <a:tab pos="4065270" algn="l"/>
                <a:tab pos="4644390" algn="l"/>
                <a:tab pos="5499100" algn="l"/>
              </a:tabLst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o	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do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	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i	a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a	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	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ono	g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ti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	co</a:t>
            </a: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	"n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al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"	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oni  scolastiche.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22272" y="3086862"/>
            <a:ext cx="7848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Convitti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86740" y="3067811"/>
            <a:ext cx="289559" cy="2895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0822" y="2961894"/>
            <a:ext cx="502920" cy="504825"/>
          </a:xfrm>
          <a:custGeom>
            <a:avLst/>
            <a:gdLst/>
            <a:ahLst/>
            <a:cxnLst/>
            <a:rect l="l" t="t" r="r" b="b"/>
            <a:pathLst>
              <a:path w="502919" h="504825">
                <a:moveTo>
                  <a:pt x="0" y="252221"/>
                </a:moveTo>
                <a:lnTo>
                  <a:pt x="4051" y="206879"/>
                </a:lnTo>
                <a:lnTo>
                  <a:pt x="15732" y="164205"/>
                </a:lnTo>
                <a:lnTo>
                  <a:pt x="34332" y="124911"/>
                </a:lnTo>
                <a:lnTo>
                  <a:pt x="59141" y="89710"/>
                </a:lnTo>
                <a:lnTo>
                  <a:pt x="89448" y="59312"/>
                </a:lnTo>
                <a:lnTo>
                  <a:pt x="124544" y="34431"/>
                </a:lnTo>
                <a:lnTo>
                  <a:pt x="163718" y="15777"/>
                </a:lnTo>
                <a:lnTo>
                  <a:pt x="206260" y="4062"/>
                </a:lnTo>
                <a:lnTo>
                  <a:pt x="251459" y="0"/>
                </a:lnTo>
                <a:lnTo>
                  <a:pt x="296659" y="4062"/>
                </a:lnTo>
                <a:lnTo>
                  <a:pt x="339201" y="15777"/>
                </a:lnTo>
                <a:lnTo>
                  <a:pt x="378375" y="34431"/>
                </a:lnTo>
                <a:lnTo>
                  <a:pt x="413471" y="59312"/>
                </a:lnTo>
                <a:lnTo>
                  <a:pt x="443778" y="89710"/>
                </a:lnTo>
                <a:lnTo>
                  <a:pt x="468587" y="124911"/>
                </a:lnTo>
                <a:lnTo>
                  <a:pt x="487187" y="164205"/>
                </a:lnTo>
                <a:lnTo>
                  <a:pt x="498868" y="206879"/>
                </a:lnTo>
                <a:lnTo>
                  <a:pt x="502919" y="252221"/>
                </a:lnTo>
                <a:lnTo>
                  <a:pt x="498868" y="297564"/>
                </a:lnTo>
                <a:lnTo>
                  <a:pt x="487187" y="340238"/>
                </a:lnTo>
                <a:lnTo>
                  <a:pt x="468587" y="379532"/>
                </a:lnTo>
                <a:lnTo>
                  <a:pt x="443778" y="414733"/>
                </a:lnTo>
                <a:lnTo>
                  <a:pt x="413471" y="445131"/>
                </a:lnTo>
                <a:lnTo>
                  <a:pt x="378375" y="470012"/>
                </a:lnTo>
                <a:lnTo>
                  <a:pt x="339201" y="488666"/>
                </a:lnTo>
                <a:lnTo>
                  <a:pt x="296659" y="500381"/>
                </a:lnTo>
                <a:lnTo>
                  <a:pt x="251459" y="504443"/>
                </a:lnTo>
                <a:lnTo>
                  <a:pt x="206260" y="500381"/>
                </a:lnTo>
                <a:lnTo>
                  <a:pt x="163718" y="488666"/>
                </a:lnTo>
                <a:lnTo>
                  <a:pt x="124544" y="470012"/>
                </a:lnTo>
                <a:lnTo>
                  <a:pt x="89448" y="445131"/>
                </a:lnTo>
                <a:lnTo>
                  <a:pt x="59141" y="414733"/>
                </a:lnTo>
                <a:lnTo>
                  <a:pt x="34332" y="379532"/>
                </a:lnTo>
                <a:lnTo>
                  <a:pt x="15732" y="340238"/>
                </a:lnTo>
                <a:lnTo>
                  <a:pt x="4051" y="297564"/>
                </a:lnTo>
                <a:lnTo>
                  <a:pt x="0" y="252221"/>
                </a:lnTo>
                <a:close/>
              </a:path>
            </a:pathLst>
          </a:custGeom>
          <a:ln w="2895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96155" y="3014472"/>
            <a:ext cx="143510" cy="396240"/>
          </a:xfrm>
          <a:custGeom>
            <a:avLst/>
            <a:gdLst/>
            <a:ahLst/>
            <a:cxnLst/>
            <a:rect l="l" t="t" r="r" b="b"/>
            <a:pathLst>
              <a:path w="143510" h="396239">
                <a:moveTo>
                  <a:pt x="71628" y="0"/>
                </a:moveTo>
                <a:lnTo>
                  <a:pt x="0" y="0"/>
                </a:lnTo>
                <a:lnTo>
                  <a:pt x="71628" y="198119"/>
                </a:lnTo>
                <a:lnTo>
                  <a:pt x="0" y="396239"/>
                </a:lnTo>
                <a:lnTo>
                  <a:pt x="71628" y="396239"/>
                </a:lnTo>
                <a:lnTo>
                  <a:pt x="143256" y="198119"/>
                </a:lnTo>
                <a:lnTo>
                  <a:pt x="71628" y="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698238" y="2878302"/>
            <a:ext cx="625348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gestione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amministrativo contabile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è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autonoma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separata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da quella  delle Istituzioni scolastiche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annesse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ai medesimi,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ed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è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disciplinata: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98238" y="3518001"/>
            <a:ext cx="6251575" cy="98679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4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Dalla normativa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in materia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di contabilità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finanza</a:t>
            </a:r>
            <a:r>
              <a:rPr sz="1400" b="1" i="1" spc="-1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pubblica</a:t>
            </a:r>
            <a:endParaRPr sz="1400">
              <a:latin typeface="Arial"/>
              <a:cs typeface="Arial"/>
            </a:endParaRPr>
          </a:p>
          <a:p>
            <a:pPr marL="299085" marR="5080" indent="-286385">
              <a:lnSpc>
                <a:spcPct val="15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  <a:tab pos="676910" algn="l"/>
                <a:tab pos="1565910" algn="l"/>
                <a:tab pos="2827655" algn="l"/>
                <a:tab pos="3618229" algn="l"/>
                <a:tab pos="4054475" algn="l"/>
                <a:tab pos="4834890" algn="l"/>
                <a:tab pos="5223510" algn="l"/>
                <a:tab pos="6102985" algn="l"/>
              </a:tabLst>
            </a:pP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a	a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pp</a:t>
            </a:r>
            <a:r>
              <a:rPr sz="1400" b="1" i="1" spc="-2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to	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i="1" spc="-20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la</a:t>
            </a:r>
            <a:r>
              <a:rPr sz="1400" b="1" i="1" spc="-15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i="1" spc="-2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,	a</a:t>
            </a:r>
            <a:r>
              <a:rPr sz="1400" i="1" spc="-1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i="1" spc="-1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o	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on	del</a:t>
            </a:r>
            <a:r>
              <a:rPr sz="1400" i="1" spc="-1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1400" i="1" spc="-1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ra	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l	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i="1" spc="-1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ns</a:t>
            </a:r>
            <a:r>
              <a:rPr sz="1400" i="1" spc="-1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glio	</a:t>
            </a:r>
            <a:r>
              <a:rPr sz="1400" i="1" spc="-15" dirty="0">
                <a:solidFill>
                  <a:srgbClr val="001F5F"/>
                </a:solidFill>
                <a:latin typeface="Arial"/>
                <a:cs typeface="Arial"/>
              </a:rPr>
              <a:t>di 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amministrazione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sottoposto 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all’approvazione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del</a:t>
            </a:r>
            <a:r>
              <a:rPr sz="1400" i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MIUR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296155" y="3788664"/>
            <a:ext cx="0" cy="2233930"/>
          </a:xfrm>
          <a:custGeom>
            <a:avLst/>
            <a:gdLst/>
            <a:ahLst/>
            <a:cxnLst/>
            <a:rect l="l" t="t" r="r" b="b"/>
            <a:pathLst>
              <a:path h="2233929">
                <a:moveTo>
                  <a:pt x="0" y="0"/>
                </a:moveTo>
                <a:lnTo>
                  <a:pt x="0" y="2233345"/>
                </a:lnTo>
              </a:path>
            </a:pathLst>
          </a:custGeom>
          <a:ln w="12192">
            <a:solidFill>
              <a:srgbClr val="C5C8C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8808" y="2598420"/>
            <a:ext cx="10732770" cy="76200"/>
          </a:xfrm>
          <a:custGeom>
            <a:avLst/>
            <a:gdLst/>
            <a:ahLst/>
            <a:cxnLst/>
            <a:rect l="l" t="t" r="r" b="b"/>
            <a:pathLst>
              <a:path w="10732770" h="76200">
                <a:moveTo>
                  <a:pt x="38100" y="0"/>
                </a:moveTo>
                <a:lnTo>
                  <a:pt x="23268" y="2988"/>
                </a:lnTo>
                <a:lnTo>
                  <a:pt x="11158" y="11144"/>
                </a:lnTo>
                <a:lnTo>
                  <a:pt x="2993" y="23252"/>
                </a:lnTo>
                <a:lnTo>
                  <a:pt x="0" y="38100"/>
                </a:lnTo>
                <a:lnTo>
                  <a:pt x="2993" y="52947"/>
                </a:lnTo>
                <a:lnTo>
                  <a:pt x="11158" y="65055"/>
                </a:lnTo>
                <a:lnTo>
                  <a:pt x="23268" y="73211"/>
                </a:lnTo>
                <a:lnTo>
                  <a:pt x="38100" y="76200"/>
                </a:lnTo>
                <a:lnTo>
                  <a:pt x="52931" y="73211"/>
                </a:lnTo>
                <a:lnTo>
                  <a:pt x="65041" y="65055"/>
                </a:lnTo>
                <a:lnTo>
                  <a:pt x="73206" y="52947"/>
                </a:lnTo>
                <a:lnTo>
                  <a:pt x="74919" y="44450"/>
                </a:lnTo>
                <a:lnTo>
                  <a:pt x="38100" y="44450"/>
                </a:lnTo>
                <a:lnTo>
                  <a:pt x="38100" y="31750"/>
                </a:lnTo>
                <a:lnTo>
                  <a:pt x="74919" y="31750"/>
                </a:lnTo>
                <a:lnTo>
                  <a:pt x="73206" y="23252"/>
                </a:lnTo>
                <a:lnTo>
                  <a:pt x="65041" y="11144"/>
                </a:lnTo>
                <a:lnTo>
                  <a:pt x="52931" y="2988"/>
                </a:lnTo>
                <a:lnTo>
                  <a:pt x="38100" y="0"/>
                </a:lnTo>
                <a:close/>
              </a:path>
              <a:path w="10732770" h="76200">
                <a:moveTo>
                  <a:pt x="10694162" y="0"/>
                </a:moveTo>
                <a:lnTo>
                  <a:pt x="10679314" y="2988"/>
                </a:lnTo>
                <a:lnTo>
                  <a:pt x="10667206" y="11144"/>
                </a:lnTo>
                <a:lnTo>
                  <a:pt x="10659050" y="23252"/>
                </a:lnTo>
                <a:lnTo>
                  <a:pt x="10656062" y="38100"/>
                </a:lnTo>
                <a:lnTo>
                  <a:pt x="10659050" y="52947"/>
                </a:lnTo>
                <a:lnTo>
                  <a:pt x="10667206" y="65055"/>
                </a:lnTo>
                <a:lnTo>
                  <a:pt x="10679314" y="73211"/>
                </a:lnTo>
                <a:lnTo>
                  <a:pt x="10694162" y="76200"/>
                </a:lnTo>
                <a:lnTo>
                  <a:pt x="10708955" y="73211"/>
                </a:lnTo>
                <a:lnTo>
                  <a:pt x="10721070" y="65055"/>
                </a:lnTo>
                <a:lnTo>
                  <a:pt x="10729255" y="52947"/>
                </a:lnTo>
                <a:lnTo>
                  <a:pt x="10730976" y="44450"/>
                </a:lnTo>
                <a:lnTo>
                  <a:pt x="10694162" y="44450"/>
                </a:lnTo>
                <a:lnTo>
                  <a:pt x="10694162" y="31750"/>
                </a:lnTo>
                <a:lnTo>
                  <a:pt x="10730976" y="31750"/>
                </a:lnTo>
                <a:lnTo>
                  <a:pt x="10729255" y="23252"/>
                </a:lnTo>
                <a:lnTo>
                  <a:pt x="10721070" y="11144"/>
                </a:lnTo>
                <a:lnTo>
                  <a:pt x="10708955" y="2988"/>
                </a:lnTo>
                <a:lnTo>
                  <a:pt x="10694162" y="0"/>
                </a:lnTo>
                <a:close/>
              </a:path>
              <a:path w="10732770" h="76200">
                <a:moveTo>
                  <a:pt x="74919" y="31750"/>
                </a:moveTo>
                <a:lnTo>
                  <a:pt x="38100" y="31750"/>
                </a:lnTo>
                <a:lnTo>
                  <a:pt x="38100" y="44450"/>
                </a:lnTo>
                <a:lnTo>
                  <a:pt x="74919" y="44450"/>
                </a:lnTo>
                <a:lnTo>
                  <a:pt x="76200" y="38100"/>
                </a:lnTo>
                <a:lnTo>
                  <a:pt x="74919" y="31750"/>
                </a:lnTo>
                <a:close/>
              </a:path>
              <a:path w="10732770" h="76200">
                <a:moveTo>
                  <a:pt x="10657340" y="31750"/>
                </a:moveTo>
                <a:lnTo>
                  <a:pt x="74919" y="31750"/>
                </a:lnTo>
                <a:lnTo>
                  <a:pt x="76200" y="38100"/>
                </a:lnTo>
                <a:lnTo>
                  <a:pt x="74919" y="44450"/>
                </a:lnTo>
                <a:lnTo>
                  <a:pt x="10657340" y="44450"/>
                </a:lnTo>
                <a:lnTo>
                  <a:pt x="10656062" y="38100"/>
                </a:lnTo>
                <a:lnTo>
                  <a:pt x="10657340" y="31750"/>
                </a:lnTo>
                <a:close/>
              </a:path>
              <a:path w="10732770" h="76200">
                <a:moveTo>
                  <a:pt x="10730976" y="31750"/>
                </a:moveTo>
                <a:lnTo>
                  <a:pt x="10694162" y="31750"/>
                </a:lnTo>
                <a:lnTo>
                  <a:pt x="10694162" y="44450"/>
                </a:lnTo>
                <a:lnTo>
                  <a:pt x="10730976" y="44450"/>
                </a:lnTo>
                <a:lnTo>
                  <a:pt x="10732262" y="38100"/>
                </a:lnTo>
                <a:lnTo>
                  <a:pt x="10730976" y="3175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1687" y="3753611"/>
            <a:ext cx="2844165" cy="180340"/>
          </a:xfrm>
          <a:custGeom>
            <a:avLst/>
            <a:gdLst/>
            <a:ahLst/>
            <a:cxnLst/>
            <a:rect l="l" t="t" r="r" b="b"/>
            <a:pathLst>
              <a:path w="2844165" h="180339">
                <a:moveTo>
                  <a:pt x="2843784" y="0"/>
                </a:moveTo>
                <a:lnTo>
                  <a:pt x="1421892" y="89915"/>
                </a:lnTo>
                <a:lnTo>
                  <a:pt x="0" y="89915"/>
                </a:lnTo>
                <a:lnTo>
                  <a:pt x="1421892" y="179831"/>
                </a:lnTo>
                <a:lnTo>
                  <a:pt x="2843784" y="89915"/>
                </a:lnTo>
                <a:lnTo>
                  <a:pt x="1421892" y="89915"/>
                </a:lnTo>
                <a:lnTo>
                  <a:pt x="0" y="0"/>
                </a:lnTo>
                <a:lnTo>
                  <a:pt x="2843784" y="0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30123" y="4418838"/>
            <a:ext cx="14871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Criteri</a:t>
            </a:r>
            <a:r>
              <a:rPr sz="14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gestionali: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30123" y="4670907"/>
            <a:ext cx="1283970" cy="1412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16510" indent="-286385">
              <a:lnSpc>
                <a:spcPct val="13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endi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ento  economico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Efficacia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Efficienza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Econo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icità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208276" y="4796028"/>
            <a:ext cx="143510" cy="1260475"/>
          </a:xfrm>
          <a:custGeom>
            <a:avLst/>
            <a:gdLst/>
            <a:ahLst/>
            <a:cxnLst/>
            <a:rect l="l" t="t" r="r" b="b"/>
            <a:pathLst>
              <a:path w="143510" h="1260475">
                <a:moveTo>
                  <a:pt x="71628" y="0"/>
                </a:moveTo>
                <a:lnTo>
                  <a:pt x="0" y="0"/>
                </a:lnTo>
                <a:lnTo>
                  <a:pt x="71628" y="630174"/>
                </a:lnTo>
                <a:lnTo>
                  <a:pt x="0" y="1260348"/>
                </a:lnTo>
                <a:lnTo>
                  <a:pt x="71628" y="1260348"/>
                </a:lnTo>
                <a:lnTo>
                  <a:pt x="143256" y="630174"/>
                </a:lnTo>
                <a:lnTo>
                  <a:pt x="71628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568320" y="4961356"/>
            <a:ext cx="1355725" cy="857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30000"/>
              </a:lnSpc>
              <a:spcBef>
                <a:spcPts val="100"/>
              </a:spcBef>
            </a:pP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Al fine di ridurre</a:t>
            </a:r>
            <a:r>
              <a:rPr sz="1400" i="1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i  costi a carico</a:t>
            </a:r>
            <a:r>
              <a:rPr sz="1400" i="1" spc="-1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dei  convittori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203316" y="4992420"/>
            <a:ext cx="5939155" cy="986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100"/>
              </a:lnSpc>
              <a:spcBef>
                <a:spcPts val="100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La gestione di tali Convitti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conforma, altresì, alle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regole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ai  meccanismi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contabili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stabiliti dal codice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civile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,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con 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registri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libri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ausiliari che si rendono</a:t>
            </a:r>
            <a:r>
              <a:rPr sz="1400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necessari.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512564" y="5093208"/>
            <a:ext cx="531876" cy="5318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49140" y="4797552"/>
            <a:ext cx="6588125" cy="0"/>
          </a:xfrm>
          <a:custGeom>
            <a:avLst/>
            <a:gdLst/>
            <a:ahLst/>
            <a:cxnLst/>
            <a:rect l="l" t="t" r="r" b="b"/>
            <a:pathLst>
              <a:path w="6588125">
                <a:moveTo>
                  <a:pt x="0" y="0"/>
                </a:moveTo>
                <a:lnTo>
                  <a:pt x="6587998" y="0"/>
                </a:lnTo>
              </a:path>
            </a:pathLst>
          </a:custGeom>
          <a:ln w="12191">
            <a:solidFill>
              <a:srgbClr val="C5C8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530">
              <a:lnSpc>
                <a:spcPts val="1425"/>
              </a:lnSpc>
            </a:pPr>
            <a:fld id="{81D60167-4931-47E6-BA6A-407CBD079E47}" type="slidenum">
              <a:rPr spc="-5" dirty="0"/>
              <a:t>212</a:t>
            </a:fld>
            <a:endParaRPr spc="-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45535" y="3093720"/>
            <a:ext cx="6840220" cy="0"/>
          </a:xfrm>
          <a:custGeom>
            <a:avLst/>
            <a:gdLst/>
            <a:ahLst/>
            <a:cxnLst/>
            <a:rect l="l" t="t" r="r" b="b"/>
            <a:pathLst>
              <a:path w="6840220">
                <a:moveTo>
                  <a:pt x="683996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C5C8C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45535" y="3982211"/>
            <a:ext cx="6840220" cy="0"/>
          </a:xfrm>
          <a:custGeom>
            <a:avLst/>
            <a:gdLst/>
            <a:ahLst/>
            <a:cxnLst/>
            <a:rect l="l" t="t" r="r" b="b"/>
            <a:pathLst>
              <a:path w="6840220">
                <a:moveTo>
                  <a:pt x="683996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C5C8C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45535" y="4869179"/>
            <a:ext cx="6840220" cy="0"/>
          </a:xfrm>
          <a:custGeom>
            <a:avLst/>
            <a:gdLst/>
            <a:ahLst/>
            <a:cxnLst/>
            <a:rect l="l" t="t" r="r" b="b"/>
            <a:pathLst>
              <a:path w="6840220">
                <a:moveTo>
                  <a:pt x="683996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C5C8C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19400" y="2452116"/>
            <a:ext cx="108585" cy="396240"/>
          </a:xfrm>
          <a:custGeom>
            <a:avLst/>
            <a:gdLst/>
            <a:ahLst/>
            <a:cxnLst/>
            <a:rect l="l" t="t" r="r" b="b"/>
            <a:pathLst>
              <a:path w="108585" h="396239">
                <a:moveTo>
                  <a:pt x="0" y="0"/>
                </a:moveTo>
                <a:lnTo>
                  <a:pt x="0" y="396239"/>
                </a:lnTo>
                <a:lnTo>
                  <a:pt x="108204" y="198120"/>
                </a:lnTo>
                <a:lnTo>
                  <a:pt x="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222751" y="2509850"/>
            <a:ext cx="61156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5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600" b="1" i="1" spc="-5" dirty="0">
                <a:solidFill>
                  <a:srgbClr val="001F5F"/>
                </a:solidFill>
                <a:latin typeface="Arial"/>
                <a:cs typeface="Arial"/>
              </a:rPr>
              <a:t>semplificazione </a:t>
            </a:r>
            <a:r>
              <a:rPr sz="1600" i="1" spc="-5" dirty="0">
                <a:solidFill>
                  <a:srgbClr val="001F5F"/>
                </a:solidFill>
                <a:latin typeface="Arial"/>
                <a:cs typeface="Arial"/>
              </a:rPr>
              <a:t>degli </a:t>
            </a:r>
            <a:r>
              <a:rPr sz="1600" b="1" i="1" spc="-5" dirty="0">
                <a:solidFill>
                  <a:srgbClr val="001F5F"/>
                </a:solidFill>
                <a:latin typeface="Arial"/>
                <a:cs typeface="Arial"/>
              </a:rPr>
              <a:t>adempimenti amministrativi e</a:t>
            </a:r>
            <a:r>
              <a:rPr sz="1600" b="1" i="1" spc="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i="1" spc="-5" dirty="0">
                <a:solidFill>
                  <a:srgbClr val="001F5F"/>
                </a:solidFill>
                <a:latin typeface="Arial"/>
                <a:cs typeface="Arial"/>
              </a:rPr>
              <a:t>contabili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20239" y="2372867"/>
            <a:ext cx="556260" cy="556260"/>
          </a:xfrm>
          <a:custGeom>
            <a:avLst/>
            <a:gdLst/>
            <a:ahLst/>
            <a:cxnLst/>
            <a:rect l="l" t="t" r="r" b="b"/>
            <a:pathLst>
              <a:path w="556260" h="556260">
                <a:moveTo>
                  <a:pt x="0" y="278130"/>
                </a:moveTo>
                <a:lnTo>
                  <a:pt x="3638" y="233000"/>
                </a:lnTo>
                <a:lnTo>
                  <a:pt x="14173" y="190195"/>
                </a:lnTo>
                <a:lnTo>
                  <a:pt x="31032" y="150285"/>
                </a:lnTo>
                <a:lnTo>
                  <a:pt x="53644" y="113842"/>
                </a:lnTo>
                <a:lnTo>
                  <a:pt x="81438" y="81438"/>
                </a:lnTo>
                <a:lnTo>
                  <a:pt x="113842" y="53644"/>
                </a:lnTo>
                <a:lnTo>
                  <a:pt x="150285" y="31032"/>
                </a:lnTo>
                <a:lnTo>
                  <a:pt x="190195" y="14173"/>
                </a:lnTo>
                <a:lnTo>
                  <a:pt x="233000" y="3638"/>
                </a:lnTo>
                <a:lnTo>
                  <a:pt x="278130" y="0"/>
                </a:lnTo>
                <a:lnTo>
                  <a:pt x="323259" y="3638"/>
                </a:lnTo>
                <a:lnTo>
                  <a:pt x="366064" y="14173"/>
                </a:lnTo>
                <a:lnTo>
                  <a:pt x="405974" y="31032"/>
                </a:lnTo>
                <a:lnTo>
                  <a:pt x="442417" y="53644"/>
                </a:lnTo>
                <a:lnTo>
                  <a:pt x="474821" y="81438"/>
                </a:lnTo>
                <a:lnTo>
                  <a:pt x="502615" y="113842"/>
                </a:lnTo>
                <a:lnTo>
                  <a:pt x="525227" y="150285"/>
                </a:lnTo>
                <a:lnTo>
                  <a:pt x="542086" y="190195"/>
                </a:lnTo>
                <a:lnTo>
                  <a:pt x="552621" y="233000"/>
                </a:lnTo>
                <a:lnTo>
                  <a:pt x="556260" y="278130"/>
                </a:lnTo>
                <a:lnTo>
                  <a:pt x="552621" y="323259"/>
                </a:lnTo>
                <a:lnTo>
                  <a:pt x="542086" y="366064"/>
                </a:lnTo>
                <a:lnTo>
                  <a:pt x="525227" y="405974"/>
                </a:lnTo>
                <a:lnTo>
                  <a:pt x="502615" y="442417"/>
                </a:lnTo>
                <a:lnTo>
                  <a:pt x="474821" y="474821"/>
                </a:lnTo>
                <a:lnTo>
                  <a:pt x="442417" y="502615"/>
                </a:lnTo>
                <a:lnTo>
                  <a:pt x="405974" y="525227"/>
                </a:lnTo>
                <a:lnTo>
                  <a:pt x="366064" y="542086"/>
                </a:lnTo>
                <a:lnTo>
                  <a:pt x="323259" y="552621"/>
                </a:lnTo>
                <a:lnTo>
                  <a:pt x="278130" y="556260"/>
                </a:lnTo>
                <a:lnTo>
                  <a:pt x="233000" y="552621"/>
                </a:lnTo>
                <a:lnTo>
                  <a:pt x="190195" y="542086"/>
                </a:lnTo>
                <a:lnTo>
                  <a:pt x="150285" y="525227"/>
                </a:lnTo>
                <a:lnTo>
                  <a:pt x="113842" y="502615"/>
                </a:lnTo>
                <a:lnTo>
                  <a:pt x="81438" y="474821"/>
                </a:lnTo>
                <a:lnTo>
                  <a:pt x="53644" y="442417"/>
                </a:lnTo>
                <a:lnTo>
                  <a:pt x="31032" y="405974"/>
                </a:lnTo>
                <a:lnTo>
                  <a:pt x="14173" y="366064"/>
                </a:lnTo>
                <a:lnTo>
                  <a:pt x="3638" y="323259"/>
                </a:lnTo>
                <a:lnTo>
                  <a:pt x="0" y="278130"/>
                </a:lnTo>
                <a:close/>
              </a:path>
            </a:pathLst>
          </a:custGeom>
          <a:ln w="12192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39111" y="2491739"/>
            <a:ext cx="318515" cy="3185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19400" y="3340608"/>
            <a:ext cx="108585" cy="394970"/>
          </a:xfrm>
          <a:custGeom>
            <a:avLst/>
            <a:gdLst/>
            <a:ahLst/>
            <a:cxnLst/>
            <a:rect l="l" t="t" r="r" b="b"/>
            <a:pathLst>
              <a:path w="108585" h="394970">
                <a:moveTo>
                  <a:pt x="0" y="0"/>
                </a:moveTo>
                <a:lnTo>
                  <a:pt x="0" y="394715"/>
                </a:lnTo>
                <a:lnTo>
                  <a:pt x="108204" y="197357"/>
                </a:lnTo>
                <a:lnTo>
                  <a:pt x="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222751" y="3398011"/>
            <a:ext cx="60477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5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600" b="1" i="1" spc="-5" dirty="0">
                <a:solidFill>
                  <a:srgbClr val="001F5F"/>
                </a:solidFill>
                <a:latin typeface="Arial"/>
                <a:cs typeface="Arial"/>
              </a:rPr>
              <a:t>digitalizzazione </a:t>
            </a:r>
            <a:r>
              <a:rPr sz="1600" i="1" spc="-5" dirty="0">
                <a:solidFill>
                  <a:srgbClr val="001F5F"/>
                </a:solidFill>
                <a:latin typeface="Arial"/>
                <a:cs typeface="Arial"/>
              </a:rPr>
              <a:t>dei </a:t>
            </a:r>
            <a:r>
              <a:rPr sz="1600" b="1" i="1" spc="-5" dirty="0">
                <a:solidFill>
                  <a:srgbClr val="001F5F"/>
                </a:solidFill>
                <a:latin typeface="Arial"/>
                <a:cs typeface="Arial"/>
              </a:rPr>
              <a:t>processi </a:t>
            </a:r>
            <a:r>
              <a:rPr sz="1600" i="1" spc="-5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600" b="1" i="1" spc="-5" dirty="0">
                <a:solidFill>
                  <a:srgbClr val="001F5F"/>
                </a:solidFill>
                <a:latin typeface="Arial"/>
                <a:cs typeface="Arial"/>
              </a:rPr>
              <a:t>dematerializzazione degli</a:t>
            </a:r>
            <a:r>
              <a:rPr sz="1600" b="1" i="1" spc="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i="1" spc="-5" dirty="0">
                <a:solidFill>
                  <a:srgbClr val="001F5F"/>
                </a:solidFill>
                <a:latin typeface="Arial"/>
                <a:cs typeface="Arial"/>
              </a:rPr>
              <a:t>atti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920239" y="3259835"/>
            <a:ext cx="556260" cy="556260"/>
          </a:xfrm>
          <a:custGeom>
            <a:avLst/>
            <a:gdLst/>
            <a:ahLst/>
            <a:cxnLst/>
            <a:rect l="l" t="t" r="r" b="b"/>
            <a:pathLst>
              <a:path w="556260" h="556260">
                <a:moveTo>
                  <a:pt x="0" y="278129"/>
                </a:moveTo>
                <a:lnTo>
                  <a:pt x="3638" y="233000"/>
                </a:lnTo>
                <a:lnTo>
                  <a:pt x="14173" y="190195"/>
                </a:lnTo>
                <a:lnTo>
                  <a:pt x="31032" y="150285"/>
                </a:lnTo>
                <a:lnTo>
                  <a:pt x="53644" y="113842"/>
                </a:lnTo>
                <a:lnTo>
                  <a:pt x="81438" y="81438"/>
                </a:lnTo>
                <a:lnTo>
                  <a:pt x="113842" y="53644"/>
                </a:lnTo>
                <a:lnTo>
                  <a:pt x="150285" y="31032"/>
                </a:lnTo>
                <a:lnTo>
                  <a:pt x="190195" y="14173"/>
                </a:lnTo>
                <a:lnTo>
                  <a:pt x="233000" y="3638"/>
                </a:lnTo>
                <a:lnTo>
                  <a:pt x="278130" y="0"/>
                </a:lnTo>
                <a:lnTo>
                  <a:pt x="323259" y="3638"/>
                </a:lnTo>
                <a:lnTo>
                  <a:pt x="366064" y="14173"/>
                </a:lnTo>
                <a:lnTo>
                  <a:pt x="405974" y="31032"/>
                </a:lnTo>
                <a:lnTo>
                  <a:pt x="442417" y="53644"/>
                </a:lnTo>
                <a:lnTo>
                  <a:pt x="474821" y="81438"/>
                </a:lnTo>
                <a:lnTo>
                  <a:pt x="502615" y="113842"/>
                </a:lnTo>
                <a:lnTo>
                  <a:pt x="525227" y="150285"/>
                </a:lnTo>
                <a:lnTo>
                  <a:pt x="542086" y="190195"/>
                </a:lnTo>
                <a:lnTo>
                  <a:pt x="552621" y="233000"/>
                </a:lnTo>
                <a:lnTo>
                  <a:pt x="556260" y="278129"/>
                </a:lnTo>
                <a:lnTo>
                  <a:pt x="552621" y="323259"/>
                </a:lnTo>
                <a:lnTo>
                  <a:pt x="542086" y="366064"/>
                </a:lnTo>
                <a:lnTo>
                  <a:pt x="525227" y="405974"/>
                </a:lnTo>
                <a:lnTo>
                  <a:pt x="502615" y="442417"/>
                </a:lnTo>
                <a:lnTo>
                  <a:pt x="474821" y="474821"/>
                </a:lnTo>
                <a:lnTo>
                  <a:pt x="442417" y="502615"/>
                </a:lnTo>
                <a:lnTo>
                  <a:pt x="405974" y="525227"/>
                </a:lnTo>
                <a:lnTo>
                  <a:pt x="366064" y="542086"/>
                </a:lnTo>
                <a:lnTo>
                  <a:pt x="323259" y="552621"/>
                </a:lnTo>
                <a:lnTo>
                  <a:pt x="278130" y="556259"/>
                </a:lnTo>
                <a:lnTo>
                  <a:pt x="233000" y="552621"/>
                </a:lnTo>
                <a:lnTo>
                  <a:pt x="190195" y="542086"/>
                </a:lnTo>
                <a:lnTo>
                  <a:pt x="150285" y="525227"/>
                </a:lnTo>
                <a:lnTo>
                  <a:pt x="113842" y="502615"/>
                </a:lnTo>
                <a:lnTo>
                  <a:pt x="81438" y="474821"/>
                </a:lnTo>
                <a:lnTo>
                  <a:pt x="53644" y="442417"/>
                </a:lnTo>
                <a:lnTo>
                  <a:pt x="31032" y="405974"/>
                </a:lnTo>
                <a:lnTo>
                  <a:pt x="14173" y="366064"/>
                </a:lnTo>
                <a:lnTo>
                  <a:pt x="3638" y="323259"/>
                </a:lnTo>
                <a:lnTo>
                  <a:pt x="0" y="278129"/>
                </a:lnTo>
                <a:close/>
              </a:path>
            </a:pathLst>
          </a:custGeom>
          <a:ln w="12192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22348" y="3363467"/>
            <a:ext cx="350519" cy="3489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19400" y="4227576"/>
            <a:ext cx="108585" cy="396240"/>
          </a:xfrm>
          <a:custGeom>
            <a:avLst/>
            <a:gdLst/>
            <a:ahLst/>
            <a:cxnLst/>
            <a:rect l="l" t="t" r="r" b="b"/>
            <a:pathLst>
              <a:path w="108585" h="396239">
                <a:moveTo>
                  <a:pt x="0" y="0"/>
                </a:moveTo>
                <a:lnTo>
                  <a:pt x="0" y="396240"/>
                </a:lnTo>
                <a:lnTo>
                  <a:pt x="108204" y="198119"/>
                </a:lnTo>
                <a:lnTo>
                  <a:pt x="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222751" y="4285615"/>
            <a:ext cx="55778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5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600" b="1" i="1" spc="-5" dirty="0">
                <a:solidFill>
                  <a:srgbClr val="001F5F"/>
                </a:solidFill>
                <a:latin typeface="Arial"/>
                <a:cs typeface="Arial"/>
              </a:rPr>
              <a:t>potenziamento </a:t>
            </a:r>
            <a:r>
              <a:rPr sz="1600" i="1" spc="-5" dirty="0">
                <a:solidFill>
                  <a:srgbClr val="001F5F"/>
                </a:solidFill>
                <a:latin typeface="Arial"/>
                <a:cs typeface="Arial"/>
              </a:rPr>
              <a:t>dei meccanismi di </a:t>
            </a:r>
            <a:r>
              <a:rPr sz="1600" b="1" i="1" spc="-5" dirty="0">
                <a:solidFill>
                  <a:srgbClr val="001F5F"/>
                </a:solidFill>
                <a:latin typeface="Arial"/>
                <a:cs typeface="Arial"/>
              </a:rPr>
              <a:t>trasparenza e</a:t>
            </a:r>
            <a:r>
              <a:rPr sz="1600" b="1" i="1" spc="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i="1" spc="-5" dirty="0">
                <a:solidFill>
                  <a:srgbClr val="001F5F"/>
                </a:solidFill>
                <a:latin typeface="Arial"/>
                <a:cs typeface="Arial"/>
              </a:rPr>
              <a:t>controllo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920239" y="4146803"/>
            <a:ext cx="556260" cy="556260"/>
          </a:xfrm>
          <a:custGeom>
            <a:avLst/>
            <a:gdLst/>
            <a:ahLst/>
            <a:cxnLst/>
            <a:rect l="l" t="t" r="r" b="b"/>
            <a:pathLst>
              <a:path w="556260" h="556260">
                <a:moveTo>
                  <a:pt x="0" y="278130"/>
                </a:moveTo>
                <a:lnTo>
                  <a:pt x="3638" y="233000"/>
                </a:lnTo>
                <a:lnTo>
                  <a:pt x="14173" y="190195"/>
                </a:lnTo>
                <a:lnTo>
                  <a:pt x="31032" y="150285"/>
                </a:lnTo>
                <a:lnTo>
                  <a:pt x="53644" y="113842"/>
                </a:lnTo>
                <a:lnTo>
                  <a:pt x="81438" y="81438"/>
                </a:lnTo>
                <a:lnTo>
                  <a:pt x="113842" y="53644"/>
                </a:lnTo>
                <a:lnTo>
                  <a:pt x="150285" y="31032"/>
                </a:lnTo>
                <a:lnTo>
                  <a:pt x="190195" y="14173"/>
                </a:lnTo>
                <a:lnTo>
                  <a:pt x="233000" y="3638"/>
                </a:lnTo>
                <a:lnTo>
                  <a:pt x="278130" y="0"/>
                </a:lnTo>
                <a:lnTo>
                  <a:pt x="323259" y="3638"/>
                </a:lnTo>
                <a:lnTo>
                  <a:pt x="366064" y="14173"/>
                </a:lnTo>
                <a:lnTo>
                  <a:pt x="405974" y="31032"/>
                </a:lnTo>
                <a:lnTo>
                  <a:pt x="442417" y="53644"/>
                </a:lnTo>
                <a:lnTo>
                  <a:pt x="474821" y="81438"/>
                </a:lnTo>
                <a:lnTo>
                  <a:pt x="502615" y="113842"/>
                </a:lnTo>
                <a:lnTo>
                  <a:pt x="525227" y="150285"/>
                </a:lnTo>
                <a:lnTo>
                  <a:pt x="542086" y="190195"/>
                </a:lnTo>
                <a:lnTo>
                  <a:pt x="552621" y="233000"/>
                </a:lnTo>
                <a:lnTo>
                  <a:pt x="556260" y="278130"/>
                </a:lnTo>
                <a:lnTo>
                  <a:pt x="552621" y="323259"/>
                </a:lnTo>
                <a:lnTo>
                  <a:pt x="542086" y="366064"/>
                </a:lnTo>
                <a:lnTo>
                  <a:pt x="525227" y="405974"/>
                </a:lnTo>
                <a:lnTo>
                  <a:pt x="502615" y="442417"/>
                </a:lnTo>
                <a:lnTo>
                  <a:pt x="474821" y="474821"/>
                </a:lnTo>
                <a:lnTo>
                  <a:pt x="442417" y="502615"/>
                </a:lnTo>
                <a:lnTo>
                  <a:pt x="405974" y="525227"/>
                </a:lnTo>
                <a:lnTo>
                  <a:pt x="366064" y="542086"/>
                </a:lnTo>
                <a:lnTo>
                  <a:pt x="323259" y="552621"/>
                </a:lnTo>
                <a:lnTo>
                  <a:pt x="278130" y="556260"/>
                </a:lnTo>
                <a:lnTo>
                  <a:pt x="233000" y="552621"/>
                </a:lnTo>
                <a:lnTo>
                  <a:pt x="190195" y="542086"/>
                </a:lnTo>
                <a:lnTo>
                  <a:pt x="150285" y="525227"/>
                </a:lnTo>
                <a:lnTo>
                  <a:pt x="113842" y="502615"/>
                </a:lnTo>
                <a:lnTo>
                  <a:pt x="81438" y="474821"/>
                </a:lnTo>
                <a:lnTo>
                  <a:pt x="53644" y="442417"/>
                </a:lnTo>
                <a:lnTo>
                  <a:pt x="31032" y="405974"/>
                </a:lnTo>
                <a:lnTo>
                  <a:pt x="14173" y="366064"/>
                </a:lnTo>
                <a:lnTo>
                  <a:pt x="3638" y="323259"/>
                </a:lnTo>
                <a:lnTo>
                  <a:pt x="0" y="278130"/>
                </a:lnTo>
                <a:close/>
              </a:path>
            </a:pathLst>
          </a:custGeom>
          <a:ln w="12192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45207" y="4271771"/>
            <a:ext cx="306324" cy="3063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287527" y="109804"/>
            <a:ext cx="55759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Nuovo </a:t>
            </a:r>
            <a:r>
              <a:rPr dirty="0"/>
              <a:t>Regolamento</a:t>
            </a:r>
            <a:r>
              <a:rPr spc="45" dirty="0"/>
              <a:t> </a:t>
            </a:r>
            <a:r>
              <a:rPr spc="-5" dirty="0"/>
              <a:t>amministrativo-contabile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1209273" y="6543354"/>
            <a:ext cx="221615" cy="20827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22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7329" y="418337"/>
            <a:ext cx="11163300" cy="1135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149965" algn="l"/>
              </a:tabLst>
            </a:pPr>
            <a:r>
              <a:rPr sz="1600" u="heavy" spc="25" dirty="0">
                <a:solidFill>
                  <a:srgbClr val="001F5F"/>
                </a:solidFill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 </a:t>
            </a:r>
            <a:r>
              <a:rPr sz="1600" u="heavy" spc="-5" dirty="0">
                <a:solidFill>
                  <a:srgbClr val="001F5F"/>
                </a:solidFill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Principali</a:t>
            </a:r>
            <a:r>
              <a:rPr sz="1600" u="heavy" spc="-75" dirty="0">
                <a:solidFill>
                  <a:srgbClr val="001F5F"/>
                </a:solidFill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 </a:t>
            </a:r>
            <a:r>
              <a:rPr sz="1600" u="heavy" spc="-5" dirty="0">
                <a:solidFill>
                  <a:srgbClr val="001F5F"/>
                </a:solidFill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obiettivi	</a:t>
            </a:r>
            <a:endParaRPr sz="1600">
              <a:latin typeface="Arial"/>
              <a:cs typeface="Arial"/>
            </a:endParaRPr>
          </a:p>
          <a:p>
            <a:pPr marL="182880" marR="136525">
              <a:lnSpc>
                <a:spcPct val="150000"/>
              </a:lnSpc>
              <a:spcBef>
                <a:spcPts val="1060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Il nuovo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Regolamento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è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stato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predisposto con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l'obiettivo di soddisfare i fabbisogni operativi delle Istituzioni  scolastiche focalizzando l'attenzione</a:t>
            </a:r>
            <a:r>
              <a:rPr sz="1600" b="1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su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6700" y="1502676"/>
            <a:ext cx="3413760" cy="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2608" y="1528572"/>
            <a:ext cx="3312160" cy="756285"/>
          </a:xfrm>
          <a:custGeom>
            <a:avLst/>
            <a:gdLst/>
            <a:ahLst/>
            <a:cxnLst/>
            <a:rect l="l" t="t" r="r" b="b"/>
            <a:pathLst>
              <a:path w="3312160" h="756285">
                <a:moveTo>
                  <a:pt x="2954909" y="0"/>
                </a:moveTo>
                <a:lnTo>
                  <a:pt x="0" y="0"/>
                </a:lnTo>
                <a:lnTo>
                  <a:pt x="0" y="755903"/>
                </a:lnTo>
                <a:lnTo>
                  <a:pt x="2954909" y="755903"/>
                </a:lnTo>
                <a:lnTo>
                  <a:pt x="3311652" y="377951"/>
                </a:lnTo>
                <a:lnTo>
                  <a:pt x="2954909" y="0"/>
                </a:lnTo>
                <a:close/>
              </a:path>
            </a:pathLst>
          </a:custGeom>
          <a:solidFill>
            <a:srgbClr val="C5D9F0">
              <a:alpha val="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9372" y="4159008"/>
            <a:ext cx="3413760" cy="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5279" y="4184903"/>
            <a:ext cx="3312160" cy="756285"/>
          </a:xfrm>
          <a:custGeom>
            <a:avLst/>
            <a:gdLst/>
            <a:ahLst/>
            <a:cxnLst/>
            <a:rect l="l" t="t" r="r" b="b"/>
            <a:pathLst>
              <a:path w="3312160" h="756285">
                <a:moveTo>
                  <a:pt x="2954909" y="0"/>
                </a:moveTo>
                <a:lnTo>
                  <a:pt x="0" y="0"/>
                </a:lnTo>
                <a:lnTo>
                  <a:pt x="0" y="755904"/>
                </a:lnTo>
                <a:lnTo>
                  <a:pt x="2954909" y="755904"/>
                </a:lnTo>
                <a:lnTo>
                  <a:pt x="3311652" y="377952"/>
                </a:lnTo>
                <a:lnTo>
                  <a:pt x="2954909" y="0"/>
                </a:lnTo>
                <a:close/>
              </a:path>
            </a:pathLst>
          </a:custGeom>
          <a:solidFill>
            <a:srgbClr val="C5D9F0">
              <a:alpha val="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9372" y="5490971"/>
            <a:ext cx="3413760" cy="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5279" y="5516879"/>
            <a:ext cx="3312160" cy="756285"/>
          </a:xfrm>
          <a:custGeom>
            <a:avLst/>
            <a:gdLst/>
            <a:ahLst/>
            <a:cxnLst/>
            <a:rect l="l" t="t" r="r" b="b"/>
            <a:pathLst>
              <a:path w="3312160" h="756285">
                <a:moveTo>
                  <a:pt x="2954909" y="0"/>
                </a:moveTo>
                <a:lnTo>
                  <a:pt x="0" y="0"/>
                </a:lnTo>
                <a:lnTo>
                  <a:pt x="0" y="755904"/>
                </a:lnTo>
                <a:lnTo>
                  <a:pt x="2954909" y="755904"/>
                </a:lnTo>
                <a:lnTo>
                  <a:pt x="3311652" y="377952"/>
                </a:lnTo>
                <a:lnTo>
                  <a:pt x="2954909" y="0"/>
                </a:lnTo>
                <a:close/>
              </a:path>
            </a:pathLst>
          </a:custGeom>
          <a:solidFill>
            <a:srgbClr val="C5D9F0">
              <a:alpha val="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6700" y="2779788"/>
            <a:ext cx="3413760" cy="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2608" y="2805683"/>
            <a:ext cx="3312160" cy="756285"/>
          </a:xfrm>
          <a:custGeom>
            <a:avLst/>
            <a:gdLst/>
            <a:ahLst/>
            <a:cxnLst/>
            <a:rect l="l" t="t" r="r" b="b"/>
            <a:pathLst>
              <a:path w="3312160" h="756285">
                <a:moveTo>
                  <a:pt x="2954909" y="0"/>
                </a:moveTo>
                <a:lnTo>
                  <a:pt x="0" y="0"/>
                </a:lnTo>
                <a:lnTo>
                  <a:pt x="0" y="755903"/>
                </a:lnTo>
                <a:lnTo>
                  <a:pt x="2954909" y="755903"/>
                </a:lnTo>
                <a:lnTo>
                  <a:pt x="3311652" y="377951"/>
                </a:lnTo>
                <a:lnTo>
                  <a:pt x="2954909" y="0"/>
                </a:lnTo>
                <a:close/>
              </a:path>
            </a:pathLst>
          </a:custGeom>
          <a:solidFill>
            <a:srgbClr val="C5D9F0">
              <a:alpha val="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726941" y="1489939"/>
            <a:ext cx="7406005" cy="793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0000"/>
              </a:lnSpc>
              <a:spcBef>
                <a:spcPts val="100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Disciplina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gestione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finanziaria delle Istituzioni scolastiche, dettando norme di recepimento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attuazione dei principi contenuti nella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L.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107/15,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nonché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 coordinamento rispetto alla  normativa</a:t>
            </a:r>
            <a:r>
              <a:rPr sz="14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primaria.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26941" y="2766415"/>
            <a:ext cx="7406005" cy="793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0000"/>
              </a:lnSpc>
              <a:spcBef>
                <a:spcPts val="100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Reca una puntuale disciplina delle gestioni economiche separate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e,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ossequio alla delega  contenuta nell’articolo 1, comma 143, della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L.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107/15 armonizza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sistemi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contabili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le  modalità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controllo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dei convitti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degli</a:t>
            </a:r>
            <a:r>
              <a:rPr sz="1400" spc="-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educandati.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26941" y="3918940"/>
            <a:ext cx="740600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0000"/>
              </a:lnSpc>
              <a:spcBef>
                <a:spcPts val="100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Ha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scopo di delineare una disciplina organica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merito alla gestione patrimoniale dei beni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degli inventari delle Istituzioni scolastiche,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onde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assicurare uniformità di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comportamento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  procedimento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materia, rendere omogenee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risultanze inventariali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e, in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ultima analisi,  rendere efficaci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ed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efficienti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attività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 vigilanza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 controllo sulle modalità di  amministrazione dei beni</a:t>
            </a:r>
            <a:r>
              <a:rPr sz="14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stessi.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4019" y="1780413"/>
            <a:ext cx="24898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Titolo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I –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Gestione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finanziaria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4019" y="2949067"/>
            <a:ext cx="264731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Titolo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II –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Gestioni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economiche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separate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720084" y="2545079"/>
            <a:ext cx="7488555" cy="0"/>
          </a:xfrm>
          <a:custGeom>
            <a:avLst/>
            <a:gdLst/>
            <a:ahLst/>
            <a:cxnLst/>
            <a:rect l="l" t="t" r="r" b="b"/>
            <a:pathLst>
              <a:path w="7488555">
                <a:moveTo>
                  <a:pt x="0" y="0"/>
                </a:moveTo>
                <a:lnTo>
                  <a:pt x="7488046" y="0"/>
                </a:lnTo>
              </a:path>
            </a:pathLst>
          </a:custGeom>
          <a:ln w="12192">
            <a:solidFill>
              <a:srgbClr val="C5C8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20084" y="3768852"/>
            <a:ext cx="7488555" cy="0"/>
          </a:xfrm>
          <a:custGeom>
            <a:avLst/>
            <a:gdLst/>
            <a:ahLst/>
            <a:cxnLst/>
            <a:rect l="l" t="t" r="r" b="b"/>
            <a:pathLst>
              <a:path w="7488555">
                <a:moveTo>
                  <a:pt x="0" y="0"/>
                </a:moveTo>
                <a:lnTo>
                  <a:pt x="7488046" y="0"/>
                </a:lnTo>
              </a:path>
            </a:pathLst>
          </a:custGeom>
          <a:ln w="12191">
            <a:solidFill>
              <a:srgbClr val="C5C8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14019" y="4329429"/>
            <a:ext cx="287020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Titolo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III –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Gestione patrimoniale</a:t>
            </a:r>
            <a:r>
              <a:rPr sz="1400" b="1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Beni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inventari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26941" y="5608797"/>
            <a:ext cx="7406005" cy="53721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É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finalizzato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semplificare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contabilità delle Istituzioni scolastiche, anche mediante</a:t>
            </a:r>
            <a:r>
              <a:rPr sz="1400" spc="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la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standardizzazione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della modulistica 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l’utilizzo di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tecnologie</a:t>
            </a:r>
            <a:r>
              <a:rPr sz="1400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digitali.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720084" y="5399532"/>
            <a:ext cx="7488555" cy="0"/>
          </a:xfrm>
          <a:custGeom>
            <a:avLst/>
            <a:gdLst/>
            <a:ahLst/>
            <a:cxnLst/>
            <a:rect l="l" t="t" r="r" b="b"/>
            <a:pathLst>
              <a:path w="7488555">
                <a:moveTo>
                  <a:pt x="0" y="0"/>
                </a:moveTo>
                <a:lnTo>
                  <a:pt x="7488046" y="0"/>
                </a:lnTo>
              </a:path>
            </a:pathLst>
          </a:custGeom>
          <a:ln w="12192">
            <a:solidFill>
              <a:srgbClr val="C5C8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14019" y="5662066"/>
            <a:ext cx="257556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Titolo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IV – Scritture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contabili</a:t>
            </a:r>
            <a:r>
              <a:rPr sz="1400" b="1" spc="-1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 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contabilità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informatizzata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209273" y="6543354"/>
            <a:ext cx="221615" cy="20827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23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287527" y="109804"/>
            <a:ext cx="55759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Nuovo </a:t>
            </a:r>
            <a:r>
              <a:rPr dirty="0"/>
              <a:t>Regolamento</a:t>
            </a:r>
            <a:r>
              <a:rPr spc="45" dirty="0"/>
              <a:t> </a:t>
            </a:r>
            <a:r>
              <a:rPr spc="-5" dirty="0"/>
              <a:t>amministrativo-contabile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27329" y="418337"/>
            <a:ext cx="11163300" cy="714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149965" algn="l"/>
              </a:tabLst>
            </a:pPr>
            <a:r>
              <a:rPr sz="1600" u="heavy" spc="25" dirty="0">
                <a:solidFill>
                  <a:srgbClr val="001F5F"/>
                </a:solidFill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 </a:t>
            </a:r>
            <a:r>
              <a:rPr sz="1600" u="heavy" spc="-5" dirty="0">
                <a:solidFill>
                  <a:srgbClr val="001F5F"/>
                </a:solidFill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Struttura del Nuovo Regolamento</a:t>
            </a:r>
            <a:r>
              <a:rPr sz="1600" u="heavy" spc="45" dirty="0">
                <a:solidFill>
                  <a:srgbClr val="001F5F"/>
                </a:solidFill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 </a:t>
            </a:r>
            <a:r>
              <a:rPr sz="1600" u="heavy" spc="-5" dirty="0">
                <a:solidFill>
                  <a:srgbClr val="001F5F"/>
                </a:solidFill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(1/2)	</a:t>
            </a:r>
            <a:endParaRPr sz="1600">
              <a:latin typeface="Arial"/>
              <a:cs typeface="Arial"/>
            </a:endParaRPr>
          </a:p>
          <a:p>
            <a:pPr marL="182880">
              <a:lnSpc>
                <a:spcPct val="100000"/>
              </a:lnSpc>
              <a:spcBef>
                <a:spcPts val="1590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Il nuovo Regolamento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si compone di 8 Titoli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,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cui contenuto viene di seguito sinteticamente</a:t>
            </a:r>
            <a:r>
              <a:rPr sz="1600" spc="2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descritto: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6700" y="1098816"/>
            <a:ext cx="3413760" cy="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2608" y="1124711"/>
            <a:ext cx="3312160" cy="756285"/>
          </a:xfrm>
          <a:custGeom>
            <a:avLst/>
            <a:gdLst/>
            <a:ahLst/>
            <a:cxnLst/>
            <a:rect l="l" t="t" r="r" b="b"/>
            <a:pathLst>
              <a:path w="3312160" h="756285">
                <a:moveTo>
                  <a:pt x="2954909" y="0"/>
                </a:moveTo>
                <a:lnTo>
                  <a:pt x="0" y="0"/>
                </a:lnTo>
                <a:lnTo>
                  <a:pt x="0" y="755903"/>
                </a:lnTo>
                <a:lnTo>
                  <a:pt x="2954909" y="755903"/>
                </a:lnTo>
                <a:lnTo>
                  <a:pt x="3311652" y="377951"/>
                </a:lnTo>
                <a:lnTo>
                  <a:pt x="2954909" y="0"/>
                </a:lnTo>
                <a:close/>
              </a:path>
            </a:pathLst>
          </a:custGeom>
          <a:solidFill>
            <a:srgbClr val="28649C">
              <a:alpha val="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6700" y="2372880"/>
            <a:ext cx="3413760" cy="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2608" y="2398776"/>
            <a:ext cx="3312160" cy="756285"/>
          </a:xfrm>
          <a:custGeom>
            <a:avLst/>
            <a:gdLst/>
            <a:ahLst/>
            <a:cxnLst/>
            <a:rect l="l" t="t" r="r" b="b"/>
            <a:pathLst>
              <a:path w="3312160" h="756285">
                <a:moveTo>
                  <a:pt x="2954909" y="0"/>
                </a:moveTo>
                <a:lnTo>
                  <a:pt x="0" y="0"/>
                </a:lnTo>
                <a:lnTo>
                  <a:pt x="0" y="755903"/>
                </a:lnTo>
                <a:lnTo>
                  <a:pt x="2954909" y="755903"/>
                </a:lnTo>
                <a:lnTo>
                  <a:pt x="3311652" y="377951"/>
                </a:lnTo>
                <a:lnTo>
                  <a:pt x="2954909" y="0"/>
                </a:lnTo>
                <a:close/>
              </a:path>
            </a:pathLst>
          </a:custGeom>
          <a:solidFill>
            <a:srgbClr val="28649C">
              <a:alpha val="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6700" y="3788676"/>
            <a:ext cx="3413760" cy="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2608" y="3814571"/>
            <a:ext cx="3312160" cy="756285"/>
          </a:xfrm>
          <a:custGeom>
            <a:avLst/>
            <a:gdLst/>
            <a:ahLst/>
            <a:cxnLst/>
            <a:rect l="l" t="t" r="r" b="b"/>
            <a:pathLst>
              <a:path w="3312160" h="756285">
                <a:moveTo>
                  <a:pt x="2954909" y="0"/>
                </a:moveTo>
                <a:lnTo>
                  <a:pt x="0" y="0"/>
                </a:lnTo>
                <a:lnTo>
                  <a:pt x="0" y="755903"/>
                </a:lnTo>
                <a:lnTo>
                  <a:pt x="2954909" y="755903"/>
                </a:lnTo>
                <a:lnTo>
                  <a:pt x="3311652" y="377951"/>
                </a:lnTo>
                <a:lnTo>
                  <a:pt x="2954909" y="0"/>
                </a:lnTo>
                <a:close/>
              </a:path>
            </a:pathLst>
          </a:custGeom>
          <a:solidFill>
            <a:srgbClr val="28649C">
              <a:alpha val="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6700" y="5059679"/>
            <a:ext cx="3413760" cy="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2608" y="5085588"/>
            <a:ext cx="3312160" cy="756285"/>
          </a:xfrm>
          <a:custGeom>
            <a:avLst/>
            <a:gdLst/>
            <a:ahLst/>
            <a:cxnLst/>
            <a:rect l="l" t="t" r="r" b="b"/>
            <a:pathLst>
              <a:path w="3312160" h="756285">
                <a:moveTo>
                  <a:pt x="2954909" y="0"/>
                </a:moveTo>
                <a:lnTo>
                  <a:pt x="0" y="0"/>
                </a:lnTo>
                <a:lnTo>
                  <a:pt x="0" y="755904"/>
                </a:lnTo>
                <a:lnTo>
                  <a:pt x="2954909" y="755904"/>
                </a:lnTo>
                <a:lnTo>
                  <a:pt x="3311652" y="377952"/>
                </a:lnTo>
                <a:lnTo>
                  <a:pt x="2954909" y="0"/>
                </a:lnTo>
                <a:close/>
              </a:path>
            </a:pathLst>
          </a:custGeom>
          <a:solidFill>
            <a:srgbClr val="28649C">
              <a:alpha val="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14019" y="1376299"/>
            <a:ext cx="23329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Titolo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V –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Attività</a:t>
            </a:r>
            <a:r>
              <a:rPr sz="14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negoziale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4019" y="2543301"/>
            <a:ext cx="277749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Titolo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VI –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Controllo di regolarità  amministrativa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contabile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4019" y="4065777"/>
            <a:ext cx="27940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Titolo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VII –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Consulenza</a:t>
            </a:r>
            <a:r>
              <a:rPr sz="1400" b="1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contabile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4019" y="5229859"/>
            <a:ext cx="211645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Titolo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VIII –</a:t>
            </a:r>
            <a:r>
              <a:rPr sz="1400" b="1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Disposizione  transitorie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finali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26941" y="1240002"/>
            <a:ext cx="7402830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Regolamenta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l’attività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negoziale delle Istituzioni scolastiche, recependo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novità legislative 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in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materia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 contratti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pubblici 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acquisti in forma</a:t>
            </a:r>
            <a:r>
              <a:rPr sz="1400" spc="-1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aggregata.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720084" y="2097023"/>
            <a:ext cx="7488555" cy="0"/>
          </a:xfrm>
          <a:custGeom>
            <a:avLst/>
            <a:gdLst/>
            <a:ahLst/>
            <a:cxnLst/>
            <a:rect l="l" t="t" r="r" b="b"/>
            <a:pathLst>
              <a:path w="7488555">
                <a:moveTo>
                  <a:pt x="0" y="0"/>
                </a:moveTo>
                <a:lnTo>
                  <a:pt x="7488046" y="0"/>
                </a:lnTo>
              </a:path>
            </a:pathLst>
          </a:custGeom>
          <a:ln w="12192">
            <a:solidFill>
              <a:srgbClr val="C5C8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726941" y="2396423"/>
            <a:ext cx="7406005" cy="729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0100"/>
              </a:lnSpc>
              <a:spcBef>
                <a:spcPts val="95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Disciplina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criteri generali per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l’espletamento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dei controlli di regolarità amministrativa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contabile svolti presso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Istituzioni scolastiche, al fine di garantire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semplificazione delle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procedure 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l’efficacia delle</a:t>
            </a:r>
            <a:r>
              <a:rPr sz="1400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verifiche.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720084" y="3465576"/>
            <a:ext cx="7488555" cy="0"/>
          </a:xfrm>
          <a:custGeom>
            <a:avLst/>
            <a:gdLst/>
            <a:ahLst/>
            <a:cxnLst/>
            <a:rect l="l" t="t" r="r" b="b"/>
            <a:pathLst>
              <a:path w="7488555">
                <a:moveTo>
                  <a:pt x="0" y="0"/>
                </a:moveTo>
                <a:lnTo>
                  <a:pt x="7488046" y="0"/>
                </a:lnTo>
              </a:path>
            </a:pathLst>
          </a:custGeom>
          <a:ln w="12192">
            <a:solidFill>
              <a:srgbClr val="C5C8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726941" y="3692753"/>
            <a:ext cx="7406005" cy="964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0000"/>
              </a:lnSpc>
              <a:spcBef>
                <a:spcPts val="100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Recependo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previsione di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cui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all’art.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1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comma 142 della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L.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107/15, attribuisce al MIUR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il 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compito di fornire assistenza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supporto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tempestivo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alle Istituzioni scolastiche nella  risoluzione di problemi connessi alla gestione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amministrativa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contabile, attraverso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un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canale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permanente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 comunicazione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informazione.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720084" y="4977384"/>
            <a:ext cx="7488555" cy="0"/>
          </a:xfrm>
          <a:custGeom>
            <a:avLst/>
            <a:gdLst/>
            <a:ahLst/>
            <a:cxnLst/>
            <a:rect l="l" t="t" r="r" b="b"/>
            <a:pathLst>
              <a:path w="7488555">
                <a:moveTo>
                  <a:pt x="0" y="0"/>
                </a:moveTo>
                <a:lnTo>
                  <a:pt x="7488046" y="0"/>
                </a:lnTo>
              </a:path>
            </a:pathLst>
          </a:custGeom>
          <a:ln w="12191">
            <a:solidFill>
              <a:srgbClr val="C5C8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726941" y="5340477"/>
            <a:ext cx="63271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Detta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disposizioni transitorie e finali, nonché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l’entrata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vigore del</a:t>
            </a:r>
            <a:r>
              <a:rPr sz="1400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Regolamento.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209273" y="6543354"/>
            <a:ext cx="221615" cy="20827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24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227329" y="109804"/>
            <a:ext cx="11163300" cy="577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239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Nuovo </a:t>
            </a:r>
            <a:r>
              <a:rPr dirty="0"/>
              <a:t>Regolamento</a:t>
            </a:r>
            <a:r>
              <a:rPr spc="-10" dirty="0"/>
              <a:t> </a:t>
            </a:r>
            <a:r>
              <a:rPr spc="-5" dirty="0"/>
              <a:t>amministrativo-contabile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  <a:tabLst>
                <a:tab pos="11149965" algn="l"/>
              </a:tabLst>
            </a:pPr>
            <a:r>
              <a:rPr sz="1600" b="0" u="heavy" spc="25" dirty="0"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 </a:t>
            </a:r>
            <a:r>
              <a:rPr sz="1600" b="0" u="heavy" spc="-5" dirty="0"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Struttura del Nuovo Regolamento</a:t>
            </a:r>
            <a:r>
              <a:rPr sz="1600" b="0" u="heavy" spc="45" dirty="0"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 </a:t>
            </a:r>
            <a:r>
              <a:rPr sz="1600" b="0" u="heavy" spc="-5" dirty="0"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(2/2)	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71016" y="1583436"/>
            <a:ext cx="6624066" cy="3086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71016" y="4180332"/>
            <a:ext cx="5471922" cy="3086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97560" y="918717"/>
            <a:ext cx="10530840" cy="5455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Di seguito una sintesi delle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principali </a:t>
            </a:r>
            <a:r>
              <a:rPr sz="1600" b="1" spc="-15" dirty="0">
                <a:solidFill>
                  <a:srgbClr val="001F5F"/>
                </a:solidFill>
                <a:latin typeface="Arial"/>
                <a:cs typeface="Arial"/>
              </a:rPr>
              <a:t>novità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introdotte con il </a:t>
            </a:r>
            <a:r>
              <a:rPr sz="1600" b="1" spc="-15" dirty="0">
                <a:solidFill>
                  <a:srgbClr val="001F5F"/>
                </a:solidFill>
                <a:latin typeface="Arial"/>
                <a:cs typeface="Arial"/>
              </a:rPr>
              <a:t>nuovo</a:t>
            </a:r>
            <a:r>
              <a:rPr sz="1600" b="1" spc="2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Regolamento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965200">
              <a:lnSpc>
                <a:spcPct val="100000"/>
              </a:lnSpc>
              <a:spcBef>
                <a:spcPts val="1485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La semplificazione degli adempimenti amministrativi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contabili delle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attività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00">
              <a:latin typeface="Times New Roman"/>
              <a:cs typeface="Times New Roman"/>
            </a:endParaRPr>
          </a:p>
          <a:p>
            <a:pPr marL="664845" indent="-285750">
              <a:lnSpc>
                <a:spcPct val="100000"/>
              </a:lnSpc>
              <a:buClr>
                <a:srgbClr val="0C2C83"/>
              </a:buClr>
              <a:buFont typeface="Wingdings"/>
              <a:buChar char=""/>
              <a:tabLst>
                <a:tab pos="665480" algn="l"/>
              </a:tabLst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Previsione di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chiari meccanismi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erogazione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dei finanziamenti per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funzionamento delle</a:t>
            </a:r>
            <a:r>
              <a:rPr sz="1400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Scuole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C2C83"/>
              </a:buClr>
              <a:buFont typeface="Wingdings"/>
              <a:buChar char=""/>
            </a:pPr>
            <a:endParaRPr sz="1250">
              <a:latin typeface="Times New Roman"/>
              <a:cs typeface="Times New Roman"/>
            </a:endParaRPr>
          </a:p>
          <a:p>
            <a:pPr marL="664845" indent="-285750">
              <a:lnSpc>
                <a:spcPct val="100000"/>
              </a:lnSpc>
              <a:buClr>
                <a:srgbClr val="0C2C83"/>
              </a:buClr>
              <a:buFont typeface="Wingdings"/>
              <a:buChar char=""/>
              <a:tabLst>
                <a:tab pos="665480" algn="l"/>
              </a:tabLst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Allineamento della soglia per procedere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agli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affidamenti diretti con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quanto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previsto dal D.Lgs. 50/2016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(fermo</a:t>
            </a:r>
            <a:r>
              <a:rPr sz="14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restando</a:t>
            </a:r>
            <a:endParaRPr sz="1400">
              <a:latin typeface="Arial"/>
              <a:cs typeface="Arial"/>
            </a:endParaRPr>
          </a:p>
          <a:p>
            <a:pPr marL="664845">
              <a:lnSpc>
                <a:spcPct val="100000"/>
              </a:lnSpc>
              <a:spcBef>
                <a:spcPts val="844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l'obbligo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 previa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deliberazione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Consiglio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Istituto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per affidamenti di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importo superiore</a:t>
            </a:r>
            <a:r>
              <a:rPr sz="1400" spc="-2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10.000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euro)</a:t>
            </a:r>
            <a:endParaRPr sz="1400">
              <a:latin typeface="Arial"/>
              <a:cs typeface="Arial"/>
            </a:endParaRPr>
          </a:p>
          <a:p>
            <a:pPr marL="664845" marR="19050" indent="-285750">
              <a:lnSpc>
                <a:spcPct val="150000"/>
              </a:lnSpc>
              <a:spcBef>
                <a:spcPts val="600"/>
              </a:spcBef>
              <a:buClr>
                <a:srgbClr val="0C2C83"/>
              </a:buClr>
              <a:buFont typeface="Wingdings"/>
              <a:buChar char=""/>
              <a:tabLst>
                <a:tab pos="665480" algn="l"/>
              </a:tabLst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Previsione di specifici servizi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supporto delle Scuole quali ad esempio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messa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disposizione di schemi standard per 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la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realizzazione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specifiche procedure (es. convenzione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cassa,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servizi</a:t>
            </a:r>
            <a:r>
              <a:rPr sz="1400" spc="-2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assicurativi)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C2C83"/>
              </a:buClr>
              <a:buFont typeface="Wingdings"/>
              <a:buChar char=""/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C2C83"/>
              </a:buClr>
              <a:buFont typeface="Wingdings"/>
              <a:buChar char=""/>
            </a:pPr>
            <a:endParaRPr sz="1500">
              <a:latin typeface="Times New Roman"/>
              <a:cs typeface="Times New Roman"/>
            </a:endParaRPr>
          </a:p>
          <a:p>
            <a:pPr marL="965200">
              <a:lnSpc>
                <a:spcPct val="100000"/>
              </a:lnSpc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La digitalizzazione dei processi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dematerializzazione degli</a:t>
            </a:r>
            <a:r>
              <a:rPr sz="1400" b="1" spc="-1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atti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mes New Roman"/>
              <a:cs typeface="Times New Roman"/>
            </a:endParaRPr>
          </a:p>
          <a:p>
            <a:pPr marL="650240" marR="5080" indent="-285115">
              <a:lnSpc>
                <a:spcPct val="150000"/>
              </a:lnSpc>
              <a:buClr>
                <a:srgbClr val="0C2C83"/>
              </a:buClr>
              <a:buFont typeface="Wingdings"/>
              <a:buChar char=""/>
              <a:tabLst>
                <a:tab pos="650875" algn="l"/>
              </a:tabLst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Recepimento delle novità normative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materia di tesoreria unica, ordinativo informatico locale, utilizzo delle tecnologie per gli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incassi e 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pagamenti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(cfr.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nodo dei</a:t>
            </a:r>
            <a:r>
              <a:rPr sz="1400" spc="-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pagamenti)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C2C83"/>
              </a:buClr>
              <a:buFont typeface="Wingdings"/>
              <a:buChar char=""/>
            </a:pPr>
            <a:endParaRPr sz="1250">
              <a:latin typeface="Times New Roman"/>
              <a:cs typeface="Times New Roman"/>
            </a:endParaRPr>
          </a:p>
          <a:p>
            <a:pPr marL="650240" indent="-285115">
              <a:lnSpc>
                <a:spcPct val="100000"/>
              </a:lnSpc>
              <a:buClr>
                <a:srgbClr val="0C2C83"/>
              </a:buClr>
              <a:buFont typeface="Wingdings"/>
              <a:buChar char=""/>
              <a:tabLst>
                <a:tab pos="650875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Indicazioni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relative alla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conservazione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sostitutiva dei documenti amministrativo</a:t>
            </a:r>
            <a:r>
              <a:rPr sz="1400" spc="-1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contabili</a:t>
            </a:r>
            <a:endParaRPr sz="1400">
              <a:latin typeface="Arial"/>
              <a:cs typeface="Arial"/>
            </a:endParaRPr>
          </a:p>
          <a:p>
            <a:pPr marL="650240" marR="6350" indent="-285115">
              <a:lnSpc>
                <a:spcPct val="150000"/>
              </a:lnSpc>
              <a:spcBef>
                <a:spcPts val="600"/>
              </a:spcBef>
              <a:buClr>
                <a:srgbClr val="0C2C83"/>
              </a:buClr>
              <a:buFont typeface="Wingdings"/>
              <a:buChar char=""/>
              <a:tabLst>
                <a:tab pos="650875" algn="l"/>
              </a:tabLst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Previsione della possibilità, da parte dei revisori dei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conti,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 espletare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controlli di regolarità contabile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distanza, tramite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l'utilizzo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 strumenti</a:t>
            </a:r>
            <a:r>
              <a:rPr sz="14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informatici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63880" y="1461516"/>
            <a:ext cx="556260" cy="556260"/>
          </a:xfrm>
          <a:custGeom>
            <a:avLst/>
            <a:gdLst/>
            <a:ahLst/>
            <a:cxnLst/>
            <a:rect l="l" t="t" r="r" b="b"/>
            <a:pathLst>
              <a:path w="556260" h="556260">
                <a:moveTo>
                  <a:pt x="0" y="278130"/>
                </a:moveTo>
                <a:lnTo>
                  <a:pt x="3640" y="233000"/>
                </a:lnTo>
                <a:lnTo>
                  <a:pt x="14179" y="190195"/>
                </a:lnTo>
                <a:lnTo>
                  <a:pt x="31044" y="150285"/>
                </a:lnTo>
                <a:lnTo>
                  <a:pt x="53663" y="113842"/>
                </a:lnTo>
                <a:lnTo>
                  <a:pt x="81462" y="81438"/>
                </a:lnTo>
                <a:lnTo>
                  <a:pt x="113870" y="53644"/>
                </a:lnTo>
                <a:lnTo>
                  <a:pt x="150313" y="31032"/>
                </a:lnTo>
                <a:lnTo>
                  <a:pt x="190219" y="14173"/>
                </a:lnTo>
                <a:lnTo>
                  <a:pt x="233015" y="3638"/>
                </a:lnTo>
                <a:lnTo>
                  <a:pt x="278130" y="0"/>
                </a:lnTo>
                <a:lnTo>
                  <a:pt x="323244" y="3638"/>
                </a:lnTo>
                <a:lnTo>
                  <a:pt x="366040" y="14173"/>
                </a:lnTo>
                <a:lnTo>
                  <a:pt x="405946" y="31032"/>
                </a:lnTo>
                <a:lnTo>
                  <a:pt x="442389" y="53644"/>
                </a:lnTo>
                <a:lnTo>
                  <a:pt x="474797" y="81438"/>
                </a:lnTo>
                <a:lnTo>
                  <a:pt x="502596" y="113842"/>
                </a:lnTo>
                <a:lnTo>
                  <a:pt x="525215" y="150285"/>
                </a:lnTo>
                <a:lnTo>
                  <a:pt x="542080" y="190195"/>
                </a:lnTo>
                <a:lnTo>
                  <a:pt x="552619" y="233000"/>
                </a:lnTo>
                <a:lnTo>
                  <a:pt x="556260" y="278130"/>
                </a:lnTo>
                <a:lnTo>
                  <a:pt x="552619" y="323259"/>
                </a:lnTo>
                <a:lnTo>
                  <a:pt x="542080" y="366064"/>
                </a:lnTo>
                <a:lnTo>
                  <a:pt x="525215" y="405974"/>
                </a:lnTo>
                <a:lnTo>
                  <a:pt x="502596" y="442417"/>
                </a:lnTo>
                <a:lnTo>
                  <a:pt x="474797" y="474821"/>
                </a:lnTo>
                <a:lnTo>
                  <a:pt x="442389" y="502615"/>
                </a:lnTo>
                <a:lnTo>
                  <a:pt x="405946" y="525227"/>
                </a:lnTo>
                <a:lnTo>
                  <a:pt x="366040" y="542086"/>
                </a:lnTo>
                <a:lnTo>
                  <a:pt x="323244" y="552621"/>
                </a:lnTo>
                <a:lnTo>
                  <a:pt x="278130" y="556260"/>
                </a:lnTo>
                <a:lnTo>
                  <a:pt x="233015" y="552621"/>
                </a:lnTo>
                <a:lnTo>
                  <a:pt x="190219" y="542086"/>
                </a:lnTo>
                <a:lnTo>
                  <a:pt x="150313" y="525227"/>
                </a:lnTo>
                <a:lnTo>
                  <a:pt x="113870" y="502615"/>
                </a:lnTo>
                <a:lnTo>
                  <a:pt x="81462" y="474821"/>
                </a:lnTo>
                <a:lnTo>
                  <a:pt x="53663" y="442417"/>
                </a:lnTo>
                <a:lnTo>
                  <a:pt x="31044" y="405974"/>
                </a:lnTo>
                <a:lnTo>
                  <a:pt x="14179" y="366064"/>
                </a:lnTo>
                <a:lnTo>
                  <a:pt x="3640" y="323259"/>
                </a:lnTo>
                <a:lnTo>
                  <a:pt x="0" y="278130"/>
                </a:lnTo>
                <a:close/>
              </a:path>
            </a:pathLst>
          </a:custGeom>
          <a:ln w="12192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2751" y="1580388"/>
            <a:ext cx="318516" cy="3185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3880" y="4056888"/>
            <a:ext cx="556260" cy="556260"/>
          </a:xfrm>
          <a:custGeom>
            <a:avLst/>
            <a:gdLst/>
            <a:ahLst/>
            <a:cxnLst/>
            <a:rect l="l" t="t" r="r" b="b"/>
            <a:pathLst>
              <a:path w="556260" h="556260">
                <a:moveTo>
                  <a:pt x="0" y="278130"/>
                </a:moveTo>
                <a:lnTo>
                  <a:pt x="3640" y="233000"/>
                </a:lnTo>
                <a:lnTo>
                  <a:pt x="14179" y="190195"/>
                </a:lnTo>
                <a:lnTo>
                  <a:pt x="31044" y="150285"/>
                </a:lnTo>
                <a:lnTo>
                  <a:pt x="53663" y="113842"/>
                </a:lnTo>
                <a:lnTo>
                  <a:pt x="81462" y="81438"/>
                </a:lnTo>
                <a:lnTo>
                  <a:pt x="113870" y="53644"/>
                </a:lnTo>
                <a:lnTo>
                  <a:pt x="150313" y="31032"/>
                </a:lnTo>
                <a:lnTo>
                  <a:pt x="190219" y="14173"/>
                </a:lnTo>
                <a:lnTo>
                  <a:pt x="233015" y="3638"/>
                </a:lnTo>
                <a:lnTo>
                  <a:pt x="278130" y="0"/>
                </a:lnTo>
                <a:lnTo>
                  <a:pt x="323244" y="3638"/>
                </a:lnTo>
                <a:lnTo>
                  <a:pt x="366040" y="14173"/>
                </a:lnTo>
                <a:lnTo>
                  <a:pt x="405946" y="31032"/>
                </a:lnTo>
                <a:lnTo>
                  <a:pt x="442389" y="53644"/>
                </a:lnTo>
                <a:lnTo>
                  <a:pt x="474797" y="81438"/>
                </a:lnTo>
                <a:lnTo>
                  <a:pt x="502596" y="113842"/>
                </a:lnTo>
                <a:lnTo>
                  <a:pt x="525215" y="150285"/>
                </a:lnTo>
                <a:lnTo>
                  <a:pt x="542080" y="190195"/>
                </a:lnTo>
                <a:lnTo>
                  <a:pt x="552619" y="233000"/>
                </a:lnTo>
                <a:lnTo>
                  <a:pt x="556260" y="278130"/>
                </a:lnTo>
                <a:lnTo>
                  <a:pt x="552619" y="323228"/>
                </a:lnTo>
                <a:lnTo>
                  <a:pt x="542080" y="366016"/>
                </a:lnTo>
                <a:lnTo>
                  <a:pt x="525215" y="405918"/>
                </a:lnTo>
                <a:lnTo>
                  <a:pt x="502596" y="442362"/>
                </a:lnTo>
                <a:lnTo>
                  <a:pt x="474797" y="474773"/>
                </a:lnTo>
                <a:lnTo>
                  <a:pt x="442389" y="502578"/>
                </a:lnTo>
                <a:lnTo>
                  <a:pt x="405946" y="525203"/>
                </a:lnTo>
                <a:lnTo>
                  <a:pt x="366040" y="542074"/>
                </a:lnTo>
                <a:lnTo>
                  <a:pt x="323244" y="552618"/>
                </a:lnTo>
                <a:lnTo>
                  <a:pt x="278130" y="556260"/>
                </a:lnTo>
                <a:lnTo>
                  <a:pt x="233015" y="552618"/>
                </a:lnTo>
                <a:lnTo>
                  <a:pt x="190219" y="542074"/>
                </a:lnTo>
                <a:lnTo>
                  <a:pt x="150313" y="525203"/>
                </a:lnTo>
                <a:lnTo>
                  <a:pt x="113870" y="502578"/>
                </a:lnTo>
                <a:lnTo>
                  <a:pt x="81462" y="474773"/>
                </a:lnTo>
                <a:lnTo>
                  <a:pt x="53663" y="442362"/>
                </a:lnTo>
                <a:lnTo>
                  <a:pt x="31044" y="405918"/>
                </a:lnTo>
                <a:lnTo>
                  <a:pt x="14179" y="366016"/>
                </a:lnTo>
                <a:lnTo>
                  <a:pt x="3640" y="323228"/>
                </a:lnTo>
                <a:lnTo>
                  <a:pt x="0" y="278130"/>
                </a:lnTo>
                <a:close/>
              </a:path>
            </a:pathLst>
          </a:custGeom>
          <a:ln w="12192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7512" y="4160520"/>
            <a:ext cx="350519" cy="3505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06067" y="1930907"/>
            <a:ext cx="9796145" cy="76200"/>
          </a:xfrm>
          <a:custGeom>
            <a:avLst/>
            <a:gdLst/>
            <a:ahLst/>
            <a:cxnLst/>
            <a:rect l="l" t="t" r="r" b="b"/>
            <a:pathLst>
              <a:path w="9796145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4921" y="44450"/>
                </a:lnTo>
                <a:lnTo>
                  <a:pt x="38100" y="44450"/>
                </a:lnTo>
                <a:lnTo>
                  <a:pt x="38100" y="31750"/>
                </a:lnTo>
                <a:lnTo>
                  <a:pt x="74921" y="31750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  <a:path w="9796145" h="76200">
                <a:moveTo>
                  <a:pt x="9758045" y="0"/>
                </a:moveTo>
                <a:lnTo>
                  <a:pt x="9743251" y="2988"/>
                </a:lnTo>
                <a:lnTo>
                  <a:pt x="9731136" y="11144"/>
                </a:lnTo>
                <a:lnTo>
                  <a:pt x="9722951" y="23252"/>
                </a:lnTo>
                <a:lnTo>
                  <a:pt x="9719945" y="38100"/>
                </a:lnTo>
                <a:lnTo>
                  <a:pt x="9722951" y="52947"/>
                </a:lnTo>
                <a:lnTo>
                  <a:pt x="9731136" y="65055"/>
                </a:lnTo>
                <a:lnTo>
                  <a:pt x="9743251" y="73211"/>
                </a:lnTo>
                <a:lnTo>
                  <a:pt x="9758045" y="76200"/>
                </a:lnTo>
                <a:lnTo>
                  <a:pt x="9772892" y="73211"/>
                </a:lnTo>
                <a:lnTo>
                  <a:pt x="9785000" y="65055"/>
                </a:lnTo>
                <a:lnTo>
                  <a:pt x="9793156" y="52947"/>
                </a:lnTo>
                <a:lnTo>
                  <a:pt x="9794866" y="44450"/>
                </a:lnTo>
                <a:lnTo>
                  <a:pt x="9758045" y="44450"/>
                </a:lnTo>
                <a:lnTo>
                  <a:pt x="9758045" y="31750"/>
                </a:lnTo>
                <a:lnTo>
                  <a:pt x="9794866" y="31750"/>
                </a:lnTo>
                <a:lnTo>
                  <a:pt x="9793156" y="23252"/>
                </a:lnTo>
                <a:lnTo>
                  <a:pt x="9785000" y="11144"/>
                </a:lnTo>
                <a:lnTo>
                  <a:pt x="9772892" y="2988"/>
                </a:lnTo>
                <a:lnTo>
                  <a:pt x="9758045" y="0"/>
                </a:lnTo>
                <a:close/>
              </a:path>
              <a:path w="9796145" h="76200">
                <a:moveTo>
                  <a:pt x="74921" y="31750"/>
                </a:moveTo>
                <a:lnTo>
                  <a:pt x="38100" y="31750"/>
                </a:lnTo>
                <a:lnTo>
                  <a:pt x="38100" y="44450"/>
                </a:lnTo>
                <a:lnTo>
                  <a:pt x="74921" y="44450"/>
                </a:lnTo>
                <a:lnTo>
                  <a:pt x="76200" y="38100"/>
                </a:lnTo>
                <a:lnTo>
                  <a:pt x="74921" y="31750"/>
                </a:lnTo>
                <a:close/>
              </a:path>
              <a:path w="9796145" h="76200">
                <a:moveTo>
                  <a:pt x="9721230" y="31750"/>
                </a:moveTo>
                <a:lnTo>
                  <a:pt x="74921" y="31750"/>
                </a:lnTo>
                <a:lnTo>
                  <a:pt x="76200" y="38100"/>
                </a:lnTo>
                <a:lnTo>
                  <a:pt x="74921" y="44450"/>
                </a:lnTo>
                <a:lnTo>
                  <a:pt x="9721230" y="44450"/>
                </a:lnTo>
                <a:lnTo>
                  <a:pt x="9719945" y="38100"/>
                </a:lnTo>
                <a:lnTo>
                  <a:pt x="9721230" y="31750"/>
                </a:lnTo>
                <a:close/>
              </a:path>
              <a:path w="9796145" h="76200">
                <a:moveTo>
                  <a:pt x="9794866" y="31750"/>
                </a:moveTo>
                <a:lnTo>
                  <a:pt x="9758045" y="31750"/>
                </a:lnTo>
                <a:lnTo>
                  <a:pt x="9758045" y="44450"/>
                </a:lnTo>
                <a:lnTo>
                  <a:pt x="9794866" y="44450"/>
                </a:lnTo>
                <a:lnTo>
                  <a:pt x="9796145" y="38100"/>
                </a:lnTo>
                <a:lnTo>
                  <a:pt x="9794866" y="3175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06067" y="4532376"/>
            <a:ext cx="9796145" cy="76200"/>
          </a:xfrm>
          <a:custGeom>
            <a:avLst/>
            <a:gdLst/>
            <a:ahLst/>
            <a:cxnLst/>
            <a:rect l="l" t="t" r="r" b="b"/>
            <a:pathLst>
              <a:path w="9796145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4921" y="44450"/>
                </a:lnTo>
                <a:lnTo>
                  <a:pt x="38100" y="44450"/>
                </a:lnTo>
                <a:lnTo>
                  <a:pt x="38100" y="31750"/>
                </a:lnTo>
                <a:lnTo>
                  <a:pt x="74921" y="31750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  <a:path w="9796145" h="76200">
                <a:moveTo>
                  <a:pt x="9758045" y="0"/>
                </a:moveTo>
                <a:lnTo>
                  <a:pt x="9743251" y="2988"/>
                </a:lnTo>
                <a:lnTo>
                  <a:pt x="9731136" y="11144"/>
                </a:lnTo>
                <a:lnTo>
                  <a:pt x="9722951" y="23252"/>
                </a:lnTo>
                <a:lnTo>
                  <a:pt x="9719945" y="38100"/>
                </a:lnTo>
                <a:lnTo>
                  <a:pt x="9722951" y="52947"/>
                </a:lnTo>
                <a:lnTo>
                  <a:pt x="9731136" y="65055"/>
                </a:lnTo>
                <a:lnTo>
                  <a:pt x="9743251" y="73211"/>
                </a:lnTo>
                <a:lnTo>
                  <a:pt x="9758045" y="76200"/>
                </a:lnTo>
                <a:lnTo>
                  <a:pt x="9772892" y="73211"/>
                </a:lnTo>
                <a:lnTo>
                  <a:pt x="9785000" y="65055"/>
                </a:lnTo>
                <a:lnTo>
                  <a:pt x="9793156" y="52947"/>
                </a:lnTo>
                <a:lnTo>
                  <a:pt x="9794866" y="44450"/>
                </a:lnTo>
                <a:lnTo>
                  <a:pt x="9758045" y="44450"/>
                </a:lnTo>
                <a:lnTo>
                  <a:pt x="9758045" y="31750"/>
                </a:lnTo>
                <a:lnTo>
                  <a:pt x="9794866" y="31750"/>
                </a:lnTo>
                <a:lnTo>
                  <a:pt x="9793156" y="23252"/>
                </a:lnTo>
                <a:lnTo>
                  <a:pt x="9785000" y="11144"/>
                </a:lnTo>
                <a:lnTo>
                  <a:pt x="9772892" y="2988"/>
                </a:lnTo>
                <a:lnTo>
                  <a:pt x="9758045" y="0"/>
                </a:lnTo>
                <a:close/>
              </a:path>
              <a:path w="9796145" h="76200">
                <a:moveTo>
                  <a:pt x="74921" y="31750"/>
                </a:moveTo>
                <a:lnTo>
                  <a:pt x="38100" y="31750"/>
                </a:lnTo>
                <a:lnTo>
                  <a:pt x="38100" y="44450"/>
                </a:lnTo>
                <a:lnTo>
                  <a:pt x="74921" y="44450"/>
                </a:lnTo>
                <a:lnTo>
                  <a:pt x="76200" y="38100"/>
                </a:lnTo>
                <a:lnTo>
                  <a:pt x="74921" y="31750"/>
                </a:lnTo>
                <a:close/>
              </a:path>
              <a:path w="9796145" h="76200">
                <a:moveTo>
                  <a:pt x="9721230" y="31750"/>
                </a:moveTo>
                <a:lnTo>
                  <a:pt x="74921" y="31750"/>
                </a:lnTo>
                <a:lnTo>
                  <a:pt x="76200" y="38100"/>
                </a:lnTo>
                <a:lnTo>
                  <a:pt x="74921" y="44450"/>
                </a:lnTo>
                <a:lnTo>
                  <a:pt x="9721230" y="44450"/>
                </a:lnTo>
                <a:lnTo>
                  <a:pt x="9719945" y="38100"/>
                </a:lnTo>
                <a:lnTo>
                  <a:pt x="9721230" y="31750"/>
                </a:lnTo>
                <a:close/>
              </a:path>
              <a:path w="9796145" h="76200">
                <a:moveTo>
                  <a:pt x="9794866" y="31750"/>
                </a:moveTo>
                <a:lnTo>
                  <a:pt x="9758045" y="31750"/>
                </a:lnTo>
                <a:lnTo>
                  <a:pt x="9758045" y="44450"/>
                </a:lnTo>
                <a:lnTo>
                  <a:pt x="9794866" y="44450"/>
                </a:lnTo>
                <a:lnTo>
                  <a:pt x="9796145" y="38100"/>
                </a:lnTo>
                <a:lnTo>
                  <a:pt x="9794866" y="3175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27329" y="109804"/>
            <a:ext cx="11163300" cy="577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239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Nuovo </a:t>
            </a:r>
            <a:r>
              <a:rPr dirty="0"/>
              <a:t>Regolamento</a:t>
            </a:r>
            <a:r>
              <a:rPr spc="-10" dirty="0"/>
              <a:t> </a:t>
            </a:r>
            <a:r>
              <a:rPr spc="-5" dirty="0"/>
              <a:t>amministrativo-contabile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  <a:tabLst>
                <a:tab pos="11149965" algn="l"/>
              </a:tabLst>
            </a:pPr>
            <a:r>
              <a:rPr sz="1600" b="0" u="heavy" spc="25" dirty="0"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 </a:t>
            </a:r>
            <a:r>
              <a:rPr sz="1600" b="0" u="heavy" spc="-5" dirty="0"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Sintesi delle principali modifiche</a:t>
            </a:r>
            <a:r>
              <a:rPr sz="1600" b="0" u="heavy" spc="-25" dirty="0"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 </a:t>
            </a:r>
            <a:r>
              <a:rPr sz="1600" b="0" u="heavy" spc="-5" dirty="0"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(1/2)	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209273" y="6543354"/>
            <a:ext cx="221615" cy="20827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25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69491" y="1100327"/>
            <a:ext cx="5185410" cy="3086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51128" y="1128521"/>
            <a:ext cx="10177780" cy="1850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11505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potenziamento dei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meccanismi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trasparenza e</a:t>
            </a:r>
            <a:r>
              <a:rPr sz="1400" b="1" spc="-1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controllo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900">
              <a:latin typeface="Times New Roman"/>
              <a:cs typeface="Times New Roman"/>
            </a:endParaRPr>
          </a:p>
          <a:p>
            <a:pPr marL="297180" indent="-284480">
              <a:lnSpc>
                <a:spcPct val="100000"/>
              </a:lnSpc>
              <a:buClr>
                <a:srgbClr val="0C2C83"/>
              </a:buClr>
              <a:buFont typeface="Wingdings"/>
              <a:buChar char=""/>
              <a:tabLst>
                <a:tab pos="297815" algn="l"/>
              </a:tabLst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Rafforzamento dei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meccanismi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utilizzo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dati contabili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quale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fonte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informativa per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valutazione della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Scuola 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</a:t>
            </a:r>
            <a:r>
              <a:rPr sz="1400" spc="-2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DS</a:t>
            </a:r>
            <a:endParaRPr sz="1400">
              <a:latin typeface="Arial"/>
              <a:cs typeface="Arial"/>
            </a:endParaRPr>
          </a:p>
          <a:p>
            <a:pPr marL="297180" marR="5080" indent="-284480">
              <a:lnSpc>
                <a:spcPct val="150000"/>
              </a:lnSpc>
              <a:spcBef>
                <a:spcPts val="600"/>
              </a:spcBef>
              <a:buClr>
                <a:srgbClr val="0C2C83"/>
              </a:buClr>
              <a:buFont typeface="Wingdings"/>
              <a:buChar char=""/>
              <a:tabLst>
                <a:tab pos="297815" algn="l"/>
              </a:tabLst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Introduzione della verifica da parte del Consiglio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d'Istituto, rispetto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alle previsioni del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PTOF,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degli acquisti sopra soglia  determinati dal</a:t>
            </a:r>
            <a:r>
              <a:rPr sz="14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DS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C2C83"/>
              </a:buClr>
              <a:buFont typeface="Wingdings"/>
              <a:buChar char=""/>
            </a:pPr>
            <a:endParaRPr sz="1250">
              <a:latin typeface="Times New Roman"/>
              <a:cs typeface="Times New Roman"/>
            </a:endParaRPr>
          </a:p>
          <a:p>
            <a:pPr marL="297180" indent="-284480">
              <a:lnSpc>
                <a:spcPct val="100000"/>
              </a:lnSpc>
              <a:buClr>
                <a:srgbClr val="0C2C83"/>
              </a:buClr>
              <a:buFont typeface="Wingdings"/>
              <a:buChar char=""/>
              <a:tabLst>
                <a:tab pos="297815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Recepimento</a:t>
            </a:r>
            <a:r>
              <a:rPr sz="14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novità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legislative</a:t>
            </a: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materia</a:t>
            </a:r>
            <a:r>
              <a:rPr sz="14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pubblicità</a:t>
            </a:r>
            <a:r>
              <a:rPr sz="14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 trasparenza</a:t>
            </a:r>
            <a:r>
              <a:rPr sz="140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dell'attività</a:t>
            </a:r>
            <a:r>
              <a:rPr sz="14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negoziale</a:t>
            </a:r>
            <a:r>
              <a:rPr sz="14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delle</a:t>
            </a: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Istituzioni</a:t>
            </a:r>
            <a:r>
              <a:rPr sz="14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scolastiche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63880" y="976883"/>
            <a:ext cx="556260" cy="556260"/>
          </a:xfrm>
          <a:custGeom>
            <a:avLst/>
            <a:gdLst/>
            <a:ahLst/>
            <a:cxnLst/>
            <a:rect l="l" t="t" r="r" b="b"/>
            <a:pathLst>
              <a:path w="556260" h="556260">
                <a:moveTo>
                  <a:pt x="0" y="278129"/>
                </a:moveTo>
                <a:lnTo>
                  <a:pt x="3640" y="233000"/>
                </a:lnTo>
                <a:lnTo>
                  <a:pt x="14179" y="190195"/>
                </a:lnTo>
                <a:lnTo>
                  <a:pt x="31044" y="150285"/>
                </a:lnTo>
                <a:lnTo>
                  <a:pt x="53663" y="113842"/>
                </a:lnTo>
                <a:lnTo>
                  <a:pt x="81462" y="81438"/>
                </a:lnTo>
                <a:lnTo>
                  <a:pt x="113870" y="53644"/>
                </a:lnTo>
                <a:lnTo>
                  <a:pt x="150313" y="31032"/>
                </a:lnTo>
                <a:lnTo>
                  <a:pt x="190219" y="14173"/>
                </a:lnTo>
                <a:lnTo>
                  <a:pt x="233015" y="3638"/>
                </a:lnTo>
                <a:lnTo>
                  <a:pt x="278130" y="0"/>
                </a:lnTo>
                <a:lnTo>
                  <a:pt x="323244" y="3638"/>
                </a:lnTo>
                <a:lnTo>
                  <a:pt x="366040" y="14173"/>
                </a:lnTo>
                <a:lnTo>
                  <a:pt x="405946" y="31032"/>
                </a:lnTo>
                <a:lnTo>
                  <a:pt x="442389" y="53644"/>
                </a:lnTo>
                <a:lnTo>
                  <a:pt x="474797" y="81438"/>
                </a:lnTo>
                <a:lnTo>
                  <a:pt x="502596" y="113842"/>
                </a:lnTo>
                <a:lnTo>
                  <a:pt x="525215" y="150285"/>
                </a:lnTo>
                <a:lnTo>
                  <a:pt x="542080" y="190195"/>
                </a:lnTo>
                <a:lnTo>
                  <a:pt x="552619" y="233000"/>
                </a:lnTo>
                <a:lnTo>
                  <a:pt x="556260" y="278129"/>
                </a:lnTo>
                <a:lnTo>
                  <a:pt x="552619" y="323259"/>
                </a:lnTo>
                <a:lnTo>
                  <a:pt x="542080" y="366064"/>
                </a:lnTo>
                <a:lnTo>
                  <a:pt x="525215" y="405974"/>
                </a:lnTo>
                <a:lnTo>
                  <a:pt x="502596" y="442417"/>
                </a:lnTo>
                <a:lnTo>
                  <a:pt x="474797" y="474821"/>
                </a:lnTo>
                <a:lnTo>
                  <a:pt x="442389" y="502615"/>
                </a:lnTo>
                <a:lnTo>
                  <a:pt x="405946" y="525227"/>
                </a:lnTo>
                <a:lnTo>
                  <a:pt x="366040" y="542086"/>
                </a:lnTo>
                <a:lnTo>
                  <a:pt x="323244" y="552621"/>
                </a:lnTo>
                <a:lnTo>
                  <a:pt x="278130" y="556260"/>
                </a:lnTo>
                <a:lnTo>
                  <a:pt x="233015" y="552621"/>
                </a:lnTo>
                <a:lnTo>
                  <a:pt x="190219" y="542086"/>
                </a:lnTo>
                <a:lnTo>
                  <a:pt x="150313" y="525227"/>
                </a:lnTo>
                <a:lnTo>
                  <a:pt x="113870" y="502615"/>
                </a:lnTo>
                <a:lnTo>
                  <a:pt x="81462" y="474821"/>
                </a:lnTo>
                <a:lnTo>
                  <a:pt x="53663" y="442417"/>
                </a:lnTo>
                <a:lnTo>
                  <a:pt x="31044" y="405974"/>
                </a:lnTo>
                <a:lnTo>
                  <a:pt x="14179" y="366064"/>
                </a:lnTo>
                <a:lnTo>
                  <a:pt x="3640" y="323259"/>
                </a:lnTo>
                <a:lnTo>
                  <a:pt x="0" y="278129"/>
                </a:lnTo>
                <a:close/>
              </a:path>
            </a:pathLst>
          </a:custGeom>
          <a:ln w="12192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8848" y="1101852"/>
            <a:ext cx="306323" cy="3063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06067" y="1446275"/>
            <a:ext cx="9796145" cy="76200"/>
          </a:xfrm>
          <a:custGeom>
            <a:avLst/>
            <a:gdLst/>
            <a:ahLst/>
            <a:cxnLst/>
            <a:rect l="l" t="t" r="r" b="b"/>
            <a:pathLst>
              <a:path w="9796145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4921" y="44450"/>
                </a:lnTo>
                <a:lnTo>
                  <a:pt x="38100" y="44450"/>
                </a:lnTo>
                <a:lnTo>
                  <a:pt x="38100" y="31750"/>
                </a:lnTo>
                <a:lnTo>
                  <a:pt x="74921" y="31750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  <a:path w="9796145" h="76200">
                <a:moveTo>
                  <a:pt x="9758045" y="0"/>
                </a:moveTo>
                <a:lnTo>
                  <a:pt x="9743251" y="2988"/>
                </a:lnTo>
                <a:lnTo>
                  <a:pt x="9731136" y="11144"/>
                </a:lnTo>
                <a:lnTo>
                  <a:pt x="9722951" y="23252"/>
                </a:lnTo>
                <a:lnTo>
                  <a:pt x="9719945" y="38100"/>
                </a:lnTo>
                <a:lnTo>
                  <a:pt x="9722951" y="52947"/>
                </a:lnTo>
                <a:lnTo>
                  <a:pt x="9731136" y="65055"/>
                </a:lnTo>
                <a:lnTo>
                  <a:pt x="9743251" y="73211"/>
                </a:lnTo>
                <a:lnTo>
                  <a:pt x="9758045" y="76200"/>
                </a:lnTo>
                <a:lnTo>
                  <a:pt x="9772892" y="73211"/>
                </a:lnTo>
                <a:lnTo>
                  <a:pt x="9785000" y="65055"/>
                </a:lnTo>
                <a:lnTo>
                  <a:pt x="9793156" y="52947"/>
                </a:lnTo>
                <a:lnTo>
                  <a:pt x="9794866" y="44450"/>
                </a:lnTo>
                <a:lnTo>
                  <a:pt x="9758045" y="44450"/>
                </a:lnTo>
                <a:lnTo>
                  <a:pt x="9758045" y="31750"/>
                </a:lnTo>
                <a:lnTo>
                  <a:pt x="9794866" y="31750"/>
                </a:lnTo>
                <a:lnTo>
                  <a:pt x="9793156" y="23252"/>
                </a:lnTo>
                <a:lnTo>
                  <a:pt x="9785000" y="11144"/>
                </a:lnTo>
                <a:lnTo>
                  <a:pt x="9772892" y="2988"/>
                </a:lnTo>
                <a:lnTo>
                  <a:pt x="9758045" y="0"/>
                </a:lnTo>
                <a:close/>
              </a:path>
              <a:path w="9796145" h="76200">
                <a:moveTo>
                  <a:pt x="74921" y="31750"/>
                </a:moveTo>
                <a:lnTo>
                  <a:pt x="38100" y="31750"/>
                </a:lnTo>
                <a:lnTo>
                  <a:pt x="38100" y="44450"/>
                </a:lnTo>
                <a:lnTo>
                  <a:pt x="74921" y="44450"/>
                </a:lnTo>
                <a:lnTo>
                  <a:pt x="76200" y="38100"/>
                </a:lnTo>
                <a:lnTo>
                  <a:pt x="74921" y="31750"/>
                </a:lnTo>
                <a:close/>
              </a:path>
              <a:path w="9796145" h="76200">
                <a:moveTo>
                  <a:pt x="9721230" y="31750"/>
                </a:moveTo>
                <a:lnTo>
                  <a:pt x="74921" y="31750"/>
                </a:lnTo>
                <a:lnTo>
                  <a:pt x="76200" y="38100"/>
                </a:lnTo>
                <a:lnTo>
                  <a:pt x="74921" y="44450"/>
                </a:lnTo>
                <a:lnTo>
                  <a:pt x="9721230" y="44450"/>
                </a:lnTo>
                <a:lnTo>
                  <a:pt x="9719945" y="38100"/>
                </a:lnTo>
                <a:lnTo>
                  <a:pt x="9721230" y="31750"/>
                </a:lnTo>
                <a:close/>
              </a:path>
              <a:path w="9796145" h="76200">
                <a:moveTo>
                  <a:pt x="9794866" y="31750"/>
                </a:moveTo>
                <a:lnTo>
                  <a:pt x="9758045" y="31750"/>
                </a:lnTo>
                <a:lnTo>
                  <a:pt x="9758045" y="44450"/>
                </a:lnTo>
                <a:lnTo>
                  <a:pt x="9794866" y="44450"/>
                </a:lnTo>
                <a:lnTo>
                  <a:pt x="9796145" y="38100"/>
                </a:lnTo>
                <a:lnTo>
                  <a:pt x="9794866" y="3175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24400" y="3790188"/>
            <a:ext cx="2051685" cy="180340"/>
          </a:xfrm>
          <a:custGeom>
            <a:avLst/>
            <a:gdLst/>
            <a:ahLst/>
            <a:cxnLst/>
            <a:rect l="l" t="t" r="r" b="b"/>
            <a:pathLst>
              <a:path w="2051684" h="180339">
                <a:moveTo>
                  <a:pt x="2051303" y="0"/>
                </a:moveTo>
                <a:lnTo>
                  <a:pt x="1025651" y="89916"/>
                </a:lnTo>
                <a:lnTo>
                  <a:pt x="0" y="89916"/>
                </a:lnTo>
                <a:lnTo>
                  <a:pt x="1025651" y="179831"/>
                </a:lnTo>
                <a:lnTo>
                  <a:pt x="2051303" y="89916"/>
                </a:lnTo>
                <a:lnTo>
                  <a:pt x="1025651" y="89916"/>
                </a:lnTo>
                <a:lnTo>
                  <a:pt x="0" y="0"/>
                </a:lnTo>
                <a:lnTo>
                  <a:pt x="2051303" y="0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52627" y="4268723"/>
            <a:ext cx="10716895" cy="1320165"/>
          </a:xfrm>
          <a:prstGeom prst="rect">
            <a:avLst/>
          </a:prstGeom>
          <a:solidFill>
            <a:srgbClr val="BEBEBE">
              <a:alpha val="18823"/>
            </a:srgbClr>
          </a:solidFill>
        </p:spPr>
        <p:txBody>
          <a:bodyPr vert="horz" wrap="square" lIns="0" tIns="83185" rIns="0" bIns="0" rtlCol="0">
            <a:spAutoFit/>
          </a:bodyPr>
          <a:lstStyle/>
          <a:p>
            <a:pPr marL="142875" marR="137160" algn="just">
              <a:lnSpc>
                <a:spcPct val="150000"/>
              </a:lnSpc>
              <a:spcBef>
                <a:spcPts val="655"/>
              </a:spcBef>
            </a:pP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Nel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Regolamento sono state, inoltre, recepite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novità legislative succedutesi negli anni, anche mediante  l'adozione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previsioni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flessibili rispetto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ad un quadro normativo allo stato ancora in </a:t>
            </a:r>
            <a:r>
              <a:rPr sz="1600" b="1" spc="-15" dirty="0">
                <a:solidFill>
                  <a:srgbClr val="001F5F"/>
                </a:solidFill>
                <a:latin typeface="Arial"/>
                <a:cs typeface="Arial"/>
              </a:rPr>
              <a:t>via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di 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consolidamento.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209273" y="6543354"/>
            <a:ext cx="221615" cy="20827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26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27329" y="109804"/>
            <a:ext cx="11163300" cy="577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239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Nuovo </a:t>
            </a:r>
            <a:r>
              <a:rPr dirty="0"/>
              <a:t>Regolamento</a:t>
            </a:r>
            <a:r>
              <a:rPr spc="-10" dirty="0"/>
              <a:t> </a:t>
            </a:r>
            <a:r>
              <a:rPr spc="-5" dirty="0"/>
              <a:t>amministrativo-contabile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  <a:tabLst>
                <a:tab pos="11149965" algn="l"/>
              </a:tabLst>
            </a:pPr>
            <a:r>
              <a:rPr sz="1600" b="0" u="heavy" spc="25" dirty="0"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 </a:t>
            </a:r>
            <a:r>
              <a:rPr sz="1600" b="0" u="heavy" spc="-5" dirty="0"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Sintesi delle principali modifiche</a:t>
            </a:r>
            <a:r>
              <a:rPr sz="1600" b="0" u="heavy" spc="-25" dirty="0"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 </a:t>
            </a:r>
            <a:r>
              <a:rPr sz="1600" b="0" u="heavy" spc="-5" dirty="0"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(2/2)	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13715" y="902995"/>
            <a:ext cx="10885805" cy="977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01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nuovo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Regolamento è entrato in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vigore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17 novembre 2018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, ovvero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giorno successivo a quello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della 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pubblicazione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G.U.; ai sensi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dell’art.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55, comma 2,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le disposizioni ivi previste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si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applicano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far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data dall'esercizio  finanziario successivo a quello della loro entrata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vigore, ovvero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a partire dal 1° gennaio</a:t>
            </a:r>
            <a:r>
              <a:rPr sz="1600" b="1" spc="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2019.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83051" y="2550668"/>
            <a:ext cx="27101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Entrata in vigore del</a:t>
            </a:r>
            <a:r>
              <a:rPr sz="1400" i="1" spc="-1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Regolamento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42136" y="2486660"/>
            <a:ext cx="1799844" cy="4312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6736" y="2461260"/>
            <a:ext cx="1799844" cy="4312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34846" y="2551633"/>
            <a:ext cx="156527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17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novembre</a:t>
            </a:r>
            <a:r>
              <a:rPr sz="1400" b="1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2018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42136" y="3350767"/>
            <a:ext cx="1799844" cy="4312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16736" y="3325367"/>
            <a:ext cx="1799844" cy="4312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32382" y="3416300"/>
            <a:ext cx="13684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1° gennaio</a:t>
            </a:r>
            <a:r>
              <a:rPr sz="1400" b="1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2019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261359" y="2513076"/>
            <a:ext cx="99060" cy="327660"/>
          </a:xfrm>
          <a:custGeom>
            <a:avLst/>
            <a:gdLst/>
            <a:ahLst/>
            <a:cxnLst/>
            <a:rect l="l" t="t" r="r" b="b"/>
            <a:pathLst>
              <a:path w="99060" h="327660">
                <a:moveTo>
                  <a:pt x="0" y="0"/>
                </a:moveTo>
                <a:lnTo>
                  <a:pt x="0" y="327660"/>
                </a:lnTo>
                <a:lnTo>
                  <a:pt x="99060" y="163829"/>
                </a:lnTo>
                <a:lnTo>
                  <a:pt x="0" y="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61359" y="3377184"/>
            <a:ext cx="99060" cy="327660"/>
          </a:xfrm>
          <a:custGeom>
            <a:avLst/>
            <a:gdLst/>
            <a:ahLst/>
            <a:cxnLst/>
            <a:rect l="l" t="t" r="r" b="b"/>
            <a:pathLst>
              <a:path w="99060" h="327660">
                <a:moveTo>
                  <a:pt x="0" y="0"/>
                </a:moveTo>
                <a:lnTo>
                  <a:pt x="0" y="327659"/>
                </a:lnTo>
                <a:lnTo>
                  <a:pt x="99060" y="163829"/>
                </a:lnTo>
                <a:lnTo>
                  <a:pt x="0" y="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583051" y="3410203"/>
            <a:ext cx="61004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Applicazione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delle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disposizioni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previste nel Regolamento dal </a:t>
            </a:r>
            <a:r>
              <a:rPr sz="1400" i="1" spc="-40" dirty="0">
                <a:solidFill>
                  <a:srgbClr val="001F5F"/>
                </a:solidFill>
                <a:latin typeface="Arial"/>
                <a:cs typeface="Arial"/>
              </a:rPr>
              <a:t>1°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gennaio</a:t>
            </a:r>
            <a:r>
              <a:rPr sz="1400" i="1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2019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502152" y="3070860"/>
            <a:ext cx="6268720" cy="76200"/>
          </a:xfrm>
          <a:custGeom>
            <a:avLst/>
            <a:gdLst/>
            <a:ahLst/>
            <a:cxnLst/>
            <a:rect l="l" t="t" r="r" b="b"/>
            <a:pathLst>
              <a:path w="6268720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4921" y="44450"/>
                </a:lnTo>
                <a:lnTo>
                  <a:pt x="38100" y="44450"/>
                </a:lnTo>
                <a:lnTo>
                  <a:pt x="38100" y="31750"/>
                </a:lnTo>
                <a:lnTo>
                  <a:pt x="74921" y="31750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  <a:path w="6268720" h="76200">
                <a:moveTo>
                  <a:pt x="6230112" y="0"/>
                </a:moveTo>
                <a:lnTo>
                  <a:pt x="6215264" y="2988"/>
                </a:lnTo>
                <a:lnTo>
                  <a:pt x="6203156" y="11144"/>
                </a:lnTo>
                <a:lnTo>
                  <a:pt x="6195000" y="23252"/>
                </a:lnTo>
                <a:lnTo>
                  <a:pt x="6192012" y="38100"/>
                </a:lnTo>
                <a:lnTo>
                  <a:pt x="6195000" y="52947"/>
                </a:lnTo>
                <a:lnTo>
                  <a:pt x="6203156" y="65055"/>
                </a:lnTo>
                <a:lnTo>
                  <a:pt x="6215264" y="73211"/>
                </a:lnTo>
                <a:lnTo>
                  <a:pt x="6230112" y="76200"/>
                </a:lnTo>
                <a:lnTo>
                  <a:pt x="6244959" y="73211"/>
                </a:lnTo>
                <a:lnTo>
                  <a:pt x="6257067" y="65055"/>
                </a:lnTo>
                <a:lnTo>
                  <a:pt x="6265223" y="52947"/>
                </a:lnTo>
                <a:lnTo>
                  <a:pt x="6266933" y="44450"/>
                </a:lnTo>
                <a:lnTo>
                  <a:pt x="6230112" y="44450"/>
                </a:lnTo>
                <a:lnTo>
                  <a:pt x="6230112" y="31750"/>
                </a:lnTo>
                <a:lnTo>
                  <a:pt x="6266933" y="31750"/>
                </a:lnTo>
                <a:lnTo>
                  <a:pt x="6265223" y="23252"/>
                </a:lnTo>
                <a:lnTo>
                  <a:pt x="6257067" y="11144"/>
                </a:lnTo>
                <a:lnTo>
                  <a:pt x="6244959" y="2988"/>
                </a:lnTo>
                <a:lnTo>
                  <a:pt x="6230112" y="0"/>
                </a:lnTo>
                <a:close/>
              </a:path>
              <a:path w="6268720" h="76200">
                <a:moveTo>
                  <a:pt x="74921" y="31750"/>
                </a:moveTo>
                <a:lnTo>
                  <a:pt x="38100" y="31750"/>
                </a:lnTo>
                <a:lnTo>
                  <a:pt x="38100" y="44450"/>
                </a:lnTo>
                <a:lnTo>
                  <a:pt x="74921" y="44450"/>
                </a:lnTo>
                <a:lnTo>
                  <a:pt x="76200" y="38100"/>
                </a:lnTo>
                <a:lnTo>
                  <a:pt x="74921" y="31750"/>
                </a:lnTo>
                <a:close/>
              </a:path>
              <a:path w="6268720" h="76200">
                <a:moveTo>
                  <a:pt x="6193290" y="31750"/>
                </a:moveTo>
                <a:lnTo>
                  <a:pt x="74921" y="31750"/>
                </a:lnTo>
                <a:lnTo>
                  <a:pt x="76200" y="38100"/>
                </a:lnTo>
                <a:lnTo>
                  <a:pt x="74921" y="44450"/>
                </a:lnTo>
                <a:lnTo>
                  <a:pt x="6193290" y="44450"/>
                </a:lnTo>
                <a:lnTo>
                  <a:pt x="6192012" y="38100"/>
                </a:lnTo>
                <a:lnTo>
                  <a:pt x="6193290" y="31750"/>
                </a:lnTo>
                <a:close/>
              </a:path>
              <a:path w="6268720" h="76200">
                <a:moveTo>
                  <a:pt x="6266933" y="31750"/>
                </a:moveTo>
                <a:lnTo>
                  <a:pt x="6230112" y="31750"/>
                </a:lnTo>
                <a:lnTo>
                  <a:pt x="6230112" y="44450"/>
                </a:lnTo>
                <a:lnTo>
                  <a:pt x="6266933" y="44450"/>
                </a:lnTo>
                <a:lnTo>
                  <a:pt x="6268212" y="38100"/>
                </a:lnTo>
                <a:lnTo>
                  <a:pt x="6266933" y="3175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0059" y="4296155"/>
            <a:ext cx="10584180" cy="1580515"/>
          </a:xfrm>
          <a:custGeom>
            <a:avLst/>
            <a:gdLst/>
            <a:ahLst/>
            <a:cxnLst/>
            <a:rect l="l" t="t" r="r" b="b"/>
            <a:pathLst>
              <a:path w="10584180" h="1580514">
                <a:moveTo>
                  <a:pt x="0" y="263398"/>
                </a:moveTo>
                <a:lnTo>
                  <a:pt x="4243" y="216066"/>
                </a:lnTo>
                <a:lnTo>
                  <a:pt x="16479" y="171512"/>
                </a:lnTo>
                <a:lnTo>
                  <a:pt x="35962" y="130480"/>
                </a:lnTo>
                <a:lnTo>
                  <a:pt x="61949" y="93716"/>
                </a:lnTo>
                <a:lnTo>
                  <a:pt x="93696" y="61966"/>
                </a:lnTo>
                <a:lnTo>
                  <a:pt x="130458" y="35973"/>
                </a:lnTo>
                <a:lnTo>
                  <a:pt x="171491" y="16485"/>
                </a:lnTo>
                <a:lnTo>
                  <a:pt x="216053" y="4245"/>
                </a:lnTo>
                <a:lnTo>
                  <a:pt x="263398" y="0"/>
                </a:lnTo>
                <a:lnTo>
                  <a:pt x="10320782" y="0"/>
                </a:lnTo>
                <a:lnTo>
                  <a:pt x="10368113" y="4245"/>
                </a:lnTo>
                <a:lnTo>
                  <a:pt x="10412667" y="16485"/>
                </a:lnTo>
                <a:lnTo>
                  <a:pt x="10453699" y="35973"/>
                </a:lnTo>
                <a:lnTo>
                  <a:pt x="10490463" y="61966"/>
                </a:lnTo>
                <a:lnTo>
                  <a:pt x="10522213" y="93716"/>
                </a:lnTo>
                <a:lnTo>
                  <a:pt x="10548206" y="130480"/>
                </a:lnTo>
                <a:lnTo>
                  <a:pt x="10567694" y="171512"/>
                </a:lnTo>
                <a:lnTo>
                  <a:pt x="10579934" y="216066"/>
                </a:lnTo>
                <a:lnTo>
                  <a:pt x="10584180" y="263398"/>
                </a:lnTo>
                <a:lnTo>
                  <a:pt x="10584180" y="1316990"/>
                </a:lnTo>
                <a:lnTo>
                  <a:pt x="10579934" y="1364334"/>
                </a:lnTo>
                <a:lnTo>
                  <a:pt x="10567694" y="1408896"/>
                </a:lnTo>
                <a:lnTo>
                  <a:pt x="10548206" y="1449929"/>
                </a:lnTo>
                <a:lnTo>
                  <a:pt x="10522213" y="1486691"/>
                </a:lnTo>
                <a:lnTo>
                  <a:pt x="10490463" y="1518438"/>
                </a:lnTo>
                <a:lnTo>
                  <a:pt x="10453699" y="1544425"/>
                </a:lnTo>
                <a:lnTo>
                  <a:pt x="10412667" y="1563908"/>
                </a:lnTo>
                <a:lnTo>
                  <a:pt x="10368113" y="1576144"/>
                </a:lnTo>
                <a:lnTo>
                  <a:pt x="10320782" y="1580388"/>
                </a:lnTo>
                <a:lnTo>
                  <a:pt x="263398" y="1580388"/>
                </a:lnTo>
                <a:lnTo>
                  <a:pt x="216053" y="1576144"/>
                </a:lnTo>
                <a:lnTo>
                  <a:pt x="171491" y="1563908"/>
                </a:lnTo>
                <a:lnTo>
                  <a:pt x="130458" y="1544425"/>
                </a:lnTo>
                <a:lnTo>
                  <a:pt x="93696" y="1518438"/>
                </a:lnTo>
                <a:lnTo>
                  <a:pt x="61949" y="1486691"/>
                </a:lnTo>
                <a:lnTo>
                  <a:pt x="35962" y="1449929"/>
                </a:lnTo>
                <a:lnTo>
                  <a:pt x="16479" y="1408896"/>
                </a:lnTo>
                <a:lnTo>
                  <a:pt x="4243" y="1364334"/>
                </a:lnTo>
                <a:lnTo>
                  <a:pt x="0" y="1316990"/>
                </a:lnTo>
                <a:lnTo>
                  <a:pt x="0" y="263398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56031" y="4000880"/>
            <a:ext cx="3839210" cy="60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Eccezioni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sensi dell'art.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55, comma 3, del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D.I.</a:t>
            </a:r>
            <a:r>
              <a:rPr sz="1400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129/2018: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6640" y="4831791"/>
            <a:ext cx="8243570" cy="956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Wingdings"/>
              <a:buChar char="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per</a:t>
            </a:r>
            <a:r>
              <a:rPr sz="1400" spc="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procedure</a:t>
            </a:r>
            <a:r>
              <a:rPr sz="1400" spc="2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spc="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contratti</a:t>
            </a:r>
            <a:r>
              <a:rPr sz="1400" spc="2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per</a:t>
            </a:r>
            <a:r>
              <a:rPr sz="1400" spc="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spc="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quali</a:t>
            </a:r>
            <a:r>
              <a:rPr sz="1400" spc="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spc="2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bandi</a:t>
            </a:r>
            <a:r>
              <a:rPr sz="1400" spc="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spc="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gli</a:t>
            </a:r>
            <a:r>
              <a:rPr sz="1400" spc="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avvisi</a:t>
            </a:r>
            <a:r>
              <a:rPr sz="1400" spc="2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siano</a:t>
            </a:r>
            <a:r>
              <a:rPr sz="1400" spc="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pubblicati</a:t>
            </a:r>
            <a:r>
              <a:rPr sz="1400" spc="2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1400" spc="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data</a:t>
            </a:r>
            <a:r>
              <a:rPr sz="1400" spc="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successiva</a:t>
            </a:r>
            <a:r>
              <a:rPr sz="1400" spc="2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al</a:t>
            </a:r>
            <a:r>
              <a:rPr sz="1400" spc="2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17</a:t>
            </a:r>
            <a:endParaRPr sz="14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novembre</a:t>
            </a:r>
            <a:r>
              <a:rPr sz="14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2018</a:t>
            </a:r>
            <a:endParaRPr sz="140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spcBef>
                <a:spcPts val="600"/>
              </a:spcBef>
              <a:buFont typeface="Wingdings"/>
              <a:buChar char="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per contratti senza pubblicazione di bandi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 avvisi, procedure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contratti per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quali non siano stati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inoltrati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gli inviti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presentare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offerte al 17 novembre</a:t>
            </a:r>
            <a:r>
              <a:rPr sz="1400" spc="-1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2018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150095" y="4628388"/>
            <a:ext cx="82550" cy="1129665"/>
          </a:xfrm>
          <a:custGeom>
            <a:avLst/>
            <a:gdLst/>
            <a:ahLst/>
            <a:cxnLst/>
            <a:rect l="l" t="t" r="r" b="b"/>
            <a:pathLst>
              <a:path w="82550" h="1129664">
                <a:moveTo>
                  <a:pt x="0" y="0"/>
                </a:moveTo>
                <a:lnTo>
                  <a:pt x="0" y="1129284"/>
                </a:lnTo>
                <a:lnTo>
                  <a:pt x="82296" y="564642"/>
                </a:lnTo>
                <a:lnTo>
                  <a:pt x="0" y="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9375775" y="4711953"/>
            <a:ext cx="1476375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disposizioni</a:t>
            </a:r>
            <a:r>
              <a:rPr sz="1400" i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del  Regolamento si  applicano dal </a:t>
            </a:r>
            <a:r>
              <a:rPr sz="1400" i="1" u="sng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17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novembre</a:t>
            </a:r>
            <a:r>
              <a:rPr sz="1400" i="1" u="sng" spc="-7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1400" i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2018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209273" y="6543354"/>
            <a:ext cx="221615" cy="20827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27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227329" y="109804"/>
            <a:ext cx="11163300" cy="577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239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Nuovo </a:t>
            </a:r>
            <a:r>
              <a:rPr dirty="0"/>
              <a:t>Regolamento</a:t>
            </a:r>
            <a:r>
              <a:rPr spc="-10" dirty="0"/>
              <a:t> </a:t>
            </a:r>
            <a:r>
              <a:rPr spc="-5" dirty="0"/>
              <a:t>amministrativo-contabile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  <a:tabLst>
                <a:tab pos="11149965" algn="l"/>
              </a:tabLst>
            </a:pPr>
            <a:r>
              <a:rPr sz="1600" b="0" u="heavy" spc="25" dirty="0"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 </a:t>
            </a:r>
            <a:r>
              <a:rPr sz="1600" b="0" u="heavy" spc="-5" dirty="0"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Disposizioni in merito all'applicazione delle nuove istruzioni</a:t>
            </a:r>
            <a:r>
              <a:rPr sz="1600" b="0" u="heavy" spc="15" dirty="0"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 </a:t>
            </a:r>
            <a:r>
              <a:rPr sz="1600" b="0" u="heavy" spc="-5" dirty="0"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contabili	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4588" y="768095"/>
            <a:ext cx="10221467" cy="3465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766186" y="2854198"/>
            <a:ext cx="2699385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Presentare le novità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introdotte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dal  Regolamento in termini di  processi, regole e meccanismi di  gestione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amministrativa,</a:t>
            </a:r>
            <a:r>
              <a:rPr sz="1400" i="1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contabile  e patrimoniale delle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Istituzioni  scolastiche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209273" y="6543354"/>
            <a:ext cx="221615" cy="20827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28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87527" y="232409"/>
            <a:ext cx="9594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Agenda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153025" indent="-17970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5153660" algn="l"/>
              </a:tabLst>
            </a:pPr>
            <a:r>
              <a:rPr spc="-5" dirty="0"/>
              <a:t>Contesto e principali </a:t>
            </a:r>
            <a:r>
              <a:rPr spc="-15" dirty="0"/>
              <a:t>novità </a:t>
            </a:r>
            <a:r>
              <a:rPr spc="-5" dirty="0"/>
              <a:t>per le Istituzioni</a:t>
            </a:r>
            <a:r>
              <a:rPr spc="265" dirty="0"/>
              <a:t> </a:t>
            </a:r>
            <a:r>
              <a:rPr spc="-5" dirty="0"/>
              <a:t>scolastiche</a:t>
            </a:r>
          </a:p>
          <a:p>
            <a:pPr marL="5153025" indent="-17970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5153660" algn="l"/>
              </a:tabLst>
            </a:pPr>
            <a:r>
              <a:rPr spc="-5" dirty="0"/>
              <a:t>La gestione finanziaria ed</a:t>
            </a:r>
            <a:r>
              <a:rPr spc="90" dirty="0"/>
              <a:t> </a:t>
            </a:r>
            <a:r>
              <a:rPr spc="-5" dirty="0"/>
              <a:t>amministrativo-contabile</a:t>
            </a:r>
          </a:p>
          <a:p>
            <a:pPr marL="5331460" lvl="1" indent="-178435">
              <a:lnSpc>
                <a:spcPct val="100000"/>
              </a:lnSpc>
              <a:spcBef>
                <a:spcPts val="600"/>
              </a:spcBef>
              <a:buChar char="-"/>
              <a:tabLst>
                <a:tab pos="533146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Introduzione alla</a:t>
            </a:r>
            <a:r>
              <a:rPr sz="16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contabilità</a:t>
            </a:r>
            <a:endParaRPr sz="1600">
              <a:latin typeface="Arial"/>
              <a:cs typeface="Arial"/>
            </a:endParaRPr>
          </a:p>
          <a:p>
            <a:pPr marL="5331460" lvl="1" indent="-178435">
              <a:lnSpc>
                <a:spcPct val="100000"/>
              </a:lnSpc>
              <a:spcBef>
                <a:spcPts val="600"/>
              </a:spcBef>
              <a:buChar char="-"/>
              <a:tabLst>
                <a:tab pos="533146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Ciclo di programmazione, gestione e</a:t>
            </a:r>
            <a:r>
              <a:rPr sz="1600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rendicontazione</a:t>
            </a:r>
            <a:endParaRPr sz="1600">
              <a:latin typeface="Arial"/>
              <a:cs typeface="Arial"/>
            </a:endParaRPr>
          </a:p>
          <a:p>
            <a:pPr marL="5331460" lvl="1" indent="-178435">
              <a:lnSpc>
                <a:spcPct val="100000"/>
              </a:lnSpc>
              <a:spcBef>
                <a:spcPts val="600"/>
              </a:spcBef>
              <a:buChar char="-"/>
              <a:tabLst>
                <a:tab pos="533146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Strumenti</a:t>
            </a:r>
            <a:r>
              <a:rPr sz="16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contabili</a:t>
            </a:r>
            <a:endParaRPr sz="1600">
              <a:latin typeface="Arial"/>
              <a:cs typeface="Arial"/>
            </a:endParaRPr>
          </a:p>
          <a:p>
            <a:pPr marL="5331460" lvl="1" indent="-178435">
              <a:lnSpc>
                <a:spcPct val="100000"/>
              </a:lnSpc>
              <a:spcBef>
                <a:spcPts val="600"/>
              </a:spcBef>
              <a:buChar char="-"/>
              <a:tabLst>
                <a:tab pos="533146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Modulistica e contabilità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informatizzata</a:t>
            </a:r>
            <a:endParaRPr sz="1600">
              <a:latin typeface="Arial"/>
              <a:cs typeface="Arial"/>
            </a:endParaRPr>
          </a:p>
          <a:p>
            <a:pPr marL="5331460" lvl="1" indent="-178435">
              <a:lnSpc>
                <a:spcPct val="100000"/>
              </a:lnSpc>
              <a:spcBef>
                <a:spcPts val="605"/>
              </a:spcBef>
              <a:buChar char="-"/>
              <a:tabLst>
                <a:tab pos="533146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Coinvolgimento del DSGA sulle attività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capo al</a:t>
            </a:r>
            <a:r>
              <a:rPr sz="1600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DS</a:t>
            </a:r>
            <a:endParaRPr sz="1600">
              <a:latin typeface="Arial"/>
              <a:cs typeface="Arial"/>
            </a:endParaRPr>
          </a:p>
          <a:p>
            <a:pPr marL="5153025" indent="-17970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5153660" algn="l"/>
              </a:tabLst>
            </a:pPr>
            <a:r>
              <a:rPr spc="-10" dirty="0"/>
              <a:t>L'attività </a:t>
            </a:r>
            <a:r>
              <a:rPr spc="-5" dirty="0"/>
              <a:t>negoziale delle Istituzioni</a:t>
            </a:r>
            <a:r>
              <a:rPr spc="170" dirty="0"/>
              <a:t> </a:t>
            </a:r>
            <a:r>
              <a:rPr spc="-5" dirty="0"/>
              <a:t>scolastiche</a:t>
            </a:r>
          </a:p>
          <a:p>
            <a:pPr marL="5153025" indent="-17970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5153660" algn="l"/>
              </a:tabLst>
            </a:pPr>
            <a:r>
              <a:rPr spc="-5" dirty="0"/>
              <a:t>Ulteriori</a:t>
            </a:r>
            <a:r>
              <a:rPr spc="30" dirty="0"/>
              <a:t> </a:t>
            </a:r>
            <a:r>
              <a:rPr spc="-5" dirty="0"/>
              <a:t>disposizioni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746375" y="1140967"/>
            <a:ext cx="12973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200" b="1" spc="-145" dirty="0">
                <a:solidFill>
                  <a:srgbClr val="005EB8"/>
                </a:solidFill>
                <a:latin typeface="Verdana"/>
                <a:cs typeface="Verdana"/>
              </a:rPr>
              <a:t>LA </a:t>
            </a:r>
            <a:r>
              <a:rPr sz="1200" b="1" spc="-170" dirty="0">
                <a:solidFill>
                  <a:srgbClr val="005EB8"/>
                </a:solidFill>
                <a:latin typeface="Verdana"/>
                <a:cs typeface="Verdana"/>
              </a:rPr>
              <a:t>GESTIONE  </a:t>
            </a:r>
            <a:r>
              <a:rPr sz="1200" b="1" spc="-185" dirty="0">
                <a:solidFill>
                  <a:srgbClr val="005EB8"/>
                </a:solidFill>
                <a:latin typeface="Verdana"/>
                <a:cs typeface="Verdana"/>
              </a:rPr>
              <a:t>FINANZIARIA </a:t>
            </a:r>
            <a:r>
              <a:rPr sz="1200" b="1" spc="-180" dirty="0">
                <a:solidFill>
                  <a:srgbClr val="005EB8"/>
                </a:solidFill>
                <a:latin typeface="Verdana"/>
                <a:cs typeface="Verdana"/>
              </a:rPr>
              <a:t>ED  AMMINISTRATIVO</a:t>
            </a:r>
            <a:endParaRPr sz="12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200" b="1" spc="-150" dirty="0">
                <a:solidFill>
                  <a:srgbClr val="005EB8"/>
                </a:solidFill>
                <a:latin typeface="Verdana"/>
                <a:cs typeface="Verdana"/>
              </a:rPr>
              <a:t>-CONTABILE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575" y="31242"/>
            <a:ext cx="3383915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Introduzione </a:t>
            </a:r>
            <a:r>
              <a:rPr spc="-5" dirty="0"/>
              <a:t>alla</a:t>
            </a:r>
            <a:r>
              <a:rPr spc="-85" dirty="0"/>
              <a:t> </a:t>
            </a:r>
            <a:r>
              <a:rPr dirty="0"/>
              <a:t>contabilità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La contabilità dello</a:t>
            </a:r>
            <a:r>
              <a:rPr sz="1600" b="0" spc="-30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Stato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7560" y="918717"/>
            <a:ext cx="10655935" cy="2341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contabilità dello Stato e degli enti pubblici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può essere definita</a:t>
            </a:r>
            <a:r>
              <a:rPr sz="1600" spc="2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come:</a:t>
            </a:r>
            <a:endParaRPr sz="1600">
              <a:latin typeface="Arial"/>
              <a:cs typeface="Arial"/>
            </a:endParaRPr>
          </a:p>
          <a:p>
            <a:pPr marL="465455" marR="5080" indent="-400050">
              <a:lnSpc>
                <a:spcPct val="150000"/>
              </a:lnSpc>
              <a:spcBef>
                <a:spcPts val="1200"/>
              </a:spcBef>
              <a:tabLst>
                <a:tab pos="465455" algn="l"/>
              </a:tabLst>
            </a:pPr>
            <a:r>
              <a:rPr sz="1600" u="sng" spc="-5" dirty="0">
                <a:solidFill>
                  <a:srgbClr val="001F5F"/>
                </a:solidFill>
                <a:uFill>
                  <a:solidFill>
                    <a:srgbClr val="BDBDC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spc="150" dirty="0">
                <a:solidFill>
                  <a:srgbClr val="001F5F"/>
                </a:solidFill>
                <a:uFill>
                  <a:solidFill>
                    <a:srgbClr val="BDBDC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•	l'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insieme delle norme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che regolano l'attività di acquisizione, conservazione e impiego delle risorse da parte delle  Pubbliche</a:t>
            </a:r>
            <a:r>
              <a:rPr sz="1600" spc="-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Amministrazioni;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465455" indent="-269875">
              <a:lnSpc>
                <a:spcPct val="100000"/>
              </a:lnSpc>
              <a:spcBef>
                <a:spcPts val="5"/>
              </a:spcBef>
              <a:buChar char="•"/>
              <a:tabLst>
                <a:tab pos="465455" algn="l"/>
                <a:tab pos="46609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procedure di formazione dei documenti di</a:t>
            </a:r>
            <a:r>
              <a:rPr sz="1600" b="1" spc="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bilancio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;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1F5F"/>
              </a:buClr>
              <a:buFont typeface="Arial"/>
              <a:buChar char="•"/>
            </a:pPr>
            <a:endParaRPr sz="2350">
              <a:latin typeface="Times New Roman"/>
              <a:cs typeface="Times New Roman"/>
            </a:endParaRPr>
          </a:p>
          <a:p>
            <a:pPr marL="465455" indent="-269875">
              <a:lnSpc>
                <a:spcPct val="100000"/>
              </a:lnSpc>
              <a:buChar char="•"/>
              <a:tabLst>
                <a:tab pos="465455" algn="l"/>
                <a:tab pos="46609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i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criteri di contabilizzazione e controllo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delle</a:t>
            </a:r>
            <a:r>
              <a:rPr sz="1600" spc="1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operazioni.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9559" y="2292095"/>
            <a:ext cx="504825" cy="504825"/>
          </a:xfrm>
          <a:custGeom>
            <a:avLst/>
            <a:gdLst/>
            <a:ahLst/>
            <a:cxnLst/>
            <a:rect l="l" t="t" r="r" b="b"/>
            <a:pathLst>
              <a:path w="504825" h="504825">
                <a:moveTo>
                  <a:pt x="265531" y="0"/>
                </a:moveTo>
                <a:lnTo>
                  <a:pt x="238912" y="0"/>
                </a:lnTo>
                <a:lnTo>
                  <a:pt x="226682" y="1396"/>
                </a:lnTo>
                <a:lnTo>
                  <a:pt x="214439" y="2920"/>
                </a:lnTo>
                <a:lnTo>
                  <a:pt x="201485" y="5079"/>
                </a:lnTo>
                <a:lnTo>
                  <a:pt x="189255" y="7874"/>
                </a:lnTo>
                <a:lnTo>
                  <a:pt x="177736" y="11556"/>
                </a:lnTo>
                <a:lnTo>
                  <a:pt x="165506" y="15112"/>
                </a:lnTo>
                <a:lnTo>
                  <a:pt x="154000" y="19430"/>
                </a:lnTo>
                <a:lnTo>
                  <a:pt x="143205" y="24511"/>
                </a:lnTo>
                <a:lnTo>
                  <a:pt x="121615" y="35940"/>
                </a:lnTo>
                <a:lnTo>
                  <a:pt x="101460" y="50418"/>
                </a:lnTo>
                <a:lnTo>
                  <a:pt x="91389" y="57530"/>
                </a:lnTo>
                <a:lnTo>
                  <a:pt x="82753" y="65531"/>
                </a:lnTo>
                <a:lnTo>
                  <a:pt x="74117" y="73405"/>
                </a:lnTo>
                <a:lnTo>
                  <a:pt x="66205" y="82803"/>
                </a:lnTo>
                <a:lnTo>
                  <a:pt x="30225" y="132461"/>
                </a:lnTo>
                <a:lnTo>
                  <a:pt x="20154" y="154686"/>
                </a:lnTo>
                <a:lnTo>
                  <a:pt x="15112" y="166242"/>
                </a:lnTo>
                <a:lnTo>
                  <a:pt x="11518" y="177800"/>
                </a:lnTo>
                <a:lnTo>
                  <a:pt x="7912" y="189229"/>
                </a:lnTo>
                <a:lnTo>
                  <a:pt x="5753" y="201549"/>
                </a:lnTo>
                <a:lnTo>
                  <a:pt x="2882" y="213740"/>
                </a:lnTo>
                <a:lnTo>
                  <a:pt x="1435" y="225932"/>
                </a:lnTo>
                <a:lnTo>
                  <a:pt x="0" y="239649"/>
                </a:lnTo>
                <a:lnTo>
                  <a:pt x="0" y="265556"/>
                </a:lnTo>
                <a:lnTo>
                  <a:pt x="2882" y="289940"/>
                </a:lnTo>
                <a:lnTo>
                  <a:pt x="5753" y="302894"/>
                </a:lnTo>
                <a:lnTo>
                  <a:pt x="7912" y="315213"/>
                </a:lnTo>
                <a:lnTo>
                  <a:pt x="11518" y="327405"/>
                </a:lnTo>
                <a:lnTo>
                  <a:pt x="15112" y="338963"/>
                </a:lnTo>
                <a:lnTo>
                  <a:pt x="20154" y="350392"/>
                </a:lnTo>
                <a:lnTo>
                  <a:pt x="25184" y="361188"/>
                </a:lnTo>
                <a:lnTo>
                  <a:pt x="30225" y="372744"/>
                </a:lnTo>
                <a:lnTo>
                  <a:pt x="36703" y="383539"/>
                </a:lnTo>
                <a:lnTo>
                  <a:pt x="43179" y="392938"/>
                </a:lnTo>
                <a:lnTo>
                  <a:pt x="49657" y="402970"/>
                </a:lnTo>
                <a:lnTo>
                  <a:pt x="58293" y="412368"/>
                </a:lnTo>
                <a:lnTo>
                  <a:pt x="66205" y="421639"/>
                </a:lnTo>
                <a:lnTo>
                  <a:pt x="82753" y="439674"/>
                </a:lnTo>
                <a:lnTo>
                  <a:pt x="91389" y="446150"/>
                </a:lnTo>
                <a:lnTo>
                  <a:pt x="101460" y="454025"/>
                </a:lnTo>
                <a:lnTo>
                  <a:pt x="111544" y="461263"/>
                </a:lnTo>
                <a:lnTo>
                  <a:pt x="154000" y="484250"/>
                </a:lnTo>
                <a:lnTo>
                  <a:pt x="189255" y="495807"/>
                </a:lnTo>
                <a:lnTo>
                  <a:pt x="201485" y="499363"/>
                </a:lnTo>
                <a:lnTo>
                  <a:pt x="214439" y="501523"/>
                </a:lnTo>
                <a:lnTo>
                  <a:pt x="226682" y="503046"/>
                </a:lnTo>
                <a:lnTo>
                  <a:pt x="238912" y="504443"/>
                </a:lnTo>
                <a:lnTo>
                  <a:pt x="265531" y="504443"/>
                </a:lnTo>
                <a:lnTo>
                  <a:pt x="290715" y="501523"/>
                </a:lnTo>
                <a:lnTo>
                  <a:pt x="302958" y="499363"/>
                </a:lnTo>
                <a:lnTo>
                  <a:pt x="315188" y="495807"/>
                </a:lnTo>
                <a:lnTo>
                  <a:pt x="328142" y="493649"/>
                </a:lnTo>
                <a:lnTo>
                  <a:pt x="339648" y="489330"/>
                </a:lnTo>
                <a:lnTo>
                  <a:pt x="351167" y="484250"/>
                </a:lnTo>
                <a:lnTo>
                  <a:pt x="361238" y="479298"/>
                </a:lnTo>
                <a:lnTo>
                  <a:pt x="372033" y="474217"/>
                </a:lnTo>
                <a:lnTo>
                  <a:pt x="393623" y="461263"/>
                </a:lnTo>
                <a:lnTo>
                  <a:pt x="413054" y="446150"/>
                </a:lnTo>
                <a:lnTo>
                  <a:pt x="421690" y="439674"/>
                </a:lnTo>
                <a:lnTo>
                  <a:pt x="454787" y="402970"/>
                </a:lnTo>
                <a:lnTo>
                  <a:pt x="479259" y="361188"/>
                </a:lnTo>
                <a:lnTo>
                  <a:pt x="485013" y="350392"/>
                </a:lnTo>
                <a:lnTo>
                  <a:pt x="499402" y="302894"/>
                </a:lnTo>
                <a:lnTo>
                  <a:pt x="501561" y="289940"/>
                </a:lnTo>
                <a:lnTo>
                  <a:pt x="503720" y="277749"/>
                </a:lnTo>
                <a:lnTo>
                  <a:pt x="504444" y="265556"/>
                </a:lnTo>
                <a:lnTo>
                  <a:pt x="504444" y="239649"/>
                </a:lnTo>
                <a:lnTo>
                  <a:pt x="503720" y="225932"/>
                </a:lnTo>
                <a:lnTo>
                  <a:pt x="499402" y="201549"/>
                </a:lnTo>
                <a:lnTo>
                  <a:pt x="496531" y="189229"/>
                </a:lnTo>
                <a:lnTo>
                  <a:pt x="492925" y="177800"/>
                </a:lnTo>
                <a:lnTo>
                  <a:pt x="489331" y="166242"/>
                </a:lnTo>
                <a:lnTo>
                  <a:pt x="485013" y="154686"/>
                </a:lnTo>
                <a:lnTo>
                  <a:pt x="479259" y="142493"/>
                </a:lnTo>
                <a:lnTo>
                  <a:pt x="474218" y="132461"/>
                </a:lnTo>
                <a:lnTo>
                  <a:pt x="467741" y="121665"/>
                </a:lnTo>
                <a:lnTo>
                  <a:pt x="461987" y="110870"/>
                </a:lnTo>
                <a:lnTo>
                  <a:pt x="454787" y="101473"/>
                </a:lnTo>
                <a:lnTo>
                  <a:pt x="446874" y="91439"/>
                </a:lnTo>
                <a:lnTo>
                  <a:pt x="438962" y="82803"/>
                </a:lnTo>
                <a:lnTo>
                  <a:pt x="431038" y="73405"/>
                </a:lnTo>
                <a:lnTo>
                  <a:pt x="421690" y="65531"/>
                </a:lnTo>
                <a:lnTo>
                  <a:pt x="413054" y="57530"/>
                </a:lnTo>
                <a:lnTo>
                  <a:pt x="402983" y="50418"/>
                </a:lnTo>
                <a:lnTo>
                  <a:pt x="361238" y="24511"/>
                </a:lnTo>
                <a:lnTo>
                  <a:pt x="315188" y="7874"/>
                </a:lnTo>
                <a:lnTo>
                  <a:pt x="290715" y="2920"/>
                </a:lnTo>
                <a:lnTo>
                  <a:pt x="265531" y="0"/>
                </a:lnTo>
                <a:close/>
              </a:path>
            </a:pathLst>
          </a:custGeom>
          <a:solidFill>
            <a:srgbClr val="15AF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5195" y="2410967"/>
            <a:ext cx="367665" cy="386080"/>
          </a:xfrm>
          <a:custGeom>
            <a:avLst/>
            <a:gdLst/>
            <a:ahLst/>
            <a:cxnLst/>
            <a:rect l="l" t="t" r="r" b="b"/>
            <a:pathLst>
              <a:path w="367665" h="386080">
                <a:moveTo>
                  <a:pt x="198043" y="0"/>
                </a:moveTo>
                <a:lnTo>
                  <a:pt x="51130" y="0"/>
                </a:lnTo>
                <a:lnTo>
                  <a:pt x="0" y="52451"/>
                </a:lnTo>
                <a:lnTo>
                  <a:pt x="0" y="270510"/>
                </a:lnTo>
                <a:lnTo>
                  <a:pt x="114503" y="385572"/>
                </a:lnTo>
                <a:lnTo>
                  <a:pt x="128905" y="385572"/>
                </a:lnTo>
                <a:lnTo>
                  <a:pt x="141147" y="384175"/>
                </a:lnTo>
                <a:lnTo>
                  <a:pt x="186524" y="375539"/>
                </a:lnTo>
                <a:lnTo>
                  <a:pt x="229006" y="359664"/>
                </a:lnTo>
                <a:lnTo>
                  <a:pt x="267182" y="335280"/>
                </a:lnTo>
                <a:lnTo>
                  <a:pt x="301028" y="306451"/>
                </a:lnTo>
                <a:lnTo>
                  <a:pt x="328396" y="270510"/>
                </a:lnTo>
                <a:lnTo>
                  <a:pt x="349999" y="231648"/>
                </a:lnTo>
                <a:lnTo>
                  <a:pt x="362966" y="187071"/>
                </a:lnTo>
                <a:lnTo>
                  <a:pt x="365848" y="176911"/>
                </a:lnTo>
                <a:lnTo>
                  <a:pt x="367284" y="165481"/>
                </a:lnTo>
                <a:lnTo>
                  <a:pt x="257822" y="55372"/>
                </a:lnTo>
                <a:lnTo>
                  <a:pt x="248462" y="47498"/>
                </a:lnTo>
                <a:lnTo>
                  <a:pt x="244856" y="43942"/>
                </a:lnTo>
                <a:lnTo>
                  <a:pt x="240538" y="41783"/>
                </a:lnTo>
                <a:lnTo>
                  <a:pt x="198043" y="0"/>
                </a:lnTo>
                <a:close/>
              </a:path>
            </a:pathLst>
          </a:custGeom>
          <a:solidFill>
            <a:srgbClr val="1694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5195" y="2410967"/>
            <a:ext cx="198120" cy="269875"/>
          </a:xfrm>
          <a:custGeom>
            <a:avLst/>
            <a:gdLst/>
            <a:ahLst/>
            <a:cxnLst/>
            <a:rect l="l" t="t" r="r" b="b"/>
            <a:pathLst>
              <a:path w="198120" h="269875">
                <a:moveTo>
                  <a:pt x="198120" y="0"/>
                </a:moveTo>
                <a:lnTo>
                  <a:pt x="51155" y="0"/>
                </a:lnTo>
                <a:lnTo>
                  <a:pt x="0" y="52324"/>
                </a:lnTo>
                <a:lnTo>
                  <a:pt x="0" y="269748"/>
                </a:lnTo>
                <a:lnTo>
                  <a:pt x="198120" y="269748"/>
                </a:lnTo>
                <a:lnTo>
                  <a:pt x="1981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5195" y="2410967"/>
            <a:ext cx="50800" cy="52069"/>
          </a:xfrm>
          <a:custGeom>
            <a:avLst/>
            <a:gdLst/>
            <a:ahLst/>
            <a:cxnLst/>
            <a:rect l="l" t="t" r="r" b="b"/>
            <a:pathLst>
              <a:path w="50800" h="52069">
                <a:moveTo>
                  <a:pt x="50292" y="0"/>
                </a:moveTo>
                <a:lnTo>
                  <a:pt x="0" y="51816"/>
                </a:lnTo>
                <a:lnTo>
                  <a:pt x="50292" y="51816"/>
                </a:lnTo>
                <a:lnTo>
                  <a:pt x="50292" y="0"/>
                </a:lnTo>
                <a:close/>
              </a:path>
            </a:pathLst>
          </a:custGeom>
          <a:solidFill>
            <a:srgbClr val="FDC0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5195" y="2462783"/>
            <a:ext cx="50800" cy="53340"/>
          </a:xfrm>
          <a:custGeom>
            <a:avLst/>
            <a:gdLst/>
            <a:ahLst/>
            <a:cxnLst/>
            <a:rect l="l" t="t" r="r" b="b"/>
            <a:pathLst>
              <a:path w="50800" h="53339">
                <a:moveTo>
                  <a:pt x="50292" y="0"/>
                </a:moveTo>
                <a:lnTo>
                  <a:pt x="0" y="0"/>
                </a:lnTo>
                <a:lnTo>
                  <a:pt x="0" y="53339"/>
                </a:lnTo>
                <a:lnTo>
                  <a:pt x="50292" y="0"/>
                </a:lnTo>
                <a:close/>
              </a:path>
            </a:pathLst>
          </a:custGeom>
          <a:solidFill>
            <a:srgbClr val="D1EB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6155" y="2452116"/>
            <a:ext cx="202692" cy="2042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8704" y="2898648"/>
            <a:ext cx="504825" cy="504825"/>
          </a:xfrm>
          <a:custGeom>
            <a:avLst/>
            <a:gdLst/>
            <a:ahLst/>
            <a:cxnLst/>
            <a:rect l="l" t="t" r="r" b="b"/>
            <a:pathLst>
              <a:path w="504825" h="504825">
                <a:moveTo>
                  <a:pt x="265544" y="0"/>
                </a:moveTo>
                <a:lnTo>
                  <a:pt x="239712" y="0"/>
                </a:lnTo>
                <a:lnTo>
                  <a:pt x="226796" y="762"/>
                </a:lnTo>
                <a:lnTo>
                  <a:pt x="213880" y="2412"/>
                </a:lnTo>
                <a:lnTo>
                  <a:pt x="201777" y="4825"/>
                </a:lnTo>
                <a:lnTo>
                  <a:pt x="188861" y="8000"/>
                </a:lnTo>
                <a:lnTo>
                  <a:pt x="177558" y="10413"/>
                </a:lnTo>
                <a:lnTo>
                  <a:pt x="165455" y="15366"/>
                </a:lnTo>
                <a:lnTo>
                  <a:pt x="154152" y="19303"/>
                </a:lnTo>
                <a:lnTo>
                  <a:pt x="142862" y="25018"/>
                </a:lnTo>
                <a:lnTo>
                  <a:pt x="100888" y="49911"/>
                </a:lnTo>
                <a:lnTo>
                  <a:pt x="91198" y="58038"/>
                </a:lnTo>
                <a:lnTo>
                  <a:pt x="82321" y="65277"/>
                </a:lnTo>
                <a:lnTo>
                  <a:pt x="73444" y="74167"/>
                </a:lnTo>
                <a:lnTo>
                  <a:pt x="65379" y="83057"/>
                </a:lnTo>
                <a:lnTo>
                  <a:pt x="57302" y="91821"/>
                </a:lnTo>
                <a:lnTo>
                  <a:pt x="49237" y="101473"/>
                </a:lnTo>
                <a:lnTo>
                  <a:pt x="43586" y="111251"/>
                </a:lnTo>
                <a:lnTo>
                  <a:pt x="36321" y="120903"/>
                </a:lnTo>
                <a:lnTo>
                  <a:pt x="14528" y="165226"/>
                </a:lnTo>
                <a:lnTo>
                  <a:pt x="8077" y="189356"/>
                </a:lnTo>
                <a:lnTo>
                  <a:pt x="4838" y="201422"/>
                </a:lnTo>
                <a:lnTo>
                  <a:pt x="2425" y="214375"/>
                </a:lnTo>
                <a:lnTo>
                  <a:pt x="1612" y="226440"/>
                </a:lnTo>
                <a:lnTo>
                  <a:pt x="0" y="238505"/>
                </a:lnTo>
                <a:lnTo>
                  <a:pt x="0" y="264287"/>
                </a:lnTo>
                <a:lnTo>
                  <a:pt x="1612" y="278002"/>
                </a:lnTo>
                <a:lnTo>
                  <a:pt x="2425" y="290067"/>
                </a:lnTo>
                <a:lnTo>
                  <a:pt x="4838" y="303022"/>
                </a:lnTo>
                <a:lnTo>
                  <a:pt x="8077" y="315087"/>
                </a:lnTo>
                <a:lnTo>
                  <a:pt x="11303" y="326389"/>
                </a:lnTo>
                <a:lnTo>
                  <a:pt x="14528" y="338454"/>
                </a:lnTo>
                <a:lnTo>
                  <a:pt x="24218" y="361061"/>
                </a:lnTo>
                <a:lnTo>
                  <a:pt x="29857" y="372237"/>
                </a:lnTo>
                <a:lnTo>
                  <a:pt x="36321" y="382777"/>
                </a:lnTo>
                <a:lnTo>
                  <a:pt x="43586" y="393191"/>
                </a:lnTo>
                <a:lnTo>
                  <a:pt x="49237" y="402971"/>
                </a:lnTo>
                <a:lnTo>
                  <a:pt x="57302" y="412623"/>
                </a:lnTo>
                <a:lnTo>
                  <a:pt x="65379" y="421386"/>
                </a:lnTo>
                <a:lnTo>
                  <a:pt x="73444" y="430275"/>
                </a:lnTo>
                <a:lnTo>
                  <a:pt x="82321" y="438403"/>
                </a:lnTo>
                <a:lnTo>
                  <a:pt x="91198" y="446404"/>
                </a:lnTo>
                <a:lnTo>
                  <a:pt x="110578" y="460882"/>
                </a:lnTo>
                <a:lnTo>
                  <a:pt x="121869" y="467360"/>
                </a:lnTo>
                <a:lnTo>
                  <a:pt x="132372" y="473837"/>
                </a:lnTo>
                <a:lnTo>
                  <a:pt x="142862" y="479425"/>
                </a:lnTo>
                <a:lnTo>
                  <a:pt x="165455" y="489076"/>
                </a:lnTo>
                <a:lnTo>
                  <a:pt x="177558" y="492378"/>
                </a:lnTo>
                <a:lnTo>
                  <a:pt x="188861" y="496442"/>
                </a:lnTo>
                <a:lnTo>
                  <a:pt x="201777" y="498855"/>
                </a:lnTo>
                <a:lnTo>
                  <a:pt x="213880" y="501268"/>
                </a:lnTo>
                <a:lnTo>
                  <a:pt x="226796" y="502030"/>
                </a:lnTo>
                <a:lnTo>
                  <a:pt x="239712" y="504443"/>
                </a:lnTo>
                <a:lnTo>
                  <a:pt x="265544" y="504443"/>
                </a:lnTo>
                <a:lnTo>
                  <a:pt x="277647" y="502030"/>
                </a:lnTo>
                <a:lnTo>
                  <a:pt x="290563" y="501268"/>
                </a:lnTo>
                <a:lnTo>
                  <a:pt x="302666" y="498855"/>
                </a:lnTo>
                <a:lnTo>
                  <a:pt x="315582" y="496442"/>
                </a:lnTo>
                <a:lnTo>
                  <a:pt x="327685" y="492378"/>
                </a:lnTo>
                <a:lnTo>
                  <a:pt x="372884" y="473837"/>
                </a:lnTo>
                <a:lnTo>
                  <a:pt x="382574" y="467360"/>
                </a:lnTo>
                <a:lnTo>
                  <a:pt x="393865" y="460882"/>
                </a:lnTo>
                <a:lnTo>
                  <a:pt x="413245" y="446404"/>
                </a:lnTo>
                <a:lnTo>
                  <a:pt x="422122" y="438403"/>
                </a:lnTo>
                <a:lnTo>
                  <a:pt x="430999" y="430275"/>
                </a:lnTo>
                <a:lnTo>
                  <a:pt x="439064" y="421386"/>
                </a:lnTo>
                <a:lnTo>
                  <a:pt x="447141" y="412623"/>
                </a:lnTo>
                <a:lnTo>
                  <a:pt x="474586" y="372237"/>
                </a:lnTo>
                <a:lnTo>
                  <a:pt x="479425" y="361061"/>
                </a:lnTo>
                <a:lnTo>
                  <a:pt x="485076" y="349757"/>
                </a:lnTo>
                <a:lnTo>
                  <a:pt x="489915" y="338454"/>
                </a:lnTo>
                <a:lnTo>
                  <a:pt x="493141" y="326389"/>
                </a:lnTo>
                <a:lnTo>
                  <a:pt x="496366" y="315087"/>
                </a:lnTo>
                <a:lnTo>
                  <a:pt x="499605" y="303022"/>
                </a:lnTo>
                <a:lnTo>
                  <a:pt x="502018" y="290067"/>
                </a:lnTo>
                <a:lnTo>
                  <a:pt x="503631" y="278002"/>
                </a:lnTo>
                <a:lnTo>
                  <a:pt x="504444" y="264287"/>
                </a:lnTo>
                <a:lnTo>
                  <a:pt x="504444" y="238505"/>
                </a:lnTo>
                <a:lnTo>
                  <a:pt x="503631" y="226440"/>
                </a:lnTo>
                <a:lnTo>
                  <a:pt x="502018" y="214375"/>
                </a:lnTo>
                <a:lnTo>
                  <a:pt x="499605" y="201422"/>
                </a:lnTo>
                <a:lnTo>
                  <a:pt x="496366" y="189356"/>
                </a:lnTo>
                <a:lnTo>
                  <a:pt x="493141" y="176529"/>
                </a:lnTo>
                <a:lnTo>
                  <a:pt x="489915" y="165226"/>
                </a:lnTo>
                <a:lnTo>
                  <a:pt x="485076" y="153924"/>
                </a:lnTo>
                <a:lnTo>
                  <a:pt x="479425" y="142621"/>
                </a:lnTo>
                <a:lnTo>
                  <a:pt x="474586" y="131317"/>
                </a:lnTo>
                <a:lnTo>
                  <a:pt x="468122" y="120903"/>
                </a:lnTo>
                <a:lnTo>
                  <a:pt x="461670" y="111251"/>
                </a:lnTo>
                <a:lnTo>
                  <a:pt x="455206" y="101473"/>
                </a:lnTo>
                <a:lnTo>
                  <a:pt x="447141" y="91821"/>
                </a:lnTo>
                <a:lnTo>
                  <a:pt x="439064" y="83057"/>
                </a:lnTo>
                <a:lnTo>
                  <a:pt x="430999" y="74167"/>
                </a:lnTo>
                <a:lnTo>
                  <a:pt x="422122" y="65277"/>
                </a:lnTo>
                <a:lnTo>
                  <a:pt x="413245" y="58038"/>
                </a:lnTo>
                <a:lnTo>
                  <a:pt x="403555" y="49911"/>
                </a:lnTo>
                <a:lnTo>
                  <a:pt x="393865" y="42672"/>
                </a:lnTo>
                <a:lnTo>
                  <a:pt x="382574" y="36322"/>
                </a:lnTo>
                <a:lnTo>
                  <a:pt x="372884" y="30606"/>
                </a:lnTo>
                <a:lnTo>
                  <a:pt x="361581" y="25018"/>
                </a:lnTo>
                <a:lnTo>
                  <a:pt x="351091" y="19303"/>
                </a:lnTo>
                <a:lnTo>
                  <a:pt x="338988" y="15366"/>
                </a:lnTo>
                <a:lnTo>
                  <a:pt x="327685" y="10413"/>
                </a:lnTo>
                <a:lnTo>
                  <a:pt x="315582" y="8000"/>
                </a:lnTo>
                <a:lnTo>
                  <a:pt x="302666" y="4825"/>
                </a:lnTo>
                <a:lnTo>
                  <a:pt x="290563" y="2412"/>
                </a:lnTo>
                <a:lnTo>
                  <a:pt x="277647" y="762"/>
                </a:lnTo>
                <a:lnTo>
                  <a:pt x="265544" y="0"/>
                </a:lnTo>
                <a:close/>
              </a:path>
            </a:pathLst>
          </a:custGeom>
          <a:solidFill>
            <a:srgbClr val="FF8E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8244" y="2996183"/>
            <a:ext cx="375285" cy="407034"/>
          </a:xfrm>
          <a:custGeom>
            <a:avLst/>
            <a:gdLst/>
            <a:ahLst/>
            <a:cxnLst/>
            <a:rect l="l" t="t" r="r" b="b"/>
            <a:pathLst>
              <a:path w="375284" h="407035">
                <a:moveTo>
                  <a:pt x="223329" y="4825"/>
                </a:moveTo>
                <a:lnTo>
                  <a:pt x="11290" y="4825"/>
                </a:lnTo>
                <a:lnTo>
                  <a:pt x="6451" y="5587"/>
                </a:lnTo>
                <a:lnTo>
                  <a:pt x="3225" y="7238"/>
                </a:lnTo>
                <a:lnTo>
                  <a:pt x="0" y="15366"/>
                </a:lnTo>
                <a:lnTo>
                  <a:pt x="0" y="299465"/>
                </a:lnTo>
                <a:lnTo>
                  <a:pt x="1612" y="302767"/>
                </a:lnTo>
                <a:lnTo>
                  <a:pt x="4025" y="305942"/>
                </a:lnTo>
                <a:lnTo>
                  <a:pt x="103200" y="406145"/>
                </a:lnTo>
                <a:lnTo>
                  <a:pt x="122554" y="406907"/>
                </a:lnTo>
                <a:lnTo>
                  <a:pt x="136258" y="406145"/>
                </a:lnTo>
                <a:lnTo>
                  <a:pt x="173342" y="401192"/>
                </a:lnTo>
                <a:lnTo>
                  <a:pt x="186245" y="398779"/>
                </a:lnTo>
                <a:lnTo>
                  <a:pt x="197535" y="394842"/>
                </a:lnTo>
                <a:lnTo>
                  <a:pt x="209626" y="390778"/>
                </a:lnTo>
                <a:lnTo>
                  <a:pt x="221716" y="385952"/>
                </a:lnTo>
                <a:lnTo>
                  <a:pt x="232194" y="381888"/>
                </a:lnTo>
                <a:lnTo>
                  <a:pt x="242684" y="375412"/>
                </a:lnTo>
                <a:lnTo>
                  <a:pt x="253161" y="369824"/>
                </a:lnTo>
                <a:lnTo>
                  <a:pt x="264452" y="363346"/>
                </a:lnTo>
                <a:lnTo>
                  <a:pt x="274129" y="355980"/>
                </a:lnTo>
                <a:lnTo>
                  <a:pt x="283794" y="348741"/>
                </a:lnTo>
                <a:lnTo>
                  <a:pt x="292671" y="340740"/>
                </a:lnTo>
                <a:lnTo>
                  <a:pt x="301536" y="332613"/>
                </a:lnTo>
                <a:lnTo>
                  <a:pt x="309600" y="323723"/>
                </a:lnTo>
                <a:lnTo>
                  <a:pt x="317665" y="314070"/>
                </a:lnTo>
                <a:lnTo>
                  <a:pt x="325716" y="305180"/>
                </a:lnTo>
                <a:lnTo>
                  <a:pt x="332168" y="294639"/>
                </a:lnTo>
                <a:lnTo>
                  <a:pt x="338620" y="284988"/>
                </a:lnTo>
                <a:lnTo>
                  <a:pt x="345071" y="274446"/>
                </a:lnTo>
                <a:lnTo>
                  <a:pt x="349910" y="263143"/>
                </a:lnTo>
                <a:lnTo>
                  <a:pt x="355549" y="251840"/>
                </a:lnTo>
                <a:lnTo>
                  <a:pt x="360387" y="240537"/>
                </a:lnTo>
                <a:lnTo>
                  <a:pt x="363613" y="228473"/>
                </a:lnTo>
                <a:lnTo>
                  <a:pt x="366839" y="217169"/>
                </a:lnTo>
                <a:lnTo>
                  <a:pt x="370065" y="205104"/>
                </a:lnTo>
                <a:lnTo>
                  <a:pt x="372491" y="192150"/>
                </a:lnTo>
                <a:lnTo>
                  <a:pt x="374103" y="180086"/>
                </a:lnTo>
                <a:lnTo>
                  <a:pt x="374904" y="166369"/>
                </a:lnTo>
                <a:lnTo>
                  <a:pt x="374904" y="152526"/>
                </a:lnTo>
                <a:lnTo>
                  <a:pt x="231394" y="7238"/>
                </a:lnTo>
                <a:lnTo>
                  <a:pt x="230581" y="7238"/>
                </a:lnTo>
                <a:lnTo>
                  <a:pt x="227355" y="5587"/>
                </a:lnTo>
                <a:lnTo>
                  <a:pt x="223329" y="4825"/>
                </a:lnTo>
                <a:close/>
              </a:path>
              <a:path w="375284" h="407035">
                <a:moveTo>
                  <a:pt x="122554" y="1650"/>
                </a:moveTo>
                <a:lnTo>
                  <a:pt x="111264" y="1650"/>
                </a:lnTo>
                <a:lnTo>
                  <a:pt x="107226" y="4825"/>
                </a:lnTo>
                <a:lnTo>
                  <a:pt x="127381" y="4825"/>
                </a:lnTo>
                <a:lnTo>
                  <a:pt x="124968" y="3175"/>
                </a:lnTo>
                <a:lnTo>
                  <a:pt x="122554" y="1650"/>
                </a:lnTo>
                <a:close/>
              </a:path>
              <a:path w="375284" h="407035">
                <a:moveTo>
                  <a:pt x="116903" y="0"/>
                </a:moveTo>
                <a:lnTo>
                  <a:pt x="113677" y="1650"/>
                </a:lnTo>
                <a:lnTo>
                  <a:pt x="120129" y="1650"/>
                </a:lnTo>
                <a:lnTo>
                  <a:pt x="116903" y="0"/>
                </a:lnTo>
                <a:close/>
              </a:path>
            </a:pathLst>
          </a:custGeom>
          <a:solidFill>
            <a:srgbClr val="EC74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8244" y="3009900"/>
            <a:ext cx="233679" cy="294640"/>
          </a:xfrm>
          <a:custGeom>
            <a:avLst/>
            <a:gdLst/>
            <a:ahLst/>
            <a:cxnLst/>
            <a:rect l="l" t="t" r="r" b="b"/>
            <a:pathLst>
              <a:path w="233679" h="294639">
                <a:moveTo>
                  <a:pt x="222719" y="0"/>
                </a:moveTo>
                <a:lnTo>
                  <a:pt x="11252" y="0"/>
                </a:lnTo>
                <a:lnTo>
                  <a:pt x="6426" y="762"/>
                </a:lnTo>
                <a:lnTo>
                  <a:pt x="3213" y="2412"/>
                </a:lnTo>
                <a:lnTo>
                  <a:pt x="1612" y="6476"/>
                </a:lnTo>
                <a:lnTo>
                  <a:pt x="0" y="10413"/>
                </a:lnTo>
                <a:lnTo>
                  <a:pt x="0" y="284479"/>
                </a:lnTo>
                <a:lnTo>
                  <a:pt x="1612" y="288544"/>
                </a:lnTo>
                <a:lnTo>
                  <a:pt x="3213" y="291719"/>
                </a:lnTo>
                <a:lnTo>
                  <a:pt x="6426" y="293370"/>
                </a:lnTo>
                <a:lnTo>
                  <a:pt x="11252" y="294132"/>
                </a:lnTo>
                <a:lnTo>
                  <a:pt x="222719" y="294132"/>
                </a:lnTo>
                <a:lnTo>
                  <a:pt x="226745" y="293370"/>
                </a:lnTo>
                <a:lnTo>
                  <a:pt x="230759" y="291719"/>
                </a:lnTo>
                <a:lnTo>
                  <a:pt x="232371" y="288544"/>
                </a:lnTo>
                <a:lnTo>
                  <a:pt x="233172" y="284479"/>
                </a:lnTo>
                <a:lnTo>
                  <a:pt x="233172" y="10413"/>
                </a:lnTo>
                <a:lnTo>
                  <a:pt x="232371" y="6476"/>
                </a:lnTo>
                <a:lnTo>
                  <a:pt x="230759" y="2412"/>
                </a:lnTo>
                <a:lnTo>
                  <a:pt x="226745" y="762"/>
                </a:lnTo>
                <a:lnTo>
                  <a:pt x="222719" y="0"/>
                </a:lnTo>
                <a:close/>
              </a:path>
            </a:pathLst>
          </a:custGeom>
          <a:solidFill>
            <a:srgbClr val="0D2F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8244" y="3002279"/>
            <a:ext cx="233679" cy="292735"/>
          </a:xfrm>
          <a:custGeom>
            <a:avLst/>
            <a:gdLst/>
            <a:ahLst/>
            <a:cxnLst/>
            <a:rect l="l" t="t" r="r" b="b"/>
            <a:pathLst>
              <a:path w="233679" h="292735">
                <a:moveTo>
                  <a:pt x="222719" y="0"/>
                </a:moveTo>
                <a:lnTo>
                  <a:pt x="11252" y="0"/>
                </a:lnTo>
                <a:lnTo>
                  <a:pt x="6426" y="762"/>
                </a:lnTo>
                <a:lnTo>
                  <a:pt x="3213" y="2412"/>
                </a:lnTo>
                <a:lnTo>
                  <a:pt x="1612" y="6350"/>
                </a:lnTo>
                <a:lnTo>
                  <a:pt x="0" y="10414"/>
                </a:lnTo>
                <a:lnTo>
                  <a:pt x="0" y="282956"/>
                </a:lnTo>
                <a:lnTo>
                  <a:pt x="1612" y="287020"/>
                </a:lnTo>
                <a:lnTo>
                  <a:pt x="3213" y="290195"/>
                </a:lnTo>
                <a:lnTo>
                  <a:pt x="6426" y="292608"/>
                </a:lnTo>
                <a:lnTo>
                  <a:pt x="226745" y="292608"/>
                </a:lnTo>
                <a:lnTo>
                  <a:pt x="230759" y="290195"/>
                </a:lnTo>
                <a:lnTo>
                  <a:pt x="232371" y="287020"/>
                </a:lnTo>
                <a:lnTo>
                  <a:pt x="233172" y="282956"/>
                </a:lnTo>
                <a:lnTo>
                  <a:pt x="233172" y="10414"/>
                </a:lnTo>
                <a:lnTo>
                  <a:pt x="232371" y="6350"/>
                </a:lnTo>
                <a:lnTo>
                  <a:pt x="230759" y="2412"/>
                </a:lnTo>
                <a:lnTo>
                  <a:pt x="226745" y="762"/>
                </a:lnTo>
                <a:lnTo>
                  <a:pt x="222719" y="0"/>
                </a:lnTo>
                <a:close/>
              </a:path>
            </a:pathLst>
          </a:custGeom>
          <a:solidFill>
            <a:srgbClr val="2C57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8055" y="3020567"/>
            <a:ext cx="195580" cy="256540"/>
          </a:xfrm>
          <a:custGeom>
            <a:avLst/>
            <a:gdLst/>
            <a:ahLst/>
            <a:cxnLst/>
            <a:rect l="l" t="t" r="r" b="b"/>
            <a:pathLst>
              <a:path w="195579" h="256539">
                <a:moveTo>
                  <a:pt x="0" y="256032"/>
                </a:moveTo>
                <a:lnTo>
                  <a:pt x="195072" y="256032"/>
                </a:lnTo>
                <a:lnTo>
                  <a:pt x="195072" y="0"/>
                </a:lnTo>
                <a:lnTo>
                  <a:pt x="0" y="0"/>
                </a:lnTo>
                <a:lnTo>
                  <a:pt x="0" y="2560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8055" y="3272789"/>
            <a:ext cx="195580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072" y="0"/>
                </a:lnTo>
              </a:path>
            </a:pathLst>
          </a:custGeom>
          <a:ln w="7620">
            <a:solidFill>
              <a:srgbClr val="D1EB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9872" y="3017520"/>
            <a:ext cx="91440" cy="17145"/>
          </a:xfrm>
          <a:custGeom>
            <a:avLst/>
            <a:gdLst/>
            <a:ahLst/>
            <a:cxnLst/>
            <a:rect l="l" t="t" r="r" b="b"/>
            <a:pathLst>
              <a:path w="91440" h="17144">
                <a:moveTo>
                  <a:pt x="87388" y="0"/>
                </a:moveTo>
                <a:lnTo>
                  <a:pt x="3238" y="0"/>
                </a:lnTo>
                <a:lnTo>
                  <a:pt x="1612" y="1650"/>
                </a:lnTo>
                <a:lnTo>
                  <a:pt x="812" y="3175"/>
                </a:lnTo>
                <a:lnTo>
                  <a:pt x="0" y="5587"/>
                </a:lnTo>
                <a:lnTo>
                  <a:pt x="0" y="16763"/>
                </a:lnTo>
                <a:lnTo>
                  <a:pt x="91440" y="16763"/>
                </a:lnTo>
                <a:lnTo>
                  <a:pt x="91440" y="5587"/>
                </a:lnTo>
                <a:lnTo>
                  <a:pt x="90627" y="3175"/>
                </a:lnTo>
                <a:lnTo>
                  <a:pt x="89827" y="1650"/>
                </a:lnTo>
                <a:lnTo>
                  <a:pt x="87388" y="0"/>
                </a:lnTo>
                <a:close/>
              </a:path>
            </a:pathLst>
          </a:custGeom>
          <a:solidFill>
            <a:srgbClr val="F89B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9872" y="3012948"/>
            <a:ext cx="91440" cy="17145"/>
          </a:xfrm>
          <a:custGeom>
            <a:avLst/>
            <a:gdLst/>
            <a:ahLst/>
            <a:cxnLst/>
            <a:rect l="l" t="t" r="r" b="b"/>
            <a:pathLst>
              <a:path w="91440" h="17144">
                <a:moveTo>
                  <a:pt x="87388" y="0"/>
                </a:moveTo>
                <a:lnTo>
                  <a:pt x="3238" y="0"/>
                </a:lnTo>
                <a:lnTo>
                  <a:pt x="1612" y="1650"/>
                </a:lnTo>
                <a:lnTo>
                  <a:pt x="0" y="6730"/>
                </a:lnTo>
                <a:lnTo>
                  <a:pt x="0" y="16763"/>
                </a:lnTo>
                <a:lnTo>
                  <a:pt x="91440" y="16763"/>
                </a:lnTo>
                <a:lnTo>
                  <a:pt x="91440" y="6730"/>
                </a:lnTo>
                <a:lnTo>
                  <a:pt x="89827" y="1650"/>
                </a:lnTo>
                <a:lnTo>
                  <a:pt x="87388" y="0"/>
                </a:lnTo>
                <a:close/>
              </a:path>
            </a:pathLst>
          </a:custGeom>
          <a:solidFill>
            <a:srgbClr val="FDC0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0351" y="2996183"/>
            <a:ext cx="29209" cy="30480"/>
          </a:xfrm>
          <a:custGeom>
            <a:avLst/>
            <a:gdLst/>
            <a:ahLst/>
            <a:cxnLst/>
            <a:rect l="l" t="t" r="r" b="b"/>
            <a:pathLst>
              <a:path w="29209" h="30480">
                <a:moveTo>
                  <a:pt x="14478" y="0"/>
                </a:moveTo>
                <a:lnTo>
                  <a:pt x="11264" y="1650"/>
                </a:lnTo>
                <a:lnTo>
                  <a:pt x="8851" y="2412"/>
                </a:lnTo>
                <a:lnTo>
                  <a:pt x="6438" y="3301"/>
                </a:lnTo>
                <a:lnTo>
                  <a:pt x="4826" y="4952"/>
                </a:lnTo>
                <a:lnTo>
                  <a:pt x="2413" y="6603"/>
                </a:lnTo>
                <a:lnTo>
                  <a:pt x="800" y="9016"/>
                </a:lnTo>
                <a:lnTo>
                  <a:pt x="0" y="12318"/>
                </a:lnTo>
                <a:lnTo>
                  <a:pt x="0" y="18161"/>
                </a:lnTo>
                <a:lnTo>
                  <a:pt x="800" y="21462"/>
                </a:lnTo>
                <a:lnTo>
                  <a:pt x="2413" y="23875"/>
                </a:lnTo>
                <a:lnTo>
                  <a:pt x="4826" y="25526"/>
                </a:lnTo>
                <a:lnTo>
                  <a:pt x="6438" y="27177"/>
                </a:lnTo>
                <a:lnTo>
                  <a:pt x="8851" y="29717"/>
                </a:lnTo>
                <a:lnTo>
                  <a:pt x="11264" y="30479"/>
                </a:lnTo>
                <a:lnTo>
                  <a:pt x="17691" y="30479"/>
                </a:lnTo>
                <a:lnTo>
                  <a:pt x="28956" y="18161"/>
                </a:lnTo>
                <a:lnTo>
                  <a:pt x="28956" y="12318"/>
                </a:lnTo>
                <a:lnTo>
                  <a:pt x="28155" y="9016"/>
                </a:lnTo>
                <a:lnTo>
                  <a:pt x="26543" y="6603"/>
                </a:lnTo>
                <a:lnTo>
                  <a:pt x="23329" y="3301"/>
                </a:lnTo>
                <a:lnTo>
                  <a:pt x="20104" y="2412"/>
                </a:lnTo>
                <a:lnTo>
                  <a:pt x="17691" y="1650"/>
                </a:lnTo>
                <a:lnTo>
                  <a:pt x="14478" y="0"/>
                </a:lnTo>
                <a:close/>
              </a:path>
            </a:pathLst>
          </a:custGeom>
          <a:solidFill>
            <a:srgbClr val="FDC0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4819" y="3081527"/>
            <a:ext cx="152400" cy="929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7116" y="3215639"/>
            <a:ext cx="67310" cy="27940"/>
          </a:xfrm>
          <a:custGeom>
            <a:avLst/>
            <a:gdLst/>
            <a:ahLst/>
            <a:cxnLst/>
            <a:rect l="l" t="t" r="r" b="b"/>
            <a:pathLst>
              <a:path w="67309" h="27939">
                <a:moveTo>
                  <a:pt x="2425" y="888"/>
                </a:moveTo>
                <a:lnTo>
                  <a:pt x="1612" y="2539"/>
                </a:lnTo>
                <a:lnTo>
                  <a:pt x="812" y="3301"/>
                </a:lnTo>
                <a:lnTo>
                  <a:pt x="812" y="4190"/>
                </a:lnTo>
                <a:lnTo>
                  <a:pt x="2425" y="8255"/>
                </a:lnTo>
                <a:lnTo>
                  <a:pt x="812" y="12446"/>
                </a:lnTo>
                <a:lnTo>
                  <a:pt x="0" y="15748"/>
                </a:lnTo>
                <a:lnTo>
                  <a:pt x="0" y="20827"/>
                </a:lnTo>
                <a:lnTo>
                  <a:pt x="812" y="24130"/>
                </a:lnTo>
                <a:lnTo>
                  <a:pt x="1612" y="26543"/>
                </a:lnTo>
                <a:lnTo>
                  <a:pt x="2425" y="27432"/>
                </a:lnTo>
                <a:lnTo>
                  <a:pt x="5651" y="27432"/>
                </a:lnTo>
                <a:lnTo>
                  <a:pt x="6464" y="26543"/>
                </a:lnTo>
                <a:lnTo>
                  <a:pt x="7277" y="24130"/>
                </a:lnTo>
                <a:lnTo>
                  <a:pt x="7492" y="23240"/>
                </a:lnTo>
                <a:lnTo>
                  <a:pt x="3225" y="23240"/>
                </a:lnTo>
                <a:lnTo>
                  <a:pt x="3225" y="18287"/>
                </a:lnTo>
                <a:lnTo>
                  <a:pt x="4038" y="14097"/>
                </a:lnTo>
                <a:lnTo>
                  <a:pt x="7148" y="14097"/>
                </a:lnTo>
                <a:lnTo>
                  <a:pt x="6464" y="9144"/>
                </a:lnTo>
                <a:lnTo>
                  <a:pt x="9634" y="5842"/>
                </a:lnTo>
                <a:lnTo>
                  <a:pt x="5651" y="5842"/>
                </a:lnTo>
                <a:lnTo>
                  <a:pt x="3225" y="2539"/>
                </a:lnTo>
                <a:lnTo>
                  <a:pt x="2425" y="888"/>
                </a:lnTo>
                <a:close/>
              </a:path>
              <a:path w="67309" h="27939">
                <a:moveTo>
                  <a:pt x="7148" y="14097"/>
                </a:moveTo>
                <a:lnTo>
                  <a:pt x="4038" y="14097"/>
                </a:lnTo>
                <a:lnTo>
                  <a:pt x="4038" y="19938"/>
                </a:lnTo>
                <a:lnTo>
                  <a:pt x="3225" y="23240"/>
                </a:lnTo>
                <a:lnTo>
                  <a:pt x="7492" y="23240"/>
                </a:lnTo>
                <a:lnTo>
                  <a:pt x="8077" y="20827"/>
                </a:lnTo>
                <a:lnTo>
                  <a:pt x="7148" y="14097"/>
                </a:lnTo>
                <a:close/>
              </a:path>
              <a:path w="67309" h="27939">
                <a:moveTo>
                  <a:pt x="24231" y="4190"/>
                </a:moveTo>
                <a:lnTo>
                  <a:pt x="16154" y="4190"/>
                </a:lnTo>
                <a:lnTo>
                  <a:pt x="19392" y="4952"/>
                </a:lnTo>
                <a:lnTo>
                  <a:pt x="21818" y="6604"/>
                </a:lnTo>
                <a:lnTo>
                  <a:pt x="25044" y="9144"/>
                </a:lnTo>
                <a:lnTo>
                  <a:pt x="26657" y="12446"/>
                </a:lnTo>
                <a:lnTo>
                  <a:pt x="27470" y="13335"/>
                </a:lnTo>
                <a:lnTo>
                  <a:pt x="25044" y="15748"/>
                </a:lnTo>
                <a:lnTo>
                  <a:pt x="24231" y="18287"/>
                </a:lnTo>
                <a:lnTo>
                  <a:pt x="24231" y="20827"/>
                </a:lnTo>
                <a:lnTo>
                  <a:pt x="25044" y="22479"/>
                </a:lnTo>
                <a:lnTo>
                  <a:pt x="27470" y="23240"/>
                </a:lnTo>
                <a:lnTo>
                  <a:pt x="29895" y="23240"/>
                </a:lnTo>
                <a:lnTo>
                  <a:pt x="32321" y="22479"/>
                </a:lnTo>
                <a:lnTo>
                  <a:pt x="33121" y="20827"/>
                </a:lnTo>
                <a:lnTo>
                  <a:pt x="33121" y="19938"/>
                </a:lnTo>
                <a:lnTo>
                  <a:pt x="26657" y="19938"/>
                </a:lnTo>
                <a:lnTo>
                  <a:pt x="26657" y="18287"/>
                </a:lnTo>
                <a:lnTo>
                  <a:pt x="29082" y="15748"/>
                </a:lnTo>
                <a:lnTo>
                  <a:pt x="32636" y="15748"/>
                </a:lnTo>
                <a:lnTo>
                  <a:pt x="32321" y="14097"/>
                </a:lnTo>
                <a:lnTo>
                  <a:pt x="36152" y="11684"/>
                </a:lnTo>
                <a:lnTo>
                  <a:pt x="29895" y="11684"/>
                </a:lnTo>
                <a:lnTo>
                  <a:pt x="29082" y="10033"/>
                </a:lnTo>
                <a:lnTo>
                  <a:pt x="27470" y="6604"/>
                </a:lnTo>
                <a:lnTo>
                  <a:pt x="24231" y="4190"/>
                </a:lnTo>
                <a:close/>
              </a:path>
              <a:path w="67309" h="27939">
                <a:moveTo>
                  <a:pt x="32636" y="15748"/>
                </a:moveTo>
                <a:lnTo>
                  <a:pt x="29082" y="15748"/>
                </a:lnTo>
                <a:lnTo>
                  <a:pt x="29082" y="19938"/>
                </a:lnTo>
                <a:lnTo>
                  <a:pt x="33121" y="19938"/>
                </a:lnTo>
                <a:lnTo>
                  <a:pt x="33121" y="18287"/>
                </a:lnTo>
                <a:lnTo>
                  <a:pt x="32636" y="15748"/>
                </a:lnTo>
                <a:close/>
              </a:path>
              <a:path w="67309" h="27939">
                <a:moveTo>
                  <a:pt x="50088" y="8255"/>
                </a:moveTo>
                <a:lnTo>
                  <a:pt x="45237" y="8255"/>
                </a:lnTo>
                <a:lnTo>
                  <a:pt x="46863" y="10033"/>
                </a:lnTo>
                <a:lnTo>
                  <a:pt x="46863" y="14986"/>
                </a:lnTo>
                <a:lnTo>
                  <a:pt x="47663" y="16637"/>
                </a:lnTo>
                <a:lnTo>
                  <a:pt x="47663" y="17399"/>
                </a:lnTo>
                <a:lnTo>
                  <a:pt x="49276" y="18287"/>
                </a:lnTo>
                <a:lnTo>
                  <a:pt x="50901" y="18287"/>
                </a:lnTo>
                <a:lnTo>
                  <a:pt x="53327" y="15748"/>
                </a:lnTo>
                <a:lnTo>
                  <a:pt x="54430" y="14097"/>
                </a:lnTo>
                <a:lnTo>
                  <a:pt x="50901" y="14097"/>
                </a:lnTo>
                <a:lnTo>
                  <a:pt x="50901" y="11684"/>
                </a:lnTo>
                <a:lnTo>
                  <a:pt x="50088" y="8255"/>
                </a:lnTo>
                <a:close/>
              </a:path>
              <a:path w="67309" h="27939">
                <a:moveTo>
                  <a:pt x="58978" y="6604"/>
                </a:moveTo>
                <a:lnTo>
                  <a:pt x="55740" y="6604"/>
                </a:lnTo>
                <a:lnTo>
                  <a:pt x="54127" y="7493"/>
                </a:lnTo>
                <a:lnTo>
                  <a:pt x="52514" y="9144"/>
                </a:lnTo>
                <a:lnTo>
                  <a:pt x="50901" y="14097"/>
                </a:lnTo>
                <a:lnTo>
                  <a:pt x="54430" y="14097"/>
                </a:lnTo>
                <a:lnTo>
                  <a:pt x="54940" y="13335"/>
                </a:lnTo>
                <a:lnTo>
                  <a:pt x="55740" y="10033"/>
                </a:lnTo>
                <a:lnTo>
                  <a:pt x="55740" y="9144"/>
                </a:lnTo>
                <a:lnTo>
                  <a:pt x="66249" y="9144"/>
                </a:lnTo>
                <a:lnTo>
                  <a:pt x="65443" y="8255"/>
                </a:lnTo>
                <a:lnTo>
                  <a:pt x="64630" y="7493"/>
                </a:lnTo>
                <a:lnTo>
                  <a:pt x="63017" y="7493"/>
                </a:lnTo>
                <a:lnTo>
                  <a:pt x="58978" y="6604"/>
                </a:lnTo>
                <a:close/>
              </a:path>
              <a:path w="67309" h="27939">
                <a:moveTo>
                  <a:pt x="45237" y="4952"/>
                </a:moveTo>
                <a:lnTo>
                  <a:pt x="42011" y="5842"/>
                </a:lnTo>
                <a:lnTo>
                  <a:pt x="37973" y="6604"/>
                </a:lnTo>
                <a:lnTo>
                  <a:pt x="29895" y="11684"/>
                </a:lnTo>
                <a:lnTo>
                  <a:pt x="36152" y="11684"/>
                </a:lnTo>
                <a:lnTo>
                  <a:pt x="38773" y="10033"/>
                </a:lnTo>
                <a:lnTo>
                  <a:pt x="42011" y="8255"/>
                </a:lnTo>
                <a:lnTo>
                  <a:pt x="50088" y="8255"/>
                </a:lnTo>
                <a:lnTo>
                  <a:pt x="45237" y="4952"/>
                </a:lnTo>
                <a:close/>
              </a:path>
              <a:path w="67309" h="27939">
                <a:moveTo>
                  <a:pt x="66249" y="9144"/>
                </a:moveTo>
                <a:lnTo>
                  <a:pt x="55740" y="9144"/>
                </a:lnTo>
                <a:lnTo>
                  <a:pt x="63017" y="11684"/>
                </a:lnTo>
                <a:lnTo>
                  <a:pt x="65443" y="11684"/>
                </a:lnTo>
                <a:lnTo>
                  <a:pt x="67056" y="10033"/>
                </a:lnTo>
                <a:lnTo>
                  <a:pt x="66249" y="9144"/>
                </a:lnTo>
                <a:close/>
              </a:path>
              <a:path w="67309" h="27939">
                <a:moveTo>
                  <a:pt x="16154" y="0"/>
                </a:moveTo>
                <a:lnTo>
                  <a:pt x="12928" y="888"/>
                </a:lnTo>
                <a:lnTo>
                  <a:pt x="10502" y="2539"/>
                </a:lnTo>
                <a:lnTo>
                  <a:pt x="8077" y="3301"/>
                </a:lnTo>
                <a:lnTo>
                  <a:pt x="5651" y="5842"/>
                </a:lnTo>
                <a:lnTo>
                  <a:pt x="9634" y="5842"/>
                </a:lnTo>
                <a:lnTo>
                  <a:pt x="10502" y="4952"/>
                </a:lnTo>
                <a:lnTo>
                  <a:pt x="12928" y="4190"/>
                </a:lnTo>
                <a:lnTo>
                  <a:pt x="24231" y="4190"/>
                </a:lnTo>
                <a:lnTo>
                  <a:pt x="20193" y="888"/>
                </a:lnTo>
                <a:lnTo>
                  <a:pt x="16154" y="0"/>
                </a:lnTo>
                <a:close/>
              </a:path>
            </a:pathLst>
          </a:custGeom>
          <a:solidFill>
            <a:srgbClr val="15AF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5656" y="1495044"/>
            <a:ext cx="504825" cy="506095"/>
          </a:xfrm>
          <a:custGeom>
            <a:avLst/>
            <a:gdLst/>
            <a:ahLst/>
            <a:cxnLst/>
            <a:rect l="l" t="t" r="r" b="b"/>
            <a:pathLst>
              <a:path w="504825" h="506094">
                <a:moveTo>
                  <a:pt x="265442" y="0"/>
                </a:moveTo>
                <a:lnTo>
                  <a:pt x="239534" y="0"/>
                </a:lnTo>
                <a:lnTo>
                  <a:pt x="226314" y="1650"/>
                </a:lnTo>
                <a:lnTo>
                  <a:pt x="214147" y="2666"/>
                </a:lnTo>
                <a:lnTo>
                  <a:pt x="189293" y="8000"/>
                </a:lnTo>
                <a:lnTo>
                  <a:pt x="177660" y="11175"/>
                </a:lnTo>
                <a:lnTo>
                  <a:pt x="165506" y="15366"/>
                </a:lnTo>
                <a:lnTo>
                  <a:pt x="154393" y="20192"/>
                </a:lnTo>
                <a:lnTo>
                  <a:pt x="142773" y="24891"/>
                </a:lnTo>
                <a:lnTo>
                  <a:pt x="101523" y="50418"/>
                </a:lnTo>
                <a:lnTo>
                  <a:pt x="74028" y="74294"/>
                </a:lnTo>
                <a:lnTo>
                  <a:pt x="65570" y="82676"/>
                </a:lnTo>
                <a:lnTo>
                  <a:pt x="36487" y="122046"/>
                </a:lnTo>
                <a:lnTo>
                  <a:pt x="20091" y="154812"/>
                </a:lnTo>
                <a:lnTo>
                  <a:pt x="15328" y="165988"/>
                </a:lnTo>
                <a:lnTo>
                  <a:pt x="3175" y="214248"/>
                </a:lnTo>
                <a:lnTo>
                  <a:pt x="0" y="252983"/>
                </a:lnTo>
                <a:lnTo>
                  <a:pt x="533" y="265683"/>
                </a:lnTo>
                <a:lnTo>
                  <a:pt x="5283" y="303910"/>
                </a:lnTo>
                <a:lnTo>
                  <a:pt x="20091" y="351663"/>
                </a:lnTo>
                <a:lnTo>
                  <a:pt x="43357" y="394080"/>
                </a:lnTo>
                <a:lnTo>
                  <a:pt x="58165" y="413638"/>
                </a:lnTo>
                <a:lnTo>
                  <a:pt x="65570" y="423290"/>
                </a:lnTo>
                <a:lnTo>
                  <a:pt x="101523" y="455548"/>
                </a:lnTo>
                <a:lnTo>
                  <a:pt x="142773" y="480567"/>
                </a:lnTo>
                <a:lnTo>
                  <a:pt x="189293" y="497966"/>
                </a:lnTo>
                <a:lnTo>
                  <a:pt x="239534" y="505459"/>
                </a:lnTo>
                <a:lnTo>
                  <a:pt x="252222" y="505967"/>
                </a:lnTo>
                <a:lnTo>
                  <a:pt x="265442" y="505459"/>
                </a:lnTo>
                <a:lnTo>
                  <a:pt x="315671" y="497966"/>
                </a:lnTo>
                <a:lnTo>
                  <a:pt x="361670" y="480567"/>
                </a:lnTo>
                <a:lnTo>
                  <a:pt x="402920" y="455548"/>
                </a:lnTo>
                <a:lnTo>
                  <a:pt x="438873" y="423290"/>
                </a:lnTo>
                <a:lnTo>
                  <a:pt x="467956" y="383920"/>
                </a:lnTo>
                <a:lnTo>
                  <a:pt x="489115" y="339978"/>
                </a:lnTo>
                <a:lnTo>
                  <a:pt x="501802" y="291210"/>
                </a:lnTo>
                <a:lnTo>
                  <a:pt x="504444" y="252983"/>
                </a:lnTo>
                <a:lnTo>
                  <a:pt x="503910" y="239775"/>
                </a:lnTo>
                <a:lnTo>
                  <a:pt x="501802" y="214248"/>
                </a:lnTo>
                <a:lnTo>
                  <a:pt x="499160" y="202056"/>
                </a:lnTo>
                <a:lnTo>
                  <a:pt x="496506" y="189356"/>
                </a:lnTo>
                <a:lnTo>
                  <a:pt x="493344" y="177164"/>
                </a:lnTo>
                <a:lnTo>
                  <a:pt x="489115" y="165988"/>
                </a:lnTo>
                <a:lnTo>
                  <a:pt x="484352" y="154812"/>
                </a:lnTo>
                <a:lnTo>
                  <a:pt x="479590" y="143255"/>
                </a:lnTo>
                <a:lnTo>
                  <a:pt x="454215" y="101853"/>
                </a:lnTo>
                <a:lnTo>
                  <a:pt x="430415" y="74294"/>
                </a:lnTo>
                <a:lnTo>
                  <a:pt x="421957" y="65785"/>
                </a:lnTo>
                <a:lnTo>
                  <a:pt x="382828" y="36575"/>
                </a:lnTo>
                <a:lnTo>
                  <a:pt x="338937" y="15366"/>
                </a:lnTo>
                <a:lnTo>
                  <a:pt x="290817" y="2666"/>
                </a:lnTo>
                <a:lnTo>
                  <a:pt x="278130" y="1650"/>
                </a:lnTo>
                <a:lnTo>
                  <a:pt x="265442" y="0"/>
                </a:lnTo>
                <a:close/>
              </a:path>
            </a:pathLst>
          </a:custGeom>
          <a:solidFill>
            <a:srgbClr val="C1D2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0623" y="1610867"/>
            <a:ext cx="379730" cy="390525"/>
          </a:xfrm>
          <a:custGeom>
            <a:avLst/>
            <a:gdLst/>
            <a:ahLst/>
            <a:cxnLst/>
            <a:rect l="l" t="t" r="r" b="b"/>
            <a:pathLst>
              <a:path w="379730" h="390525">
                <a:moveTo>
                  <a:pt x="227584" y="0"/>
                </a:moveTo>
                <a:lnTo>
                  <a:pt x="0" y="55118"/>
                </a:lnTo>
                <a:lnTo>
                  <a:pt x="38112" y="93853"/>
                </a:lnTo>
                <a:lnTo>
                  <a:pt x="79921" y="183387"/>
                </a:lnTo>
                <a:lnTo>
                  <a:pt x="10058" y="273558"/>
                </a:lnTo>
                <a:lnTo>
                  <a:pt x="125958" y="390144"/>
                </a:lnTo>
                <a:lnTo>
                  <a:pt x="132308" y="390144"/>
                </a:lnTo>
                <a:lnTo>
                  <a:pt x="134962" y="389636"/>
                </a:lnTo>
                <a:lnTo>
                  <a:pt x="135483" y="389636"/>
                </a:lnTo>
                <a:lnTo>
                  <a:pt x="147662" y="388493"/>
                </a:lnTo>
                <a:lnTo>
                  <a:pt x="159829" y="387985"/>
                </a:lnTo>
                <a:lnTo>
                  <a:pt x="171475" y="385953"/>
                </a:lnTo>
                <a:lnTo>
                  <a:pt x="183121" y="383286"/>
                </a:lnTo>
                <a:lnTo>
                  <a:pt x="194233" y="380619"/>
                </a:lnTo>
                <a:lnTo>
                  <a:pt x="205879" y="377444"/>
                </a:lnTo>
                <a:lnTo>
                  <a:pt x="216992" y="373126"/>
                </a:lnTo>
                <a:lnTo>
                  <a:pt x="227584" y="369443"/>
                </a:lnTo>
                <a:lnTo>
                  <a:pt x="238163" y="364744"/>
                </a:lnTo>
                <a:lnTo>
                  <a:pt x="248221" y="359410"/>
                </a:lnTo>
                <a:lnTo>
                  <a:pt x="258279" y="353568"/>
                </a:lnTo>
                <a:lnTo>
                  <a:pt x="267804" y="347218"/>
                </a:lnTo>
                <a:lnTo>
                  <a:pt x="277863" y="340868"/>
                </a:lnTo>
                <a:lnTo>
                  <a:pt x="286321" y="333375"/>
                </a:lnTo>
                <a:lnTo>
                  <a:pt x="295325" y="326009"/>
                </a:lnTo>
                <a:lnTo>
                  <a:pt x="303796" y="318008"/>
                </a:lnTo>
                <a:lnTo>
                  <a:pt x="311734" y="310134"/>
                </a:lnTo>
                <a:lnTo>
                  <a:pt x="319138" y="301117"/>
                </a:lnTo>
                <a:lnTo>
                  <a:pt x="326555" y="292608"/>
                </a:lnTo>
                <a:lnTo>
                  <a:pt x="333425" y="283083"/>
                </a:lnTo>
                <a:lnTo>
                  <a:pt x="339775" y="273558"/>
                </a:lnTo>
                <a:lnTo>
                  <a:pt x="346138" y="264541"/>
                </a:lnTo>
                <a:lnTo>
                  <a:pt x="351421" y="253873"/>
                </a:lnTo>
                <a:lnTo>
                  <a:pt x="356717" y="243840"/>
                </a:lnTo>
                <a:lnTo>
                  <a:pt x="361480" y="232664"/>
                </a:lnTo>
                <a:lnTo>
                  <a:pt x="365188" y="222123"/>
                </a:lnTo>
                <a:lnTo>
                  <a:pt x="369417" y="210947"/>
                </a:lnTo>
                <a:lnTo>
                  <a:pt x="372071" y="199262"/>
                </a:lnTo>
                <a:lnTo>
                  <a:pt x="374713" y="188214"/>
                </a:lnTo>
                <a:lnTo>
                  <a:pt x="376834" y="176022"/>
                </a:lnTo>
                <a:lnTo>
                  <a:pt x="378421" y="163830"/>
                </a:lnTo>
                <a:lnTo>
                  <a:pt x="379476" y="152146"/>
                </a:lnTo>
                <a:lnTo>
                  <a:pt x="227584" y="0"/>
                </a:lnTo>
                <a:close/>
              </a:path>
            </a:pathLst>
          </a:custGeom>
          <a:solidFill>
            <a:srgbClr val="9DB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6051" y="1610867"/>
            <a:ext cx="278892" cy="2727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1104" y="1761744"/>
            <a:ext cx="254635" cy="41275"/>
          </a:xfrm>
          <a:custGeom>
            <a:avLst/>
            <a:gdLst/>
            <a:ahLst/>
            <a:cxnLst/>
            <a:rect l="l" t="t" r="r" b="b"/>
            <a:pathLst>
              <a:path w="254634" h="41275">
                <a:moveTo>
                  <a:pt x="254508" y="0"/>
                </a:moveTo>
                <a:lnTo>
                  <a:pt x="7416" y="0"/>
                </a:lnTo>
                <a:lnTo>
                  <a:pt x="5295" y="507"/>
                </a:lnTo>
                <a:lnTo>
                  <a:pt x="4241" y="1015"/>
                </a:lnTo>
                <a:lnTo>
                  <a:pt x="3175" y="2158"/>
                </a:lnTo>
                <a:lnTo>
                  <a:pt x="2120" y="5841"/>
                </a:lnTo>
                <a:lnTo>
                  <a:pt x="533" y="10540"/>
                </a:lnTo>
                <a:lnTo>
                  <a:pt x="533" y="15239"/>
                </a:lnTo>
                <a:lnTo>
                  <a:pt x="0" y="20573"/>
                </a:lnTo>
                <a:lnTo>
                  <a:pt x="0" y="25272"/>
                </a:lnTo>
                <a:lnTo>
                  <a:pt x="533" y="30606"/>
                </a:lnTo>
                <a:lnTo>
                  <a:pt x="2120" y="34289"/>
                </a:lnTo>
                <a:lnTo>
                  <a:pt x="3175" y="38988"/>
                </a:lnTo>
                <a:lnTo>
                  <a:pt x="5295" y="40639"/>
                </a:lnTo>
                <a:lnTo>
                  <a:pt x="7416" y="41147"/>
                </a:lnTo>
                <a:lnTo>
                  <a:pt x="254508" y="41147"/>
                </a:lnTo>
                <a:lnTo>
                  <a:pt x="254508" y="31114"/>
                </a:lnTo>
                <a:lnTo>
                  <a:pt x="11137" y="31114"/>
                </a:lnTo>
                <a:lnTo>
                  <a:pt x="10071" y="20573"/>
                </a:lnTo>
                <a:lnTo>
                  <a:pt x="11137" y="10032"/>
                </a:lnTo>
                <a:lnTo>
                  <a:pt x="254508" y="10032"/>
                </a:lnTo>
                <a:lnTo>
                  <a:pt x="254508" y="0"/>
                </a:lnTo>
                <a:close/>
              </a:path>
            </a:pathLst>
          </a:custGeom>
          <a:solidFill>
            <a:srgbClr val="CE5D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2440" y="1839467"/>
            <a:ext cx="52069" cy="22860"/>
          </a:xfrm>
          <a:custGeom>
            <a:avLst/>
            <a:gdLst/>
            <a:ahLst/>
            <a:cxnLst/>
            <a:rect l="l" t="t" r="r" b="b"/>
            <a:pathLst>
              <a:path w="52070" h="22860">
                <a:moveTo>
                  <a:pt x="51815" y="0"/>
                </a:moveTo>
                <a:lnTo>
                  <a:pt x="3276" y="0"/>
                </a:lnTo>
                <a:lnTo>
                  <a:pt x="0" y="7747"/>
                </a:lnTo>
                <a:lnTo>
                  <a:pt x="4368" y="7747"/>
                </a:lnTo>
                <a:lnTo>
                  <a:pt x="10363" y="9525"/>
                </a:lnTo>
                <a:lnTo>
                  <a:pt x="17995" y="12319"/>
                </a:lnTo>
                <a:lnTo>
                  <a:pt x="26720" y="15112"/>
                </a:lnTo>
                <a:lnTo>
                  <a:pt x="34912" y="18923"/>
                </a:lnTo>
                <a:lnTo>
                  <a:pt x="41998" y="22860"/>
                </a:lnTo>
                <a:lnTo>
                  <a:pt x="51815" y="0"/>
                </a:lnTo>
                <a:close/>
              </a:path>
            </a:pathLst>
          </a:custGeom>
          <a:solidFill>
            <a:srgbClr val="DC70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4631" y="1703832"/>
            <a:ext cx="50800" cy="79375"/>
          </a:xfrm>
          <a:custGeom>
            <a:avLst/>
            <a:gdLst/>
            <a:ahLst/>
            <a:cxnLst/>
            <a:rect l="l" t="t" r="r" b="b"/>
            <a:pathLst>
              <a:path w="50800" h="79375">
                <a:moveTo>
                  <a:pt x="29248" y="0"/>
                </a:moveTo>
                <a:lnTo>
                  <a:pt x="0" y="0"/>
                </a:lnTo>
                <a:lnTo>
                  <a:pt x="1028" y="2158"/>
                </a:lnTo>
                <a:lnTo>
                  <a:pt x="3594" y="8508"/>
                </a:lnTo>
                <a:lnTo>
                  <a:pt x="7188" y="19050"/>
                </a:lnTo>
                <a:lnTo>
                  <a:pt x="10261" y="34289"/>
                </a:lnTo>
                <a:lnTo>
                  <a:pt x="11798" y="43814"/>
                </a:lnTo>
                <a:lnTo>
                  <a:pt x="12319" y="51815"/>
                </a:lnTo>
                <a:lnTo>
                  <a:pt x="12203" y="60705"/>
                </a:lnTo>
                <a:lnTo>
                  <a:pt x="11798" y="66039"/>
                </a:lnTo>
                <a:lnTo>
                  <a:pt x="10261" y="76072"/>
                </a:lnTo>
                <a:lnTo>
                  <a:pt x="9753" y="79247"/>
                </a:lnTo>
                <a:lnTo>
                  <a:pt x="33362" y="60705"/>
                </a:lnTo>
                <a:lnTo>
                  <a:pt x="49515" y="60705"/>
                </a:lnTo>
                <a:lnTo>
                  <a:pt x="48755" y="54990"/>
                </a:lnTo>
                <a:lnTo>
                  <a:pt x="46697" y="43814"/>
                </a:lnTo>
                <a:lnTo>
                  <a:pt x="42595" y="30606"/>
                </a:lnTo>
                <a:lnTo>
                  <a:pt x="37973" y="18541"/>
                </a:lnTo>
                <a:lnTo>
                  <a:pt x="34378" y="8508"/>
                </a:lnTo>
                <a:lnTo>
                  <a:pt x="29248" y="0"/>
                </a:lnTo>
                <a:close/>
              </a:path>
              <a:path w="50800" h="79375">
                <a:moveTo>
                  <a:pt x="49515" y="60705"/>
                </a:moveTo>
                <a:lnTo>
                  <a:pt x="33362" y="60705"/>
                </a:lnTo>
                <a:lnTo>
                  <a:pt x="50292" y="66547"/>
                </a:lnTo>
                <a:lnTo>
                  <a:pt x="49515" y="60705"/>
                </a:lnTo>
                <a:close/>
              </a:path>
            </a:pathLst>
          </a:custGeom>
          <a:solidFill>
            <a:srgbClr val="ECB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44667" y="3739896"/>
            <a:ext cx="911860" cy="169545"/>
          </a:xfrm>
          <a:custGeom>
            <a:avLst/>
            <a:gdLst/>
            <a:ahLst/>
            <a:cxnLst/>
            <a:rect l="l" t="t" r="r" b="b"/>
            <a:pathLst>
              <a:path w="911860" h="169545">
                <a:moveTo>
                  <a:pt x="0" y="0"/>
                </a:moveTo>
                <a:lnTo>
                  <a:pt x="0" y="78739"/>
                </a:lnTo>
                <a:lnTo>
                  <a:pt x="455676" y="169163"/>
                </a:lnTo>
                <a:lnTo>
                  <a:pt x="852472" y="90423"/>
                </a:lnTo>
                <a:lnTo>
                  <a:pt x="455676" y="90423"/>
                </a:lnTo>
                <a:lnTo>
                  <a:pt x="0" y="0"/>
                </a:lnTo>
                <a:close/>
              </a:path>
              <a:path w="911860" h="169545">
                <a:moveTo>
                  <a:pt x="911352" y="0"/>
                </a:moveTo>
                <a:lnTo>
                  <a:pt x="455676" y="90423"/>
                </a:lnTo>
                <a:lnTo>
                  <a:pt x="852472" y="90423"/>
                </a:lnTo>
                <a:lnTo>
                  <a:pt x="911352" y="78739"/>
                </a:lnTo>
                <a:lnTo>
                  <a:pt x="911352" y="0"/>
                </a:lnTo>
                <a:close/>
              </a:path>
            </a:pathLst>
          </a:custGeom>
          <a:solidFill>
            <a:srgbClr val="244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350391" y="4211706"/>
            <a:ext cx="9804400" cy="1122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501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principale fonte della contabilità dello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Stato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e degli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enti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pubblici è la Costituzione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, che detta i  principi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fondamentali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tema di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bilancio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,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controlli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e giurisdizione della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Corte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dei Conti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, nonché</a:t>
            </a:r>
            <a:r>
              <a:rPr sz="1600" spc="2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di 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decentramento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di compiti ed attività finanziarie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favore degli enti</a:t>
            </a:r>
            <a:r>
              <a:rPr sz="160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territoriali.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31647" y="4110228"/>
            <a:ext cx="1068324" cy="15285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1209273" y="6543354"/>
            <a:ext cx="221615" cy="20827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29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7527" y="232409"/>
            <a:ext cx="41446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Obiettivo dell'intervento formativo</a:t>
            </a:r>
          </a:p>
        </p:txBody>
      </p:sp>
      <p:sp>
        <p:nvSpPr>
          <p:cNvPr id="7" name="object 7"/>
          <p:cNvSpPr/>
          <p:nvPr/>
        </p:nvSpPr>
        <p:spPr>
          <a:xfrm>
            <a:off x="683513" y="1567433"/>
            <a:ext cx="809625" cy="807720"/>
          </a:xfrm>
          <a:custGeom>
            <a:avLst/>
            <a:gdLst/>
            <a:ahLst/>
            <a:cxnLst/>
            <a:rect l="l" t="t" r="r" b="b"/>
            <a:pathLst>
              <a:path w="809625" h="807719">
                <a:moveTo>
                  <a:pt x="0" y="403860"/>
                </a:moveTo>
                <a:lnTo>
                  <a:pt x="2722" y="356767"/>
                </a:lnTo>
                <a:lnTo>
                  <a:pt x="10686" y="311269"/>
                </a:lnTo>
                <a:lnTo>
                  <a:pt x="23588" y="267668"/>
                </a:lnTo>
                <a:lnTo>
                  <a:pt x="41125" y="226267"/>
                </a:lnTo>
                <a:lnTo>
                  <a:pt x="62994" y="187370"/>
                </a:lnTo>
                <a:lnTo>
                  <a:pt x="88890" y="151280"/>
                </a:lnTo>
                <a:lnTo>
                  <a:pt x="118510" y="118300"/>
                </a:lnTo>
                <a:lnTo>
                  <a:pt x="151550" y="88734"/>
                </a:lnTo>
                <a:lnTo>
                  <a:pt x="187707" y="62884"/>
                </a:lnTo>
                <a:lnTo>
                  <a:pt x="226678" y="41054"/>
                </a:lnTo>
                <a:lnTo>
                  <a:pt x="268158" y="23548"/>
                </a:lnTo>
                <a:lnTo>
                  <a:pt x="311845" y="10668"/>
                </a:lnTo>
                <a:lnTo>
                  <a:pt x="357434" y="2717"/>
                </a:lnTo>
                <a:lnTo>
                  <a:pt x="404622" y="0"/>
                </a:lnTo>
                <a:lnTo>
                  <a:pt x="451819" y="2717"/>
                </a:lnTo>
                <a:lnTo>
                  <a:pt x="497414" y="10667"/>
                </a:lnTo>
                <a:lnTo>
                  <a:pt x="541105" y="23548"/>
                </a:lnTo>
                <a:lnTo>
                  <a:pt x="582587" y="41054"/>
                </a:lnTo>
                <a:lnTo>
                  <a:pt x="621558" y="62884"/>
                </a:lnTo>
                <a:lnTo>
                  <a:pt x="657714" y="88734"/>
                </a:lnTo>
                <a:lnTo>
                  <a:pt x="690753" y="118300"/>
                </a:lnTo>
                <a:lnTo>
                  <a:pt x="720369" y="151280"/>
                </a:lnTo>
                <a:lnTo>
                  <a:pt x="746262" y="187370"/>
                </a:lnTo>
                <a:lnTo>
                  <a:pt x="768127" y="226267"/>
                </a:lnTo>
                <a:lnTo>
                  <a:pt x="785660" y="267668"/>
                </a:lnTo>
                <a:lnTo>
                  <a:pt x="798560" y="311269"/>
                </a:lnTo>
                <a:lnTo>
                  <a:pt x="806522" y="356767"/>
                </a:lnTo>
                <a:lnTo>
                  <a:pt x="809244" y="403860"/>
                </a:lnTo>
                <a:lnTo>
                  <a:pt x="806522" y="450952"/>
                </a:lnTo>
                <a:lnTo>
                  <a:pt x="798560" y="496450"/>
                </a:lnTo>
                <a:lnTo>
                  <a:pt x="785660" y="540051"/>
                </a:lnTo>
                <a:lnTo>
                  <a:pt x="768127" y="581452"/>
                </a:lnTo>
                <a:lnTo>
                  <a:pt x="746262" y="620349"/>
                </a:lnTo>
                <a:lnTo>
                  <a:pt x="720369" y="656439"/>
                </a:lnTo>
                <a:lnTo>
                  <a:pt x="690753" y="689419"/>
                </a:lnTo>
                <a:lnTo>
                  <a:pt x="657714" y="718985"/>
                </a:lnTo>
                <a:lnTo>
                  <a:pt x="621558" y="744835"/>
                </a:lnTo>
                <a:lnTo>
                  <a:pt x="582587" y="766665"/>
                </a:lnTo>
                <a:lnTo>
                  <a:pt x="541105" y="784171"/>
                </a:lnTo>
                <a:lnTo>
                  <a:pt x="497414" y="797051"/>
                </a:lnTo>
                <a:lnTo>
                  <a:pt x="451819" y="805002"/>
                </a:lnTo>
                <a:lnTo>
                  <a:pt x="404622" y="807719"/>
                </a:lnTo>
                <a:lnTo>
                  <a:pt x="357434" y="805002"/>
                </a:lnTo>
                <a:lnTo>
                  <a:pt x="311845" y="797051"/>
                </a:lnTo>
                <a:lnTo>
                  <a:pt x="268158" y="784171"/>
                </a:lnTo>
                <a:lnTo>
                  <a:pt x="226678" y="766665"/>
                </a:lnTo>
                <a:lnTo>
                  <a:pt x="187707" y="744835"/>
                </a:lnTo>
                <a:lnTo>
                  <a:pt x="151550" y="718985"/>
                </a:lnTo>
                <a:lnTo>
                  <a:pt x="118510" y="689419"/>
                </a:lnTo>
                <a:lnTo>
                  <a:pt x="88890" y="656439"/>
                </a:lnTo>
                <a:lnTo>
                  <a:pt x="62994" y="620349"/>
                </a:lnTo>
                <a:lnTo>
                  <a:pt x="41125" y="581452"/>
                </a:lnTo>
                <a:lnTo>
                  <a:pt x="23588" y="540051"/>
                </a:lnTo>
                <a:lnTo>
                  <a:pt x="10686" y="496450"/>
                </a:lnTo>
                <a:lnTo>
                  <a:pt x="2722" y="450952"/>
                </a:lnTo>
                <a:lnTo>
                  <a:pt x="0" y="403860"/>
                </a:lnTo>
                <a:close/>
              </a:path>
            </a:pathLst>
          </a:custGeom>
          <a:ln w="38100">
            <a:solidFill>
              <a:srgbClr val="8496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0663" y="1743455"/>
            <a:ext cx="668020" cy="424180"/>
          </a:xfrm>
          <a:custGeom>
            <a:avLst/>
            <a:gdLst/>
            <a:ahLst/>
            <a:cxnLst/>
            <a:rect l="l" t="t" r="r" b="b"/>
            <a:pathLst>
              <a:path w="668019" h="424180">
                <a:moveTo>
                  <a:pt x="613918" y="218059"/>
                </a:moveTo>
                <a:lnTo>
                  <a:pt x="598297" y="218059"/>
                </a:lnTo>
                <a:lnTo>
                  <a:pt x="598297" y="310642"/>
                </a:lnTo>
                <a:lnTo>
                  <a:pt x="595630" y="312166"/>
                </a:lnTo>
                <a:lnTo>
                  <a:pt x="585597" y="332105"/>
                </a:lnTo>
                <a:lnTo>
                  <a:pt x="585851" y="335026"/>
                </a:lnTo>
                <a:lnTo>
                  <a:pt x="594486" y="351282"/>
                </a:lnTo>
                <a:lnTo>
                  <a:pt x="571246" y="414274"/>
                </a:lnTo>
                <a:lnTo>
                  <a:pt x="602107" y="423672"/>
                </a:lnTo>
                <a:lnTo>
                  <a:pt x="609980" y="423672"/>
                </a:lnTo>
                <a:lnTo>
                  <a:pt x="614172" y="423164"/>
                </a:lnTo>
                <a:lnTo>
                  <a:pt x="618236" y="422402"/>
                </a:lnTo>
                <a:lnTo>
                  <a:pt x="622427" y="421513"/>
                </a:lnTo>
                <a:lnTo>
                  <a:pt x="626745" y="419989"/>
                </a:lnTo>
                <a:lnTo>
                  <a:pt x="631317" y="418465"/>
                </a:lnTo>
                <a:lnTo>
                  <a:pt x="635889" y="416560"/>
                </a:lnTo>
                <a:lnTo>
                  <a:pt x="640715" y="414274"/>
                </a:lnTo>
                <a:lnTo>
                  <a:pt x="617601" y="351282"/>
                </a:lnTo>
                <a:lnTo>
                  <a:pt x="619633" y="349631"/>
                </a:lnTo>
                <a:lnTo>
                  <a:pt x="626618" y="332105"/>
                </a:lnTo>
                <a:lnTo>
                  <a:pt x="626364" y="328676"/>
                </a:lnTo>
                <a:lnTo>
                  <a:pt x="613918" y="310642"/>
                </a:lnTo>
                <a:lnTo>
                  <a:pt x="613918" y="218059"/>
                </a:lnTo>
                <a:close/>
              </a:path>
              <a:path w="668019" h="424180">
                <a:moveTo>
                  <a:pt x="345732" y="174752"/>
                </a:moveTo>
                <a:lnTo>
                  <a:pt x="325475" y="174752"/>
                </a:lnTo>
                <a:lnTo>
                  <a:pt x="317411" y="175006"/>
                </a:lnTo>
                <a:lnTo>
                  <a:pt x="269265" y="179451"/>
                </a:lnTo>
                <a:lnTo>
                  <a:pt x="223951" y="188341"/>
                </a:lnTo>
                <a:lnTo>
                  <a:pt x="180390" y="201676"/>
                </a:lnTo>
                <a:lnTo>
                  <a:pt x="151409" y="213233"/>
                </a:lnTo>
                <a:lnTo>
                  <a:pt x="151409" y="332359"/>
                </a:lnTo>
                <a:lnTo>
                  <a:pt x="516102" y="332359"/>
                </a:lnTo>
                <a:lnTo>
                  <a:pt x="516102" y="213233"/>
                </a:lnTo>
                <a:lnTo>
                  <a:pt x="514578" y="212725"/>
                </a:lnTo>
                <a:lnTo>
                  <a:pt x="504342" y="208280"/>
                </a:lnTo>
                <a:lnTo>
                  <a:pt x="461200" y="193040"/>
                </a:lnTo>
                <a:lnTo>
                  <a:pt x="416318" y="182372"/>
                </a:lnTo>
                <a:lnTo>
                  <a:pt x="357720" y="175260"/>
                </a:lnTo>
                <a:lnTo>
                  <a:pt x="345732" y="174752"/>
                </a:lnTo>
                <a:close/>
              </a:path>
              <a:path w="668019" h="424180">
                <a:moveTo>
                  <a:pt x="609104" y="146685"/>
                </a:moveTo>
                <a:lnTo>
                  <a:pt x="331139" y="146685"/>
                </a:lnTo>
                <a:lnTo>
                  <a:pt x="344652" y="146939"/>
                </a:lnTo>
                <a:lnTo>
                  <a:pt x="357936" y="147701"/>
                </a:lnTo>
                <a:lnTo>
                  <a:pt x="396494" y="151892"/>
                </a:lnTo>
                <a:lnTo>
                  <a:pt x="445300" y="162433"/>
                </a:lnTo>
                <a:lnTo>
                  <a:pt x="492569" y="177800"/>
                </a:lnTo>
                <a:lnTo>
                  <a:pt x="527215" y="192278"/>
                </a:lnTo>
                <a:lnTo>
                  <a:pt x="527862" y="192278"/>
                </a:lnTo>
                <a:lnTo>
                  <a:pt x="537845" y="196977"/>
                </a:lnTo>
                <a:lnTo>
                  <a:pt x="537845" y="253111"/>
                </a:lnTo>
                <a:lnTo>
                  <a:pt x="598297" y="218059"/>
                </a:lnTo>
                <a:lnTo>
                  <a:pt x="613918" y="218059"/>
                </a:lnTo>
                <a:lnTo>
                  <a:pt x="613918" y="209042"/>
                </a:lnTo>
                <a:lnTo>
                  <a:pt x="667511" y="177800"/>
                </a:lnTo>
                <a:lnTo>
                  <a:pt x="609104" y="146685"/>
                </a:lnTo>
                <a:close/>
              </a:path>
              <a:path w="668019" h="424180">
                <a:moveTo>
                  <a:pt x="333755" y="0"/>
                </a:moveTo>
                <a:lnTo>
                  <a:pt x="0" y="177800"/>
                </a:lnTo>
                <a:lnTo>
                  <a:pt x="2184" y="178943"/>
                </a:lnTo>
                <a:lnTo>
                  <a:pt x="124612" y="250571"/>
                </a:lnTo>
                <a:lnTo>
                  <a:pt x="124612" y="196977"/>
                </a:lnTo>
                <a:lnTo>
                  <a:pt x="134632" y="192278"/>
                </a:lnTo>
                <a:lnTo>
                  <a:pt x="135077" y="192278"/>
                </a:lnTo>
                <a:lnTo>
                  <a:pt x="144437" y="188087"/>
                </a:lnTo>
                <a:lnTo>
                  <a:pt x="163398" y="180213"/>
                </a:lnTo>
                <a:lnTo>
                  <a:pt x="182562" y="173355"/>
                </a:lnTo>
                <a:lnTo>
                  <a:pt x="192151" y="169799"/>
                </a:lnTo>
                <a:lnTo>
                  <a:pt x="239864" y="156845"/>
                </a:lnTo>
                <a:lnTo>
                  <a:pt x="284302" y="149479"/>
                </a:lnTo>
                <a:lnTo>
                  <a:pt x="331139" y="146685"/>
                </a:lnTo>
                <a:lnTo>
                  <a:pt x="609104" y="146685"/>
                </a:lnTo>
                <a:lnTo>
                  <a:pt x="333755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827657" y="1494561"/>
            <a:ext cx="9375775" cy="903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Consolidare ed aggiornare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,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tramite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l’erogazione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di formazione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in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aula,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le competenze degli  Assistenti Amministrativi del </a:t>
            </a:r>
            <a:r>
              <a:rPr sz="1600" b="1" dirty="0">
                <a:solidFill>
                  <a:srgbClr val="244060"/>
                </a:solidFill>
                <a:latin typeface="Arial"/>
                <a:cs typeface="Arial"/>
              </a:rPr>
              <a:t>territorio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nazionale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,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su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tematiche amministrativo contabili, anche </a:t>
            </a:r>
            <a:r>
              <a:rPr sz="1600" spc="-15" dirty="0">
                <a:solidFill>
                  <a:srgbClr val="244060"/>
                </a:solidFill>
                <a:latin typeface="Arial"/>
                <a:cs typeface="Arial"/>
              </a:rPr>
              <a:t>in 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funzione delle ultime novità normative e procedurali</a:t>
            </a:r>
            <a:r>
              <a:rPr sz="1600" spc="4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intervenute.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27657" y="3555263"/>
            <a:ext cx="9374505" cy="1196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20100"/>
              </a:lnSpc>
              <a:spcBef>
                <a:spcPts val="95"/>
              </a:spcBef>
            </a:pP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Ottimizzare e migliorare i processi </a:t>
            </a:r>
            <a:r>
              <a:rPr sz="1600" b="1" dirty="0">
                <a:solidFill>
                  <a:srgbClr val="244060"/>
                </a:solidFill>
                <a:latin typeface="Arial"/>
                <a:cs typeface="Arial"/>
              </a:rPr>
              <a:t>ed </a:t>
            </a:r>
            <a:r>
              <a:rPr sz="1600" b="1" spc="-5" dirty="0">
                <a:solidFill>
                  <a:srgbClr val="244060"/>
                </a:solidFill>
                <a:latin typeface="Arial"/>
                <a:cs typeface="Arial"/>
              </a:rPr>
              <a:t>i sistemi informativi a supporto della gestione  amministrativo contabile delle scuole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, valorizzando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il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ruolo attivo delle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scuole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per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la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rilevazione </a:t>
            </a:r>
            <a:r>
              <a:rPr sz="1600" spc="-20" dirty="0">
                <a:solidFill>
                  <a:srgbClr val="244060"/>
                </a:solidFill>
                <a:latin typeface="Arial"/>
                <a:cs typeface="Arial"/>
              </a:rPr>
              <a:t>di 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specifici fabbisogni,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la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condivisione di esperienze operative e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lo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sviluppo di </a:t>
            </a:r>
            <a:r>
              <a:rPr sz="1600" spc="-10" dirty="0">
                <a:solidFill>
                  <a:srgbClr val="244060"/>
                </a:solidFill>
                <a:latin typeface="Arial"/>
                <a:cs typeface="Arial"/>
              </a:rPr>
              <a:t>soluzioni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organizzative, di  processo e tecnologiche coerenti con </a:t>
            </a:r>
            <a:r>
              <a:rPr sz="1600" dirty="0">
                <a:solidFill>
                  <a:srgbClr val="244060"/>
                </a:solidFill>
                <a:latin typeface="Arial"/>
                <a:cs typeface="Arial"/>
              </a:rPr>
              <a:t>le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esigenze</a:t>
            </a:r>
            <a:r>
              <a:rPr sz="1600" spc="1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244060"/>
                </a:solidFill>
                <a:latin typeface="Arial"/>
                <a:cs typeface="Arial"/>
              </a:rPr>
              <a:t>rilevate.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06067" y="3031235"/>
            <a:ext cx="9976485" cy="76200"/>
          </a:xfrm>
          <a:custGeom>
            <a:avLst/>
            <a:gdLst/>
            <a:ahLst/>
            <a:cxnLst/>
            <a:rect l="l" t="t" r="r" b="b"/>
            <a:pathLst>
              <a:path w="9976485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4921" y="44450"/>
                </a:lnTo>
                <a:lnTo>
                  <a:pt x="38100" y="44450"/>
                </a:lnTo>
                <a:lnTo>
                  <a:pt x="38100" y="31750"/>
                </a:lnTo>
                <a:lnTo>
                  <a:pt x="74921" y="31750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  <a:path w="9976485" h="76200">
                <a:moveTo>
                  <a:pt x="9938131" y="0"/>
                </a:moveTo>
                <a:lnTo>
                  <a:pt x="9923283" y="2988"/>
                </a:lnTo>
                <a:lnTo>
                  <a:pt x="9911175" y="11144"/>
                </a:lnTo>
                <a:lnTo>
                  <a:pt x="9903019" y="23252"/>
                </a:lnTo>
                <a:lnTo>
                  <a:pt x="9900031" y="38100"/>
                </a:lnTo>
                <a:lnTo>
                  <a:pt x="9903019" y="52947"/>
                </a:lnTo>
                <a:lnTo>
                  <a:pt x="9911175" y="65055"/>
                </a:lnTo>
                <a:lnTo>
                  <a:pt x="9923283" y="73211"/>
                </a:lnTo>
                <a:lnTo>
                  <a:pt x="9938131" y="76200"/>
                </a:lnTo>
                <a:lnTo>
                  <a:pt x="9952924" y="73211"/>
                </a:lnTo>
                <a:lnTo>
                  <a:pt x="9965039" y="65055"/>
                </a:lnTo>
                <a:lnTo>
                  <a:pt x="9973224" y="52947"/>
                </a:lnTo>
                <a:lnTo>
                  <a:pt x="9974945" y="44450"/>
                </a:lnTo>
                <a:lnTo>
                  <a:pt x="9938131" y="44450"/>
                </a:lnTo>
                <a:lnTo>
                  <a:pt x="9938131" y="31750"/>
                </a:lnTo>
                <a:lnTo>
                  <a:pt x="9974945" y="31750"/>
                </a:lnTo>
                <a:lnTo>
                  <a:pt x="9973224" y="23252"/>
                </a:lnTo>
                <a:lnTo>
                  <a:pt x="9965039" y="11144"/>
                </a:lnTo>
                <a:lnTo>
                  <a:pt x="9952924" y="2988"/>
                </a:lnTo>
                <a:lnTo>
                  <a:pt x="9938131" y="0"/>
                </a:lnTo>
                <a:close/>
              </a:path>
              <a:path w="9976485" h="76200">
                <a:moveTo>
                  <a:pt x="74921" y="31750"/>
                </a:moveTo>
                <a:lnTo>
                  <a:pt x="38100" y="31750"/>
                </a:lnTo>
                <a:lnTo>
                  <a:pt x="38100" y="44450"/>
                </a:lnTo>
                <a:lnTo>
                  <a:pt x="74921" y="44450"/>
                </a:lnTo>
                <a:lnTo>
                  <a:pt x="76200" y="38100"/>
                </a:lnTo>
                <a:lnTo>
                  <a:pt x="74921" y="31750"/>
                </a:lnTo>
                <a:close/>
              </a:path>
              <a:path w="9976485" h="76200">
                <a:moveTo>
                  <a:pt x="9901309" y="31750"/>
                </a:moveTo>
                <a:lnTo>
                  <a:pt x="74921" y="31750"/>
                </a:lnTo>
                <a:lnTo>
                  <a:pt x="76200" y="38100"/>
                </a:lnTo>
                <a:lnTo>
                  <a:pt x="74921" y="44450"/>
                </a:lnTo>
                <a:lnTo>
                  <a:pt x="9901309" y="44450"/>
                </a:lnTo>
                <a:lnTo>
                  <a:pt x="9900031" y="38100"/>
                </a:lnTo>
                <a:lnTo>
                  <a:pt x="9901309" y="31750"/>
                </a:lnTo>
                <a:close/>
              </a:path>
              <a:path w="9976485" h="76200">
                <a:moveTo>
                  <a:pt x="9974945" y="31750"/>
                </a:moveTo>
                <a:lnTo>
                  <a:pt x="9938131" y="31750"/>
                </a:lnTo>
                <a:lnTo>
                  <a:pt x="9938131" y="44450"/>
                </a:lnTo>
                <a:lnTo>
                  <a:pt x="9974945" y="44450"/>
                </a:lnTo>
                <a:lnTo>
                  <a:pt x="9976231" y="38100"/>
                </a:lnTo>
                <a:lnTo>
                  <a:pt x="9974945" y="3175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3513" y="3758946"/>
            <a:ext cx="822960" cy="822960"/>
          </a:xfrm>
          <a:custGeom>
            <a:avLst/>
            <a:gdLst/>
            <a:ahLst/>
            <a:cxnLst/>
            <a:rect l="l" t="t" r="r" b="b"/>
            <a:pathLst>
              <a:path w="822960" h="822960">
                <a:moveTo>
                  <a:pt x="0" y="411479"/>
                </a:moveTo>
                <a:lnTo>
                  <a:pt x="2768" y="363502"/>
                </a:lnTo>
                <a:lnTo>
                  <a:pt x="10867" y="317147"/>
                </a:lnTo>
                <a:lnTo>
                  <a:pt x="23988" y="272725"/>
                </a:lnTo>
                <a:lnTo>
                  <a:pt x="41823" y="230543"/>
                </a:lnTo>
                <a:lnTo>
                  <a:pt x="64062" y="190913"/>
                </a:lnTo>
                <a:lnTo>
                  <a:pt x="90397" y="154141"/>
                </a:lnTo>
                <a:lnTo>
                  <a:pt x="120519" y="120538"/>
                </a:lnTo>
                <a:lnTo>
                  <a:pt x="154120" y="90413"/>
                </a:lnTo>
                <a:lnTo>
                  <a:pt x="190890" y="64075"/>
                </a:lnTo>
                <a:lnTo>
                  <a:pt x="230521" y="41832"/>
                </a:lnTo>
                <a:lnTo>
                  <a:pt x="272704" y="23994"/>
                </a:lnTo>
                <a:lnTo>
                  <a:pt x="317131" y="10870"/>
                </a:lnTo>
                <a:lnTo>
                  <a:pt x="363492" y="2769"/>
                </a:lnTo>
                <a:lnTo>
                  <a:pt x="411480" y="0"/>
                </a:lnTo>
                <a:lnTo>
                  <a:pt x="459457" y="2769"/>
                </a:lnTo>
                <a:lnTo>
                  <a:pt x="505812" y="10870"/>
                </a:lnTo>
                <a:lnTo>
                  <a:pt x="550234" y="23994"/>
                </a:lnTo>
                <a:lnTo>
                  <a:pt x="592416" y="41832"/>
                </a:lnTo>
                <a:lnTo>
                  <a:pt x="632046" y="64075"/>
                </a:lnTo>
                <a:lnTo>
                  <a:pt x="668818" y="90413"/>
                </a:lnTo>
                <a:lnTo>
                  <a:pt x="702421" y="120538"/>
                </a:lnTo>
                <a:lnTo>
                  <a:pt x="732546" y="154141"/>
                </a:lnTo>
                <a:lnTo>
                  <a:pt x="758884" y="190913"/>
                </a:lnTo>
                <a:lnTo>
                  <a:pt x="781127" y="230543"/>
                </a:lnTo>
                <a:lnTo>
                  <a:pt x="798965" y="272725"/>
                </a:lnTo>
                <a:lnTo>
                  <a:pt x="812089" y="317147"/>
                </a:lnTo>
                <a:lnTo>
                  <a:pt x="820190" y="363502"/>
                </a:lnTo>
                <a:lnTo>
                  <a:pt x="822960" y="411479"/>
                </a:lnTo>
                <a:lnTo>
                  <a:pt x="820190" y="459457"/>
                </a:lnTo>
                <a:lnTo>
                  <a:pt x="812089" y="505812"/>
                </a:lnTo>
                <a:lnTo>
                  <a:pt x="798965" y="550234"/>
                </a:lnTo>
                <a:lnTo>
                  <a:pt x="781127" y="592416"/>
                </a:lnTo>
                <a:lnTo>
                  <a:pt x="758884" y="632046"/>
                </a:lnTo>
                <a:lnTo>
                  <a:pt x="732546" y="668818"/>
                </a:lnTo>
                <a:lnTo>
                  <a:pt x="702421" y="702421"/>
                </a:lnTo>
                <a:lnTo>
                  <a:pt x="668818" y="732546"/>
                </a:lnTo>
                <a:lnTo>
                  <a:pt x="632046" y="758884"/>
                </a:lnTo>
                <a:lnTo>
                  <a:pt x="592416" y="781127"/>
                </a:lnTo>
                <a:lnTo>
                  <a:pt x="550234" y="798965"/>
                </a:lnTo>
                <a:lnTo>
                  <a:pt x="505812" y="812089"/>
                </a:lnTo>
                <a:lnTo>
                  <a:pt x="459457" y="820190"/>
                </a:lnTo>
                <a:lnTo>
                  <a:pt x="411480" y="822959"/>
                </a:lnTo>
                <a:lnTo>
                  <a:pt x="363492" y="820190"/>
                </a:lnTo>
                <a:lnTo>
                  <a:pt x="317131" y="812089"/>
                </a:lnTo>
                <a:lnTo>
                  <a:pt x="272704" y="798965"/>
                </a:lnTo>
                <a:lnTo>
                  <a:pt x="230521" y="781127"/>
                </a:lnTo>
                <a:lnTo>
                  <a:pt x="190890" y="758884"/>
                </a:lnTo>
                <a:lnTo>
                  <a:pt x="154120" y="732546"/>
                </a:lnTo>
                <a:lnTo>
                  <a:pt x="120519" y="702421"/>
                </a:lnTo>
                <a:lnTo>
                  <a:pt x="90397" y="668818"/>
                </a:lnTo>
                <a:lnTo>
                  <a:pt x="64062" y="632046"/>
                </a:lnTo>
                <a:lnTo>
                  <a:pt x="41823" y="592416"/>
                </a:lnTo>
                <a:lnTo>
                  <a:pt x="23988" y="550234"/>
                </a:lnTo>
                <a:lnTo>
                  <a:pt x="10867" y="505812"/>
                </a:lnTo>
                <a:lnTo>
                  <a:pt x="2768" y="459457"/>
                </a:lnTo>
                <a:lnTo>
                  <a:pt x="0" y="411479"/>
                </a:lnTo>
                <a:close/>
              </a:path>
            </a:pathLst>
          </a:custGeom>
          <a:ln w="38100">
            <a:solidFill>
              <a:srgbClr val="94B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8388" y="3948684"/>
            <a:ext cx="553212" cy="4434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209273" y="6543354"/>
            <a:ext cx="221615" cy="20827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3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575" y="31242"/>
            <a:ext cx="3933190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Introduzione </a:t>
            </a:r>
            <a:r>
              <a:rPr spc="-5" dirty="0"/>
              <a:t>alla</a:t>
            </a:r>
            <a:r>
              <a:rPr spc="-55" dirty="0"/>
              <a:t> </a:t>
            </a:r>
            <a:r>
              <a:rPr dirty="0"/>
              <a:t>contabilità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Principi generali della contabilità dello</a:t>
            </a:r>
            <a:r>
              <a:rPr sz="1600" b="0" spc="-35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Stato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0311" y="955547"/>
            <a:ext cx="1210056" cy="16855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6220" y="981455"/>
            <a:ext cx="1107948" cy="15834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05711" y="981455"/>
            <a:ext cx="108585" cy="394970"/>
          </a:xfrm>
          <a:custGeom>
            <a:avLst/>
            <a:gdLst/>
            <a:ahLst/>
            <a:cxnLst/>
            <a:rect l="l" t="t" r="r" b="b"/>
            <a:pathLst>
              <a:path w="108584" h="394969">
                <a:moveTo>
                  <a:pt x="54101" y="0"/>
                </a:moveTo>
                <a:lnTo>
                  <a:pt x="0" y="0"/>
                </a:lnTo>
                <a:lnTo>
                  <a:pt x="54101" y="197358"/>
                </a:lnTo>
                <a:lnTo>
                  <a:pt x="0" y="394716"/>
                </a:lnTo>
                <a:lnTo>
                  <a:pt x="54101" y="394716"/>
                </a:lnTo>
                <a:lnTo>
                  <a:pt x="108203" y="197358"/>
                </a:lnTo>
                <a:lnTo>
                  <a:pt x="5410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75460" y="981455"/>
            <a:ext cx="2232660" cy="3947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854454" y="1013840"/>
            <a:ext cx="9350375" cy="4709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2605">
              <a:lnSpc>
                <a:spcPct val="100000"/>
              </a:lnSpc>
              <a:spcBef>
                <a:spcPts val="100"/>
              </a:spcBef>
            </a:pPr>
            <a:r>
              <a:rPr sz="1800" b="1" i="1" spc="-120" dirty="0">
                <a:solidFill>
                  <a:srgbClr val="001F5F"/>
                </a:solidFill>
                <a:latin typeface="Trebuchet MS"/>
                <a:cs typeface="Trebuchet MS"/>
              </a:rPr>
              <a:t>Articolo</a:t>
            </a:r>
            <a:r>
              <a:rPr sz="1800" b="1" i="1" spc="-15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1800" b="1" i="1" spc="-145" dirty="0">
                <a:solidFill>
                  <a:srgbClr val="001F5F"/>
                </a:solidFill>
                <a:latin typeface="Trebuchet MS"/>
                <a:cs typeface="Trebuchet MS"/>
              </a:rPr>
              <a:t>81</a:t>
            </a:r>
            <a:endParaRPr sz="1800">
              <a:latin typeface="Trebuchet MS"/>
              <a:cs typeface="Trebuchet MS"/>
            </a:endParaRPr>
          </a:p>
          <a:p>
            <a:pPr marL="299085" marR="7620" indent="-286385" algn="just">
              <a:lnSpc>
                <a:spcPct val="150000"/>
              </a:lnSpc>
              <a:spcBef>
                <a:spcPts val="1465"/>
              </a:spcBef>
              <a:buChar char="•"/>
              <a:tabLst>
                <a:tab pos="299720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lo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Stato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assicura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l’equilibrio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tra le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entrate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le spese del proprio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bilancio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,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tenendo conto delle fasi avverse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delle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fasi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favorevoli del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ciclo</a:t>
            </a:r>
            <a:r>
              <a:rPr sz="14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economico</a:t>
            </a:r>
            <a:endParaRPr sz="1400">
              <a:latin typeface="Arial"/>
              <a:cs typeface="Arial"/>
            </a:endParaRPr>
          </a:p>
          <a:p>
            <a:pPr marL="299085" marR="5080" indent="-286385" algn="just">
              <a:lnSpc>
                <a:spcPct val="150100"/>
              </a:lnSpc>
              <a:spcBef>
                <a:spcPts val="600"/>
              </a:spcBef>
              <a:buChar char="•"/>
              <a:tabLst>
                <a:tab pos="299720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ricorso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all’indebitamento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è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consentito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solo al fine di considerare gli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effetti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 ciclo economico e,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previa  autorizzazione delle Camere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adottata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maggioranza assoluta dei rispettivi componenti,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al verificarsi di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eventi  eccezionali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1F5F"/>
              </a:buClr>
              <a:buFont typeface="Arial"/>
              <a:buChar char="•"/>
            </a:pPr>
            <a:endParaRPr sz="12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ogni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legge che importi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nuovi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o maggiori oneri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provvede ai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mezzi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per farvi</a:t>
            </a:r>
            <a:r>
              <a:rPr sz="1400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fronte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Font typeface="Arial"/>
              <a:buChar char="•"/>
            </a:pPr>
            <a:endParaRPr sz="12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Camere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ogni anno approvano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con legge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bilancio 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rendiconto consuntivo presentati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dal</a:t>
            </a:r>
            <a:r>
              <a:rPr sz="1400" spc="-2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Governo</a:t>
            </a:r>
            <a:endParaRPr sz="1400">
              <a:latin typeface="Arial"/>
              <a:cs typeface="Arial"/>
            </a:endParaRPr>
          </a:p>
          <a:p>
            <a:pPr marL="299085" marR="5715" indent="-286385" algn="just">
              <a:lnSpc>
                <a:spcPct val="150000"/>
              </a:lnSpc>
              <a:spcBef>
                <a:spcPts val="600"/>
              </a:spcBef>
              <a:buFont typeface="Arial"/>
              <a:buChar char="•"/>
              <a:tabLst>
                <a:tab pos="299720" algn="l"/>
              </a:tabLst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l’esercizio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provvisorio del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bilancio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non può essere concesso se non per legge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per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periodi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non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superiori 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complessivamente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quattro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mesi</a:t>
            </a:r>
            <a:endParaRPr sz="1400">
              <a:latin typeface="Arial"/>
              <a:cs typeface="Arial"/>
            </a:endParaRPr>
          </a:p>
          <a:p>
            <a:pPr marL="299085" marR="5080" indent="-286385" algn="just">
              <a:lnSpc>
                <a:spcPct val="150100"/>
              </a:lnSpc>
              <a:spcBef>
                <a:spcPts val="600"/>
              </a:spcBef>
              <a:buChar char="•"/>
              <a:tabLst>
                <a:tab pos="299720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contenuto della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legge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di bilancio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,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norme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fondamentali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criteri volti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ad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assicurare l’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equilibrio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tra le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entrate 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le spese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dei bilanci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la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sostenibilità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del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debito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 complesso delle pubbliche amministrazioni sono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stabiliti  con legge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approvata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 maggioranza assoluta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dei</a:t>
            </a:r>
            <a:r>
              <a:rPr sz="1400" spc="-1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componenti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209273" y="6543354"/>
            <a:ext cx="221615" cy="20827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30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575" y="31242"/>
            <a:ext cx="33839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Introduzione </a:t>
            </a:r>
            <a:r>
              <a:rPr spc="-5" dirty="0"/>
              <a:t>alla</a:t>
            </a:r>
            <a:r>
              <a:rPr spc="-85" dirty="0"/>
              <a:t> </a:t>
            </a:r>
            <a:r>
              <a:rPr dirty="0"/>
              <a:t>contabilità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0575" y="339090"/>
            <a:ext cx="10797540" cy="1214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La gestione finanziaria ed amministrativo-contabile delle Istituzioni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scolastiche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marL="119380" marR="5080">
              <a:lnSpc>
                <a:spcPct val="150000"/>
              </a:lnSpc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L'art. 2, comma 1 del nuovo Regolamento amministrativo-contabile (D.I. 129/2018) sancisce i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criteri e i principi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su cui  si impronta la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gestione finanziaria ed amministrativo-contabile delle Istituzioni</a:t>
            </a:r>
            <a:r>
              <a:rPr sz="1600" b="1" spc="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scolastiche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27760" y="1680972"/>
            <a:ext cx="9528048" cy="47381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56716" y="1709927"/>
            <a:ext cx="9420225" cy="4630420"/>
          </a:xfrm>
          <a:custGeom>
            <a:avLst/>
            <a:gdLst/>
            <a:ahLst/>
            <a:cxnLst/>
            <a:rect l="l" t="t" r="r" b="b"/>
            <a:pathLst>
              <a:path w="9420225" h="4630420">
                <a:moveTo>
                  <a:pt x="0" y="4629912"/>
                </a:moveTo>
                <a:lnTo>
                  <a:pt x="9419844" y="4629912"/>
                </a:lnTo>
                <a:lnTo>
                  <a:pt x="9419844" y="0"/>
                </a:lnTo>
                <a:lnTo>
                  <a:pt x="0" y="0"/>
                </a:lnTo>
                <a:lnTo>
                  <a:pt x="0" y="4629912"/>
                </a:lnTo>
                <a:close/>
              </a:path>
            </a:pathLst>
          </a:custGeom>
          <a:ln w="6095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25296" y="1778495"/>
            <a:ext cx="4425696" cy="5791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65704" y="1834921"/>
            <a:ext cx="943368" cy="5288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252727" y="1805939"/>
            <a:ext cx="4320540" cy="474345"/>
          </a:xfrm>
          <a:prstGeom prst="rect">
            <a:avLst/>
          </a:prstGeom>
          <a:solidFill>
            <a:srgbClr val="DCE6F1"/>
          </a:solidFill>
          <a:ln w="3175">
            <a:solidFill>
              <a:srgbClr val="001F5F"/>
            </a:solidFill>
          </a:ln>
        </p:spPr>
        <p:txBody>
          <a:bodyPr vert="horz" wrap="square" lIns="0" tIns="1111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75"/>
              </a:spcBef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Criteri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105144" y="1778495"/>
            <a:ext cx="4424172" cy="5791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70876" y="1834921"/>
            <a:ext cx="1089672" cy="52880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132576" y="1805939"/>
            <a:ext cx="4319270" cy="474345"/>
          </a:xfrm>
          <a:prstGeom prst="rect">
            <a:avLst/>
          </a:prstGeom>
          <a:solidFill>
            <a:srgbClr val="1F487C"/>
          </a:solidFill>
          <a:ln w="3175">
            <a:solidFill>
              <a:srgbClr val="001F5F"/>
            </a:solidFill>
          </a:ln>
        </p:spPr>
        <p:txBody>
          <a:bodyPr vert="horz" wrap="square" lIns="0" tIns="1111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7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Principi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209273" y="6543354"/>
            <a:ext cx="221615" cy="20827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31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38707" y="2365629"/>
            <a:ext cx="4151629" cy="1764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Gestione finanziaria ed amministrativo-contabile  espressa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termini di competenza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improntata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  criteri</a:t>
            </a:r>
            <a:r>
              <a:rPr sz="14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di:</a:t>
            </a:r>
            <a:endParaRPr sz="1400">
              <a:latin typeface="Arial"/>
              <a:cs typeface="Arial"/>
            </a:endParaRPr>
          </a:p>
          <a:p>
            <a:pPr marL="286385" indent="-286385" algn="just">
              <a:lnSpc>
                <a:spcPct val="100000"/>
              </a:lnSpc>
              <a:spcBef>
                <a:spcPts val="1200"/>
              </a:spcBef>
              <a:buClr>
                <a:srgbClr val="1F487C"/>
              </a:buClr>
              <a:buFont typeface="Arial"/>
              <a:buChar char="•"/>
              <a:tabLst>
                <a:tab pos="287020" algn="l"/>
              </a:tabLst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Efficacia</a:t>
            </a:r>
            <a:endParaRPr sz="1400">
              <a:latin typeface="Arial"/>
              <a:cs typeface="Arial"/>
            </a:endParaRPr>
          </a:p>
          <a:p>
            <a:pPr marL="286385" indent="-286385" algn="just">
              <a:lnSpc>
                <a:spcPct val="100000"/>
              </a:lnSpc>
              <a:spcBef>
                <a:spcPts val="1200"/>
              </a:spcBef>
              <a:buClr>
                <a:srgbClr val="1F487C"/>
              </a:buClr>
              <a:buFont typeface="Arial"/>
              <a:buChar char="•"/>
              <a:tabLst>
                <a:tab pos="287020" algn="l"/>
              </a:tabLst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Efficienza</a:t>
            </a:r>
            <a:endParaRPr sz="1400">
              <a:latin typeface="Arial"/>
              <a:cs typeface="Arial"/>
            </a:endParaRPr>
          </a:p>
          <a:p>
            <a:pPr marL="286385" indent="-286385" algn="just">
              <a:lnSpc>
                <a:spcPct val="100000"/>
              </a:lnSpc>
              <a:spcBef>
                <a:spcPts val="1200"/>
              </a:spcBef>
              <a:buClr>
                <a:srgbClr val="1F487C"/>
              </a:buClr>
              <a:buFont typeface="Arial"/>
              <a:buChar char="•"/>
              <a:tabLst>
                <a:tab pos="287020" algn="l"/>
              </a:tabLst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Economicità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24270" y="2365629"/>
            <a:ext cx="1651635" cy="35325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indent="-286385">
              <a:lnSpc>
                <a:spcPct val="100000"/>
              </a:lnSpc>
              <a:spcBef>
                <a:spcPts val="105"/>
              </a:spcBef>
              <a:buClr>
                <a:srgbClr val="1F487C"/>
              </a:buClr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Trasparenza</a:t>
            </a:r>
            <a:endParaRPr sz="1400">
              <a:latin typeface="Arial"/>
              <a:cs typeface="Arial"/>
            </a:endParaRPr>
          </a:p>
          <a:p>
            <a:pPr marL="286385" indent="-286385">
              <a:lnSpc>
                <a:spcPct val="100000"/>
              </a:lnSpc>
              <a:spcBef>
                <a:spcPts val="1195"/>
              </a:spcBef>
              <a:buClr>
                <a:srgbClr val="1F487C"/>
              </a:buClr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Annualità</a:t>
            </a:r>
            <a:endParaRPr sz="1400">
              <a:latin typeface="Arial"/>
              <a:cs typeface="Arial"/>
            </a:endParaRPr>
          </a:p>
          <a:p>
            <a:pPr marL="286385" indent="-286385">
              <a:lnSpc>
                <a:spcPct val="100000"/>
              </a:lnSpc>
              <a:spcBef>
                <a:spcPts val="1205"/>
              </a:spcBef>
              <a:buClr>
                <a:srgbClr val="1F487C"/>
              </a:buClr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Universalità</a:t>
            </a:r>
            <a:endParaRPr sz="1400">
              <a:latin typeface="Arial"/>
              <a:cs typeface="Arial"/>
            </a:endParaRPr>
          </a:p>
          <a:p>
            <a:pPr marL="286385" indent="-286385">
              <a:lnSpc>
                <a:spcPct val="100000"/>
              </a:lnSpc>
              <a:spcBef>
                <a:spcPts val="1200"/>
              </a:spcBef>
              <a:buClr>
                <a:srgbClr val="1F487C"/>
              </a:buClr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Integrità</a:t>
            </a:r>
            <a:endParaRPr sz="1400">
              <a:latin typeface="Arial"/>
              <a:cs typeface="Arial"/>
            </a:endParaRPr>
          </a:p>
          <a:p>
            <a:pPr marL="286385" indent="-286385">
              <a:lnSpc>
                <a:spcPct val="100000"/>
              </a:lnSpc>
              <a:spcBef>
                <a:spcPts val="1200"/>
              </a:spcBef>
              <a:buClr>
                <a:srgbClr val="1F487C"/>
              </a:buClr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Unità</a:t>
            </a:r>
            <a:endParaRPr sz="1400">
              <a:latin typeface="Arial"/>
              <a:cs typeface="Arial"/>
            </a:endParaRPr>
          </a:p>
          <a:p>
            <a:pPr marL="286385" indent="-286385">
              <a:lnSpc>
                <a:spcPct val="100000"/>
              </a:lnSpc>
              <a:spcBef>
                <a:spcPts val="1200"/>
              </a:spcBef>
              <a:buClr>
                <a:srgbClr val="1F487C"/>
              </a:buClr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Veridicità</a:t>
            </a:r>
            <a:endParaRPr sz="1400">
              <a:latin typeface="Arial"/>
              <a:cs typeface="Arial"/>
            </a:endParaRPr>
          </a:p>
          <a:p>
            <a:pPr marL="286385" indent="-286385">
              <a:lnSpc>
                <a:spcPct val="100000"/>
              </a:lnSpc>
              <a:spcBef>
                <a:spcPts val="1205"/>
              </a:spcBef>
              <a:buClr>
                <a:srgbClr val="1F487C"/>
              </a:buClr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Chiarezza</a:t>
            </a:r>
            <a:endParaRPr sz="1400">
              <a:latin typeface="Arial"/>
              <a:cs typeface="Arial"/>
            </a:endParaRPr>
          </a:p>
          <a:p>
            <a:pPr marL="286385" indent="-286385">
              <a:lnSpc>
                <a:spcPct val="100000"/>
              </a:lnSpc>
              <a:spcBef>
                <a:spcPts val="1200"/>
              </a:spcBef>
              <a:buClr>
                <a:srgbClr val="1F487C"/>
              </a:buClr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Pareggio</a:t>
            </a:r>
            <a:endParaRPr sz="1400">
              <a:latin typeface="Arial"/>
              <a:cs typeface="Arial"/>
            </a:endParaRPr>
          </a:p>
          <a:p>
            <a:pPr marL="286385" indent="-286385">
              <a:lnSpc>
                <a:spcPct val="100000"/>
              </a:lnSpc>
              <a:spcBef>
                <a:spcPts val="1200"/>
              </a:spcBef>
              <a:buClr>
                <a:srgbClr val="1F487C"/>
              </a:buClr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Armonizzazione</a:t>
            </a:r>
            <a:endParaRPr sz="1400">
              <a:latin typeface="Arial"/>
              <a:cs typeface="Arial"/>
            </a:endParaRPr>
          </a:p>
          <a:p>
            <a:pPr marL="286385" indent="-286385">
              <a:lnSpc>
                <a:spcPct val="100000"/>
              </a:lnSpc>
              <a:spcBef>
                <a:spcPts val="1195"/>
              </a:spcBef>
              <a:buClr>
                <a:srgbClr val="1F487C"/>
              </a:buClr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Confrontabilità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24270" y="6024168"/>
            <a:ext cx="14262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indent="-286385">
              <a:lnSpc>
                <a:spcPct val="100000"/>
              </a:lnSpc>
              <a:spcBef>
                <a:spcPts val="100"/>
              </a:spcBef>
              <a:buClr>
                <a:srgbClr val="1F487C"/>
              </a:buClr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Monitoraggio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575" y="31242"/>
            <a:ext cx="3383915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Introduzione </a:t>
            </a:r>
            <a:r>
              <a:rPr spc="-5" dirty="0"/>
              <a:t>alla</a:t>
            </a:r>
            <a:r>
              <a:rPr spc="-85" dirty="0"/>
              <a:t> </a:t>
            </a:r>
            <a:r>
              <a:rPr dirty="0"/>
              <a:t>contabilità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I principi contabili</a:t>
            </a:r>
            <a:r>
              <a:rPr sz="1600" b="0" spc="-25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(1/2)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82396" y="1095755"/>
            <a:ext cx="9782556" cy="52044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1352" y="1124711"/>
            <a:ext cx="9674860" cy="5096510"/>
          </a:xfrm>
          <a:custGeom>
            <a:avLst/>
            <a:gdLst/>
            <a:ahLst/>
            <a:cxnLst/>
            <a:rect l="l" t="t" r="r" b="b"/>
            <a:pathLst>
              <a:path w="9674860" h="5096510">
                <a:moveTo>
                  <a:pt x="0" y="5096256"/>
                </a:moveTo>
                <a:lnTo>
                  <a:pt x="9674352" y="5096256"/>
                </a:lnTo>
                <a:lnTo>
                  <a:pt x="9674352" y="0"/>
                </a:lnTo>
                <a:lnTo>
                  <a:pt x="0" y="0"/>
                </a:lnTo>
                <a:lnTo>
                  <a:pt x="0" y="5096256"/>
                </a:lnTo>
                <a:close/>
              </a:path>
            </a:pathLst>
          </a:custGeom>
          <a:ln w="6096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28700" y="1318272"/>
            <a:ext cx="1760220" cy="5364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29867" y="1374609"/>
            <a:ext cx="1354836" cy="4755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56132" y="1345691"/>
            <a:ext cx="1655445" cy="431800"/>
          </a:xfrm>
          <a:prstGeom prst="rect">
            <a:avLst/>
          </a:prstGeom>
          <a:solidFill>
            <a:srgbClr val="1F487C"/>
          </a:solidFill>
          <a:ln w="3175">
            <a:solidFill>
              <a:srgbClr val="001F5F"/>
            </a:solidFill>
          </a:ln>
        </p:spPr>
        <p:txBody>
          <a:bodyPr vert="horz" wrap="square" lIns="0" tIns="103505" rIns="0" bIns="0" rtlCol="0">
            <a:spAutoFit/>
          </a:bodyPr>
          <a:lstStyle/>
          <a:p>
            <a:pPr marL="306705">
              <a:lnSpc>
                <a:spcPct val="100000"/>
              </a:lnSpc>
              <a:spcBef>
                <a:spcPts val="815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Trasparenza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28700" y="2121433"/>
            <a:ext cx="1760220" cy="5379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47216" y="2179281"/>
            <a:ext cx="1121651" cy="4755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056132" y="2148839"/>
            <a:ext cx="1655445" cy="433070"/>
          </a:xfrm>
          <a:prstGeom prst="rect">
            <a:avLst/>
          </a:prstGeom>
          <a:solidFill>
            <a:srgbClr val="1F487C"/>
          </a:solidFill>
          <a:ln w="3175">
            <a:solidFill>
              <a:srgbClr val="001F5F"/>
            </a:solidFill>
          </a:ln>
        </p:spPr>
        <p:txBody>
          <a:bodyPr vert="horz" wrap="square" lIns="0" tIns="104775" rIns="0" bIns="0" rtlCol="0">
            <a:spAutoFit/>
          </a:bodyPr>
          <a:lstStyle/>
          <a:p>
            <a:pPr marL="424180">
              <a:lnSpc>
                <a:spcPct val="100000"/>
              </a:lnSpc>
              <a:spcBef>
                <a:spcPts val="825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Annualità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28700" y="2897149"/>
            <a:ext cx="1760220" cy="5379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45108" y="2954997"/>
            <a:ext cx="1324355" cy="47552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056132" y="2924555"/>
            <a:ext cx="1655445" cy="433070"/>
          </a:xfrm>
          <a:prstGeom prst="rect">
            <a:avLst/>
          </a:prstGeom>
          <a:solidFill>
            <a:srgbClr val="1F487C"/>
          </a:solidFill>
          <a:ln w="3175">
            <a:solidFill>
              <a:srgbClr val="001F5F"/>
            </a:solidFill>
          </a:ln>
        </p:spPr>
        <p:txBody>
          <a:bodyPr vert="horz" wrap="square" lIns="0" tIns="104775" rIns="0" bIns="0" rtlCol="0">
            <a:spAutoFit/>
          </a:bodyPr>
          <a:lstStyle/>
          <a:p>
            <a:pPr marL="322580">
              <a:lnSpc>
                <a:spcPct val="100000"/>
              </a:lnSpc>
              <a:spcBef>
                <a:spcPts val="82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Universalità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28700" y="3712476"/>
            <a:ext cx="1760220" cy="5364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99032" y="3768813"/>
            <a:ext cx="1018044" cy="47552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056132" y="3739896"/>
            <a:ext cx="1655445" cy="431800"/>
          </a:xfrm>
          <a:prstGeom prst="rect">
            <a:avLst/>
          </a:prstGeom>
          <a:solidFill>
            <a:srgbClr val="1F487C"/>
          </a:solidFill>
          <a:ln w="3175">
            <a:solidFill>
              <a:srgbClr val="001F5F"/>
            </a:solidFill>
          </a:ln>
        </p:spPr>
        <p:txBody>
          <a:bodyPr vert="horz" wrap="square" lIns="0" tIns="104140" rIns="0" bIns="0" rtlCol="0">
            <a:spAutoFit/>
          </a:bodyPr>
          <a:lstStyle/>
          <a:p>
            <a:pPr marL="476250">
              <a:lnSpc>
                <a:spcPct val="100000"/>
              </a:lnSpc>
              <a:spcBef>
                <a:spcPts val="82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Integrità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028700" y="5472684"/>
            <a:ext cx="1760220" cy="5379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53311" y="5530596"/>
            <a:ext cx="1109472" cy="47552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056132" y="5500115"/>
            <a:ext cx="1655445" cy="433070"/>
          </a:xfrm>
          <a:prstGeom prst="rect">
            <a:avLst/>
          </a:prstGeom>
          <a:solidFill>
            <a:srgbClr val="1F487C"/>
          </a:solidFill>
          <a:ln w="3175">
            <a:solidFill>
              <a:srgbClr val="001F5F"/>
            </a:solidFill>
          </a:ln>
        </p:spPr>
        <p:txBody>
          <a:bodyPr vert="horz" wrap="square" lIns="0" tIns="105410" rIns="0" bIns="0" rtlCol="0">
            <a:spAutoFit/>
          </a:bodyPr>
          <a:lstStyle/>
          <a:p>
            <a:pPr marL="430530">
              <a:lnSpc>
                <a:spcPct val="100000"/>
              </a:lnSpc>
              <a:spcBef>
                <a:spcPts val="83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Veridicità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06598" y="1296162"/>
            <a:ext cx="740410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Classificazione per finalità per missioni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programmi come strumento finalizzato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rafforzare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il  legame tra risorse stanziate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ed obiettivi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perseguiti dall'azione</a:t>
            </a:r>
            <a:r>
              <a:rPr sz="1400" spc="-2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pubblica.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041395" y="2110867"/>
            <a:ext cx="740537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documenti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 sistema di bilancio,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sia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 previsione che di rendiconto,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sono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predisposti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  cadenza</a:t>
            </a:r>
            <a:r>
              <a:rPr sz="14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annuale</a:t>
            </a:r>
            <a:r>
              <a:rPr sz="14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si</a:t>
            </a: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riferiscono</a:t>
            </a:r>
            <a:r>
              <a:rPr sz="14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ad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un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periodo</a:t>
            </a:r>
            <a:r>
              <a:rPr sz="14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gestione</a:t>
            </a:r>
            <a:r>
              <a:rPr sz="14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che</a:t>
            </a:r>
            <a:r>
              <a:rPr sz="14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coincide</a:t>
            </a:r>
            <a:r>
              <a:rPr sz="14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con</a:t>
            </a:r>
            <a:r>
              <a:rPr sz="14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l'anno</a:t>
            </a: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solare.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006598" y="2914650"/>
            <a:ext cx="7404734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È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necessario ricomprendere nel sistema bilancio tutte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finalità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gli obiettivi di gestione,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nonché 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relativi valori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finanziari, economici e</a:t>
            </a:r>
            <a:r>
              <a:rPr sz="14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patrimoniali.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006598" y="4497146"/>
            <a:ext cx="740600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bilancio di previsione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 rendicontazione devono essere unici. </a:t>
            </a:r>
            <a:r>
              <a:rPr sz="1400" spc="-45" dirty="0">
                <a:solidFill>
                  <a:srgbClr val="001F5F"/>
                </a:solidFill>
                <a:latin typeface="Arial"/>
                <a:cs typeface="Arial"/>
              </a:rPr>
              <a:t>Tali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documenti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non possono  essere articolati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modo da destinare alcune fonti alla copertura solo di determinate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 specifiche spese,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salvo diversa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disposizione</a:t>
            </a:r>
            <a:r>
              <a:rPr sz="1400" spc="-1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normativa.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028700" y="4622317"/>
            <a:ext cx="1760220" cy="5379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27047" y="4680165"/>
            <a:ext cx="760488" cy="47552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056132" y="4649723"/>
            <a:ext cx="1655445" cy="433070"/>
          </a:xfrm>
          <a:prstGeom prst="rect">
            <a:avLst/>
          </a:prstGeom>
          <a:solidFill>
            <a:srgbClr val="1F487C"/>
          </a:solidFill>
          <a:ln w="3175">
            <a:solidFill>
              <a:srgbClr val="001F5F"/>
            </a:solidFill>
          </a:ln>
        </p:spPr>
        <p:txBody>
          <a:bodyPr vert="horz" wrap="square" lIns="0" tIns="1047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2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Unità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006598" y="5366766"/>
            <a:ext cx="740727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dati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contabili devono rappresentare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reali condizioni delle operazioni di gestione di natura  economica, patrimoniale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finanziaria (evitare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sottovalutazioni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le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sopravalutazioni delle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singole poste che,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invece, devono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essere valutate secondo una rigorosa analisi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400" spc="-25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controllo).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819400" y="1362455"/>
            <a:ext cx="108585" cy="396240"/>
          </a:xfrm>
          <a:custGeom>
            <a:avLst/>
            <a:gdLst/>
            <a:ahLst/>
            <a:cxnLst/>
            <a:rect l="l" t="t" r="r" b="b"/>
            <a:pathLst>
              <a:path w="108585" h="396239">
                <a:moveTo>
                  <a:pt x="54101" y="0"/>
                </a:moveTo>
                <a:lnTo>
                  <a:pt x="0" y="0"/>
                </a:lnTo>
                <a:lnTo>
                  <a:pt x="54101" y="198120"/>
                </a:lnTo>
                <a:lnTo>
                  <a:pt x="0" y="396240"/>
                </a:lnTo>
                <a:lnTo>
                  <a:pt x="54101" y="396240"/>
                </a:lnTo>
                <a:lnTo>
                  <a:pt x="108204" y="198120"/>
                </a:lnTo>
                <a:lnTo>
                  <a:pt x="5410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19400" y="2167127"/>
            <a:ext cx="108585" cy="396240"/>
          </a:xfrm>
          <a:custGeom>
            <a:avLst/>
            <a:gdLst/>
            <a:ahLst/>
            <a:cxnLst/>
            <a:rect l="l" t="t" r="r" b="b"/>
            <a:pathLst>
              <a:path w="108585" h="396239">
                <a:moveTo>
                  <a:pt x="54101" y="0"/>
                </a:moveTo>
                <a:lnTo>
                  <a:pt x="0" y="0"/>
                </a:lnTo>
                <a:lnTo>
                  <a:pt x="54101" y="198120"/>
                </a:lnTo>
                <a:lnTo>
                  <a:pt x="0" y="396239"/>
                </a:lnTo>
                <a:lnTo>
                  <a:pt x="54101" y="396239"/>
                </a:lnTo>
                <a:lnTo>
                  <a:pt x="108204" y="198120"/>
                </a:lnTo>
                <a:lnTo>
                  <a:pt x="5410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19400" y="4668011"/>
            <a:ext cx="108585" cy="396240"/>
          </a:xfrm>
          <a:custGeom>
            <a:avLst/>
            <a:gdLst/>
            <a:ahLst/>
            <a:cxnLst/>
            <a:rect l="l" t="t" r="r" b="b"/>
            <a:pathLst>
              <a:path w="108585" h="396239">
                <a:moveTo>
                  <a:pt x="54101" y="0"/>
                </a:moveTo>
                <a:lnTo>
                  <a:pt x="0" y="0"/>
                </a:lnTo>
                <a:lnTo>
                  <a:pt x="54101" y="198119"/>
                </a:lnTo>
                <a:lnTo>
                  <a:pt x="0" y="396239"/>
                </a:lnTo>
                <a:lnTo>
                  <a:pt x="54101" y="396239"/>
                </a:lnTo>
                <a:lnTo>
                  <a:pt x="108204" y="198119"/>
                </a:lnTo>
                <a:lnTo>
                  <a:pt x="5410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19400" y="5518403"/>
            <a:ext cx="108585" cy="396240"/>
          </a:xfrm>
          <a:custGeom>
            <a:avLst/>
            <a:gdLst/>
            <a:ahLst/>
            <a:cxnLst/>
            <a:rect l="l" t="t" r="r" b="b"/>
            <a:pathLst>
              <a:path w="108585" h="396239">
                <a:moveTo>
                  <a:pt x="54101" y="0"/>
                </a:moveTo>
                <a:lnTo>
                  <a:pt x="0" y="0"/>
                </a:lnTo>
                <a:lnTo>
                  <a:pt x="54101" y="198120"/>
                </a:lnTo>
                <a:lnTo>
                  <a:pt x="0" y="396240"/>
                </a:lnTo>
                <a:lnTo>
                  <a:pt x="54101" y="396240"/>
                </a:lnTo>
                <a:lnTo>
                  <a:pt x="108204" y="198120"/>
                </a:lnTo>
                <a:lnTo>
                  <a:pt x="5410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56132" y="1917192"/>
            <a:ext cx="9396095" cy="0"/>
          </a:xfrm>
          <a:custGeom>
            <a:avLst/>
            <a:gdLst/>
            <a:ahLst/>
            <a:cxnLst/>
            <a:rect l="l" t="t" r="r" b="b"/>
            <a:pathLst>
              <a:path w="9396095">
                <a:moveTo>
                  <a:pt x="9395968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1F5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56132" y="2781300"/>
            <a:ext cx="9396095" cy="0"/>
          </a:xfrm>
          <a:custGeom>
            <a:avLst/>
            <a:gdLst/>
            <a:ahLst/>
            <a:cxnLst/>
            <a:rect l="l" t="t" r="r" b="b"/>
            <a:pathLst>
              <a:path w="9396095">
                <a:moveTo>
                  <a:pt x="9395968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1F5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56132" y="4381500"/>
            <a:ext cx="9396095" cy="0"/>
          </a:xfrm>
          <a:custGeom>
            <a:avLst/>
            <a:gdLst/>
            <a:ahLst/>
            <a:cxnLst/>
            <a:rect l="l" t="t" r="r" b="b"/>
            <a:pathLst>
              <a:path w="9396095">
                <a:moveTo>
                  <a:pt x="9395968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1F5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56132" y="5266944"/>
            <a:ext cx="9396095" cy="0"/>
          </a:xfrm>
          <a:custGeom>
            <a:avLst/>
            <a:gdLst/>
            <a:ahLst/>
            <a:cxnLst/>
            <a:rect l="l" t="t" r="r" b="b"/>
            <a:pathLst>
              <a:path w="9396095">
                <a:moveTo>
                  <a:pt x="9395968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1F5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3006598" y="3600399"/>
            <a:ext cx="740410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Sono vietate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compensazioni sia nel bilancio di previsione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che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nel bilancio di  rendicontazione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(è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vietato iscrivere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entrate al netto delle spese sostenute per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riscossione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registrare le spese ridotte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delle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correlate entrate, tranne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nei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casi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espressamente</a:t>
            </a:r>
            <a:r>
              <a:rPr sz="1400" spc="-2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previsti).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819400" y="2942844"/>
            <a:ext cx="108585" cy="396240"/>
          </a:xfrm>
          <a:custGeom>
            <a:avLst/>
            <a:gdLst/>
            <a:ahLst/>
            <a:cxnLst/>
            <a:rect l="l" t="t" r="r" b="b"/>
            <a:pathLst>
              <a:path w="108585" h="396239">
                <a:moveTo>
                  <a:pt x="54101" y="0"/>
                </a:moveTo>
                <a:lnTo>
                  <a:pt x="0" y="0"/>
                </a:lnTo>
                <a:lnTo>
                  <a:pt x="54101" y="198119"/>
                </a:lnTo>
                <a:lnTo>
                  <a:pt x="0" y="396239"/>
                </a:lnTo>
                <a:lnTo>
                  <a:pt x="54101" y="396239"/>
                </a:lnTo>
                <a:lnTo>
                  <a:pt x="108204" y="198119"/>
                </a:lnTo>
                <a:lnTo>
                  <a:pt x="5410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819400" y="3761232"/>
            <a:ext cx="108585" cy="396240"/>
          </a:xfrm>
          <a:custGeom>
            <a:avLst/>
            <a:gdLst/>
            <a:ahLst/>
            <a:cxnLst/>
            <a:rect l="l" t="t" r="r" b="b"/>
            <a:pathLst>
              <a:path w="108585" h="396239">
                <a:moveTo>
                  <a:pt x="54101" y="0"/>
                </a:moveTo>
                <a:lnTo>
                  <a:pt x="0" y="0"/>
                </a:lnTo>
                <a:lnTo>
                  <a:pt x="54101" y="198120"/>
                </a:lnTo>
                <a:lnTo>
                  <a:pt x="0" y="396240"/>
                </a:lnTo>
                <a:lnTo>
                  <a:pt x="54101" y="396240"/>
                </a:lnTo>
                <a:lnTo>
                  <a:pt x="108204" y="198120"/>
                </a:lnTo>
                <a:lnTo>
                  <a:pt x="5410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56132" y="3500628"/>
            <a:ext cx="9396095" cy="0"/>
          </a:xfrm>
          <a:custGeom>
            <a:avLst/>
            <a:gdLst/>
            <a:ahLst/>
            <a:cxnLst/>
            <a:rect l="l" t="t" r="r" b="b"/>
            <a:pathLst>
              <a:path w="9396095">
                <a:moveTo>
                  <a:pt x="9395968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1F5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1209273" y="6543354"/>
            <a:ext cx="221615" cy="20827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32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575" y="31242"/>
            <a:ext cx="3383915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Introduzione </a:t>
            </a:r>
            <a:r>
              <a:rPr spc="-5" dirty="0"/>
              <a:t>alla</a:t>
            </a:r>
            <a:r>
              <a:rPr spc="-85" dirty="0"/>
              <a:t> </a:t>
            </a:r>
            <a:r>
              <a:rPr dirty="0"/>
              <a:t>contabilità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I principi contabili</a:t>
            </a:r>
            <a:r>
              <a:rPr sz="1600" b="0" spc="-25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(2/2)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82396" y="1095755"/>
            <a:ext cx="9782556" cy="45003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1352" y="1124711"/>
            <a:ext cx="9674860" cy="4392295"/>
          </a:xfrm>
          <a:custGeom>
            <a:avLst/>
            <a:gdLst/>
            <a:ahLst/>
            <a:cxnLst/>
            <a:rect l="l" t="t" r="r" b="b"/>
            <a:pathLst>
              <a:path w="9674860" h="4392295">
                <a:moveTo>
                  <a:pt x="0" y="4392167"/>
                </a:moveTo>
                <a:lnTo>
                  <a:pt x="9674352" y="4392167"/>
                </a:lnTo>
                <a:lnTo>
                  <a:pt x="9674352" y="0"/>
                </a:lnTo>
                <a:lnTo>
                  <a:pt x="0" y="0"/>
                </a:lnTo>
                <a:lnTo>
                  <a:pt x="0" y="4392167"/>
                </a:lnTo>
                <a:close/>
              </a:path>
            </a:pathLst>
          </a:custGeom>
          <a:ln w="6096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28700" y="1386865"/>
            <a:ext cx="1760220" cy="5379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33500" y="1444713"/>
            <a:ext cx="1149096" cy="4755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56132" y="1414272"/>
            <a:ext cx="1655445" cy="433070"/>
          </a:xfrm>
          <a:prstGeom prst="rect">
            <a:avLst/>
          </a:prstGeom>
          <a:solidFill>
            <a:srgbClr val="1F487C"/>
          </a:solidFill>
          <a:ln w="3175">
            <a:solidFill>
              <a:srgbClr val="001F5F"/>
            </a:solidFill>
          </a:ln>
        </p:spPr>
        <p:txBody>
          <a:bodyPr vert="horz" wrap="square" lIns="0" tIns="104139" rIns="0" bIns="0" rtlCol="0">
            <a:spAutoFit/>
          </a:bodyPr>
          <a:lstStyle/>
          <a:p>
            <a:pPr marL="410845">
              <a:lnSpc>
                <a:spcPct val="100000"/>
              </a:lnSpc>
              <a:spcBef>
                <a:spcPts val="819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Chiarezza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28700" y="2282964"/>
            <a:ext cx="1760220" cy="5364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68552" y="2339301"/>
            <a:ext cx="1077455" cy="4755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056132" y="2310383"/>
            <a:ext cx="1655445" cy="431800"/>
          </a:xfrm>
          <a:prstGeom prst="rect">
            <a:avLst/>
          </a:prstGeom>
          <a:solidFill>
            <a:srgbClr val="1F487C"/>
          </a:solidFill>
          <a:ln w="3175">
            <a:solidFill>
              <a:srgbClr val="001F5F"/>
            </a:solidFill>
          </a:ln>
        </p:spPr>
        <p:txBody>
          <a:bodyPr vert="horz" wrap="square" lIns="0" tIns="103505" rIns="0" bIns="0" rtlCol="0">
            <a:spAutoFit/>
          </a:bodyPr>
          <a:lstStyle/>
          <a:p>
            <a:pPr marL="445770">
              <a:lnSpc>
                <a:spcPct val="100000"/>
              </a:lnSpc>
              <a:spcBef>
                <a:spcPts val="81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Pareggio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28700" y="3057169"/>
            <a:ext cx="1760220" cy="5379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72896" y="3115017"/>
            <a:ext cx="1668779" cy="47552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056132" y="3084576"/>
            <a:ext cx="1655445" cy="433070"/>
          </a:xfrm>
          <a:prstGeom prst="rect">
            <a:avLst/>
          </a:prstGeom>
          <a:solidFill>
            <a:srgbClr val="1F487C"/>
          </a:solidFill>
          <a:ln w="3175">
            <a:solidFill>
              <a:srgbClr val="001F5F"/>
            </a:solidFill>
          </a:ln>
        </p:spPr>
        <p:txBody>
          <a:bodyPr vert="horz" wrap="square" lIns="0" tIns="104775" rIns="0" bIns="0" rtlCol="0">
            <a:spAutoFit/>
          </a:bodyPr>
          <a:lstStyle/>
          <a:p>
            <a:pPr marL="149860">
              <a:lnSpc>
                <a:spcPct val="100000"/>
              </a:lnSpc>
              <a:spcBef>
                <a:spcPts val="82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Armonizzazione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28700" y="3872496"/>
            <a:ext cx="1760220" cy="5364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18616" y="3928833"/>
            <a:ext cx="1578863" cy="47552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056132" y="3899915"/>
            <a:ext cx="1655445" cy="431800"/>
          </a:xfrm>
          <a:prstGeom prst="rect">
            <a:avLst/>
          </a:prstGeom>
          <a:solidFill>
            <a:srgbClr val="1F487C"/>
          </a:solidFill>
          <a:ln w="3175">
            <a:solidFill>
              <a:srgbClr val="001F5F"/>
            </a:solidFill>
          </a:ln>
        </p:spPr>
        <p:txBody>
          <a:bodyPr vert="horz" wrap="square" lIns="0" tIns="104139" rIns="0" bIns="0" rtlCol="0">
            <a:spAutoFit/>
          </a:bodyPr>
          <a:lstStyle/>
          <a:p>
            <a:pPr marL="196215">
              <a:lnSpc>
                <a:spcPct val="100000"/>
              </a:lnSpc>
              <a:spcBef>
                <a:spcPts val="819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Confrontabilità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06598" y="1296162"/>
            <a:ext cx="7404734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bilancio deve essere comprensibile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deve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presentare una semplice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chiara classificazione  delle voci finanziarie, economiche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patrimoniali,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modo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che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contenuto valutativo risulti  trasparente.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041395" y="2167255"/>
            <a:ext cx="7404734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principio del pareggio di bilancio riguarda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pareggio finanziario complessivo di competenza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 cassa. L'osservanza di questo principio riguarda anche gli equilibri delle varie parti,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finanziaria, economica e patrimoniale, che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compongono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il sistema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400" spc="-2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bilancio.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006598" y="3074924"/>
            <a:ext cx="740537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L'armonizzazione dei sistemi contabili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è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finalizzata ad incrementare l'autonomia contabile  delle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istituzioni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scolastiche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semplificare gli adempimenti amministrativi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spc="-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contabili.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06598" y="4657725"/>
            <a:ext cx="740410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L'informazione patrimoniale,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economica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finanziaria,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tutte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altre fornite nel sistema di  bilanci devono essere verificabili attraverso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ricostruzione del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procedimento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valutativo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seguito.</a:t>
            </a:r>
            <a:r>
              <a:rPr sz="14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tale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scopo</a:t>
            </a: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è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 necessario</a:t>
            </a:r>
            <a:r>
              <a:rPr sz="14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conservare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la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 necessaria</a:t>
            </a:r>
            <a:r>
              <a:rPr sz="14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documentazione</a:t>
            </a:r>
            <a:r>
              <a:rPr sz="14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probatoria.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028700" y="4782337"/>
            <a:ext cx="1760220" cy="5379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87196" y="4840185"/>
            <a:ext cx="1440180" cy="47552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056132" y="4809744"/>
            <a:ext cx="1655445" cy="433070"/>
          </a:xfrm>
          <a:prstGeom prst="rect">
            <a:avLst/>
          </a:prstGeom>
          <a:solidFill>
            <a:srgbClr val="1F487C"/>
          </a:solidFill>
          <a:ln w="3175">
            <a:solidFill>
              <a:srgbClr val="001F5F"/>
            </a:solidFill>
          </a:ln>
        </p:spPr>
        <p:txBody>
          <a:bodyPr vert="horz" wrap="square" lIns="0" tIns="105410" rIns="0" bIns="0" rtlCol="0">
            <a:spAutoFit/>
          </a:bodyPr>
          <a:lstStyle/>
          <a:p>
            <a:pPr marL="264160">
              <a:lnSpc>
                <a:spcPct val="100000"/>
              </a:lnSpc>
              <a:spcBef>
                <a:spcPts val="83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Monitoraggio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819400" y="1432560"/>
            <a:ext cx="108585" cy="396240"/>
          </a:xfrm>
          <a:custGeom>
            <a:avLst/>
            <a:gdLst/>
            <a:ahLst/>
            <a:cxnLst/>
            <a:rect l="l" t="t" r="r" b="b"/>
            <a:pathLst>
              <a:path w="108585" h="396239">
                <a:moveTo>
                  <a:pt x="54101" y="0"/>
                </a:moveTo>
                <a:lnTo>
                  <a:pt x="0" y="0"/>
                </a:lnTo>
                <a:lnTo>
                  <a:pt x="54101" y="198119"/>
                </a:lnTo>
                <a:lnTo>
                  <a:pt x="0" y="396239"/>
                </a:lnTo>
                <a:lnTo>
                  <a:pt x="54101" y="396239"/>
                </a:lnTo>
                <a:lnTo>
                  <a:pt x="108204" y="198119"/>
                </a:lnTo>
                <a:lnTo>
                  <a:pt x="5410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19400" y="2327148"/>
            <a:ext cx="108585" cy="396240"/>
          </a:xfrm>
          <a:custGeom>
            <a:avLst/>
            <a:gdLst/>
            <a:ahLst/>
            <a:cxnLst/>
            <a:rect l="l" t="t" r="r" b="b"/>
            <a:pathLst>
              <a:path w="108585" h="396239">
                <a:moveTo>
                  <a:pt x="54101" y="0"/>
                </a:moveTo>
                <a:lnTo>
                  <a:pt x="0" y="0"/>
                </a:lnTo>
                <a:lnTo>
                  <a:pt x="54101" y="198119"/>
                </a:lnTo>
                <a:lnTo>
                  <a:pt x="0" y="396239"/>
                </a:lnTo>
                <a:lnTo>
                  <a:pt x="54101" y="396239"/>
                </a:lnTo>
                <a:lnTo>
                  <a:pt x="108204" y="198119"/>
                </a:lnTo>
                <a:lnTo>
                  <a:pt x="5410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19400" y="4828032"/>
            <a:ext cx="108585" cy="396240"/>
          </a:xfrm>
          <a:custGeom>
            <a:avLst/>
            <a:gdLst/>
            <a:ahLst/>
            <a:cxnLst/>
            <a:rect l="l" t="t" r="r" b="b"/>
            <a:pathLst>
              <a:path w="108585" h="396239">
                <a:moveTo>
                  <a:pt x="54101" y="0"/>
                </a:moveTo>
                <a:lnTo>
                  <a:pt x="0" y="0"/>
                </a:lnTo>
                <a:lnTo>
                  <a:pt x="54101" y="198120"/>
                </a:lnTo>
                <a:lnTo>
                  <a:pt x="0" y="396240"/>
                </a:lnTo>
                <a:lnTo>
                  <a:pt x="54101" y="396240"/>
                </a:lnTo>
                <a:lnTo>
                  <a:pt x="108204" y="198120"/>
                </a:lnTo>
                <a:lnTo>
                  <a:pt x="5410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56132" y="2077211"/>
            <a:ext cx="9396095" cy="0"/>
          </a:xfrm>
          <a:custGeom>
            <a:avLst/>
            <a:gdLst/>
            <a:ahLst/>
            <a:cxnLst/>
            <a:rect l="l" t="t" r="r" b="b"/>
            <a:pathLst>
              <a:path w="9396095">
                <a:moveTo>
                  <a:pt x="9395968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1F5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56132" y="2941320"/>
            <a:ext cx="9396095" cy="0"/>
          </a:xfrm>
          <a:custGeom>
            <a:avLst/>
            <a:gdLst/>
            <a:ahLst/>
            <a:cxnLst/>
            <a:rect l="l" t="t" r="r" b="b"/>
            <a:pathLst>
              <a:path w="9396095">
                <a:moveTo>
                  <a:pt x="9395968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1F5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56132" y="4541520"/>
            <a:ext cx="9396095" cy="0"/>
          </a:xfrm>
          <a:custGeom>
            <a:avLst/>
            <a:gdLst/>
            <a:ahLst/>
            <a:cxnLst/>
            <a:rect l="l" t="t" r="r" b="b"/>
            <a:pathLst>
              <a:path w="9396095">
                <a:moveTo>
                  <a:pt x="9395968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1F5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006598" y="3760673"/>
            <a:ext cx="7404734" cy="667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Ai fini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della comparabilità spazio-temporale dei valori riportati nei documenti contabili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è 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necessario un costante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continuo rispetto dei principi contabili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della continuità nei criteri 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di 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valutazione del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sistema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dei</a:t>
            </a:r>
            <a:r>
              <a:rPr sz="1400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bilanci.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819400" y="3102864"/>
            <a:ext cx="108585" cy="396240"/>
          </a:xfrm>
          <a:custGeom>
            <a:avLst/>
            <a:gdLst/>
            <a:ahLst/>
            <a:cxnLst/>
            <a:rect l="l" t="t" r="r" b="b"/>
            <a:pathLst>
              <a:path w="108585" h="396239">
                <a:moveTo>
                  <a:pt x="54101" y="0"/>
                </a:moveTo>
                <a:lnTo>
                  <a:pt x="0" y="0"/>
                </a:lnTo>
                <a:lnTo>
                  <a:pt x="54101" y="198120"/>
                </a:lnTo>
                <a:lnTo>
                  <a:pt x="0" y="396239"/>
                </a:lnTo>
                <a:lnTo>
                  <a:pt x="54101" y="396239"/>
                </a:lnTo>
                <a:lnTo>
                  <a:pt x="108204" y="198120"/>
                </a:lnTo>
                <a:lnTo>
                  <a:pt x="5410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819400" y="3921252"/>
            <a:ext cx="108585" cy="396240"/>
          </a:xfrm>
          <a:custGeom>
            <a:avLst/>
            <a:gdLst/>
            <a:ahLst/>
            <a:cxnLst/>
            <a:rect l="l" t="t" r="r" b="b"/>
            <a:pathLst>
              <a:path w="108585" h="396239">
                <a:moveTo>
                  <a:pt x="54101" y="0"/>
                </a:moveTo>
                <a:lnTo>
                  <a:pt x="0" y="0"/>
                </a:lnTo>
                <a:lnTo>
                  <a:pt x="54101" y="198120"/>
                </a:lnTo>
                <a:lnTo>
                  <a:pt x="0" y="396240"/>
                </a:lnTo>
                <a:lnTo>
                  <a:pt x="54101" y="396240"/>
                </a:lnTo>
                <a:lnTo>
                  <a:pt x="108204" y="198120"/>
                </a:lnTo>
                <a:lnTo>
                  <a:pt x="5410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56132" y="3660647"/>
            <a:ext cx="9396095" cy="0"/>
          </a:xfrm>
          <a:custGeom>
            <a:avLst/>
            <a:gdLst/>
            <a:ahLst/>
            <a:cxnLst/>
            <a:rect l="l" t="t" r="r" b="b"/>
            <a:pathLst>
              <a:path w="9396095">
                <a:moveTo>
                  <a:pt x="9395968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1F5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404266" y="5836716"/>
            <a:ext cx="10373360" cy="57404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L'art. 2, comma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2 del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D.I.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129/2018 stabilisce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inoltre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che la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gestione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amministrativo-contabile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delle Istituzioni scolastiche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deve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uniformarsi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anche</a:t>
            </a:r>
            <a:r>
              <a:rPr sz="12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ai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principi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contabili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generali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di cui all'Allegato 1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del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D.lgs.</a:t>
            </a:r>
            <a:r>
              <a:rPr sz="12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Arial"/>
                <a:cs typeface="Arial"/>
              </a:rPr>
              <a:t>91/2011.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209273" y="6543354"/>
            <a:ext cx="221615" cy="20827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33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76188" y="3503676"/>
            <a:ext cx="5039995" cy="325120"/>
          </a:xfrm>
          <a:custGeom>
            <a:avLst/>
            <a:gdLst/>
            <a:ahLst/>
            <a:cxnLst/>
            <a:rect l="l" t="t" r="r" b="b"/>
            <a:pathLst>
              <a:path w="5039995" h="325120">
                <a:moveTo>
                  <a:pt x="4985766" y="0"/>
                </a:moveTo>
                <a:lnTo>
                  <a:pt x="54101" y="0"/>
                </a:lnTo>
                <a:lnTo>
                  <a:pt x="33057" y="4256"/>
                </a:lnTo>
                <a:lnTo>
                  <a:pt x="15859" y="15859"/>
                </a:lnTo>
                <a:lnTo>
                  <a:pt x="4256" y="33057"/>
                </a:lnTo>
                <a:lnTo>
                  <a:pt x="0" y="54101"/>
                </a:lnTo>
                <a:lnTo>
                  <a:pt x="0" y="270510"/>
                </a:lnTo>
                <a:lnTo>
                  <a:pt x="4256" y="291554"/>
                </a:lnTo>
                <a:lnTo>
                  <a:pt x="15859" y="308752"/>
                </a:lnTo>
                <a:lnTo>
                  <a:pt x="33057" y="320355"/>
                </a:lnTo>
                <a:lnTo>
                  <a:pt x="54101" y="324612"/>
                </a:lnTo>
                <a:lnTo>
                  <a:pt x="4985766" y="324612"/>
                </a:lnTo>
                <a:lnTo>
                  <a:pt x="5006810" y="320355"/>
                </a:lnTo>
                <a:lnTo>
                  <a:pt x="5024008" y="308752"/>
                </a:lnTo>
                <a:lnTo>
                  <a:pt x="5035611" y="291554"/>
                </a:lnTo>
                <a:lnTo>
                  <a:pt x="5039868" y="270510"/>
                </a:lnTo>
                <a:lnTo>
                  <a:pt x="5039868" y="54101"/>
                </a:lnTo>
                <a:lnTo>
                  <a:pt x="5035611" y="33057"/>
                </a:lnTo>
                <a:lnTo>
                  <a:pt x="5024008" y="15859"/>
                </a:lnTo>
                <a:lnTo>
                  <a:pt x="5006810" y="4256"/>
                </a:lnTo>
                <a:lnTo>
                  <a:pt x="4985766" y="0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4588" y="768095"/>
            <a:ext cx="8719058" cy="3465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87527" y="232409"/>
            <a:ext cx="9594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Agenda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209273" y="6543354"/>
            <a:ext cx="221615" cy="20827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34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153025" indent="-17970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5153660" algn="l"/>
              </a:tabLst>
            </a:pPr>
            <a:r>
              <a:rPr spc="-5" dirty="0"/>
              <a:t>Contesto e principali </a:t>
            </a:r>
            <a:r>
              <a:rPr spc="-15" dirty="0"/>
              <a:t>novità </a:t>
            </a:r>
            <a:r>
              <a:rPr spc="-5" dirty="0"/>
              <a:t>per le Istituzioni</a:t>
            </a:r>
            <a:r>
              <a:rPr spc="265" dirty="0"/>
              <a:t> </a:t>
            </a:r>
            <a:r>
              <a:rPr spc="-5" dirty="0"/>
              <a:t>scolastiche</a:t>
            </a:r>
          </a:p>
          <a:p>
            <a:pPr marL="5153025" indent="-17970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5153660" algn="l"/>
              </a:tabLst>
            </a:pPr>
            <a:r>
              <a:rPr spc="-5" dirty="0"/>
              <a:t>La gestione finanziaria ed</a:t>
            </a:r>
            <a:r>
              <a:rPr spc="90" dirty="0"/>
              <a:t> </a:t>
            </a:r>
            <a:r>
              <a:rPr spc="-5" dirty="0"/>
              <a:t>amministrativo-contabile</a:t>
            </a:r>
          </a:p>
          <a:p>
            <a:pPr marL="5331460" lvl="1" indent="-178435">
              <a:lnSpc>
                <a:spcPct val="100000"/>
              </a:lnSpc>
              <a:spcBef>
                <a:spcPts val="600"/>
              </a:spcBef>
              <a:buChar char="-"/>
              <a:tabLst>
                <a:tab pos="533146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Introduzione alla</a:t>
            </a:r>
            <a:r>
              <a:rPr sz="16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contabilità</a:t>
            </a:r>
            <a:endParaRPr sz="1600">
              <a:latin typeface="Arial"/>
              <a:cs typeface="Arial"/>
            </a:endParaRPr>
          </a:p>
          <a:p>
            <a:pPr marL="5331460" lvl="1" indent="-178435">
              <a:lnSpc>
                <a:spcPct val="100000"/>
              </a:lnSpc>
              <a:spcBef>
                <a:spcPts val="600"/>
              </a:spcBef>
              <a:buChar char="-"/>
              <a:tabLst>
                <a:tab pos="533146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Ciclo di programmazione, gestione e</a:t>
            </a:r>
            <a:r>
              <a:rPr sz="1600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rendicontazione</a:t>
            </a:r>
            <a:endParaRPr sz="1600">
              <a:latin typeface="Arial"/>
              <a:cs typeface="Arial"/>
            </a:endParaRPr>
          </a:p>
          <a:p>
            <a:pPr marL="5331460" lvl="1" indent="-178435">
              <a:lnSpc>
                <a:spcPct val="100000"/>
              </a:lnSpc>
              <a:spcBef>
                <a:spcPts val="600"/>
              </a:spcBef>
              <a:buChar char="-"/>
              <a:tabLst>
                <a:tab pos="533146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Strumenti</a:t>
            </a:r>
            <a:r>
              <a:rPr sz="16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contabili</a:t>
            </a:r>
            <a:endParaRPr sz="1600">
              <a:latin typeface="Arial"/>
              <a:cs typeface="Arial"/>
            </a:endParaRPr>
          </a:p>
          <a:p>
            <a:pPr marL="5331460" lvl="1" indent="-178435">
              <a:lnSpc>
                <a:spcPct val="100000"/>
              </a:lnSpc>
              <a:spcBef>
                <a:spcPts val="600"/>
              </a:spcBef>
              <a:buChar char="-"/>
              <a:tabLst>
                <a:tab pos="533146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Modulistica e contabilità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informatizzata</a:t>
            </a:r>
            <a:endParaRPr sz="1600">
              <a:latin typeface="Arial"/>
              <a:cs typeface="Arial"/>
            </a:endParaRPr>
          </a:p>
          <a:p>
            <a:pPr marL="5331460" lvl="1" indent="-178435">
              <a:lnSpc>
                <a:spcPct val="100000"/>
              </a:lnSpc>
              <a:spcBef>
                <a:spcPts val="605"/>
              </a:spcBef>
              <a:buChar char="-"/>
              <a:tabLst>
                <a:tab pos="533146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Coinvolgimento del DSGA sulle attività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capo al</a:t>
            </a:r>
            <a:r>
              <a:rPr sz="1600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DS</a:t>
            </a:r>
            <a:endParaRPr sz="1600">
              <a:latin typeface="Arial"/>
              <a:cs typeface="Arial"/>
            </a:endParaRPr>
          </a:p>
          <a:p>
            <a:pPr marL="5153025" indent="-17970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5153660" algn="l"/>
              </a:tabLst>
            </a:pPr>
            <a:r>
              <a:rPr spc="-10" dirty="0"/>
              <a:t>L'attività </a:t>
            </a:r>
            <a:r>
              <a:rPr spc="-5" dirty="0"/>
              <a:t>negoziale delle Istituzioni</a:t>
            </a:r>
            <a:r>
              <a:rPr spc="170" dirty="0"/>
              <a:t> </a:t>
            </a:r>
            <a:r>
              <a:rPr spc="-5" dirty="0"/>
              <a:t>scolastiche</a:t>
            </a:r>
          </a:p>
          <a:p>
            <a:pPr marL="5153025" indent="-17970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5153660" algn="l"/>
              </a:tabLst>
            </a:pPr>
            <a:r>
              <a:rPr spc="-5" dirty="0"/>
              <a:t>Ulteriori</a:t>
            </a:r>
            <a:r>
              <a:rPr spc="30" dirty="0"/>
              <a:t> </a:t>
            </a:r>
            <a:r>
              <a:rPr spc="-5" dirty="0"/>
              <a:t>disposizioni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746375" y="1140967"/>
            <a:ext cx="12973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200" b="1" spc="-145" dirty="0">
                <a:solidFill>
                  <a:srgbClr val="005EB8"/>
                </a:solidFill>
                <a:latin typeface="Verdana"/>
                <a:cs typeface="Verdana"/>
              </a:rPr>
              <a:t>LA </a:t>
            </a:r>
            <a:r>
              <a:rPr sz="1200" b="1" spc="-170" dirty="0">
                <a:solidFill>
                  <a:srgbClr val="005EB8"/>
                </a:solidFill>
                <a:latin typeface="Verdana"/>
                <a:cs typeface="Verdana"/>
              </a:rPr>
              <a:t>GESTIONE  </a:t>
            </a:r>
            <a:r>
              <a:rPr sz="1200" b="1" spc="-185" dirty="0">
                <a:solidFill>
                  <a:srgbClr val="005EB8"/>
                </a:solidFill>
                <a:latin typeface="Verdana"/>
                <a:cs typeface="Verdana"/>
              </a:rPr>
              <a:t>FINANZIARIA </a:t>
            </a:r>
            <a:r>
              <a:rPr sz="1200" b="1" spc="-180" dirty="0">
                <a:solidFill>
                  <a:srgbClr val="005EB8"/>
                </a:solidFill>
                <a:latin typeface="Verdana"/>
                <a:cs typeface="Verdana"/>
              </a:rPr>
              <a:t>ED  AMMINISTRATIVO</a:t>
            </a:r>
            <a:endParaRPr sz="12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200" b="1" spc="-150" dirty="0">
                <a:solidFill>
                  <a:srgbClr val="005EB8"/>
                </a:solidFill>
                <a:latin typeface="Verdana"/>
                <a:cs typeface="Verdana"/>
              </a:rPr>
              <a:t>-CONTABILE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575" y="166496"/>
            <a:ext cx="64757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Ciclo </a:t>
            </a:r>
            <a:r>
              <a:rPr spc="-5" dirty="0"/>
              <a:t>di </a:t>
            </a:r>
            <a:r>
              <a:rPr dirty="0"/>
              <a:t>programmazione, gestione e</a:t>
            </a:r>
            <a:r>
              <a:rPr spc="-100" dirty="0"/>
              <a:t> </a:t>
            </a:r>
            <a:r>
              <a:rPr dirty="0"/>
              <a:t>rendicontazione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97560" y="796188"/>
            <a:ext cx="105784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L'applicazione del nuovo Regolamento prevede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una suddivisione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della gestione economico-finanziaria-contabile  delle Scuole in tre fasi</a:t>
            </a:r>
            <a:r>
              <a:rPr sz="1600" b="1" spc="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principali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48355" y="2026920"/>
            <a:ext cx="2970275" cy="7360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80360" y="2058923"/>
            <a:ext cx="2856230" cy="622300"/>
          </a:xfrm>
          <a:custGeom>
            <a:avLst/>
            <a:gdLst/>
            <a:ahLst/>
            <a:cxnLst/>
            <a:rect l="l" t="t" r="r" b="b"/>
            <a:pathLst>
              <a:path w="2856229" h="622300">
                <a:moveTo>
                  <a:pt x="2545079" y="0"/>
                </a:moveTo>
                <a:lnTo>
                  <a:pt x="0" y="0"/>
                </a:lnTo>
                <a:lnTo>
                  <a:pt x="0" y="621791"/>
                </a:lnTo>
                <a:lnTo>
                  <a:pt x="2545079" y="621791"/>
                </a:lnTo>
                <a:lnTo>
                  <a:pt x="2855976" y="310896"/>
                </a:lnTo>
                <a:lnTo>
                  <a:pt x="25450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80360" y="2058923"/>
            <a:ext cx="2856230" cy="622300"/>
          </a:xfrm>
          <a:custGeom>
            <a:avLst/>
            <a:gdLst/>
            <a:ahLst/>
            <a:cxnLst/>
            <a:rect l="l" t="t" r="r" b="b"/>
            <a:pathLst>
              <a:path w="2856229" h="622300">
                <a:moveTo>
                  <a:pt x="0" y="0"/>
                </a:moveTo>
                <a:lnTo>
                  <a:pt x="2545079" y="0"/>
                </a:lnTo>
                <a:lnTo>
                  <a:pt x="2855976" y="310896"/>
                </a:lnTo>
                <a:lnTo>
                  <a:pt x="2545079" y="621791"/>
                </a:lnTo>
                <a:lnTo>
                  <a:pt x="0" y="621791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494023" y="2244344"/>
            <a:ext cx="14712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Programmazione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92679" y="1949576"/>
            <a:ext cx="10350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51497" y="2244344"/>
            <a:ext cx="7874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Gestione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66994" y="1942338"/>
            <a:ext cx="10350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60560" y="2244344"/>
            <a:ext cx="14471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Rendicontazione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403717" y="1949576"/>
            <a:ext cx="10350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487680" y="2781300"/>
          <a:ext cx="10479405" cy="3204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5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2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591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861060" marR="8547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Fasi</a:t>
                      </a:r>
                      <a:r>
                        <a:rPr sz="1400" b="1" spc="-9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di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la</a:t>
                      </a:r>
                      <a:r>
                        <a:rPr sz="1400" b="1" spc="-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4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B w="12700">
                      <a:solidFill>
                        <a:srgbClr val="2B407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0815" marR="15113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Individuazione e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assegnazione  delle risorse disponibili alle  </a:t>
                      </a:r>
                      <a:r>
                        <a:rPr sz="12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attività amministrative/didattiche, 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ai </a:t>
                      </a:r>
                      <a:r>
                        <a:rPr sz="12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progetti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ed alle gestioni  economiche</a:t>
                      </a:r>
                      <a:r>
                        <a:rPr sz="1200" b="1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separate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R w="12700">
                      <a:solidFill>
                        <a:srgbClr val="2B4077"/>
                      </a:solidFill>
                      <a:prstDash val="solid"/>
                    </a:lnR>
                    <a:lnB w="12700">
                      <a:solidFill>
                        <a:srgbClr val="2B407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67005" marR="395605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Rilevazione contabile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delle  azioni </a:t>
                      </a:r>
                      <a:r>
                        <a:rPr sz="12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previste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nel </a:t>
                      </a:r>
                      <a:r>
                        <a:rPr sz="12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Programma  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Annuale </a:t>
                      </a:r>
                      <a:r>
                        <a:rPr sz="12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nel</a:t>
                      </a:r>
                      <a:r>
                        <a:rPr sz="1200" b="1" spc="3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PTOF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2B4077"/>
                      </a:solidFill>
                      <a:prstDash val="solid"/>
                    </a:lnL>
                    <a:lnR w="12700">
                      <a:solidFill>
                        <a:srgbClr val="2B4077"/>
                      </a:solidFill>
                      <a:prstDash val="solid"/>
                    </a:lnR>
                    <a:lnB w="12700">
                      <a:solidFill>
                        <a:srgbClr val="2B407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63830" marR="415925">
                        <a:lnSpc>
                          <a:spcPct val="98800"/>
                        </a:lnSpc>
                      </a:pPr>
                      <a:r>
                        <a:rPr sz="12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Rendicontazione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dei risultati  conseguiti in relazione agli  </a:t>
                      </a:r>
                      <a:r>
                        <a:rPr sz="12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obiettivi</a:t>
                      </a:r>
                      <a:r>
                        <a:rPr sz="1200" b="1" spc="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programmati</a:t>
                      </a:r>
                      <a:r>
                        <a:rPr sz="1200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2540" marB="0">
                    <a:lnL w="12700">
                      <a:solidFill>
                        <a:srgbClr val="2B4077"/>
                      </a:solidFill>
                      <a:prstDash val="solid"/>
                    </a:lnL>
                    <a:lnB w="12700">
                      <a:solidFill>
                        <a:srgbClr val="2B407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2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2B407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ts val="1405"/>
                        </a:lnSpc>
                        <a:spcBef>
                          <a:spcPts val="565"/>
                        </a:spcBef>
                      </a:pP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R w="12700">
                      <a:solidFill>
                        <a:srgbClr val="2B4077"/>
                      </a:solidFill>
                      <a:prstDash val="solid"/>
                    </a:lnR>
                    <a:lnT w="12700">
                      <a:solidFill>
                        <a:srgbClr val="2B4077"/>
                      </a:solidFill>
                      <a:prstDash val="solid"/>
                    </a:lnT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67005" marR="2167255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DS 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DSGA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67005" marR="1231900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Consiglio d'Istituto  Giunta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esecutiva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2B4077"/>
                      </a:solidFill>
                      <a:prstDash val="solid"/>
                    </a:lnL>
                    <a:lnR w="12700">
                      <a:solidFill>
                        <a:srgbClr val="2B4077"/>
                      </a:solidFill>
                      <a:prstDash val="solid"/>
                    </a:lnR>
                    <a:lnT w="12700">
                      <a:solidFill>
                        <a:srgbClr val="2B4077"/>
                      </a:solidFill>
                      <a:prstDash val="solid"/>
                    </a:lnT>
                    <a:lnB w="12700">
                      <a:solidFill>
                        <a:srgbClr val="2B4077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63830" marR="20542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DS 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DSGA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63830" marR="1119505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Consiglio d'Istituto  Revisori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dei</a:t>
                      </a:r>
                      <a:r>
                        <a:rPr sz="1200" b="1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conti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2B4077"/>
                      </a:solidFill>
                      <a:prstDash val="solid"/>
                    </a:lnL>
                    <a:lnT w="12700">
                      <a:solidFill>
                        <a:srgbClr val="2B4077"/>
                      </a:solidFill>
                      <a:prstDash val="solid"/>
                    </a:lnT>
                    <a:lnB w="12700">
                      <a:solidFill>
                        <a:srgbClr val="2B407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ts val="1285"/>
                        </a:lnSpc>
                      </a:pPr>
                      <a:r>
                        <a:rPr sz="12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DSGA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2B4077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12700">
                      <a:solidFill>
                        <a:srgbClr val="2B4077"/>
                      </a:solidFill>
                      <a:prstDash val="solid"/>
                    </a:lnL>
                    <a:lnR w="12700">
                      <a:solidFill>
                        <a:srgbClr val="2B4077"/>
                      </a:solidFill>
                      <a:prstDash val="solid"/>
                    </a:lnR>
                    <a:lnT w="12700">
                      <a:solidFill>
                        <a:srgbClr val="2B4077"/>
                      </a:solidFill>
                      <a:prstDash val="solid"/>
                    </a:lnT>
                    <a:lnB w="12700">
                      <a:solidFill>
                        <a:srgbClr val="2B407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2700">
                      <a:solidFill>
                        <a:srgbClr val="2B4077"/>
                      </a:solidFill>
                      <a:prstDash val="solid"/>
                    </a:lnL>
                    <a:lnT w="12700">
                      <a:solidFill>
                        <a:srgbClr val="2B4077"/>
                      </a:solidFill>
                      <a:prstDash val="solid"/>
                    </a:lnT>
                    <a:lnB w="12700">
                      <a:solidFill>
                        <a:srgbClr val="2B407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marL="861060">
                        <a:lnSpc>
                          <a:spcPts val="1455"/>
                        </a:lnSpc>
                      </a:pPr>
                      <a:r>
                        <a:rPr sz="14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Attori</a:t>
                      </a:r>
                      <a:r>
                        <a:rPr sz="1400" b="1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coinvolti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ts val="1430"/>
                        </a:lnSpc>
                      </a:pPr>
                      <a:r>
                        <a:rPr sz="12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Consiglio</a:t>
                      </a:r>
                      <a:r>
                        <a:rPr sz="1200" b="1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d'Istituto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2B4077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12700">
                      <a:solidFill>
                        <a:srgbClr val="2B4077"/>
                      </a:solidFill>
                      <a:prstDash val="solid"/>
                    </a:lnL>
                    <a:lnR w="12700">
                      <a:solidFill>
                        <a:srgbClr val="2B4077"/>
                      </a:solidFill>
                      <a:prstDash val="solid"/>
                    </a:lnR>
                    <a:lnT w="12700">
                      <a:solidFill>
                        <a:srgbClr val="2B4077"/>
                      </a:solidFill>
                      <a:prstDash val="solid"/>
                    </a:lnT>
                    <a:lnB w="12700">
                      <a:solidFill>
                        <a:srgbClr val="2B407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2700">
                      <a:solidFill>
                        <a:srgbClr val="2B4077"/>
                      </a:solidFill>
                      <a:prstDash val="solid"/>
                    </a:lnL>
                    <a:lnT w="12700">
                      <a:solidFill>
                        <a:srgbClr val="2B4077"/>
                      </a:solidFill>
                      <a:prstDash val="solid"/>
                    </a:lnT>
                    <a:lnB w="12700">
                      <a:solidFill>
                        <a:srgbClr val="2B407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ts val="1280"/>
                        </a:lnSpc>
                      </a:pPr>
                      <a:r>
                        <a:rPr sz="12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Giunta</a:t>
                      </a:r>
                      <a:r>
                        <a:rPr sz="1200" b="1" spc="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esecutiva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2B4077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12700">
                      <a:solidFill>
                        <a:srgbClr val="2B4077"/>
                      </a:solidFill>
                      <a:prstDash val="solid"/>
                    </a:lnL>
                    <a:lnR w="12700">
                      <a:solidFill>
                        <a:srgbClr val="2B4077"/>
                      </a:solidFill>
                      <a:prstDash val="solid"/>
                    </a:lnR>
                    <a:lnT w="12700">
                      <a:solidFill>
                        <a:srgbClr val="2B4077"/>
                      </a:solidFill>
                      <a:prstDash val="solid"/>
                    </a:lnT>
                    <a:lnB w="12700">
                      <a:solidFill>
                        <a:srgbClr val="2B407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2700">
                      <a:solidFill>
                        <a:srgbClr val="2B4077"/>
                      </a:solidFill>
                      <a:prstDash val="solid"/>
                    </a:lnL>
                    <a:lnT w="12700">
                      <a:solidFill>
                        <a:srgbClr val="2B4077"/>
                      </a:solidFill>
                      <a:prstDash val="solid"/>
                    </a:lnT>
                    <a:lnB w="12700">
                      <a:solidFill>
                        <a:srgbClr val="2B407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2B407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ts val="1375"/>
                        </a:lnSpc>
                      </a:pPr>
                      <a:r>
                        <a:rPr sz="12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Revisori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dei </a:t>
                      </a:r>
                      <a:r>
                        <a:rPr sz="12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conti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2B4077"/>
                      </a:solidFill>
                      <a:prstDash val="solid"/>
                    </a:lnR>
                    <a:lnB w="12700">
                      <a:solidFill>
                        <a:srgbClr val="2B407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12700">
                      <a:solidFill>
                        <a:srgbClr val="2B4077"/>
                      </a:solidFill>
                      <a:prstDash val="solid"/>
                    </a:lnL>
                    <a:lnR w="12700">
                      <a:solidFill>
                        <a:srgbClr val="2B4077"/>
                      </a:solidFill>
                      <a:prstDash val="solid"/>
                    </a:lnR>
                    <a:lnT w="12700">
                      <a:solidFill>
                        <a:srgbClr val="2B4077"/>
                      </a:solidFill>
                      <a:prstDash val="solid"/>
                    </a:lnT>
                    <a:lnB w="12700">
                      <a:solidFill>
                        <a:srgbClr val="2B4077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2700">
                      <a:solidFill>
                        <a:srgbClr val="2B4077"/>
                      </a:solidFill>
                      <a:prstDash val="solid"/>
                    </a:lnL>
                    <a:lnT w="12700">
                      <a:solidFill>
                        <a:srgbClr val="2B4077"/>
                      </a:solidFill>
                      <a:prstDash val="solid"/>
                    </a:lnT>
                    <a:lnB w="12700">
                      <a:solidFill>
                        <a:srgbClr val="2B407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47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861060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Documenti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2B407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708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PTOF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70815" marR="1049655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Programma 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Annuale 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Relazione</a:t>
                      </a:r>
                      <a:r>
                        <a:rPr sz="1200" b="1" spc="-6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illustrativa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7081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Relazione dei </a:t>
                      </a:r>
                      <a:r>
                        <a:rPr sz="12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Revisori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dei</a:t>
                      </a:r>
                      <a:r>
                        <a:rPr sz="1200" b="1" spc="-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conti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R w="12700">
                      <a:solidFill>
                        <a:srgbClr val="2B4077"/>
                      </a:solidFill>
                      <a:prstDash val="solid"/>
                    </a:lnR>
                    <a:lnT w="12700">
                      <a:solidFill>
                        <a:srgbClr val="2B407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Relazione del </a:t>
                      </a:r>
                      <a:r>
                        <a:rPr sz="12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DS e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del</a:t>
                      </a:r>
                      <a:r>
                        <a:rPr sz="1200" b="1" spc="-3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DSGA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B4077"/>
                      </a:solidFill>
                      <a:prstDash val="solid"/>
                    </a:lnL>
                    <a:lnR w="12700">
                      <a:solidFill>
                        <a:srgbClr val="2B4077"/>
                      </a:solidFill>
                      <a:prstDash val="solid"/>
                    </a:lnR>
                    <a:lnT w="12700">
                      <a:solidFill>
                        <a:srgbClr val="2B407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63830" marR="9798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Conto Consuntivo 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Relazione</a:t>
                      </a:r>
                      <a:r>
                        <a:rPr sz="1200" b="1" spc="-6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illustrativa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6383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Relazione dei </a:t>
                      </a:r>
                      <a:r>
                        <a:rPr sz="12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Revisori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dei</a:t>
                      </a:r>
                      <a:r>
                        <a:rPr sz="1200" b="1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conti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2B4077"/>
                      </a:solidFill>
                      <a:prstDash val="solid"/>
                    </a:lnL>
                    <a:lnT w="12700">
                      <a:solidFill>
                        <a:srgbClr val="2B4077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object 18"/>
          <p:cNvSpPr/>
          <p:nvPr/>
        </p:nvSpPr>
        <p:spPr>
          <a:xfrm>
            <a:off x="2818638" y="1925573"/>
            <a:ext cx="251460" cy="2514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18638" y="1925573"/>
            <a:ext cx="251460" cy="251460"/>
          </a:xfrm>
          <a:custGeom>
            <a:avLst/>
            <a:gdLst/>
            <a:ahLst/>
            <a:cxnLst/>
            <a:rect l="l" t="t" r="r" b="b"/>
            <a:pathLst>
              <a:path w="251460" h="251460">
                <a:moveTo>
                  <a:pt x="0" y="125729"/>
                </a:moveTo>
                <a:lnTo>
                  <a:pt x="9876" y="76777"/>
                </a:lnTo>
                <a:lnTo>
                  <a:pt x="36814" y="36814"/>
                </a:lnTo>
                <a:lnTo>
                  <a:pt x="76777" y="9876"/>
                </a:lnTo>
                <a:lnTo>
                  <a:pt x="125730" y="0"/>
                </a:lnTo>
                <a:lnTo>
                  <a:pt x="174682" y="9876"/>
                </a:lnTo>
                <a:lnTo>
                  <a:pt x="214645" y="36814"/>
                </a:lnTo>
                <a:lnTo>
                  <a:pt x="241583" y="76777"/>
                </a:lnTo>
                <a:lnTo>
                  <a:pt x="251460" y="125729"/>
                </a:lnTo>
                <a:lnTo>
                  <a:pt x="241583" y="174682"/>
                </a:lnTo>
                <a:lnTo>
                  <a:pt x="214645" y="214645"/>
                </a:lnTo>
                <a:lnTo>
                  <a:pt x="174682" y="241583"/>
                </a:lnTo>
                <a:lnTo>
                  <a:pt x="125730" y="251460"/>
                </a:lnTo>
                <a:lnTo>
                  <a:pt x="76777" y="241583"/>
                </a:lnTo>
                <a:lnTo>
                  <a:pt x="36814" y="214645"/>
                </a:lnTo>
                <a:lnTo>
                  <a:pt x="9876" y="174682"/>
                </a:lnTo>
                <a:lnTo>
                  <a:pt x="0" y="125729"/>
                </a:lnTo>
                <a:close/>
              </a:path>
            </a:pathLst>
          </a:custGeom>
          <a:ln w="2590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74791" y="2026920"/>
            <a:ext cx="2980943" cy="7360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15940" y="2058923"/>
            <a:ext cx="2856230" cy="622300"/>
          </a:xfrm>
          <a:custGeom>
            <a:avLst/>
            <a:gdLst/>
            <a:ahLst/>
            <a:cxnLst/>
            <a:rect l="l" t="t" r="r" b="b"/>
            <a:pathLst>
              <a:path w="2856229" h="622300">
                <a:moveTo>
                  <a:pt x="2545080" y="0"/>
                </a:moveTo>
                <a:lnTo>
                  <a:pt x="0" y="0"/>
                </a:lnTo>
                <a:lnTo>
                  <a:pt x="310896" y="310896"/>
                </a:lnTo>
                <a:lnTo>
                  <a:pt x="0" y="621791"/>
                </a:lnTo>
                <a:lnTo>
                  <a:pt x="2545080" y="621791"/>
                </a:lnTo>
                <a:lnTo>
                  <a:pt x="2855976" y="310896"/>
                </a:lnTo>
                <a:lnTo>
                  <a:pt x="25450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615940" y="2058923"/>
            <a:ext cx="2856230" cy="622300"/>
          </a:xfrm>
          <a:custGeom>
            <a:avLst/>
            <a:gdLst/>
            <a:ahLst/>
            <a:cxnLst/>
            <a:rect l="l" t="t" r="r" b="b"/>
            <a:pathLst>
              <a:path w="2856229" h="622300">
                <a:moveTo>
                  <a:pt x="0" y="0"/>
                </a:moveTo>
                <a:lnTo>
                  <a:pt x="2545080" y="0"/>
                </a:lnTo>
                <a:lnTo>
                  <a:pt x="2855976" y="310896"/>
                </a:lnTo>
                <a:lnTo>
                  <a:pt x="2545080" y="621791"/>
                </a:lnTo>
                <a:lnTo>
                  <a:pt x="0" y="621791"/>
                </a:lnTo>
                <a:lnTo>
                  <a:pt x="310896" y="310896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92317" y="1917954"/>
            <a:ext cx="252984" cy="2514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92317" y="1917954"/>
            <a:ext cx="253365" cy="251460"/>
          </a:xfrm>
          <a:custGeom>
            <a:avLst/>
            <a:gdLst/>
            <a:ahLst/>
            <a:cxnLst/>
            <a:rect l="l" t="t" r="r" b="b"/>
            <a:pathLst>
              <a:path w="253364" h="251460">
                <a:moveTo>
                  <a:pt x="0" y="125730"/>
                </a:moveTo>
                <a:lnTo>
                  <a:pt x="9941" y="76777"/>
                </a:lnTo>
                <a:lnTo>
                  <a:pt x="37052" y="36814"/>
                </a:lnTo>
                <a:lnTo>
                  <a:pt x="77259" y="9876"/>
                </a:lnTo>
                <a:lnTo>
                  <a:pt x="126492" y="0"/>
                </a:lnTo>
                <a:lnTo>
                  <a:pt x="175724" y="9876"/>
                </a:lnTo>
                <a:lnTo>
                  <a:pt x="215931" y="36814"/>
                </a:lnTo>
                <a:lnTo>
                  <a:pt x="243042" y="76777"/>
                </a:lnTo>
                <a:lnTo>
                  <a:pt x="252984" y="125730"/>
                </a:lnTo>
                <a:lnTo>
                  <a:pt x="243042" y="174682"/>
                </a:lnTo>
                <a:lnTo>
                  <a:pt x="215931" y="214645"/>
                </a:lnTo>
                <a:lnTo>
                  <a:pt x="175724" y="241583"/>
                </a:lnTo>
                <a:lnTo>
                  <a:pt x="126492" y="251460"/>
                </a:lnTo>
                <a:lnTo>
                  <a:pt x="77259" y="241583"/>
                </a:lnTo>
                <a:lnTo>
                  <a:pt x="37052" y="214645"/>
                </a:lnTo>
                <a:lnTo>
                  <a:pt x="9941" y="174682"/>
                </a:lnTo>
                <a:lnTo>
                  <a:pt x="0" y="125730"/>
                </a:lnTo>
                <a:close/>
              </a:path>
            </a:pathLst>
          </a:custGeom>
          <a:ln w="2590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13419" y="2026920"/>
            <a:ext cx="2980944" cy="7360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354568" y="2058923"/>
            <a:ext cx="2856230" cy="622300"/>
          </a:xfrm>
          <a:custGeom>
            <a:avLst/>
            <a:gdLst/>
            <a:ahLst/>
            <a:cxnLst/>
            <a:rect l="l" t="t" r="r" b="b"/>
            <a:pathLst>
              <a:path w="2856229" h="622300">
                <a:moveTo>
                  <a:pt x="2545079" y="0"/>
                </a:moveTo>
                <a:lnTo>
                  <a:pt x="0" y="0"/>
                </a:lnTo>
                <a:lnTo>
                  <a:pt x="310896" y="310896"/>
                </a:lnTo>
                <a:lnTo>
                  <a:pt x="0" y="621791"/>
                </a:lnTo>
                <a:lnTo>
                  <a:pt x="2545079" y="621791"/>
                </a:lnTo>
                <a:lnTo>
                  <a:pt x="2855976" y="310896"/>
                </a:lnTo>
                <a:lnTo>
                  <a:pt x="25450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354568" y="2058923"/>
            <a:ext cx="2856230" cy="622300"/>
          </a:xfrm>
          <a:custGeom>
            <a:avLst/>
            <a:gdLst/>
            <a:ahLst/>
            <a:cxnLst/>
            <a:rect l="l" t="t" r="r" b="b"/>
            <a:pathLst>
              <a:path w="2856229" h="622300">
                <a:moveTo>
                  <a:pt x="0" y="0"/>
                </a:moveTo>
                <a:lnTo>
                  <a:pt x="2545079" y="0"/>
                </a:lnTo>
                <a:lnTo>
                  <a:pt x="2855976" y="310896"/>
                </a:lnTo>
                <a:lnTo>
                  <a:pt x="2545079" y="621791"/>
                </a:lnTo>
                <a:lnTo>
                  <a:pt x="0" y="621791"/>
                </a:lnTo>
                <a:lnTo>
                  <a:pt x="310896" y="310896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329421" y="1925573"/>
            <a:ext cx="251459" cy="2514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329421" y="1925573"/>
            <a:ext cx="251460" cy="251460"/>
          </a:xfrm>
          <a:custGeom>
            <a:avLst/>
            <a:gdLst/>
            <a:ahLst/>
            <a:cxnLst/>
            <a:rect l="l" t="t" r="r" b="b"/>
            <a:pathLst>
              <a:path w="251459" h="251460">
                <a:moveTo>
                  <a:pt x="0" y="125729"/>
                </a:moveTo>
                <a:lnTo>
                  <a:pt x="9876" y="76777"/>
                </a:lnTo>
                <a:lnTo>
                  <a:pt x="36814" y="36814"/>
                </a:lnTo>
                <a:lnTo>
                  <a:pt x="76777" y="9876"/>
                </a:lnTo>
                <a:lnTo>
                  <a:pt x="125729" y="0"/>
                </a:lnTo>
                <a:lnTo>
                  <a:pt x="174682" y="9876"/>
                </a:lnTo>
                <a:lnTo>
                  <a:pt x="214645" y="36814"/>
                </a:lnTo>
                <a:lnTo>
                  <a:pt x="241583" y="76777"/>
                </a:lnTo>
                <a:lnTo>
                  <a:pt x="251459" y="125729"/>
                </a:lnTo>
                <a:lnTo>
                  <a:pt x="241583" y="174682"/>
                </a:lnTo>
                <a:lnTo>
                  <a:pt x="214645" y="214645"/>
                </a:lnTo>
                <a:lnTo>
                  <a:pt x="174682" y="241583"/>
                </a:lnTo>
                <a:lnTo>
                  <a:pt x="125729" y="251460"/>
                </a:lnTo>
                <a:lnTo>
                  <a:pt x="76777" y="241583"/>
                </a:lnTo>
                <a:lnTo>
                  <a:pt x="36814" y="214645"/>
                </a:lnTo>
                <a:lnTo>
                  <a:pt x="9876" y="174682"/>
                </a:lnTo>
                <a:lnTo>
                  <a:pt x="0" y="125729"/>
                </a:lnTo>
                <a:close/>
              </a:path>
            </a:pathLst>
          </a:custGeom>
          <a:ln w="2590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0059" y="6021323"/>
            <a:ext cx="10476230" cy="0"/>
          </a:xfrm>
          <a:custGeom>
            <a:avLst/>
            <a:gdLst/>
            <a:ahLst/>
            <a:cxnLst/>
            <a:rect l="l" t="t" r="r" b="b"/>
            <a:pathLst>
              <a:path w="10476230">
                <a:moveTo>
                  <a:pt x="10475976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2B407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27020" y="3875519"/>
            <a:ext cx="2694432" cy="10454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27020" y="3841991"/>
            <a:ext cx="1661159" cy="11536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52927" y="3901440"/>
            <a:ext cx="2592705" cy="943610"/>
          </a:xfrm>
          <a:custGeom>
            <a:avLst/>
            <a:gdLst/>
            <a:ahLst/>
            <a:cxnLst/>
            <a:rect l="l" t="t" r="r" b="b"/>
            <a:pathLst>
              <a:path w="2592704" h="943610">
                <a:moveTo>
                  <a:pt x="0" y="943356"/>
                </a:moveTo>
                <a:lnTo>
                  <a:pt x="2592324" y="943356"/>
                </a:lnTo>
                <a:lnTo>
                  <a:pt x="2592324" y="0"/>
                </a:lnTo>
                <a:lnTo>
                  <a:pt x="0" y="0"/>
                </a:lnTo>
                <a:lnTo>
                  <a:pt x="0" y="94335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565647" y="3883139"/>
            <a:ext cx="2694431" cy="10439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565647" y="3941051"/>
            <a:ext cx="1661159" cy="9708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591555" y="3909059"/>
            <a:ext cx="2592705" cy="942340"/>
          </a:xfrm>
          <a:custGeom>
            <a:avLst/>
            <a:gdLst/>
            <a:ahLst/>
            <a:cxnLst/>
            <a:rect l="l" t="t" r="r" b="b"/>
            <a:pathLst>
              <a:path w="2592704" h="942339">
                <a:moveTo>
                  <a:pt x="0" y="941832"/>
                </a:moveTo>
                <a:lnTo>
                  <a:pt x="2592324" y="941832"/>
                </a:lnTo>
                <a:lnTo>
                  <a:pt x="2592324" y="0"/>
                </a:lnTo>
                <a:lnTo>
                  <a:pt x="0" y="0"/>
                </a:lnTo>
                <a:lnTo>
                  <a:pt x="0" y="941832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565647" y="4974335"/>
            <a:ext cx="2694431" cy="10439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565647" y="5305031"/>
            <a:ext cx="2383536" cy="42218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591555" y="5000244"/>
            <a:ext cx="2592705" cy="942340"/>
          </a:xfrm>
          <a:custGeom>
            <a:avLst/>
            <a:gdLst/>
            <a:ahLst/>
            <a:cxnLst/>
            <a:rect l="l" t="t" r="r" b="b"/>
            <a:pathLst>
              <a:path w="2592704" h="942339">
                <a:moveTo>
                  <a:pt x="0" y="941831"/>
                </a:moveTo>
                <a:lnTo>
                  <a:pt x="2592324" y="941831"/>
                </a:lnTo>
                <a:lnTo>
                  <a:pt x="2592324" y="0"/>
                </a:lnTo>
                <a:lnTo>
                  <a:pt x="0" y="0"/>
                </a:lnTo>
                <a:lnTo>
                  <a:pt x="0" y="941831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827020" y="4965191"/>
            <a:ext cx="2694432" cy="10439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827020" y="5023103"/>
            <a:ext cx="2574035" cy="9708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852927" y="4991100"/>
            <a:ext cx="2592705" cy="942340"/>
          </a:xfrm>
          <a:custGeom>
            <a:avLst/>
            <a:gdLst/>
            <a:ahLst/>
            <a:cxnLst/>
            <a:rect l="l" t="t" r="r" b="b"/>
            <a:pathLst>
              <a:path w="2592704" h="942339">
                <a:moveTo>
                  <a:pt x="0" y="941832"/>
                </a:moveTo>
                <a:lnTo>
                  <a:pt x="2592324" y="941832"/>
                </a:lnTo>
                <a:lnTo>
                  <a:pt x="2592324" y="0"/>
                </a:lnTo>
                <a:lnTo>
                  <a:pt x="0" y="0"/>
                </a:lnTo>
                <a:lnTo>
                  <a:pt x="0" y="941832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345423" y="4965191"/>
            <a:ext cx="2694431" cy="10439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345423" y="5114544"/>
            <a:ext cx="2574035" cy="78792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371331" y="4991100"/>
            <a:ext cx="2592705" cy="942340"/>
          </a:xfrm>
          <a:custGeom>
            <a:avLst/>
            <a:gdLst/>
            <a:ahLst/>
            <a:cxnLst/>
            <a:rect l="l" t="t" r="r" b="b"/>
            <a:pathLst>
              <a:path w="2592704" h="942339">
                <a:moveTo>
                  <a:pt x="0" y="941832"/>
                </a:moveTo>
                <a:lnTo>
                  <a:pt x="2592324" y="941832"/>
                </a:lnTo>
                <a:lnTo>
                  <a:pt x="2592324" y="0"/>
                </a:lnTo>
                <a:lnTo>
                  <a:pt x="0" y="0"/>
                </a:lnTo>
                <a:lnTo>
                  <a:pt x="0" y="941832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345423" y="3875519"/>
            <a:ext cx="2694431" cy="10439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345423" y="3931907"/>
            <a:ext cx="1661160" cy="9708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371331" y="3901440"/>
            <a:ext cx="2592705" cy="942340"/>
          </a:xfrm>
          <a:custGeom>
            <a:avLst/>
            <a:gdLst/>
            <a:ahLst/>
            <a:cxnLst/>
            <a:rect l="l" t="t" r="r" b="b"/>
            <a:pathLst>
              <a:path w="2592704" h="942339">
                <a:moveTo>
                  <a:pt x="0" y="941831"/>
                </a:moveTo>
                <a:lnTo>
                  <a:pt x="2592324" y="941831"/>
                </a:lnTo>
                <a:lnTo>
                  <a:pt x="2592324" y="0"/>
                </a:lnTo>
                <a:lnTo>
                  <a:pt x="0" y="0"/>
                </a:lnTo>
                <a:lnTo>
                  <a:pt x="0" y="941831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345423" y="2796527"/>
            <a:ext cx="2694431" cy="10439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345423" y="2945892"/>
            <a:ext cx="2406396" cy="79095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371331" y="2822448"/>
            <a:ext cx="2592705" cy="942340"/>
          </a:xfrm>
          <a:custGeom>
            <a:avLst/>
            <a:gdLst/>
            <a:ahLst/>
            <a:cxnLst/>
            <a:rect l="l" t="t" r="r" b="b"/>
            <a:pathLst>
              <a:path w="2592704" h="942339">
                <a:moveTo>
                  <a:pt x="0" y="941832"/>
                </a:moveTo>
                <a:lnTo>
                  <a:pt x="2592324" y="941832"/>
                </a:lnTo>
                <a:lnTo>
                  <a:pt x="2592324" y="0"/>
                </a:lnTo>
                <a:lnTo>
                  <a:pt x="0" y="0"/>
                </a:lnTo>
                <a:lnTo>
                  <a:pt x="0" y="941832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565647" y="2796527"/>
            <a:ext cx="2694431" cy="10454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565647" y="2945879"/>
            <a:ext cx="2537459" cy="78792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591555" y="2822448"/>
            <a:ext cx="2592705" cy="943610"/>
          </a:xfrm>
          <a:custGeom>
            <a:avLst/>
            <a:gdLst/>
            <a:ahLst/>
            <a:cxnLst/>
            <a:rect l="l" t="t" r="r" b="b"/>
            <a:pathLst>
              <a:path w="2592704" h="943610">
                <a:moveTo>
                  <a:pt x="0" y="943356"/>
                </a:moveTo>
                <a:lnTo>
                  <a:pt x="2592324" y="943356"/>
                </a:lnTo>
                <a:lnTo>
                  <a:pt x="2592324" y="0"/>
                </a:lnTo>
                <a:lnTo>
                  <a:pt x="0" y="0"/>
                </a:lnTo>
                <a:lnTo>
                  <a:pt x="0" y="94335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827020" y="2785859"/>
            <a:ext cx="2694432" cy="10439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827020" y="2752331"/>
            <a:ext cx="2740152" cy="115368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852927" y="2811779"/>
            <a:ext cx="2592705" cy="942340"/>
          </a:xfrm>
          <a:custGeom>
            <a:avLst/>
            <a:gdLst/>
            <a:ahLst/>
            <a:cxnLst/>
            <a:rect l="l" t="t" r="r" b="b"/>
            <a:pathLst>
              <a:path w="2592704" h="942339">
                <a:moveTo>
                  <a:pt x="0" y="941832"/>
                </a:moveTo>
                <a:lnTo>
                  <a:pt x="2592324" y="941832"/>
                </a:lnTo>
                <a:lnTo>
                  <a:pt x="2592324" y="0"/>
                </a:lnTo>
                <a:lnTo>
                  <a:pt x="0" y="0"/>
                </a:lnTo>
                <a:lnTo>
                  <a:pt x="0" y="941832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95122" y="3031998"/>
            <a:ext cx="504825" cy="502920"/>
          </a:xfrm>
          <a:custGeom>
            <a:avLst/>
            <a:gdLst/>
            <a:ahLst/>
            <a:cxnLst/>
            <a:rect l="l" t="t" r="r" b="b"/>
            <a:pathLst>
              <a:path w="504825" h="502920">
                <a:moveTo>
                  <a:pt x="0" y="251460"/>
                </a:moveTo>
                <a:lnTo>
                  <a:pt x="4063" y="206243"/>
                </a:lnTo>
                <a:lnTo>
                  <a:pt x="15780" y="163693"/>
                </a:lnTo>
                <a:lnTo>
                  <a:pt x="34436" y="124516"/>
                </a:lnTo>
                <a:lnTo>
                  <a:pt x="59321" y="89422"/>
                </a:lnTo>
                <a:lnTo>
                  <a:pt x="89720" y="59120"/>
                </a:lnTo>
                <a:lnTo>
                  <a:pt x="124922" y="34318"/>
                </a:lnTo>
                <a:lnTo>
                  <a:pt x="164215" y="15725"/>
                </a:lnTo>
                <a:lnTo>
                  <a:pt x="206886" y="4049"/>
                </a:lnTo>
                <a:lnTo>
                  <a:pt x="252222" y="0"/>
                </a:lnTo>
                <a:lnTo>
                  <a:pt x="297557" y="4049"/>
                </a:lnTo>
                <a:lnTo>
                  <a:pt x="340228" y="15725"/>
                </a:lnTo>
                <a:lnTo>
                  <a:pt x="379521" y="34318"/>
                </a:lnTo>
                <a:lnTo>
                  <a:pt x="414723" y="59120"/>
                </a:lnTo>
                <a:lnTo>
                  <a:pt x="445122" y="89422"/>
                </a:lnTo>
                <a:lnTo>
                  <a:pt x="470007" y="124516"/>
                </a:lnTo>
                <a:lnTo>
                  <a:pt x="488663" y="163693"/>
                </a:lnTo>
                <a:lnTo>
                  <a:pt x="500380" y="206243"/>
                </a:lnTo>
                <a:lnTo>
                  <a:pt x="504444" y="251460"/>
                </a:lnTo>
                <a:lnTo>
                  <a:pt x="500380" y="296676"/>
                </a:lnTo>
                <a:lnTo>
                  <a:pt x="488663" y="339226"/>
                </a:lnTo>
                <a:lnTo>
                  <a:pt x="470007" y="378403"/>
                </a:lnTo>
                <a:lnTo>
                  <a:pt x="445122" y="413497"/>
                </a:lnTo>
                <a:lnTo>
                  <a:pt x="414723" y="443799"/>
                </a:lnTo>
                <a:lnTo>
                  <a:pt x="379521" y="468601"/>
                </a:lnTo>
                <a:lnTo>
                  <a:pt x="340228" y="487194"/>
                </a:lnTo>
                <a:lnTo>
                  <a:pt x="297557" y="498870"/>
                </a:lnTo>
                <a:lnTo>
                  <a:pt x="252222" y="502919"/>
                </a:lnTo>
                <a:lnTo>
                  <a:pt x="206886" y="498870"/>
                </a:lnTo>
                <a:lnTo>
                  <a:pt x="164215" y="487194"/>
                </a:lnTo>
                <a:lnTo>
                  <a:pt x="124922" y="468601"/>
                </a:lnTo>
                <a:lnTo>
                  <a:pt x="89720" y="443799"/>
                </a:lnTo>
                <a:lnTo>
                  <a:pt x="59321" y="413497"/>
                </a:lnTo>
                <a:lnTo>
                  <a:pt x="34436" y="378403"/>
                </a:lnTo>
                <a:lnTo>
                  <a:pt x="15780" y="339226"/>
                </a:lnTo>
                <a:lnTo>
                  <a:pt x="4063" y="296676"/>
                </a:lnTo>
                <a:lnTo>
                  <a:pt x="0" y="251460"/>
                </a:lnTo>
                <a:close/>
              </a:path>
            </a:pathLst>
          </a:custGeom>
          <a:ln w="28956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90372" y="3127248"/>
            <a:ext cx="312420" cy="31089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95122" y="4121658"/>
            <a:ext cx="504825" cy="504825"/>
          </a:xfrm>
          <a:custGeom>
            <a:avLst/>
            <a:gdLst/>
            <a:ahLst/>
            <a:cxnLst/>
            <a:rect l="l" t="t" r="r" b="b"/>
            <a:pathLst>
              <a:path w="504825" h="504825">
                <a:moveTo>
                  <a:pt x="0" y="252222"/>
                </a:moveTo>
                <a:lnTo>
                  <a:pt x="4063" y="206879"/>
                </a:lnTo>
                <a:lnTo>
                  <a:pt x="15780" y="164205"/>
                </a:lnTo>
                <a:lnTo>
                  <a:pt x="34436" y="124911"/>
                </a:lnTo>
                <a:lnTo>
                  <a:pt x="59321" y="89710"/>
                </a:lnTo>
                <a:lnTo>
                  <a:pt x="89720" y="59312"/>
                </a:lnTo>
                <a:lnTo>
                  <a:pt x="124922" y="34431"/>
                </a:lnTo>
                <a:lnTo>
                  <a:pt x="164215" y="15777"/>
                </a:lnTo>
                <a:lnTo>
                  <a:pt x="206886" y="4062"/>
                </a:lnTo>
                <a:lnTo>
                  <a:pt x="252222" y="0"/>
                </a:lnTo>
                <a:lnTo>
                  <a:pt x="297557" y="4062"/>
                </a:lnTo>
                <a:lnTo>
                  <a:pt x="340228" y="15777"/>
                </a:lnTo>
                <a:lnTo>
                  <a:pt x="379521" y="34431"/>
                </a:lnTo>
                <a:lnTo>
                  <a:pt x="414723" y="59312"/>
                </a:lnTo>
                <a:lnTo>
                  <a:pt x="445122" y="89710"/>
                </a:lnTo>
                <a:lnTo>
                  <a:pt x="470007" y="124911"/>
                </a:lnTo>
                <a:lnTo>
                  <a:pt x="488663" y="164205"/>
                </a:lnTo>
                <a:lnTo>
                  <a:pt x="500380" y="206879"/>
                </a:lnTo>
                <a:lnTo>
                  <a:pt x="504444" y="252222"/>
                </a:lnTo>
                <a:lnTo>
                  <a:pt x="500380" y="297564"/>
                </a:lnTo>
                <a:lnTo>
                  <a:pt x="488663" y="340238"/>
                </a:lnTo>
                <a:lnTo>
                  <a:pt x="470007" y="379532"/>
                </a:lnTo>
                <a:lnTo>
                  <a:pt x="445122" y="414733"/>
                </a:lnTo>
                <a:lnTo>
                  <a:pt x="414723" y="445131"/>
                </a:lnTo>
                <a:lnTo>
                  <a:pt x="379521" y="470012"/>
                </a:lnTo>
                <a:lnTo>
                  <a:pt x="340228" y="488666"/>
                </a:lnTo>
                <a:lnTo>
                  <a:pt x="297557" y="500381"/>
                </a:lnTo>
                <a:lnTo>
                  <a:pt x="252222" y="504444"/>
                </a:lnTo>
                <a:lnTo>
                  <a:pt x="206886" y="500381"/>
                </a:lnTo>
                <a:lnTo>
                  <a:pt x="164215" y="488666"/>
                </a:lnTo>
                <a:lnTo>
                  <a:pt x="124922" y="470012"/>
                </a:lnTo>
                <a:lnTo>
                  <a:pt x="89720" y="445131"/>
                </a:lnTo>
                <a:lnTo>
                  <a:pt x="59321" y="414733"/>
                </a:lnTo>
                <a:lnTo>
                  <a:pt x="34436" y="379532"/>
                </a:lnTo>
                <a:lnTo>
                  <a:pt x="15780" y="340238"/>
                </a:lnTo>
                <a:lnTo>
                  <a:pt x="4063" y="297564"/>
                </a:lnTo>
                <a:lnTo>
                  <a:pt x="0" y="252222"/>
                </a:lnTo>
                <a:close/>
              </a:path>
            </a:pathLst>
          </a:custGeom>
          <a:ln w="28956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58368" y="4184903"/>
            <a:ext cx="376428" cy="37642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95122" y="5211317"/>
            <a:ext cx="504825" cy="504825"/>
          </a:xfrm>
          <a:custGeom>
            <a:avLst/>
            <a:gdLst/>
            <a:ahLst/>
            <a:cxnLst/>
            <a:rect l="l" t="t" r="r" b="b"/>
            <a:pathLst>
              <a:path w="504825" h="504825">
                <a:moveTo>
                  <a:pt x="0" y="252221"/>
                </a:moveTo>
                <a:lnTo>
                  <a:pt x="4063" y="206879"/>
                </a:lnTo>
                <a:lnTo>
                  <a:pt x="15780" y="164205"/>
                </a:lnTo>
                <a:lnTo>
                  <a:pt x="34436" y="124911"/>
                </a:lnTo>
                <a:lnTo>
                  <a:pt x="59321" y="89710"/>
                </a:lnTo>
                <a:lnTo>
                  <a:pt x="89720" y="59312"/>
                </a:lnTo>
                <a:lnTo>
                  <a:pt x="124922" y="34431"/>
                </a:lnTo>
                <a:lnTo>
                  <a:pt x="164215" y="15777"/>
                </a:lnTo>
                <a:lnTo>
                  <a:pt x="206886" y="4062"/>
                </a:lnTo>
                <a:lnTo>
                  <a:pt x="252222" y="0"/>
                </a:lnTo>
                <a:lnTo>
                  <a:pt x="297557" y="4062"/>
                </a:lnTo>
                <a:lnTo>
                  <a:pt x="340228" y="15777"/>
                </a:lnTo>
                <a:lnTo>
                  <a:pt x="379521" y="34431"/>
                </a:lnTo>
                <a:lnTo>
                  <a:pt x="414723" y="59312"/>
                </a:lnTo>
                <a:lnTo>
                  <a:pt x="445122" y="89710"/>
                </a:lnTo>
                <a:lnTo>
                  <a:pt x="470007" y="124911"/>
                </a:lnTo>
                <a:lnTo>
                  <a:pt x="488663" y="164205"/>
                </a:lnTo>
                <a:lnTo>
                  <a:pt x="500380" y="206879"/>
                </a:lnTo>
                <a:lnTo>
                  <a:pt x="504444" y="252221"/>
                </a:lnTo>
                <a:lnTo>
                  <a:pt x="500380" y="297557"/>
                </a:lnTo>
                <a:lnTo>
                  <a:pt x="488663" y="340228"/>
                </a:lnTo>
                <a:lnTo>
                  <a:pt x="470007" y="379521"/>
                </a:lnTo>
                <a:lnTo>
                  <a:pt x="445122" y="414723"/>
                </a:lnTo>
                <a:lnTo>
                  <a:pt x="414723" y="445122"/>
                </a:lnTo>
                <a:lnTo>
                  <a:pt x="379521" y="470007"/>
                </a:lnTo>
                <a:lnTo>
                  <a:pt x="340228" y="488663"/>
                </a:lnTo>
                <a:lnTo>
                  <a:pt x="297557" y="500380"/>
                </a:lnTo>
                <a:lnTo>
                  <a:pt x="252222" y="504443"/>
                </a:lnTo>
                <a:lnTo>
                  <a:pt x="206886" y="500380"/>
                </a:lnTo>
                <a:lnTo>
                  <a:pt x="164215" y="488663"/>
                </a:lnTo>
                <a:lnTo>
                  <a:pt x="124922" y="470007"/>
                </a:lnTo>
                <a:lnTo>
                  <a:pt x="89720" y="445122"/>
                </a:lnTo>
                <a:lnTo>
                  <a:pt x="59321" y="414723"/>
                </a:lnTo>
                <a:lnTo>
                  <a:pt x="34436" y="379521"/>
                </a:lnTo>
                <a:lnTo>
                  <a:pt x="15780" y="340228"/>
                </a:lnTo>
                <a:lnTo>
                  <a:pt x="4063" y="297557"/>
                </a:lnTo>
                <a:lnTo>
                  <a:pt x="0" y="252221"/>
                </a:lnTo>
                <a:close/>
              </a:path>
            </a:pathLst>
          </a:custGeom>
          <a:ln w="28956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67512" y="5273040"/>
            <a:ext cx="414528" cy="41452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11209273" y="6543354"/>
            <a:ext cx="221615" cy="20827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35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575" y="166496"/>
            <a:ext cx="64757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Ciclo </a:t>
            </a:r>
            <a:r>
              <a:rPr spc="-5" dirty="0"/>
              <a:t>di </a:t>
            </a:r>
            <a:r>
              <a:rPr dirty="0"/>
              <a:t>programmazione, gestione e</a:t>
            </a:r>
            <a:r>
              <a:rPr spc="-105" dirty="0"/>
              <a:t> </a:t>
            </a:r>
            <a:r>
              <a:rPr dirty="0"/>
              <a:t>rendicontazione</a:t>
            </a:r>
          </a:p>
        </p:txBody>
      </p:sp>
      <p:sp>
        <p:nvSpPr>
          <p:cNvPr id="7" name="object 7"/>
          <p:cNvSpPr/>
          <p:nvPr/>
        </p:nvSpPr>
        <p:spPr>
          <a:xfrm>
            <a:off x="2031492" y="3083051"/>
            <a:ext cx="2970276" cy="7360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63495" y="3115055"/>
            <a:ext cx="2856230" cy="622300"/>
          </a:xfrm>
          <a:custGeom>
            <a:avLst/>
            <a:gdLst/>
            <a:ahLst/>
            <a:cxnLst/>
            <a:rect l="l" t="t" r="r" b="b"/>
            <a:pathLst>
              <a:path w="2856229" h="622300">
                <a:moveTo>
                  <a:pt x="2545080" y="0"/>
                </a:moveTo>
                <a:lnTo>
                  <a:pt x="0" y="0"/>
                </a:lnTo>
                <a:lnTo>
                  <a:pt x="0" y="621792"/>
                </a:lnTo>
                <a:lnTo>
                  <a:pt x="2545080" y="621792"/>
                </a:lnTo>
                <a:lnTo>
                  <a:pt x="2855976" y="310896"/>
                </a:lnTo>
                <a:lnTo>
                  <a:pt x="25450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63495" y="3115055"/>
            <a:ext cx="2856230" cy="622300"/>
          </a:xfrm>
          <a:custGeom>
            <a:avLst/>
            <a:gdLst/>
            <a:ahLst/>
            <a:cxnLst/>
            <a:rect l="l" t="t" r="r" b="b"/>
            <a:pathLst>
              <a:path w="2856229" h="622300">
                <a:moveTo>
                  <a:pt x="0" y="0"/>
                </a:moveTo>
                <a:lnTo>
                  <a:pt x="2545080" y="0"/>
                </a:lnTo>
                <a:lnTo>
                  <a:pt x="2855976" y="310896"/>
                </a:lnTo>
                <a:lnTo>
                  <a:pt x="2545080" y="621792"/>
                </a:lnTo>
                <a:lnTo>
                  <a:pt x="0" y="62179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677795" y="3301110"/>
            <a:ext cx="14712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Programmazione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57928" y="3083051"/>
            <a:ext cx="2982468" cy="7360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99076" y="3115055"/>
            <a:ext cx="2857500" cy="622300"/>
          </a:xfrm>
          <a:custGeom>
            <a:avLst/>
            <a:gdLst/>
            <a:ahLst/>
            <a:cxnLst/>
            <a:rect l="l" t="t" r="r" b="b"/>
            <a:pathLst>
              <a:path w="2857500" h="622300">
                <a:moveTo>
                  <a:pt x="2546604" y="0"/>
                </a:moveTo>
                <a:lnTo>
                  <a:pt x="0" y="0"/>
                </a:lnTo>
                <a:lnTo>
                  <a:pt x="310896" y="310896"/>
                </a:lnTo>
                <a:lnTo>
                  <a:pt x="0" y="621792"/>
                </a:lnTo>
                <a:lnTo>
                  <a:pt x="2546604" y="621792"/>
                </a:lnTo>
                <a:lnTo>
                  <a:pt x="2857500" y="310896"/>
                </a:lnTo>
                <a:lnTo>
                  <a:pt x="25466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99076" y="3115055"/>
            <a:ext cx="2857500" cy="622300"/>
          </a:xfrm>
          <a:custGeom>
            <a:avLst/>
            <a:gdLst/>
            <a:ahLst/>
            <a:cxnLst/>
            <a:rect l="l" t="t" r="r" b="b"/>
            <a:pathLst>
              <a:path w="2857500" h="622300">
                <a:moveTo>
                  <a:pt x="0" y="0"/>
                </a:moveTo>
                <a:lnTo>
                  <a:pt x="2546604" y="0"/>
                </a:lnTo>
                <a:lnTo>
                  <a:pt x="2857500" y="310896"/>
                </a:lnTo>
                <a:lnTo>
                  <a:pt x="2546604" y="621792"/>
                </a:lnTo>
                <a:lnTo>
                  <a:pt x="0" y="621792"/>
                </a:lnTo>
                <a:lnTo>
                  <a:pt x="310896" y="310896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834888" y="3301110"/>
            <a:ext cx="7874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BEBEBE"/>
                </a:solidFill>
                <a:latin typeface="Arial"/>
                <a:cs typeface="Arial"/>
              </a:rPr>
              <a:t>Gestione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776978" y="2974085"/>
            <a:ext cx="251460" cy="2514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76978" y="2974085"/>
            <a:ext cx="251460" cy="251460"/>
          </a:xfrm>
          <a:custGeom>
            <a:avLst/>
            <a:gdLst/>
            <a:ahLst/>
            <a:cxnLst/>
            <a:rect l="l" t="t" r="r" b="b"/>
            <a:pathLst>
              <a:path w="251460" h="251460">
                <a:moveTo>
                  <a:pt x="0" y="125729"/>
                </a:moveTo>
                <a:lnTo>
                  <a:pt x="9876" y="76777"/>
                </a:lnTo>
                <a:lnTo>
                  <a:pt x="36814" y="36814"/>
                </a:lnTo>
                <a:lnTo>
                  <a:pt x="76777" y="9876"/>
                </a:lnTo>
                <a:lnTo>
                  <a:pt x="125730" y="0"/>
                </a:lnTo>
                <a:lnTo>
                  <a:pt x="174682" y="9876"/>
                </a:lnTo>
                <a:lnTo>
                  <a:pt x="214645" y="36814"/>
                </a:lnTo>
                <a:lnTo>
                  <a:pt x="241583" y="76777"/>
                </a:lnTo>
                <a:lnTo>
                  <a:pt x="251460" y="125729"/>
                </a:lnTo>
                <a:lnTo>
                  <a:pt x="241583" y="174682"/>
                </a:lnTo>
                <a:lnTo>
                  <a:pt x="214645" y="214645"/>
                </a:lnTo>
                <a:lnTo>
                  <a:pt x="174682" y="241583"/>
                </a:lnTo>
                <a:lnTo>
                  <a:pt x="125730" y="251460"/>
                </a:lnTo>
                <a:lnTo>
                  <a:pt x="76777" y="241583"/>
                </a:lnTo>
                <a:lnTo>
                  <a:pt x="36814" y="214645"/>
                </a:lnTo>
                <a:lnTo>
                  <a:pt x="9876" y="174682"/>
                </a:lnTo>
                <a:lnTo>
                  <a:pt x="0" y="125729"/>
                </a:lnTo>
                <a:close/>
              </a:path>
            </a:pathLst>
          </a:custGeom>
          <a:ln w="25908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850384" y="2998977"/>
            <a:ext cx="10350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496556" y="3083051"/>
            <a:ext cx="2980944" cy="7360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37704" y="3115055"/>
            <a:ext cx="2856230" cy="622300"/>
          </a:xfrm>
          <a:custGeom>
            <a:avLst/>
            <a:gdLst/>
            <a:ahLst/>
            <a:cxnLst/>
            <a:rect l="l" t="t" r="r" b="b"/>
            <a:pathLst>
              <a:path w="2856229" h="622300">
                <a:moveTo>
                  <a:pt x="2545079" y="0"/>
                </a:moveTo>
                <a:lnTo>
                  <a:pt x="0" y="0"/>
                </a:lnTo>
                <a:lnTo>
                  <a:pt x="310896" y="310896"/>
                </a:lnTo>
                <a:lnTo>
                  <a:pt x="0" y="621792"/>
                </a:lnTo>
                <a:lnTo>
                  <a:pt x="2545079" y="621792"/>
                </a:lnTo>
                <a:lnTo>
                  <a:pt x="2855976" y="310896"/>
                </a:lnTo>
                <a:lnTo>
                  <a:pt x="25450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537704" y="3115055"/>
            <a:ext cx="2856230" cy="622300"/>
          </a:xfrm>
          <a:custGeom>
            <a:avLst/>
            <a:gdLst/>
            <a:ahLst/>
            <a:cxnLst/>
            <a:rect l="l" t="t" r="r" b="b"/>
            <a:pathLst>
              <a:path w="2856229" h="622300">
                <a:moveTo>
                  <a:pt x="0" y="0"/>
                </a:moveTo>
                <a:lnTo>
                  <a:pt x="2545079" y="0"/>
                </a:lnTo>
                <a:lnTo>
                  <a:pt x="2855976" y="310896"/>
                </a:lnTo>
                <a:lnTo>
                  <a:pt x="2545079" y="621792"/>
                </a:lnTo>
                <a:lnTo>
                  <a:pt x="0" y="621792"/>
                </a:lnTo>
                <a:lnTo>
                  <a:pt x="310896" y="310896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244078" y="3301110"/>
            <a:ext cx="14471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BEBEBE"/>
                </a:solidFill>
                <a:latin typeface="Arial"/>
                <a:cs typeface="Arial"/>
              </a:rPr>
              <a:t>Rendicontazione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512557" y="2981705"/>
            <a:ext cx="251460" cy="2514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512557" y="2981705"/>
            <a:ext cx="251460" cy="251460"/>
          </a:xfrm>
          <a:custGeom>
            <a:avLst/>
            <a:gdLst/>
            <a:ahLst/>
            <a:cxnLst/>
            <a:rect l="l" t="t" r="r" b="b"/>
            <a:pathLst>
              <a:path w="251459" h="251460">
                <a:moveTo>
                  <a:pt x="0" y="125730"/>
                </a:moveTo>
                <a:lnTo>
                  <a:pt x="9876" y="76777"/>
                </a:lnTo>
                <a:lnTo>
                  <a:pt x="36814" y="36814"/>
                </a:lnTo>
                <a:lnTo>
                  <a:pt x="76777" y="9876"/>
                </a:lnTo>
                <a:lnTo>
                  <a:pt x="125730" y="0"/>
                </a:lnTo>
                <a:lnTo>
                  <a:pt x="174682" y="9876"/>
                </a:lnTo>
                <a:lnTo>
                  <a:pt x="214645" y="36814"/>
                </a:lnTo>
                <a:lnTo>
                  <a:pt x="241583" y="76777"/>
                </a:lnTo>
                <a:lnTo>
                  <a:pt x="251460" y="125730"/>
                </a:lnTo>
                <a:lnTo>
                  <a:pt x="241583" y="174682"/>
                </a:lnTo>
                <a:lnTo>
                  <a:pt x="214645" y="214645"/>
                </a:lnTo>
                <a:lnTo>
                  <a:pt x="174682" y="241583"/>
                </a:lnTo>
                <a:lnTo>
                  <a:pt x="125730" y="251460"/>
                </a:lnTo>
                <a:lnTo>
                  <a:pt x="76777" y="241583"/>
                </a:lnTo>
                <a:lnTo>
                  <a:pt x="36814" y="214645"/>
                </a:lnTo>
                <a:lnTo>
                  <a:pt x="9876" y="174682"/>
                </a:lnTo>
                <a:lnTo>
                  <a:pt x="0" y="125730"/>
                </a:lnTo>
                <a:close/>
              </a:path>
            </a:pathLst>
          </a:custGeom>
          <a:ln w="25908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587233" y="3006344"/>
            <a:ext cx="10350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018538" y="3070098"/>
            <a:ext cx="2974975" cy="711835"/>
          </a:xfrm>
          <a:custGeom>
            <a:avLst/>
            <a:gdLst/>
            <a:ahLst/>
            <a:cxnLst/>
            <a:rect l="l" t="t" r="r" b="b"/>
            <a:pathLst>
              <a:path w="2974975" h="711835">
                <a:moveTo>
                  <a:pt x="0" y="0"/>
                </a:moveTo>
                <a:lnTo>
                  <a:pt x="2618994" y="0"/>
                </a:lnTo>
                <a:lnTo>
                  <a:pt x="2974848" y="355853"/>
                </a:lnTo>
                <a:lnTo>
                  <a:pt x="2618994" y="711707"/>
                </a:lnTo>
                <a:lnTo>
                  <a:pt x="0" y="711707"/>
                </a:lnTo>
                <a:lnTo>
                  <a:pt x="0" y="0"/>
                </a:lnTo>
                <a:close/>
              </a:path>
            </a:pathLst>
          </a:custGeom>
          <a:ln w="28956">
            <a:solidFill>
              <a:srgbClr val="FFC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01773" y="2981705"/>
            <a:ext cx="252983" cy="2514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01773" y="2981705"/>
            <a:ext cx="253365" cy="251460"/>
          </a:xfrm>
          <a:custGeom>
            <a:avLst/>
            <a:gdLst/>
            <a:ahLst/>
            <a:cxnLst/>
            <a:rect l="l" t="t" r="r" b="b"/>
            <a:pathLst>
              <a:path w="253364" h="251460">
                <a:moveTo>
                  <a:pt x="0" y="125730"/>
                </a:moveTo>
                <a:lnTo>
                  <a:pt x="9941" y="76777"/>
                </a:lnTo>
                <a:lnTo>
                  <a:pt x="37052" y="36814"/>
                </a:lnTo>
                <a:lnTo>
                  <a:pt x="77259" y="9876"/>
                </a:lnTo>
                <a:lnTo>
                  <a:pt x="126492" y="0"/>
                </a:lnTo>
                <a:lnTo>
                  <a:pt x="175724" y="9876"/>
                </a:lnTo>
                <a:lnTo>
                  <a:pt x="215931" y="36814"/>
                </a:lnTo>
                <a:lnTo>
                  <a:pt x="243042" y="76777"/>
                </a:lnTo>
                <a:lnTo>
                  <a:pt x="252983" y="125730"/>
                </a:lnTo>
                <a:lnTo>
                  <a:pt x="243042" y="174682"/>
                </a:lnTo>
                <a:lnTo>
                  <a:pt x="215931" y="214645"/>
                </a:lnTo>
                <a:lnTo>
                  <a:pt x="175724" y="241583"/>
                </a:lnTo>
                <a:lnTo>
                  <a:pt x="126492" y="251460"/>
                </a:lnTo>
                <a:lnTo>
                  <a:pt x="77259" y="241583"/>
                </a:lnTo>
                <a:lnTo>
                  <a:pt x="37052" y="214645"/>
                </a:lnTo>
                <a:lnTo>
                  <a:pt x="9941" y="174682"/>
                </a:lnTo>
                <a:lnTo>
                  <a:pt x="0" y="125730"/>
                </a:lnTo>
                <a:close/>
              </a:path>
            </a:pathLst>
          </a:custGeom>
          <a:ln w="2590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076069" y="3006344"/>
            <a:ext cx="10350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209273" y="6543354"/>
            <a:ext cx="221615" cy="20827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36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97560" y="918717"/>
            <a:ext cx="76784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La fase di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programmazione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si sostanzia nella definizione di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due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strumenti</a:t>
            </a:r>
            <a:r>
              <a:rPr sz="1600" b="1" spc="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cardine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1104" y="1911108"/>
            <a:ext cx="1892808" cy="6553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0059" y="1940051"/>
            <a:ext cx="1784603" cy="5471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8536" y="1938527"/>
            <a:ext cx="1788160" cy="550545"/>
          </a:xfrm>
          <a:custGeom>
            <a:avLst/>
            <a:gdLst/>
            <a:ahLst/>
            <a:cxnLst/>
            <a:rect l="l" t="t" r="r" b="b"/>
            <a:pathLst>
              <a:path w="1788160" h="550544">
                <a:moveTo>
                  <a:pt x="0" y="550163"/>
                </a:moveTo>
                <a:lnTo>
                  <a:pt x="1787652" y="550163"/>
                </a:lnTo>
                <a:lnTo>
                  <a:pt x="1787652" y="0"/>
                </a:lnTo>
                <a:lnTo>
                  <a:pt x="0" y="0"/>
                </a:lnTo>
                <a:lnTo>
                  <a:pt x="0" y="550163"/>
                </a:lnTo>
                <a:close/>
              </a:path>
            </a:pathLst>
          </a:custGeom>
          <a:ln w="3175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868671" y="1872233"/>
            <a:ext cx="593979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È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una sorta di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"carta d'identità"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dell'istituto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deve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contenere tutte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le 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attività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didattiche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che esso prevede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sviluppare,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sia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al servizio dei propri  allievi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studenti, sia a beneficio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utenti</a:t>
            </a:r>
            <a:r>
              <a:rPr sz="14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esterni.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03373" y="1872233"/>
            <a:ext cx="151320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Il Piano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Triennale 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dell'Offerta 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Formativa</a:t>
            </a:r>
            <a:r>
              <a:rPr sz="1400" b="1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(PTOF)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68671" y="3366261"/>
            <a:ext cx="5939155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È il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documento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attraverso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quale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Scuola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deve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esplicitare non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solo 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entrate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spese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, ma anche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la programmazione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pianificazione 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dell'attività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che intende porre in essere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nel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corso dell'esercizio</a:t>
            </a:r>
            <a:r>
              <a:rPr sz="1400" spc="-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finanziario.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05861" y="3473958"/>
            <a:ext cx="116395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3679" marR="5080" indent="-220979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Il</a:t>
            </a:r>
            <a:r>
              <a:rPr sz="1400" b="1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Programma 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Annuale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51104" y="3401567"/>
            <a:ext cx="1892808" cy="6629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0059" y="3430523"/>
            <a:ext cx="1784603" cy="5547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8536" y="3429000"/>
            <a:ext cx="1788160" cy="558165"/>
          </a:xfrm>
          <a:custGeom>
            <a:avLst/>
            <a:gdLst/>
            <a:ahLst/>
            <a:cxnLst/>
            <a:rect l="l" t="t" r="r" b="b"/>
            <a:pathLst>
              <a:path w="1788160" h="558164">
                <a:moveTo>
                  <a:pt x="0" y="557783"/>
                </a:moveTo>
                <a:lnTo>
                  <a:pt x="1787652" y="557783"/>
                </a:lnTo>
                <a:lnTo>
                  <a:pt x="1787652" y="0"/>
                </a:lnTo>
                <a:lnTo>
                  <a:pt x="0" y="0"/>
                </a:lnTo>
                <a:lnTo>
                  <a:pt x="0" y="557783"/>
                </a:lnTo>
                <a:close/>
              </a:path>
            </a:pathLst>
          </a:custGeom>
          <a:ln w="3175">
            <a:solidFill>
              <a:srgbClr val="779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58640" y="2020823"/>
            <a:ext cx="154305" cy="387350"/>
          </a:xfrm>
          <a:custGeom>
            <a:avLst/>
            <a:gdLst/>
            <a:ahLst/>
            <a:cxnLst/>
            <a:rect l="l" t="t" r="r" b="b"/>
            <a:pathLst>
              <a:path w="154304" h="387350">
                <a:moveTo>
                  <a:pt x="71627" y="0"/>
                </a:moveTo>
                <a:lnTo>
                  <a:pt x="0" y="0"/>
                </a:lnTo>
                <a:lnTo>
                  <a:pt x="82296" y="193548"/>
                </a:lnTo>
                <a:lnTo>
                  <a:pt x="0" y="387096"/>
                </a:lnTo>
                <a:lnTo>
                  <a:pt x="71627" y="387096"/>
                </a:lnTo>
                <a:lnTo>
                  <a:pt x="153924" y="193548"/>
                </a:lnTo>
                <a:lnTo>
                  <a:pt x="71627" y="0"/>
                </a:lnTo>
                <a:close/>
              </a:path>
            </a:pathLst>
          </a:custGeom>
          <a:solidFill>
            <a:srgbClr val="2B4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58640" y="3514344"/>
            <a:ext cx="154305" cy="387350"/>
          </a:xfrm>
          <a:custGeom>
            <a:avLst/>
            <a:gdLst/>
            <a:ahLst/>
            <a:cxnLst/>
            <a:rect l="l" t="t" r="r" b="b"/>
            <a:pathLst>
              <a:path w="154304" h="387350">
                <a:moveTo>
                  <a:pt x="71627" y="0"/>
                </a:moveTo>
                <a:lnTo>
                  <a:pt x="0" y="0"/>
                </a:lnTo>
                <a:lnTo>
                  <a:pt x="82296" y="193547"/>
                </a:lnTo>
                <a:lnTo>
                  <a:pt x="0" y="387095"/>
                </a:lnTo>
                <a:lnTo>
                  <a:pt x="71627" y="387095"/>
                </a:lnTo>
                <a:lnTo>
                  <a:pt x="153924" y="193547"/>
                </a:lnTo>
                <a:lnTo>
                  <a:pt x="71627" y="0"/>
                </a:lnTo>
                <a:close/>
              </a:path>
            </a:pathLst>
          </a:custGeom>
          <a:solidFill>
            <a:srgbClr val="2B4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64023" y="2924555"/>
            <a:ext cx="6156325" cy="0"/>
          </a:xfrm>
          <a:custGeom>
            <a:avLst/>
            <a:gdLst/>
            <a:ahLst/>
            <a:cxnLst/>
            <a:rect l="l" t="t" r="r" b="b"/>
            <a:pathLst>
              <a:path w="6156325">
                <a:moveTo>
                  <a:pt x="0" y="0"/>
                </a:moveTo>
                <a:lnTo>
                  <a:pt x="6155944" y="0"/>
                </a:lnTo>
              </a:path>
            </a:pathLst>
          </a:custGeom>
          <a:ln w="12192">
            <a:solidFill>
              <a:srgbClr val="001F5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868671" y="4242942"/>
            <a:ext cx="5939790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Programma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Annuale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deve essere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coerente con le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previsioni del  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PTOF,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in quanto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si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sostanzia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nella traduzione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finanziaria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dei progetti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 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delle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attività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che ogni singola Istituzione scolastica 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deve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prevedere nel 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PTOF stesso, in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base ai bisogni degli alunni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alle caratteristiche del  territorio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in cui</a:t>
            </a:r>
            <a:r>
              <a:rPr sz="14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opera.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290575" y="31242"/>
            <a:ext cx="2089785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Progra</a:t>
            </a:r>
            <a:r>
              <a:rPr spc="-10" dirty="0"/>
              <a:t>m</a:t>
            </a:r>
            <a:r>
              <a:rPr dirty="0"/>
              <a:t>mazione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Introduzione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234201" y="203580"/>
            <a:ext cx="1135031" cy="2825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46412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971056" y="0"/>
                </a:moveTo>
                <a:lnTo>
                  <a:pt x="0" y="0"/>
                </a:lnTo>
                <a:lnTo>
                  <a:pt x="0" y="237657"/>
                </a:lnTo>
                <a:lnTo>
                  <a:pt x="971056" y="237657"/>
                </a:lnTo>
                <a:lnTo>
                  <a:pt x="1089676" y="118828"/>
                </a:lnTo>
                <a:lnTo>
                  <a:pt x="971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46412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0" y="0"/>
                </a:moveTo>
                <a:lnTo>
                  <a:pt x="971056" y="0"/>
                </a:lnTo>
                <a:lnTo>
                  <a:pt x="1089676" y="118828"/>
                </a:lnTo>
                <a:lnTo>
                  <a:pt x="971056" y="237657"/>
                </a:lnTo>
                <a:lnTo>
                  <a:pt x="0" y="237657"/>
                </a:lnTo>
                <a:lnTo>
                  <a:pt x="0" y="0"/>
                </a:lnTo>
                <a:close/>
              </a:path>
            </a:pathLst>
          </a:custGeom>
          <a:ln w="4659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472813" y="278952"/>
            <a:ext cx="577215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001F5F"/>
                </a:solidFill>
                <a:latin typeface="Arial"/>
                <a:cs typeface="Arial"/>
              </a:rPr>
              <a:t>Programmazione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274452" y="203580"/>
            <a:ext cx="1139682" cy="2825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290151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971637" y="0"/>
                </a:moveTo>
                <a:lnTo>
                  <a:pt x="0" y="0"/>
                </a:lnTo>
                <a:lnTo>
                  <a:pt x="118620" y="118828"/>
                </a:lnTo>
                <a:lnTo>
                  <a:pt x="0" y="237657"/>
                </a:lnTo>
                <a:lnTo>
                  <a:pt x="971637" y="237657"/>
                </a:lnTo>
                <a:lnTo>
                  <a:pt x="1090257" y="118828"/>
                </a:lnTo>
                <a:lnTo>
                  <a:pt x="971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90151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0" y="0"/>
                </a:moveTo>
                <a:lnTo>
                  <a:pt x="971637" y="0"/>
                </a:lnTo>
                <a:lnTo>
                  <a:pt x="1090257" y="118828"/>
                </a:lnTo>
                <a:lnTo>
                  <a:pt x="971637" y="237657"/>
                </a:lnTo>
                <a:lnTo>
                  <a:pt x="0" y="237657"/>
                </a:lnTo>
                <a:lnTo>
                  <a:pt x="118620" y="118828"/>
                </a:lnTo>
                <a:lnTo>
                  <a:pt x="0" y="0"/>
                </a:lnTo>
                <a:close/>
              </a:path>
            </a:pathLst>
          </a:custGeom>
          <a:ln w="4659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677504" y="278952"/>
            <a:ext cx="316230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BEBEBE"/>
                </a:solidFill>
                <a:latin typeface="Arial"/>
                <a:cs typeface="Arial"/>
              </a:rPr>
              <a:t>Ge</a:t>
            </a: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s</a:t>
            </a:r>
            <a:r>
              <a:rPr sz="500" b="1" spc="10" dirty="0">
                <a:solidFill>
                  <a:srgbClr val="BEBEBE"/>
                </a:solidFill>
                <a:latin typeface="Arial"/>
                <a:cs typeface="Arial"/>
              </a:rPr>
              <a:t>ti</a:t>
            </a: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on</a:t>
            </a:r>
            <a:r>
              <a:rPr sz="500" b="1" spc="20" dirty="0">
                <a:solidFill>
                  <a:srgbClr val="BEBEBE"/>
                </a:solidFill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276773" y="156984"/>
            <a:ext cx="105836" cy="1060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301873" y="163269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4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319355" y="203580"/>
            <a:ext cx="1138519" cy="2825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335055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971056" y="0"/>
                </a:moveTo>
                <a:lnTo>
                  <a:pt x="0" y="0"/>
                </a:lnTo>
                <a:lnTo>
                  <a:pt x="118620" y="118828"/>
                </a:lnTo>
                <a:lnTo>
                  <a:pt x="0" y="237657"/>
                </a:lnTo>
                <a:lnTo>
                  <a:pt x="971056" y="237657"/>
                </a:lnTo>
                <a:lnTo>
                  <a:pt x="1089676" y="118828"/>
                </a:lnTo>
                <a:lnTo>
                  <a:pt x="971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335055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0" y="0"/>
                </a:moveTo>
                <a:lnTo>
                  <a:pt x="971056" y="0"/>
                </a:lnTo>
                <a:lnTo>
                  <a:pt x="1089676" y="118828"/>
                </a:lnTo>
                <a:lnTo>
                  <a:pt x="971056" y="237657"/>
                </a:lnTo>
                <a:lnTo>
                  <a:pt x="0" y="237657"/>
                </a:lnTo>
                <a:lnTo>
                  <a:pt x="118620" y="118828"/>
                </a:lnTo>
                <a:lnTo>
                  <a:pt x="0" y="0"/>
                </a:lnTo>
                <a:close/>
              </a:path>
            </a:pathLst>
          </a:custGeom>
          <a:ln w="4659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8596809" y="278952"/>
            <a:ext cx="568325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Rendicontazione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320513" y="159897"/>
            <a:ext cx="105836" cy="1060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346099" y="166065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4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229258" y="198628"/>
            <a:ext cx="1135380" cy="272415"/>
          </a:xfrm>
          <a:custGeom>
            <a:avLst/>
            <a:gdLst/>
            <a:ahLst/>
            <a:cxnLst/>
            <a:rect l="l" t="t" r="r" b="b"/>
            <a:pathLst>
              <a:path w="1135379" h="272415">
                <a:moveTo>
                  <a:pt x="0" y="0"/>
                </a:moveTo>
                <a:lnTo>
                  <a:pt x="999257" y="0"/>
                </a:lnTo>
                <a:lnTo>
                  <a:pt x="1135031" y="136011"/>
                </a:lnTo>
                <a:lnTo>
                  <a:pt x="999257" y="272024"/>
                </a:lnTo>
                <a:lnTo>
                  <a:pt x="0" y="272024"/>
                </a:lnTo>
                <a:lnTo>
                  <a:pt x="0" y="0"/>
                </a:lnTo>
                <a:close/>
              </a:path>
            </a:pathLst>
          </a:custGeom>
          <a:ln w="11066">
            <a:solidFill>
              <a:srgbClr val="FFC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217915" y="159897"/>
            <a:ext cx="106417" cy="1060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243364" y="166065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4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209273" y="6543354"/>
            <a:ext cx="221615" cy="20827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37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575" y="31242"/>
            <a:ext cx="20897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Progra</a:t>
            </a:r>
            <a:r>
              <a:rPr spc="-10" dirty="0"/>
              <a:t>m</a:t>
            </a:r>
            <a:r>
              <a:rPr dirty="0"/>
              <a:t>mazione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0575" y="339090"/>
            <a:ext cx="10982325" cy="1165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Il Programma Annuale: le</a:t>
            </a:r>
            <a:r>
              <a:rPr sz="16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finalità</a:t>
            </a:r>
            <a:endParaRPr sz="1600">
              <a:latin typeface="Arial"/>
              <a:cs typeface="Arial"/>
            </a:endParaRPr>
          </a:p>
          <a:p>
            <a:pPr marL="135255" marR="5080">
              <a:lnSpc>
                <a:spcPct val="150000"/>
              </a:lnSpc>
              <a:spcBef>
                <a:spcPts val="1295"/>
              </a:spcBef>
            </a:pP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Con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particolare riferimento al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Programma Annuale,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lo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stesso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permette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ad ogni Istituzione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scolastica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l'attuazione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di 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una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reale gestione programmata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,</a:t>
            </a:r>
            <a:r>
              <a:rPr sz="1600" spc="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che: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3316" y="2404872"/>
            <a:ext cx="1763268" cy="8290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590538" y="2508885"/>
            <a:ext cx="42513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80059" algn="l"/>
                <a:tab pos="1266825" algn="l"/>
                <a:tab pos="2943225" algn="l"/>
                <a:tab pos="3537585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una	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precisa	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consapevolezza	delle	proprie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99002" y="2385974"/>
            <a:ext cx="3285490" cy="75819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  <a:tabLst>
                <a:tab pos="1010919" algn="l"/>
                <a:tab pos="1457325" algn="l"/>
                <a:tab pos="2173605" algn="l"/>
                <a:tab pos="2461895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Consenta	alla	</a:t>
            </a:r>
            <a:r>
              <a:rPr sz="1600" spc="-1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tessa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acqui</a:t>
            </a:r>
            <a:r>
              <a:rPr sz="1600" spc="-15" dirty="0">
                <a:solidFill>
                  <a:srgbClr val="001F5F"/>
                </a:solidFill>
                <a:latin typeface="Arial"/>
                <a:cs typeface="Arial"/>
              </a:rPr>
              <a:t>si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re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azioni.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70620" y="3914502"/>
            <a:ext cx="1691152" cy="8516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199002" y="3723411"/>
            <a:ext cx="764222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100"/>
              </a:lnSpc>
              <a:spcBef>
                <a:spcPts val="100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Attraverso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verifica periodica, accresca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capacità di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"auto-valutarsi"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, di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"auto-  correggere"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eventuali disfunzioni e di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migliorare le proprie prestazioni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,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sia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sotto  l'aspetto qualitativo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sia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quantitativo.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784348" y="2601467"/>
            <a:ext cx="158750" cy="436245"/>
          </a:xfrm>
          <a:custGeom>
            <a:avLst/>
            <a:gdLst/>
            <a:ahLst/>
            <a:cxnLst/>
            <a:rect l="l" t="t" r="r" b="b"/>
            <a:pathLst>
              <a:path w="158750" h="436244">
                <a:moveTo>
                  <a:pt x="0" y="0"/>
                </a:moveTo>
                <a:lnTo>
                  <a:pt x="0" y="435864"/>
                </a:lnTo>
                <a:lnTo>
                  <a:pt x="158495" y="217932"/>
                </a:lnTo>
                <a:lnTo>
                  <a:pt x="0" y="0"/>
                </a:lnTo>
                <a:close/>
              </a:path>
            </a:pathLst>
          </a:custGeom>
          <a:solidFill>
            <a:srgbClr val="2B4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84348" y="4123944"/>
            <a:ext cx="158750" cy="434340"/>
          </a:xfrm>
          <a:custGeom>
            <a:avLst/>
            <a:gdLst/>
            <a:ahLst/>
            <a:cxnLst/>
            <a:rect l="l" t="t" r="r" b="b"/>
            <a:pathLst>
              <a:path w="158750" h="434339">
                <a:moveTo>
                  <a:pt x="0" y="0"/>
                </a:moveTo>
                <a:lnTo>
                  <a:pt x="0" y="434339"/>
                </a:lnTo>
                <a:lnTo>
                  <a:pt x="158495" y="217169"/>
                </a:lnTo>
                <a:lnTo>
                  <a:pt x="0" y="0"/>
                </a:lnTo>
                <a:close/>
              </a:path>
            </a:pathLst>
          </a:custGeom>
          <a:solidFill>
            <a:srgbClr val="2B4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44011" y="3500628"/>
            <a:ext cx="7704455" cy="0"/>
          </a:xfrm>
          <a:custGeom>
            <a:avLst/>
            <a:gdLst/>
            <a:ahLst/>
            <a:cxnLst/>
            <a:rect l="l" t="t" r="r" b="b"/>
            <a:pathLst>
              <a:path w="7704455">
                <a:moveTo>
                  <a:pt x="0" y="0"/>
                </a:moveTo>
                <a:lnTo>
                  <a:pt x="7703946" y="0"/>
                </a:lnTo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34201" y="203580"/>
            <a:ext cx="1135031" cy="2825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46412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971056" y="0"/>
                </a:moveTo>
                <a:lnTo>
                  <a:pt x="0" y="0"/>
                </a:lnTo>
                <a:lnTo>
                  <a:pt x="0" y="237657"/>
                </a:lnTo>
                <a:lnTo>
                  <a:pt x="971056" y="237657"/>
                </a:lnTo>
                <a:lnTo>
                  <a:pt x="1089676" y="118828"/>
                </a:lnTo>
                <a:lnTo>
                  <a:pt x="971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46412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0" y="0"/>
                </a:moveTo>
                <a:lnTo>
                  <a:pt x="971056" y="0"/>
                </a:lnTo>
                <a:lnTo>
                  <a:pt x="1089676" y="118828"/>
                </a:lnTo>
                <a:lnTo>
                  <a:pt x="971056" y="237657"/>
                </a:lnTo>
                <a:lnTo>
                  <a:pt x="0" y="237657"/>
                </a:lnTo>
                <a:lnTo>
                  <a:pt x="0" y="0"/>
                </a:lnTo>
                <a:close/>
              </a:path>
            </a:pathLst>
          </a:custGeom>
          <a:ln w="4659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472813" y="278952"/>
            <a:ext cx="577215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001F5F"/>
                </a:solidFill>
                <a:latin typeface="Arial"/>
                <a:cs typeface="Arial"/>
              </a:rPr>
              <a:t>Programmazione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274452" y="203580"/>
            <a:ext cx="1139682" cy="2825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90151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971637" y="0"/>
                </a:moveTo>
                <a:lnTo>
                  <a:pt x="0" y="0"/>
                </a:lnTo>
                <a:lnTo>
                  <a:pt x="118620" y="118828"/>
                </a:lnTo>
                <a:lnTo>
                  <a:pt x="0" y="237657"/>
                </a:lnTo>
                <a:lnTo>
                  <a:pt x="971637" y="237657"/>
                </a:lnTo>
                <a:lnTo>
                  <a:pt x="1090257" y="118828"/>
                </a:lnTo>
                <a:lnTo>
                  <a:pt x="971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90151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0" y="0"/>
                </a:moveTo>
                <a:lnTo>
                  <a:pt x="971637" y="0"/>
                </a:lnTo>
                <a:lnTo>
                  <a:pt x="1090257" y="118828"/>
                </a:lnTo>
                <a:lnTo>
                  <a:pt x="971637" y="237657"/>
                </a:lnTo>
                <a:lnTo>
                  <a:pt x="0" y="237657"/>
                </a:lnTo>
                <a:lnTo>
                  <a:pt x="118620" y="118828"/>
                </a:lnTo>
                <a:lnTo>
                  <a:pt x="0" y="0"/>
                </a:lnTo>
                <a:close/>
              </a:path>
            </a:pathLst>
          </a:custGeom>
          <a:ln w="4659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677504" y="278952"/>
            <a:ext cx="316230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BEBEBE"/>
                </a:solidFill>
                <a:latin typeface="Arial"/>
                <a:cs typeface="Arial"/>
              </a:rPr>
              <a:t>Ge</a:t>
            </a: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s</a:t>
            </a:r>
            <a:r>
              <a:rPr sz="500" b="1" spc="10" dirty="0">
                <a:solidFill>
                  <a:srgbClr val="BEBEBE"/>
                </a:solidFill>
                <a:latin typeface="Arial"/>
                <a:cs typeface="Arial"/>
              </a:rPr>
              <a:t>ti</a:t>
            </a: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on</a:t>
            </a:r>
            <a:r>
              <a:rPr sz="500" b="1" spc="20" dirty="0">
                <a:solidFill>
                  <a:srgbClr val="BEBEBE"/>
                </a:solidFill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276773" y="156984"/>
            <a:ext cx="105836" cy="1060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301873" y="163269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4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319355" y="203580"/>
            <a:ext cx="1138519" cy="2825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335055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971056" y="0"/>
                </a:moveTo>
                <a:lnTo>
                  <a:pt x="0" y="0"/>
                </a:lnTo>
                <a:lnTo>
                  <a:pt x="118620" y="118828"/>
                </a:lnTo>
                <a:lnTo>
                  <a:pt x="0" y="237657"/>
                </a:lnTo>
                <a:lnTo>
                  <a:pt x="971056" y="237657"/>
                </a:lnTo>
                <a:lnTo>
                  <a:pt x="1089676" y="118828"/>
                </a:lnTo>
                <a:lnTo>
                  <a:pt x="971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335055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0" y="0"/>
                </a:moveTo>
                <a:lnTo>
                  <a:pt x="971056" y="0"/>
                </a:lnTo>
                <a:lnTo>
                  <a:pt x="1089676" y="118828"/>
                </a:lnTo>
                <a:lnTo>
                  <a:pt x="971056" y="237657"/>
                </a:lnTo>
                <a:lnTo>
                  <a:pt x="0" y="237657"/>
                </a:lnTo>
                <a:lnTo>
                  <a:pt x="118620" y="118828"/>
                </a:lnTo>
                <a:lnTo>
                  <a:pt x="0" y="0"/>
                </a:lnTo>
                <a:close/>
              </a:path>
            </a:pathLst>
          </a:custGeom>
          <a:ln w="4659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8596809" y="278952"/>
            <a:ext cx="568325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Rendicontazione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320513" y="159897"/>
            <a:ext cx="105836" cy="1060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8346099" y="166065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4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229258" y="198628"/>
            <a:ext cx="1135380" cy="272415"/>
          </a:xfrm>
          <a:custGeom>
            <a:avLst/>
            <a:gdLst/>
            <a:ahLst/>
            <a:cxnLst/>
            <a:rect l="l" t="t" r="r" b="b"/>
            <a:pathLst>
              <a:path w="1135379" h="272415">
                <a:moveTo>
                  <a:pt x="0" y="0"/>
                </a:moveTo>
                <a:lnTo>
                  <a:pt x="999257" y="0"/>
                </a:lnTo>
                <a:lnTo>
                  <a:pt x="1135031" y="136011"/>
                </a:lnTo>
                <a:lnTo>
                  <a:pt x="999257" y="272024"/>
                </a:lnTo>
                <a:lnTo>
                  <a:pt x="0" y="272024"/>
                </a:lnTo>
                <a:lnTo>
                  <a:pt x="0" y="0"/>
                </a:lnTo>
                <a:close/>
              </a:path>
            </a:pathLst>
          </a:custGeom>
          <a:ln w="11066">
            <a:solidFill>
              <a:srgbClr val="FFC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217915" y="159897"/>
            <a:ext cx="106417" cy="1060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6243364" y="166065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1209273" y="6543354"/>
            <a:ext cx="221615" cy="20827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38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20891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</a:t>
            </a:r>
            <a:r>
              <a:rPr dirty="0"/>
              <a:t>rogram</a:t>
            </a:r>
            <a:r>
              <a:rPr spc="-10" dirty="0"/>
              <a:t>m</a:t>
            </a:r>
            <a:r>
              <a:rPr dirty="0"/>
              <a:t>a</a:t>
            </a:r>
            <a:r>
              <a:rPr spc="5" dirty="0"/>
              <a:t>z</a:t>
            </a:r>
            <a:r>
              <a:rPr dirty="0"/>
              <a:t>ione</a:t>
            </a:r>
          </a:p>
        </p:txBody>
      </p:sp>
      <p:sp>
        <p:nvSpPr>
          <p:cNvPr id="7" name="object 7"/>
          <p:cNvSpPr/>
          <p:nvPr/>
        </p:nvSpPr>
        <p:spPr>
          <a:xfrm>
            <a:off x="2877311" y="2477973"/>
            <a:ext cx="768908" cy="2567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25723" y="2193035"/>
            <a:ext cx="449579" cy="4709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72383" y="3168395"/>
            <a:ext cx="576071" cy="5486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942969" y="3289173"/>
            <a:ext cx="66440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5" dirty="0">
                <a:solidFill>
                  <a:srgbClr val="001F5F"/>
                </a:solidFill>
                <a:latin typeface="Arial"/>
                <a:cs typeface="Arial"/>
              </a:rPr>
              <a:t>La destinazione delle risorse in coerenza con le previsione del</a:t>
            </a:r>
            <a:r>
              <a:rPr sz="1600" b="1" i="1" spc="2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i="1" spc="-15" dirty="0">
                <a:solidFill>
                  <a:srgbClr val="001F5F"/>
                </a:solidFill>
                <a:latin typeface="Arial"/>
                <a:cs typeface="Arial"/>
              </a:rPr>
              <a:t>PTOF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0575" y="338709"/>
            <a:ext cx="11009630" cy="2255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Il Programma Annuale: la relazione</a:t>
            </a:r>
            <a:r>
              <a:rPr sz="16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illustrativa</a:t>
            </a:r>
            <a:endParaRPr sz="1600">
              <a:latin typeface="Arial"/>
              <a:cs typeface="Arial"/>
            </a:endParaRPr>
          </a:p>
          <a:p>
            <a:pPr marL="135255" marR="5080" algn="just">
              <a:lnSpc>
                <a:spcPct val="150000"/>
              </a:lnSpc>
              <a:spcBef>
                <a:spcPts val="1300"/>
              </a:spcBef>
            </a:pPr>
            <a:r>
              <a:rPr sz="1600" b="1" spc="-15" dirty="0">
                <a:solidFill>
                  <a:srgbClr val="001F5F"/>
                </a:solidFill>
                <a:latin typeface="Arial"/>
                <a:cs typeface="Arial"/>
              </a:rPr>
              <a:t>Al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Programma Annuale è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allegata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una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relazione illustrativa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che espone sinteticamente i risultati della gestione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in 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corso alla data di presentazione del Programma medesimo e quelli del precedente esercizio finanziario;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stessa  descrive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dettagliatamente: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50">
              <a:latin typeface="Times New Roman"/>
              <a:cs typeface="Times New Roman"/>
            </a:endParaRPr>
          </a:p>
          <a:p>
            <a:pPr marL="3664585">
              <a:lnSpc>
                <a:spcPct val="100000"/>
              </a:lnSpc>
            </a:pPr>
            <a:r>
              <a:rPr sz="1600" b="1" i="1" spc="-5" dirty="0">
                <a:solidFill>
                  <a:srgbClr val="001F5F"/>
                </a:solidFill>
                <a:latin typeface="Arial"/>
                <a:cs typeface="Arial"/>
              </a:rPr>
              <a:t>Gli obiettivi da</a:t>
            </a:r>
            <a:r>
              <a:rPr sz="1600" b="1" i="1" spc="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i="1" spc="-5" dirty="0">
                <a:solidFill>
                  <a:srgbClr val="001F5F"/>
                </a:solidFill>
                <a:latin typeface="Arial"/>
                <a:cs typeface="Arial"/>
              </a:rPr>
              <a:t>realizzare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899915" y="2880360"/>
            <a:ext cx="6840220" cy="0"/>
          </a:xfrm>
          <a:custGeom>
            <a:avLst/>
            <a:gdLst/>
            <a:ahLst/>
            <a:cxnLst/>
            <a:rect l="l" t="t" r="r" b="b"/>
            <a:pathLst>
              <a:path w="6840220">
                <a:moveTo>
                  <a:pt x="0" y="0"/>
                </a:moveTo>
                <a:lnTo>
                  <a:pt x="6839965" y="0"/>
                </a:lnTo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3023" y="2339339"/>
            <a:ext cx="1562100" cy="12496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70404" y="2499360"/>
            <a:ext cx="169545" cy="911860"/>
          </a:xfrm>
          <a:custGeom>
            <a:avLst/>
            <a:gdLst/>
            <a:ahLst/>
            <a:cxnLst/>
            <a:rect l="l" t="t" r="r" b="b"/>
            <a:pathLst>
              <a:path w="169544" h="911860">
                <a:moveTo>
                  <a:pt x="78739" y="0"/>
                </a:moveTo>
                <a:lnTo>
                  <a:pt x="0" y="0"/>
                </a:lnTo>
                <a:lnTo>
                  <a:pt x="90423" y="455675"/>
                </a:lnTo>
                <a:lnTo>
                  <a:pt x="0" y="911351"/>
                </a:lnTo>
                <a:lnTo>
                  <a:pt x="78739" y="911351"/>
                </a:lnTo>
                <a:lnTo>
                  <a:pt x="169163" y="455675"/>
                </a:lnTo>
                <a:lnTo>
                  <a:pt x="78739" y="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13715" y="4422775"/>
            <a:ext cx="10079355" cy="1153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La relazione evidenzia, altresì,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finalità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600" b="1" spc="-15" dirty="0">
                <a:solidFill>
                  <a:srgbClr val="001F5F"/>
                </a:solidFill>
                <a:latin typeface="Arial"/>
                <a:cs typeface="Arial"/>
              </a:rPr>
              <a:t>voci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di spesa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cui vengono destinate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le</a:t>
            </a:r>
            <a:r>
              <a:rPr sz="1600" spc="2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entrate:</a:t>
            </a:r>
            <a:endParaRPr sz="1600">
              <a:latin typeface="Arial"/>
              <a:cs typeface="Arial"/>
            </a:endParaRPr>
          </a:p>
          <a:p>
            <a:pPr marL="756285" indent="-286385">
              <a:lnSpc>
                <a:spcPct val="100000"/>
              </a:lnSpc>
              <a:spcBef>
                <a:spcPts val="1560"/>
              </a:spcBef>
              <a:buFont typeface="Wingdings"/>
              <a:buChar char=""/>
              <a:tabLst>
                <a:tab pos="75692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Derivanti dal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contributo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volontario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delle famiglie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o da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erogazioni</a:t>
            </a:r>
            <a:r>
              <a:rPr sz="1600" b="1" spc="2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liberali</a:t>
            </a:r>
            <a:endParaRPr sz="1600">
              <a:latin typeface="Arial"/>
              <a:cs typeface="Arial"/>
            </a:endParaRPr>
          </a:p>
          <a:p>
            <a:pPr marL="756285" indent="-286385">
              <a:lnSpc>
                <a:spcPct val="100000"/>
              </a:lnSpc>
              <a:spcBef>
                <a:spcPts val="1560"/>
              </a:spcBef>
              <a:buFont typeface="Wingdings"/>
              <a:buChar char=""/>
              <a:tabLst>
                <a:tab pos="75692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Reperite mediante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sistemi di raccolta fondi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o di adesione a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piattaforme di finanziamento</a:t>
            </a:r>
            <a:r>
              <a:rPr sz="1600" b="1" spc="3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collettivo.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71856" y="4076700"/>
            <a:ext cx="10368280" cy="0"/>
          </a:xfrm>
          <a:custGeom>
            <a:avLst/>
            <a:gdLst/>
            <a:ahLst/>
            <a:cxnLst/>
            <a:rect l="l" t="t" r="r" b="b"/>
            <a:pathLst>
              <a:path w="10368280">
                <a:moveTo>
                  <a:pt x="0" y="0"/>
                </a:moveTo>
                <a:lnTo>
                  <a:pt x="10368026" y="0"/>
                </a:lnTo>
              </a:path>
            </a:pathLst>
          </a:custGeom>
          <a:ln w="12191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34201" y="203580"/>
            <a:ext cx="1135031" cy="2825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46412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971056" y="0"/>
                </a:moveTo>
                <a:lnTo>
                  <a:pt x="0" y="0"/>
                </a:lnTo>
                <a:lnTo>
                  <a:pt x="0" y="237657"/>
                </a:lnTo>
                <a:lnTo>
                  <a:pt x="971056" y="237657"/>
                </a:lnTo>
                <a:lnTo>
                  <a:pt x="1089676" y="118828"/>
                </a:lnTo>
                <a:lnTo>
                  <a:pt x="971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46412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0" y="0"/>
                </a:moveTo>
                <a:lnTo>
                  <a:pt x="971056" y="0"/>
                </a:lnTo>
                <a:lnTo>
                  <a:pt x="1089676" y="118828"/>
                </a:lnTo>
                <a:lnTo>
                  <a:pt x="971056" y="237657"/>
                </a:lnTo>
                <a:lnTo>
                  <a:pt x="0" y="237657"/>
                </a:lnTo>
                <a:lnTo>
                  <a:pt x="0" y="0"/>
                </a:lnTo>
                <a:close/>
              </a:path>
            </a:pathLst>
          </a:custGeom>
          <a:ln w="4659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472813" y="278952"/>
            <a:ext cx="577215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001F5F"/>
                </a:solidFill>
                <a:latin typeface="Arial"/>
                <a:cs typeface="Arial"/>
              </a:rPr>
              <a:t>Programmazione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274452" y="203580"/>
            <a:ext cx="1139682" cy="2825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90151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971637" y="0"/>
                </a:moveTo>
                <a:lnTo>
                  <a:pt x="0" y="0"/>
                </a:lnTo>
                <a:lnTo>
                  <a:pt x="118620" y="118828"/>
                </a:lnTo>
                <a:lnTo>
                  <a:pt x="0" y="237657"/>
                </a:lnTo>
                <a:lnTo>
                  <a:pt x="971637" y="237657"/>
                </a:lnTo>
                <a:lnTo>
                  <a:pt x="1090257" y="118828"/>
                </a:lnTo>
                <a:lnTo>
                  <a:pt x="971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90151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0" y="0"/>
                </a:moveTo>
                <a:lnTo>
                  <a:pt x="971637" y="0"/>
                </a:lnTo>
                <a:lnTo>
                  <a:pt x="1090257" y="118828"/>
                </a:lnTo>
                <a:lnTo>
                  <a:pt x="971637" y="237657"/>
                </a:lnTo>
                <a:lnTo>
                  <a:pt x="0" y="237657"/>
                </a:lnTo>
                <a:lnTo>
                  <a:pt x="118620" y="118828"/>
                </a:lnTo>
                <a:lnTo>
                  <a:pt x="0" y="0"/>
                </a:lnTo>
                <a:close/>
              </a:path>
            </a:pathLst>
          </a:custGeom>
          <a:ln w="4659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677504" y="278952"/>
            <a:ext cx="316230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BEBEBE"/>
                </a:solidFill>
                <a:latin typeface="Arial"/>
                <a:cs typeface="Arial"/>
              </a:rPr>
              <a:t>Ge</a:t>
            </a: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s</a:t>
            </a:r>
            <a:r>
              <a:rPr sz="500" b="1" spc="10" dirty="0">
                <a:solidFill>
                  <a:srgbClr val="BEBEBE"/>
                </a:solidFill>
                <a:latin typeface="Arial"/>
                <a:cs typeface="Arial"/>
              </a:rPr>
              <a:t>ti</a:t>
            </a: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on</a:t>
            </a:r>
            <a:r>
              <a:rPr sz="500" b="1" spc="20" dirty="0">
                <a:solidFill>
                  <a:srgbClr val="BEBEBE"/>
                </a:solidFill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276773" y="156984"/>
            <a:ext cx="105836" cy="1060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301873" y="163269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319355" y="203580"/>
            <a:ext cx="1138519" cy="2825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335055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971056" y="0"/>
                </a:moveTo>
                <a:lnTo>
                  <a:pt x="0" y="0"/>
                </a:lnTo>
                <a:lnTo>
                  <a:pt x="118620" y="118828"/>
                </a:lnTo>
                <a:lnTo>
                  <a:pt x="0" y="237657"/>
                </a:lnTo>
                <a:lnTo>
                  <a:pt x="971056" y="237657"/>
                </a:lnTo>
                <a:lnTo>
                  <a:pt x="1089676" y="118828"/>
                </a:lnTo>
                <a:lnTo>
                  <a:pt x="971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335055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0" y="0"/>
                </a:moveTo>
                <a:lnTo>
                  <a:pt x="971056" y="0"/>
                </a:lnTo>
                <a:lnTo>
                  <a:pt x="1089676" y="118828"/>
                </a:lnTo>
                <a:lnTo>
                  <a:pt x="971056" y="237657"/>
                </a:lnTo>
                <a:lnTo>
                  <a:pt x="0" y="237657"/>
                </a:lnTo>
                <a:lnTo>
                  <a:pt x="118620" y="118828"/>
                </a:lnTo>
                <a:lnTo>
                  <a:pt x="0" y="0"/>
                </a:lnTo>
                <a:close/>
              </a:path>
            </a:pathLst>
          </a:custGeom>
          <a:ln w="4659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596809" y="278952"/>
            <a:ext cx="568325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Rendicontazione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320513" y="159897"/>
            <a:ext cx="105836" cy="1060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8346099" y="166065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4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229258" y="198628"/>
            <a:ext cx="1135380" cy="272415"/>
          </a:xfrm>
          <a:custGeom>
            <a:avLst/>
            <a:gdLst/>
            <a:ahLst/>
            <a:cxnLst/>
            <a:rect l="l" t="t" r="r" b="b"/>
            <a:pathLst>
              <a:path w="1135379" h="272415">
                <a:moveTo>
                  <a:pt x="0" y="0"/>
                </a:moveTo>
                <a:lnTo>
                  <a:pt x="999257" y="0"/>
                </a:lnTo>
                <a:lnTo>
                  <a:pt x="1135031" y="136011"/>
                </a:lnTo>
                <a:lnTo>
                  <a:pt x="999257" y="272024"/>
                </a:lnTo>
                <a:lnTo>
                  <a:pt x="0" y="272024"/>
                </a:lnTo>
                <a:lnTo>
                  <a:pt x="0" y="0"/>
                </a:lnTo>
                <a:close/>
              </a:path>
            </a:pathLst>
          </a:custGeom>
          <a:ln w="11066">
            <a:solidFill>
              <a:srgbClr val="FFC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217915" y="159897"/>
            <a:ext cx="106417" cy="1060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243364" y="166065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209273" y="6543354"/>
            <a:ext cx="221615" cy="20827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39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52142" y="1831924"/>
            <a:ext cx="107886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1200" b="1" spc="-150" dirty="0">
                <a:solidFill>
                  <a:srgbClr val="00A2A0"/>
                </a:solidFill>
                <a:latin typeface="Verdana"/>
                <a:cs typeface="Verdana"/>
              </a:rPr>
              <a:t>CONTESTO </a:t>
            </a:r>
            <a:r>
              <a:rPr sz="1200" b="1" spc="-195" dirty="0">
                <a:solidFill>
                  <a:srgbClr val="00A2A0"/>
                </a:solidFill>
                <a:latin typeface="Verdana"/>
                <a:cs typeface="Verdana"/>
              </a:rPr>
              <a:t>E  </a:t>
            </a:r>
            <a:r>
              <a:rPr sz="1200" b="1" spc="-204" dirty="0">
                <a:solidFill>
                  <a:srgbClr val="00A2A0"/>
                </a:solidFill>
                <a:latin typeface="Verdana"/>
                <a:cs typeface="Verdana"/>
              </a:rPr>
              <a:t>PRINCIPALI  </a:t>
            </a:r>
            <a:r>
              <a:rPr sz="1200" b="1" spc="-150" dirty="0">
                <a:solidFill>
                  <a:srgbClr val="00A2A0"/>
                </a:solidFill>
                <a:latin typeface="Verdana"/>
                <a:cs typeface="Verdana"/>
              </a:rPr>
              <a:t>NOVITÀ </a:t>
            </a:r>
            <a:r>
              <a:rPr sz="1200" b="1" spc="-220" dirty="0">
                <a:solidFill>
                  <a:srgbClr val="00A2A0"/>
                </a:solidFill>
                <a:latin typeface="Verdana"/>
                <a:cs typeface="Verdana"/>
              </a:rPr>
              <a:t>PER LE  </a:t>
            </a:r>
            <a:r>
              <a:rPr sz="1200" b="1" spc="-250" dirty="0">
                <a:solidFill>
                  <a:srgbClr val="00A2A0"/>
                </a:solidFill>
                <a:latin typeface="Verdana"/>
                <a:cs typeface="Verdana"/>
              </a:rPr>
              <a:t>ISTITUZIONI  </a:t>
            </a:r>
            <a:r>
              <a:rPr sz="1200" b="1" spc="-150" dirty="0">
                <a:solidFill>
                  <a:srgbClr val="00A2A0"/>
                </a:solidFill>
                <a:latin typeface="Verdana"/>
                <a:cs typeface="Verdana"/>
              </a:rPr>
              <a:t>SCOLASTICHE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76627" y="1101852"/>
            <a:ext cx="8968613" cy="28590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728084" y="1516507"/>
            <a:ext cx="12973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200" b="1" spc="-145" dirty="0">
                <a:solidFill>
                  <a:srgbClr val="005EB8"/>
                </a:solidFill>
                <a:latin typeface="Verdana"/>
                <a:cs typeface="Verdana"/>
              </a:rPr>
              <a:t>LA </a:t>
            </a:r>
            <a:r>
              <a:rPr sz="1200" b="1" spc="-170" dirty="0">
                <a:solidFill>
                  <a:srgbClr val="005EB8"/>
                </a:solidFill>
                <a:latin typeface="Verdana"/>
                <a:cs typeface="Verdana"/>
              </a:rPr>
              <a:t>GESTIONE  </a:t>
            </a:r>
            <a:r>
              <a:rPr sz="1200" b="1" spc="-185" dirty="0">
                <a:solidFill>
                  <a:srgbClr val="005EB8"/>
                </a:solidFill>
                <a:latin typeface="Verdana"/>
                <a:cs typeface="Verdana"/>
              </a:rPr>
              <a:t>FINANZIARIA </a:t>
            </a:r>
            <a:r>
              <a:rPr sz="1200" b="1" spc="-180" dirty="0">
                <a:solidFill>
                  <a:srgbClr val="005EB8"/>
                </a:solidFill>
                <a:latin typeface="Verdana"/>
                <a:cs typeface="Verdana"/>
              </a:rPr>
              <a:t>ED  AMMINISTRATIVO</a:t>
            </a:r>
            <a:endParaRPr sz="12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200" b="1" spc="-150" dirty="0">
                <a:solidFill>
                  <a:srgbClr val="005EB8"/>
                </a:solidFill>
                <a:latin typeface="Verdana"/>
                <a:cs typeface="Verdana"/>
              </a:rPr>
              <a:t>-CONTABILE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27542" y="1426845"/>
            <a:ext cx="991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15" dirty="0">
                <a:solidFill>
                  <a:srgbClr val="BE9000"/>
                </a:solidFill>
                <a:latin typeface="Verdana"/>
                <a:cs typeface="Verdana"/>
              </a:rPr>
              <a:t>DISPOSIZIONI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16295" y="1433016"/>
            <a:ext cx="12604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spc="-220" dirty="0">
                <a:solidFill>
                  <a:srgbClr val="00A2A0"/>
                </a:solidFill>
                <a:latin typeface="Verdana"/>
                <a:cs typeface="Verdana"/>
              </a:rPr>
              <a:t>L'ATTIVITÀ  </a:t>
            </a:r>
            <a:r>
              <a:rPr sz="1200" b="1" spc="-150" dirty="0">
                <a:solidFill>
                  <a:srgbClr val="00A2A0"/>
                </a:solidFill>
                <a:latin typeface="Verdana"/>
                <a:cs typeface="Verdana"/>
              </a:rPr>
              <a:t>NEGOZIALE  </a:t>
            </a:r>
            <a:r>
              <a:rPr sz="1200" b="1" spc="-210" dirty="0">
                <a:solidFill>
                  <a:srgbClr val="00A2A0"/>
                </a:solidFill>
                <a:latin typeface="Verdana"/>
                <a:cs typeface="Verdana"/>
              </a:rPr>
              <a:t>DELLE </a:t>
            </a:r>
            <a:r>
              <a:rPr sz="1200" b="1" spc="-250" dirty="0">
                <a:solidFill>
                  <a:srgbClr val="00A2A0"/>
                </a:solidFill>
                <a:latin typeface="Verdana"/>
                <a:cs typeface="Verdana"/>
              </a:rPr>
              <a:t>ISTITUZIONI  </a:t>
            </a:r>
            <a:r>
              <a:rPr sz="1200" b="1" spc="-150" dirty="0">
                <a:solidFill>
                  <a:srgbClr val="00A2A0"/>
                </a:solidFill>
                <a:latin typeface="Verdana"/>
                <a:cs typeface="Verdana"/>
              </a:rPr>
              <a:t>SCOLASTICHE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876805" y="1024127"/>
            <a:ext cx="7776209" cy="86995"/>
          </a:xfrm>
          <a:custGeom>
            <a:avLst/>
            <a:gdLst/>
            <a:ahLst/>
            <a:cxnLst/>
            <a:rect l="l" t="t" r="r" b="b"/>
            <a:pathLst>
              <a:path w="7776209" h="86994">
                <a:moveTo>
                  <a:pt x="7689088" y="0"/>
                </a:moveTo>
                <a:lnTo>
                  <a:pt x="7689088" y="86868"/>
                </a:lnTo>
                <a:lnTo>
                  <a:pt x="7747000" y="57912"/>
                </a:lnTo>
                <a:lnTo>
                  <a:pt x="7703693" y="57912"/>
                </a:lnTo>
                <a:lnTo>
                  <a:pt x="7703693" y="28956"/>
                </a:lnTo>
                <a:lnTo>
                  <a:pt x="7747000" y="28956"/>
                </a:lnTo>
                <a:lnTo>
                  <a:pt x="7689088" y="0"/>
                </a:lnTo>
                <a:close/>
              </a:path>
              <a:path w="7776209" h="86994">
                <a:moveTo>
                  <a:pt x="7689088" y="28956"/>
                </a:moveTo>
                <a:lnTo>
                  <a:pt x="0" y="28956"/>
                </a:lnTo>
                <a:lnTo>
                  <a:pt x="0" y="57912"/>
                </a:lnTo>
                <a:lnTo>
                  <a:pt x="7689088" y="57912"/>
                </a:lnTo>
                <a:lnTo>
                  <a:pt x="7689088" y="28956"/>
                </a:lnTo>
                <a:close/>
              </a:path>
              <a:path w="7776209" h="86994">
                <a:moveTo>
                  <a:pt x="7747000" y="28956"/>
                </a:moveTo>
                <a:lnTo>
                  <a:pt x="7703693" y="28956"/>
                </a:lnTo>
                <a:lnTo>
                  <a:pt x="7703693" y="57912"/>
                </a:lnTo>
                <a:lnTo>
                  <a:pt x="7747000" y="57912"/>
                </a:lnTo>
                <a:lnTo>
                  <a:pt x="7775956" y="43434"/>
                </a:lnTo>
                <a:lnTo>
                  <a:pt x="7747000" y="28956"/>
                </a:lnTo>
                <a:close/>
              </a:path>
            </a:pathLst>
          </a:custGeom>
          <a:solidFill>
            <a:srgbClr val="8496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50010" y="849630"/>
            <a:ext cx="2063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u="sng" spc="170" dirty="0">
                <a:solidFill>
                  <a:srgbClr val="1F4E79"/>
                </a:solidFill>
                <a:uFill>
                  <a:solidFill>
                    <a:srgbClr val="8496AF"/>
                  </a:solidFill>
                </a:uFill>
                <a:latin typeface="Arial"/>
                <a:cs typeface="Arial"/>
              </a:rPr>
              <a:t> </a:t>
            </a:r>
            <a:r>
              <a:rPr sz="1400" b="1" u="sng" spc="80" dirty="0">
                <a:solidFill>
                  <a:srgbClr val="1F4E79"/>
                </a:solidFill>
                <a:uFill>
                  <a:solidFill>
                    <a:srgbClr val="8496AF"/>
                  </a:solidFill>
                </a:uFill>
                <a:latin typeface="Arial"/>
                <a:cs typeface="Arial"/>
              </a:rPr>
              <a:t> 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25445" y="849630"/>
            <a:ext cx="6959600" cy="6026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55" dirty="0">
                <a:solidFill>
                  <a:srgbClr val="1F4E79"/>
                </a:solidFill>
                <a:latin typeface="Arial"/>
                <a:cs typeface="Arial"/>
              </a:rPr>
              <a:t>INTERVENTO </a:t>
            </a:r>
            <a:r>
              <a:rPr sz="1400" b="1" spc="50" dirty="0">
                <a:solidFill>
                  <a:srgbClr val="1F4E79"/>
                </a:solidFill>
                <a:latin typeface="Arial"/>
                <a:cs typeface="Arial"/>
              </a:rPr>
              <a:t>FORMATIVO </a:t>
            </a:r>
            <a:r>
              <a:rPr sz="1400" b="1" spc="40" dirty="0">
                <a:solidFill>
                  <a:srgbClr val="1F4E79"/>
                </a:solidFill>
                <a:latin typeface="Arial"/>
                <a:cs typeface="Arial"/>
              </a:rPr>
              <a:t>RIVOLTO </a:t>
            </a:r>
            <a:r>
              <a:rPr sz="1400" b="1" spc="35" dirty="0">
                <a:solidFill>
                  <a:srgbClr val="1F4E79"/>
                </a:solidFill>
                <a:latin typeface="Arial"/>
                <a:cs typeface="Arial"/>
              </a:rPr>
              <a:t>AGLI </a:t>
            </a:r>
            <a:r>
              <a:rPr sz="1400" b="1" spc="30" dirty="0">
                <a:solidFill>
                  <a:srgbClr val="1F4E79"/>
                </a:solidFill>
                <a:latin typeface="Arial"/>
                <a:cs typeface="Arial"/>
              </a:rPr>
              <a:t>ASSISTENTI</a:t>
            </a:r>
            <a:r>
              <a:rPr sz="1400" b="1" spc="17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400" b="1" spc="65" dirty="0">
                <a:solidFill>
                  <a:srgbClr val="1F4E79"/>
                </a:solidFill>
                <a:latin typeface="Arial"/>
                <a:cs typeface="Arial"/>
              </a:rPr>
              <a:t>AMMINISTRATIVI</a:t>
            </a:r>
            <a:endParaRPr sz="1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420"/>
              </a:spcBef>
            </a:pPr>
            <a:r>
              <a:rPr sz="1200" b="1" spc="-240" dirty="0">
                <a:solidFill>
                  <a:srgbClr val="BE9000"/>
                </a:solidFill>
                <a:latin typeface="Verdana"/>
                <a:cs typeface="Verdana"/>
              </a:rPr>
              <a:t>ULTERIORI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06908" y="2036064"/>
            <a:ext cx="1062355" cy="1004569"/>
          </a:xfrm>
          <a:custGeom>
            <a:avLst/>
            <a:gdLst/>
            <a:ahLst/>
            <a:cxnLst/>
            <a:rect l="l" t="t" r="r" b="b"/>
            <a:pathLst>
              <a:path w="1062355" h="1004569">
                <a:moveTo>
                  <a:pt x="994282" y="0"/>
                </a:moveTo>
                <a:lnTo>
                  <a:pt x="67945" y="0"/>
                </a:lnTo>
                <a:lnTo>
                  <a:pt x="41496" y="5347"/>
                </a:lnTo>
                <a:lnTo>
                  <a:pt x="19899" y="19923"/>
                </a:lnTo>
                <a:lnTo>
                  <a:pt x="5338" y="41523"/>
                </a:lnTo>
                <a:lnTo>
                  <a:pt x="0" y="67945"/>
                </a:lnTo>
                <a:lnTo>
                  <a:pt x="0" y="936371"/>
                </a:lnTo>
                <a:lnTo>
                  <a:pt x="5338" y="962792"/>
                </a:lnTo>
                <a:lnTo>
                  <a:pt x="19899" y="984392"/>
                </a:lnTo>
                <a:lnTo>
                  <a:pt x="41496" y="998968"/>
                </a:lnTo>
                <a:lnTo>
                  <a:pt x="67945" y="1004315"/>
                </a:lnTo>
                <a:lnTo>
                  <a:pt x="994282" y="1004315"/>
                </a:lnTo>
                <a:lnTo>
                  <a:pt x="1020704" y="998968"/>
                </a:lnTo>
                <a:lnTo>
                  <a:pt x="1042304" y="984392"/>
                </a:lnTo>
                <a:lnTo>
                  <a:pt x="1056880" y="962792"/>
                </a:lnTo>
                <a:lnTo>
                  <a:pt x="1062228" y="936371"/>
                </a:lnTo>
                <a:lnTo>
                  <a:pt x="1062228" y="67945"/>
                </a:lnTo>
                <a:lnTo>
                  <a:pt x="1056880" y="41523"/>
                </a:lnTo>
                <a:lnTo>
                  <a:pt x="1042304" y="19923"/>
                </a:lnTo>
                <a:lnTo>
                  <a:pt x="1020704" y="5347"/>
                </a:lnTo>
                <a:lnTo>
                  <a:pt x="994282" y="0"/>
                </a:lnTo>
                <a:close/>
              </a:path>
            </a:pathLst>
          </a:custGeom>
          <a:solidFill>
            <a:srgbClr val="D5DC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6908" y="2036064"/>
            <a:ext cx="1062355" cy="1004569"/>
          </a:xfrm>
          <a:custGeom>
            <a:avLst/>
            <a:gdLst/>
            <a:ahLst/>
            <a:cxnLst/>
            <a:rect l="l" t="t" r="r" b="b"/>
            <a:pathLst>
              <a:path w="1062355" h="1004569">
                <a:moveTo>
                  <a:pt x="0" y="67945"/>
                </a:moveTo>
                <a:lnTo>
                  <a:pt x="5338" y="41523"/>
                </a:lnTo>
                <a:lnTo>
                  <a:pt x="19899" y="19923"/>
                </a:lnTo>
                <a:lnTo>
                  <a:pt x="41496" y="5347"/>
                </a:lnTo>
                <a:lnTo>
                  <a:pt x="67945" y="0"/>
                </a:lnTo>
                <a:lnTo>
                  <a:pt x="994282" y="0"/>
                </a:lnTo>
                <a:lnTo>
                  <a:pt x="1020704" y="5347"/>
                </a:lnTo>
                <a:lnTo>
                  <a:pt x="1042304" y="19923"/>
                </a:lnTo>
                <a:lnTo>
                  <a:pt x="1056880" y="41523"/>
                </a:lnTo>
                <a:lnTo>
                  <a:pt x="1062228" y="67945"/>
                </a:lnTo>
                <a:lnTo>
                  <a:pt x="1062228" y="936371"/>
                </a:lnTo>
                <a:lnTo>
                  <a:pt x="1056880" y="962792"/>
                </a:lnTo>
                <a:lnTo>
                  <a:pt x="1042304" y="984392"/>
                </a:lnTo>
                <a:lnTo>
                  <a:pt x="1020704" y="998968"/>
                </a:lnTo>
                <a:lnTo>
                  <a:pt x="994282" y="1004315"/>
                </a:lnTo>
                <a:lnTo>
                  <a:pt x="67945" y="1004315"/>
                </a:lnTo>
                <a:lnTo>
                  <a:pt x="41496" y="998968"/>
                </a:lnTo>
                <a:lnTo>
                  <a:pt x="19899" y="984392"/>
                </a:lnTo>
                <a:lnTo>
                  <a:pt x="5338" y="962792"/>
                </a:lnTo>
                <a:lnTo>
                  <a:pt x="0" y="936371"/>
                </a:lnTo>
                <a:lnTo>
                  <a:pt x="0" y="67945"/>
                </a:lnTo>
                <a:close/>
              </a:path>
            </a:pathLst>
          </a:custGeom>
          <a:ln w="12192">
            <a:solidFill>
              <a:srgbClr val="8496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71576" y="2229992"/>
            <a:ext cx="534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20" dirty="0">
                <a:solidFill>
                  <a:srgbClr val="1F4E79"/>
                </a:solidFill>
                <a:latin typeface="Arial"/>
                <a:cs typeface="Arial"/>
              </a:rPr>
              <a:t>M</a:t>
            </a:r>
            <a:r>
              <a:rPr sz="1200" b="1" spc="-65" dirty="0">
                <a:solidFill>
                  <a:srgbClr val="1F4E79"/>
                </a:solidFill>
                <a:latin typeface="Arial"/>
                <a:cs typeface="Arial"/>
              </a:rPr>
              <a:t>o</a:t>
            </a:r>
            <a:r>
              <a:rPr sz="1200" b="1" spc="20" dirty="0">
                <a:solidFill>
                  <a:srgbClr val="1F4E79"/>
                </a:solidFill>
                <a:latin typeface="Arial"/>
                <a:cs typeface="Arial"/>
              </a:rPr>
              <a:t>d</a:t>
            </a:r>
            <a:r>
              <a:rPr sz="1200" b="1" spc="25" dirty="0">
                <a:solidFill>
                  <a:srgbClr val="1F4E79"/>
                </a:solidFill>
                <a:latin typeface="Arial"/>
                <a:cs typeface="Arial"/>
              </a:rPr>
              <a:t>u</a:t>
            </a:r>
            <a:r>
              <a:rPr sz="1200" b="1" dirty="0">
                <a:solidFill>
                  <a:srgbClr val="1F4E79"/>
                </a:solidFill>
                <a:latin typeface="Arial"/>
                <a:cs typeface="Arial"/>
              </a:rPr>
              <a:t>l</a:t>
            </a:r>
            <a:r>
              <a:rPr sz="1200" b="1" spc="10" dirty="0">
                <a:solidFill>
                  <a:srgbClr val="1F4E79"/>
                </a:solidFill>
                <a:latin typeface="Arial"/>
                <a:cs typeface="Arial"/>
              </a:rPr>
              <a:t>i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4519" y="2412872"/>
            <a:ext cx="6692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35" dirty="0">
                <a:solidFill>
                  <a:srgbClr val="1F4E79"/>
                </a:solidFill>
                <a:latin typeface="Arial"/>
                <a:cs typeface="Arial"/>
              </a:rPr>
              <a:t>giornata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2704" y="2595753"/>
            <a:ext cx="7727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1F4E79"/>
                </a:solidFill>
                <a:latin typeface="Arial"/>
                <a:cs typeface="Arial"/>
              </a:rPr>
              <a:t>f</a:t>
            </a:r>
            <a:r>
              <a:rPr sz="1200" b="1" spc="-15" dirty="0">
                <a:solidFill>
                  <a:srgbClr val="1F4E79"/>
                </a:solidFill>
                <a:latin typeface="Arial"/>
                <a:cs typeface="Arial"/>
              </a:rPr>
              <a:t>o</a:t>
            </a:r>
            <a:r>
              <a:rPr sz="1200" b="1" spc="75" dirty="0">
                <a:solidFill>
                  <a:srgbClr val="1F4E79"/>
                </a:solidFill>
                <a:latin typeface="Arial"/>
                <a:cs typeface="Arial"/>
              </a:rPr>
              <a:t>r</a:t>
            </a:r>
            <a:r>
              <a:rPr sz="1200" b="1" spc="190" dirty="0">
                <a:solidFill>
                  <a:srgbClr val="1F4E79"/>
                </a:solidFill>
                <a:latin typeface="Arial"/>
                <a:cs typeface="Arial"/>
              </a:rPr>
              <a:t>m</a:t>
            </a:r>
            <a:r>
              <a:rPr sz="1200" b="1" spc="20" dirty="0">
                <a:solidFill>
                  <a:srgbClr val="1F4E79"/>
                </a:solidFill>
                <a:latin typeface="Arial"/>
                <a:cs typeface="Arial"/>
              </a:rPr>
              <a:t>a</a:t>
            </a:r>
            <a:r>
              <a:rPr sz="1200" b="1" spc="90" dirty="0">
                <a:solidFill>
                  <a:srgbClr val="1F4E79"/>
                </a:solidFill>
                <a:latin typeface="Arial"/>
                <a:cs typeface="Arial"/>
              </a:rPr>
              <a:t>t</a:t>
            </a:r>
            <a:r>
              <a:rPr sz="1200" b="1" spc="80" dirty="0">
                <a:solidFill>
                  <a:srgbClr val="1F4E79"/>
                </a:solidFill>
                <a:latin typeface="Arial"/>
                <a:cs typeface="Arial"/>
              </a:rPr>
              <a:t>i</a:t>
            </a:r>
            <a:r>
              <a:rPr sz="1200" b="1" spc="-20" dirty="0">
                <a:solidFill>
                  <a:srgbClr val="1F4E79"/>
                </a:solidFill>
                <a:latin typeface="Arial"/>
                <a:cs typeface="Arial"/>
              </a:rPr>
              <a:t>v</a:t>
            </a:r>
            <a:r>
              <a:rPr sz="1200" b="1" spc="30" dirty="0">
                <a:solidFill>
                  <a:srgbClr val="1F4E79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257300" y="3989832"/>
            <a:ext cx="520065" cy="2550160"/>
          </a:xfrm>
          <a:custGeom>
            <a:avLst/>
            <a:gdLst/>
            <a:ahLst/>
            <a:cxnLst/>
            <a:rect l="l" t="t" r="r" b="b"/>
            <a:pathLst>
              <a:path w="520064" h="2550159">
                <a:moveTo>
                  <a:pt x="519683" y="2549652"/>
                </a:moveTo>
                <a:lnTo>
                  <a:pt x="460103" y="2546406"/>
                </a:lnTo>
                <a:lnTo>
                  <a:pt x="405410" y="2537162"/>
                </a:lnTo>
                <a:lnTo>
                  <a:pt x="357164" y="2522655"/>
                </a:lnTo>
                <a:lnTo>
                  <a:pt x="316925" y="2503625"/>
                </a:lnTo>
                <a:lnTo>
                  <a:pt x="286252" y="2480809"/>
                </a:lnTo>
                <a:lnTo>
                  <a:pt x="259841" y="2426766"/>
                </a:lnTo>
                <a:lnTo>
                  <a:pt x="259841" y="1397762"/>
                </a:lnTo>
                <a:lnTo>
                  <a:pt x="252979" y="1369558"/>
                </a:lnTo>
                <a:lnTo>
                  <a:pt x="202758" y="1320851"/>
                </a:lnTo>
                <a:lnTo>
                  <a:pt x="162519" y="1301818"/>
                </a:lnTo>
                <a:lnTo>
                  <a:pt x="114273" y="1287312"/>
                </a:lnTo>
                <a:lnTo>
                  <a:pt x="59580" y="1278070"/>
                </a:lnTo>
                <a:lnTo>
                  <a:pt x="0" y="1274826"/>
                </a:lnTo>
                <a:lnTo>
                  <a:pt x="59580" y="1271581"/>
                </a:lnTo>
                <a:lnTo>
                  <a:pt x="114273" y="1262339"/>
                </a:lnTo>
                <a:lnTo>
                  <a:pt x="162519" y="1247833"/>
                </a:lnTo>
                <a:lnTo>
                  <a:pt x="202758" y="1228800"/>
                </a:lnTo>
                <a:lnTo>
                  <a:pt x="233431" y="1205975"/>
                </a:lnTo>
                <a:lnTo>
                  <a:pt x="259841" y="1151890"/>
                </a:lnTo>
                <a:lnTo>
                  <a:pt x="259841" y="122936"/>
                </a:lnTo>
                <a:lnTo>
                  <a:pt x="266704" y="94732"/>
                </a:lnTo>
                <a:lnTo>
                  <a:pt x="316925" y="46025"/>
                </a:lnTo>
                <a:lnTo>
                  <a:pt x="357164" y="26992"/>
                </a:lnTo>
                <a:lnTo>
                  <a:pt x="405410" y="12486"/>
                </a:lnTo>
                <a:lnTo>
                  <a:pt x="460103" y="3244"/>
                </a:lnTo>
                <a:lnTo>
                  <a:pt x="519683" y="0"/>
                </a:lnTo>
              </a:path>
            </a:pathLst>
          </a:custGeom>
          <a:ln w="6096">
            <a:solidFill>
              <a:srgbClr val="8496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6908" y="4753355"/>
            <a:ext cx="1062355" cy="1004569"/>
          </a:xfrm>
          <a:custGeom>
            <a:avLst/>
            <a:gdLst/>
            <a:ahLst/>
            <a:cxnLst/>
            <a:rect l="l" t="t" r="r" b="b"/>
            <a:pathLst>
              <a:path w="1062355" h="1004570">
                <a:moveTo>
                  <a:pt x="994282" y="0"/>
                </a:moveTo>
                <a:lnTo>
                  <a:pt x="67945" y="0"/>
                </a:lnTo>
                <a:lnTo>
                  <a:pt x="41496" y="5347"/>
                </a:lnTo>
                <a:lnTo>
                  <a:pt x="19899" y="19923"/>
                </a:lnTo>
                <a:lnTo>
                  <a:pt x="5338" y="41523"/>
                </a:lnTo>
                <a:lnTo>
                  <a:pt x="0" y="67945"/>
                </a:lnTo>
                <a:lnTo>
                  <a:pt x="0" y="936371"/>
                </a:lnTo>
                <a:lnTo>
                  <a:pt x="5338" y="962819"/>
                </a:lnTo>
                <a:lnTo>
                  <a:pt x="19899" y="984416"/>
                </a:lnTo>
                <a:lnTo>
                  <a:pt x="41496" y="998977"/>
                </a:lnTo>
                <a:lnTo>
                  <a:pt x="67945" y="1004316"/>
                </a:lnTo>
                <a:lnTo>
                  <a:pt x="994282" y="1004316"/>
                </a:lnTo>
                <a:lnTo>
                  <a:pt x="1020704" y="998977"/>
                </a:lnTo>
                <a:lnTo>
                  <a:pt x="1042304" y="984416"/>
                </a:lnTo>
                <a:lnTo>
                  <a:pt x="1056880" y="962819"/>
                </a:lnTo>
                <a:lnTo>
                  <a:pt x="1062228" y="936371"/>
                </a:lnTo>
                <a:lnTo>
                  <a:pt x="1062228" y="67945"/>
                </a:lnTo>
                <a:lnTo>
                  <a:pt x="1056880" y="41523"/>
                </a:lnTo>
                <a:lnTo>
                  <a:pt x="1042304" y="19923"/>
                </a:lnTo>
                <a:lnTo>
                  <a:pt x="1020704" y="5347"/>
                </a:lnTo>
                <a:lnTo>
                  <a:pt x="994282" y="0"/>
                </a:lnTo>
                <a:close/>
              </a:path>
            </a:pathLst>
          </a:custGeom>
          <a:solidFill>
            <a:srgbClr val="D5DC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6908" y="4753355"/>
            <a:ext cx="1062355" cy="1004569"/>
          </a:xfrm>
          <a:custGeom>
            <a:avLst/>
            <a:gdLst/>
            <a:ahLst/>
            <a:cxnLst/>
            <a:rect l="l" t="t" r="r" b="b"/>
            <a:pathLst>
              <a:path w="1062355" h="1004570">
                <a:moveTo>
                  <a:pt x="0" y="67945"/>
                </a:moveTo>
                <a:lnTo>
                  <a:pt x="5338" y="41523"/>
                </a:lnTo>
                <a:lnTo>
                  <a:pt x="19899" y="19923"/>
                </a:lnTo>
                <a:lnTo>
                  <a:pt x="41496" y="5347"/>
                </a:lnTo>
                <a:lnTo>
                  <a:pt x="67945" y="0"/>
                </a:lnTo>
                <a:lnTo>
                  <a:pt x="994282" y="0"/>
                </a:lnTo>
                <a:lnTo>
                  <a:pt x="1020704" y="5347"/>
                </a:lnTo>
                <a:lnTo>
                  <a:pt x="1042304" y="19923"/>
                </a:lnTo>
                <a:lnTo>
                  <a:pt x="1056880" y="41523"/>
                </a:lnTo>
                <a:lnTo>
                  <a:pt x="1062228" y="67945"/>
                </a:lnTo>
                <a:lnTo>
                  <a:pt x="1062228" y="936371"/>
                </a:lnTo>
                <a:lnTo>
                  <a:pt x="1056880" y="962819"/>
                </a:lnTo>
                <a:lnTo>
                  <a:pt x="1042304" y="984416"/>
                </a:lnTo>
                <a:lnTo>
                  <a:pt x="1020704" y="998977"/>
                </a:lnTo>
                <a:lnTo>
                  <a:pt x="994282" y="1004316"/>
                </a:lnTo>
                <a:lnTo>
                  <a:pt x="67945" y="1004316"/>
                </a:lnTo>
                <a:lnTo>
                  <a:pt x="41496" y="998977"/>
                </a:lnTo>
                <a:lnTo>
                  <a:pt x="19899" y="984416"/>
                </a:lnTo>
                <a:lnTo>
                  <a:pt x="5338" y="962819"/>
                </a:lnTo>
                <a:lnTo>
                  <a:pt x="0" y="936371"/>
                </a:lnTo>
                <a:lnTo>
                  <a:pt x="0" y="67945"/>
                </a:lnTo>
                <a:close/>
              </a:path>
            </a:pathLst>
          </a:custGeom>
          <a:ln w="12192">
            <a:solidFill>
              <a:srgbClr val="8496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01472" y="5131434"/>
            <a:ext cx="6731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1F4E79"/>
                </a:solidFill>
                <a:latin typeface="Arial"/>
                <a:cs typeface="Arial"/>
              </a:rPr>
              <a:t>Obie</a:t>
            </a:r>
            <a:r>
              <a:rPr sz="1200" b="1" spc="160" dirty="0">
                <a:solidFill>
                  <a:srgbClr val="1F4E79"/>
                </a:solidFill>
                <a:latin typeface="Arial"/>
                <a:cs typeface="Arial"/>
              </a:rPr>
              <a:t>t</a:t>
            </a:r>
            <a:r>
              <a:rPr sz="1200" b="1" spc="165" dirty="0">
                <a:solidFill>
                  <a:srgbClr val="1F4E79"/>
                </a:solidFill>
                <a:latin typeface="Arial"/>
                <a:cs typeface="Arial"/>
              </a:rPr>
              <a:t>t</a:t>
            </a:r>
            <a:r>
              <a:rPr sz="1200" b="1" spc="-5" dirty="0">
                <a:solidFill>
                  <a:srgbClr val="1F4E79"/>
                </a:solidFill>
                <a:latin typeface="Arial"/>
                <a:cs typeface="Arial"/>
              </a:rPr>
              <a:t>ivi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016251" y="4030979"/>
            <a:ext cx="1999614" cy="2473960"/>
          </a:xfrm>
          <a:custGeom>
            <a:avLst/>
            <a:gdLst/>
            <a:ahLst/>
            <a:cxnLst/>
            <a:rect l="l" t="t" r="r" b="b"/>
            <a:pathLst>
              <a:path w="1999614" h="2473959">
                <a:moveTo>
                  <a:pt x="0" y="72136"/>
                </a:moveTo>
                <a:lnTo>
                  <a:pt x="5663" y="44041"/>
                </a:lnTo>
                <a:lnTo>
                  <a:pt x="21113" y="21113"/>
                </a:lnTo>
                <a:lnTo>
                  <a:pt x="44041" y="5663"/>
                </a:lnTo>
                <a:lnTo>
                  <a:pt x="72136" y="0"/>
                </a:lnTo>
                <a:lnTo>
                  <a:pt x="1927352" y="0"/>
                </a:lnTo>
                <a:lnTo>
                  <a:pt x="1955446" y="5663"/>
                </a:lnTo>
                <a:lnTo>
                  <a:pt x="1978374" y="21113"/>
                </a:lnTo>
                <a:lnTo>
                  <a:pt x="1993824" y="44041"/>
                </a:lnTo>
                <a:lnTo>
                  <a:pt x="1999488" y="72136"/>
                </a:lnTo>
                <a:lnTo>
                  <a:pt x="1999488" y="2401290"/>
                </a:lnTo>
                <a:lnTo>
                  <a:pt x="1993824" y="2429378"/>
                </a:lnTo>
                <a:lnTo>
                  <a:pt x="1978374" y="2452316"/>
                </a:lnTo>
                <a:lnTo>
                  <a:pt x="1955446" y="2467781"/>
                </a:lnTo>
                <a:lnTo>
                  <a:pt x="1927352" y="2473452"/>
                </a:lnTo>
                <a:lnTo>
                  <a:pt x="72136" y="2473452"/>
                </a:lnTo>
                <a:lnTo>
                  <a:pt x="44041" y="2467781"/>
                </a:lnTo>
                <a:lnTo>
                  <a:pt x="21113" y="2452316"/>
                </a:lnTo>
                <a:lnTo>
                  <a:pt x="5663" y="2429378"/>
                </a:lnTo>
                <a:lnTo>
                  <a:pt x="0" y="2401290"/>
                </a:lnTo>
                <a:lnTo>
                  <a:pt x="0" y="72136"/>
                </a:lnTo>
                <a:close/>
              </a:path>
            </a:pathLst>
          </a:custGeom>
          <a:ln w="6096">
            <a:solidFill>
              <a:srgbClr val="005EB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663444" y="4519676"/>
            <a:ext cx="1253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2395">
              <a:lnSpc>
                <a:spcPct val="100000"/>
              </a:lnSpc>
              <a:spcBef>
                <a:spcPts val="100"/>
              </a:spcBef>
              <a:tabLst>
                <a:tab pos="472440" algn="l"/>
                <a:tab pos="1120140" algn="l"/>
              </a:tabLst>
            </a:pPr>
            <a:r>
              <a:rPr sz="1200" spc="-15" dirty="0">
                <a:solidFill>
                  <a:srgbClr val="244060"/>
                </a:solidFill>
                <a:latin typeface="Arial"/>
                <a:cs typeface="Arial"/>
              </a:rPr>
              <a:t>u</a:t>
            </a:r>
            <a:r>
              <a:rPr sz="1200" spc="-5" dirty="0">
                <a:solidFill>
                  <a:srgbClr val="244060"/>
                </a:solidFill>
                <a:latin typeface="Arial"/>
                <a:cs typeface="Arial"/>
              </a:rPr>
              <a:t>n</a:t>
            </a:r>
            <a:r>
              <a:rPr sz="1200" dirty="0">
                <a:solidFill>
                  <a:srgbClr val="244060"/>
                </a:solidFill>
                <a:latin typeface="Arial"/>
                <a:cs typeface="Arial"/>
              </a:rPr>
              <a:t>	</a:t>
            </a:r>
            <a:r>
              <a:rPr sz="1200" spc="-25" dirty="0">
                <a:solidFill>
                  <a:srgbClr val="244060"/>
                </a:solidFill>
                <a:latin typeface="Arial"/>
                <a:cs typeface="Arial"/>
              </a:rPr>
              <a:t>q</a:t>
            </a:r>
            <a:r>
              <a:rPr sz="1200" spc="-5" dirty="0">
                <a:solidFill>
                  <a:srgbClr val="244060"/>
                </a:solidFill>
                <a:latin typeface="Arial"/>
                <a:cs typeface="Arial"/>
              </a:rPr>
              <a:t>u</a:t>
            </a:r>
            <a:r>
              <a:rPr sz="1200" spc="-15" dirty="0">
                <a:solidFill>
                  <a:srgbClr val="244060"/>
                </a:solidFill>
                <a:latin typeface="Arial"/>
                <a:cs typeface="Arial"/>
              </a:rPr>
              <a:t>a</a:t>
            </a:r>
            <a:r>
              <a:rPr sz="1200" spc="-5" dirty="0">
                <a:solidFill>
                  <a:srgbClr val="244060"/>
                </a:solidFill>
                <a:latin typeface="Arial"/>
                <a:cs typeface="Arial"/>
              </a:rPr>
              <a:t>d</a:t>
            </a:r>
            <a:r>
              <a:rPr sz="1200" spc="-20" dirty="0">
                <a:solidFill>
                  <a:srgbClr val="244060"/>
                </a:solidFill>
                <a:latin typeface="Arial"/>
                <a:cs typeface="Arial"/>
              </a:rPr>
              <a:t>r</a:t>
            </a:r>
            <a:r>
              <a:rPr sz="1200" spc="-5" dirty="0">
                <a:solidFill>
                  <a:srgbClr val="244060"/>
                </a:solidFill>
                <a:latin typeface="Arial"/>
                <a:cs typeface="Arial"/>
              </a:rPr>
              <a:t>o</a:t>
            </a:r>
            <a:r>
              <a:rPr sz="1200" dirty="0">
                <a:solidFill>
                  <a:srgbClr val="244060"/>
                </a:solidFill>
                <a:latin typeface="Arial"/>
                <a:cs typeface="Arial"/>
              </a:rPr>
              <a:t>	</a:t>
            </a:r>
            <a:r>
              <a:rPr sz="1200" spc="-5" dirty="0">
                <a:solidFill>
                  <a:srgbClr val="244060"/>
                </a:solidFill>
                <a:latin typeface="Arial"/>
                <a:cs typeface="Arial"/>
              </a:rPr>
              <a:t>di  </a:t>
            </a:r>
            <a:r>
              <a:rPr sz="1200" spc="-10" dirty="0">
                <a:solidFill>
                  <a:srgbClr val="244060"/>
                </a:solidFill>
                <a:latin typeface="Arial"/>
                <a:cs typeface="Arial"/>
              </a:rPr>
              <a:t>della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097783" y="4702555"/>
            <a:ext cx="81724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10" dirty="0">
                <a:solidFill>
                  <a:srgbClr val="244060"/>
                </a:solidFill>
                <a:latin typeface="Arial"/>
                <a:cs typeface="Arial"/>
              </a:rPr>
              <a:t>governance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116073" y="4519676"/>
            <a:ext cx="508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44060"/>
                </a:solidFill>
                <a:latin typeface="Arial"/>
                <a:cs typeface="Arial"/>
              </a:rPr>
              <a:t>Fo</a:t>
            </a:r>
            <a:r>
              <a:rPr sz="1200" spc="-5" dirty="0">
                <a:solidFill>
                  <a:srgbClr val="244060"/>
                </a:solidFill>
                <a:latin typeface="Arial"/>
                <a:cs typeface="Arial"/>
              </a:rPr>
              <a:t>rni</a:t>
            </a:r>
            <a:r>
              <a:rPr sz="1200" spc="-10" dirty="0">
                <a:solidFill>
                  <a:srgbClr val="244060"/>
                </a:solidFill>
                <a:latin typeface="Arial"/>
                <a:cs typeface="Arial"/>
              </a:rPr>
              <a:t>r</a:t>
            </a:r>
            <a:r>
              <a:rPr sz="1200" spc="-5" dirty="0">
                <a:solidFill>
                  <a:srgbClr val="244060"/>
                </a:solidFill>
                <a:latin typeface="Arial"/>
                <a:cs typeface="Arial"/>
              </a:rPr>
              <a:t>e  sintesi  </a:t>
            </a:r>
            <a:r>
              <a:rPr sz="1200" spc="-10" dirty="0">
                <a:solidFill>
                  <a:srgbClr val="244060"/>
                </a:solidFill>
                <a:latin typeface="Arial"/>
                <a:cs typeface="Arial"/>
              </a:rPr>
              <a:t>delle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256279" y="4885435"/>
            <a:ext cx="6597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244060"/>
                </a:solidFill>
                <a:latin typeface="Arial"/>
                <a:cs typeface="Arial"/>
              </a:rPr>
              <a:t>Istituzioni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116073" y="5068316"/>
            <a:ext cx="18002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244060"/>
                </a:solidFill>
                <a:latin typeface="Arial"/>
                <a:cs typeface="Arial"/>
              </a:rPr>
              <a:t>scolastiche e introdurre</a:t>
            </a:r>
            <a:r>
              <a:rPr sz="1200" spc="-3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44060"/>
                </a:solidFill>
                <a:latin typeface="Arial"/>
                <a:cs typeface="Arial"/>
              </a:rPr>
              <a:t>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484879" y="5251196"/>
            <a:ext cx="433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44060"/>
                </a:solidFill>
                <a:latin typeface="Arial"/>
                <a:cs typeface="Arial"/>
              </a:rPr>
              <a:t>novità</a:t>
            </a:r>
            <a:endParaRPr sz="1200">
              <a:latin typeface="Arial"/>
              <a:cs typeface="Arial"/>
            </a:endParaRPr>
          </a:p>
          <a:p>
            <a:pPr marL="215265">
              <a:lnSpc>
                <a:spcPct val="100000"/>
              </a:lnSpc>
            </a:pPr>
            <a:r>
              <a:rPr sz="1200" spc="-5" dirty="0">
                <a:solidFill>
                  <a:srgbClr val="244060"/>
                </a:solidFill>
                <a:latin typeface="Arial"/>
                <a:cs typeface="Arial"/>
              </a:rPr>
              <a:t>nel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116073" y="5251196"/>
            <a:ext cx="92836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244060"/>
                </a:solidFill>
                <a:latin typeface="Arial"/>
                <a:cs typeface="Arial"/>
              </a:rPr>
              <a:t>principali  disciplinate  Re</a:t>
            </a:r>
            <a:r>
              <a:rPr sz="1200" spc="-25" dirty="0">
                <a:solidFill>
                  <a:srgbClr val="244060"/>
                </a:solidFill>
                <a:latin typeface="Arial"/>
                <a:cs typeface="Arial"/>
              </a:rPr>
              <a:t>g</a:t>
            </a:r>
            <a:r>
              <a:rPr sz="1200" spc="-5" dirty="0">
                <a:solidFill>
                  <a:srgbClr val="244060"/>
                </a:solidFill>
                <a:latin typeface="Arial"/>
                <a:cs typeface="Arial"/>
              </a:rPr>
              <a:t>ol</a:t>
            </a:r>
            <a:r>
              <a:rPr sz="1200" spc="-15" dirty="0">
                <a:solidFill>
                  <a:srgbClr val="244060"/>
                </a:solidFill>
                <a:latin typeface="Arial"/>
                <a:cs typeface="Arial"/>
              </a:rPr>
              <a:t>a</a:t>
            </a:r>
            <a:r>
              <a:rPr sz="1200" spc="-5" dirty="0">
                <a:solidFill>
                  <a:srgbClr val="244060"/>
                </a:solidFill>
                <a:latin typeface="Arial"/>
                <a:cs typeface="Arial"/>
              </a:rPr>
              <a:t>m</a:t>
            </a:r>
            <a:r>
              <a:rPr sz="1200" spc="-15" dirty="0">
                <a:solidFill>
                  <a:srgbClr val="244060"/>
                </a:solidFill>
                <a:latin typeface="Arial"/>
                <a:cs typeface="Arial"/>
              </a:rPr>
              <a:t>e</a:t>
            </a:r>
            <a:r>
              <a:rPr sz="1200" spc="-5" dirty="0">
                <a:solidFill>
                  <a:srgbClr val="244060"/>
                </a:solidFill>
                <a:latin typeface="Arial"/>
                <a:cs typeface="Arial"/>
              </a:rPr>
              <a:t>n</a:t>
            </a:r>
            <a:r>
              <a:rPr sz="1200" dirty="0">
                <a:solidFill>
                  <a:srgbClr val="244060"/>
                </a:solidFill>
                <a:latin typeface="Arial"/>
                <a:cs typeface="Arial"/>
              </a:rPr>
              <a:t>to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116073" y="5800140"/>
            <a:ext cx="16681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244060"/>
                </a:solidFill>
                <a:latin typeface="Arial"/>
                <a:cs typeface="Arial"/>
              </a:rPr>
              <a:t>amministrativo-contabile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309871" y="4030979"/>
            <a:ext cx="1998345" cy="2473960"/>
          </a:xfrm>
          <a:custGeom>
            <a:avLst/>
            <a:gdLst/>
            <a:ahLst/>
            <a:cxnLst/>
            <a:rect l="l" t="t" r="r" b="b"/>
            <a:pathLst>
              <a:path w="1998345" h="2473959">
                <a:moveTo>
                  <a:pt x="0" y="72136"/>
                </a:moveTo>
                <a:lnTo>
                  <a:pt x="5663" y="44041"/>
                </a:lnTo>
                <a:lnTo>
                  <a:pt x="21113" y="21113"/>
                </a:lnTo>
                <a:lnTo>
                  <a:pt x="44041" y="5663"/>
                </a:lnTo>
                <a:lnTo>
                  <a:pt x="72136" y="0"/>
                </a:lnTo>
                <a:lnTo>
                  <a:pt x="1925827" y="0"/>
                </a:lnTo>
                <a:lnTo>
                  <a:pt x="1953922" y="5663"/>
                </a:lnTo>
                <a:lnTo>
                  <a:pt x="1976850" y="21113"/>
                </a:lnTo>
                <a:lnTo>
                  <a:pt x="1992300" y="44041"/>
                </a:lnTo>
                <a:lnTo>
                  <a:pt x="1997964" y="72136"/>
                </a:lnTo>
                <a:lnTo>
                  <a:pt x="1997964" y="2401341"/>
                </a:lnTo>
                <a:lnTo>
                  <a:pt x="1992300" y="2429410"/>
                </a:lnTo>
                <a:lnTo>
                  <a:pt x="1976850" y="2452331"/>
                </a:lnTo>
                <a:lnTo>
                  <a:pt x="1953922" y="2467785"/>
                </a:lnTo>
                <a:lnTo>
                  <a:pt x="1925827" y="2473452"/>
                </a:lnTo>
                <a:lnTo>
                  <a:pt x="72136" y="2473452"/>
                </a:lnTo>
                <a:lnTo>
                  <a:pt x="44041" y="2467785"/>
                </a:lnTo>
                <a:lnTo>
                  <a:pt x="21113" y="2452331"/>
                </a:lnTo>
                <a:lnTo>
                  <a:pt x="5663" y="2429410"/>
                </a:lnTo>
                <a:lnTo>
                  <a:pt x="0" y="2401341"/>
                </a:lnTo>
                <a:lnTo>
                  <a:pt x="0" y="72136"/>
                </a:lnTo>
                <a:close/>
              </a:path>
            </a:pathLst>
          </a:custGeom>
          <a:ln w="6096">
            <a:solidFill>
              <a:srgbClr val="005EB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410202" y="4519676"/>
            <a:ext cx="11404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009650" algn="l"/>
              </a:tabLst>
            </a:pPr>
            <a:r>
              <a:rPr sz="1200" dirty="0">
                <a:solidFill>
                  <a:srgbClr val="244060"/>
                </a:solidFill>
                <a:latin typeface="Arial"/>
                <a:cs typeface="Arial"/>
              </a:rPr>
              <a:t>P</a:t>
            </a:r>
            <a:r>
              <a:rPr sz="1200" spc="-5" dirty="0">
                <a:solidFill>
                  <a:srgbClr val="244060"/>
                </a:solidFill>
                <a:latin typeface="Arial"/>
                <a:cs typeface="Arial"/>
              </a:rPr>
              <a:t>re</a:t>
            </a:r>
            <a:r>
              <a:rPr sz="1200" spc="-20" dirty="0">
                <a:solidFill>
                  <a:srgbClr val="244060"/>
                </a:solidFill>
                <a:latin typeface="Arial"/>
                <a:cs typeface="Arial"/>
              </a:rPr>
              <a:t>s</a:t>
            </a:r>
            <a:r>
              <a:rPr sz="1200" spc="-5" dirty="0">
                <a:solidFill>
                  <a:srgbClr val="244060"/>
                </a:solidFill>
                <a:latin typeface="Arial"/>
                <a:cs typeface="Arial"/>
              </a:rPr>
              <a:t>en</a:t>
            </a:r>
            <a:r>
              <a:rPr sz="1200" spc="-10" dirty="0">
                <a:solidFill>
                  <a:srgbClr val="244060"/>
                </a:solidFill>
                <a:latin typeface="Arial"/>
                <a:cs typeface="Arial"/>
              </a:rPr>
              <a:t>t</a:t>
            </a:r>
            <a:r>
              <a:rPr sz="1200" spc="-5" dirty="0">
                <a:solidFill>
                  <a:srgbClr val="244060"/>
                </a:solidFill>
                <a:latin typeface="Arial"/>
                <a:cs typeface="Arial"/>
              </a:rPr>
              <a:t>a</a:t>
            </a:r>
            <a:r>
              <a:rPr sz="1200" spc="-20" dirty="0">
                <a:solidFill>
                  <a:srgbClr val="244060"/>
                </a:solidFill>
                <a:latin typeface="Arial"/>
                <a:cs typeface="Arial"/>
              </a:rPr>
              <a:t>r</a:t>
            </a:r>
            <a:r>
              <a:rPr sz="1200" spc="-5" dirty="0">
                <a:solidFill>
                  <a:srgbClr val="244060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244060"/>
                </a:solidFill>
                <a:latin typeface="Arial"/>
                <a:cs typeface="Arial"/>
              </a:rPr>
              <a:t>	</a:t>
            </a:r>
            <a:r>
              <a:rPr sz="1200" spc="-10" dirty="0">
                <a:solidFill>
                  <a:srgbClr val="244060"/>
                </a:solidFill>
                <a:latin typeface="Arial"/>
                <a:cs typeface="Arial"/>
              </a:rPr>
              <a:t>le  </a:t>
            </a:r>
            <a:r>
              <a:rPr sz="1200" spc="-5" dirty="0">
                <a:solidFill>
                  <a:srgbClr val="244060"/>
                </a:solidFill>
                <a:latin typeface="Arial"/>
                <a:cs typeface="Arial"/>
              </a:rPr>
              <a:t>introdotte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777610" y="4519676"/>
            <a:ext cx="433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44060"/>
                </a:solidFill>
                <a:latin typeface="Arial"/>
                <a:cs typeface="Arial"/>
              </a:rPr>
              <a:t>novità</a:t>
            </a:r>
            <a:endParaRPr sz="1200">
              <a:latin typeface="Arial"/>
              <a:cs typeface="Arial"/>
            </a:endParaRPr>
          </a:p>
          <a:p>
            <a:pPr marL="215265">
              <a:lnSpc>
                <a:spcPct val="100000"/>
              </a:lnSpc>
            </a:pPr>
            <a:r>
              <a:rPr sz="1200" spc="-5" dirty="0">
                <a:solidFill>
                  <a:srgbClr val="244060"/>
                </a:solidFill>
                <a:latin typeface="Arial"/>
                <a:cs typeface="Arial"/>
              </a:rPr>
              <a:t>dal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410202" y="4885435"/>
            <a:ext cx="17976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244060"/>
                </a:solidFill>
                <a:latin typeface="Arial"/>
                <a:cs typeface="Arial"/>
              </a:rPr>
              <a:t>Regolamento </a:t>
            </a:r>
            <a:r>
              <a:rPr sz="1200" spc="-10" dirty="0">
                <a:solidFill>
                  <a:srgbClr val="244060"/>
                </a:solidFill>
                <a:latin typeface="Arial"/>
                <a:cs typeface="Arial"/>
              </a:rPr>
              <a:t>in </a:t>
            </a:r>
            <a:r>
              <a:rPr sz="1200" spc="-5" dirty="0">
                <a:solidFill>
                  <a:srgbClr val="244060"/>
                </a:solidFill>
                <a:latin typeface="Arial"/>
                <a:cs typeface="Arial"/>
              </a:rPr>
              <a:t>termini</a:t>
            </a:r>
            <a:r>
              <a:rPr sz="1200" spc="3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244060"/>
                </a:solidFill>
                <a:latin typeface="Arial"/>
                <a:cs typeface="Arial"/>
              </a:rPr>
              <a:t>di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410202" y="5068316"/>
            <a:ext cx="179895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244060"/>
                </a:solidFill>
                <a:latin typeface="Arial"/>
                <a:cs typeface="Arial"/>
              </a:rPr>
              <a:t>processi, </a:t>
            </a:r>
            <a:r>
              <a:rPr sz="1200" spc="-10" dirty="0">
                <a:solidFill>
                  <a:srgbClr val="244060"/>
                </a:solidFill>
                <a:latin typeface="Arial"/>
                <a:cs typeface="Arial"/>
              </a:rPr>
              <a:t>regole </a:t>
            </a:r>
            <a:r>
              <a:rPr sz="1200" spc="-5" dirty="0">
                <a:solidFill>
                  <a:srgbClr val="244060"/>
                </a:solidFill>
                <a:latin typeface="Arial"/>
                <a:cs typeface="Arial"/>
              </a:rPr>
              <a:t>e  meccanismi di gestione  amministrativa, </a:t>
            </a:r>
            <a:r>
              <a:rPr sz="1200" spc="-10" dirty="0">
                <a:solidFill>
                  <a:srgbClr val="244060"/>
                </a:solidFill>
                <a:latin typeface="Arial"/>
                <a:cs typeface="Arial"/>
              </a:rPr>
              <a:t>contabile  </a:t>
            </a:r>
            <a:r>
              <a:rPr sz="1200" spc="-5" dirty="0">
                <a:solidFill>
                  <a:srgbClr val="244060"/>
                </a:solidFill>
                <a:latin typeface="Arial"/>
                <a:cs typeface="Arial"/>
              </a:rPr>
              <a:t>e </a:t>
            </a:r>
            <a:r>
              <a:rPr sz="1200" spc="-10" dirty="0">
                <a:solidFill>
                  <a:srgbClr val="244060"/>
                </a:solidFill>
                <a:latin typeface="Arial"/>
                <a:cs typeface="Arial"/>
              </a:rPr>
              <a:t>patrimoniale delle  </a:t>
            </a:r>
            <a:r>
              <a:rPr sz="1200" spc="-5" dirty="0">
                <a:solidFill>
                  <a:srgbClr val="244060"/>
                </a:solidFill>
                <a:latin typeface="Arial"/>
                <a:cs typeface="Arial"/>
              </a:rPr>
              <a:t>Istituzioni</a:t>
            </a:r>
            <a:r>
              <a:rPr sz="1200" spc="-1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44060"/>
                </a:solidFill>
                <a:latin typeface="Arial"/>
                <a:cs typeface="Arial"/>
              </a:rPr>
              <a:t>scolastiche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601968" y="4030979"/>
            <a:ext cx="1998345" cy="2473960"/>
          </a:xfrm>
          <a:custGeom>
            <a:avLst/>
            <a:gdLst/>
            <a:ahLst/>
            <a:cxnLst/>
            <a:rect l="l" t="t" r="r" b="b"/>
            <a:pathLst>
              <a:path w="1998345" h="2473959">
                <a:moveTo>
                  <a:pt x="0" y="72136"/>
                </a:moveTo>
                <a:lnTo>
                  <a:pt x="5663" y="44041"/>
                </a:lnTo>
                <a:lnTo>
                  <a:pt x="21113" y="21113"/>
                </a:lnTo>
                <a:lnTo>
                  <a:pt x="44041" y="5663"/>
                </a:lnTo>
                <a:lnTo>
                  <a:pt x="72135" y="0"/>
                </a:lnTo>
                <a:lnTo>
                  <a:pt x="1925827" y="0"/>
                </a:lnTo>
                <a:lnTo>
                  <a:pt x="1953922" y="5663"/>
                </a:lnTo>
                <a:lnTo>
                  <a:pt x="1976850" y="21113"/>
                </a:lnTo>
                <a:lnTo>
                  <a:pt x="1992300" y="44041"/>
                </a:lnTo>
                <a:lnTo>
                  <a:pt x="1997963" y="72136"/>
                </a:lnTo>
                <a:lnTo>
                  <a:pt x="1997963" y="2401341"/>
                </a:lnTo>
                <a:lnTo>
                  <a:pt x="1992300" y="2429410"/>
                </a:lnTo>
                <a:lnTo>
                  <a:pt x="1976850" y="2452331"/>
                </a:lnTo>
                <a:lnTo>
                  <a:pt x="1953922" y="2467785"/>
                </a:lnTo>
                <a:lnTo>
                  <a:pt x="1925827" y="2473452"/>
                </a:lnTo>
                <a:lnTo>
                  <a:pt x="72135" y="2473452"/>
                </a:lnTo>
                <a:lnTo>
                  <a:pt x="44041" y="2467785"/>
                </a:lnTo>
                <a:lnTo>
                  <a:pt x="21113" y="2452331"/>
                </a:lnTo>
                <a:lnTo>
                  <a:pt x="5663" y="2429410"/>
                </a:lnTo>
                <a:lnTo>
                  <a:pt x="0" y="2401341"/>
                </a:lnTo>
                <a:lnTo>
                  <a:pt x="0" y="72136"/>
                </a:lnTo>
                <a:close/>
              </a:path>
            </a:pathLst>
          </a:custGeom>
          <a:ln w="6096">
            <a:solidFill>
              <a:srgbClr val="005EB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6703314" y="4336795"/>
            <a:ext cx="17976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61060" algn="l"/>
                <a:tab pos="1699260" algn="l"/>
              </a:tabLst>
            </a:pPr>
            <a:r>
              <a:rPr sz="1200" dirty="0">
                <a:solidFill>
                  <a:srgbClr val="244060"/>
                </a:solidFill>
                <a:latin typeface="Arial"/>
                <a:cs typeface="Arial"/>
              </a:rPr>
              <a:t>Illustra</a:t>
            </a:r>
            <a:r>
              <a:rPr sz="1200" spc="-15" dirty="0">
                <a:solidFill>
                  <a:srgbClr val="244060"/>
                </a:solidFill>
                <a:latin typeface="Arial"/>
                <a:cs typeface="Arial"/>
              </a:rPr>
              <a:t>r</a:t>
            </a:r>
            <a:r>
              <a:rPr sz="1200" spc="-5" dirty="0">
                <a:solidFill>
                  <a:srgbClr val="244060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244060"/>
                </a:solidFill>
                <a:latin typeface="Arial"/>
                <a:cs typeface="Arial"/>
              </a:rPr>
              <a:t>	</a:t>
            </a:r>
            <a:r>
              <a:rPr sz="1200" spc="-5" dirty="0">
                <a:solidFill>
                  <a:srgbClr val="244060"/>
                </a:solidFill>
                <a:latin typeface="Arial"/>
                <a:cs typeface="Arial"/>
              </a:rPr>
              <a:t>mo</a:t>
            </a:r>
            <a:r>
              <a:rPr sz="1200" spc="-15" dirty="0">
                <a:solidFill>
                  <a:srgbClr val="244060"/>
                </a:solidFill>
                <a:latin typeface="Arial"/>
                <a:cs typeface="Arial"/>
              </a:rPr>
              <a:t>d</a:t>
            </a:r>
            <a:r>
              <a:rPr sz="1200" spc="-5" dirty="0">
                <a:solidFill>
                  <a:srgbClr val="244060"/>
                </a:solidFill>
                <a:latin typeface="Arial"/>
                <a:cs typeface="Arial"/>
              </a:rPr>
              <a:t>a</a:t>
            </a:r>
            <a:r>
              <a:rPr sz="1200" spc="-20" dirty="0">
                <a:solidFill>
                  <a:srgbClr val="244060"/>
                </a:solidFill>
                <a:latin typeface="Arial"/>
                <a:cs typeface="Arial"/>
              </a:rPr>
              <a:t>l</a:t>
            </a:r>
            <a:r>
              <a:rPr sz="1200" spc="-5" dirty="0">
                <a:solidFill>
                  <a:srgbClr val="244060"/>
                </a:solidFill>
                <a:latin typeface="Arial"/>
                <a:cs typeface="Arial"/>
              </a:rPr>
              <a:t>ità</a:t>
            </a:r>
            <a:r>
              <a:rPr sz="1200" dirty="0">
                <a:solidFill>
                  <a:srgbClr val="244060"/>
                </a:solidFill>
                <a:latin typeface="Arial"/>
                <a:cs typeface="Arial"/>
              </a:rPr>
              <a:t>	</a:t>
            </a:r>
            <a:r>
              <a:rPr sz="1200" spc="-5" dirty="0">
                <a:solidFill>
                  <a:srgbClr val="244060"/>
                </a:solidFill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703314" y="4519676"/>
            <a:ext cx="18008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244060"/>
                </a:solidFill>
                <a:latin typeface="Arial"/>
                <a:cs typeface="Arial"/>
              </a:rPr>
              <a:t>regole per la gestione  </a:t>
            </a:r>
            <a:r>
              <a:rPr sz="1200" spc="-10" dirty="0">
                <a:solidFill>
                  <a:srgbClr val="244060"/>
                </a:solidFill>
                <a:latin typeface="Arial"/>
                <a:cs typeface="Arial"/>
              </a:rPr>
              <a:t>delle </a:t>
            </a:r>
            <a:r>
              <a:rPr sz="1200" spc="-5" dirty="0">
                <a:solidFill>
                  <a:srgbClr val="244060"/>
                </a:solidFill>
                <a:latin typeface="Arial"/>
                <a:cs typeface="Arial"/>
              </a:rPr>
              <a:t>attività </a:t>
            </a:r>
            <a:r>
              <a:rPr sz="1200" spc="-10" dirty="0">
                <a:solidFill>
                  <a:srgbClr val="244060"/>
                </a:solidFill>
                <a:latin typeface="Arial"/>
                <a:cs typeface="Arial"/>
              </a:rPr>
              <a:t>negoziali </a:t>
            </a:r>
            <a:r>
              <a:rPr sz="1200" spc="-5" dirty="0">
                <a:solidFill>
                  <a:srgbClr val="244060"/>
                </a:solidFill>
                <a:latin typeface="Arial"/>
                <a:cs typeface="Arial"/>
              </a:rPr>
              <a:t>e  principali elementi di  </a:t>
            </a:r>
            <a:r>
              <a:rPr sz="1200" spc="-10" dirty="0">
                <a:solidFill>
                  <a:srgbClr val="244060"/>
                </a:solidFill>
                <a:latin typeface="Arial"/>
                <a:cs typeface="Arial"/>
              </a:rPr>
              <a:t>innovazione in</a:t>
            </a:r>
            <a:r>
              <a:rPr sz="1200" spc="11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44060"/>
                </a:solidFill>
                <a:latin typeface="Arial"/>
                <a:cs typeface="Arial"/>
              </a:rPr>
              <a:t>coerenza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703314" y="5251196"/>
            <a:ext cx="180086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244060"/>
                </a:solidFill>
                <a:latin typeface="Arial"/>
                <a:cs typeface="Arial"/>
              </a:rPr>
              <a:t>con il </a:t>
            </a:r>
            <a:r>
              <a:rPr sz="1200" spc="-10" dirty="0">
                <a:solidFill>
                  <a:srgbClr val="244060"/>
                </a:solidFill>
                <a:latin typeface="Arial"/>
                <a:cs typeface="Arial"/>
              </a:rPr>
              <a:t>nuovo Codice </a:t>
            </a:r>
            <a:r>
              <a:rPr sz="1200" spc="-5" dirty="0">
                <a:solidFill>
                  <a:srgbClr val="244060"/>
                </a:solidFill>
                <a:latin typeface="Arial"/>
                <a:cs typeface="Arial"/>
              </a:rPr>
              <a:t>dei  contratti pubblici </a:t>
            </a:r>
            <a:r>
              <a:rPr sz="1200" spc="-10" dirty="0">
                <a:solidFill>
                  <a:srgbClr val="244060"/>
                </a:solidFill>
                <a:latin typeface="Arial"/>
                <a:cs typeface="Arial"/>
              </a:rPr>
              <a:t>nonché  </a:t>
            </a:r>
            <a:r>
              <a:rPr sz="1200" spc="-5" dirty="0">
                <a:solidFill>
                  <a:srgbClr val="244060"/>
                </a:solidFill>
                <a:latin typeface="Arial"/>
                <a:cs typeface="Arial"/>
              </a:rPr>
              <a:t>con le </a:t>
            </a:r>
            <a:r>
              <a:rPr sz="1200" spc="-10" dirty="0">
                <a:solidFill>
                  <a:srgbClr val="244060"/>
                </a:solidFill>
                <a:latin typeface="Arial"/>
                <a:cs typeface="Arial"/>
              </a:rPr>
              <a:t>esigenze operative  </a:t>
            </a:r>
            <a:r>
              <a:rPr sz="1200" spc="-5" dirty="0">
                <a:solidFill>
                  <a:srgbClr val="244060"/>
                </a:solidFill>
                <a:latin typeface="Arial"/>
                <a:cs typeface="Arial"/>
              </a:rPr>
              <a:t>e </a:t>
            </a:r>
            <a:r>
              <a:rPr sz="1200" spc="-10" dirty="0">
                <a:solidFill>
                  <a:srgbClr val="244060"/>
                </a:solidFill>
                <a:latin typeface="Arial"/>
                <a:cs typeface="Arial"/>
              </a:rPr>
              <a:t>le </a:t>
            </a:r>
            <a:r>
              <a:rPr sz="1200" spc="-5" dirty="0">
                <a:solidFill>
                  <a:srgbClr val="244060"/>
                </a:solidFill>
                <a:latin typeface="Arial"/>
                <a:cs typeface="Arial"/>
              </a:rPr>
              <a:t>specificità del sistema  scolastico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8895588" y="4030979"/>
            <a:ext cx="1998345" cy="2473960"/>
          </a:xfrm>
          <a:custGeom>
            <a:avLst/>
            <a:gdLst/>
            <a:ahLst/>
            <a:cxnLst/>
            <a:rect l="l" t="t" r="r" b="b"/>
            <a:pathLst>
              <a:path w="1998345" h="2473959">
                <a:moveTo>
                  <a:pt x="0" y="72136"/>
                </a:moveTo>
                <a:lnTo>
                  <a:pt x="5663" y="44041"/>
                </a:lnTo>
                <a:lnTo>
                  <a:pt x="21113" y="21113"/>
                </a:lnTo>
                <a:lnTo>
                  <a:pt x="44041" y="5663"/>
                </a:lnTo>
                <a:lnTo>
                  <a:pt x="72135" y="0"/>
                </a:lnTo>
                <a:lnTo>
                  <a:pt x="1925827" y="0"/>
                </a:lnTo>
                <a:lnTo>
                  <a:pt x="1953922" y="5663"/>
                </a:lnTo>
                <a:lnTo>
                  <a:pt x="1976850" y="21113"/>
                </a:lnTo>
                <a:lnTo>
                  <a:pt x="1992300" y="44041"/>
                </a:lnTo>
                <a:lnTo>
                  <a:pt x="1997963" y="72136"/>
                </a:lnTo>
                <a:lnTo>
                  <a:pt x="1997963" y="2401341"/>
                </a:lnTo>
                <a:lnTo>
                  <a:pt x="1992300" y="2429410"/>
                </a:lnTo>
                <a:lnTo>
                  <a:pt x="1976850" y="2452331"/>
                </a:lnTo>
                <a:lnTo>
                  <a:pt x="1953922" y="2467785"/>
                </a:lnTo>
                <a:lnTo>
                  <a:pt x="1925827" y="2473452"/>
                </a:lnTo>
                <a:lnTo>
                  <a:pt x="72135" y="2473452"/>
                </a:lnTo>
                <a:lnTo>
                  <a:pt x="44041" y="2467785"/>
                </a:lnTo>
                <a:lnTo>
                  <a:pt x="21113" y="2452331"/>
                </a:lnTo>
                <a:lnTo>
                  <a:pt x="5663" y="2429410"/>
                </a:lnTo>
                <a:lnTo>
                  <a:pt x="0" y="2401341"/>
                </a:lnTo>
                <a:lnTo>
                  <a:pt x="0" y="72136"/>
                </a:lnTo>
                <a:close/>
              </a:path>
            </a:pathLst>
          </a:custGeom>
          <a:ln w="6096">
            <a:solidFill>
              <a:srgbClr val="005EB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8995918" y="4611116"/>
            <a:ext cx="10033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956310" algn="l"/>
              </a:tabLst>
            </a:pPr>
            <a:r>
              <a:rPr sz="1200" dirty="0">
                <a:solidFill>
                  <a:srgbClr val="244060"/>
                </a:solidFill>
                <a:latin typeface="Arial"/>
                <a:cs typeface="Arial"/>
              </a:rPr>
              <a:t>P</a:t>
            </a:r>
            <a:r>
              <a:rPr sz="1200" spc="-5" dirty="0">
                <a:solidFill>
                  <a:srgbClr val="244060"/>
                </a:solidFill>
                <a:latin typeface="Arial"/>
                <a:cs typeface="Arial"/>
              </a:rPr>
              <a:t>re</a:t>
            </a:r>
            <a:r>
              <a:rPr sz="1200" spc="-20" dirty="0">
                <a:solidFill>
                  <a:srgbClr val="244060"/>
                </a:solidFill>
                <a:latin typeface="Arial"/>
                <a:cs typeface="Arial"/>
              </a:rPr>
              <a:t>s</a:t>
            </a:r>
            <a:r>
              <a:rPr sz="1200" spc="-5" dirty="0">
                <a:solidFill>
                  <a:srgbClr val="244060"/>
                </a:solidFill>
                <a:latin typeface="Arial"/>
                <a:cs typeface="Arial"/>
              </a:rPr>
              <a:t>en</a:t>
            </a:r>
            <a:r>
              <a:rPr sz="1200" spc="-10" dirty="0">
                <a:solidFill>
                  <a:srgbClr val="244060"/>
                </a:solidFill>
                <a:latin typeface="Arial"/>
                <a:cs typeface="Arial"/>
              </a:rPr>
              <a:t>t</a:t>
            </a:r>
            <a:r>
              <a:rPr sz="1200" spc="-5" dirty="0">
                <a:solidFill>
                  <a:srgbClr val="244060"/>
                </a:solidFill>
                <a:latin typeface="Arial"/>
                <a:cs typeface="Arial"/>
              </a:rPr>
              <a:t>a</a:t>
            </a:r>
            <a:r>
              <a:rPr sz="1200" spc="-20" dirty="0">
                <a:solidFill>
                  <a:srgbClr val="244060"/>
                </a:solidFill>
                <a:latin typeface="Arial"/>
                <a:cs typeface="Arial"/>
              </a:rPr>
              <a:t>r</a:t>
            </a:r>
            <a:r>
              <a:rPr sz="1200" spc="-5" dirty="0">
                <a:solidFill>
                  <a:srgbClr val="244060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244060"/>
                </a:solidFill>
                <a:latin typeface="Arial"/>
                <a:cs typeface="Arial"/>
              </a:rPr>
              <a:t>	</a:t>
            </a:r>
            <a:r>
              <a:rPr sz="1200" spc="-5" dirty="0">
                <a:solidFill>
                  <a:srgbClr val="244060"/>
                </a:solidFill>
                <a:latin typeface="Arial"/>
                <a:cs typeface="Arial"/>
              </a:rPr>
              <a:t>i  adempimenti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171303" y="4611116"/>
            <a:ext cx="6235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244060"/>
                </a:solidFill>
                <a:latin typeface="Arial"/>
                <a:cs typeface="Arial"/>
              </a:rPr>
              <a:t>pr</a:t>
            </a:r>
            <a:r>
              <a:rPr sz="1200" spc="-25" dirty="0">
                <a:solidFill>
                  <a:srgbClr val="244060"/>
                </a:solidFill>
                <a:latin typeface="Arial"/>
                <a:cs typeface="Arial"/>
              </a:rPr>
              <a:t>i</a:t>
            </a:r>
            <a:r>
              <a:rPr sz="1200" spc="-5" dirty="0">
                <a:solidFill>
                  <a:srgbClr val="244060"/>
                </a:solidFill>
                <a:latin typeface="Arial"/>
                <a:cs typeface="Arial"/>
              </a:rPr>
              <a:t>nc</a:t>
            </a:r>
            <a:r>
              <a:rPr sz="1200" spc="-20" dirty="0">
                <a:solidFill>
                  <a:srgbClr val="244060"/>
                </a:solidFill>
                <a:latin typeface="Arial"/>
                <a:cs typeface="Arial"/>
              </a:rPr>
              <a:t>i</a:t>
            </a:r>
            <a:r>
              <a:rPr sz="1200" spc="-15" dirty="0">
                <a:solidFill>
                  <a:srgbClr val="244060"/>
                </a:solidFill>
                <a:latin typeface="Arial"/>
                <a:cs typeface="Arial"/>
              </a:rPr>
              <a:t>p</a:t>
            </a:r>
            <a:r>
              <a:rPr sz="1200" spc="-5" dirty="0">
                <a:solidFill>
                  <a:srgbClr val="244060"/>
                </a:solidFill>
                <a:latin typeface="Arial"/>
                <a:cs typeface="Arial"/>
              </a:rPr>
              <a:t>ali</a:t>
            </a:r>
            <a:endParaRPr sz="1200">
              <a:latin typeface="Arial"/>
              <a:cs typeface="Arial"/>
            </a:endParaRPr>
          </a:p>
          <a:p>
            <a:pPr marL="289560">
              <a:lnSpc>
                <a:spcPct val="100000"/>
              </a:lnSpc>
            </a:pPr>
            <a:r>
              <a:rPr sz="1200" spc="-10" dirty="0">
                <a:solidFill>
                  <a:srgbClr val="244060"/>
                </a:solidFill>
                <a:latin typeface="Arial"/>
                <a:cs typeface="Arial"/>
              </a:rPr>
              <a:t>delle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995918" y="4976876"/>
            <a:ext cx="17976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82320" algn="l"/>
                <a:tab pos="1666239" algn="l"/>
              </a:tabLst>
            </a:pPr>
            <a:r>
              <a:rPr sz="1200" dirty="0">
                <a:solidFill>
                  <a:srgbClr val="244060"/>
                </a:solidFill>
                <a:latin typeface="Arial"/>
                <a:cs typeface="Arial"/>
              </a:rPr>
              <a:t>Ist</a:t>
            </a:r>
            <a:r>
              <a:rPr sz="1200" spc="-5" dirty="0">
                <a:solidFill>
                  <a:srgbClr val="244060"/>
                </a:solidFill>
                <a:latin typeface="Arial"/>
                <a:cs typeface="Arial"/>
              </a:rPr>
              <a:t>itu</a:t>
            </a:r>
            <a:r>
              <a:rPr sz="1200" spc="-15" dirty="0">
                <a:solidFill>
                  <a:srgbClr val="244060"/>
                </a:solidFill>
                <a:latin typeface="Arial"/>
                <a:cs typeface="Arial"/>
              </a:rPr>
              <a:t>z</a:t>
            </a:r>
            <a:r>
              <a:rPr sz="1200" spc="-5" dirty="0">
                <a:solidFill>
                  <a:srgbClr val="244060"/>
                </a:solidFill>
                <a:latin typeface="Arial"/>
                <a:cs typeface="Arial"/>
              </a:rPr>
              <a:t>io</a:t>
            </a:r>
            <a:r>
              <a:rPr sz="1200" dirty="0">
                <a:solidFill>
                  <a:srgbClr val="244060"/>
                </a:solidFill>
                <a:latin typeface="Arial"/>
                <a:cs typeface="Arial"/>
              </a:rPr>
              <a:t>n</a:t>
            </a:r>
            <a:r>
              <a:rPr sz="1200" spc="-5" dirty="0">
                <a:solidFill>
                  <a:srgbClr val="244060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244060"/>
                </a:solidFill>
                <a:latin typeface="Arial"/>
                <a:cs typeface="Arial"/>
              </a:rPr>
              <a:t>	s</a:t>
            </a:r>
            <a:r>
              <a:rPr sz="1200" spc="-15" dirty="0">
                <a:solidFill>
                  <a:srgbClr val="244060"/>
                </a:solidFill>
                <a:latin typeface="Arial"/>
                <a:cs typeface="Arial"/>
              </a:rPr>
              <a:t>c</a:t>
            </a:r>
            <a:r>
              <a:rPr sz="1200" spc="-5" dirty="0">
                <a:solidFill>
                  <a:srgbClr val="244060"/>
                </a:solidFill>
                <a:latin typeface="Arial"/>
                <a:cs typeface="Arial"/>
              </a:rPr>
              <a:t>o</a:t>
            </a:r>
            <a:r>
              <a:rPr sz="1200" spc="-20" dirty="0">
                <a:solidFill>
                  <a:srgbClr val="244060"/>
                </a:solidFill>
                <a:latin typeface="Arial"/>
                <a:cs typeface="Arial"/>
              </a:rPr>
              <a:t>l</a:t>
            </a:r>
            <a:r>
              <a:rPr sz="1200" spc="-5" dirty="0">
                <a:solidFill>
                  <a:srgbClr val="244060"/>
                </a:solidFill>
                <a:latin typeface="Arial"/>
                <a:cs typeface="Arial"/>
              </a:rPr>
              <a:t>a</a:t>
            </a:r>
            <a:r>
              <a:rPr sz="1200" dirty="0">
                <a:solidFill>
                  <a:srgbClr val="244060"/>
                </a:solidFill>
                <a:latin typeface="Arial"/>
                <a:cs typeface="Arial"/>
              </a:rPr>
              <a:t>stic</a:t>
            </a:r>
            <a:r>
              <a:rPr sz="1200" spc="-10" dirty="0">
                <a:solidFill>
                  <a:srgbClr val="244060"/>
                </a:solidFill>
                <a:latin typeface="Arial"/>
                <a:cs typeface="Arial"/>
              </a:rPr>
              <a:t>h</a:t>
            </a:r>
            <a:r>
              <a:rPr sz="1200" spc="-5" dirty="0">
                <a:solidFill>
                  <a:srgbClr val="244060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244060"/>
                </a:solidFill>
                <a:latin typeface="Arial"/>
                <a:cs typeface="Arial"/>
              </a:rPr>
              <a:t>	</a:t>
            </a:r>
            <a:r>
              <a:rPr sz="1200" spc="-10" dirty="0">
                <a:solidFill>
                  <a:srgbClr val="244060"/>
                </a:solidFill>
                <a:latin typeface="Arial"/>
                <a:cs typeface="Arial"/>
              </a:rPr>
              <a:t>in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995918" y="5159755"/>
            <a:ext cx="8045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71195" algn="l"/>
              </a:tabLst>
            </a:pPr>
            <a:r>
              <a:rPr sz="1200" spc="-5" dirty="0">
                <a:solidFill>
                  <a:srgbClr val="244060"/>
                </a:solidFill>
                <a:latin typeface="Arial"/>
                <a:cs typeface="Arial"/>
              </a:rPr>
              <a:t>amb</a:t>
            </a:r>
            <a:r>
              <a:rPr sz="1200" dirty="0">
                <a:solidFill>
                  <a:srgbClr val="244060"/>
                </a:solidFill>
                <a:latin typeface="Arial"/>
                <a:cs typeface="Arial"/>
              </a:rPr>
              <a:t>i</a:t>
            </a:r>
            <a:r>
              <a:rPr sz="1200" spc="-15" dirty="0">
                <a:solidFill>
                  <a:srgbClr val="244060"/>
                </a:solidFill>
                <a:latin typeface="Arial"/>
                <a:cs typeface="Arial"/>
              </a:rPr>
              <a:t>t</a:t>
            </a:r>
            <a:r>
              <a:rPr sz="1200" spc="-5" dirty="0">
                <a:solidFill>
                  <a:srgbClr val="244060"/>
                </a:solidFill>
                <a:latin typeface="Arial"/>
                <a:cs typeface="Arial"/>
              </a:rPr>
              <a:t>o</a:t>
            </a:r>
            <a:r>
              <a:rPr sz="1200" dirty="0">
                <a:solidFill>
                  <a:srgbClr val="244060"/>
                </a:solidFill>
                <a:latin typeface="Arial"/>
                <a:cs typeface="Arial"/>
              </a:rPr>
              <a:t>	</a:t>
            </a:r>
            <a:r>
              <a:rPr sz="1200" spc="-5" dirty="0">
                <a:solidFill>
                  <a:srgbClr val="244060"/>
                </a:solidFill>
                <a:latin typeface="Arial"/>
                <a:cs typeface="Arial"/>
              </a:rPr>
              <a:t>di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995918" y="5342635"/>
            <a:ext cx="7683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244060"/>
                </a:solidFill>
                <a:latin typeface="Arial"/>
                <a:cs typeface="Arial"/>
              </a:rPr>
              <a:t>e</a:t>
            </a:r>
            <a:r>
              <a:rPr sz="1200" spc="-20" dirty="0">
                <a:solidFill>
                  <a:srgbClr val="244060"/>
                </a:solidFill>
                <a:latin typeface="Arial"/>
                <a:cs typeface="Arial"/>
              </a:rPr>
              <a:t>l</a:t>
            </a:r>
            <a:r>
              <a:rPr sz="1200" spc="-5" dirty="0">
                <a:solidFill>
                  <a:srgbClr val="244060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244060"/>
                </a:solidFill>
                <a:latin typeface="Arial"/>
                <a:cs typeface="Arial"/>
              </a:rPr>
              <a:t>tt</a:t>
            </a:r>
            <a:r>
              <a:rPr sz="1200" spc="-5" dirty="0">
                <a:solidFill>
                  <a:srgbClr val="244060"/>
                </a:solidFill>
                <a:latin typeface="Arial"/>
                <a:cs typeface="Arial"/>
              </a:rPr>
              <a:t>r</a:t>
            </a:r>
            <a:r>
              <a:rPr sz="1200" spc="-20" dirty="0">
                <a:solidFill>
                  <a:srgbClr val="244060"/>
                </a:solidFill>
                <a:latin typeface="Arial"/>
                <a:cs typeface="Arial"/>
              </a:rPr>
              <a:t>o</a:t>
            </a:r>
            <a:r>
              <a:rPr sz="1200" spc="-5" dirty="0">
                <a:solidFill>
                  <a:srgbClr val="244060"/>
                </a:solidFill>
                <a:latin typeface="Arial"/>
                <a:cs typeface="Arial"/>
              </a:rPr>
              <a:t>ni</a:t>
            </a:r>
            <a:r>
              <a:rPr sz="1200" spc="-20" dirty="0">
                <a:solidFill>
                  <a:srgbClr val="244060"/>
                </a:solidFill>
                <a:latin typeface="Arial"/>
                <a:cs typeface="Arial"/>
              </a:rPr>
              <a:t>c</a:t>
            </a:r>
            <a:r>
              <a:rPr sz="1200" spc="-5" dirty="0">
                <a:solidFill>
                  <a:srgbClr val="244060"/>
                </a:solidFill>
                <a:latin typeface="Arial"/>
                <a:cs typeface="Arial"/>
              </a:rPr>
              <a:t>a</a:t>
            </a:r>
            <a:r>
              <a:rPr sz="1200" dirty="0">
                <a:solidFill>
                  <a:srgbClr val="244060"/>
                </a:solidFill>
                <a:latin typeface="Arial"/>
                <a:cs typeface="Arial"/>
              </a:rPr>
              <a:t>,</a:t>
            </a:r>
            <a:endParaRPr sz="12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974706" y="5159755"/>
            <a:ext cx="82041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244060"/>
                </a:solidFill>
                <a:latin typeface="Arial"/>
                <a:cs typeface="Arial"/>
              </a:rPr>
              <a:t>fatturazione</a:t>
            </a:r>
            <a:endParaRPr sz="1200">
              <a:latin typeface="Arial"/>
              <a:cs typeface="Arial"/>
            </a:endParaRPr>
          </a:p>
          <a:p>
            <a:pPr marL="285115">
              <a:lnSpc>
                <a:spcPct val="100000"/>
              </a:lnSpc>
            </a:pPr>
            <a:r>
              <a:rPr sz="1200" spc="-10" dirty="0">
                <a:solidFill>
                  <a:srgbClr val="244060"/>
                </a:solidFill>
                <a:latin typeface="Arial"/>
                <a:cs typeface="Arial"/>
              </a:rPr>
              <a:t>obblighi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995918" y="5525211"/>
            <a:ext cx="17983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244060"/>
                </a:solidFill>
                <a:latin typeface="Arial"/>
                <a:cs typeface="Arial"/>
              </a:rPr>
              <a:t>informativi verso l'ANAC</a:t>
            </a:r>
            <a:r>
              <a:rPr sz="1200" spc="4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44060"/>
                </a:solidFill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solidFill>
                  <a:srgbClr val="244060"/>
                </a:solidFill>
                <a:latin typeface="Arial"/>
                <a:cs typeface="Arial"/>
              </a:rPr>
              <a:t>in materia di</a:t>
            </a:r>
            <a:r>
              <a:rPr sz="1200" spc="-3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44060"/>
                </a:solidFill>
                <a:latin typeface="Arial"/>
                <a:cs typeface="Arial"/>
              </a:rPr>
              <a:t>privacy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791967" y="1918716"/>
            <a:ext cx="557783" cy="5577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036820" y="1548383"/>
            <a:ext cx="557783" cy="5577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277100" y="1469136"/>
            <a:ext cx="557783" cy="5577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609803" y="1144111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80">
                <a:moveTo>
                  <a:pt x="288265" y="0"/>
                </a:moveTo>
                <a:lnTo>
                  <a:pt x="230169" y="5872"/>
                </a:lnTo>
                <a:lnTo>
                  <a:pt x="188989" y="17647"/>
                </a:lnTo>
                <a:lnTo>
                  <a:pt x="150750" y="34557"/>
                </a:lnTo>
                <a:lnTo>
                  <a:pt x="116188" y="57339"/>
                </a:lnTo>
                <a:lnTo>
                  <a:pt x="84566" y="84548"/>
                </a:lnTo>
                <a:lnTo>
                  <a:pt x="57357" y="116154"/>
                </a:lnTo>
                <a:lnTo>
                  <a:pt x="35296" y="150712"/>
                </a:lnTo>
                <a:lnTo>
                  <a:pt x="17648" y="188928"/>
                </a:lnTo>
                <a:lnTo>
                  <a:pt x="5882" y="230096"/>
                </a:lnTo>
                <a:lnTo>
                  <a:pt x="0" y="288191"/>
                </a:lnTo>
                <a:lnTo>
                  <a:pt x="1470" y="317599"/>
                </a:lnTo>
                <a:lnTo>
                  <a:pt x="13236" y="374212"/>
                </a:lnTo>
                <a:lnTo>
                  <a:pt x="28678" y="413178"/>
                </a:lnTo>
                <a:lnTo>
                  <a:pt x="49269" y="449202"/>
                </a:lnTo>
                <a:lnTo>
                  <a:pt x="75008" y="482287"/>
                </a:lnTo>
                <a:lnTo>
                  <a:pt x="105157" y="510225"/>
                </a:lnTo>
                <a:lnTo>
                  <a:pt x="150750" y="541840"/>
                </a:lnTo>
                <a:lnTo>
                  <a:pt x="188989" y="558749"/>
                </a:lnTo>
                <a:lnTo>
                  <a:pt x="202960" y="563160"/>
                </a:lnTo>
                <a:lnTo>
                  <a:pt x="216198" y="567571"/>
                </a:lnTo>
                <a:lnTo>
                  <a:pt x="230169" y="570512"/>
                </a:lnTo>
                <a:lnTo>
                  <a:pt x="258848" y="574923"/>
                </a:lnTo>
                <a:lnTo>
                  <a:pt x="288265" y="576394"/>
                </a:lnTo>
                <a:lnTo>
                  <a:pt x="317685" y="574923"/>
                </a:lnTo>
                <a:lnTo>
                  <a:pt x="360337" y="567571"/>
                </a:lnTo>
                <a:lnTo>
                  <a:pt x="400776" y="553602"/>
                </a:lnTo>
                <a:lnTo>
                  <a:pt x="449302" y="527135"/>
                </a:lnTo>
                <a:lnTo>
                  <a:pt x="471381" y="510225"/>
                </a:lnTo>
                <a:lnTo>
                  <a:pt x="482391" y="501401"/>
                </a:lnTo>
                <a:lnTo>
                  <a:pt x="511082" y="471259"/>
                </a:lnTo>
                <a:lnTo>
                  <a:pt x="541957" y="425676"/>
                </a:lnTo>
                <a:lnTo>
                  <a:pt x="558871" y="387445"/>
                </a:lnTo>
                <a:lnTo>
                  <a:pt x="573600" y="332304"/>
                </a:lnTo>
                <a:lnTo>
                  <a:pt x="575046" y="317599"/>
                </a:lnTo>
                <a:lnTo>
                  <a:pt x="576522" y="302896"/>
                </a:lnTo>
                <a:lnTo>
                  <a:pt x="576522" y="273477"/>
                </a:lnTo>
                <a:lnTo>
                  <a:pt x="575046" y="258780"/>
                </a:lnTo>
                <a:lnTo>
                  <a:pt x="573600" y="244084"/>
                </a:lnTo>
                <a:lnTo>
                  <a:pt x="567696" y="216137"/>
                </a:lnTo>
                <a:lnTo>
                  <a:pt x="563298" y="202916"/>
                </a:lnTo>
                <a:lnTo>
                  <a:pt x="558871" y="188928"/>
                </a:lnTo>
                <a:lnTo>
                  <a:pt x="541957" y="150712"/>
                </a:lnTo>
                <a:lnTo>
                  <a:pt x="511082" y="105117"/>
                </a:lnTo>
                <a:lnTo>
                  <a:pt x="482391" y="74987"/>
                </a:lnTo>
                <a:lnTo>
                  <a:pt x="471381" y="66163"/>
                </a:lnTo>
                <a:lnTo>
                  <a:pt x="461080" y="57339"/>
                </a:lnTo>
                <a:lnTo>
                  <a:pt x="425777" y="34557"/>
                </a:lnTo>
                <a:lnTo>
                  <a:pt x="387552" y="17647"/>
                </a:lnTo>
                <a:lnTo>
                  <a:pt x="346346" y="5872"/>
                </a:lnTo>
                <a:lnTo>
                  <a:pt x="317685" y="1446"/>
                </a:lnTo>
                <a:lnTo>
                  <a:pt x="288265" y="0"/>
                </a:lnTo>
                <a:close/>
              </a:path>
            </a:pathLst>
          </a:custGeom>
          <a:solidFill>
            <a:srgbClr val="0F9C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761288" y="1273487"/>
            <a:ext cx="425450" cy="447040"/>
          </a:xfrm>
          <a:custGeom>
            <a:avLst/>
            <a:gdLst/>
            <a:ahLst/>
            <a:cxnLst/>
            <a:rect l="l" t="t" r="r" b="b"/>
            <a:pathLst>
              <a:path w="425450" h="447039">
                <a:moveTo>
                  <a:pt x="311070" y="0"/>
                </a:moveTo>
                <a:lnTo>
                  <a:pt x="102953" y="152199"/>
                </a:lnTo>
                <a:lnTo>
                  <a:pt x="60300" y="266893"/>
                </a:lnTo>
                <a:lnTo>
                  <a:pt x="93392" y="299975"/>
                </a:lnTo>
                <a:lnTo>
                  <a:pt x="0" y="319092"/>
                </a:lnTo>
                <a:lnTo>
                  <a:pt x="127954" y="447018"/>
                </a:lnTo>
                <a:lnTo>
                  <a:pt x="136780" y="447018"/>
                </a:lnTo>
                <a:lnTo>
                  <a:pt x="194861" y="441136"/>
                </a:lnTo>
                <a:lnTo>
                  <a:pt x="235329" y="429373"/>
                </a:lnTo>
                <a:lnTo>
                  <a:pt x="273554" y="412464"/>
                </a:lnTo>
                <a:lnTo>
                  <a:pt x="286069" y="405845"/>
                </a:lnTo>
                <a:lnTo>
                  <a:pt x="297817" y="397759"/>
                </a:lnTo>
                <a:lnTo>
                  <a:pt x="308857" y="390408"/>
                </a:lnTo>
                <a:lnTo>
                  <a:pt x="319896" y="381584"/>
                </a:lnTo>
                <a:lnTo>
                  <a:pt x="330168" y="372760"/>
                </a:lnTo>
                <a:lnTo>
                  <a:pt x="340470" y="363205"/>
                </a:lnTo>
                <a:lnTo>
                  <a:pt x="349295" y="352911"/>
                </a:lnTo>
                <a:lnTo>
                  <a:pt x="358859" y="342618"/>
                </a:lnTo>
                <a:lnTo>
                  <a:pt x="383122" y="308798"/>
                </a:lnTo>
                <a:lnTo>
                  <a:pt x="402249" y="272037"/>
                </a:lnTo>
                <a:lnTo>
                  <a:pt x="415473" y="232336"/>
                </a:lnTo>
                <a:lnTo>
                  <a:pt x="423561" y="189695"/>
                </a:lnTo>
                <a:lnTo>
                  <a:pt x="425037" y="160285"/>
                </a:lnTo>
                <a:lnTo>
                  <a:pt x="425037" y="146314"/>
                </a:lnTo>
                <a:lnTo>
                  <a:pt x="424299" y="133831"/>
                </a:lnTo>
                <a:lnTo>
                  <a:pt x="422823" y="121319"/>
                </a:lnTo>
                <a:lnTo>
                  <a:pt x="420639" y="109544"/>
                </a:lnTo>
                <a:lnTo>
                  <a:pt x="311070" y="0"/>
                </a:lnTo>
                <a:close/>
              </a:path>
            </a:pathLst>
          </a:custGeom>
          <a:solidFill>
            <a:srgbClr val="117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814971" y="1270565"/>
            <a:ext cx="266065" cy="187960"/>
          </a:xfrm>
          <a:custGeom>
            <a:avLst/>
            <a:gdLst/>
            <a:ahLst/>
            <a:cxnLst/>
            <a:rect l="l" t="t" r="r" b="b"/>
            <a:pathLst>
              <a:path w="266065" h="187959">
                <a:moveTo>
                  <a:pt x="250746" y="0"/>
                </a:moveTo>
                <a:lnTo>
                  <a:pt x="244872" y="0"/>
                </a:lnTo>
                <a:lnTo>
                  <a:pt x="241950" y="737"/>
                </a:lnTo>
                <a:lnTo>
                  <a:pt x="7352" y="155121"/>
                </a:lnTo>
                <a:lnTo>
                  <a:pt x="0" y="165414"/>
                </a:lnTo>
                <a:lnTo>
                  <a:pt x="0" y="172030"/>
                </a:lnTo>
                <a:lnTo>
                  <a:pt x="2939" y="177912"/>
                </a:lnTo>
                <a:lnTo>
                  <a:pt x="4412" y="180116"/>
                </a:lnTo>
                <a:lnTo>
                  <a:pt x="5882" y="183058"/>
                </a:lnTo>
                <a:lnTo>
                  <a:pt x="14705" y="187470"/>
                </a:lnTo>
                <a:lnTo>
                  <a:pt x="20591" y="187470"/>
                </a:lnTo>
                <a:lnTo>
                  <a:pt x="258125" y="32343"/>
                </a:lnTo>
                <a:lnTo>
                  <a:pt x="265475" y="21306"/>
                </a:lnTo>
                <a:lnTo>
                  <a:pt x="265475" y="15434"/>
                </a:lnTo>
                <a:lnTo>
                  <a:pt x="253698" y="737"/>
                </a:lnTo>
                <a:lnTo>
                  <a:pt x="250746" y="0"/>
                </a:lnTo>
                <a:close/>
              </a:path>
            </a:pathLst>
          </a:custGeom>
          <a:solidFill>
            <a:srgbClr val="D38E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734079" y="1355114"/>
            <a:ext cx="195622" cy="2521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>
            <a:spLocks noGrp="1"/>
          </p:cNvSpPr>
          <p:nvPr>
            <p:ph type="title"/>
          </p:nvPr>
        </p:nvSpPr>
        <p:spPr>
          <a:xfrm>
            <a:off x="287527" y="232409"/>
            <a:ext cx="46399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Articolazione </a:t>
            </a:r>
            <a:r>
              <a:rPr spc="-5" dirty="0"/>
              <a:t>dell'intervento</a:t>
            </a:r>
            <a:r>
              <a:rPr spc="-40" dirty="0"/>
              <a:t> </a:t>
            </a:r>
            <a:r>
              <a:rPr spc="-5" dirty="0"/>
              <a:t>formativo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11209273" y="6543354"/>
            <a:ext cx="221615" cy="20827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4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2980" y="1772411"/>
            <a:ext cx="1009015" cy="3744595"/>
          </a:xfrm>
          <a:custGeom>
            <a:avLst/>
            <a:gdLst/>
            <a:ahLst/>
            <a:cxnLst/>
            <a:rect l="l" t="t" r="r" b="b"/>
            <a:pathLst>
              <a:path w="1009014" h="3744595">
                <a:moveTo>
                  <a:pt x="1008888" y="3240024"/>
                </a:moveTo>
                <a:lnTo>
                  <a:pt x="0" y="3240024"/>
                </a:lnTo>
                <a:lnTo>
                  <a:pt x="504444" y="3744468"/>
                </a:lnTo>
                <a:lnTo>
                  <a:pt x="1008888" y="3240024"/>
                </a:lnTo>
                <a:close/>
              </a:path>
              <a:path w="1009014" h="3744595">
                <a:moveTo>
                  <a:pt x="756665" y="0"/>
                </a:moveTo>
                <a:lnTo>
                  <a:pt x="252222" y="0"/>
                </a:lnTo>
                <a:lnTo>
                  <a:pt x="252222" y="3240024"/>
                </a:lnTo>
                <a:lnTo>
                  <a:pt x="756665" y="3240024"/>
                </a:lnTo>
                <a:lnTo>
                  <a:pt x="756665" y="0"/>
                </a:lnTo>
                <a:close/>
              </a:path>
            </a:pathLst>
          </a:custGeom>
          <a:solidFill>
            <a:srgbClr val="DCE6F1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5156200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Programmazione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Il Programma Annuale: </a:t>
            </a:r>
            <a:r>
              <a:rPr sz="1600" b="0" spc="-20" dirty="0">
                <a:latin typeface="Arial"/>
                <a:cs typeface="Arial"/>
              </a:rPr>
              <a:t>Tempistiche </a:t>
            </a:r>
            <a:r>
              <a:rPr sz="1600" b="0" spc="-5" dirty="0">
                <a:latin typeface="Arial"/>
                <a:cs typeface="Arial"/>
              </a:rPr>
              <a:t>e attori coinvolti</a:t>
            </a:r>
            <a:r>
              <a:rPr sz="1600" b="0" spc="-40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(1/2)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4019" y="869696"/>
            <a:ext cx="68357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Il Programma Annuale è predisposto dal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DS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,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collaborazione con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il</a:t>
            </a:r>
            <a:r>
              <a:rPr sz="16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Arial"/>
                <a:cs typeface="Arial"/>
              </a:rPr>
              <a:t>DSGA</a:t>
            </a:r>
            <a:r>
              <a:rPr sz="1600" spc="-15" dirty="0">
                <a:solidFill>
                  <a:srgbClr val="001F5F"/>
                </a:solidFill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600443" y="2418588"/>
            <a:ext cx="909955" cy="169545"/>
          </a:xfrm>
          <a:custGeom>
            <a:avLst/>
            <a:gdLst/>
            <a:ahLst/>
            <a:cxnLst/>
            <a:rect l="l" t="t" r="r" b="b"/>
            <a:pathLst>
              <a:path w="909954" h="169544">
                <a:moveTo>
                  <a:pt x="0" y="0"/>
                </a:moveTo>
                <a:lnTo>
                  <a:pt x="0" y="78739"/>
                </a:lnTo>
                <a:lnTo>
                  <a:pt x="454913" y="169163"/>
                </a:lnTo>
                <a:lnTo>
                  <a:pt x="851046" y="90424"/>
                </a:lnTo>
                <a:lnTo>
                  <a:pt x="454913" y="90424"/>
                </a:lnTo>
                <a:lnTo>
                  <a:pt x="0" y="0"/>
                </a:lnTo>
                <a:close/>
              </a:path>
              <a:path w="909954" h="169544">
                <a:moveTo>
                  <a:pt x="909827" y="0"/>
                </a:moveTo>
                <a:lnTo>
                  <a:pt x="454913" y="90424"/>
                </a:lnTo>
                <a:lnTo>
                  <a:pt x="851046" y="90424"/>
                </a:lnTo>
                <a:lnTo>
                  <a:pt x="909827" y="78739"/>
                </a:lnTo>
                <a:lnTo>
                  <a:pt x="909827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00443" y="3692652"/>
            <a:ext cx="909955" cy="169545"/>
          </a:xfrm>
          <a:custGeom>
            <a:avLst/>
            <a:gdLst/>
            <a:ahLst/>
            <a:cxnLst/>
            <a:rect l="l" t="t" r="r" b="b"/>
            <a:pathLst>
              <a:path w="909954" h="169545">
                <a:moveTo>
                  <a:pt x="0" y="0"/>
                </a:moveTo>
                <a:lnTo>
                  <a:pt x="0" y="78740"/>
                </a:lnTo>
                <a:lnTo>
                  <a:pt x="454913" y="169164"/>
                </a:lnTo>
                <a:lnTo>
                  <a:pt x="851046" y="90424"/>
                </a:lnTo>
                <a:lnTo>
                  <a:pt x="454913" y="90424"/>
                </a:lnTo>
                <a:lnTo>
                  <a:pt x="0" y="0"/>
                </a:lnTo>
                <a:close/>
              </a:path>
              <a:path w="909954" h="169545">
                <a:moveTo>
                  <a:pt x="909827" y="0"/>
                </a:moveTo>
                <a:lnTo>
                  <a:pt x="454913" y="90424"/>
                </a:lnTo>
                <a:lnTo>
                  <a:pt x="851046" y="90424"/>
                </a:lnTo>
                <a:lnTo>
                  <a:pt x="909827" y="78740"/>
                </a:lnTo>
                <a:lnTo>
                  <a:pt x="909827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00443" y="4966715"/>
            <a:ext cx="909955" cy="169545"/>
          </a:xfrm>
          <a:custGeom>
            <a:avLst/>
            <a:gdLst/>
            <a:ahLst/>
            <a:cxnLst/>
            <a:rect l="l" t="t" r="r" b="b"/>
            <a:pathLst>
              <a:path w="909954" h="169545">
                <a:moveTo>
                  <a:pt x="0" y="0"/>
                </a:moveTo>
                <a:lnTo>
                  <a:pt x="0" y="78739"/>
                </a:lnTo>
                <a:lnTo>
                  <a:pt x="454913" y="169163"/>
                </a:lnTo>
                <a:lnTo>
                  <a:pt x="851046" y="90423"/>
                </a:lnTo>
                <a:lnTo>
                  <a:pt x="454913" y="90423"/>
                </a:lnTo>
                <a:lnTo>
                  <a:pt x="0" y="0"/>
                </a:lnTo>
                <a:close/>
              </a:path>
              <a:path w="909954" h="169545">
                <a:moveTo>
                  <a:pt x="909827" y="0"/>
                </a:moveTo>
                <a:lnTo>
                  <a:pt x="454913" y="90423"/>
                </a:lnTo>
                <a:lnTo>
                  <a:pt x="851046" y="90423"/>
                </a:lnTo>
                <a:lnTo>
                  <a:pt x="909827" y="78739"/>
                </a:lnTo>
                <a:lnTo>
                  <a:pt x="909827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30123" y="1632585"/>
            <a:ext cx="175387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Predisposizione del 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Programma</a:t>
            </a:r>
            <a:r>
              <a:rPr sz="1400" b="1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Annuale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26941" y="1584197"/>
            <a:ext cx="697166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DS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,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collaborazione con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DSGA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per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parte economico finanziaria, predispone 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il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Programma</a:t>
            </a:r>
            <a:r>
              <a:rPr sz="14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Annuale.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144011" y="1648967"/>
            <a:ext cx="158750" cy="436245"/>
          </a:xfrm>
          <a:custGeom>
            <a:avLst/>
            <a:gdLst/>
            <a:ahLst/>
            <a:cxnLst/>
            <a:rect l="l" t="t" r="r" b="b"/>
            <a:pathLst>
              <a:path w="158750" h="436244">
                <a:moveTo>
                  <a:pt x="0" y="0"/>
                </a:moveTo>
                <a:lnTo>
                  <a:pt x="0" y="435864"/>
                </a:lnTo>
                <a:lnTo>
                  <a:pt x="158496" y="217932"/>
                </a:lnTo>
                <a:lnTo>
                  <a:pt x="0" y="0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30123" y="2906395"/>
            <a:ext cx="184023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Predisposizione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della  relazione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illustrativa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26941" y="2906395"/>
            <a:ext cx="697166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DS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,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collaborazione con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DSGA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per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parte economico finanziaria, predispone 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la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relazione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illustrativa di accompagnamento al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Programma</a:t>
            </a:r>
            <a:r>
              <a:rPr sz="1400" spc="-2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Annuale.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144011" y="2923032"/>
            <a:ext cx="158750" cy="436245"/>
          </a:xfrm>
          <a:custGeom>
            <a:avLst/>
            <a:gdLst/>
            <a:ahLst/>
            <a:cxnLst/>
            <a:rect l="l" t="t" r="r" b="b"/>
            <a:pathLst>
              <a:path w="158750" h="436245">
                <a:moveTo>
                  <a:pt x="0" y="0"/>
                </a:moveTo>
                <a:lnTo>
                  <a:pt x="0" y="435863"/>
                </a:lnTo>
                <a:lnTo>
                  <a:pt x="158496" y="217931"/>
                </a:lnTo>
                <a:lnTo>
                  <a:pt x="0" y="0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30123" y="4180459"/>
            <a:ext cx="164782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Parere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regolarità  contabile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54933" y="4288027"/>
            <a:ext cx="62344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Revisori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esprimono</a:t>
            </a:r>
            <a:r>
              <a:rPr sz="14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un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parere</a:t>
            </a:r>
            <a:r>
              <a:rPr sz="14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regolarità</a:t>
            </a:r>
            <a:r>
              <a:rPr sz="14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contabile</a:t>
            </a:r>
            <a:r>
              <a:rPr sz="14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sul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Programma</a:t>
            </a:r>
            <a:r>
              <a:rPr sz="1400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Annuale.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144011" y="4195571"/>
            <a:ext cx="158750" cy="436245"/>
          </a:xfrm>
          <a:custGeom>
            <a:avLst/>
            <a:gdLst/>
            <a:ahLst/>
            <a:cxnLst/>
            <a:rect l="l" t="t" r="r" b="b"/>
            <a:pathLst>
              <a:path w="158750" h="436245">
                <a:moveTo>
                  <a:pt x="0" y="0"/>
                </a:moveTo>
                <a:lnTo>
                  <a:pt x="0" y="435863"/>
                </a:lnTo>
                <a:lnTo>
                  <a:pt x="158496" y="217931"/>
                </a:lnTo>
                <a:lnTo>
                  <a:pt x="0" y="0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30123" y="5453888"/>
            <a:ext cx="175387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Approvazione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del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Programma</a:t>
            </a:r>
            <a:r>
              <a:rPr sz="1400" b="1" spc="-1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Annuale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54933" y="5453888"/>
            <a:ext cx="697230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La</a:t>
            </a:r>
            <a:r>
              <a:rPr sz="1400" spc="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Giunta</a:t>
            </a:r>
            <a:r>
              <a:rPr sz="1400" b="1" spc="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Esecutiva</a:t>
            </a:r>
            <a:r>
              <a:rPr sz="1400" b="1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propone</a:t>
            </a:r>
            <a:r>
              <a:rPr sz="1400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il</a:t>
            </a:r>
            <a:r>
              <a:rPr sz="1400" spc="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Programma</a:t>
            </a:r>
            <a:r>
              <a:rPr sz="1400" spc="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Annuale</a:t>
            </a:r>
            <a:r>
              <a:rPr sz="1400" spc="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la</a:t>
            </a:r>
            <a:r>
              <a:rPr sz="1400" spc="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relazione</a:t>
            </a:r>
            <a:r>
              <a:rPr sz="1400" spc="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ad</a:t>
            </a:r>
            <a:r>
              <a:rPr sz="1400" spc="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esso</a:t>
            </a:r>
            <a:r>
              <a:rPr sz="1400" spc="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allegata</a:t>
            </a:r>
            <a:r>
              <a:rPr sz="1400" spc="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al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Consiglio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d'Istituto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che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provvede</a:t>
            </a:r>
            <a:r>
              <a:rPr sz="1400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all'approvazione.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144011" y="5469635"/>
            <a:ext cx="158750" cy="436245"/>
          </a:xfrm>
          <a:custGeom>
            <a:avLst/>
            <a:gdLst/>
            <a:ahLst/>
            <a:cxnLst/>
            <a:rect l="l" t="t" r="r" b="b"/>
            <a:pathLst>
              <a:path w="158750" h="436245">
                <a:moveTo>
                  <a:pt x="0" y="0"/>
                </a:moveTo>
                <a:lnTo>
                  <a:pt x="0" y="435863"/>
                </a:lnTo>
                <a:lnTo>
                  <a:pt x="158496" y="217931"/>
                </a:lnTo>
                <a:lnTo>
                  <a:pt x="0" y="0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34201" y="203580"/>
            <a:ext cx="1135031" cy="2825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46412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971056" y="0"/>
                </a:moveTo>
                <a:lnTo>
                  <a:pt x="0" y="0"/>
                </a:lnTo>
                <a:lnTo>
                  <a:pt x="0" y="237657"/>
                </a:lnTo>
                <a:lnTo>
                  <a:pt x="971056" y="237657"/>
                </a:lnTo>
                <a:lnTo>
                  <a:pt x="1089676" y="118828"/>
                </a:lnTo>
                <a:lnTo>
                  <a:pt x="971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246412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0" y="0"/>
                </a:moveTo>
                <a:lnTo>
                  <a:pt x="971056" y="0"/>
                </a:lnTo>
                <a:lnTo>
                  <a:pt x="1089676" y="118828"/>
                </a:lnTo>
                <a:lnTo>
                  <a:pt x="971056" y="237657"/>
                </a:lnTo>
                <a:lnTo>
                  <a:pt x="0" y="237657"/>
                </a:lnTo>
                <a:lnTo>
                  <a:pt x="0" y="0"/>
                </a:lnTo>
                <a:close/>
              </a:path>
            </a:pathLst>
          </a:custGeom>
          <a:ln w="4659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472813" y="278952"/>
            <a:ext cx="577215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001F5F"/>
                </a:solidFill>
                <a:latin typeface="Arial"/>
                <a:cs typeface="Arial"/>
              </a:rPr>
              <a:t>Programmazione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274452" y="203580"/>
            <a:ext cx="1139682" cy="2825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90151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971637" y="0"/>
                </a:moveTo>
                <a:lnTo>
                  <a:pt x="0" y="0"/>
                </a:lnTo>
                <a:lnTo>
                  <a:pt x="118620" y="118828"/>
                </a:lnTo>
                <a:lnTo>
                  <a:pt x="0" y="237657"/>
                </a:lnTo>
                <a:lnTo>
                  <a:pt x="971637" y="237657"/>
                </a:lnTo>
                <a:lnTo>
                  <a:pt x="1090257" y="118828"/>
                </a:lnTo>
                <a:lnTo>
                  <a:pt x="971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290151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0" y="0"/>
                </a:moveTo>
                <a:lnTo>
                  <a:pt x="971637" y="0"/>
                </a:lnTo>
                <a:lnTo>
                  <a:pt x="1090257" y="118828"/>
                </a:lnTo>
                <a:lnTo>
                  <a:pt x="971637" y="237657"/>
                </a:lnTo>
                <a:lnTo>
                  <a:pt x="0" y="237657"/>
                </a:lnTo>
                <a:lnTo>
                  <a:pt x="118620" y="118828"/>
                </a:lnTo>
                <a:lnTo>
                  <a:pt x="0" y="0"/>
                </a:lnTo>
                <a:close/>
              </a:path>
            </a:pathLst>
          </a:custGeom>
          <a:ln w="4659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677504" y="278952"/>
            <a:ext cx="316230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BEBEBE"/>
                </a:solidFill>
                <a:latin typeface="Arial"/>
                <a:cs typeface="Arial"/>
              </a:rPr>
              <a:t>Ge</a:t>
            </a: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s</a:t>
            </a:r>
            <a:r>
              <a:rPr sz="500" b="1" spc="10" dirty="0">
                <a:solidFill>
                  <a:srgbClr val="BEBEBE"/>
                </a:solidFill>
                <a:latin typeface="Arial"/>
                <a:cs typeface="Arial"/>
              </a:rPr>
              <a:t>ti</a:t>
            </a: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on</a:t>
            </a:r>
            <a:r>
              <a:rPr sz="500" b="1" spc="20" dirty="0">
                <a:solidFill>
                  <a:srgbClr val="BEBEBE"/>
                </a:solidFill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276773" y="156984"/>
            <a:ext cx="105836" cy="1060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301873" y="163269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4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319355" y="203580"/>
            <a:ext cx="1138519" cy="2825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335055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971056" y="0"/>
                </a:moveTo>
                <a:lnTo>
                  <a:pt x="0" y="0"/>
                </a:lnTo>
                <a:lnTo>
                  <a:pt x="118620" y="118828"/>
                </a:lnTo>
                <a:lnTo>
                  <a:pt x="0" y="237657"/>
                </a:lnTo>
                <a:lnTo>
                  <a:pt x="971056" y="237657"/>
                </a:lnTo>
                <a:lnTo>
                  <a:pt x="1089676" y="118828"/>
                </a:lnTo>
                <a:lnTo>
                  <a:pt x="971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335055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0" y="0"/>
                </a:moveTo>
                <a:lnTo>
                  <a:pt x="971056" y="0"/>
                </a:lnTo>
                <a:lnTo>
                  <a:pt x="1089676" y="118828"/>
                </a:lnTo>
                <a:lnTo>
                  <a:pt x="971056" y="237657"/>
                </a:lnTo>
                <a:lnTo>
                  <a:pt x="0" y="237657"/>
                </a:lnTo>
                <a:lnTo>
                  <a:pt x="118620" y="118828"/>
                </a:lnTo>
                <a:lnTo>
                  <a:pt x="0" y="0"/>
                </a:lnTo>
                <a:close/>
              </a:path>
            </a:pathLst>
          </a:custGeom>
          <a:ln w="4659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596809" y="278952"/>
            <a:ext cx="568325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Rendicontazione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8320513" y="159897"/>
            <a:ext cx="105836" cy="1060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8346099" y="166065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4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229258" y="198628"/>
            <a:ext cx="1135380" cy="272415"/>
          </a:xfrm>
          <a:custGeom>
            <a:avLst/>
            <a:gdLst/>
            <a:ahLst/>
            <a:cxnLst/>
            <a:rect l="l" t="t" r="r" b="b"/>
            <a:pathLst>
              <a:path w="1135379" h="272415">
                <a:moveTo>
                  <a:pt x="0" y="0"/>
                </a:moveTo>
                <a:lnTo>
                  <a:pt x="999257" y="0"/>
                </a:lnTo>
                <a:lnTo>
                  <a:pt x="1135031" y="136011"/>
                </a:lnTo>
                <a:lnTo>
                  <a:pt x="999257" y="272024"/>
                </a:lnTo>
                <a:lnTo>
                  <a:pt x="0" y="272024"/>
                </a:lnTo>
                <a:lnTo>
                  <a:pt x="0" y="0"/>
                </a:lnTo>
                <a:close/>
              </a:path>
            </a:pathLst>
          </a:custGeom>
          <a:ln w="11066">
            <a:solidFill>
              <a:srgbClr val="FFC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217915" y="159897"/>
            <a:ext cx="106417" cy="1060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6243364" y="166065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4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1209273" y="6543354"/>
            <a:ext cx="221615" cy="20827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40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6408" y="4096511"/>
            <a:ext cx="1343025" cy="756285"/>
          </a:xfrm>
          <a:custGeom>
            <a:avLst/>
            <a:gdLst/>
            <a:ahLst/>
            <a:cxnLst/>
            <a:rect l="l" t="t" r="r" b="b"/>
            <a:pathLst>
              <a:path w="1343025" h="756285">
                <a:moveTo>
                  <a:pt x="985850" y="0"/>
                </a:moveTo>
                <a:lnTo>
                  <a:pt x="0" y="0"/>
                </a:lnTo>
                <a:lnTo>
                  <a:pt x="0" y="755904"/>
                </a:lnTo>
                <a:lnTo>
                  <a:pt x="985850" y="755904"/>
                </a:lnTo>
                <a:lnTo>
                  <a:pt x="1342644" y="377951"/>
                </a:lnTo>
                <a:lnTo>
                  <a:pt x="985850" y="0"/>
                </a:lnTo>
                <a:close/>
              </a:path>
            </a:pathLst>
          </a:custGeom>
          <a:solidFill>
            <a:srgbClr val="28649C">
              <a:alpha val="1215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94843" y="4205681"/>
            <a:ext cx="937894" cy="530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001F5F"/>
                </a:solidFill>
                <a:latin typeface="Arial"/>
                <a:cs typeface="Arial"/>
              </a:rPr>
              <a:t>Attività</a:t>
            </a:r>
            <a:r>
              <a:rPr sz="11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Arial"/>
                <a:cs typeface="Arial"/>
              </a:rPr>
              <a:t>svolte  </a:t>
            </a:r>
            <a:r>
              <a:rPr sz="1100" b="1" dirty="0">
                <a:solidFill>
                  <a:srgbClr val="001F5F"/>
                </a:solidFill>
                <a:latin typeface="Arial"/>
                <a:cs typeface="Arial"/>
              </a:rPr>
              <a:t>dai </a:t>
            </a:r>
            <a:r>
              <a:rPr sz="1100" b="1" spc="-5" dirty="0">
                <a:solidFill>
                  <a:srgbClr val="001F5F"/>
                </a:solidFill>
                <a:latin typeface="Arial"/>
                <a:cs typeface="Arial"/>
              </a:rPr>
              <a:t>Revisori  </a:t>
            </a:r>
            <a:r>
              <a:rPr sz="1100" b="1" dirty="0">
                <a:solidFill>
                  <a:srgbClr val="001F5F"/>
                </a:solidFill>
                <a:latin typeface="Arial"/>
                <a:cs typeface="Arial"/>
              </a:rPr>
              <a:t>dei</a:t>
            </a:r>
            <a:r>
              <a:rPr sz="11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1F5F"/>
                </a:solidFill>
                <a:latin typeface="Arial"/>
                <a:cs typeface="Arial"/>
              </a:rPr>
              <a:t>conti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33144" y="4344923"/>
            <a:ext cx="9822180" cy="2788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59052" y="4370832"/>
            <a:ext cx="9720580" cy="177165"/>
          </a:xfrm>
          <a:custGeom>
            <a:avLst/>
            <a:gdLst/>
            <a:ahLst/>
            <a:cxnLst/>
            <a:rect l="l" t="t" r="r" b="b"/>
            <a:pathLst>
              <a:path w="9720580" h="177164">
                <a:moveTo>
                  <a:pt x="9636633" y="0"/>
                </a:moveTo>
                <a:lnTo>
                  <a:pt x="0" y="0"/>
                </a:lnTo>
                <a:lnTo>
                  <a:pt x="0" y="176784"/>
                </a:lnTo>
                <a:lnTo>
                  <a:pt x="9636633" y="176784"/>
                </a:lnTo>
                <a:lnTo>
                  <a:pt x="9720072" y="88392"/>
                </a:lnTo>
                <a:lnTo>
                  <a:pt x="9636633" y="0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5156200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Programmazione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Il Programma Annuale: </a:t>
            </a:r>
            <a:r>
              <a:rPr sz="1600" b="0" spc="-20" dirty="0">
                <a:latin typeface="Arial"/>
                <a:cs typeface="Arial"/>
              </a:rPr>
              <a:t>Tempistiche </a:t>
            </a:r>
            <a:r>
              <a:rPr sz="1600" b="0" spc="-5" dirty="0">
                <a:latin typeface="Arial"/>
                <a:cs typeface="Arial"/>
              </a:rPr>
              <a:t>e attori coinvolti</a:t>
            </a:r>
            <a:r>
              <a:rPr sz="1600" b="0" spc="-40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(2/2)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4019" y="869696"/>
            <a:ext cx="95002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 seguire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si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riportano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le tempistiche da rispettare per redigere ed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approvare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il Programma</a:t>
            </a:r>
            <a:r>
              <a:rPr sz="1600" b="1" spc="2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Annuale</a:t>
            </a:r>
            <a:r>
              <a:rPr sz="1575" b="1" spc="-15" baseline="26455" dirty="0">
                <a:solidFill>
                  <a:srgbClr val="001F5F"/>
                </a:solidFill>
                <a:latin typeface="Arial"/>
                <a:cs typeface="Arial"/>
              </a:rPr>
              <a:t>*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221973" y="6541109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41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16408" y="1557527"/>
            <a:ext cx="1343025" cy="756285"/>
          </a:xfrm>
          <a:custGeom>
            <a:avLst/>
            <a:gdLst/>
            <a:ahLst/>
            <a:cxnLst/>
            <a:rect l="l" t="t" r="r" b="b"/>
            <a:pathLst>
              <a:path w="1343025" h="756285">
                <a:moveTo>
                  <a:pt x="985850" y="0"/>
                </a:moveTo>
                <a:lnTo>
                  <a:pt x="0" y="0"/>
                </a:lnTo>
                <a:lnTo>
                  <a:pt x="0" y="755904"/>
                </a:lnTo>
                <a:lnTo>
                  <a:pt x="985850" y="755904"/>
                </a:lnTo>
                <a:lnTo>
                  <a:pt x="1342644" y="377951"/>
                </a:lnTo>
                <a:lnTo>
                  <a:pt x="985850" y="0"/>
                </a:lnTo>
                <a:close/>
              </a:path>
            </a:pathLst>
          </a:custGeom>
          <a:solidFill>
            <a:srgbClr val="28649C">
              <a:alpha val="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94843" y="1666494"/>
            <a:ext cx="937894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001F5F"/>
                </a:solidFill>
                <a:latin typeface="Arial"/>
                <a:cs typeface="Arial"/>
              </a:rPr>
              <a:t>Attività</a:t>
            </a:r>
            <a:r>
              <a:rPr sz="11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Arial"/>
                <a:cs typeface="Arial"/>
              </a:rPr>
              <a:t>svolte  </a:t>
            </a:r>
            <a:r>
              <a:rPr sz="1100" b="1" dirty="0">
                <a:solidFill>
                  <a:srgbClr val="001F5F"/>
                </a:solidFill>
                <a:latin typeface="Arial"/>
                <a:cs typeface="Arial"/>
              </a:rPr>
              <a:t>dagli organi  scolastici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533144" y="1805939"/>
            <a:ext cx="9822180" cy="278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59052" y="1831848"/>
            <a:ext cx="9720580" cy="177165"/>
          </a:xfrm>
          <a:custGeom>
            <a:avLst/>
            <a:gdLst/>
            <a:ahLst/>
            <a:cxnLst/>
            <a:rect l="l" t="t" r="r" b="b"/>
            <a:pathLst>
              <a:path w="9720580" h="177164">
                <a:moveTo>
                  <a:pt x="9636633" y="0"/>
                </a:moveTo>
                <a:lnTo>
                  <a:pt x="0" y="0"/>
                </a:lnTo>
                <a:lnTo>
                  <a:pt x="0" y="176784"/>
                </a:lnTo>
                <a:lnTo>
                  <a:pt x="9636633" y="176784"/>
                </a:lnTo>
                <a:lnTo>
                  <a:pt x="9720072" y="88391"/>
                </a:lnTo>
                <a:lnTo>
                  <a:pt x="9636633" y="0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73095" y="1853222"/>
            <a:ext cx="1629156" cy="4099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70048" y="1845525"/>
            <a:ext cx="1633727" cy="4755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699004" y="1879092"/>
            <a:ext cx="1527175" cy="307975"/>
          </a:xfrm>
          <a:prstGeom prst="rect">
            <a:avLst/>
          </a:prstGeom>
          <a:solidFill>
            <a:srgbClr val="00338D"/>
          </a:solidFill>
        </p:spPr>
        <p:txBody>
          <a:bodyPr vert="horz" wrap="square" lIns="0" tIns="40640" rIns="0" bIns="0" rtlCol="0">
            <a:spAutoFit/>
          </a:bodyPr>
          <a:lstStyle/>
          <a:p>
            <a:pPr marL="104775">
              <a:lnSpc>
                <a:spcPct val="100000"/>
              </a:lnSpc>
              <a:spcBef>
                <a:spcPts val="32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30/11/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anno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 -</a:t>
            </a:r>
            <a:r>
              <a:rPr sz="14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654555" y="2276855"/>
            <a:ext cx="0" cy="1571625"/>
          </a:xfrm>
          <a:custGeom>
            <a:avLst/>
            <a:gdLst/>
            <a:ahLst/>
            <a:cxnLst/>
            <a:rect l="l" t="t" r="r" b="b"/>
            <a:pathLst>
              <a:path h="1571625">
                <a:moveTo>
                  <a:pt x="0" y="0"/>
                </a:moveTo>
                <a:lnTo>
                  <a:pt x="0" y="1571244"/>
                </a:lnTo>
              </a:path>
            </a:pathLst>
          </a:custGeom>
          <a:ln w="3175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54555" y="2308225"/>
            <a:ext cx="1905" cy="23495"/>
          </a:xfrm>
          <a:custGeom>
            <a:avLst/>
            <a:gdLst/>
            <a:ahLst/>
            <a:cxnLst/>
            <a:rect l="l" t="t" r="r" b="b"/>
            <a:pathLst>
              <a:path w="1905" h="23494">
                <a:moveTo>
                  <a:pt x="0" y="23495"/>
                </a:moveTo>
                <a:lnTo>
                  <a:pt x="1650" y="0"/>
                </a:lnTo>
              </a:path>
            </a:pathLst>
          </a:custGeom>
          <a:ln w="3175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813941" y="2222753"/>
            <a:ext cx="32867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Entro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30 novembre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Programma Annuale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la 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relazione illustrativa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vengono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proposti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dalla 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Giunta Esecutiva al Consiglio</a:t>
            </a:r>
            <a:r>
              <a:rPr sz="1200" i="1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d'Istituto.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56613" y="2954528"/>
            <a:ext cx="32435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Entro</a:t>
            </a:r>
            <a:r>
              <a:rPr sz="1200" i="1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la</a:t>
            </a:r>
            <a:r>
              <a:rPr sz="1200" i="1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medesima</a:t>
            </a:r>
            <a:r>
              <a:rPr sz="1200" i="1" spc="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data</a:t>
            </a:r>
            <a:r>
              <a:rPr sz="1200" i="1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il</a:t>
            </a:r>
            <a:r>
              <a:rPr sz="1200" i="1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Programma</a:t>
            </a:r>
            <a:r>
              <a:rPr sz="1200" i="1" spc="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Annuale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813941" y="3137408"/>
            <a:ext cx="32886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e la relazione illustrativa sono sottoposti</a:t>
            </a:r>
            <a:r>
              <a:rPr sz="1200" i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ai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13941" y="3320288"/>
            <a:ext cx="32867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Revisori dei conti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per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il parere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regolarità  contabile.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270503" y="1341119"/>
            <a:ext cx="373379" cy="4800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02096" y="1853222"/>
            <a:ext cx="1627631" cy="4099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092952" y="1845525"/>
            <a:ext cx="1642872" cy="4755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128003" y="1879092"/>
            <a:ext cx="1525905" cy="307975"/>
          </a:xfrm>
          <a:prstGeom prst="rect">
            <a:avLst/>
          </a:prstGeom>
          <a:solidFill>
            <a:srgbClr val="00338D"/>
          </a:solidFill>
        </p:spPr>
        <p:txBody>
          <a:bodyPr vert="horz" wrap="square" lIns="0" tIns="40640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32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31/12/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anno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 -</a:t>
            </a:r>
            <a:r>
              <a:rPr sz="14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160896" y="2342388"/>
            <a:ext cx="0" cy="1080770"/>
          </a:xfrm>
          <a:custGeom>
            <a:avLst/>
            <a:gdLst/>
            <a:ahLst/>
            <a:cxnLst/>
            <a:rect l="l" t="t" r="r" b="b"/>
            <a:pathLst>
              <a:path h="1080770">
                <a:moveTo>
                  <a:pt x="0" y="0"/>
                </a:moveTo>
                <a:lnTo>
                  <a:pt x="0" y="1080515"/>
                </a:lnTo>
              </a:path>
            </a:pathLst>
          </a:custGeom>
          <a:ln w="3175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60896" y="2383917"/>
            <a:ext cx="1270" cy="586105"/>
          </a:xfrm>
          <a:custGeom>
            <a:avLst/>
            <a:gdLst/>
            <a:ahLst/>
            <a:cxnLst/>
            <a:rect l="l" t="t" r="r" b="b"/>
            <a:pathLst>
              <a:path w="1270" h="586105">
                <a:moveTo>
                  <a:pt x="0" y="586105"/>
                </a:moveTo>
                <a:lnTo>
                  <a:pt x="888" y="0"/>
                </a:lnTo>
              </a:path>
            </a:pathLst>
          </a:custGeom>
          <a:ln w="3175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300342" y="2317750"/>
            <a:ext cx="14014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Entro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il 31 dicembre  il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Consiglio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d'Istituto  adotta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la delibera</a:t>
            </a:r>
            <a:r>
              <a:rPr sz="1200" i="1" spc="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300342" y="2866390"/>
            <a:ext cx="14008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184275" algn="l"/>
              </a:tabLst>
            </a:pPr>
            <a:r>
              <a:rPr sz="1200" i="1" spc="-1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pp</a:t>
            </a:r>
            <a:r>
              <a:rPr sz="1200" i="1" spc="-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200" i="1" spc="-15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200" i="1" spc="1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200" i="1" spc="-40" dirty="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io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200" i="1" spc="-1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el  Programma  Annuale.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704076" y="1341119"/>
            <a:ext cx="373379" cy="4800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197340" y="1853222"/>
            <a:ext cx="1629155" cy="4099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293352" y="1845525"/>
            <a:ext cx="1435607" cy="47552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9223247" y="1879092"/>
            <a:ext cx="1527175" cy="307975"/>
          </a:xfrm>
          <a:prstGeom prst="rect">
            <a:avLst/>
          </a:prstGeom>
          <a:solidFill>
            <a:srgbClr val="00338D"/>
          </a:solidFill>
        </p:spPr>
        <p:txBody>
          <a:bodyPr vert="horz" wrap="square" lIns="0" tIns="40005" rIns="0" bIns="0" rtlCol="0">
            <a:spAutoFit/>
          </a:bodyPr>
          <a:lstStyle/>
          <a:p>
            <a:pPr marL="204470">
              <a:lnSpc>
                <a:spcPct val="100000"/>
              </a:lnSpc>
              <a:spcBef>
                <a:spcPts val="31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15/01/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anno</a:t>
            </a:r>
            <a:r>
              <a:rPr sz="14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9257665" y="2342388"/>
            <a:ext cx="0" cy="1080770"/>
          </a:xfrm>
          <a:custGeom>
            <a:avLst/>
            <a:gdLst/>
            <a:ahLst/>
            <a:cxnLst/>
            <a:rect l="l" t="t" r="r" b="b"/>
            <a:pathLst>
              <a:path h="1080770">
                <a:moveTo>
                  <a:pt x="0" y="0"/>
                </a:moveTo>
                <a:lnTo>
                  <a:pt x="0" y="1080515"/>
                </a:lnTo>
              </a:path>
            </a:pathLst>
          </a:custGeom>
          <a:ln w="3175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257665" y="2398141"/>
            <a:ext cx="1270" cy="572135"/>
          </a:xfrm>
          <a:custGeom>
            <a:avLst/>
            <a:gdLst/>
            <a:ahLst/>
            <a:cxnLst/>
            <a:rect l="l" t="t" r="r" b="b"/>
            <a:pathLst>
              <a:path w="1270" h="572135">
                <a:moveTo>
                  <a:pt x="0" y="571881"/>
                </a:moveTo>
                <a:lnTo>
                  <a:pt x="888" y="0"/>
                </a:lnTo>
              </a:path>
            </a:pathLst>
          </a:custGeom>
          <a:ln w="3175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9397110" y="2409190"/>
            <a:ext cx="5829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Il  A</a:t>
            </a:r>
            <a:r>
              <a:rPr sz="1200" i="1" spc="-15" dirty="0">
                <a:solidFill>
                  <a:srgbClr val="001F5F"/>
                </a:solidFill>
                <a:latin typeface="Arial"/>
                <a:cs typeface="Arial"/>
              </a:rPr>
              <a:t>nnu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ale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976231" y="2409190"/>
            <a:ext cx="82041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Programma</a:t>
            </a:r>
            <a:endParaRPr sz="1200">
              <a:latin typeface="Arial"/>
              <a:cs typeface="Arial"/>
            </a:endParaRPr>
          </a:p>
          <a:p>
            <a:pPr marL="478790">
              <a:lnSpc>
                <a:spcPct val="100000"/>
              </a:lnSpc>
            </a:pPr>
            <a:r>
              <a:rPr sz="1200" i="1" spc="-1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200" i="1" spc="-15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397110" y="2774950"/>
            <a:ext cx="13995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95325" algn="l"/>
              </a:tabLst>
            </a:pP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es</a:t>
            </a:r>
            <a:r>
              <a:rPr sz="1200" i="1" spc="-1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ere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200" i="1" spc="-15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1200" i="1" spc="-15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1200" i="1" spc="-2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ica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397110" y="2957525"/>
            <a:ext cx="14008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3885" algn="l"/>
                <a:tab pos="1016635" algn="l"/>
              </a:tabLst>
            </a:pP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nt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o	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1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5	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io</a:t>
            </a:r>
            <a:r>
              <a:rPr sz="1200" i="1" spc="-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ni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397110" y="3141090"/>
            <a:ext cx="1244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dall'approvazione.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9800843" y="1341119"/>
            <a:ext cx="373379" cy="4800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102096" y="4433354"/>
            <a:ext cx="1627631" cy="4099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092952" y="4425657"/>
            <a:ext cx="1642872" cy="47552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6128003" y="4459223"/>
            <a:ext cx="1525905" cy="307975"/>
          </a:xfrm>
          <a:prstGeom prst="rect">
            <a:avLst/>
          </a:prstGeom>
          <a:solidFill>
            <a:srgbClr val="00338D"/>
          </a:solidFill>
        </p:spPr>
        <p:txBody>
          <a:bodyPr vert="horz" wrap="square" lIns="0" tIns="41275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32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31/12/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anno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 -</a:t>
            </a:r>
            <a:r>
              <a:rPr sz="14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160896" y="4922520"/>
            <a:ext cx="0" cy="1080770"/>
          </a:xfrm>
          <a:custGeom>
            <a:avLst/>
            <a:gdLst/>
            <a:ahLst/>
            <a:cxnLst/>
            <a:rect l="l" t="t" r="r" b="b"/>
            <a:pathLst>
              <a:path h="1080770">
                <a:moveTo>
                  <a:pt x="0" y="0"/>
                </a:moveTo>
                <a:lnTo>
                  <a:pt x="0" y="1080515"/>
                </a:lnTo>
              </a:path>
            </a:pathLst>
          </a:custGeom>
          <a:ln w="3175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160896" y="4964048"/>
            <a:ext cx="1270" cy="586105"/>
          </a:xfrm>
          <a:custGeom>
            <a:avLst/>
            <a:gdLst/>
            <a:ahLst/>
            <a:cxnLst/>
            <a:rect l="l" t="t" r="r" b="b"/>
            <a:pathLst>
              <a:path w="1270" h="586104">
                <a:moveTo>
                  <a:pt x="0" y="586104"/>
                </a:moveTo>
                <a:lnTo>
                  <a:pt x="888" y="0"/>
                </a:lnTo>
              </a:path>
            </a:pathLst>
          </a:custGeom>
          <a:ln w="3175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6300342" y="4989703"/>
            <a:ext cx="14014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838835" algn="l"/>
              </a:tabLst>
            </a:pP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Entro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il 31 dicembre  i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Revi</a:t>
            </a:r>
            <a:r>
              <a:rPr sz="1200" i="1" spc="-2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ori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esprimono 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il</a:t>
            </a:r>
            <a:r>
              <a:rPr sz="1200" i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proprio</a:t>
            </a:r>
            <a:endParaRPr sz="12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300342" y="5538317"/>
            <a:ext cx="13995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parere con apposita  relazione.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710924" y="3933444"/>
            <a:ext cx="358159" cy="3718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19456" y="5833871"/>
            <a:ext cx="2411095" cy="477520"/>
          </a:xfrm>
          <a:custGeom>
            <a:avLst/>
            <a:gdLst/>
            <a:ahLst/>
            <a:cxnLst/>
            <a:rect l="l" t="t" r="r" b="b"/>
            <a:pathLst>
              <a:path w="2411095" h="477520">
                <a:moveTo>
                  <a:pt x="0" y="79501"/>
                </a:moveTo>
                <a:lnTo>
                  <a:pt x="6248" y="48557"/>
                </a:lnTo>
                <a:lnTo>
                  <a:pt x="23287" y="23287"/>
                </a:lnTo>
                <a:lnTo>
                  <a:pt x="48557" y="6248"/>
                </a:lnTo>
                <a:lnTo>
                  <a:pt x="79501" y="0"/>
                </a:lnTo>
                <a:lnTo>
                  <a:pt x="2331466" y="0"/>
                </a:lnTo>
                <a:lnTo>
                  <a:pt x="2362426" y="6248"/>
                </a:lnTo>
                <a:lnTo>
                  <a:pt x="2387695" y="23287"/>
                </a:lnTo>
                <a:lnTo>
                  <a:pt x="2404725" y="48557"/>
                </a:lnTo>
                <a:lnTo>
                  <a:pt x="2410968" y="79501"/>
                </a:lnTo>
                <a:lnTo>
                  <a:pt x="2410968" y="397509"/>
                </a:lnTo>
                <a:lnTo>
                  <a:pt x="2404725" y="428454"/>
                </a:lnTo>
                <a:lnTo>
                  <a:pt x="2387695" y="453724"/>
                </a:lnTo>
                <a:lnTo>
                  <a:pt x="2362426" y="470763"/>
                </a:lnTo>
                <a:lnTo>
                  <a:pt x="2331466" y="477011"/>
                </a:lnTo>
                <a:lnTo>
                  <a:pt x="79501" y="477011"/>
                </a:lnTo>
                <a:lnTo>
                  <a:pt x="48557" y="470763"/>
                </a:lnTo>
                <a:lnTo>
                  <a:pt x="23287" y="453724"/>
                </a:lnTo>
                <a:lnTo>
                  <a:pt x="6248" y="428454"/>
                </a:lnTo>
                <a:lnTo>
                  <a:pt x="0" y="397509"/>
                </a:lnTo>
                <a:lnTo>
                  <a:pt x="0" y="79501"/>
                </a:lnTo>
                <a:close/>
              </a:path>
            </a:pathLst>
          </a:custGeom>
          <a:ln w="3175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04494" y="5726429"/>
            <a:ext cx="829310" cy="139065"/>
          </a:xfrm>
          <a:custGeom>
            <a:avLst/>
            <a:gdLst/>
            <a:ahLst/>
            <a:cxnLst/>
            <a:rect l="l" t="t" r="r" b="b"/>
            <a:pathLst>
              <a:path w="829310" h="139064">
                <a:moveTo>
                  <a:pt x="0" y="138684"/>
                </a:moveTo>
                <a:lnTo>
                  <a:pt x="829056" y="138684"/>
                </a:lnTo>
                <a:lnTo>
                  <a:pt x="829056" y="0"/>
                </a:lnTo>
                <a:lnTo>
                  <a:pt x="0" y="0"/>
                </a:lnTo>
                <a:lnTo>
                  <a:pt x="0" y="1386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04494" y="5726429"/>
            <a:ext cx="829310" cy="139065"/>
          </a:xfrm>
          <a:custGeom>
            <a:avLst/>
            <a:gdLst/>
            <a:ahLst/>
            <a:cxnLst/>
            <a:rect l="l" t="t" r="r" b="b"/>
            <a:pathLst>
              <a:path w="829310" h="139064">
                <a:moveTo>
                  <a:pt x="0" y="138684"/>
                </a:moveTo>
                <a:lnTo>
                  <a:pt x="829056" y="138684"/>
                </a:lnTo>
                <a:lnTo>
                  <a:pt x="829056" y="0"/>
                </a:lnTo>
                <a:lnTo>
                  <a:pt x="0" y="0"/>
                </a:lnTo>
                <a:lnTo>
                  <a:pt x="0" y="138684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991006" y="5687059"/>
            <a:ext cx="6527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Legenda</a:t>
            </a:r>
            <a:endParaRPr sz="12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19176" y="5832754"/>
            <a:ext cx="2005330" cy="440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 marR="5080" indent="-17780">
              <a:lnSpc>
                <a:spcPct val="136000"/>
              </a:lnSpc>
              <a:spcBef>
                <a:spcPts val="100"/>
              </a:spcBef>
            </a:pP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Attività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svolta dagli organi scolastici 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Attività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svolta dai Revisori dei</a:t>
            </a:r>
            <a:r>
              <a:rPr sz="1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conti</a:t>
            </a:r>
            <a:endParaRPr sz="100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317742" y="6096089"/>
            <a:ext cx="157042" cy="15383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32590" y="5858394"/>
            <a:ext cx="125864" cy="1624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4879085" y="6444792"/>
            <a:ext cx="605345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975" spc="-7" baseline="25641" dirty="0">
                <a:solidFill>
                  <a:srgbClr val="001F5F"/>
                </a:solidFill>
                <a:latin typeface="Arial"/>
                <a:cs typeface="Arial"/>
              </a:rPr>
              <a:t>*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Ad eccezione </a:t>
            </a:r>
            <a:r>
              <a:rPr sz="1000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quanto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previsto dalla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nota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MIUR </a:t>
            </a:r>
            <a:r>
              <a:rPr sz="1000" dirty="0">
                <a:solidFill>
                  <a:srgbClr val="001F5F"/>
                </a:solidFill>
                <a:latin typeface="Arial"/>
                <a:cs typeface="Arial"/>
              </a:rPr>
              <a:t>prot.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N.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23410 del 22/11/2018, in </a:t>
            </a:r>
            <a:r>
              <a:rPr sz="1000" dirty="0">
                <a:solidFill>
                  <a:srgbClr val="001F5F"/>
                </a:solidFill>
                <a:latin typeface="Arial"/>
                <a:cs typeface="Arial"/>
              </a:rPr>
              <a:t>merito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alle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tempistiche  di predisposizione ed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approvazione del </a:t>
            </a:r>
            <a:r>
              <a:rPr sz="1000" dirty="0">
                <a:solidFill>
                  <a:srgbClr val="001F5F"/>
                </a:solidFill>
                <a:latin typeface="Arial"/>
                <a:cs typeface="Arial"/>
              </a:rPr>
              <a:t>Programma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Annuale</a:t>
            </a:r>
            <a:r>
              <a:rPr sz="10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2019.</a:t>
            </a:r>
            <a:endParaRPr sz="10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6234201" y="203580"/>
            <a:ext cx="1135031" cy="28257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246412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971056" y="0"/>
                </a:moveTo>
                <a:lnTo>
                  <a:pt x="0" y="0"/>
                </a:lnTo>
                <a:lnTo>
                  <a:pt x="0" y="237657"/>
                </a:lnTo>
                <a:lnTo>
                  <a:pt x="971056" y="237657"/>
                </a:lnTo>
                <a:lnTo>
                  <a:pt x="1089676" y="118828"/>
                </a:lnTo>
                <a:lnTo>
                  <a:pt x="971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246412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0" y="0"/>
                </a:moveTo>
                <a:lnTo>
                  <a:pt x="971056" y="0"/>
                </a:lnTo>
                <a:lnTo>
                  <a:pt x="1089676" y="118828"/>
                </a:lnTo>
                <a:lnTo>
                  <a:pt x="971056" y="237657"/>
                </a:lnTo>
                <a:lnTo>
                  <a:pt x="0" y="237657"/>
                </a:lnTo>
                <a:lnTo>
                  <a:pt x="0" y="0"/>
                </a:lnTo>
                <a:close/>
              </a:path>
            </a:pathLst>
          </a:custGeom>
          <a:ln w="4659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6472813" y="278952"/>
            <a:ext cx="577215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001F5F"/>
                </a:solidFill>
                <a:latin typeface="Arial"/>
                <a:cs typeface="Arial"/>
              </a:rPr>
              <a:t>Programmazione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7274452" y="203580"/>
            <a:ext cx="1139682" cy="28257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290151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971637" y="0"/>
                </a:moveTo>
                <a:lnTo>
                  <a:pt x="0" y="0"/>
                </a:lnTo>
                <a:lnTo>
                  <a:pt x="118620" y="118828"/>
                </a:lnTo>
                <a:lnTo>
                  <a:pt x="0" y="237657"/>
                </a:lnTo>
                <a:lnTo>
                  <a:pt x="971637" y="237657"/>
                </a:lnTo>
                <a:lnTo>
                  <a:pt x="1090257" y="118828"/>
                </a:lnTo>
                <a:lnTo>
                  <a:pt x="971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290151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0" y="0"/>
                </a:moveTo>
                <a:lnTo>
                  <a:pt x="971637" y="0"/>
                </a:lnTo>
                <a:lnTo>
                  <a:pt x="1090257" y="118828"/>
                </a:lnTo>
                <a:lnTo>
                  <a:pt x="971637" y="237657"/>
                </a:lnTo>
                <a:lnTo>
                  <a:pt x="0" y="237657"/>
                </a:lnTo>
                <a:lnTo>
                  <a:pt x="118620" y="118828"/>
                </a:lnTo>
                <a:lnTo>
                  <a:pt x="0" y="0"/>
                </a:lnTo>
                <a:close/>
              </a:path>
            </a:pathLst>
          </a:custGeom>
          <a:ln w="4659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7677504" y="278952"/>
            <a:ext cx="316230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BEBEBE"/>
                </a:solidFill>
                <a:latin typeface="Arial"/>
                <a:cs typeface="Arial"/>
              </a:rPr>
              <a:t>Ge</a:t>
            </a: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s</a:t>
            </a:r>
            <a:r>
              <a:rPr sz="500" b="1" spc="10" dirty="0">
                <a:solidFill>
                  <a:srgbClr val="BEBEBE"/>
                </a:solidFill>
                <a:latin typeface="Arial"/>
                <a:cs typeface="Arial"/>
              </a:rPr>
              <a:t>ti</a:t>
            </a: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on</a:t>
            </a:r>
            <a:r>
              <a:rPr sz="500" b="1" spc="20" dirty="0">
                <a:solidFill>
                  <a:srgbClr val="BEBEBE"/>
                </a:solidFill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7276773" y="156984"/>
            <a:ext cx="105836" cy="1060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7301873" y="163269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4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8319355" y="203580"/>
            <a:ext cx="1138519" cy="28257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335055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971056" y="0"/>
                </a:moveTo>
                <a:lnTo>
                  <a:pt x="0" y="0"/>
                </a:lnTo>
                <a:lnTo>
                  <a:pt x="118620" y="118828"/>
                </a:lnTo>
                <a:lnTo>
                  <a:pt x="0" y="237657"/>
                </a:lnTo>
                <a:lnTo>
                  <a:pt x="971056" y="237657"/>
                </a:lnTo>
                <a:lnTo>
                  <a:pt x="1089676" y="118828"/>
                </a:lnTo>
                <a:lnTo>
                  <a:pt x="971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335055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0" y="0"/>
                </a:moveTo>
                <a:lnTo>
                  <a:pt x="971056" y="0"/>
                </a:lnTo>
                <a:lnTo>
                  <a:pt x="1089676" y="118828"/>
                </a:lnTo>
                <a:lnTo>
                  <a:pt x="971056" y="237657"/>
                </a:lnTo>
                <a:lnTo>
                  <a:pt x="0" y="237657"/>
                </a:lnTo>
                <a:lnTo>
                  <a:pt x="118620" y="118828"/>
                </a:lnTo>
                <a:lnTo>
                  <a:pt x="0" y="0"/>
                </a:lnTo>
                <a:close/>
              </a:path>
            </a:pathLst>
          </a:custGeom>
          <a:ln w="4659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8596809" y="278952"/>
            <a:ext cx="568325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Rendicontazione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8320513" y="159897"/>
            <a:ext cx="105836" cy="1060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8346099" y="166065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400">
              <a:latin typeface="Arial"/>
              <a:cs typeface="Arial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6229258" y="198628"/>
            <a:ext cx="1135380" cy="272415"/>
          </a:xfrm>
          <a:custGeom>
            <a:avLst/>
            <a:gdLst/>
            <a:ahLst/>
            <a:cxnLst/>
            <a:rect l="l" t="t" r="r" b="b"/>
            <a:pathLst>
              <a:path w="1135379" h="272415">
                <a:moveTo>
                  <a:pt x="0" y="0"/>
                </a:moveTo>
                <a:lnTo>
                  <a:pt x="999257" y="0"/>
                </a:lnTo>
                <a:lnTo>
                  <a:pt x="1135031" y="136011"/>
                </a:lnTo>
                <a:lnTo>
                  <a:pt x="999257" y="272024"/>
                </a:lnTo>
                <a:lnTo>
                  <a:pt x="0" y="272024"/>
                </a:lnTo>
                <a:lnTo>
                  <a:pt x="0" y="0"/>
                </a:lnTo>
                <a:close/>
              </a:path>
            </a:pathLst>
          </a:custGeom>
          <a:ln w="11066">
            <a:solidFill>
              <a:srgbClr val="FFC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217915" y="159897"/>
            <a:ext cx="106417" cy="10600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6243364" y="166065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5124" y="2159000"/>
            <a:ext cx="9865360" cy="2590800"/>
          </a:xfrm>
          <a:custGeom>
            <a:avLst/>
            <a:gdLst/>
            <a:ahLst/>
            <a:cxnLst/>
            <a:rect l="l" t="t" r="r" b="b"/>
            <a:pathLst>
              <a:path w="9865360" h="2590800">
                <a:moveTo>
                  <a:pt x="9660255" y="0"/>
                </a:moveTo>
                <a:lnTo>
                  <a:pt x="204546" y="0"/>
                </a:lnTo>
                <a:lnTo>
                  <a:pt x="157646" y="5401"/>
                </a:lnTo>
                <a:lnTo>
                  <a:pt x="114592" y="20789"/>
                </a:lnTo>
                <a:lnTo>
                  <a:pt x="76613" y="44936"/>
                </a:lnTo>
                <a:lnTo>
                  <a:pt x="44936" y="76617"/>
                </a:lnTo>
                <a:lnTo>
                  <a:pt x="20790" y="114605"/>
                </a:lnTo>
                <a:lnTo>
                  <a:pt x="5402" y="157674"/>
                </a:lnTo>
                <a:lnTo>
                  <a:pt x="0" y="204597"/>
                </a:lnTo>
                <a:lnTo>
                  <a:pt x="0" y="2386203"/>
                </a:lnTo>
                <a:lnTo>
                  <a:pt x="5402" y="2433125"/>
                </a:lnTo>
                <a:lnTo>
                  <a:pt x="20790" y="2476194"/>
                </a:lnTo>
                <a:lnTo>
                  <a:pt x="44936" y="2514182"/>
                </a:lnTo>
                <a:lnTo>
                  <a:pt x="76613" y="2545863"/>
                </a:lnTo>
                <a:lnTo>
                  <a:pt x="114592" y="2570010"/>
                </a:lnTo>
                <a:lnTo>
                  <a:pt x="157646" y="2585398"/>
                </a:lnTo>
                <a:lnTo>
                  <a:pt x="204546" y="2590800"/>
                </a:lnTo>
                <a:lnTo>
                  <a:pt x="9660255" y="2590800"/>
                </a:lnTo>
                <a:lnTo>
                  <a:pt x="9707177" y="2585398"/>
                </a:lnTo>
                <a:lnTo>
                  <a:pt x="9750246" y="2570010"/>
                </a:lnTo>
                <a:lnTo>
                  <a:pt x="9788234" y="2545863"/>
                </a:lnTo>
                <a:lnTo>
                  <a:pt x="9819915" y="2514182"/>
                </a:lnTo>
                <a:lnTo>
                  <a:pt x="9844062" y="2476194"/>
                </a:lnTo>
                <a:lnTo>
                  <a:pt x="9859450" y="2433125"/>
                </a:lnTo>
                <a:lnTo>
                  <a:pt x="9864852" y="2386203"/>
                </a:lnTo>
                <a:lnTo>
                  <a:pt x="9864852" y="204597"/>
                </a:lnTo>
                <a:lnTo>
                  <a:pt x="9859450" y="157674"/>
                </a:lnTo>
                <a:lnTo>
                  <a:pt x="9844062" y="114605"/>
                </a:lnTo>
                <a:lnTo>
                  <a:pt x="9819915" y="76617"/>
                </a:lnTo>
                <a:lnTo>
                  <a:pt x="9788234" y="44936"/>
                </a:lnTo>
                <a:lnTo>
                  <a:pt x="9750246" y="20789"/>
                </a:lnTo>
                <a:lnTo>
                  <a:pt x="9707177" y="5401"/>
                </a:lnTo>
                <a:lnTo>
                  <a:pt x="9660255" y="0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9724" y="2133600"/>
            <a:ext cx="9864852" cy="2590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20897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Progra</a:t>
            </a:r>
            <a:r>
              <a:rPr spc="-10" dirty="0"/>
              <a:t>m</a:t>
            </a:r>
            <a:r>
              <a:rPr dirty="0"/>
              <a:t>mazione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90575" y="338709"/>
            <a:ext cx="11007090" cy="1188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Il Programma Annuale: la gestione</a:t>
            </a:r>
            <a:r>
              <a:rPr sz="16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provvisoria</a:t>
            </a:r>
            <a:endParaRPr sz="1600">
              <a:latin typeface="Arial"/>
              <a:cs typeface="Arial"/>
            </a:endParaRPr>
          </a:p>
          <a:p>
            <a:pPr marL="135255" marR="5080">
              <a:lnSpc>
                <a:spcPct val="150100"/>
              </a:lnSpc>
              <a:spcBef>
                <a:spcPts val="1470"/>
              </a:spcBef>
            </a:pP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Nei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casi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cui il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Programma Annuale non è approvato dal Consiglio d’Istituto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entro il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31 dicembre,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DS provvede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alla  gestione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provvisoria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e comunica all'USR competente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mancata approvazione del</a:t>
            </a:r>
            <a:r>
              <a:rPr sz="1600" spc="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Programma.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189476" y="2421635"/>
            <a:ext cx="158750" cy="436245"/>
          </a:xfrm>
          <a:custGeom>
            <a:avLst/>
            <a:gdLst/>
            <a:ahLst/>
            <a:cxnLst/>
            <a:rect l="l" t="t" r="r" b="b"/>
            <a:pathLst>
              <a:path w="158750" h="436244">
                <a:moveTo>
                  <a:pt x="0" y="0"/>
                </a:moveTo>
                <a:lnTo>
                  <a:pt x="0" y="435863"/>
                </a:lnTo>
                <a:lnTo>
                  <a:pt x="158496" y="217931"/>
                </a:lnTo>
                <a:lnTo>
                  <a:pt x="0" y="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89476" y="2997707"/>
            <a:ext cx="0" cy="1584325"/>
          </a:xfrm>
          <a:custGeom>
            <a:avLst/>
            <a:gdLst/>
            <a:ahLst/>
            <a:cxnLst/>
            <a:rect l="l" t="t" r="r" b="b"/>
            <a:pathLst>
              <a:path h="1584325">
                <a:moveTo>
                  <a:pt x="0" y="0"/>
                </a:moveTo>
                <a:lnTo>
                  <a:pt x="0" y="1583943"/>
                </a:lnTo>
              </a:path>
            </a:pathLst>
          </a:custGeom>
          <a:ln w="12192">
            <a:solidFill>
              <a:srgbClr val="C5C8C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49311" y="2421635"/>
            <a:ext cx="158750" cy="436245"/>
          </a:xfrm>
          <a:custGeom>
            <a:avLst/>
            <a:gdLst/>
            <a:ahLst/>
            <a:cxnLst/>
            <a:rect l="l" t="t" r="r" b="b"/>
            <a:pathLst>
              <a:path w="158750" h="436244">
                <a:moveTo>
                  <a:pt x="0" y="0"/>
                </a:moveTo>
                <a:lnTo>
                  <a:pt x="0" y="435863"/>
                </a:lnTo>
                <a:lnTo>
                  <a:pt x="158496" y="217931"/>
                </a:lnTo>
                <a:lnTo>
                  <a:pt x="0" y="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64552" y="2997707"/>
            <a:ext cx="0" cy="1584325"/>
          </a:xfrm>
          <a:custGeom>
            <a:avLst/>
            <a:gdLst/>
            <a:ahLst/>
            <a:cxnLst/>
            <a:rect l="l" t="t" r="r" b="b"/>
            <a:pathLst>
              <a:path h="1584325">
                <a:moveTo>
                  <a:pt x="0" y="0"/>
                </a:moveTo>
                <a:lnTo>
                  <a:pt x="0" y="1583943"/>
                </a:lnTo>
              </a:path>
            </a:pathLst>
          </a:custGeom>
          <a:ln w="12192">
            <a:solidFill>
              <a:srgbClr val="C5C8C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00099" y="3005455"/>
            <a:ext cx="26231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Il</a:t>
            </a:r>
            <a:r>
              <a:rPr sz="1400" spc="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DS,</a:t>
            </a:r>
            <a:r>
              <a:rPr sz="1400" spc="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entro</a:t>
            </a:r>
            <a:r>
              <a:rPr sz="1400" b="1" spc="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il</a:t>
            </a:r>
            <a:r>
              <a:rPr sz="1400" b="1" spc="2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primo</a:t>
            </a:r>
            <a:r>
              <a:rPr sz="1400" b="1" spc="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giorno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67889" y="3219170"/>
            <a:ext cx="165481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4460">
              <a:lnSpc>
                <a:spcPct val="150100"/>
              </a:lnSpc>
              <a:spcBef>
                <a:spcPts val="100"/>
              </a:spcBef>
              <a:tabLst>
                <a:tab pos="436245" algn="l"/>
                <a:tab pos="802005" algn="l"/>
                <a:tab pos="1345565" algn="l"/>
              </a:tabLst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es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o	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a  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el	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3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1	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cem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br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,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00099" y="3219170"/>
            <a:ext cx="864235" cy="986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100"/>
              </a:lnSpc>
              <a:spcBef>
                <a:spcPts val="100"/>
              </a:spcBef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la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ti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o 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scadenza 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comunica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22170" y="3965828"/>
            <a:ext cx="17005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62000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all'USR	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competente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44695" y="2899384"/>
            <a:ext cx="263017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L'USR nomina,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entro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i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dieci 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giorni successivi alla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ricezione 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della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comunicazione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, 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un 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commissario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ad</a:t>
            </a:r>
            <a:r>
              <a:rPr sz="1400" i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acta.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10627" y="2903067"/>
            <a:ext cx="2599690" cy="986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100"/>
              </a:lnSpc>
              <a:spcBef>
                <a:spcPts val="100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commissario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ad acta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provvede  all’approvazione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del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Programma 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entro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15 giorni dalla</a:t>
            </a:r>
            <a:r>
              <a:rPr sz="1400" b="1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nomina.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083563" y="2827020"/>
            <a:ext cx="2832100" cy="76200"/>
          </a:xfrm>
          <a:custGeom>
            <a:avLst/>
            <a:gdLst/>
            <a:ahLst/>
            <a:cxnLst/>
            <a:rect l="l" t="t" r="r" b="b"/>
            <a:pathLst>
              <a:path w="2832100" h="76200">
                <a:moveTo>
                  <a:pt x="38100" y="0"/>
                </a:moveTo>
                <a:lnTo>
                  <a:pt x="23268" y="2988"/>
                </a:lnTo>
                <a:lnTo>
                  <a:pt x="11158" y="11144"/>
                </a:lnTo>
                <a:lnTo>
                  <a:pt x="2993" y="23252"/>
                </a:lnTo>
                <a:lnTo>
                  <a:pt x="0" y="38100"/>
                </a:lnTo>
                <a:lnTo>
                  <a:pt x="2993" y="52947"/>
                </a:lnTo>
                <a:lnTo>
                  <a:pt x="11158" y="65055"/>
                </a:lnTo>
                <a:lnTo>
                  <a:pt x="23268" y="73211"/>
                </a:lnTo>
                <a:lnTo>
                  <a:pt x="38100" y="76200"/>
                </a:lnTo>
                <a:lnTo>
                  <a:pt x="52931" y="73211"/>
                </a:lnTo>
                <a:lnTo>
                  <a:pt x="65041" y="65055"/>
                </a:lnTo>
                <a:lnTo>
                  <a:pt x="73206" y="52947"/>
                </a:lnTo>
                <a:lnTo>
                  <a:pt x="74919" y="44450"/>
                </a:lnTo>
                <a:lnTo>
                  <a:pt x="38100" y="44450"/>
                </a:lnTo>
                <a:lnTo>
                  <a:pt x="38100" y="31750"/>
                </a:lnTo>
                <a:lnTo>
                  <a:pt x="74919" y="31750"/>
                </a:lnTo>
                <a:lnTo>
                  <a:pt x="73206" y="23252"/>
                </a:lnTo>
                <a:lnTo>
                  <a:pt x="65041" y="11144"/>
                </a:lnTo>
                <a:lnTo>
                  <a:pt x="52931" y="2988"/>
                </a:lnTo>
                <a:lnTo>
                  <a:pt x="38100" y="0"/>
                </a:lnTo>
                <a:close/>
              </a:path>
              <a:path w="2832100" h="76200">
                <a:moveTo>
                  <a:pt x="2793873" y="0"/>
                </a:moveTo>
                <a:lnTo>
                  <a:pt x="2779025" y="2988"/>
                </a:lnTo>
                <a:lnTo>
                  <a:pt x="2766917" y="11144"/>
                </a:lnTo>
                <a:lnTo>
                  <a:pt x="2758761" y="23252"/>
                </a:lnTo>
                <a:lnTo>
                  <a:pt x="2755773" y="38100"/>
                </a:lnTo>
                <a:lnTo>
                  <a:pt x="2758761" y="52947"/>
                </a:lnTo>
                <a:lnTo>
                  <a:pt x="2766917" y="65055"/>
                </a:lnTo>
                <a:lnTo>
                  <a:pt x="2779025" y="73211"/>
                </a:lnTo>
                <a:lnTo>
                  <a:pt x="2793873" y="76200"/>
                </a:lnTo>
                <a:lnTo>
                  <a:pt x="2808720" y="73211"/>
                </a:lnTo>
                <a:lnTo>
                  <a:pt x="2820828" y="65055"/>
                </a:lnTo>
                <a:lnTo>
                  <a:pt x="2828984" y="52947"/>
                </a:lnTo>
                <a:lnTo>
                  <a:pt x="2830694" y="44450"/>
                </a:lnTo>
                <a:lnTo>
                  <a:pt x="2793873" y="44450"/>
                </a:lnTo>
                <a:lnTo>
                  <a:pt x="2793873" y="31750"/>
                </a:lnTo>
                <a:lnTo>
                  <a:pt x="2830694" y="31750"/>
                </a:lnTo>
                <a:lnTo>
                  <a:pt x="2828984" y="23252"/>
                </a:lnTo>
                <a:lnTo>
                  <a:pt x="2820828" y="11144"/>
                </a:lnTo>
                <a:lnTo>
                  <a:pt x="2808720" y="2988"/>
                </a:lnTo>
                <a:lnTo>
                  <a:pt x="2793873" y="0"/>
                </a:lnTo>
                <a:close/>
              </a:path>
              <a:path w="2832100" h="76200">
                <a:moveTo>
                  <a:pt x="74919" y="31750"/>
                </a:moveTo>
                <a:lnTo>
                  <a:pt x="38100" y="31750"/>
                </a:lnTo>
                <a:lnTo>
                  <a:pt x="38100" y="44450"/>
                </a:lnTo>
                <a:lnTo>
                  <a:pt x="74919" y="44450"/>
                </a:lnTo>
                <a:lnTo>
                  <a:pt x="76200" y="38100"/>
                </a:lnTo>
                <a:lnTo>
                  <a:pt x="74919" y="31750"/>
                </a:lnTo>
                <a:close/>
              </a:path>
              <a:path w="2832100" h="76200">
                <a:moveTo>
                  <a:pt x="2757051" y="31750"/>
                </a:moveTo>
                <a:lnTo>
                  <a:pt x="74919" y="31750"/>
                </a:lnTo>
                <a:lnTo>
                  <a:pt x="76200" y="38100"/>
                </a:lnTo>
                <a:lnTo>
                  <a:pt x="74919" y="44450"/>
                </a:lnTo>
                <a:lnTo>
                  <a:pt x="2757051" y="44450"/>
                </a:lnTo>
                <a:lnTo>
                  <a:pt x="2755773" y="38100"/>
                </a:lnTo>
                <a:lnTo>
                  <a:pt x="2757051" y="31750"/>
                </a:lnTo>
                <a:close/>
              </a:path>
              <a:path w="2832100" h="76200">
                <a:moveTo>
                  <a:pt x="2830694" y="31750"/>
                </a:moveTo>
                <a:lnTo>
                  <a:pt x="2793873" y="31750"/>
                </a:lnTo>
                <a:lnTo>
                  <a:pt x="2793873" y="44450"/>
                </a:lnTo>
                <a:lnTo>
                  <a:pt x="2830694" y="44450"/>
                </a:lnTo>
                <a:lnTo>
                  <a:pt x="2831973" y="38100"/>
                </a:lnTo>
                <a:lnTo>
                  <a:pt x="2830694" y="3175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57700" y="2837688"/>
            <a:ext cx="2834005" cy="76200"/>
          </a:xfrm>
          <a:custGeom>
            <a:avLst/>
            <a:gdLst/>
            <a:ahLst/>
            <a:cxnLst/>
            <a:rect l="l" t="t" r="r" b="b"/>
            <a:pathLst>
              <a:path w="2834004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4921" y="44450"/>
                </a:lnTo>
                <a:lnTo>
                  <a:pt x="38100" y="44450"/>
                </a:lnTo>
                <a:lnTo>
                  <a:pt x="38100" y="31750"/>
                </a:lnTo>
                <a:lnTo>
                  <a:pt x="74921" y="31750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  <a:path w="2834004" h="76200">
                <a:moveTo>
                  <a:pt x="2795651" y="0"/>
                </a:moveTo>
                <a:lnTo>
                  <a:pt x="2780857" y="2988"/>
                </a:lnTo>
                <a:lnTo>
                  <a:pt x="2768742" y="11144"/>
                </a:lnTo>
                <a:lnTo>
                  <a:pt x="2760557" y="23252"/>
                </a:lnTo>
                <a:lnTo>
                  <a:pt x="2757551" y="38100"/>
                </a:lnTo>
                <a:lnTo>
                  <a:pt x="2760557" y="52947"/>
                </a:lnTo>
                <a:lnTo>
                  <a:pt x="2768742" y="65055"/>
                </a:lnTo>
                <a:lnTo>
                  <a:pt x="2780857" y="73211"/>
                </a:lnTo>
                <a:lnTo>
                  <a:pt x="2795651" y="76200"/>
                </a:lnTo>
                <a:lnTo>
                  <a:pt x="2810498" y="73211"/>
                </a:lnTo>
                <a:lnTo>
                  <a:pt x="2822606" y="65055"/>
                </a:lnTo>
                <a:lnTo>
                  <a:pt x="2830762" y="52947"/>
                </a:lnTo>
                <a:lnTo>
                  <a:pt x="2832472" y="44450"/>
                </a:lnTo>
                <a:lnTo>
                  <a:pt x="2795651" y="44450"/>
                </a:lnTo>
                <a:lnTo>
                  <a:pt x="2795651" y="31750"/>
                </a:lnTo>
                <a:lnTo>
                  <a:pt x="2832472" y="31750"/>
                </a:lnTo>
                <a:lnTo>
                  <a:pt x="2830762" y="23252"/>
                </a:lnTo>
                <a:lnTo>
                  <a:pt x="2822606" y="11144"/>
                </a:lnTo>
                <a:lnTo>
                  <a:pt x="2810498" y="2988"/>
                </a:lnTo>
                <a:lnTo>
                  <a:pt x="2795651" y="0"/>
                </a:lnTo>
                <a:close/>
              </a:path>
              <a:path w="2834004" h="76200">
                <a:moveTo>
                  <a:pt x="74921" y="31750"/>
                </a:moveTo>
                <a:lnTo>
                  <a:pt x="38100" y="31750"/>
                </a:lnTo>
                <a:lnTo>
                  <a:pt x="38100" y="44450"/>
                </a:lnTo>
                <a:lnTo>
                  <a:pt x="74921" y="44450"/>
                </a:lnTo>
                <a:lnTo>
                  <a:pt x="76200" y="38100"/>
                </a:lnTo>
                <a:lnTo>
                  <a:pt x="74921" y="31750"/>
                </a:lnTo>
                <a:close/>
              </a:path>
              <a:path w="2834004" h="76200">
                <a:moveTo>
                  <a:pt x="2758836" y="31750"/>
                </a:moveTo>
                <a:lnTo>
                  <a:pt x="74921" y="31750"/>
                </a:lnTo>
                <a:lnTo>
                  <a:pt x="76200" y="38100"/>
                </a:lnTo>
                <a:lnTo>
                  <a:pt x="74921" y="44450"/>
                </a:lnTo>
                <a:lnTo>
                  <a:pt x="2758836" y="44450"/>
                </a:lnTo>
                <a:lnTo>
                  <a:pt x="2757551" y="38100"/>
                </a:lnTo>
                <a:lnTo>
                  <a:pt x="2758836" y="31750"/>
                </a:lnTo>
                <a:close/>
              </a:path>
              <a:path w="2834004" h="76200">
                <a:moveTo>
                  <a:pt x="2832472" y="31750"/>
                </a:moveTo>
                <a:lnTo>
                  <a:pt x="2795651" y="31750"/>
                </a:lnTo>
                <a:lnTo>
                  <a:pt x="2795651" y="44450"/>
                </a:lnTo>
                <a:lnTo>
                  <a:pt x="2832472" y="44450"/>
                </a:lnTo>
                <a:lnTo>
                  <a:pt x="2833751" y="38100"/>
                </a:lnTo>
                <a:lnTo>
                  <a:pt x="2832472" y="3175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93152" y="2837688"/>
            <a:ext cx="2834005" cy="76200"/>
          </a:xfrm>
          <a:custGeom>
            <a:avLst/>
            <a:gdLst/>
            <a:ahLst/>
            <a:cxnLst/>
            <a:rect l="l" t="t" r="r" b="b"/>
            <a:pathLst>
              <a:path w="2834004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4921" y="44450"/>
                </a:lnTo>
                <a:lnTo>
                  <a:pt x="38100" y="44450"/>
                </a:lnTo>
                <a:lnTo>
                  <a:pt x="38100" y="31750"/>
                </a:lnTo>
                <a:lnTo>
                  <a:pt x="74921" y="31750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  <a:path w="2834004" h="76200">
                <a:moveTo>
                  <a:pt x="2795651" y="0"/>
                </a:moveTo>
                <a:lnTo>
                  <a:pt x="2780857" y="2988"/>
                </a:lnTo>
                <a:lnTo>
                  <a:pt x="2768742" y="11144"/>
                </a:lnTo>
                <a:lnTo>
                  <a:pt x="2760557" y="23252"/>
                </a:lnTo>
                <a:lnTo>
                  <a:pt x="2757551" y="38100"/>
                </a:lnTo>
                <a:lnTo>
                  <a:pt x="2760557" y="52947"/>
                </a:lnTo>
                <a:lnTo>
                  <a:pt x="2768742" y="65055"/>
                </a:lnTo>
                <a:lnTo>
                  <a:pt x="2780857" y="73211"/>
                </a:lnTo>
                <a:lnTo>
                  <a:pt x="2795651" y="76200"/>
                </a:lnTo>
                <a:lnTo>
                  <a:pt x="2810498" y="73211"/>
                </a:lnTo>
                <a:lnTo>
                  <a:pt x="2822606" y="65055"/>
                </a:lnTo>
                <a:lnTo>
                  <a:pt x="2830762" y="52947"/>
                </a:lnTo>
                <a:lnTo>
                  <a:pt x="2832472" y="44450"/>
                </a:lnTo>
                <a:lnTo>
                  <a:pt x="2795651" y="44450"/>
                </a:lnTo>
                <a:lnTo>
                  <a:pt x="2795651" y="31750"/>
                </a:lnTo>
                <a:lnTo>
                  <a:pt x="2832472" y="31750"/>
                </a:lnTo>
                <a:lnTo>
                  <a:pt x="2830762" y="23252"/>
                </a:lnTo>
                <a:lnTo>
                  <a:pt x="2822606" y="11144"/>
                </a:lnTo>
                <a:lnTo>
                  <a:pt x="2810498" y="2988"/>
                </a:lnTo>
                <a:lnTo>
                  <a:pt x="2795651" y="0"/>
                </a:lnTo>
                <a:close/>
              </a:path>
              <a:path w="2834004" h="76200">
                <a:moveTo>
                  <a:pt x="74921" y="31750"/>
                </a:moveTo>
                <a:lnTo>
                  <a:pt x="38100" y="31750"/>
                </a:lnTo>
                <a:lnTo>
                  <a:pt x="38100" y="44450"/>
                </a:lnTo>
                <a:lnTo>
                  <a:pt x="74921" y="44450"/>
                </a:lnTo>
                <a:lnTo>
                  <a:pt x="76200" y="38100"/>
                </a:lnTo>
                <a:lnTo>
                  <a:pt x="74921" y="31750"/>
                </a:lnTo>
                <a:close/>
              </a:path>
              <a:path w="2834004" h="76200">
                <a:moveTo>
                  <a:pt x="2758836" y="31750"/>
                </a:moveTo>
                <a:lnTo>
                  <a:pt x="74921" y="31750"/>
                </a:lnTo>
                <a:lnTo>
                  <a:pt x="76200" y="38100"/>
                </a:lnTo>
                <a:lnTo>
                  <a:pt x="74921" y="44450"/>
                </a:lnTo>
                <a:lnTo>
                  <a:pt x="2758836" y="44450"/>
                </a:lnTo>
                <a:lnTo>
                  <a:pt x="2757551" y="38100"/>
                </a:lnTo>
                <a:lnTo>
                  <a:pt x="2758836" y="31750"/>
                </a:lnTo>
                <a:close/>
              </a:path>
              <a:path w="2834004" h="76200">
                <a:moveTo>
                  <a:pt x="2832472" y="31750"/>
                </a:moveTo>
                <a:lnTo>
                  <a:pt x="2795651" y="31750"/>
                </a:lnTo>
                <a:lnTo>
                  <a:pt x="2795651" y="44450"/>
                </a:lnTo>
                <a:lnTo>
                  <a:pt x="2832472" y="44450"/>
                </a:lnTo>
                <a:lnTo>
                  <a:pt x="2833751" y="38100"/>
                </a:lnTo>
                <a:lnTo>
                  <a:pt x="2832472" y="3175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782572" y="2475102"/>
            <a:ext cx="17545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COMUNICAZIONE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54141" y="2475102"/>
            <a:ext cx="8483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600" b="1" spc="-1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MI</a:t>
            </a:r>
            <a:r>
              <a:rPr sz="1600" b="1" spc="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388477" y="2475102"/>
            <a:ext cx="16249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PPR</a:t>
            </a:r>
            <a:r>
              <a:rPr sz="1600" b="1" spc="-1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600" b="1" spc="-11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600" b="1" spc="-3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600" b="1" spc="-1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NE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00099" y="4285869"/>
            <a:ext cx="10076180" cy="2185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l’avvio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dell’esercizio</a:t>
            </a: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provvisorio.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377190" marR="5080" indent="-286385" algn="just">
              <a:lnSpc>
                <a:spcPct val="150000"/>
              </a:lnSpc>
              <a:spcBef>
                <a:spcPts val="995"/>
              </a:spcBef>
              <a:buChar char="•"/>
              <a:tabLst>
                <a:tab pos="377825" algn="l"/>
              </a:tabLst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Si evidenzia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che è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prevista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possibilità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,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casistiche particolari valutate caso per caso da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parte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dell’USR territorialmente  competente,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nominare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come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commissario ad acta il DS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dell’istituzione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scolastica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che non ha provveduto  all’approvazione del programma annuale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entro i termini stabiliti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dal</a:t>
            </a:r>
            <a:r>
              <a:rPr sz="1400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regolamento;</a:t>
            </a:r>
            <a:endParaRPr sz="1400">
              <a:latin typeface="Arial"/>
              <a:cs typeface="Arial"/>
            </a:endParaRPr>
          </a:p>
          <a:p>
            <a:pPr marL="377190" indent="-286385">
              <a:lnSpc>
                <a:spcPct val="100000"/>
              </a:lnSpc>
              <a:spcBef>
                <a:spcPts val="840"/>
              </a:spcBef>
              <a:buFont typeface="Arial"/>
              <a:buChar char="•"/>
              <a:tabLst>
                <a:tab pos="377190" algn="l"/>
                <a:tab pos="377825" algn="l"/>
              </a:tabLst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L'esercizio</a:t>
            </a:r>
            <a:r>
              <a:rPr sz="1400" b="1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provvisorio</a:t>
            </a:r>
            <a:r>
              <a:rPr sz="1400" b="1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è</a:t>
            </a:r>
            <a:r>
              <a:rPr sz="1400" b="1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realizzato,</a:t>
            </a:r>
            <a:r>
              <a:rPr sz="1400" b="1" spc="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nel</a:t>
            </a:r>
            <a:r>
              <a:rPr sz="1400" b="1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limite</a:t>
            </a:r>
            <a:r>
              <a:rPr sz="1400" b="1" spc="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400" b="1" spc="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1/12</a:t>
            </a:r>
            <a:r>
              <a:rPr sz="1400" b="1" spc="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degli</a:t>
            </a:r>
            <a:r>
              <a:rPr sz="1400" b="1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stanziamenti</a:t>
            </a:r>
            <a:r>
              <a:rPr sz="1400" b="1" spc="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400" b="1" spc="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spesa</a:t>
            </a:r>
            <a:r>
              <a:rPr sz="1400" b="1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definiti</a:t>
            </a:r>
            <a:r>
              <a:rPr sz="1400" b="1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nel</a:t>
            </a:r>
            <a:r>
              <a:rPr sz="1400" b="1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Programma</a:t>
            </a:r>
            <a:r>
              <a:rPr sz="1400" b="1" spc="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Annuale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,</a:t>
            </a:r>
            <a:endParaRPr sz="1400">
              <a:latin typeface="Arial"/>
              <a:cs typeface="Arial"/>
            </a:endParaRPr>
          </a:p>
          <a:p>
            <a:pPr marL="377190">
              <a:lnSpc>
                <a:spcPct val="100000"/>
              </a:lnSpc>
              <a:spcBef>
                <a:spcPts val="840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regolarmente approvato, relativo al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precedente esercizio</a:t>
            </a:r>
            <a:r>
              <a:rPr sz="1400" spc="-1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finanziario.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199388" y="2380488"/>
            <a:ext cx="414528" cy="4145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886700" y="2356104"/>
            <a:ext cx="455675" cy="4556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24984" y="2353055"/>
            <a:ext cx="455675" cy="4556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1980" y="4925567"/>
            <a:ext cx="533400" cy="533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234201" y="203580"/>
            <a:ext cx="1135031" cy="2825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46412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971056" y="0"/>
                </a:moveTo>
                <a:lnTo>
                  <a:pt x="0" y="0"/>
                </a:lnTo>
                <a:lnTo>
                  <a:pt x="0" y="237657"/>
                </a:lnTo>
                <a:lnTo>
                  <a:pt x="971056" y="237657"/>
                </a:lnTo>
                <a:lnTo>
                  <a:pt x="1089676" y="118828"/>
                </a:lnTo>
                <a:lnTo>
                  <a:pt x="971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246412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0" y="0"/>
                </a:moveTo>
                <a:lnTo>
                  <a:pt x="971056" y="0"/>
                </a:lnTo>
                <a:lnTo>
                  <a:pt x="1089676" y="118828"/>
                </a:lnTo>
                <a:lnTo>
                  <a:pt x="971056" y="237657"/>
                </a:lnTo>
                <a:lnTo>
                  <a:pt x="0" y="237657"/>
                </a:lnTo>
                <a:lnTo>
                  <a:pt x="0" y="0"/>
                </a:lnTo>
                <a:close/>
              </a:path>
            </a:pathLst>
          </a:custGeom>
          <a:ln w="4659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6472813" y="278952"/>
            <a:ext cx="577215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001F5F"/>
                </a:solidFill>
                <a:latin typeface="Arial"/>
                <a:cs typeface="Arial"/>
              </a:rPr>
              <a:t>Programmazione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274452" y="203580"/>
            <a:ext cx="1139682" cy="2825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290151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971637" y="0"/>
                </a:moveTo>
                <a:lnTo>
                  <a:pt x="0" y="0"/>
                </a:lnTo>
                <a:lnTo>
                  <a:pt x="118620" y="118828"/>
                </a:lnTo>
                <a:lnTo>
                  <a:pt x="0" y="237657"/>
                </a:lnTo>
                <a:lnTo>
                  <a:pt x="971637" y="237657"/>
                </a:lnTo>
                <a:lnTo>
                  <a:pt x="1090257" y="118828"/>
                </a:lnTo>
                <a:lnTo>
                  <a:pt x="971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290151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0" y="0"/>
                </a:moveTo>
                <a:lnTo>
                  <a:pt x="971637" y="0"/>
                </a:lnTo>
                <a:lnTo>
                  <a:pt x="1090257" y="118828"/>
                </a:lnTo>
                <a:lnTo>
                  <a:pt x="971637" y="237657"/>
                </a:lnTo>
                <a:lnTo>
                  <a:pt x="0" y="237657"/>
                </a:lnTo>
                <a:lnTo>
                  <a:pt x="118620" y="118828"/>
                </a:lnTo>
                <a:lnTo>
                  <a:pt x="0" y="0"/>
                </a:lnTo>
                <a:close/>
              </a:path>
            </a:pathLst>
          </a:custGeom>
          <a:ln w="4659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7677504" y="278952"/>
            <a:ext cx="316230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BEBEBE"/>
                </a:solidFill>
                <a:latin typeface="Arial"/>
                <a:cs typeface="Arial"/>
              </a:rPr>
              <a:t>Ge</a:t>
            </a: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s</a:t>
            </a:r>
            <a:r>
              <a:rPr sz="500" b="1" spc="10" dirty="0">
                <a:solidFill>
                  <a:srgbClr val="BEBEBE"/>
                </a:solidFill>
                <a:latin typeface="Arial"/>
                <a:cs typeface="Arial"/>
              </a:rPr>
              <a:t>ti</a:t>
            </a: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on</a:t>
            </a:r>
            <a:r>
              <a:rPr sz="500" b="1" spc="20" dirty="0">
                <a:solidFill>
                  <a:srgbClr val="BEBEBE"/>
                </a:solidFill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276773" y="156984"/>
            <a:ext cx="105836" cy="1060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7301873" y="163269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4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8319355" y="203580"/>
            <a:ext cx="1138519" cy="2825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335055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971056" y="0"/>
                </a:moveTo>
                <a:lnTo>
                  <a:pt x="0" y="0"/>
                </a:lnTo>
                <a:lnTo>
                  <a:pt x="118620" y="118828"/>
                </a:lnTo>
                <a:lnTo>
                  <a:pt x="0" y="237657"/>
                </a:lnTo>
                <a:lnTo>
                  <a:pt x="971056" y="237657"/>
                </a:lnTo>
                <a:lnTo>
                  <a:pt x="1089676" y="118828"/>
                </a:lnTo>
                <a:lnTo>
                  <a:pt x="971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335055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0" y="0"/>
                </a:moveTo>
                <a:lnTo>
                  <a:pt x="971056" y="0"/>
                </a:lnTo>
                <a:lnTo>
                  <a:pt x="1089676" y="118828"/>
                </a:lnTo>
                <a:lnTo>
                  <a:pt x="971056" y="237657"/>
                </a:lnTo>
                <a:lnTo>
                  <a:pt x="0" y="237657"/>
                </a:lnTo>
                <a:lnTo>
                  <a:pt x="118620" y="118828"/>
                </a:lnTo>
                <a:lnTo>
                  <a:pt x="0" y="0"/>
                </a:lnTo>
                <a:close/>
              </a:path>
            </a:pathLst>
          </a:custGeom>
          <a:ln w="4659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8596809" y="278952"/>
            <a:ext cx="568325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Rendicontazione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8320513" y="159897"/>
            <a:ext cx="105836" cy="1060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8346099" y="166065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4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229258" y="198628"/>
            <a:ext cx="1135380" cy="272415"/>
          </a:xfrm>
          <a:custGeom>
            <a:avLst/>
            <a:gdLst/>
            <a:ahLst/>
            <a:cxnLst/>
            <a:rect l="l" t="t" r="r" b="b"/>
            <a:pathLst>
              <a:path w="1135379" h="272415">
                <a:moveTo>
                  <a:pt x="0" y="0"/>
                </a:moveTo>
                <a:lnTo>
                  <a:pt x="999257" y="0"/>
                </a:lnTo>
                <a:lnTo>
                  <a:pt x="1135031" y="136011"/>
                </a:lnTo>
                <a:lnTo>
                  <a:pt x="999257" y="272024"/>
                </a:lnTo>
                <a:lnTo>
                  <a:pt x="0" y="272024"/>
                </a:lnTo>
                <a:lnTo>
                  <a:pt x="0" y="0"/>
                </a:lnTo>
                <a:close/>
              </a:path>
            </a:pathLst>
          </a:custGeom>
          <a:ln w="11066">
            <a:solidFill>
              <a:srgbClr val="FFC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217915" y="159897"/>
            <a:ext cx="106417" cy="1060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6243364" y="166065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4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1173841" y="6555545"/>
            <a:ext cx="2571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42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07692" y="2205202"/>
            <a:ext cx="2446020" cy="5410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63011" y="2264625"/>
            <a:ext cx="1135392" cy="4755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133600" y="2231135"/>
            <a:ext cx="2344420" cy="439420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08585" rIns="0" bIns="0" rtlCol="0">
            <a:spAutoFit/>
          </a:bodyPr>
          <a:lstStyle/>
          <a:p>
            <a:pPr marL="762635">
              <a:lnSpc>
                <a:spcPct val="100000"/>
              </a:lnSpc>
              <a:spcBef>
                <a:spcPts val="855"/>
              </a:spcBef>
            </a:pP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ENTRATE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40358" y="2205989"/>
            <a:ext cx="504825" cy="502920"/>
          </a:xfrm>
          <a:custGeom>
            <a:avLst/>
            <a:gdLst/>
            <a:ahLst/>
            <a:cxnLst/>
            <a:rect l="l" t="t" r="r" b="b"/>
            <a:pathLst>
              <a:path w="504825" h="502919">
                <a:moveTo>
                  <a:pt x="0" y="251460"/>
                </a:moveTo>
                <a:lnTo>
                  <a:pt x="4062" y="206243"/>
                </a:lnTo>
                <a:lnTo>
                  <a:pt x="15777" y="163693"/>
                </a:lnTo>
                <a:lnTo>
                  <a:pt x="34431" y="124516"/>
                </a:lnTo>
                <a:lnTo>
                  <a:pt x="59312" y="89422"/>
                </a:lnTo>
                <a:lnTo>
                  <a:pt x="89710" y="59120"/>
                </a:lnTo>
                <a:lnTo>
                  <a:pt x="124911" y="34318"/>
                </a:lnTo>
                <a:lnTo>
                  <a:pt x="164205" y="15725"/>
                </a:lnTo>
                <a:lnTo>
                  <a:pt x="206879" y="4049"/>
                </a:lnTo>
                <a:lnTo>
                  <a:pt x="252222" y="0"/>
                </a:lnTo>
                <a:lnTo>
                  <a:pt x="297564" y="4049"/>
                </a:lnTo>
                <a:lnTo>
                  <a:pt x="340238" y="15725"/>
                </a:lnTo>
                <a:lnTo>
                  <a:pt x="379532" y="34318"/>
                </a:lnTo>
                <a:lnTo>
                  <a:pt x="414733" y="59120"/>
                </a:lnTo>
                <a:lnTo>
                  <a:pt x="445131" y="89422"/>
                </a:lnTo>
                <a:lnTo>
                  <a:pt x="470012" y="124516"/>
                </a:lnTo>
                <a:lnTo>
                  <a:pt x="488666" y="163693"/>
                </a:lnTo>
                <a:lnTo>
                  <a:pt x="500381" y="206243"/>
                </a:lnTo>
                <a:lnTo>
                  <a:pt x="504443" y="251460"/>
                </a:lnTo>
                <a:lnTo>
                  <a:pt x="500381" y="296676"/>
                </a:lnTo>
                <a:lnTo>
                  <a:pt x="488666" y="339226"/>
                </a:lnTo>
                <a:lnTo>
                  <a:pt x="470012" y="378403"/>
                </a:lnTo>
                <a:lnTo>
                  <a:pt x="445131" y="413497"/>
                </a:lnTo>
                <a:lnTo>
                  <a:pt x="414733" y="443799"/>
                </a:lnTo>
                <a:lnTo>
                  <a:pt x="379532" y="468601"/>
                </a:lnTo>
                <a:lnTo>
                  <a:pt x="340238" y="487194"/>
                </a:lnTo>
                <a:lnTo>
                  <a:pt x="297564" y="498870"/>
                </a:lnTo>
                <a:lnTo>
                  <a:pt x="252222" y="502920"/>
                </a:lnTo>
                <a:lnTo>
                  <a:pt x="206879" y="498870"/>
                </a:lnTo>
                <a:lnTo>
                  <a:pt x="164205" y="487194"/>
                </a:lnTo>
                <a:lnTo>
                  <a:pt x="124911" y="468601"/>
                </a:lnTo>
                <a:lnTo>
                  <a:pt x="89710" y="443799"/>
                </a:lnTo>
                <a:lnTo>
                  <a:pt x="59312" y="413497"/>
                </a:lnTo>
                <a:lnTo>
                  <a:pt x="34431" y="378403"/>
                </a:lnTo>
                <a:lnTo>
                  <a:pt x="15777" y="339226"/>
                </a:lnTo>
                <a:lnTo>
                  <a:pt x="4062" y="296676"/>
                </a:lnTo>
                <a:lnTo>
                  <a:pt x="0" y="251460"/>
                </a:lnTo>
                <a:close/>
              </a:path>
            </a:pathLst>
          </a:custGeom>
          <a:ln w="28956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67534" y="2304288"/>
            <a:ext cx="247015" cy="301625"/>
          </a:xfrm>
          <a:custGeom>
            <a:avLst/>
            <a:gdLst/>
            <a:ahLst/>
            <a:cxnLst/>
            <a:rect l="l" t="t" r="r" b="b"/>
            <a:pathLst>
              <a:path w="247014" h="301625">
                <a:moveTo>
                  <a:pt x="161494" y="72516"/>
                </a:moveTo>
                <a:lnTo>
                  <a:pt x="83389" y="72516"/>
                </a:lnTo>
                <a:lnTo>
                  <a:pt x="79579" y="75184"/>
                </a:lnTo>
                <a:lnTo>
                  <a:pt x="79579" y="80645"/>
                </a:lnTo>
                <a:lnTo>
                  <a:pt x="83389" y="83312"/>
                </a:lnTo>
                <a:lnTo>
                  <a:pt x="161494" y="83312"/>
                </a:lnTo>
                <a:lnTo>
                  <a:pt x="165177" y="80645"/>
                </a:lnTo>
                <a:lnTo>
                  <a:pt x="165177" y="75184"/>
                </a:lnTo>
                <a:lnTo>
                  <a:pt x="161494" y="72516"/>
                </a:lnTo>
                <a:close/>
              </a:path>
              <a:path w="247014" h="301625">
                <a:moveTo>
                  <a:pt x="50367" y="8616"/>
                </a:moveTo>
                <a:lnTo>
                  <a:pt x="38685" y="10795"/>
                </a:lnTo>
                <a:lnTo>
                  <a:pt x="34585" y="15940"/>
                </a:lnTo>
                <a:lnTo>
                  <a:pt x="33986" y="21859"/>
                </a:lnTo>
                <a:lnTo>
                  <a:pt x="37578" y="26279"/>
                </a:lnTo>
                <a:lnTo>
                  <a:pt x="46051" y="26924"/>
                </a:lnTo>
                <a:lnTo>
                  <a:pt x="61966" y="29767"/>
                </a:lnTo>
                <a:lnTo>
                  <a:pt x="78214" y="39957"/>
                </a:lnTo>
                <a:lnTo>
                  <a:pt x="89556" y="53695"/>
                </a:lnTo>
                <a:lnTo>
                  <a:pt x="90755" y="67183"/>
                </a:lnTo>
                <a:lnTo>
                  <a:pt x="154128" y="67183"/>
                </a:lnTo>
                <a:lnTo>
                  <a:pt x="184417" y="29767"/>
                </a:lnTo>
                <a:lnTo>
                  <a:pt x="207770" y="25904"/>
                </a:lnTo>
                <a:lnTo>
                  <a:pt x="212262" y="20859"/>
                </a:lnTo>
                <a:lnTo>
                  <a:pt x="212121" y="18796"/>
                </a:lnTo>
                <a:lnTo>
                  <a:pt x="83389" y="18796"/>
                </a:lnTo>
                <a:lnTo>
                  <a:pt x="73779" y="16402"/>
                </a:lnTo>
                <a:lnTo>
                  <a:pt x="62418" y="11747"/>
                </a:lnTo>
                <a:lnTo>
                  <a:pt x="50367" y="8616"/>
                </a:lnTo>
                <a:close/>
              </a:path>
              <a:path w="247014" h="301625">
                <a:moveTo>
                  <a:pt x="124283" y="0"/>
                </a:moveTo>
                <a:lnTo>
                  <a:pt x="107910" y="2936"/>
                </a:lnTo>
                <a:lnTo>
                  <a:pt x="99597" y="9398"/>
                </a:lnTo>
                <a:lnTo>
                  <a:pt x="93404" y="15859"/>
                </a:lnTo>
                <a:lnTo>
                  <a:pt x="83389" y="18796"/>
                </a:lnTo>
                <a:lnTo>
                  <a:pt x="161494" y="18796"/>
                </a:lnTo>
                <a:lnTo>
                  <a:pt x="151518" y="15859"/>
                </a:lnTo>
                <a:lnTo>
                  <a:pt x="145698" y="9398"/>
                </a:lnTo>
                <a:lnTo>
                  <a:pt x="138473" y="2936"/>
                </a:lnTo>
                <a:lnTo>
                  <a:pt x="124283" y="0"/>
                </a:lnTo>
                <a:close/>
              </a:path>
              <a:path w="247014" h="301625">
                <a:moveTo>
                  <a:pt x="206198" y="10795"/>
                </a:moveTo>
                <a:lnTo>
                  <a:pt x="191355" y="10866"/>
                </a:lnTo>
                <a:lnTo>
                  <a:pt x="179655" y="13747"/>
                </a:lnTo>
                <a:lnTo>
                  <a:pt x="170051" y="17152"/>
                </a:lnTo>
                <a:lnTo>
                  <a:pt x="161494" y="18796"/>
                </a:lnTo>
                <a:lnTo>
                  <a:pt x="212121" y="18796"/>
                </a:lnTo>
                <a:lnTo>
                  <a:pt x="211849" y="14815"/>
                </a:lnTo>
                <a:lnTo>
                  <a:pt x="206198" y="10795"/>
                </a:lnTo>
                <a:close/>
              </a:path>
              <a:path w="247014" h="301625">
                <a:moveTo>
                  <a:pt x="154128" y="88646"/>
                </a:moveTo>
                <a:lnTo>
                  <a:pt x="90755" y="88646"/>
                </a:lnTo>
                <a:lnTo>
                  <a:pt x="77862" y="100742"/>
                </a:lnTo>
                <a:lnTo>
                  <a:pt x="47839" y="124936"/>
                </a:lnTo>
                <a:lnTo>
                  <a:pt x="17714" y="161226"/>
                </a:lnTo>
                <a:lnTo>
                  <a:pt x="6250" y="205206"/>
                </a:lnTo>
                <a:lnTo>
                  <a:pt x="4794" y="231139"/>
                </a:lnTo>
                <a:lnTo>
                  <a:pt x="5214" y="248874"/>
                </a:lnTo>
                <a:lnTo>
                  <a:pt x="8840" y="268732"/>
                </a:lnTo>
                <a:lnTo>
                  <a:pt x="8243" y="275963"/>
                </a:lnTo>
                <a:lnTo>
                  <a:pt x="3776" y="284479"/>
                </a:lnTo>
                <a:lnTo>
                  <a:pt x="0" y="292520"/>
                </a:lnTo>
                <a:lnTo>
                  <a:pt x="1474" y="298323"/>
                </a:lnTo>
                <a:lnTo>
                  <a:pt x="8824" y="301261"/>
                </a:lnTo>
                <a:lnTo>
                  <a:pt x="18651" y="299926"/>
                </a:lnTo>
                <a:lnTo>
                  <a:pt x="29192" y="297090"/>
                </a:lnTo>
                <a:lnTo>
                  <a:pt x="38685" y="295528"/>
                </a:lnTo>
                <a:lnTo>
                  <a:pt x="244866" y="295528"/>
                </a:lnTo>
                <a:lnTo>
                  <a:pt x="246435" y="292520"/>
                </a:lnTo>
                <a:lnTo>
                  <a:pt x="242472" y="284479"/>
                </a:lnTo>
                <a:lnTo>
                  <a:pt x="237105" y="275963"/>
                </a:lnTo>
                <a:lnTo>
                  <a:pt x="235916" y="268732"/>
                </a:lnTo>
                <a:lnTo>
                  <a:pt x="131776" y="268732"/>
                </a:lnTo>
                <a:lnTo>
                  <a:pt x="109424" y="266064"/>
                </a:lnTo>
                <a:lnTo>
                  <a:pt x="109424" y="255270"/>
                </a:lnTo>
                <a:lnTo>
                  <a:pt x="98859" y="253226"/>
                </a:lnTo>
                <a:lnTo>
                  <a:pt x="60529" y="232076"/>
                </a:lnTo>
                <a:lnTo>
                  <a:pt x="57227" y="217677"/>
                </a:lnTo>
                <a:lnTo>
                  <a:pt x="146635" y="217677"/>
                </a:lnTo>
                <a:lnTo>
                  <a:pt x="131863" y="212770"/>
                </a:lnTo>
                <a:lnTo>
                  <a:pt x="91128" y="204051"/>
                </a:lnTo>
                <a:lnTo>
                  <a:pt x="61037" y="182752"/>
                </a:lnTo>
                <a:lnTo>
                  <a:pt x="61037" y="174625"/>
                </a:lnTo>
                <a:lnTo>
                  <a:pt x="93581" y="145764"/>
                </a:lnTo>
                <a:lnTo>
                  <a:pt x="116790" y="142366"/>
                </a:lnTo>
                <a:lnTo>
                  <a:pt x="116790" y="134365"/>
                </a:lnTo>
                <a:lnTo>
                  <a:pt x="207039" y="134365"/>
                </a:lnTo>
                <a:lnTo>
                  <a:pt x="196990" y="124936"/>
                </a:lnTo>
                <a:lnTo>
                  <a:pt x="167018" y="100742"/>
                </a:lnTo>
                <a:lnTo>
                  <a:pt x="154128" y="88646"/>
                </a:lnTo>
                <a:close/>
              </a:path>
              <a:path w="247014" h="301625">
                <a:moveTo>
                  <a:pt x="244866" y="295528"/>
                </a:moveTo>
                <a:lnTo>
                  <a:pt x="206198" y="295528"/>
                </a:lnTo>
                <a:lnTo>
                  <a:pt x="215673" y="297090"/>
                </a:lnTo>
                <a:lnTo>
                  <a:pt x="226185" y="299926"/>
                </a:lnTo>
                <a:lnTo>
                  <a:pt x="236005" y="301261"/>
                </a:lnTo>
                <a:lnTo>
                  <a:pt x="243409" y="298323"/>
                </a:lnTo>
                <a:lnTo>
                  <a:pt x="244866" y="295528"/>
                </a:lnTo>
                <a:close/>
              </a:path>
              <a:path w="247014" h="301625">
                <a:moveTo>
                  <a:pt x="206198" y="295528"/>
                </a:moveTo>
                <a:lnTo>
                  <a:pt x="38685" y="295528"/>
                </a:lnTo>
                <a:lnTo>
                  <a:pt x="58846" y="295965"/>
                </a:lnTo>
                <a:lnTo>
                  <a:pt x="101979" y="297886"/>
                </a:lnTo>
                <a:lnTo>
                  <a:pt x="124283" y="298323"/>
                </a:lnTo>
                <a:lnTo>
                  <a:pt x="144404" y="297886"/>
                </a:lnTo>
                <a:lnTo>
                  <a:pt x="186076" y="295965"/>
                </a:lnTo>
                <a:lnTo>
                  <a:pt x="206198" y="295528"/>
                </a:lnTo>
                <a:close/>
              </a:path>
              <a:path w="247014" h="301625">
                <a:moveTo>
                  <a:pt x="124743" y="162194"/>
                </a:moveTo>
                <a:lnTo>
                  <a:pt x="112577" y="162427"/>
                </a:lnTo>
                <a:lnTo>
                  <a:pt x="105614" y="163957"/>
                </a:lnTo>
                <a:lnTo>
                  <a:pt x="98248" y="169290"/>
                </a:lnTo>
                <a:lnTo>
                  <a:pt x="98248" y="174625"/>
                </a:lnTo>
                <a:lnTo>
                  <a:pt x="101931" y="177291"/>
                </a:lnTo>
                <a:lnTo>
                  <a:pt x="110505" y="180907"/>
                </a:lnTo>
                <a:lnTo>
                  <a:pt x="122902" y="183737"/>
                </a:lnTo>
                <a:lnTo>
                  <a:pt x="135989" y="186043"/>
                </a:lnTo>
                <a:lnTo>
                  <a:pt x="146635" y="188087"/>
                </a:lnTo>
                <a:lnTo>
                  <a:pt x="154957" y="190523"/>
                </a:lnTo>
                <a:lnTo>
                  <a:pt x="162923" y="193484"/>
                </a:lnTo>
                <a:lnTo>
                  <a:pt x="170174" y="196445"/>
                </a:lnTo>
                <a:lnTo>
                  <a:pt x="176353" y="198882"/>
                </a:lnTo>
                <a:lnTo>
                  <a:pt x="183846" y="204215"/>
                </a:lnTo>
                <a:lnTo>
                  <a:pt x="187529" y="212216"/>
                </a:lnTo>
                <a:lnTo>
                  <a:pt x="187529" y="220345"/>
                </a:lnTo>
                <a:lnTo>
                  <a:pt x="154985" y="252920"/>
                </a:lnTo>
                <a:lnTo>
                  <a:pt x="131776" y="255270"/>
                </a:lnTo>
                <a:lnTo>
                  <a:pt x="131776" y="268732"/>
                </a:lnTo>
                <a:lnTo>
                  <a:pt x="235916" y="268732"/>
                </a:lnTo>
                <a:lnTo>
                  <a:pt x="239613" y="248874"/>
                </a:lnTo>
                <a:lnTo>
                  <a:pt x="240155" y="227028"/>
                </a:lnTo>
                <a:lnTo>
                  <a:pt x="238577" y="205206"/>
                </a:lnTo>
                <a:lnTo>
                  <a:pt x="235916" y="185420"/>
                </a:lnTo>
                <a:lnTo>
                  <a:pt x="234587" y="177291"/>
                </a:lnTo>
                <a:lnTo>
                  <a:pt x="150318" y="177291"/>
                </a:lnTo>
                <a:lnTo>
                  <a:pt x="150318" y="171958"/>
                </a:lnTo>
                <a:lnTo>
                  <a:pt x="146635" y="169290"/>
                </a:lnTo>
                <a:lnTo>
                  <a:pt x="146635" y="166624"/>
                </a:lnTo>
                <a:lnTo>
                  <a:pt x="137600" y="163510"/>
                </a:lnTo>
                <a:lnTo>
                  <a:pt x="124743" y="162194"/>
                </a:lnTo>
                <a:close/>
              </a:path>
              <a:path w="247014" h="301625">
                <a:moveTo>
                  <a:pt x="146635" y="217677"/>
                </a:moveTo>
                <a:lnTo>
                  <a:pt x="98248" y="217677"/>
                </a:lnTo>
                <a:lnTo>
                  <a:pt x="98248" y="228346"/>
                </a:lnTo>
                <a:lnTo>
                  <a:pt x="101931" y="231139"/>
                </a:lnTo>
                <a:lnTo>
                  <a:pt x="110448" y="234140"/>
                </a:lnTo>
                <a:lnTo>
                  <a:pt x="122441" y="235140"/>
                </a:lnTo>
                <a:lnTo>
                  <a:pt x="134435" y="234140"/>
                </a:lnTo>
                <a:lnTo>
                  <a:pt x="142952" y="231139"/>
                </a:lnTo>
                <a:lnTo>
                  <a:pt x="150318" y="228346"/>
                </a:lnTo>
                <a:lnTo>
                  <a:pt x="150318" y="220345"/>
                </a:lnTo>
                <a:lnTo>
                  <a:pt x="146635" y="217677"/>
                </a:lnTo>
                <a:close/>
              </a:path>
              <a:path w="247014" h="301625">
                <a:moveTo>
                  <a:pt x="207039" y="134365"/>
                </a:moveTo>
                <a:lnTo>
                  <a:pt x="135459" y="134365"/>
                </a:lnTo>
                <a:lnTo>
                  <a:pt x="135459" y="145161"/>
                </a:lnTo>
                <a:lnTo>
                  <a:pt x="147577" y="145661"/>
                </a:lnTo>
                <a:lnTo>
                  <a:pt x="156874" y="147161"/>
                </a:lnTo>
                <a:lnTo>
                  <a:pt x="187529" y="177291"/>
                </a:lnTo>
                <a:lnTo>
                  <a:pt x="234587" y="177291"/>
                </a:lnTo>
                <a:lnTo>
                  <a:pt x="233937" y="173323"/>
                </a:lnTo>
                <a:lnTo>
                  <a:pt x="228471" y="161226"/>
                </a:lnTo>
                <a:lnTo>
                  <a:pt x="220218" y="149129"/>
                </a:lnTo>
                <a:lnTo>
                  <a:pt x="209881" y="137033"/>
                </a:lnTo>
                <a:lnTo>
                  <a:pt x="207039" y="134365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36547" y="2784348"/>
            <a:ext cx="3357245" cy="76200"/>
          </a:xfrm>
          <a:custGeom>
            <a:avLst/>
            <a:gdLst/>
            <a:ahLst/>
            <a:cxnLst/>
            <a:rect l="l" t="t" r="r" b="b"/>
            <a:pathLst>
              <a:path w="3357245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4921" y="44450"/>
                </a:lnTo>
                <a:lnTo>
                  <a:pt x="38100" y="44450"/>
                </a:lnTo>
                <a:lnTo>
                  <a:pt x="38100" y="31750"/>
                </a:lnTo>
                <a:lnTo>
                  <a:pt x="74921" y="31750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  <a:path w="3357245" h="76200">
                <a:moveTo>
                  <a:pt x="3318637" y="0"/>
                </a:moveTo>
                <a:lnTo>
                  <a:pt x="3303789" y="2988"/>
                </a:lnTo>
                <a:lnTo>
                  <a:pt x="3291681" y="11144"/>
                </a:lnTo>
                <a:lnTo>
                  <a:pt x="3283525" y="23252"/>
                </a:lnTo>
                <a:lnTo>
                  <a:pt x="3280537" y="38100"/>
                </a:lnTo>
                <a:lnTo>
                  <a:pt x="3283525" y="52947"/>
                </a:lnTo>
                <a:lnTo>
                  <a:pt x="3291681" y="65055"/>
                </a:lnTo>
                <a:lnTo>
                  <a:pt x="3303789" y="73211"/>
                </a:lnTo>
                <a:lnTo>
                  <a:pt x="3318637" y="76200"/>
                </a:lnTo>
                <a:lnTo>
                  <a:pt x="3333430" y="73211"/>
                </a:lnTo>
                <a:lnTo>
                  <a:pt x="3345545" y="65055"/>
                </a:lnTo>
                <a:lnTo>
                  <a:pt x="3353730" y="52947"/>
                </a:lnTo>
                <a:lnTo>
                  <a:pt x="3355451" y="44450"/>
                </a:lnTo>
                <a:lnTo>
                  <a:pt x="3318637" y="44450"/>
                </a:lnTo>
                <a:lnTo>
                  <a:pt x="3318637" y="31750"/>
                </a:lnTo>
                <a:lnTo>
                  <a:pt x="3355451" y="31750"/>
                </a:lnTo>
                <a:lnTo>
                  <a:pt x="3353730" y="23252"/>
                </a:lnTo>
                <a:lnTo>
                  <a:pt x="3345545" y="11144"/>
                </a:lnTo>
                <a:lnTo>
                  <a:pt x="3333430" y="2988"/>
                </a:lnTo>
                <a:lnTo>
                  <a:pt x="3318637" y="0"/>
                </a:lnTo>
                <a:close/>
              </a:path>
              <a:path w="3357245" h="76200">
                <a:moveTo>
                  <a:pt x="74921" y="31750"/>
                </a:moveTo>
                <a:lnTo>
                  <a:pt x="38100" y="31750"/>
                </a:lnTo>
                <a:lnTo>
                  <a:pt x="38100" y="44450"/>
                </a:lnTo>
                <a:lnTo>
                  <a:pt x="74921" y="44450"/>
                </a:lnTo>
                <a:lnTo>
                  <a:pt x="76200" y="38100"/>
                </a:lnTo>
                <a:lnTo>
                  <a:pt x="74921" y="31750"/>
                </a:lnTo>
                <a:close/>
              </a:path>
              <a:path w="3357245" h="76200">
                <a:moveTo>
                  <a:pt x="3281815" y="31750"/>
                </a:moveTo>
                <a:lnTo>
                  <a:pt x="74921" y="31750"/>
                </a:lnTo>
                <a:lnTo>
                  <a:pt x="76200" y="38100"/>
                </a:lnTo>
                <a:lnTo>
                  <a:pt x="74921" y="44450"/>
                </a:lnTo>
                <a:lnTo>
                  <a:pt x="3281815" y="44450"/>
                </a:lnTo>
                <a:lnTo>
                  <a:pt x="3280537" y="38100"/>
                </a:lnTo>
                <a:lnTo>
                  <a:pt x="3281815" y="31750"/>
                </a:lnTo>
                <a:close/>
              </a:path>
              <a:path w="3357245" h="76200">
                <a:moveTo>
                  <a:pt x="3355451" y="31750"/>
                </a:moveTo>
                <a:lnTo>
                  <a:pt x="3318637" y="31750"/>
                </a:lnTo>
                <a:lnTo>
                  <a:pt x="3318637" y="44450"/>
                </a:lnTo>
                <a:lnTo>
                  <a:pt x="3355451" y="44450"/>
                </a:lnTo>
                <a:lnTo>
                  <a:pt x="3356737" y="38100"/>
                </a:lnTo>
                <a:lnTo>
                  <a:pt x="3355451" y="3175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47559" y="2205202"/>
            <a:ext cx="2447544" cy="5410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15656" y="2264625"/>
            <a:ext cx="909827" cy="4755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173468" y="2231135"/>
            <a:ext cx="2345690" cy="439420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0858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85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SPESE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380226" y="2205989"/>
            <a:ext cx="504825" cy="502920"/>
          </a:xfrm>
          <a:custGeom>
            <a:avLst/>
            <a:gdLst/>
            <a:ahLst/>
            <a:cxnLst/>
            <a:rect l="l" t="t" r="r" b="b"/>
            <a:pathLst>
              <a:path w="504825" h="502919">
                <a:moveTo>
                  <a:pt x="0" y="251460"/>
                </a:moveTo>
                <a:lnTo>
                  <a:pt x="4062" y="206243"/>
                </a:lnTo>
                <a:lnTo>
                  <a:pt x="15777" y="163693"/>
                </a:lnTo>
                <a:lnTo>
                  <a:pt x="34431" y="124516"/>
                </a:lnTo>
                <a:lnTo>
                  <a:pt x="59312" y="89422"/>
                </a:lnTo>
                <a:lnTo>
                  <a:pt x="89710" y="59120"/>
                </a:lnTo>
                <a:lnTo>
                  <a:pt x="124911" y="34318"/>
                </a:lnTo>
                <a:lnTo>
                  <a:pt x="164205" y="15725"/>
                </a:lnTo>
                <a:lnTo>
                  <a:pt x="206879" y="4049"/>
                </a:lnTo>
                <a:lnTo>
                  <a:pt x="252222" y="0"/>
                </a:lnTo>
                <a:lnTo>
                  <a:pt x="297564" y="4049"/>
                </a:lnTo>
                <a:lnTo>
                  <a:pt x="340238" y="15725"/>
                </a:lnTo>
                <a:lnTo>
                  <a:pt x="379532" y="34318"/>
                </a:lnTo>
                <a:lnTo>
                  <a:pt x="414733" y="59120"/>
                </a:lnTo>
                <a:lnTo>
                  <a:pt x="445131" y="89422"/>
                </a:lnTo>
                <a:lnTo>
                  <a:pt x="470012" y="124516"/>
                </a:lnTo>
                <a:lnTo>
                  <a:pt x="488666" y="163693"/>
                </a:lnTo>
                <a:lnTo>
                  <a:pt x="500381" y="206243"/>
                </a:lnTo>
                <a:lnTo>
                  <a:pt x="504444" y="251460"/>
                </a:lnTo>
                <a:lnTo>
                  <a:pt x="500381" y="296676"/>
                </a:lnTo>
                <a:lnTo>
                  <a:pt x="488666" y="339226"/>
                </a:lnTo>
                <a:lnTo>
                  <a:pt x="470012" y="378403"/>
                </a:lnTo>
                <a:lnTo>
                  <a:pt x="445131" y="413497"/>
                </a:lnTo>
                <a:lnTo>
                  <a:pt x="414733" y="443799"/>
                </a:lnTo>
                <a:lnTo>
                  <a:pt x="379532" y="468601"/>
                </a:lnTo>
                <a:lnTo>
                  <a:pt x="340238" y="487194"/>
                </a:lnTo>
                <a:lnTo>
                  <a:pt x="297564" y="498870"/>
                </a:lnTo>
                <a:lnTo>
                  <a:pt x="252222" y="502920"/>
                </a:lnTo>
                <a:lnTo>
                  <a:pt x="206879" y="498870"/>
                </a:lnTo>
                <a:lnTo>
                  <a:pt x="164205" y="487194"/>
                </a:lnTo>
                <a:lnTo>
                  <a:pt x="124911" y="468601"/>
                </a:lnTo>
                <a:lnTo>
                  <a:pt x="89710" y="443799"/>
                </a:lnTo>
                <a:lnTo>
                  <a:pt x="59312" y="413497"/>
                </a:lnTo>
                <a:lnTo>
                  <a:pt x="34431" y="378403"/>
                </a:lnTo>
                <a:lnTo>
                  <a:pt x="15777" y="339226"/>
                </a:lnTo>
                <a:lnTo>
                  <a:pt x="4062" y="296676"/>
                </a:lnTo>
                <a:lnTo>
                  <a:pt x="0" y="251460"/>
                </a:lnTo>
                <a:close/>
              </a:path>
            </a:pathLst>
          </a:custGeom>
          <a:ln w="28955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77940" y="2784348"/>
            <a:ext cx="3357245" cy="76200"/>
          </a:xfrm>
          <a:custGeom>
            <a:avLst/>
            <a:gdLst/>
            <a:ahLst/>
            <a:cxnLst/>
            <a:rect l="l" t="t" r="r" b="b"/>
            <a:pathLst>
              <a:path w="3357245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4921" y="44450"/>
                </a:lnTo>
                <a:lnTo>
                  <a:pt x="38100" y="44450"/>
                </a:lnTo>
                <a:lnTo>
                  <a:pt x="38100" y="31750"/>
                </a:lnTo>
                <a:lnTo>
                  <a:pt x="74921" y="31750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  <a:path w="3357245" h="76200">
                <a:moveTo>
                  <a:pt x="3318637" y="0"/>
                </a:moveTo>
                <a:lnTo>
                  <a:pt x="3303789" y="2988"/>
                </a:lnTo>
                <a:lnTo>
                  <a:pt x="3291681" y="11144"/>
                </a:lnTo>
                <a:lnTo>
                  <a:pt x="3283525" y="23252"/>
                </a:lnTo>
                <a:lnTo>
                  <a:pt x="3280537" y="38100"/>
                </a:lnTo>
                <a:lnTo>
                  <a:pt x="3283525" y="52947"/>
                </a:lnTo>
                <a:lnTo>
                  <a:pt x="3291681" y="65055"/>
                </a:lnTo>
                <a:lnTo>
                  <a:pt x="3303789" y="73211"/>
                </a:lnTo>
                <a:lnTo>
                  <a:pt x="3318637" y="76200"/>
                </a:lnTo>
                <a:lnTo>
                  <a:pt x="3333430" y="73211"/>
                </a:lnTo>
                <a:lnTo>
                  <a:pt x="3345545" y="65055"/>
                </a:lnTo>
                <a:lnTo>
                  <a:pt x="3353730" y="52947"/>
                </a:lnTo>
                <a:lnTo>
                  <a:pt x="3355451" y="44450"/>
                </a:lnTo>
                <a:lnTo>
                  <a:pt x="3318637" y="44450"/>
                </a:lnTo>
                <a:lnTo>
                  <a:pt x="3318637" y="31750"/>
                </a:lnTo>
                <a:lnTo>
                  <a:pt x="3355451" y="31750"/>
                </a:lnTo>
                <a:lnTo>
                  <a:pt x="3353730" y="23252"/>
                </a:lnTo>
                <a:lnTo>
                  <a:pt x="3345545" y="11144"/>
                </a:lnTo>
                <a:lnTo>
                  <a:pt x="3333430" y="2988"/>
                </a:lnTo>
                <a:lnTo>
                  <a:pt x="3318637" y="0"/>
                </a:lnTo>
                <a:close/>
              </a:path>
              <a:path w="3357245" h="76200">
                <a:moveTo>
                  <a:pt x="74921" y="31750"/>
                </a:moveTo>
                <a:lnTo>
                  <a:pt x="38100" y="31750"/>
                </a:lnTo>
                <a:lnTo>
                  <a:pt x="38100" y="44450"/>
                </a:lnTo>
                <a:lnTo>
                  <a:pt x="74921" y="44450"/>
                </a:lnTo>
                <a:lnTo>
                  <a:pt x="76200" y="38100"/>
                </a:lnTo>
                <a:lnTo>
                  <a:pt x="74921" y="31750"/>
                </a:lnTo>
                <a:close/>
              </a:path>
              <a:path w="3357245" h="76200">
                <a:moveTo>
                  <a:pt x="3281815" y="31750"/>
                </a:moveTo>
                <a:lnTo>
                  <a:pt x="74921" y="31750"/>
                </a:lnTo>
                <a:lnTo>
                  <a:pt x="76200" y="38100"/>
                </a:lnTo>
                <a:lnTo>
                  <a:pt x="74921" y="44450"/>
                </a:lnTo>
                <a:lnTo>
                  <a:pt x="3281815" y="44450"/>
                </a:lnTo>
                <a:lnTo>
                  <a:pt x="3280537" y="38100"/>
                </a:lnTo>
                <a:lnTo>
                  <a:pt x="3281815" y="31750"/>
                </a:lnTo>
                <a:close/>
              </a:path>
              <a:path w="3357245" h="76200">
                <a:moveTo>
                  <a:pt x="3355451" y="31750"/>
                </a:moveTo>
                <a:lnTo>
                  <a:pt x="3318637" y="31750"/>
                </a:lnTo>
                <a:lnTo>
                  <a:pt x="3318637" y="44450"/>
                </a:lnTo>
                <a:lnTo>
                  <a:pt x="3355451" y="44450"/>
                </a:lnTo>
                <a:lnTo>
                  <a:pt x="3356737" y="38100"/>
                </a:lnTo>
                <a:lnTo>
                  <a:pt x="3355451" y="3175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61759" y="2286000"/>
            <a:ext cx="341376" cy="3413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487169" y="2856160"/>
            <a:ext cx="3088005" cy="986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1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Le entrate sono aggregate per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fonte 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di finanziamento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, secondo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loro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provenienza.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31356" y="2962732"/>
            <a:ext cx="308546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14655" algn="l"/>
                <a:tab pos="1120775" algn="l"/>
                <a:tab pos="1745614" algn="l"/>
                <a:tab pos="2797175" algn="l"/>
              </a:tabLst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	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	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o	a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ggr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te	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531356" y="3283457"/>
            <a:ext cx="25977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destinazione*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sono distinte</a:t>
            </a:r>
            <a:r>
              <a:rPr sz="1400" spc="-1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in: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531356" y="3497427"/>
            <a:ext cx="2720975" cy="98615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40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attività;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840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progetti**;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840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gestioni economiche</a:t>
            </a:r>
            <a:r>
              <a:rPr sz="1400" spc="-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separate.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42087" y="5908649"/>
            <a:ext cx="109327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*Intesa </a:t>
            </a:r>
            <a:r>
              <a:rPr sz="1000" dirty="0">
                <a:solidFill>
                  <a:srgbClr val="001F5F"/>
                </a:solidFill>
                <a:latin typeface="Arial"/>
                <a:cs typeface="Arial"/>
              </a:rPr>
              <a:t>come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finalità di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utilizzo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delle risorse</a:t>
            </a:r>
            <a:r>
              <a:rPr sz="10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disponibili.</a:t>
            </a:r>
            <a:endParaRPr sz="10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**Nel caso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cui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un Istituto di istruzione secondaria di secondo grado funzionano, unitamente ad altri </a:t>
            </a:r>
            <a:r>
              <a:rPr sz="1000" dirty="0">
                <a:solidFill>
                  <a:srgbClr val="001F5F"/>
                </a:solidFill>
                <a:latin typeface="Arial"/>
                <a:cs typeface="Arial"/>
              </a:rPr>
              <a:t>corsi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di studio di istruzione secondaria di secondo grado, corsi di studio che richiedono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beni 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strumentali, laboratori e officine d'alto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valore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artistico o tecnologico,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maggiori risorse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per il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raggiungimento degli obiettivi di tali corsi, purché coerenti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con il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PTOF, confluiscono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in uno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specifico  progetto.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655820" y="4652771"/>
            <a:ext cx="1614170" cy="169545"/>
          </a:xfrm>
          <a:custGeom>
            <a:avLst/>
            <a:gdLst/>
            <a:ahLst/>
            <a:cxnLst/>
            <a:rect l="l" t="t" r="r" b="b"/>
            <a:pathLst>
              <a:path w="1614170" h="169545">
                <a:moveTo>
                  <a:pt x="0" y="0"/>
                </a:moveTo>
                <a:lnTo>
                  <a:pt x="0" y="78739"/>
                </a:lnTo>
                <a:lnTo>
                  <a:pt x="806957" y="169163"/>
                </a:lnTo>
                <a:lnTo>
                  <a:pt x="1509646" y="90423"/>
                </a:lnTo>
                <a:lnTo>
                  <a:pt x="806957" y="90423"/>
                </a:lnTo>
                <a:lnTo>
                  <a:pt x="0" y="0"/>
                </a:lnTo>
                <a:close/>
              </a:path>
              <a:path w="1614170" h="169545">
                <a:moveTo>
                  <a:pt x="1613915" y="0"/>
                </a:moveTo>
                <a:lnTo>
                  <a:pt x="806957" y="90423"/>
                </a:lnTo>
                <a:lnTo>
                  <a:pt x="1509646" y="90423"/>
                </a:lnTo>
                <a:lnTo>
                  <a:pt x="1613915" y="78739"/>
                </a:lnTo>
                <a:lnTo>
                  <a:pt x="1613915" y="0"/>
                </a:lnTo>
                <a:close/>
              </a:path>
            </a:pathLst>
          </a:custGeom>
          <a:solidFill>
            <a:srgbClr val="2B4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034667" y="5015001"/>
            <a:ext cx="7185659" cy="610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2065" marR="5080" indent="-1270000">
              <a:lnSpc>
                <a:spcPct val="12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Le spese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non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possono superare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, nel loro importo complessivo,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le entrate e il  Programma </a:t>
            </a:r>
            <a:r>
              <a:rPr sz="1600" b="1" spc="-15" dirty="0">
                <a:solidFill>
                  <a:srgbClr val="001F5F"/>
                </a:solidFill>
                <a:latin typeface="Arial"/>
                <a:cs typeface="Arial"/>
              </a:rPr>
              <a:t>Annuale deve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risultare in</a:t>
            </a:r>
            <a:r>
              <a:rPr sz="1600" b="1" spc="1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equilibrio.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290575" y="31242"/>
            <a:ext cx="20891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</a:t>
            </a:r>
            <a:r>
              <a:rPr dirty="0"/>
              <a:t>rogram</a:t>
            </a:r>
            <a:r>
              <a:rPr spc="-10" dirty="0"/>
              <a:t>m</a:t>
            </a:r>
            <a:r>
              <a:rPr dirty="0"/>
              <a:t>a</a:t>
            </a:r>
            <a:r>
              <a:rPr spc="5" dirty="0"/>
              <a:t>z</a:t>
            </a:r>
            <a:r>
              <a:rPr dirty="0"/>
              <a:t>ione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90575" y="339090"/>
            <a:ext cx="10982325" cy="1530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Il Programma Annuale: la</a:t>
            </a:r>
            <a:r>
              <a:rPr sz="16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struttura</a:t>
            </a:r>
            <a:endParaRPr sz="1600">
              <a:latin typeface="Arial"/>
              <a:cs typeface="Arial"/>
            </a:endParaRPr>
          </a:p>
          <a:p>
            <a:pPr marL="135255" marR="5080" algn="just">
              <a:lnSpc>
                <a:spcPct val="150000"/>
              </a:lnSpc>
              <a:spcBef>
                <a:spcPts val="12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Il Programma Annuale è redatto secondo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criterio finanziario della competenza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(l'unità temporale di riferimento è  l'esercizio finanziario che decorre dal 1° gennaio fino al 31 dicembre dello stesso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anno)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ed è costituito da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due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sezioni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,  rispettivamente denominate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“entrate”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600" spc="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“spese”.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234201" y="203580"/>
            <a:ext cx="1135031" cy="2825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46412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971056" y="0"/>
                </a:moveTo>
                <a:lnTo>
                  <a:pt x="0" y="0"/>
                </a:lnTo>
                <a:lnTo>
                  <a:pt x="0" y="237657"/>
                </a:lnTo>
                <a:lnTo>
                  <a:pt x="971056" y="237657"/>
                </a:lnTo>
                <a:lnTo>
                  <a:pt x="1089676" y="118828"/>
                </a:lnTo>
                <a:lnTo>
                  <a:pt x="971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46412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0" y="0"/>
                </a:moveTo>
                <a:lnTo>
                  <a:pt x="971056" y="0"/>
                </a:lnTo>
                <a:lnTo>
                  <a:pt x="1089676" y="118828"/>
                </a:lnTo>
                <a:lnTo>
                  <a:pt x="971056" y="237657"/>
                </a:lnTo>
                <a:lnTo>
                  <a:pt x="0" y="237657"/>
                </a:lnTo>
                <a:lnTo>
                  <a:pt x="0" y="0"/>
                </a:lnTo>
                <a:close/>
              </a:path>
            </a:pathLst>
          </a:custGeom>
          <a:ln w="4659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472813" y="278952"/>
            <a:ext cx="577215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001F5F"/>
                </a:solidFill>
                <a:latin typeface="Arial"/>
                <a:cs typeface="Arial"/>
              </a:rPr>
              <a:t>Programmazione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274452" y="203580"/>
            <a:ext cx="1139682" cy="2825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290151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971637" y="0"/>
                </a:moveTo>
                <a:lnTo>
                  <a:pt x="0" y="0"/>
                </a:lnTo>
                <a:lnTo>
                  <a:pt x="118620" y="118828"/>
                </a:lnTo>
                <a:lnTo>
                  <a:pt x="0" y="237657"/>
                </a:lnTo>
                <a:lnTo>
                  <a:pt x="971637" y="237657"/>
                </a:lnTo>
                <a:lnTo>
                  <a:pt x="1090257" y="118828"/>
                </a:lnTo>
                <a:lnTo>
                  <a:pt x="971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290151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0" y="0"/>
                </a:moveTo>
                <a:lnTo>
                  <a:pt x="971637" y="0"/>
                </a:lnTo>
                <a:lnTo>
                  <a:pt x="1090257" y="118828"/>
                </a:lnTo>
                <a:lnTo>
                  <a:pt x="971637" y="237657"/>
                </a:lnTo>
                <a:lnTo>
                  <a:pt x="0" y="237657"/>
                </a:lnTo>
                <a:lnTo>
                  <a:pt x="118620" y="118828"/>
                </a:lnTo>
                <a:lnTo>
                  <a:pt x="0" y="0"/>
                </a:lnTo>
                <a:close/>
              </a:path>
            </a:pathLst>
          </a:custGeom>
          <a:ln w="4659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677504" y="278952"/>
            <a:ext cx="316230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BEBEBE"/>
                </a:solidFill>
                <a:latin typeface="Arial"/>
                <a:cs typeface="Arial"/>
              </a:rPr>
              <a:t>Ge</a:t>
            </a: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s</a:t>
            </a:r>
            <a:r>
              <a:rPr sz="500" b="1" spc="10" dirty="0">
                <a:solidFill>
                  <a:srgbClr val="BEBEBE"/>
                </a:solidFill>
                <a:latin typeface="Arial"/>
                <a:cs typeface="Arial"/>
              </a:rPr>
              <a:t>ti</a:t>
            </a: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on</a:t>
            </a:r>
            <a:r>
              <a:rPr sz="500" b="1" spc="20" dirty="0">
                <a:solidFill>
                  <a:srgbClr val="BEBEBE"/>
                </a:solidFill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276773" y="156984"/>
            <a:ext cx="105836" cy="1060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7301873" y="163269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4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319355" y="203580"/>
            <a:ext cx="1138519" cy="2825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335055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971056" y="0"/>
                </a:moveTo>
                <a:lnTo>
                  <a:pt x="0" y="0"/>
                </a:lnTo>
                <a:lnTo>
                  <a:pt x="118620" y="118828"/>
                </a:lnTo>
                <a:lnTo>
                  <a:pt x="0" y="237657"/>
                </a:lnTo>
                <a:lnTo>
                  <a:pt x="971056" y="237657"/>
                </a:lnTo>
                <a:lnTo>
                  <a:pt x="1089676" y="118828"/>
                </a:lnTo>
                <a:lnTo>
                  <a:pt x="971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335055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0" y="0"/>
                </a:moveTo>
                <a:lnTo>
                  <a:pt x="971056" y="0"/>
                </a:lnTo>
                <a:lnTo>
                  <a:pt x="1089676" y="118828"/>
                </a:lnTo>
                <a:lnTo>
                  <a:pt x="971056" y="237657"/>
                </a:lnTo>
                <a:lnTo>
                  <a:pt x="0" y="237657"/>
                </a:lnTo>
                <a:lnTo>
                  <a:pt x="118620" y="118828"/>
                </a:lnTo>
                <a:lnTo>
                  <a:pt x="0" y="0"/>
                </a:lnTo>
                <a:close/>
              </a:path>
            </a:pathLst>
          </a:custGeom>
          <a:ln w="4659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8596809" y="278952"/>
            <a:ext cx="568325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Rendicontazione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8320513" y="159897"/>
            <a:ext cx="105836" cy="1060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8346099" y="166065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4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229258" y="198628"/>
            <a:ext cx="1135380" cy="272415"/>
          </a:xfrm>
          <a:custGeom>
            <a:avLst/>
            <a:gdLst/>
            <a:ahLst/>
            <a:cxnLst/>
            <a:rect l="l" t="t" r="r" b="b"/>
            <a:pathLst>
              <a:path w="1135379" h="272415">
                <a:moveTo>
                  <a:pt x="0" y="0"/>
                </a:moveTo>
                <a:lnTo>
                  <a:pt x="999257" y="0"/>
                </a:lnTo>
                <a:lnTo>
                  <a:pt x="1135031" y="136011"/>
                </a:lnTo>
                <a:lnTo>
                  <a:pt x="999257" y="272024"/>
                </a:lnTo>
                <a:lnTo>
                  <a:pt x="0" y="272024"/>
                </a:lnTo>
                <a:lnTo>
                  <a:pt x="0" y="0"/>
                </a:lnTo>
                <a:close/>
              </a:path>
            </a:pathLst>
          </a:custGeom>
          <a:ln w="11066">
            <a:solidFill>
              <a:srgbClr val="FFC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217915" y="159897"/>
            <a:ext cx="106417" cy="1060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6243364" y="166065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4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1173841" y="6555545"/>
            <a:ext cx="2571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43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2127" y="3096767"/>
            <a:ext cx="5329555" cy="2204085"/>
          </a:xfrm>
          <a:custGeom>
            <a:avLst/>
            <a:gdLst/>
            <a:ahLst/>
            <a:cxnLst/>
            <a:rect l="l" t="t" r="r" b="b"/>
            <a:pathLst>
              <a:path w="5329555" h="2204085">
                <a:moveTo>
                  <a:pt x="0" y="367284"/>
                </a:moveTo>
                <a:lnTo>
                  <a:pt x="2861" y="321217"/>
                </a:lnTo>
                <a:lnTo>
                  <a:pt x="11217" y="276857"/>
                </a:lnTo>
                <a:lnTo>
                  <a:pt x="24722" y="234548"/>
                </a:lnTo>
                <a:lnTo>
                  <a:pt x="43033" y="194633"/>
                </a:lnTo>
                <a:lnTo>
                  <a:pt x="65805" y="157458"/>
                </a:lnTo>
                <a:lnTo>
                  <a:pt x="92694" y="123366"/>
                </a:lnTo>
                <a:lnTo>
                  <a:pt x="123356" y="92703"/>
                </a:lnTo>
                <a:lnTo>
                  <a:pt x="157447" y="65812"/>
                </a:lnTo>
                <a:lnTo>
                  <a:pt x="194622" y="43038"/>
                </a:lnTo>
                <a:lnTo>
                  <a:pt x="234537" y="24725"/>
                </a:lnTo>
                <a:lnTo>
                  <a:pt x="276849" y="11218"/>
                </a:lnTo>
                <a:lnTo>
                  <a:pt x="321212" y="2862"/>
                </a:lnTo>
                <a:lnTo>
                  <a:pt x="367284" y="0"/>
                </a:lnTo>
                <a:lnTo>
                  <a:pt x="4962144" y="0"/>
                </a:lnTo>
                <a:lnTo>
                  <a:pt x="5008210" y="2862"/>
                </a:lnTo>
                <a:lnTo>
                  <a:pt x="5052570" y="11218"/>
                </a:lnTo>
                <a:lnTo>
                  <a:pt x="5094879" y="24725"/>
                </a:lnTo>
                <a:lnTo>
                  <a:pt x="5134794" y="43038"/>
                </a:lnTo>
                <a:lnTo>
                  <a:pt x="5171969" y="65812"/>
                </a:lnTo>
                <a:lnTo>
                  <a:pt x="5206061" y="92703"/>
                </a:lnTo>
                <a:lnTo>
                  <a:pt x="5236724" y="123366"/>
                </a:lnTo>
                <a:lnTo>
                  <a:pt x="5263615" y="157458"/>
                </a:lnTo>
                <a:lnTo>
                  <a:pt x="5286389" y="194633"/>
                </a:lnTo>
                <a:lnTo>
                  <a:pt x="5304702" y="234548"/>
                </a:lnTo>
                <a:lnTo>
                  <a:pt x="5318209" y="276857"/>
                </a:lnTo>
                <a:lnTo>
                  <a:pt x="5326565" y="321217"/>
                </a:lnTo>
                <a:lnTo>
                  <a:pt x="5329428" y="367284"/>
                </a:lnTo>
                <a:lnTo>
                  <a:pt x="5329428" y="1836420"/>
                </a:lnTo>
                <a:lnTo>
                  <a:pt x="5326565" y="1882486"/>
                </a:lnTo>
                <a:lnTo>
                  <a:pt x="5318209" y="1926846"/>
                </a:lnTo>
                <a:lnTo>
                  <a:pt x="5304702" y="1969155"/>
                </a:lnTo>
                <a:lnTo>
                  <a:pt x="5286389" y="2009070"/>
                </a:lnTo>
                <a:lnTo>
                  <a:pt x="5263615" y="2046245"/>
                </a:lnTo>
                <a:lnTo>
                  <a:pt x="5236724" y="2080337"/>
                </a:lnTo>
                <a:lnTo>
                  <a:pt x="5206061" y="2111000"/>
                </a:lnTo>
                <a:lnTo>
                  <a:pt x="5171969" y="2137891"/>
                </a:lnTo>
                <a:lnTo>
                  <a:pt x="5134794" y="2160665"/>
                </a:lnTo>
                <a:lnTo>
                  <a:pt x="5094879" y="2178978"/>
                </a:lnTo>
                <a:lnTo>
                  <a:pt x="5052570" y="2192485"/>
                </a:lnTo>
                <a:lnTo>
                  <a:pt x="5008210" y="2200841"/>
                </a:lnTo>
                <a:lnTo>
                  <a:pt x="4962144" y="2203704"/>
                </a:lnTo>
                <a:lnTo>
                  <a:pt x="367284" y="2203704"/>
                </a:lnTo>
                <a:lnTo>
                  <a:pt x="321212" y="2200841"/>
                </a:lnTo>
                <a:lnTo>
                  <a:pt x="276849" y="2192485"/>
                </a:lnTo>
                <a:lnTo>
                  <a:pt x="234537" y="2178978"/>
                </a:lnTo>
                <a:lnTo>
                  <a:pt x="194622" y="2160665"/>
                </a:lnTo>
                <a:lnTo>
                  <a:pt x="157447" y="2137891"/>
                </a:lnTo>
                <a:lnTo>
                  <a:pt x="123356" y="2111000"/>
                </a:lnTo>
                <a:lnTo>
                  <a:pt x="92694" y="2080337"/>
                </a:lnTo>
                <a:lnTo>
                  <a:pt x="65805" y="2046245"/>
                </a:lnTo>
                <a:lnTo>
                  <a:pt x="43033" y="2009070"/>
                </a:lnTo>
                <a:lnTo>
                  <a:pt x="24722" y="1969155"/>
                </a:lnTo>
                <a:lnTo>
                  <a:pt x="11217" y="1926846"/>
                </a:lnTo>
                <a:lnTo>
                  <a:pt x="2861" y="1882486"/>
                </a:lnTo>
                <a:lnTo>
                  <a:pt x="0" y="1836420"/>
                </a:lnTo>
                <a:lnTo>
                  <a:pt x="0" y="367284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13715" y="1755419"/>
            <a:ext cx="107886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Le entrate sono aggregate per fonte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finanziamento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e all'interno della medesima fonte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si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possono ulteriormente  distinguere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"entrate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vincolate"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"entrate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non</a:t>
            </a:r>
            <a:r>
              <a:rPr sz="1600" b="1" spc="1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vincolate".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03375" y="1053058"/>
            <a:ext cx="2446020" cy="5410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58695" y="1112481"/>
            <a:ext cx="1135392" cy="4755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29283" y="1078991"/>
            <a:ext cx="2344420" cy="439420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07950" rIns="0" bIns="0" rtlCol="0">
            <a:spAutoFit/>
          </a:bodyPr>
          <a:lstStyle/>
          <a:p>
            <a:pPr marL="762635">
              <a:lnSpc>
                <a:spcPct val="100000"/>
              </a:lnSpc>
              <a:spcBef>
                <a:spcPts val="850"/>
              </a:spcBef>
            </a:pP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ENTRATE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36041" y="1053846"/>
            <a:ext cx="504825" cy="502920"/>
          </a:xfrm>
          <a:custGeom>
            <a:avLst/>
            <a:gdLst/>
            <a:ahLst/>
            <a:cxnLst/>
            <a:rect l="l" t="t" r="r" b="b"/>
            <a:pathLst>
              <a:path w="504825" h="502919">
                <a:moveTo>
                  <a:pt x="0" y="251459"/>
                </a:moveTo>
                <a:lnTo>
                  <a:pt x="4063" y="206243"/>
                </a:lnTo>
                <a:lnTo>
                  <a:pt x="15780" y="163693"/>
                </a:lnTo>
                <a:lnTo>
                  <a:pt x="34436" y="124516"/>
                </a:lnTo>
                <a:lnTo>
                  <a:pt x="59321" y="89422"/>
                </a:lnTo>
                <a:lnTo>
                  <a:pt x="89720" y="59120"/>
                </a:lnTo>
                <a:lnTo>
                  <a:pt x="124922" y="34318"/>
                </a:lnTo>
                <a:lnTo>
                  <a:pt x="164215" y="15725"/>
                </a:lnTo>
                <a:lnTo>
                  <a:pt x="206886" y="4049"/>
                </a:lnTo>
                <a:lnTo>
                  <a:pt x="252222" y="0"/>
                </a:lnTo>
                <a:lnTo>
                  <a:pt x="297557" y="4049"/>
                </a:lnTo>
                <a:lnTo>
                  <a:pt x="340228" y="15725"/>
                </a:lnTo>
                <a:lnTo>
                  <a:pt x="379521" y="34318"/>
                </a:lnTo>
                <a:lnTo>
                  <a:pt x="414723" y="59120"/>
                </a:lnTo>
                <a:lnTo>
                  <a:pt x="445122" y="89422"/>
                </a:lnTo>
                <a:lnTo>
                  <a:pt x="470007" y="124516"/>
                </a:lnTo>
                <a:lnTo>
                  <a:pt x="488663" y="163693"/>
                </a:lnTo>
                <a:lnTo>
                  <a:pt x="500380" y="206243"/>
                </a:lnTo>
                <a:lnTo>
                  <a:pt x="504444" y="251459"/>
                </a:lnTo>
                <a:lnTo>
                  <a:pt x="500380" y="296676"/>
                </a:lnTo>
                <a:lnTo>
                  <a:pt x="488663" y="339226"/>
                </a:lnTo>
                <a:lnTo>
                  <a:pt x="470007" y="378403"/>
                </a:lnTo>
                <a:lnTo>
                  <a:pt x="445122" y="413497"/>
                </a:lnTo>
                <a:lnTo>
                  <a:pt x="414723" y="443799"/>
                </a:lnTo>
                <a:lnTo>
                  <a:pt x="379521" y="468601"/>
                </a:lnTo>
                <a:lnTo>
                  <a:pt x="340228" y="487194"/>
                </a:lnTo>
                <a:lnTo>
                  <a:pt x="297557" y="498870"/>
                </a:lnTo>
                <a:lnTo>
                  <a:pt x="252222" y="502919"/>
                </a:lnTo>
                <a:lnTo>
                  <a:pt x="206886" y="498870"/>
                </a:lnTo>
                <a:lnTo>
                  <a:pt x="164215" y="487194"/>
                </a:lnTo>
                <a:lnTo>
                  <a:pt x="124922" y="468601"/>
                </a:lnTo>
                <a:lnTo>
                  <a:pt x="89720" y="443799"/>
                </a:lnTo>
                <a:lnTo>
                  <a:pt x="59321" y="413497"/>
                </a:lnTo>
                <a:lnTo>
                  <a:pt x="34436" y="378403"/>
                </a:lnTo>
                <a:lnTo>
                  <a:pt x="15780" y="339226"/>
                </a:lnTo>
                <a:lnTo>
                  <a:pt x="4063" y="296676"/>
                </a:lnTo>
                <a:lnTo>
                  <a:pt x="0" y="251459"/>
                </a:lnTo>
                <a:close/>
              </a:path>
            </a:pathLst>
          </a:custGeom>
          <a:ln w="28956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3190" y="1152144"/>
            <a:ext cx="247015" cy="301625"/>
          </a:xfrm>
          <a:custGeom>
            <a:avLst/>
            <a:gdLst/>
            <a:ahLst/>
            <a:cxnLst/>
            <a:rect l="l" t="t" r="r" b="b"/>
            <a:pathLst>
              <a:path w="247015" h="301625">
                <a:moveTo>
                  <a:pt x="161535" y="72516"/>
                </a:moveTo>
                <a:lnTo>
                  <a:pt x="83353" y="72516"/>
                </a:lnTo>
                <a:lnTo>
                  <a:pt x="79632" y="75183"/>
                </a:lnTo>
                <a:lnTo>
                  <a:pt x="79632" y="80644"/>
                </a:lnTo>
                <a:lnTo>
                  <a:pt x="83353" y="83311"/>
                </a:lnTo>
                <a:lnTo>
                  <a:pt x="161535" y="83311"/>
                </a:lnTo>
                <a:lnTo>
                  <a:pt x="165268" y="80644"/>
                </a:lnTo>
                <a:lnTo>
                  <a:pt x="165268" y="75183"/>
                </a:lnTo>
                <a:lnTo>
                  <a:pt x="161535" y="72516"/>
                </a:lnTo>
                <a:close/>
              </a:path>
              <a:path w="247015" h="301625">
                <a:moveTo>
                  <a:pt x="50376" y="8616"/>
                </a:moveTo>
                <a:lnTo>
                  <a:pt x="38687" y="10794"/>
                </a:lnTo>
                <a:lnTo>
                  <a:pt x="34610" y="15940"/>
                </a:lnTo>
                <a:lnTo>
                  <a:pt x="34027" y="21859"/>
                </a:lnTo>
                <a:lnTo>
                  <a:pt x="37634" y="26279"/>
                </a:lnTo>
                <a:lnTo>
                  <a:pt x="46130" y="26923"/>
                </a:lnTo>
                <a:lnTo>
                  <a:pt x="62012" y="29767"/>
                </a:lnTo>
                <a:lnTo>
                  <a:pt x="78242" y="39957"/>
                </a:lnTo>
                <a:lnTo>
                  <a:pt x="89585" y="53695"/>
                </a:lnTo>
                <a:lnTo>
                  <a:pt x="90808" y="67182"/>
                </a:lnTo>
                <a:lnTo>
                  <a:pt x="154092" y="67182"/>
                </a:lnTo>
                <a:lnTo>
                  <a:pt x="184459" y="29767"/>
                </a:lnTo>
                <a:lnTo>
                  <a:pt x="207785" y="25904"/>
                </a:lnTo>
                <a:lnTo>
                  <a:pt x="212265" y="20859"/>
                </a:lnTo>
                <a:lnTo>
                  <a:pt x="212126" y="18795"/>
                </a:lnTo>
                <a:lnTo>
                  <a:pt x="83353" y="18795"/>
                </a:lnTo>
                <a:lnTo>
                  <a:pt x="73758" y="16402"/>
                </a:lnTo>
                <a:lnTo>
                  <a:pt x="62416" y="11747"/>
                </a:lnTo>
                <a:lnTo>
                  <a:pt x="50376" y="8616"/>
                </a:lnTo>
                <a:close/>
              </a:path>
              <a:path w="247015" h="301625">
                <a:moveTo>
                  <a:pt x="124311" y="0"/>
                </a:moveTo>
                <a:lnTo>
                  <a:pt x="107965" y="2936"/>
                </a:lnTo>
                <a:lnTo>
                  <a:pt x="99646" y="9398"/>
                </a:lnTo>
                <a:lnTo>
                  <a:pt x="93420" y="15859"/>
                </a:lnTo>
                <a:lnTo>
                  <a:pt x="83353" y="18795"/>
                </a:lnTo>
                <a:lnTo>
                  <a:pt x="161535" y="18795"/>
                </a:lnTo>
                <a:lnTo>
                  <a:pt x="151534" y="15859"/>
                </a:lnTo>
                <a:lnTo>
                  <a:pt x="145718" y="9398"/>
                </a:lnTo>
                <a:lnTo>
                  <a:pt x="138505" y="2936"/>
                </a:lnTo>
                <a:lnTo>
                  <a:pt x="124311" y="0"/>
                </a:lnTo>
                <a:close/>
              </a:path>
              <a:path w="247015" h="301625">
                <a:moveTo>
                  <a:pt x="206213" y="10794"/>
                </a:moveTo>
                <a:lnTo>
                  <a:pt x="191379" y="10866"/>
                </a:lnTo>
                <a:lnTo>
                  <a:pt x="179688" y="13747"/>
                </a:lnTo>
                <a:lnTo>
                  <a:pt x="170089" y="17152"/>
                </a:lnTo>
                <a:lnTo>
                  <a:pt x="161535" y="18795"/>
                </a:lnTo>
                <a:lnTo>
                  <a:pt x="212126" y="18795"/>
                </a:lnTo>
                <a:lnTo>
                  <a:pt x="211858" y="14815"/>
                </a:lnTo>
                <a:lnTo>
                  <a:pt x="206213" y="10794"/>
                </a:lnTo>
                <a:close/>
              </a:path>
              <a:path w="247015" h="301625">
                <a:moveTo>
                  <a:pt x="154092" y="88645"/>
                </a:moveTo>
                <a:lnTo>
                  <a:pt x="90808" y="88645"/>
                </a:lnTo>
                <a:lnTo>
                  <a:pt x="77891" y="100742"/>
                </a:lnTo>
                <a:lnTo>
                  <a:pt x="47876" y="124936"/>
                </a:lnTo>
                <a:lnTo>
                  <a:pt x="17745" y="161226"/>
                </a:lnTo>
                <a:lnTo>
                  <a:pt x="6282" y="205206"/>
                </a:lnTo>
                <a:lnTo>
                  <a:pt x="4809" y="231139"/>
                </a:lnTo>
                <a:lnTo>
                  <a:pt x="5236" y="248874"/>
                </a:lnTo>
                <a:lnTo>
                  <a:pt x="8906" y="268731"/>
                </a:lnTo>
                <a:lnTo>
                  <a:pt x="8264" y="275963"/>
                </a:lnTo>
                <a:lnTo>
                  <a:pt x="3783" y="284479"/>
                </a:lnTo>
                <a:lnTo>
                  <a:pt x="0" y="292520"/>
                </a:lnTo>
                <a:lnTo>
                  <a:pt x="1451" y="298322"/>
                </a:lnTo>
                <a:lnTo>
                  <a:pt x="8843" y="301261"/>
                </a:lnTo>
                <a:lnTo>
                  <a:pt x="18674" y="299926"/>
                </a:lnTo>
                <a:lnTo>
                  <a:pt x="29203" y="297090"/>
                </a:lnTo>
                <a:lnTo>
                  <a:pt x="38687" y="295528"/>
                </a:lnTo>
                <a:lnTo>
                  <a:pt x="244904" y="295528"/>
                </a:lnTo>
                <a:lnTo>
                  <a:pt x="246471" y="292520"/>
                </a:lnTo>
                <a:lnTo>
                  <a:pt x="242513" y="284479"/>
                </a:lnTo>
                <a:lnTo>
                  <a:pt x="237159" y="275963"/>
                </a:lnTo>
                <a:lnTo>
                  <a:pt x="235995" y="268731"/>
                </a:lnTo>
                <a:lnTo>
                  <a:pt x="131753" y="268731"/>
                </a:lnTo>
                <a:lnTo>
                  <a:pt x="109414" y="266064"/>
                </a:lnTo>
                <a:lnTo>
                  <a:pt x="109414" y="255269"/>
                </a:lnTo>
                <a:lnTo>
                  <a:pt x="98888" y="253226"/>
                </a:lnTo>
                <a:lnTo>
                  <a:pt x="60555" y="232076"/>
                </a:lnTo>
                <a:lnTo>
                  <a:pt x="57293" y="217677"/>
                </a:lnTo>
                <a:lnTo>
                  <a:pt x="146650" y="217677"/>
                </a:lnTo>
                <a:lnTo>
                  <a:pt x="131873" y="212770"/>
                </a:lnTo>
                <a:lnTo>
                  <a:pt x="91154" y="204051"/>
                </a:lnTo>
                <a:lnTo>
                  <a:pt x="61027" y="182752"/>
                </a:lnTo>
                <a:lnTo>
                  <a:pt x="61027" y="174625"/>
                </a:lnTo>
                <a:lnTo>
                  <a:pt x="93599" y="145764"/>
                </a:lnTo>
                <a:lnTo>
                  <a:pt x="116869" y="142366"/>
                </a:lnTo>
                <a:lnTo>
                  <a:pt x="116869" y="134365"/>
                </a:lnTo>
                <a:lnTo>
                  <a:pt x="207088" y="134365"/>
                </a:lnTo>
                <a:lnTo>
                  <a:pt x="197025" y="124936"/>
                </a:lnTo>
                <a:lnTo>
                  <a:pt x="167009" y="100742"/>
                </a:lnTo>
                <a:lnTo>
                  <a:pt x="154092" y="88645"/>
                </a:lnTo>
                <a:close/>
              </a:path>
              <a:path w="247015" h="301625">
                <a:moveTo>
                  <a:pt x="244904" y="295528"/>
                </a:moveTo>
                <a:lnTo>
                  <a:pt x="206213" y="295528"/>
                </a:lnTo>
                <a:lnTo>
                  <a:pt x="215698" y="297090"/>
                </a:lnTo>
                <a:lnTo>
                  <a:pt x="226227" y="299926"/>
                </a:lnTo>
                <a:lnTo>
                  <a:pt x="236058" y="301261"/>
                </a:lnTo>
                <a:lnTo>
                  <a:pt x="243450" y="298322"/>
                </a:lnTo>
                <a:lnTo>
                  <a:pt x="244904" y="295528"/>
                </a:lnTo>
                <a:close/>
              </a:path>
              <a:path w="247015" h="301625">
                <a:moveTo>
                  <a:pt x="206213" y="295528"/>
                </a:moveTo>
                <a:lnTo>
                  <a:pt x="38687" y="295528"/>
                </a:lnTo>
                <a:lnTo>
                  <a:pt x="58872" y="295965"/>
                </a:lnTo>
                <a:lnTo>
                  <a:pt x="102033" y="297886"/>
                </a:lnTo>
                <a:lnTo>
                  <a:pt x="124311" y="298322"/>
                </a:lnTo>
                <a:lnTo>
                  <a:pt x="144438" y="297886"/>
                </a:lnTo>
                <a:lnTo>
                  <a:pt x="186086" y="295965"/>
                </a:lnTo>
                <a:lnTo>
                  <a:pt x="206213" y="295528"/>
                </a:lnTo>
                <a:close/>
              </a:path>
              <a:path w="247015" h="301625">
                <a:moveTo>
                  <a:pt x="124776" y="162194"/>
                </a:moveTo>
                <a:lnTo>
                  <a:pt x="112616" y="162427"/>
                </a:lnTo>
                <a:lnTo>
                  <a:pt x="105693" y="163956"/>
                </a:lnTo>
                <a:lnTo>
                  <a:pt x="98250" y="169290"/>
                </a:lnTo>
                <a:lnTo>
                  <a:pt x="98250" y="174625"/>
                </a:lnTo>
                <a:lnTo>
                  <a:pt x="101972" y="177291"/>
                </a:lnTo>
                <a:lnTo>
                  <a:pt x="110521" y="180907"/>
                </a:lnTo>
                <a:lnTo>
                  <a:pt x="122911" y="183737"/>
                </a:lnTo>
                <a:lnTo>
                  <a:pt x="136001" y="186043"/>
                </a:lnTo>
                <a:lnTo>
                  <a:pt x="146650" y="188086"/>
                </a:lnTo>
                <a:lnTo>
                  <a:pt x="154966" y="190523"/>
                </a:lnTo>
                <a:lnTo>
                  <a:pt x="162936" y="193484"/>
                </a:lnTo>
                <a:lnTo>
                  <a:pt x="170208" y="196445"/>
                </a:lnTo>
                <a:lnTo>
                  <a:pt x="176432" y="198881"/>
                </a:lnTo>
                <a:lnTo>
                  <a:pt x="183874" y="204215"/>
                </a:lnTo>
                <a:lnTo>
                  <a:pt x="187595" y="212216"/>
                </a:lnTo>
                <a:lnTo>
                  <a:pt x="187595" y="220344"/>
                </a:lnTo>
                <a:lnTo>
                  <a:pt x="155023" y="252920"/>
                </a:lnTo>
                <a:lnTo>
                  <a:pt x="131753" y="255269"/>
                </a:lnTo>
                <a:lnTo>
                  <a:pt x="131753" y="268731"/>
                </a:lnTo>
                <a:lnTo>
                  <a:pt x="235995" y="268731"/>
                </a:lnTo>
                <a:lnTo>
                  <a:pt x="239663" y="248874"/>
                </a:lnTo>
                <a:lnTo>
                  <a:pt x="240186" y="227028"/>
                </a:lnTo>
                <a:lnTo>
                  <a:pt x="238613" y="205206"/>
                </a:lnTo>
                <a:lnTo>
                  <a:pt x="235995" y="185419"/>
                </a:lnTo>
                <a:lnTo>
                  <a:pt x="234666" y="177291"/>
                </a:lnTo>
                <a:lnTo>
                  <a:pt x="150371" y="177291"/>
                </a:lnTo>
                <a:lnTo>
                  <a:pt x="150371" y="171957"/>
                </a:lnTo>
                <a:lnTo>
                  <a:pt x="146650" y="169290"/>
                </a:lnTo>
                <a:lnTo>
                  <a:pt x="146650" y="166623"/>
                </a:lnTo>
                <a:lnTo>
                  <a:pt x="137634" y="163510"/>
                </a:lnTo>
                <a:lnTo>
                  <a:pt x="124776" y="162194"/>
                </a:lnTo>
                <a:close/>
              </a:path>
              <a:path w="247015" h="301625">
                <a:moveTo>
                  <a:pt x="146650" y="217677"/>
                </a:moveTo>
                <a:lnTo>
                  <a:pt x="98250" y="217677"/>
                </a:lnTo>
                <a:lnTo>
                  <a:pt x="98250" y="228345"/>
                </a:lnTo>
                <a:lnTo>
                  <a:pt x="101972" y="231139"/>
                </a:lnTo>
                <a:lnTo>
                  <a:pt x="110463" y="234140"/>
                </a:lnTo>
                <a:lnTo>
                  <a:pt x="122446" y="235140"/>
                </a:lnTo>
                <a:lnTo>
                  <a:pt x="134431" y="234140"/>
                </a:lnTo>
                <a:lnTo>
                  <a:pt x="142929" y="231139"/>
                </a:lnTo>
                <a:lnTo>
                  <a:pt x="150371" y="228345"/>
                </a:lnTo>
                <a:lnTo>
                  <a:pt x="150371" y="220344"/>
                </a:lnTo>
                <a:lnTo>
                  <a:pt x="146650" y="217677"/>
                </a:lnTo>
                <a:close/>
              </a:path>
              <a:path w="247015" h="301625">
                <a:moveTo>
                  <a:pt x="207088" y="134365"/>
                </a:moveTo>
                <a:lnTo>
                  <a:pt x="135474" y="134365"/>
                </a:lnTo>
                <a:lnTo>
                  <a:pt x="135474" y="145160"/>
                </a:lnTo>
                <a:lnTo>
                  <a:pt x="147575" y="145661"/>
                </a:lnTo>
                <a:lnTo>
                  <a:pt x="156883" y="147161"/>
                </a:lnTo>
                <a:lnTo>
                  <a:pt x="187595" y="177291"/>
                </a:lnTo>
                <a:lnTo>
                  <a:pt x="234666" y="177291"/>
                </a:lnTo>
                <a:lnTo>
                  <a:pt x="234018" y="173323"/>
                </a:lnTo>
                <a:lnTo>
                  <a:pt x="228551" y="161226"/>
                </a:lnTo>
                <a:lnTo>
                  <a:pt x="220291" y="149129"/>
                </a:lnTo>
                <a:lnTo>
                  <a:pt x="209934" y="137032"/>
                </a:lnTo>
                <a:lnTo>
                  <a:pt x="207088" y="134365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3756" y="1632204"/>
            <a:ext cx="3357245" cy="76200"/>
          </a:xfrm>
          <a:custGeom>
            <a:avLst/>
            <a:gdLst/>
            <a:ahLst/>
            <a:cxnLst/>
            <a:rect l="l" t="t" r="r" b="b"/>
            <a:pathLst>
              <a:path w="3357245" h="76200">
                <a:moveTo>
                  <a:pt x="38100" y="0"/>
                </a:moveTo>
                <a:lnTo>
                  <a:pt x="23268" y="2988"/>
                </a:lnTo>
                <a:lnTo>
                  <a:pt x="11158" y="11144"/>
                </a:lnTo>
                <a:lnTo>
                  <a:pt x="2993" y="23252"/>
                </a:lnTo>
                <a:lnTo>
                  <a:pt x="0" y="38100"/>
                </a:lnTo>
                <a:lnTo>
                  <a:pt x="2993" y="52947"/>
                </a:lnTo>
                <a:lnTo>
                  <a:pt x="11158" y="65055"/>
                </a:lnTo>
                <a:lnTo>
                  <a:pt x="23268" y="73211"/>
                </a:lnTo>
                <a:lnTo>
                  <a:pt x="38100" y="76200"/>
                </a:lnTo>
                <a:lnTo>
                  <a:pt x="52931" y="73211"/>
                </a:lnTo>
                <a:lnTo>
                  <a:pt x="65041" y="65055"/>
                </a:lnTo>
                <a:lnTo>
                  <a:pt x="73206" y="52947"/>
                </a:lnTo>
                <a:lnTo>
                  <a:pt x="74919" y="44450"/>
                </a:lnTo>
                <a:lnTo>
                  <a:pt x="38100" y="44450"/>
                </a:lnTo>
                <a:lnTo>
                  <a:pt x="38100" y="31750"/>
                </a:lnTo>
                <a:lnTo>
                  <a:pt x="74919" y="31750"/>
                </a:lnTo>
                <a:lnTo>
                  <a:pt x="73206" y="23252"/>
                </a:lnTo>
                <a:lnTo>
                  <a:pt x="65041" y="11144"/>
                </a:lnTo>
                <a:lnTo>
                  <a:pt x="52931" y="2988"/>
                </a:lnTo>
                <a:lnTo>
                  <a:pt x="38100" y="0"/>
                </a:lnTo>
                <a:close/>
              </a:path>
              <a:path w="3357245" h="76200">
                <a:moveTo>
                  <a:pt x="3318636" y="0"/>
                </a:moveTo>
                <a:lnTo>
                  <a:pt x="3303789" y="2988"/>
                </a:lnTo>
                <a:lnTo>
                  <a:pt x="3291681" y="11144"/>
                </a:lnTo>
                <a:lnTo>
                  <a:pt x="3283525" y="23252"/>
                </a:lnTo>
                <a:lnTo>
                  <a:pt x="3280536" y="38100"/>
                </a:lnTo>
                <a:lnTo>
                  <a:pt x="3283525" y="52947"/>
                </a:lnTo>
                <a:lnTo>
                  <a:pt x="3291681" y="65055"/>
                </a:lnTo>
                <a:lnTo>
                  <a:pt x="3303789" y="73211"/>
                </a:lnTo>
                <a:lnTo>
                  <a:pt x="3318636" y="76200"/>
                </a:lnTo>
                <a:lnTo>
                  <a:pt x="3333430" y="73211"/>
                </a:lnTo>
                <a:lnTo>
                  <a:pt x="3345545" y="65055"/>
                </a:lnTo>
                <a:lnTo>
                  <a:pt x="3353730" y="52947"/>
                </a:lnTo>
                <a:lnTo>
                  <a:pt x="3355451" y="44450"/>
                </a:lnTo>
                <a:lnTo>
                  <a:pt x="3318636" y="44450"/>
                </a:lnTo>
                <a:lnTo>
                  <a:pt x="3318636" y="31750"/>
                </a:lnTo>
                <a:lnTo>
                  <a:pt x="3355451" y="31750"/>
                </a:lnTo>
                <a:lnTo>
                  <a:pt x="3353730" y="23252"/>
                </a:lnTo>
                <a:lnTo>
                  <a:pt x="3345545" y="11144"/>
                </a:lnTo>
                <a:lnTo>
                  <a:pt x="3333430" y="2988"/>
                </a:lnTo>
                <a:lnTo>
                  <a:pt x="3318636" y="0"/>
                </a:lnTo>
                <a:close/>
              </a:path>
              <a:path w="3357245" h="76200">
                <a:moveTo>
                  <a:pt x="74919" y="31750"/>
                </a:moveTo>
                <a:lnTo>
                  <a:pt x="38100" y="31750"/>
                </a:lnTo>
                <a:lnTo>
                  <a:pt x="38100" y="44450"/>
                </a:lnTo>
                <a:lnTo>
                  <a:pt x="74919" y="44450"/>
                </a:lnTo>
                <a:lnTo>
                  <a:pt x="76200" y="38100"/>
                </a:lnTo>
                <a:lnTo>
                  <a:pt x="74919" y="31750"/>
                </a:lnTo>
                <a:close/>
              </a:path>
              <a:path w="3357245" h="76200">
                <a:moveTo>
                  <a:pt x="3281815" y="31750"/>
                </a:moveTo>
                <a:lnTo>
                  <a:pt x="74919" y="31750"/>
                </a:lnTo>
                <a:lnTo>
                  <a:pt x="76200" y="38100"/>
                </a:lnTo>
                <a:lnTo>
                  <a:pt x="74919" y="44450"/>
                </a:lnTo>
                <a:lnTo>
                  <a:pt x="3281815" y="44450"/>
                </a:lnTo>
                <a:lnTo>
                  <a:pt x="3280536" y="38100"/>
                </a:lnTo>
                <a:lnTo>
                  <a:pt x="3281815" y="31750"/>
                </a:lnTo>
                <a:close/>
              </a:path>
              <a:path w="3357245" h="76200">
                <a:moveTo>
                  <a:pt x="3355451" y="31750"/>
                </a:moveTo>
                <a:lnTo>
                  <a:pt x="3318636" y="31750"/>
                </a:lnTo>
                <a:lnTo>
                  <a:pt x="3318636" y="44450"/>
                </a:lnTo>
                <a:lnTo>
                  <a:pt x="3355451" y="44450"/>
                </a:lnTo>
                <a:lnTo>
                  <a:pt x="3356736" y="38100"/>
                </a:lnTo>
                <a:lnTo>
                  <a:pt x="3355451" y="3175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86257" y="3337051"/>
            <a:ext cx="31730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13384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I.	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Finanziamenti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dall'Unione</a:t>
            </a:r>
            <a:r>
              <a:rPr sz="1400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Europea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6257" y="3656787"/>
            <a:ext cx="241998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13384" algn="l"/>
              </a:tabLst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II.	Finanziamenti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dallo</a:t>
            </a:r>
            <a:r>
              <a:rPr sz="14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Stato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6257" y="3871315"/>
            <a:ext cx="4323080" cy="130619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413384" indent="-400685">
              <a:lnSpc>
                <a:spcPct val="100000"/>
              </a:lnSpc>
              <a:spcBef>
                <a:spcPts val="940"/>
              </a:spcBef>
              <a:buAutoNum type="romanUcPeriod" startAt="3"/>
              <a:tabLst>
                <a:tab pos="413384" algn="l"/>
                <a:tab pos="414020" algn="l"/>
              </a:tabLst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Finanziamenti dalla</a:t>
            </a:r>
            <a:r>
              <a:rPr sz="14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Regione</a:t>
            </a:r>
            <a:endParaRPr sz="1400">
              <a:latin typeface="Arial"/>
              <a:cs typeface="Arial"/>
            </a:endParaRPr>
          </a:p>
          <a:p>
            <a:pPr marL="413384" indent="-400685">
              <a:lnSpc>
                <a:spcPct val="100000"/>
              </a:lnSpc>
              <a:spcBef>
                <a:spcPts val="840"/>
              </a:spcBef>
              <a:buAutoNum type="romanUcPeriod" startAt="3"/>
              <a:tabLst>
                <a:tab pos="413384" algn="l"/>
                <a:tab pos="414020" algn="l"/>
              </a:tabLst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Finanziamenti da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Enti locali 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altri Enti</a:t>
            </a:r>
            <a:r>
              <a:rPr sz="14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pubblici</a:t>
            </a:r>
            <a:endParaRPr sz="1400">
              <a:latin typeface="Arial"/>
              <a:cs typeface="Arial"/>
            </a:endParaRPr>
          </a:p>
          <a:p>
            <a:pPr marL="413384" indent="-400685">
              <a:lnSpc>
                <a:spcPct val="100000"/>
              </a:lnSpc>
              <a:spcBef>
                <a:spcPts val="840"/>
              </a:spcBef>
              <a:buAutoNum type="romanUcPeriod" startAt="3"/>
              <a:tabLst>
                <a:tab pos="413384" algn="l"/>
                <a:tab pos="414020" algn="l"/>
              </a:tabLst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Finanziamenti da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Enti o altri soggetti</a:t>
            </a:r>
            <a:r>
              <a:rPr sz="14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privati</a:t>
            </a:r>
            <a:endParaRPr sz="1400">
              <a:latin typeface="Arial"/>
              <a:cs typeface="Arial"/>
            </a:endParaRPr>
          </a:p>
          <a:p>
            <a:pPr marL="413384" indent="-400685">
              <a:lnSpc>
                <a:spcPct val="100000"/>
              </a:lnSpc>
              <a:spcBef>
                <a:spcPts val="840"/>
              </a:spcBef>
              <a:buAutoNum type="romanUcPeriod" startAt="3"/>
              <a:tabLst>
                <a:tab pos="413384" algn="l"/>
                <a:tab pos="414020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Entrate</a:t>
            </a:r>
            <a:r>
              <a:rPr sz="14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proprie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859146" y="2932176"/>
            <a:ext cx="805688" cy="5052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88814" y="3033902"/>
            <a:ext cx="532765" cy="245745"/>
          </a:xfrm>
          <a:custGeom>
            <a:avLst/>
            <a:gdLst/>
            <a:ahLst/>
            <a:cxnLst/>
            <a:rect l="l" t="t" r="r" b="b"/>
            <a:pathLst>
              <a:path w="532764" h="245745">
                <a:moveTo>
                  <a:pt x="85471" y="97409"/>
                </a:moveTo>
                <a:lnTo>
                  <a:pt x="85111" y="103886"/>
                </a:lnTo>
                <a:lnTo>
                  <a:pt x="85129" y="104394"/>
                </a:lnTo>
                <a:lnTo>
                  <a:pt x="86995" y="110362"/>
                </a:lnTo>
                <a:lnTo>
                  <a:pt x="91186" y="115570"/>
                </a:lnTo>
                <a:lnTo>
                  <a:pt x="95250" y="120904"/>
                </a:lnTo>
                <a:lnTo>
                  <a:pt x="101853" y="124968"/>
                </a:lnTo>
                <a:lnTo>
                  <a:pt x="120903" y="130937"/>
                </a:lnTo>
                <a:lnTo>
                  <a:pt x="129032" y="131063"/>
                </a:lnTo>
                <a:lnTo>
                  <a:pt x="141986" y="125475"/>
                </a:lnTo>
                <a:lnTo>
                  <a:pt x="146176" y="121031"/>
                </a:lnTo>
                <a:lnTo>
                  <a:pt x="147526" y="116712"/>
                </a:lnTo>
                <a:lnTo>
                  <a:pt x="123062" y="116712"/>
                </a:lnTo>
                <a:lnTo>
                  <a:pt x="119380" y="116459"/>
                </a:lnTo>
                <a:lnTo>
                  <a:pt x="103632" y="103886"/>
                </a:lnTo>
                <a:lnTo>
                  <a:pt x="103886" y="100202"/>
                </a:lnTo>
                <a:lnTo>
                  <a:pt x="85471" y="97409"/>
                </a:lnTo>
                <a:close/>
              </a:path>
              <a:path w="532764" h="245745">
                <a:moveTo>
                  <a:pt x="113791" y="54737"/>
                </a:moveTo>
                <a:lnTo>
                  <a:pt x="108076" y="57276"/>
                </a:lnTo>
                <a:lnTo>
                  <a:pt x="102235" y="59689"/>
                </a:lnTo>
                <a:lnTo>
                  <a:pt x="98551" y="63881"/>
                </a:lnTo>
                <a:lnTo>
                  <a:pt x="94741" y="76073"/>
                </a:lnTo>
                <a:lnTo>
                  <a:pt x="95885" y="81787"/>
                </a:lnTo>
                <a:lnTo>
                  <a:pt x="99949" y="86995"/>
                </a:lnTo>
                <a:lnTo>
                  <a:pt x="103187" y="90189"/>
                </a:lnTo>
                <a:lnTo>
                  <a:pt x="108331" y="94075"/>
                </a:lnTo>
                <a:lnTo>
                  <a:pt x="115379" y="98675"/>
                </a:lnTo>
                <a:lnTo>
                  <a:pt x="127126" y="105663"/>
                </a:lnTo>
                <a:lnTo>
                  <a:pt x="128777" y="106934"/>
                </a:lnTo>
                <a:lnTo>
                  <a:pt x="130048" y="109220"/>
                </a:lnTo>
                <a:lnTo>
                  <a:pt x="130048" y="110489"/>
                </a:lnTo>
                <a:lnTo>
                  <a:pt x="129032" y="113792"/>
                </a:lnTo>
                <a:lnTo>
                  <a:pt x="127762" y="115062"/>
                </a:lnTo>
                <a:lnTo>
                  <a:pt x="125857" y="115824"/>
                </a:lnTo>
                <a:lnTo>
                  <a:pt x="123062" y="116712"/>
                </a:lnTo>
                <a:lnTo>
                  <a:pt x="147526" y="116712"/>
                </a:lnTo>
                <a:lnTo>
                  <a:pt x="148532" y="113411"/>
                </a:lnTo>
                <a:lnTo>
                  <a:pt x="149695" y="109474"/>
                </a:lnTo>
                <a:lnTo>
                  <a:pt x="149719" y="109220"/>
                </a:lnTo>
                <a:lnTo>
                  <a:pt x="149225" y="104394"/>
                </a:lnTo>
                <a:lnTo>
                  <a:pt x="146558" y="100075"/>
                </a:lnTo>
                <a:lnTo>
                  <a:pt x="143890" y="95885"/>
                </a:lnTo>
                <a:lnTo>
                  <a:pt x="138049" y="91186"/>
                </a:lnTo>
                <a:lnTo>
                  <a:pt x="120650" y="81152"/>
                </a:lnTo>
                <a:lnTo>
                  <a:pt x="115697" y="77850"/>
                </a:lnTo>
                <a:lnTo>
                  <a:pt x="113664" y="74930"/>
                </a:lnTo>
                <a:lnTo>
                  <a:pt x="113411" y="73660"/>
                </a:lnTo>
                <a:lnTo>
                  <a:pt x="114173" y="70993"/>
                </a:lnTo>
                <a:lnTo>
                  <a:pt x="115188" y="69976"/>
                </a:lnTo>
                <a:lnTo>
                  <a:pt x="116839" y="69469"/>
                </a:lnTo>
                <a:lnTo>
                  <a:pt x="119252" y="68834"/>
                </a:lnTo>
                <a:lnTo>
                  <a:pt x="150075" y="68834"/>
                </a:lnTo>
                <a:lnTo>
                  <a:pt x="146431" y="64262"/>
                </a:lnTo>
                <a:lnTo>
                  <a:pt x="140081" y="60706"/>
                </a:lnTo>
                <a:lnTo>
                  <a:pt x="121412" y="54991"/>
                </a:lnTo>
                <a:lnTo>
                  <a:pt x="113791" y="54737"/>
                </a:lnTo>
                <a:close/>
              </a:path>
              <a:path w="532764" h="245745">
                <a:moveTo>
                  <a:pt x="28448" y="0"/>
                </a:moveTo>
                <a:lnTo>
                  <a:pt x="0" y="91694"/>
                </a:lnTo>
                <a:lnTo>
                  <a:pt x="69723" y="113411"/>
                </a:lnTo>
                <a:lnTo>
                  <a:pt x="74549" y="97917"/>
                </a:lnTo>
                <a:lnTo>
                  <a:pt x="23240" y="82042"/>
                </a:lnTo>
                <a:lnTo>
                  <a:pt x="30987" y="57023"/>
                </a:lnTo>
                <a:lnTo>
                  <a:pt x="81558" y="57023"/>
                </a:lnTo>
                <a:lnTo>
                  <a:pt x="81914" y="55880"/>
                </a:lnTo>
                <a:lnTo>
                  <a:pt x="35813" y="41656"/>
                </a:lnTo>
                <a:lnTo>
                  <a:pt x="42163" y="21336"/>
                </a:lnTo>
                <a:lnTo>
                  <a:pt x="96313" y="21336"/>
                </a:lnTo>
                <a:lnTo>
                  <a:pt x="96393" y="21082"/>
                </a:lnTo>
                <a:lnTo>
                  <a:pt x="28448" y="0"/>
                </a:lnTo>
                <a:close/>
              </a:path>
              <a:path w="532764" h="245745">
                <a:moveTo>
                  <a:pt x="150075" y="68834"/>
                </a:moveTo>
                <a:lnTo>
                  <a:pt x="119252" y="68834"/>
                </a:lnTo>
                <a:lnTo>
                  <a:pt x="122809" y="69214"/>
                </a:lnTo>
                <a:lnTo>
                  <a:pt x="131063" y="71755"/>
                </a:lnTo>
                <a:lnTo>
                  <a:pt x="133731" y="73406"/>
                </a:lnTo>
                <a:lnTo>
                  <a:pt x="135255" y="75311"/>
                </a:lnTo>
                <a:lnTo>
                  <a:pt x="136778" y="77343"/>
                </a:lnTo>
                <a:lnTo>
                  <a:pt x="137540" y="79756"/>
                </a:lnTo>
                <a:lnTo>
                  <a:pt x="137413" y="82550"/>
                </a:lnTo>
                <a:lnTo>
                  <a:pt x="154939" y="84582"/>
                </a:lnTo>
                <a:lnTo>
                  <a:pt x="154946" y="77850"/>
                </a:lnTo>
                <a:lnTo>
                  <a:pt x="153415" y="73025"/>
                </a:lnTo>
                <a:lnTo>
                  <a:pt x="150075" y="68834"/>
                </a:lnTo>
                <a:close/>
              </a:path>
              <a:path w="532764" h="245745">
                <a:moveTo>
                  <a:pt x="81558" y="57023"/>
                </a:moveTo>
                <a:lnTo>
                  <a:pt x="30987" y="57023"/>
                </a:lnTo>
                <a:lnTo>
                  <a:pt x="77088" y="71374"/>
                </a:lnTo>
                <a:lnTo>
                  <a:pt x="81558" y="57023"/>
                </a:lnTo>
                <a:close/>
              </a:path>
              <a:path w="532764" h="245745">
                <a:moveTo>
                  <a:pt x="96313" y="21336"/>
                </a:moveTo>
                <a:lnTo>
                  <a:pt x="42163" y="21336"/>
                </a:lnTo>
                <a:lnTo>
                  <a:pt x="91566" y="36575"/>
                </a:lnTo>
                <a:lnTo>
                  <a:pt x="96313" y="21336"/>
                </a:lnTo>
                <a:close/>
              </a:path>
              <a:path w="532764" h="245745">
                <a:moveTo>
                  <a:pt x="190690" y="78946"/>
                </a:moveTo>
                <a:lnTo>
                  <a:pt x="162051" y="106172"/>
                </a:lnTo>
                <a:lnTo>
                  <a:pt x="159797" y="119284"/>
                </a:lnTo>
                <a:lnTo>
                  <a:pt x="160158" y="125352"/>
                </a:lnTo>
                <a:lnTo>
                  <a:pt x="191008" y="152654"/>
                </a:lnTo>
                <a:lnTo>
                  <a:pt x="197612" y="152781"/>
                </a:lnTo>
                <a:lnTo>
                  <a:pt x="203453" y="151002"/>
                </a:lnTo>
                <a:lnTo>
                  <a:pt x="209423" y="149098"/>
                </a:lnTo>
                <a:lnTo>
                  <a:pt x="214502" y="145287"/>
                </a:lnTo>
                <a:lnTo>
                  <a:pt x="218694" y="139573"/>
                </a:lnTo>
                <a:lnTo>
                  <a:pt x="215921" y="138175"/>
                </a:lnTo>
                <a:lnTo>
                  <a:pt x="190753" y="138175"/>
                </a:lnTo>
                <a:lnTo>
                  <a:pt x="183896" y="136017"/>
                </a:lnTo>
                <a:lnTo>
                  <a:pt x="180975" y="133476"/>
                </a:lnTo>
                <a:lnTo>
                  <a:pt x="179197" y="129794"/>
                </a:lnTo>
                <a:lnTo>
                  <a:pt x="177291" y="126111"/>
                </a:lnTo>
                <a:lnTo>
                  <a:pt x="177164" y="121538"/>
                </a:lnTo>
                <a:lnTo>
                  <a:pt x="178688" y="116332"/>
                </a:lnTo>
                <a:lnTo>
                  <a:pt x="225784" y="116332"/>
                </a:lnTo>
                <a:lnTo>
                  <a:pt x="226081" y="113792"/>
                </a:lnTo>
                <a:lnTo>
                  <a:pt x="208661" y="113792"/>
                </a:lnTo>
                <a:lnTo>
                  <a:pt x="182372" y="105663"/>
                </a:lnTo>
                <a:lnTo>
                  <a:pt x="183769" y="100837"/>
                </a:lnTo>
                <a:lnTo>
                  <a:pt x="186182" y="97409"/>
                </a:lnTo>
                <a:lnTo>
                  <a:pt x="189611" y="95376"/>
                </a:lnTo>
                <a:lnTo>
                  <a:pt x="192912" y="93345"/>
                </a:lnTo>
                <a:lnTo>
                  <a:pt x="196469" y="92963"/>
                </a:lnTo>
                <a:lnTo>
                  <a:pt x="221178" y="92963"/>
                </a:lnTo>
                <a:lnTo>
                  <a:pt x="220438" y="91695"/>
                </a:lnTo>
                <a:lnTo>
                  <a:pt x="215947" y="86947"/>
                </a:lnTo>
                <a:lnTo>
                  <a:pt x="210290" y="83175"/>
                </a:lnTo>
                <a:lnTo>
                  <a:pt x="203453" y="80391"/>
                </a:lnTo>
                <a:lnTo>
                  <a:pt x="196977" y="78984"/>
                </a:lnTo>
                <a:lnTo>
                  <a:pt x="190690" y="78946"/>
                </a:lnTo>
                <a:close/>
              </a:path>
              <a:path w="532764" h="245745">
                <a:moveTo>
                  <a:pt x="202057" y="131191"/>
                </a:moveTo>
                <a:lnTo>
                  <a:pt x="200151" y="134238"/>
                </a:lnTo>
                <a:lnTo>
                  <a:pt x="197865" y="136271"/>
                </a:lnTo>
                <a:lnTo>
                  <a:pt x="193294" y="138049"/>
                </a:lnTo>
                <a:lnTo>
                  <a:pt x="190753" y="138175"/>
                </a:lnTo>
                <a:lnTo>
                  <a:pt x="215921" y="138175"/>
                </a:lnTo>
                <a:lnTo>
                  <a:pt x="202057" y="131191"/>
                </a:lnTo>
                <a:close/>
              </a:path>
              <a:path w="532764" h="245745">
                <a:moveTo>
                  <a:pt x="225784" y="116332"/>
                </a:moveTo>
                <a:lnTo>
                  <a:pt x="178688" y="116332"/>
                </a:lnTo>
                <a:lnTo>
                  <a:pt x="222758" y="129921"/>
                </a:lnTo>
                <a:lnTo>
                  <a:pt x="225309" y="120394"/>
                </a:lnTo>
                <a:lnTo>
                  <a:pt x="225784" y="116332"/>
                </a:lnTo>
                <a:close/>
              </a:path>
              <a:path w="532764" h="245745">
                <a:moveTo>
                  <a:pt x="221178" y="92963"/>
                </a:moveTo>
                <a:lnTo>
                  <a:pt x="196469" y="92963"/>
                </a:lnTo>
                <a:lnTo>
                  <a:pt x="200406" y="94107"/>
                </a:lnTo>
                <a:lnTo>
                  <a:pt x="203962" y="95250"/>
                </a:lnTo>
                <a:lnTo>
                  <a:pt x="206628" y="97536"/>
                </a:lnTo>
                <a:lnTo>
                  <a:pt x="209931" y="104394"/>
                </a:lnTo>
                <a:lnTo>
                  <a:pt x="210058" y="108712"/>
                </a:lnTo>
                <a:lnTo>
                  <a:pt x="208661" y="113792"/>
                </a:lnTo>
                <a:lnTo>
                  <a:pt x="226081" y="113792"/>
                </a:lnTo>
                <a:lnTo>
                  <a:pt x="226313" y="111807"/>
                </a:lnTo>
                <a:lnTo>
                  <a:pt x="225794" y="104149"/>
                </a:lnTo>
                <a:lnTo>
                  <a:pt x="223774" y="97409"/>
                </a:lnTo>
                <a:lnTo>
                  <a:pt x="221178" y="92963"/>
                </a:lnTo>
                <a:close/>
              </a:path>
              <a:path w="532764" h="245745">
                <a:moveTo>
                  <a:pt x="362076" y="131191"/>
                </a:moveTo>
                <a:lnTo>
                  <a:pt x="333628" y="222885"/>
                </a:lnTo>
                <a:lnTo>
                  <a:pt x="351155" y="228346"/>
                </a:lnTo>
                <a:lnTo>
                  <a:pt x="361569" y="194945"/>
                </a:lnTo>
                <a:lnTo>
                  <a:pt x="376656" y="194945"/>
                </a:lnTo>
                <a:lnTo>
                  <a:pt x="373634" y="194056"/>
                </a:lnTo>
                <a:lnTo>
                  <a:pt x="370586" y="191135"/>
                </a:lnTo>
                <a:lnTo>
                  <a:pt x="368808" y="186562"/>
                </a:lnTo>
                <a:lnTo>
                  <a:pt x="366902" y="182118"/>
                </a:lnTo>
                <a:lnTo>
                  <a:pt x="378333" y="155321"/>
                </a:lnTo>
                <a:lnTo>
                  <a:pt x="382143" y="152908"/>
                </a:lnTo>
                <a:lnTo>
                  <a:pt x="386207" y="152273"/>
                </a:lnTo>
                <a:lnTo>
                  <a:pt x="414536" y="152273"/>
                </a:lnTo>
                <a:lnTo>
                  <a:pt x="412876" y="148717"/>
                </a:lnTo>
                <a:lnTo>
                  <a:pt x="409943" y="146050"/>
                </a:lnTo>
                <a:lnTo>
                  <a:pt x="375412" y="146050"/>
                </a:lnTo>
                <a:lnTo>
                  <a:pt x="378460" y="136271"/>
                </a:lnTo>
                <a:lnTo>
                  <a:pt x="362076" y="131191"/>
                </a:lnTo>
                <a:close/>
              </a:path>
              <a:path w="532764" h="245745">
                <a:moveTo>
                  <a:pt x="376656" y="194945"/>
                </a:moveTo>
                <a:lnTo>
                  <a:pt x="361569" y="194945"/>
                </a:lnTo>
                <a:lnTo>
                  <a:pt x="363727" y="199517"/>
                </a:lnTo>
                <a:lnTo>
                  <a:pt x="366140" y="202946"/>
                </a:lnTo>
                <a:lnTo>
                  <a:pt x="368681" y="205359"/>
                </a:lnTo>
                <a:lnTo>
                  <a:pt x="371094" y="207772"/>
                </a:lnTo>
                <a:lnTo>
                  <a:pt x="374269" y="209423"/>
                </a:lnTo>
                <a:lnTo>
                  <a:pt x="385572" y="212979"/>
                </a:lnTo>
                <a:lnTo>
                  <a:pt x="393191" y="211962"/>
                </a:lnTo>
                <a:lnTo>
                  <a:pt x="400431" y="207518"/>
                </a:lnTo>
                <a:lnTo>
                  <a:pt x="405596" y="203545"/>
                </a:lnTo>
                <a:lnTo>
                  <a:pt x="410035" y="198310"/>
                </a:lnTo>
                <a:lnTo>
                  <a:pt x="411015" y="196596"/>
                </a:lnTo>
                <a:lnTo>
                  <a:pt x="382015" y="196596"/>
                </a:lnTo>
                <a:lnTo>
                  <a:pt x="377951" y="195325"/>
                </a:lnTo>
                <a:lnTo>
                  <a:pt x="376656" y="194945"/>
                </a:lnTo>
                <a:close/>
              </a:path>
              <a:path w="532764" h="245745">
                <a:moveTo>
                  <a:pt x="414536" y="152273"/>
                </a:moveTo>
                <a:lnTo>
                  <a:pt x="386207" y="152273"/>
                </a:lnTo>
                <a:lnTo>
                  <a:pt x="390525" y="153670"/>
                </a:lnTo>
                <a:lnTo>
                  <a:pt x="394588" y="154939"/>
                </a:lnTo>
                <a:lnTo>
                  <a:pt x="397637" y="157734"/>
                </a:lnTo>
                <a:lnTo>
                  <a:pt x="399503" y="162433"/>
                </a:lnTo>
                <a:lnTo>
                  <a:pt x="401065" y="166116"/>
                </a:lnTo>
                <a:lnTo>
                  <a:pt x="400812" y="171831"/>
                </a:lnTo>
                <a:lnTo>
                  <a:pt x="398652" y="178688"/>
                </a:lnTo>
                <a:lnTo>
                  <a:pt x="396366" y="186182"/>
                </a:lnTo>
                <a:lnTo>
                  <a:pt x="393319" y="191135"/>
                </a:lnTo>
                <a:lnTo>
                  <a:pt x="385952" y="195961"/>
                </a:lnTo>
                <a:lnTo>
                  <a:pt x="382015" y="196596"/>
                </a:lnTo>
                <a:lnTo>
                  <a:pt x="411015" y="196596"/>
                </a:lnTo>
                <a:lnTo>
                  <a:pt x="413736" y="191837"/>
                </a:lnTo>
                <a:lnTo>
                  <a:pt x="416687" y="184150"/>
                </a:lnTo>
                <a:lnTo>
                  <a:pt x="418522" y="176339"/>
                </a:lnTo>
                <a:lnTo>
                  <a:pt x="419084" y="169100"/>
                </a:lnTo>
                <a:lnTo>
                  <a:pt x="418383" y="162433"/>
                </a:lnTo>
                <a:lnTo>
                  <a:pt x="416433" y="156337"/>
                </a:lnTo>
                <a:lnTo>
                  <a:pt x="414536" y="152273"/>
                </a:lnTo>
                <a:close/>
              </a:path>
              <a:path w="532764" h="245745">
                <a:moveTo>
                  <a:pt x="338897" y="128905"/>
                </a:moveTo>
                <a:lnTo>
                  <a:pt x="312293" y="128905"/>
                </a:lnTo>
                <a:lnTo>
                  <a:pt x="318135" y="130683"/>
                </a:lnTo>
                <a:lnTo>
                  <a:pt x="320294" y="132714"/>
                </a:lnTo>
                <a:lnTo>
                  <a:pt x="321056" y="135762"/>
                </a:lnTo>
                <a:lnTo>
                  <a:pt x="321549" y="137541"/>
                </a:lnTo>
                <a:lnTo>
                  <a:pt x="321563" y="138937"/>
                </a:lnTo>
                <a:lnTo>
                  <a:pt x="321056" y="142494"/>
                </a:lnTo>
                <a:lnTo>
                  <a:pt x="307213" y="187071"/>
                </a:lnTo>
                <a:lnTo>
                  <a:pt x="324738" y="192532"/>
                </a:lnTo>
                <a:lnTo>
                  <a:pt x="338327" y="148717"/>
                </a:lnTo>
                <a:lnTo>
                  <a:pt x="339851" y="143637"/>
                </a:lnTo>
                <a:lnTo>
                  <a:pt x="340596" y="139700"/>
                </a:lnTo>
                <a:lnTo>
                  <a:pt x="340579" y="137541"/>
                </a:lnTo>
                <a:lnTo>
                  <a:pt x="340292" y="134874"/>
                </a:lnTo>
                <a:lnTo>
                  <a:pt x="339978" y="131318"/>
                </a:lnTo>
                <a:lnTo>
                  <a:pt x="338897" y="128905"/>
                </a:lnTo>
                <a:close/>
              </a:path>
              <a:path w="532764" h="245745">
                <a:moveTo>
                  <a:pt x="298885" y="116459"/>
                </a:moveTo>
                <a:lnTo>
                  <a:pt x="272161" y="116459"/>
                </a:lnTo>
                <a:lnTo>
                  <a:pt x="274955" y="117348"/>
                </a:lnTo>
                <a:lnTo>
                  <a:pt x="277240" y="117983"/>
                </a:lnTo>
                <a:lnTo>
                  <a:pt x="278764" y="118999"/>
                </a:lnTo>
                <a:lnTo>
                  <a:pt x="280924" y="121666"/>
                </a:lnTo>
                <a:lnTo>
                  <a:pt x="281432" y="123317"/>
                </a:lnTo>
                <a:lnTo>
                  <a:pt x="281529" y="127635"/>
                </a:lnTo>
                <a:lnTo>
                  <a:pt x="280543" y="131825"/>
                </a:lnTo>
                <a:lnTo>
                  <a:pt x="276817" y="143637"/>
                </a:lnTo>
                <a:lnTo>
                  <a:pt x="267208" y="174625"/>
                </a:lnTo>
                <a:lnTo>
                  <a:pt x="284861" y="180086"/>
                </a:lnTo>
                <a:lnTo>
                  <a:pt x="294639" y="148209"/>
                </a:lnTo>
                <a:lnTo>
                  <a:pt x="296672" y="141986"/>
                </a:lnTo>
                <a:lnTo>
                  <a:pt x="307086" y="129794"/>
                </a:lnTo>
                <a:lnTo>
                  <a:pt x="309752" y="128905"/>
                </a:lnTo>
                <a:lnTo>
                  <a:pt x="338897" y="128905"/>
                </a:lnTo>
                <a:lnTo>
                  <a:pt x="338327" y="127635"/>
                </a:lnTo>
                <a:lnTo>
                  <a:pt x="333205" y="122047"/>
                </a:lnTo>
                <a:lnTo>
                  <a:pt x="300482" y="122047"/>
                </a:lnTo>
                <a:lnTo>
                  <a:pt x="299593" y="117983"/>
                </a:lnTo>
                <a:lnTo>
                  <a:pt x="298885" y="116459"/>
                </a:lnTo>
                <a:close/>
              </a:path>
              <a:path w="532764" h="245745">
                <a:moveTo>
                  <a:pt x="247650" y="95758"/>
                </a:moveTo>
                <a:lnTo>
                  <a:pt x="227075" y="162179"/>
                </a:lnTo>
                <a:lnTo>
                  <a:pt x="244601" y="167639"/>
                </a:lnTo>
                <a:lnTo>
                  <a:pt x="254635" y="135382"/>
                </a:lnTo>
                <a:lnTo>
                  <a:pt x="256666" y="129032"/>
                </a:lnTo>
                <a:lnTo>
                  <a:pt x="269621" y="116459"/>
                </a:lnTo>
                <a:lnTo>
                  <a:pt x="298885" y="116459"/>
                </a:lnTo>
                <a:lnTo>
                  <a:pt x="297941" y="114426"/>
                </a:lnTo>
                <a:lnTo>
                  <a:pt x="295275" y="111760"/>
                </a:lnTo>
                <a:lnTo>
                  <a:pt x="293460" y="109855"/>
                </a:lnTo>
                <a:lnTo>
                  <a:pt x="261112" y="109855"/>
                </a:lnTo>
                <a:lnTo>
                  <a:pt x="263906" y="100837"/>
                </a:lnTo>
                <a:lnTo>
                  <a:pt x="247650" y="95758"/>
                </a:lnTo>
                <a:close/>
              </a:path>
              <a:path w="532764" h="245745">
                <a:moveTo>
                  <a:pt x="390778" y="139700"/>
                </a:moveTo>
                <a:lnTo>
                  <a:pt x="386588" y="140588"/>
                </a:lnTo>
                <a:lnTo>
                  <a:pt x="382270" y="141605"/>
                </a:lnTo>
                <a:lnTo>
                  <a:pt x="378587" y="143383"/>
                </a:lnTo>
                <a:lnTo>
                  <a:pt x="375412" y="146050"/>
                </a:lnTo>
                <a:lnTo>
                  <a:pt x="409943" y="146050"/>
                </a:lnTo>
                <a:lnTo>
                  <a:pt x="407288" y="143637"/>
                </a:lnTo>
                <a:lnTo>
                  <a:pt x="399541" y="141224"/>
                </a:lnTo>
                <a:lnTo>
                  <a:pt x="395224" y="139826"/>
                </a:lnTo>
                <a:lnTo>
                  <a:pt x="390778" y="139700"/>
                </a:lnTo>
                <a:close/>
              </a:path>
              <a:path w="532764" h="245745">
                <a:moveTo>
                  <a:pt x="316357" y="116332"/>
                </a:moveTo>
                <a:lnTo>
                  <a:pt x="312420" y="117094"/>
                </a:lnTo>
                <a:lnTo>
                  <a:pt x="308483" y="117729"/>
                </a:lnTo>
                <a:lnTo>
                  <a:pt x="304546" y="119507"/>
                </a:lnTo>
                <a:lnTo>
                  <a:pt x="300482" y="122047"/>
                </a:lnTo>
                <a:lnTo>
                  <a:pt x="333205" y="122047"/>
                </a:lnTo>
                <a:lnTo>
                  <a:pt x="332739" y="121538"/>
                </a:lnTo>
                <a:lnTo>
                  <a:pt x="328930" y="119252"/>
                </a:lnTo>
                <a:lnTo>
                  <a:pt x="324103" y="117856"/>
                </a:lnTo>
                <a:lnTo>
                  <a:pt x="320294" y="116586"/>
                </a:lnTo>
                <a:lnTo>
                  <a:pt x="316357" y="116332"/>
                </a:lnTo>
                <a:close/>
              </a:path>
              <a:path w="532764" h="245745">
                <a:moveTo>
                  <a:pt x="278989" y="104568"/>
                </a:moveTo>
                <a:lnTo>
                  <a:pt x="273002" y="104901"/>
                </a:lnTo>
                <a:lnTo>
                  <a:pt x="267039" y="106664"/>
                </a:lnTo>
                <a:lnTo>
                  <a:pt x="261112" y="109855"/>
                </a:lnTo>
                <a:lnTo>
                  <a:pt x="293460" y="109855"/>
                </a:lnTo>
                <a:lnTo>
                  <a:pt x="292735" y="109093"/>
                </a:lnTo>
                <a:lnTo>
                  <a:pt x="289306" y="107061"/>
                </a:lnTo>
                <a:lnTo>
                  <a:pt x="284988" y="105663"/>
                </a:lnTo>
                <a:lnTo>
                  <a:pt x="278989" y="104568"/>
                </a:lnTo>
                <a:close/>
              </a:path>
              <a:path w="532764" h="245745">
                <a:moveTo>
                  <a:pt x="448945" y="130429"/>
                </a:moveTo>
                <a:lnTo>
                  <a:pt x="443864" y="146812"/>
                </a:lnTo>
                <a:lnTo>
                  <a:pt x="461518" y="152146"/>
                </a:lnTo>
                <a:lnTo>
                  <a:pt x="466598" y="135889"/>
                </a:lnTo>
                <a:lnTo>
                  <a:pt x="448945" y="130429"/>
                </a:lnTo>
                <a:close/>
              </a:path>
              <a:path w="532764" h="245745">
                <a:moveTo>
                  <a:pt x="441071" y="155701"/>
                </a:moveTo>
                <a:lnTo>
                  <a:pt x="420497" y="222123"/>
                </a:lnTo>
                <a:lnTo>
                  <a:pt x="438150" y="227584"/>
                </a:lnTo>
                <a:lnTo>
                  <a:pt x="458724" y="161162"/>
                </a:lnTo>
                <a:lnTo>
                  <a:pt x="441071" y="155701"/>
                </a:lnTo>
                <a:close/>
              </a:path>
              <a:path w="532764" h="245745">
                <a:moveTo>
                  <a:pt x="493775" y="172085"/>
                </a:moveTo>
                <a:lnTo>
                  <a:pt x="462025" y="197612"/>
                </a:lnTo>
                <a:lnTo>
                  <a:pt x="459613" y="205232"/>
                </a:lnTo>
                <a:lnTo>
                  <a:pt x="469138" y="234314"/>
                </a:lnTo>
                <a:lnTo>
                  <a:pt x="473837" y="238887"/>
                </a:lnTo>
                <a:lnTo>
                  <a:pt x="479171" y="242062"/>
                </a:lnTo>
                <a:lnTo>
                  <a:pt x="485266" y="243967"/>
                </a:lnTo>
                <a:lnTo>
                  <a:pt x="492502" y="245536"/>
                </a:lnTo>
                <a:lnTo>
                  <a:pt x="499522" y="245665"/>
                </a:lnTo>
                <a:lnTo>
                  <a:pt x="506305" y="244342"/>
                </a:lnTo>
                <a:lnTo>
                  <a:pt x="512825" y="241554"/>
                </a:lnTo>
                <a:lnTo>
                  <a:pt x="518707" y="237603"/>
                </a:lnTo>
                <a:lnTo>
                  <a:pt x="523589" y="232616"/>
                </a:lnTo>
                <a:lnTo>
                  <a:pt x="524624" y="231012"/>
                </a:lnTo>
                <a:lnTo>
                  <a:pt x="494284" y="231012"/>
                </a:lnTo>
                <a:lnTo>
                  <a:pt x="489585" y="229616"/>
                </a:lnTo>
                <a:lnTo>
                  <a:pt x="485013" y="228092"/>
                </a:lnTo>
                <a:lnTo>
                  <a:pt x="481711" y="225171"/>
                </a:lnTo>
                <a:lnTo>
                  <a:pt x="477647" y="216281"/>
                </a:lnTo>
                <a:lnTo>
                  <a:pt x="477647" y="210693"/>
                </a:lnTo>
                <a:lnTo>
                  <a:pt x="481711" y="197485"/>
                </a:lnTo>
                <a:lnTo>
                  <a:pt x="484886" y="193039"/>
                </a:lnTo>
                <a:lnTo>
                  <a:pt x="493268" y="187960"/>
                </a:lnTo>
                <a:lnTo>
                  <a:pt x="497713" y="187325"/>
                </a:lnTo>
                <a:lnTo>
                  <a:pt x="525377" y="187325"/>
                </a:lnTo>
                <a:lnTo>
                  <a:pt x="524535" y="186017"/>
                </a:lnTo>
                <a:lnTo>
                  <a:pt x="519668" y="181149"/>
                </a:lnTo>
                <a:lnTo>
                  <a:pt x="513728" y="177305"/>
                </a:lnTo>
                <a:lnTo>
                  <a:pt x="506730" y="174498"/>
                </a:lnTo>
                <a:lnTo>
                  <a:pt x="500125" y="172466"/>
                </a:lnTo>
                <a:lnTo>
                  <a:pt x="493775" y="172085"/>
                </a:lnTo>
                <a:close/>
              </a:path>
              <a:path w="532764" h="245745">
                <a:moveTo>
                  <a:pt x="525377" y="187325"/>
                </a:moveTo>
                <a:lnTo>
                  <a:pt x="497713" y="187325"/>
                </a:lnTo>
                <a:lnTo>
                  <a:pt x="502285" y="188849"/>
                </a:lnTo>
                <a:lnTo>
                  <a:pt x="506857" y="190246"/>
                </a:lnTo>
                <a:lnTo>
                  <a:pt x="510159" y="193167"/>
                </a:lnTo>
                <a:lnTo>
                  <a:pt x="514223" y="202057"/>
                </a:lnTo>
                <a:lnTo>
                  <a:pt x="514223" y="207518"/>
                </a:lnTo>
                <a:lnTo>
                  <a:pt x="510159" y="220725"/>
                </a:lnTo>
                <a:lnTo>
                  <a:pt x="506984" y="225298"/>
                </a:lnTo>
                <a:lnTo>
                  <a:pt x="498601" y="230377"/>
                </a:lnTo>
                <a:lnTo>
                  <a:pt x="494284" y="231012"/>
                </a:lnTo>
                <a:lnTo>
                  <a:pt x="524624" y="231012"/>
                </a:lnTo>
                <a:lnTo>
                  <a:pt x="527470" y="226605"/>
                </a:lnTo>
                <a:lnTo>
                  <a:pt x="530351" y="219583"/>
                </a:lnTo>
                <a:lnTo>
                  <a:pt x="531945" y="212274"/>
                </a:lnTo>
                <a:lnTo>
                  <a:pt x="532145" y="205216"/>
                </a:lnTo>
                <a:lnTo>
                  <a:pt x="530941" y="198419"/>
                </a:lnTo>
                <a:lnTo>
                  <a:pt x="528320" y="191897"/>
                </a:lnTo>
                <a:lnTo>
                  <a:pt x="525377" y="18732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47988" y="2852927"/>
            <a:ext cx="466344" cy="4663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27292" y="2852927"/>
            <a:ext cx="400811" cy="4480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020814" y="3047745"/>
            <a:ext cx="8153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late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555860" y="3047745"/>
            <a:ext cx="11899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Non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vincolate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68095" y="2880360"/>
            <a:ext cx="2447925" cy="338455"/>
          </a:xfrm>
          <a:custGeom>
            <a:avLst/>
            <a:gdLst/>
            <a:ahLst/>
            <a:cxnLst/>
            <a:rect l="l" t="t" r="r" b="b"/>
            <a:pathLst>
              <a:path w="2447925" h="338455">
                <a:moveTo>
                  <a:pt x="0" y="338327"/>
                </a:moveTo>
                <a:lnTo>
                  <a:pt x="2447544" y="338327"/>
                </a:lnTo>
                <a:lnTo>
                  <a:pt x="2447544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46226" y="2910077"/>
            <a:ext cx="21799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Fonti </a:t>
            </a:r>
            <a:r>
              <a:rPr sz="16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di</a:t>
            </a:r>
            <a:r>
              <a:rPr sz="1600" b="1" u="heavy" spc="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16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finanziamento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807964" y="3781044"/>
            <a:ext cx="169545" cy="909955"/>
          </a:xfrm>
          <a:custGeom>
            <a:avLst/>
            <a:gdLst/>
            <a:ahLst/>
            <a:cxnLst/>
            <a:rect l="l" t="t" r="r" b="b"/>
            <a:pathLst>
              <a:path w="169545" h="909954">
                <a:moveTo>
                  <a:pt x="78739" y="0"/>
                </a:moveTo>
                <a:lnTo>
                  <a:pt x="0" y="0"/>
                </a:lnTo>
                <a:lnTo>
                  <a:pt x="90424" y="454913"/>
                </a:lnTo>
                <a:lnTo>
                  <a:pt x="0" y="909827"/>
                </a:lnTo>
                <a:lnTo>
                  <a:pt x="78739" y="909827"/>
                </a:lnTo>
                <a:lnTo>
                  <a:pt x="169163" y="454913"/>
                </a:lnTo>
                <a:lnTo>
                  <a:pt x="78739" y="0"/>
                </a:lnTo>
                <a:close/>
              </a:path>
            </a:pathLst>
          </a:custGeom>
          <a:solidFill>
            <a:srgbClr val="2B4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925179" y="3741546"/>
            <a:ext cx="11385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385445" algn="l"/>
              </a:tabLst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Le	Istituzioni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925179" y="4061586"/>
            <a:ext cx="9398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pro</a:t>
            </a: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vv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edono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060558" y="3635476"/>
            <a:ext cx="107251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79705">
              <a:lnSpc>
                <a:spcPct val="150000"/>
              </a:lnSpc>
              <a:spcBef>
                <a:spcPts val="100"/>
              </a:spcBef>
            </a:pP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sc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ola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all'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ono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ma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925179" y="4381627"/>
            <a:ext cx="21247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allocazione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tale</a:t>
            </a:r>
            <a:r>
              <a:rPr sz="1400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risorse.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724900" y="3753611"/>
            <a:ext cx="0" cy="1188085"/>
          </a:xfrm>
          <a:custGeom>
            <a:avLst/>
            <a:gdLst/>
            <a:ahLst/>
            <a:cxnLst/>
            <a:rect l="l" t="t" r="r" b="b"/>
            <a:pathLst>
              <a:path h="1188085">
                <a:moveTo>
                  <a:pt x="0" y="1187958"/>
                </a:moveTo>
                <a:lnTo>
                  <a:pt x="0" y="0"/>
                </a:lnTo>
              </a:path>
            </a:pathLst>
          </a:custGeom>
          <a:ln w="12192">
            <a:solidFill>
              <a:srgbClr val="C5C8C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36041" y="3576065"/>
            <a:ext cx="2664460" cy="358140"/>
          </a:xfrm>
          <a:custGeom>
            <a:avLst/>
            <a:gdLst/>
            <a:ahLst/>
            <a:cxnLst/>
            <a:rect l="l" t="t" r="r" b="b"/>
            <a:pathLst>
              <a:path w="2664460" h="358139">
                <a:moveTo>
                  <a:pt x="0" y="358140"/>
                </a:moveTo>
                <a:lnTo>
                  <a:pt x="2663952" y="358140"/>
                </a:lnTo>
                <a:lnTo>
                  <a:pt x="2663952" y="0"/>
                </a:lnTo>
                <a:lnTo>
                  <a:pt x="0" y="0"/>
                </a:lnTo>
                <a:lnTo>
                  <a:pt x="0" y="358140"/>
                </a:lnTo>
                <a:close/>
              </a:path>
            </a:pathLst>
          </a:custGeom>
          <a:ln w="19812">
            <a:solidFill>
              <a:srgbClr val="5B9BD4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30072" y="3895344"/>
            <a:ext cx="78105" cy="1621790"/>
          </a:xfrm>
          <a:custGeom>
            <a:avLst/>
            <a:gdLst/>
            <a:ahLst/>
            <a:cxnLst/>
            <a:rect l="l" t="t" r="r" b="b"/>
            <a:pathLst>
              <a:path w="78104" h="1621789">
                <a:moveTo>
                  <a:pt x="31750" y="1545335"/>
                </a:moveTo>
                <a:lnTo>
                  <a:pt x="0" y="1545335"/>
                </a:lnTo>
                <a:lnTo>
                  <a:pt x="38023" y="1621535"/>
                </a:lnTo>
                <a:lnTo>
                  <a:pt x="69837" y="1558035"/>
                </a:lnTo>
                <a:lnTo>
                  <a:pt x="31737" y="1558035"/>
                </a:lnTo>
                <a:lnTo>
                  <a:pt x="31750" y="1545335"/>
                </a:lnTo>
                <a:close/>
              </a:path>
              <a:path w="78104" h="1621789">
                <a:moveTo>
                  <a:pt x="44475" y="1519935"/>
                </a:moveTo>
                <a:lnTo>
                  <a:pt x="31775" y="1519935"/>
                </a:lnTo>
                <a:lnTo>
                  <a:pt x="31737" y="1558035"/>
                </a:lnTo>
                <a:lnTo>
                  <a:pt x="44437" y="1558035"/>
                </a:lnTo>
                <a:lnTo>
                  <a:pt x="44475" y="1519935"/>
                </a:lnTo>
                <a:close/>
              </a:path>
              <a:path w="78104" h="1621789">
                <a:moveTo>
                  <a:pt x="76200" y="1545335"/>
                </a:moveTo>
                <a:lnTo>
                  <a:pt x="44450" y="1545335"/>
                </a:lnTo>
                <a:lnTo>
                  <a:pt x="44437" y="1558035"/>
                </a:lnTo>
                <a:lnTo>
                  <a:pt x="69837" y="1558035"/>
                </a:lnTo>
                <a:lnTo>
                  <a:pt x="76200" y="1545335"/>
                </a:lnTo>
                <a:close/>
              </a:path>
              <a:path w="78104" h="1621789">
                <a:moveTo>
                  <a:pt x="44526" y="1469135"/>
                </a:moveTo>
                <a:lnTo>
                  <a:pt x="31826" y="1469135"/>
                </a:lnTo>
                <a:lnTo>
                  <a:pt x="31788" y="1507235"/>
                </a:lnTo>
                <a:lnTo>
                  <a:pt x="44488" y="1507235"/>
                </a:lnTo>
                <a:lnTo>
                  <a:pt x="44526" y="1469135"/>
                </a:lnTo>
                <a:close/>
              </a:path>
              <a:path w="78104" h="1621789">
                <a:moveTo>
                  <a:pt x="44564" y="1418335"/>
                </a:moveTo>
                <a:lnTo>
                  <a:pt x="31864" y="1418335"/>
                </a:lnTo>
                <a:lnTo>
                  <a:pt x="31826" y="1456435"/>
                </a:lnTo>
                <a:lnTo>
                  <a:pt x="44526" y="1456435"/>
                </a:lnTo>
                <a:lnTo>
                  <a:pt x="44564" y="1418335"/>
                </a:lnTo>
                <a:close/>
              </a:path>
              <a:path w="78104" h="1621789">
                <a:moveTo>
                  <a:pt x="44615" y="1367535"/>
                </a:moveTo>
                <a:lnTo>
                  <a:pt x="31915" y="1367535"/>
                </a:lnTo>
                <a:lnTo>
                  <a:pt x="31877" y="1405635"/>
                </a:lnTo>
                <a:lnTo>
                  <a:pt x="44577" y="1405635"/>
                </a:lnTo>
                <a:lnTo>
                  <a:pt x="44615" y="1367535"/>
                </a:lnTo>
                <a:close/>
              </a:path>
              <a:path w="78104" h="1621789">
                <a:moveTo>
                  <a:pt x="44665" y="1316735"/>
                </a:moveTo>
                <a:lnTo>
                  <a:pt x="31965" y="1316735"/>
                </a:lnTo>
                <a:lnTo>
                  <a:pt x="31927" y="1354835"/>
                </a:lnTo>
                <a:lnTo>
                  <a:pt x="44627" y="1354835"/>
                </a:lnTo>
                <a:lnTo>
                  <a:pt x="44665" y="1316735"/>
                </a:lnTo>
                <a:close/>
              </a:path>
              <a:path w="78104" h="1621789">
                <a:moveTo>
                  <a:pt x="44716" y="1265935"/>
                </a:moveTo>
                <a:lnTo>
                  <a:pt x="32016" y="1265935"/>
                </a:lnTo>
                <a:lnTo>
                  <a:pt x="31978" y="1304035"/>
                </a:lnTo>
                <a:lnTo>
                  <a:pt x="44678" y="1304035"/>
                </a:lnTo>
                <a:lnTo>
                  <a:pt x="44716" y="1265935"/>
                </a:lnTo>
                <a:close/>
              </a:path>
              <a:path w="78104" h="1621789">
                <a:moveTo>
                  <a:pt x="44767" y="1215135"/>
                </a:moveTo>
                <a:lnTo>
                  <a:pt x="32067" y="1215135"/>
                </a:lnTo>
                <a:lnTo>
                  <a:pt x="32029" y="1253235"/>
                </a:lnTo>
                <a:lnTo>
                  <a:pt x="44729" y="1253235"/>
                </a:lnTo>
                <a:lnTo>
                  <a:pt x="44767" y="1215135"/>
                </a:lnTo>
                <a:close/>
              </a:path>
              <a:path w="78104" h="1621789">
                <a:moveTo>
                  <a:pt x="44818" y="1164335"/>
                </a:moveTo>
                <a:lnTo>
                  <a:pt x="32118" y="1164335"/>
                </a:lnTo>
                <a:lnTo>
                  <a:pt x="32080" y="1202435"/>
                </a:lnTo>
                <a:lnTo>
                  <a:pt x="44780" y="1202435"/>
                </a:lnTo>
                <a:lnTo>
                  <a:pt x="44818" y="1164335"/>
                </a:lnTo>
                <a:close/>
              </a:path>
              <a:path w="78104" h="1621789">
                <a:moveTo>
                  <a:pt x="44856" y="1113535"/>
                </a:moveTo>
                <a:lnTo>
                  <a:pt x="32156" y="1113535"/>
                </a:lnTo>
                <a:lnTo>
                  <a:pt x="32131" y="1151635"/>
                </a:lnTo>
                <a:lnTo>
                  <a:pt x="44831" y="1151635"/>
                </a:lnTo>
                <a:lnTo>
                  <a:pt x="44856" y="1113535"/>
                </a:lnTo>
                <a:close/>
              </a:path>
              <a:path w="78104" h="1621789">
                <a:moveTo>
                  <a:pt x="44907" y="1062735"/>
                </a:moveTo>
                <a:lnTo>
                  <a:pt x="32207" y="1062735"/>
                </a:lnTo>
                <a:lnTo>
                  <a:pt x="32169" y="1100835"/>
                </a:lnTo>
                <a:lnTo>
                  <a:pt x="44869" y="1100835"/>
                </a:lnTo>
                <a:lnTo>
                  <a:pt x="44907" y="1062735"/>
                </a:lnTo>
                <a:close/>
              </a:path>
              <a:path w="78104" h="1621789">
                <a:moveTo>
                  <a:pt x="44958" y="1011935"/>
                </a:moveTo>
                <a:lnTo>
                  <a:pt x="32258" y="1011935"/>
                </a:lnTo>
                <a:lnTo>
                  <a:pt x="32219" y="1050035"/>
                </a:lnTo>
                <a:lnTo>
                  <a:pt x="44919" y="1050035"/>
                </a:lnTo>
                <a:lnTo>
                  <a:pt x="44958" y="1011935"/>
                </a:lnTo>
                <a:close/>
              </a:path>
              <a:path w="78104" h="1621789">
                <a:moveTo>
                  <a:pt x="45008" y="961135"/>
                </a:moveTo>
                <a:lnTo>
                  <a:pt x="32308" y="961135"/>
                </a:lnTo>
                <a:lnTo>
                  <a:pt x="32270" y="999235"/>
                </a:lnTo>
                <a:lnTo>
                  <a:pt x="44970" y="999235"/>
                </a:lnTo>
                <a:lnTo>
                  <a:pt x="45008" y="961135"/>
                </a:lnTo>
                <a:close/>
              </a:path>
              <a:path w="78104" h="1621789">
                <a:moveTo>
                  <a:pt x="45059" y="910335"/>
                </a:moveTo>
                <a:lnTo>
                  <a:pt x="32359" y="910335"/>
                </a:lnTo>
                <a:lnTo>
                  <a:pt x="32321" y="948435"/>
                </a:lnTo>
                <a:lnTo>
                  <a:pt x="45021" y="948435"/>
                </a:lnTo>
                <a:lnTo>
                  <a:pt x="45059" y="910335"/>
                </a:lnTo>
                <a:close/>
              </a:path>
              <a:path w="78104" h="1621789">
                <a:moveTo>
                  <a:pt x="45110" y="859535"/>
                </a:moveTo>
                <a:lnTo>
                  <a:pt x="32410" y="859535"/>
                </a:lnTo>
                <a:lnTo>
                  <a:pt x="32372" y="897635"/>
                </a:lnTo>
                <a:lnTo>
                  <a:pt x="45072" y="897635"/>
                </a:lnTo>
                <a:lnTo>
                  <a:pt x="45110" y="859535"/>
                </a:lnTo>
                <a:close/>
              </a:path>
              <a:path w="78104" h="1621789">
                <a:moveTo>
                  <a:pt x="45161" y="808735"/>
                </a:moveTo>
                <a:lnTo>
                  <a:pt x="32461" y="808735"/>
                </a:lnTo>
                <a:lnTo>
                  <a:pt x="32423" y="846835"/>
                </a:lnTo>
                <a:lnTo>
                  <a:pt x="45123" y="846835"/>
                </a:lnTo>
                <a:lnTo>
                  <a:pt x="45161" y="808735"/>
                </a:lnTo>
                <a:close/>
              </a:path>
              <a:path w="78104" h="1621789">
                <a:moveTo>
                  <a:pt x="45199" y="757935"/>
                </a:moveTo>
                <a:lnTo>
                  <a:pt x="32499" y="757935"/>
                </a:lnTo>
                <a:lnTo>
                  <a:pt x="32473" y="796035"/>
                </a:lnTo>
                <a:lnTo>
                  <a:pt x="45173" y="796035"/>
                </a:lnTo>
                <a:lnTo>
                  <a:pt x="45199" y="757935"/>
                </a:lnTo>
                <a:close/>
              </a:path>
              <a:path w="78104" h="1621789">
                <a:moveTo>
                  <a:pt x="45250" y="707135"/>
                </a:moveTo>
                <a:lnTo>
                  <a:pt x="32550" y="707135"/>
                </a:lnTo>
                <a:lnTo>
                  <a:pt x="32512" y="745235"/>
                </a:lnTo>
                <a:lnTo>
                  <a:pt x="45212" y="745235"/>
                </a:lnTo>
                <a:lnTo>
                  <a:pt x="45250" y="707135"/>
                </a:lnTo>
                <a:close/>
              </a:path>
              <a:path w="78104" h="1621789">
                <a:moveTo>
                  <a:pt x="45300" y="656335"/>
                </a:moveTo>
                <a:lnTo>
                  <a:pt x="32600" y="656335"/>
                </a:lnTo>
                <a:lnTo>
                  <a:pt x="32562" y="694435"/>
                </a:lnTo>
                <a:lnTo>
                  <a:pt x="45262" y="694435"/>
                </a:lnTo>
                <a:lnTo>
                  <a:pt x="45300" y="656335"/>
                </a:lnTo>
                <a:close/>
              </a:path>
              <a:path w="78104" h="1621789">
                <a:moveTo>
                  <a:pt x="45351" y="605535"/>
                </a:moveTo>
                <a:lnTo>
                  <a:pt x="32651" y="605535"/>
                </a:lnTo>
                <a:lnTo>
                  <a:pt x="32613" y="643635"/>
                </a:lnTo>
                <a:lnTo>
                  <a:pt x="45313" y="643635"/>
                </a:lnTo>
                <a:lnTo>
                  <a:pt x="45351" y="605535"/>
                </a:lnTo>
                <a:close/>
              </a:path>
              <a:path w="78104" h="1621789">
                <a:moveTo>
                  <a:pt x="45402" y="554735"/>
                </a:moveTo>
                <a:lnTo>
                  <a:pt x="32702" y="554735"/>
                </a:lnTo>
                <a:lnTo>
                  <a:pt x="32664" y="592835"/>
                </a:lnTo>
                <a:lnTo>
                  <a:pt x="45364" y="592835"/>
                </a:lnTo>
                <a:lnTo>
                  <a:pt x="45402" y="554735"/>
                </a:lnTo>
                <a:close/>
              </a:path>
              <a:path w="78104" h="1621789">
                <a:moveTo>
                  <a:pt x="45453" y="503935"/>
                </a:moveTo>
                <a:lnTo>
                  <a:pt x="32753" y="503935"/>
                </a:lnTo>
                <a:lnTo>
                  <a:pt x="32715" y="542035"/>
                </a:lnTo>
                <a:lnTo>
                  <a:pt x="45415" y="542035"/>
                </a:lnTo>
                <a:lnTo>
                  <a:pt x="45453" y="503935"/>
                </a:lnTo>
                <a:close/>
              </a:path>
              <a:path w="78104" h="1621789">
                <a:moveTo>
                  <a:pt x="45504" y="453135"/>
                </a:moveTo>
                <a:lnTo>
                  <a:pt x="32804" y="453135"/>
                </a:lnTo>
                <a:lnTo>
                  <a:pt x="32766" y="491235"/>
                </a:lnTo>
                <a:lnTo>
                  <a:pt x="45466" y="491235"/>
                </a:lnTo>
                <a:lnTo>
                  <a:pt x="45504" y="453135"/>
                </a:lnTo>
                <a:close/>
              </a:path>
              <a:path w="78104" h="1621789">
                <a:moveTo>
                  <a:pt x="45542" y="402335"/>
                </a:moveTo>
                <a:lnTo>
                  <a:pt x="32842" y="402335"/>
                </a:lnTo>
                <a:lnTo>
                  <a:pt x="32804" y="440435"/>
                </a:lnTo>
                <a:lnTo>
                  <a:pt x="45504" y="440435"/>
                </a:lnTo>
                <a:lnTo>
                  <a:pt x="45542" y="402335"/>
                </a:lnTo>
                <a:close/>
              </a:path>
              <a:path w="78104" h="1621789">
                <a:moveTo>
                  <a:pt x="45593" y="351535"/>
                </a:moveTo>
                <a:lnTo>
                  <a:pt x="32893" y="351535"/>
                </a:lnTo>
                <a:lnTo>
                  <a:pt x="32854" y="389635"/>
                </a:lnTo>
                <a:lnTo>
                  <a:pt x="45554" y="389635"/>
                </a:lnTo>
                <a:lnTo>
                  <a:pt x="45593" y="351535"/>
                </a:lnTo>
                <a:close/>
              </a:path>
              <a:path w="78104" h="1621789">
                <a:moveTo>
                  <a:pt x="45643" y="300735"/>
                </a:moveTo>
                <a:lnTo>
                  <a:pt x="32943" y="300735"/>
                </a:lnTo>
                <a:lnTo>
                  <a:pt x="32905" y="338835"/>
                </a:lnTo>
                <a:lnTo>
                  <a:pt x="45605" y="338835"/>
                </a:lnTo>
                <a:lnTo>
                  <a:pt x="45643" y="300735"/>
                </a:lnTo>
                <a:close/>
              </a:path>
              <a:path w="78104" h="1621789">
                <a:moveTo>
                  <a:pt x="45694" y="249935"/>
                </a:moveTo>
                <a:lnTo>
                  <a:pt x="32994" y="249935"/>
                </a:lnTo>
                <a:lnTo>
                  <a:pt x="32956" y="288035"/>
                </a:lnTo>
                <a:lnTo>
                  <a:pt x="45656" y="288035"/>
                </a:lnTo>
                <a:lnTo>
                  <a:pt x="45694" y="249935"/>
                </a:lnTo>
                <a:close/>
              </a:path>
              <a:path w="78104" h="1621789">
                <a:moveTo>
                  <a:pt x="45745" y="199135"/>
                </a:moveTo>
                <a:lnTo>
                  <a:pt x="33045" y="199135"/>
                </a:lnTo>
                <a:lnTo>
                  <a:pt x="33007" y="237235"/>
                </a:lnTo>
                <a:lnTo>
                  <a:pt x="45707" y="237235"/>
                </a:lnTo>
                <a:lnTo>
                  <a:pt x="45745" y="199135"/>
                </a:lnTo>
                <a:close/>
              </a:path>
              <a:path w="78104" h="1621789">
                <a:moveTo>
                  <a:pt x="45796" y="148335"/>
                </a:moveTo>
                <a:lnTo>
                  <a:pt x="33096" y="148335"/>
                </a:lnTo>
                <a:lnTo>
                  <a:pt x="33058" y="186435"/>
                </a:lnTo>
                <a:lnTo>
                  <a:pt x="45758" y="186435"/>
                </a:lnTo>
                <a:lnTo>
                  <a:pt x="45796" y="148335"/>
                </a:lnTo>
                <a:close/>
              </a:path>
              <a:path w="78104" h="1621789">
                <a:moveTo>
                  <a:pt x="45834" y="97535"/>
                </a:moveTo>
                <a:lnTo>
                  <a:pt x="33134" y="97535"/>
                </a:lnTo>
                <a:lnTo>
                  <a:pt x="33108" y="135635"/>
                </a:lnTo>
                <a:lnTo>
                  <a:pt x="45808" y="135635"/>
                </a:lnTo>
                <a:lnTo>
                  <a:pt x="45834" y="97535"/>
                </a:lnTo>
                <a:close/>
              </a:path>
              <a:path w="78104" h="1621789">
                <a:moveTo>
                  <a:pt x="33156" y="74912"/>
                </a:moveTo>
                <a:lnTo>
                  <a:pt x="33146" y="84835"/>
                </a:lnTo>
                <a:lnTo>
                  <a:pt x="45846" y="84835"/>
                </a:lnTo>
                <a:lnTo>
                  <a:pt x="45855" y="76199"/>
                </a:lnTo>
                <a:lnTo>
                  <a:pt x="39509" y="76199"/>
                </a:lnTo>
                <a:lnTo>
                  <a:pt x="33156" y="74912"/>
                </a:lnTo>
                <a:close/>
              </a:path>
              <a:path w="78104" h="1621789">
                <a:moveTo>
                  <a:pt x="45885" y="46735"/>
                </a:moveTo>
                <a:lnTo>
                  <a:pt x="33185" y="46735"/>
                </a:lnTo>
                <a:lnTo>
                  <a:pt x="33202" y="74921"/>
                </a:lnTo>
                <a:lnTo>
                  <a:pt x="39509" y="76199"/>
                </a:lnTo>
                <a:lnTo>
                  <a:pt x="45856" y="74921"/>
                </a:lnTo>
                <a:lnTo>
                  <a:pt x="45885" y="46735"/>
                </a:lnTo>
                <a:close/>
              </a:path>
              <a:path w="78104" h="1621789">
                <a:moveTo>
                  <a:pt x="45856" y="74921"/>
                </a:moveTo>
                <a:lnTo>
                  <a:pt x="39509" y="76199"/>
                </a:lnTo>
                <a:lnTo>
                  <a:pt x="45855" y="76199"/>
                </a:lnTo>
                <a:lnTo>
                  <a:pt x="45856" y="74921"/>
                </a:lnTo>
                <a:close/>
              </a:path>
              <a:path w="78104" h="1621789">
                <a:moveTo>
                  <a:pt x="75896" y="46735"/>
                </a:moveTo>
                <a:lnTo>
                  <a:pt x="45885" y="46735"/>
                </a:lnTo>
                <a:lnTo>
                  <a:pt x="45856" y="74921"/>
                </a:lnTo>
                <a:lnTo>
                  <a:pt x="54369" y="73193"/>
                </a:lnTo>
                <a:lnTo>
                  <a:pt x="66460" y="65055"/>
                </a:lnTo>
                <a:lnTo>
                  <a:pt x="74637" y="52947"/>
                </a:lnTo>
                <a:lnTo>
                  <a:pt x="75896" y="46735"/>
                </a:lnTo>
                <a:close/>
              </a:path>
              <a:path w="78104" h="1621789">
                <a:moveTo>
                  <a:pt x="39585" y="0"/>
                </a:moveTo>
                <a:lnTo>
                  <a:pt x="24725" y="3006"/>
                </a:lnTo>
                <a:lnTo>
                  <a:pt x="12634" y="11144"/>
                </a:lnTo>
                <a:lnTo>
                  <a:pt x="4458" y="23252"/>
                </a:lnTo>
                <a:lnTo>
                  <a:pt x="1447" y="38099"/>
                </a:lnTo>
                <a:lnTo>
                  <a:pt x="4424" y="52893"/>
                </a:lnTo>
                <a:lnTo>
                  <a:pt x="12577" y="65008"/>
                </a:lnTo>
                <a:lnTo>
                  <a:pt x="24681" y="73193"/>
                </a:lnTo>
                <a:lnTo>
                  <a:pt x="33156" y="74912"/>
                </a:lnTo>
                <a:lnTo>
                  <a:pt x="33185" y="46735"/>
                </a:lnTo>
                <a:lnTo>
                  <a:pt x="75896" y="46735"/>
                </a:lnTo>
                <a:lnTo>
                  <a:pt x="77647" y="38099"/>
                </a:lnTo>
                <a:lnTo>
                  <a:pt x="74670" y="23306"/>
                </a:lnTo>
                <a:lnTo>
                  <a:pt x="66517" y="11191"/>
                </a:lnTo>
                <a:lnTo>
                  <a:pt x="54414" y="3006"/>
                </a:lnTo>
                <a:lnTo>
                  <a:pt x="39585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134567" y="5508142"/>
            <a:ext cx="10069195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[…] 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risorse assegnate dallo 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Stato,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costituenti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dotazione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finanziaria d'Istituto sono 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utilizzate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senza altro 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vincolo </a:t>
            </a:r>
            <a:r>
              <a:rPr sz="1400" b="1" i="1" spc="-20" dirty="0">
                <a:solidFill>
                  <a:srgbClr val="001F5F"/>
                </a:solidFill>
                <a:latin typeface="Arial"/>
                <a:cs typeface="Arial"/>
              </a:rPr>
              <a:t>di 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destinazione che quello prioritario per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lo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svolgimento delle attività 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di istruzione, di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formazione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orientamento 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proprie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dell'Istituzione</a:t>
            </a:r>
            <a:r>
              <a:rPr sz="1400" i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interessata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319520" y="3741546"/>
            <a:ext cx="11512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8145" algn="l"/>
              </a:tabLst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Le	Istituzioni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634731" y="3741546"/>
            <a:ext cx="9036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scolastiche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319520" y="3955516"/>
            <a:ext cx="2220595" cy="986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50100"/>
              </a:lnSpc>
              <a:spcBef>
                <a:spcPts val="95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devono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rispettare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il 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vincolo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di destinazione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tali</a:t>
            </a:r>
            <a:r>
              <a:rPr sz="14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risorse.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210043" y="3429000"/>
            <a:ext cx="436245" cy="158750"/>
          </a:xfrm>
          <a:custGeom>
            <a:avLst/>
            <a:gdLst/>
            <a:ahLst/>
            <a:cxnLst/>
            <a:rect l="l" t="t" r="r" b="b"/>
            <a:pathLst>
              <a:path w="436245" h="158750">
                <a:moveTo>
                  <a:pt x="435863" y="0"/>
                </a:moveTo>
                <a:lnTo>
                  <a:pt x="0" y="0"/>
                </a:lnTo>
                <a:lnTo>
                  <a:pt x="217931" y="158496"/>
                </a:lnTo>
                <a:lnTo>
                  <a:pt x="435863" y="0"/>
                </a:lnTo>
                <a:close/>
              </a:path>
            </a:pathLst>
          </a:custGeom>
          <a:solidFill>
            <a:srgbClr val="2B4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802368" y="3429000"/>
            <a:ext cx="436245" cy="158750"/>
          </a:xfrm>
          <a:custGeom>
            <a:avLst/>
            <a:gdLst/>
            <a:ahLst/>
            <a:cxnLst/>
            <a:rect l="l" t="t" r="r" b="b"/>
            <a:pathLst>
              <a:path w="436245" h="158750">
                <a:moveTo>
                  <a:pt x="435863" y="0"/>
                </a:moveTo>
                <a:lnTo>
                  <a:pt x="0" y="0"/>
                </a:lnTo>
                <a:lnTo>
                  <a:pt x="217931" y="158496"/>
                </a:lnTo>
                <a:lnTo>
                  <a:pt x="435863" y="0"/>
                </a:lnTo>
                <a:close/>
              </a:path>
            </a:pathLst>
          </a:custGeom>
          <a:solidFill>
            <a:srgbClr val="2B4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80059" y="5588508"/>
            <a:ext cx="531876" cy="533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290575" y="31242"/>
            <a:ext cx="3926204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Programmazione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Il Programma Annuale: la struttura -</a:t>
            </a:r>
            <a:r>
              <a:rPr sz="1600" b="0" spc="25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entrate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8792718" y="3679697"/>
            <a:ext cx="2456815" cy="1077595"/>
          </a:xfrm>
          <a:custGeom>
            <a:avLst/>
            <a:gdLst/>
            <a:ahLst/>
            <a:cxnLst/>
            <a:rect l="l" t="t" r="r" b="b"/>
            <a:pathLst>
              <a:path w="2456815" h="1077595">
                <a:moveTo>
                  <a:pt x="0" y="1077468"/>
                </a:moveTo>
                <a:lnTo>
                  <a:pt x="2456687" y="1077468"/>
                </a:lnTo>
                <a:lnTo>
                  <a:pt x="2456687" y="0"/>
                </a:lnTo>
                <a:lnTo>
                  <a:pt x="0" y="0"/>
                </a:lnTo>
                <a:lnTo>
                  <a:pt x="0" y="1077468"/>
                </a:lnTo>
                <a:close/>
              </a:path>
            </a:pathLst>
          </a:custGeom>
          <a:ln w="19811">
            <a:solidFill>
              <a:srgbClr val="F79546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234201" y="203580"/>
            <a:ext cx="1135031" cy="2825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246412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971056" y="0"/>
                </a:moveTo>
                <a:lnTo>
                  <a:pt x="0" y="0"/>
                </a:lnTo>
                <a:lnTo>
                  <a:pt x="0" y="237657"/>
                </a:lnTo>
                <a:lnTo>
                  <a:pt x="971056" y="237657"/>
                </a:lnTo>
                <a:lnTo>
                  <a:pt x="1089676" y="118828"/>
                </a:lnTo>
                <a:lnTo>
                  <a:pt x="971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246412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0" y="0"/>
                </a:moveTo>
                <a:lnTo>
                  <a:pt x="971056" y="0"/>
                </a:lnTo>
                <a:lnTo>
                  <a:pt x="1089676" y="118828"/>
                </a:lnTo>
                <a:lnTo>
                  <a:pt x="971056" y="237657"/>
                </a:lnTo>
                <a:lnTo>
                  <a:pt x="0" y="237657"/>
                </a:lnTo>
                <a:lnTo>
                  <a:pt x="0" y="0"/>
                </a:lnTo>
                <a:close/>
              </a:path>
            </a:pathLst>
          </a:custGeom>
          <a:ln w="4659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6472813" y="278952"/>
            <a:ext cx="577215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001F5F"/>
                </a:solidFill>
                <a:latin typeface="Arial"/>
                <a:cs typeface="Arial"/>
              </a:rPr>
              <a:t>Programmazione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274452" y="203580"/>
            <a:ext cx="1139682" cy="2825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290151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971637" y="0"/>
                </a:moveTo>
                <a:lnTo>
                  <a:pt x="0" y="0"/>
                </a:lnTo>
                <a:lnTo>
                  <a:pt x="118620" y="118828"/>
                </a:lnTo>
                <a:lnTo>
                  <a:pt x="0" y="237657"/>
                </a:lnTo>
                <a:lnTo>
                  <a:pt x="971637" y="237657"/>
                </a:lnTo>
                <a:lnTo>
                  <a:pt x="1090257" y="118828"/>
                </a:lnTo>
                <a:lnTo>
                  <a:pt x="971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290151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0" y="0"/>
                </a:moveTo>
                <a:lnTo>
                  <a:pt x="971637" y="0"/>
                </a:lnTo>
                <a:lnTo>
                  <a:pt x="1090257" y="118828"/>
                </a:lnTo>
                <a:lnTo>
                  <a:pt x="971637" y="237657"/>
                </a:lnTo>
                <a:lnTo>
                  <a:pt x="0" y="237657"/>
                </a:lnTo>
                <a:lnTo>
                  <a:pt x="118620" y="118828"/>
                </a:lnTo>
                <a:lnTo>
                  <a:pt x="0" y="0"/>
                </a:lnTo>
                <a:close/>
              </a:path>
            </a:pathLst>
          </a:custGeom>
          <a:ln w="4659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7677504" y="278952"/>
            <a:ext cx="316230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BEBEBE"/>
                </a:solidFill>
                <a:latin typeface="Arial"/>
                <a:cs typeface="Arial"/>
              </a:rPr>
              <a:t>Ge</a:t>
            </a: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s</a:t>
            </a:r>
            <a:r>
              <a:rPr sz="500" b="1" spc="10" dirty="0">
                <a:solidFill>
                  <a:srgbClr val="BEBEBE"/>
                </a:solidFill>
                <a:latin typeface="Arial"/>
                <a:cs typeface="Arial"/>
              </a:rPr>
              <a:t>ti</a:t>
            </a: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on</a:t>
            </a:r>
            <a:r>
              <a:rPr sz="500" b="1" spc="20" dirty="0">
                <a:solidFill>
                  <a:srgbClr val="BEBEBE"/>
                </a:solidFill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7276773" y="156984"/>
            <a:ext cx="105836" cy="1060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7301873" y="163269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4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8319355" y="203580"/>
            <a:ext cx="1138519" cy="2825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335055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971056" y="0"/>
                </a:moveTo>
                <a:lnTo>
                  <a:pt x="0" y="0"/>
                </a:lnTo>
                <a:lnTo>
                  <a:pt x="118620" y="118828"/>
                </a:lnTo>
                <a:lnTo>
                  <a:pt x="0" y="237657"/>
                </a:lnTo>
                <a:lnTo>
                  <a:pt x="971056" y="237657"/>
                </a:lnTo>
                <a:lnTo>
                  <a:pt x="1089676" y="118828"/>
                </a:lnTo>
                <a:lnTo>
                  <a:pt x="971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335055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0" y="0"/>
                </a:moveTo>
                <a:lnTo>
                  <a:pt x="971056" y="0"/>
                </a:lnTo>
                <a:lnTo>
                  <a:pt x="1089676" y="118828"/>
                </a:lnTo>
                <a:lnTo>
                  <a:pt x="971056" y="237657"/>
                </a:lnTo>
                <a:lnTo>
                  <a:pt x="0" y="237657"/>
                </a:lnTo>
                <a:lnTo>
                  <a:pt x="118620" y="118828"/>
                </a:lnTo>
                <a:lnTo>
                  <a:pt x="0" y="0"/>
                </a:lnTo>
                <a:close/>
              </a:path>
            </a:pathLst>
          </a:custGeom>
          <a:ln w="4659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8596809" y="278952"/>
            <a:ext cx="568325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Rendicontazione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8320513" y="159897"/>
            <a:ext cx="105836" cy="1060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8346099" y="166065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40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6229258" y="198628"/>
            <a:ext cx="1135380" cy="272415"/>
          </a:xfrm>
          <a:custGeom>
            <a:avLst/>
            <a:gdLst/>
            <a:ahLst/>
            <a:cxnLst/>
            <a:rect l="l" t="t" r="r" b="b"/>
            <a:pathLst>
              <a:path w="1135379" h="272415">
                <a:moveTo>
                  <a:pt x="0" y="0"/>
                </a:moveTo>
                <a:lnTo>
                  <a:pt x="999257" y="0"/>
                </a:lnTo>
                <a:lnTo>
                  <a:pt x="1135031" y="136011"/>
                </a:lnTo>
                <a:lnTo>
                  <a:pt x="999257" y="272024"/>
                </a:lnTo>
                <a:lnTo>
                  <a:pt x="0" y="272024"/>
                </a:lnTo>
                <a:lnTo>
                  <a:pt x="0" y="0"/>
                </a:lnTo>
                <a:close/>
              </a:path>
            </a:pathLst>
          </a:custGeom>
          <a:ln w="11066">
            <a:solidFill>
              <a:srgbClr val="FFC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217915" y="159897"/>
            <a:ext cx="106417" cy="10600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6243364" y="166065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4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1173841" y="6555545"/>
            <a:ext cx="2571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44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13715" y="1755419"/>
            <a:ext cx="107842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Le spese sono aggregate per destinazione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ed a ciascuna destinazione di spesa è allegata una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scheda illustrativa  finanziaria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, predisposta dal DSGA, nella quale sono</a:t>
            </a:r>
            <a:r>
              <a:rPr sz="1600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indicati: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03375" y="1053058"/>
            <a:ext cx="2446020" cy="5410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1472" y="1112481"/>
            <a:ext cx="909827" cy="4755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29283" y="1078991"/>
            <a:ext cx="2344420" cy="439420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0795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85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SPESE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6041" y="1053846"/>
            <a:ext cx="504825" cy="502920"/>
          </a:xfrm>
          <a:custGeom>
            <a:avLst/>
            <a:gdLst/>
            <a:ahLst/>
            <a:cxnLst/>
            <a:rect l="l" t="t" r="r" b="b"/>
            <a:pathLst>
              <a:path w="504825" h="502919">
                <a:moveTo>
                  <a:pt x="0" y="251459"/>
                </a:moveTo>
                <a:lnTo>
                  <a:pt x="4063" y="206243"/>
                </a:lnTo>
                <a:lnTo>
                  <a:pt x="15780" y="163693"/>
                </a:lnTo>
                <a:lnTo>
                  <a:pt x="34436" y="124516"/>
                </a:lnTo>
                <a:lnTo>
                  <a:pt x="59321" y="89422"/>
                </a:lnTo>
                <a:lnTo>
                  <a:pt x="89720" y="59120"/>
                </a:lnTo>
                <a:lnTo>
                  <a:pt x="124922" y="34318"/>
                </a:lnTo>
                <a:lnTo>
                  <a:pt x="164215" y="15725"/>
                </a:lnTo>
                <a:lnTo>
                  <a:pt x="206886" y="4049"/>
                </a:lnTo>
                <a:lnTo>
                  <a:pt x="252222" y="0"/>
                </a:lnTo>
                <a:lnTo>
                  <a:pt x="297557" y="4049"/>
                </a:lnTo>
                <a:lnTo>
                  <a:pt x="340228" y="15725"/>
                </a:lnTo>
                <a:lnTo>
                  <a:pt x="379521" y="34318"/>
                </a:lnTo>
                <a:lnTo>
                  <a:pt x="414723" y="59120"/>
                </a:lnTo>
                <a:lnTo>
                  <a:pt x="445122" y="89422"/>
                </a:lnTo>
                <a:lnTo>
                  <a:pt x="470007" y="124516"/>
                </a:lnTo>
                <a:lnTo>
                  <a:pt x="488663" y="163693"/>
                </a:lnTo>
                <a:lnTo>
                  <a:pt x="500380" y="206243"/>
                </a:lnTo>
                <a:lnTo>
                  <a:pt x="504444" y="251459"/>
                </a:lnTo>
                <a:lnTo>
                  <a:pt x="500380" y="296676"/>
                </a:lnTo>
                <a:lnTo>
                  <a:pt x="488663" y="339226"/>
                </a:lnTo>
                <a:lnTo>
                  <a:pt x="470007" y="378403"/>
                </a:lnTo>
                <a:lnTo>
                  <a:pt x="445122" y="413497"/>
                </a:lnTo>
                <a:lnTo>
                  <a:pt x="414723" y="443799"/>
                </a:lnTo>
                <a:lnTo>
                  <a:pt x="379521" y="468601"/>
                </a:lnTo>
                <a:lnTo>
                  <a:pt x="340228" y="487194"/>
                </a:lnTo>
                <a:lnTo>
                  <a:pt x="297557" y="498870"/>
                </a:lnTo>
                <a:lnTo>
                  <a:pt x="252222" y="502919"/>
                </a:lnTo>
                <a:lnTo>
                  <a:pt x="206886" y="498870"/>
                </a:lnTo>
                <a:lnTo>
                  <a:pt x="164215" y="487194"/>
                </a:lnTo>
                <a:lnTo>
                  <a:pt x="124922" y="468601"/>
                </a:lnTo>
                <a:lnTo>
                  <a:pt x="89720" y="443799"/>
                </a:lnTo>
                <a:lnTo>
                  <a:pt x="59321" y="413497"/>
                </a:lnTo>
                <a:lnTo>
                  <a:pt x="34436" y="378403"/>
                </a:lnTo>
                <a:lnTo>
                  <a:pt x="15780" y="339226"/>
                </a:lnTo>
                <a:lnTo>
                  <a:pt x="4063" y="296676"/>
                </a:lnTo>
                <a:lnTo>
                  <a:pt x="0" y="251459"/>
                </a:lnTo>
                <a:close/>
              </a:path>
            </a:pathLst>
          </a:custGeom>
          <a:ln w="28956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3756" y="1632204"/>
            <a:ext cx="3357245" cy="76200"/>
          </a:xfrm>
          <a:custGeom>
            <a:avLst/>
            <a:gdLst/>
            <a:ahLst/>
            <a:cxnLst/>
            <a:rect l="l" t="t" r="r" b="b"/>
            <a:pathLst>
              <a:path w="3357245" h="76200">
                <a:moveTo>
                  <a:pt x="38100" y="0"/>
                </a:moveTo>
                <a:lnTo>
                  <a:pt x="23268" y="2988"/>
                </a:lnTo>
                <a:lnTo>
                  <a:pt x="11158" y="11144"/>
                </a:lnTo>
                <a:lnTo>
                  <a:pt x="2993" y="23252"/>
                </a:lnTo>
                <a:lnTo>
                  <a:pt x="0" y="38100"/>
                </a:lnTo>
                <a:lnTo>
                  <a:pt x="2993" y="52947"/>
                </a:lnTo>
                <a:lnTo>
                  <a:pt x="11158" y="65055"/>
                </a:lnTo>
                <a:lnTo>
                  <a:pt x="23268" y="73211"/>
                </a:lnTo>
                <a:lnTo>
                  <a:pt x="38100" y="76200"/>
                </a:lnTo>
                <a:lnTo>
                  <a:pt x="52931" y="73211"/>
                </a:lnTo>
                <a:lnTo>
                  <a:pt x="65041" y="65055"/>
                </a:lnTo>
                <a:lnTo>
                  <a:pt x="73206" y="52947"/>
                </a:lnTo>
                <a:lnTo>
                  <a:pt x="74919" y="44450"/>
                </a:lnTo>
                <a:lnTo>
                  <a:pt x="38100" y="44450"/>
                </a:lnTo>
                <a:lnTo>
                  <a:pt x="38100" y="31750"/>
                </a:lnTo>
                <a:lnTo>
                  <a:pt x="74919" y="31750"/>
                </a:lnTo>
                <a:lnTo>
                  <a:pt x="73206" y="23252"/>
                </a:lnTo>
                <a:lnTo>
                  <a:pt x="65041" y="11144"/>
                </a:lnTo>
                <a:lnTo>
                  <a:pt x="52931" y="2988"/>
                </a:lnTo>
                <a:lnTo>
                  <a:pt x="38100" y="0"/>
                </a:lnTo>
                <a:close/>
              </a:path>
              <a:path w="3357245" h="76200">
                <a:moveTo>
                  <a:pt x="3318636" y="0"/>
                </a:moveTo>
                <a:lnTo>
                  <a:pt x="3303789" y="2988"/>
                </a:lnTo>
                <a:lnTo>
                  <a:pt x="3291681" y="11144"/>
                </a:lnTo>
                <a:lnTo>
                  <a:pt x="3283525" y="23252"/>
                </a:lnTo>
                <a:lnTo>
                  <a:pt x="3280536" y="38100"/>
                </a:lnTo>
                <a:lnTo>
                  <a:pt x="3283525" y="52947"/>
                </a:lnTo>
                <a:lnTo>
                  <a:pt x="3291681" y="65055"/>
                </a:lnTo>
                <a:lnTo>
                  <a:pt x="3303789" y="73211"/>
                </a:lnTo>
                <a:lnTo>
                  <a:pt x="3318636" y="76200"/>
                </a:lnTo>
                <a:lnTo>
                  <a:pt x="3333430" y="73211"/>
                </a:lnTo>
                <a:lnTo>
                  <a:pt x="3345545" y="65055"/>
                </a:lnTo>
                <a:lnTo>
                  <a:pt x="3353730" y="52947"/>
                </a:lnTo>
                <a:lnTo>
                  <a:pt x="3355451" y="44450"/>
                </a:lnTo>
                <a:lnTo>
                  <a:pt x="3318636" y="44450"/>
                </a:lnTo>
                <a:lnTo>
                  <a:pt x="3318636" y="31750"/>
                </a:lnTo>
                <a:lnTo>
                  <a:pt x="3355451" y="31750"/>
                </a:lnTo>
                <a:lnTo>
                  <a:pt x="3353730" y="23252"/>
                </a:lnTo>
                <a:lnTo>
                  <a:pt x="3345545" y="11144"/>
                </a:lnTo>
                <a:lnTo>
                  <a:pt x="3333430" y="2988"/>
                </a:lnTo>
                <a:lnTo>
                  <a:pt x="3318636" y="0"/>
                </a:lnTo>
                <a:close/>
              </a:path>
              <a:path w="3357245" h="76200">
                <a:moveTo>
                  <a:pt x="74919" y="31750"/>
                </a:moveTo>
                <a:lnTo>
                  <a:pt x="38100" y="31750"/>
                </a:lnTo>
                <a:lnTo>
                  <a:pt x="38100" y="44450"/>
                </a:lnTo>
                <a:lnTo>
                  <a:pt x="74919" y="44450"/>
                </a:lnTo>
                <a:lnTo>
                  <a:pt x="76200" y="38100"/>
                </a:lnTo>
                <a:lnTo>
                  <a:pt x="74919" y="31750"/>
                </a:lnTo>
                <a:close/>
              </a:path>
              <a:path w="3357245" h="76200">
                <a:moveTo>
                  <a:pt x="3281815" y="31750"/>
                </a:moveTo>
                <a:lnTo>
                  <a:pt x="74919" y="31750"/>
                </a:lnTo>
                <a:lnTo>
                  <a:pt x="76200" y="38100"/>
                </a:lnTo>
                <a:lnTo>
                  <a:pt x="74919" y="44450"/>
                </a:lnTo>
                <a:lnTo>
                  <a:pt x="3281815" y="44450"/>
                </a:lnTo>
                <a:lnTo>
                  <a:pt x="3280536" y="38100"/>
                </a:lnTo>
                <a:lnTo>
                  <a:pt x="3281815" y="31750"/>
                </a:lnTo>
                <a:close/>
              </a:path>
              <a:path w="3357245" h="76200">
                <a:moveTo>
                  <a:pt x="3355451" y="31750"/>
                </a:moveTo>
                <a:lnTo>
                  <a:pt x="3318636" y="31750"/>
                </a:lnTo>
                <a:lnTo>
                  <a:pt x="3318636" y="44450"/>
                </a:lnTo>
                <a:lnTo>
                  <a:pt x="3355451" y="44450"/>
                </a:lnTo>
                <a:lnTo>
                  <a:pt x="3356736" y="38100"/>
                </a:lnTo>
                <a:lnTo>
                  <a:pt x="3355451" y="3175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6051" y="1124711"/>
            <a:ext cx="341376" cy="3413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6041" y="4798314"/>
            <a:ext cx="4825365" cy="356870"/>
          </a:xfrm>
          <a:custGeom>
            <a:avLst/>
            <a:gdLst/>
            <a:ahLst/>
            <a:cxnLst/>
            <a:rect l="l" t="t" r="r" b="b"/>
            <a:pathLst>
              <a:path w="4825365" h="356870">
                <a:moveTo>
                  <a:pt x="0" y="356616"/>
                </a:moveTo>
                <a:lnTo>
                  <a:pt x="4824984" y="356616"/>
                </a:lnTo>
                <a:lnTo>
                  <a:pt x="4824984" y="0"/>
                </a:lnTo>
                <a:lnTo>
                  <a:pt x="0" y="0"/>
                </a:lnTo>
                <a:lnTo>
                  <a:pt x="0" y="356616"/>
                </a:lnTo>
                <a:close/>
              </a:path>
            </a:pathLst>
          </a:custGeom>
          <a:ln w="19812">
            <a:solidFill>
              <a:srgbClr val="5B9BD4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3905" y="5047488"/>
            <a:ext cx="77470" cy="398145"/>
          </a:xfrm>
          <a:custGeom>
            <a:avLst/>
            <a:gdLst/>
            <a:ahLst/>
            <a:cxnLst/>
            <a:rect l="l" t="t" r="r" b="b"/>
            <a:pathLst>
              <a:path w="77470" h="398145">
                <a:moveTo>
                  <a:pt x="0" y="321437"/>
                </a:moveTo>
                <a:lnTo>
                  <a:pt x="37782" y="397764"/>
                </a:lnTo>
                <a:lnTo>
                  <a:pt x="69850" y="334264"/>
                </a:lnTo>
                <a:lnTo>
                  <a:pt x="31699" y="334264"/>
                </a:lnTo>
                <a:lnTo>
                  <a:pt x="31754" y="321542"/>
                </a:lnTo>
                <a:lnTo>
                  <a:pt x="0" y="321437"/>
                </a:lnTo>
                <a:close/>
              </a:path>
              <a:path w="77470" h="398145">
                <a:moveTo>
                  <a:pt x="31754" y="321542"/>
                </a:moveTo>
                <a:lnTo>
                  <a:pt x="31699" y="334264"/>
                </a:lnTo>
                <a:lnTo>
                  <a:pt x="44399" y="334264"/>
                </a:lnTo>
                <a:lnTo>
                  <a:pt x="44454" y="321585"/>
                </a:lnTo>
                <a:lnTo>
                  <a:pt x="31754" y="321542"/>
                </a:lnTo>
                <a:close/>
              </a:path>
              <a:path w="77470" h="398145">
                <a:moveTo>
                  <a:pt x="44454" y="321585"/>
                </a:moveTo>
                <a:lnTo>
                  <a:pt x="44399" y="334264"/>
                </a:lnTo>
                <a:lnTo>
                  <a:pt x="69850" y="334264"/>
                </a:lnTo>
                <a:lnTo>
                  <a:pt x="76200" y="321691"/>
                </a:lnTo>
                <a:lnTo>
                  <a:pt x="44454" y="321585"/>
                </a:lnTo>
                <a:close/>
              </a:path>
              <a:path w="77470" h="398145">
                <a:moveTo>
                  <a:pt x="44564" y="296164"/>
                </a:moveTo>
                <a:lnTo>
                  <a:pt x="31864" y="296164"/>
                </a:lnTo>
                <a:lnTo>
                  <a:pt x="31754" y="321542"/>
                </a:lnTo>
                <a:lnTo>
                  <a:pt x="44454" y="321585"/>
                </a:lnTo>
                <a:lnTo>
                  <a:pt x="44564" y="296164"/>
                </a:lnTo>
                <a:close/>
              </a:path>
              <a:path w="77470" h="398145">
                <a:moveTo>
                  <a:pt x="44780" y="245364"/>
                </a:moveTo>
                <a:lnTo>
                  <a:pt x="32080" y="245364"/>
                </a:lnTo>
                <a:lnTo>
                  <a:pt x="31915" y="283464"/>
                </a:lnTo>
                <a:lnTo>
                  <a:pt x="44615" y="283464"/>
                </a:lnTo>
                <a:lnTo>
                  <a:pt x="44780" y="245364"/>
                </a:lnTo>
                <a:close/>
              </a:path>
              <a:path w="77470" h="398145">
                <a:moveTo>
                  <a:pt x="44996" y="194564"/>
                </a:moveTo>
                <a:lnTo>
                  <a:pt x="32296" y="194564"/>
                </a:lnTo>
                <a:lnTo>
                  <a:pt x="32130" y="232664"/>
                </a:lnTo>
                <a:lnTo>
                  <a:pt x="44830" y="232664"/>
                </a:lnTo>
                <a:lnTo>
                  <a:pt x="44996" y="194564"/>
                </a:lnTo>
                <a:close/>
              </a:path>
              <a:path w="77470" h="398145">
                <a:moveTo>
                  <a:pt x="45211" y="143763"/>
                </a:moveTo>
                <a:lnTo>
                  <a:pt x="32511" y="143763"/>
                </a:lnTo>
                <a:lnTo>
                  <a:pt x="32346" y="181863"/>
                </a:lnTo>
                <a:lnTo>
                  <a:pt x="45046" y="181863"/>
                </a:lnTo>
                <a:lnTo>
                  <a:pt x="45211" y="143763"/>
                </a:lnTo>
                <a:close/>
              </a:path>
              <a:path w="77470" h="398145">
                <a:moveTo>
                  <a:pt x="45427" y="92963"/>
                </a:moveTo>
                <a:lnTo>
                  <a:pt x="32727" y="92963"/>
                </a:lnTo>
                <a:lnTo>
                  <a:pt x="32562" y="131063"/>
                </a:lnTo>
                <a:lnTo>
                  <a:pt x="45262" y="131063"/>
                </a:lnTo>
                <a:lnTo>
                  <a:pt x="45427" y="92963"/>
                </a:lnTo>
                <a:close/>
              </a:path>
              <a:path w="77470" h="398145">
                <a:moveTo>
                  <a:pt x="32802" y="74882"/>
                </a:moveTo>
                <a:lnTo>
                  <a:pt x="32778" y="80263"/>
                </a:lnTo>
                <a:lnTo>
                  <a:pt x="45478" y="80263"/>
                </a:lnTo>
                <a:lnTo>
                  <a:pt x="45496" y="76200"/>
                </a:lnTo>
                <a:lnTo>
                  <a:pt x="39141" y="76200"/>
                </a:lnTo>
                <a:lnTo>
                  <a:pt x="32802" y="74882"/>
                </a:lnTo>
                <a:close/>
              </a:path>
              <a:path w="77470" h="398145">
                <a:moveTo>
                  <a:pt x="45643" y="42163"/>
                </a:moveTo>
                <a:lnTo>
                  <a:pt x="32943" y="42163"/>
                </a:lnTo>
                <a:lnTo>
                  <a:pt x="32802" y="74882"/>
                </a:lnTo>
                <a:lnTo>
                  <a:pt x="39141" y="76200"/>
                </a:lnTo>
                <a:lnTo>
                  <a:pt x="45501" y="74950"/>
                </a:lnTo>
                <a:lnTo>
                  <a:pt x="45643" y="42163"/>
                </a:lnTo>
                <a:close/>
              </a:path>
              <a:path w="77470" h="398145">
                <a:moveTo>
                  <a:pt x="45501" y="74950"/>
                </a:moveTo>
                <a:lnTo>
                  <a:pt x="39141" y="76200"/>
                </a:lnTo>
                <a:lnTo>
                  <a:pt x="45496" y="76200"/>
                </a:lnTo>
                <a:lnTo>
                  <a:pt x="45501" y="74950"/>
                </a:lnTo>
                <a:close/>
              </a:path>
              <a:path w="77470" h="398145">
                <a:moveTo>
                  <a:pt x="76595" y="42163"/>
                </a:moveTo>
                <a:lnTo>
                  <a:pt x="45643" y="42163"/>
                </a:lnTo>
                <a:lnTo>
                  <a:pt x="45501" y="74950"/>
                </a:lnTo>
                <a:lnTo>
                  <a:pt x="53985" y="73284"/>
                </a:lnTo>
                <a:lnTo>
                  <a:pt x="66132" y="65166"/>
                </a:lnTo>
                <a:lnTo>
                  <a:pt x="74349" y="53072"/>
                </a:lnTo>
                <a:lnTo>
                  <a:pt x="76595" y="42163"/>
                </a:lnTo>
                <a:close/>
              </a:path>
              <a:path w="77470" h="398145">
                <a:moveTo>
                  <a:pt x="39471" y="0"/>
                </a:moveTo>
                <a:lnTo>
                  <a:pt x="24627" y="2915"/>
                </a:lnTo>
                <a:lnTo>
                  <a:pt x="12480" y="11033"/>
                </a:lnTo>
                <a:lnTo>
                  <a:pt x="4263" y="23127"/>
                </a:lnTo>
                <a:lnTo>
                  <a:pt x="1206" y="37973"/>
                </a:lnTo>
                <a:lnTo>
                  <a:pt x="4137" y="52768"/>
                </a:lnTo>
                <a:lnTo>
                  <a:pt x="12249" y="64897"/>
                </a:lnTo>
                <a:lnTo>
                  <a:pt x="24323" y="73120"/>
                </a:lnTo>
                <a:lnTo>
                  <a:pt x="32802" y="74882"/>
                </a:lnTo>
                <a:lnTo>
                  <a:pt x="32943" y="42163"/>
                </a:lnTo>
                <a:lnTo>
                  <a:pt x="76595" y="42163"/>
                </a:lnTo>
                <a:lnTo>
                  <a:pt x="77406" y="38226"/>
                </a:lnTo>
                <a:lnTo>
                  <a:pt x="74475" y="23431"/>
                </a:lnTo>
                <a:lnTo>
                  <a:pt x="66363" y="11302"/>
                </a:lnTo>
                <a:lnTo>
                  <a:pt x="54289" y="3079"/>
                </a:lnTo>
                <a:lnTo>
                  <a:pt x="39471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13715" y="3752482"/>
            <a:ext cx="10574020" cy="2687955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Inoltre,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per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ogni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progetto, annuale o pluriennale </a:t>
            </a:r>
            <a:r>
              <a:rPr sz="1600" b="1" spc="-15" dirty="0">
                <a:solidFill>
                  <a:srgbClr val="001F5F"/>
                </a:solidFill>
                <a:latin typeface="Arial"/>
                <a:cs typeface="Arial"/>
              </a:rPr>
              <a:t>devono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essere</a:t>
            </a:r>
            <a:r>
              <a:rPr sz="1600" b="1" spc="2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indicate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894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la fonte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4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finanziamento,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840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la spesa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complessiva prevista per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la sua</a:t>
            </a:r>
            <a:r>
              <a:rPr sz="14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realizzazione,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840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le quote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spesa attribuite a ciascun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anno</a:t>
            </a:r>
            <a:r>
              <a:rPr sz="1400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finanziario.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85090" marR="5080" algn="just">
              <a:lnSpc>
                <a:spcPct val="150100"/>
              </a:lnSpc>
              <a:spcBef>
                <a:spcPts val="1125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[..]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Fatta salva la possibilità di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rimodulare queste ultime </a:t>
            </a:r>
            <a:r>
              <a:rPr sz="1400" b="1" i="1" spc="5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relazione all'andamento attuativo del 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progetto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,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mediante il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riporto  nella competenza dell'esercizio successivo 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delle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somme non impegnate 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al 31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dicembre dell'esercizio 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riferimento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, anche  prima dell'approvazione del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Conto</a:t>
            </a:r>
            <a:r>
              <a:rPr sz="1400" i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Consuntivo.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050916" y="5047488"/>
            <a:ext cx="77470" cy="398145"/>
          </a:xfrm>
          <a:custGeom>
            <a:avLst/>
            <a:gdLst/>
            <a:ahLst/>
            <a:cxnLst/>
            <a:rect l="l" t="t" r="r" b="b"/>
            <a:pathLst>
              <a:path w="77470" h="398145">
                <a:moveTo>
                  <a:pt x="0" y="321437"/>
                </a:moveTo>
                <a:lnTo>
                  <a:pt x="37719" y="397764"/>
                </a:lnTo>
                <a:lnTo>
                  <a:pt x="69840" y="334264"/>
                </a:lnTo>
                <a:lnTo>
                  <a:pt x="31623" y="334264"/>
                </a:lnTo>
                <a:lnTo>
                  <a:pt x="31665" y="321542"/>
                </a:lnTo>
                <a:lnTo>
                  <a:pt x="0" y="321437"/>
                </a:lnTo>
                <a:close/>
              </a:path>
              <a:path w="77470" h="398145">
                <a:moveTo>
                  <a:pt x="31665" y="321542"/>
                </a:moveTo>
                <a:lnTo>
                  <a:pt x="31623" y="334264"/>
                </a:lnTo>
                <a:lnTo>
                  <a:pt x="44323" y="334264"/>
                </a:lnTo>
                <a:lnTo>
                  <a:pt x="44365" y="321584"/>
                </a:lnTo>
                <a:lnTo>
                  <a:pt x="31665" y="321542"/>
                </a:lnTo>
                <a:close/>
              </a:path>
              <a:path w="77470" h="398145">
                <a:moveTo>
                  <a:pt x="44365" y="321584"/>
                </a:moveTo>
                <a:lnTo>
                  <a:pt x="44323" y="334264"/>
                </a:lnTo>
                <a:lnTo>
                  <a:pt x="69840" y="334264"/>
                </a:lnTo>
                <a:lnTo>
                  <a:pt x="76200" y="321691"/>
                </a:lnTo>
                <a:lnTo>
                  <a:pt x="44365" y="321584"/>
                </a:lnTo>
                <a:close/>
              </a:path>
              <a:path w="77470" h="398145">
                <a:moveTo>
                  <a:pt x="44450" y="296164"/>
                </a:moveTo>
                <a:lnTo>
                  <a:pt x="31750" y="296164"/>
                </a:lnTo>
                <a:lnTo>
                  <a:pt x="31665" y="321542"/>
                </a:lnTo>
                <a:lnTo>
                  <a:pt x="44365" y="321584"/>
                </a:lnTo>
                <a:lnTo>
                  <a:pt x="44450" y="296164"/>
                </a:lnTo>
                <a:close/>
              </a:path>
              <a:path w="77470" h="398145">
                <a:moveTo>
                  <a:pt x="44704" y="245364"/>
                </a:moveTo>
                <a:lnTo>
                  <a:pt x="32004" y="245364"/>
                </a:lnTo>
                <a:lnTo>
                  <a:pt x="31877" y="283464"/>
                </a:lnTo>
                <a:lnTo>
                  <a:pt x="44577" y="283464"/>
                </a:lnTo>
                <a:lnTo>
                  <a:pt x="44704" y="245364"/>
                </a:lnTo>
                <a:close/>
              </a:path>
              <a:path w="77470" h="398145">
                <a:moveTo>
                  <a:pt x="44958" y="194564"/>
                </a:moveTo>
                <a:lnTo>
                  <a:pt x="32258" y="194564"/>
                </a:lnTo>
                <a:lnTo>
                  <a:pt x="32004" y="232664"/>
                </a:lnTo>
                <a:lnTo>
                  <a:pt x="44704" y="232664"/>
                </a:lnTo>
                <a:lnTo>
                  <a:pt x="44958" y="194564"/>
                </a:lnTo>
                <a:close/>
              </a:path>
              <a:path w="77470" h="398145">
                <a:moveTo>
                  <a:pt x="45085" y="143763"/>
                </a:moveTo>
                <a:lnTo>
                  <a:pt x="32385" y="143763"/>
                </a:lnTo>
                <a:lnTo>
                  <a:pt x="32258" y="181863"/>
                </a:lnTo>
                <a:lnTo>
                  <a:pt x="44958" y="181863"/>
                </a:lnTo>
                <a:lnTo>
                  <a:pt x="45085" y="143763"/>
                </a:lnTo>
                <a:close/>
              </a:path>
              <a:path w="77470" h="398145">
                <a:moveTo>
                  <a:pt x="45338" y="92963"/>
                </a:moveTo>
                <a:lnTo>
                  <a:pt x="32638" y="92963"/>
                </a:lnTo>
                <a:lnTo>
                  <a:pt x="32512" y="131063"/>
                </a:lnTo>
                <a:lnTo>
                  <a:pt x="45212" y="131063"/>
                </a:lnTo>
                <a:lnTo>
                  <a:pt x="45338" y="92963"/>
                </a:lnTo>
                <a:close/>
              </a:path>
              <a:path w="77470" h="398145">
                <a:moveTo>
                  <a:pt x="32783" y="74886"/>
                </a:moveTo>
                <a:lnTo>
                  <a:pt x="32766" y="80263"/>
                </a:lnTo>
                <a:lnTo>
                  <a:pt x="45466" y="80263"/>
                </a:lnTo>
                <a:lnTo>
                  <a:pt x="45479" y="76200"/>
                </a:lnTo>
                <a:lnTo>
                  <a:pt x="39116" y="76200"/>
                </a:lnTo>
                <a:lnTo>
                  <a:pt x="32783" y="74886"/>
                </a:lnTo>
                <a:close/>
              </a:path>
              <a:path w="77470" h="398145">
                <a:moveTo>
                  <a:pt x="45593" y="42163"/>
                </a:moveTo>
                <a:lnTo>
                  <a:pt x="32893" y="42163"/>
                </a:lnTo>
                <a:lnTo>
                  <a:pt x="32783" y="74886"/>
                </a:lnTo>
                <a:lnTo>
                  <a:pt x="39116" y="76200"/>
                </a:lnTo>
                <a:lnTo>
                  <a:pt x="45483" y="74945"/>
                </a:lnTo>
                <a:lnTo>
                  <a:pt x="45593" y="42163"/>
                </a:lnTo>
                <a:close/>
              </a:path>
              <a:path w="77470" h="398145">
                <a:moveTo>
                  <a:pt x="45483" y="74945"/>
                </a:moveTo>
                <a:lnTo>
                  <a:pt x="39116" y="76200"/>
                </a:lnTo>
                <a:lnTo>
                  <a:pt x="45479" y="76200"/>
                </a:lnTo>
                <a:lnTo>
                  <a:pt x="45483" y="74945"/>
                </a:lnTo>
                <a:close/>
              </a:path>
              <a:path w="77470" h="398145">
                <a:moveTo>
                  <a:pt x="76526" y="42163"/>
                </a:moveTo>
                <a:lnTo>
                  <a:pt x="45593" y="42163"/>
                </a:lnTo>
                <a:lnTo>
                  <a:pt x="45483" y="74945"/>
                </a:lnTo>
                <a:lnTo>
                  <a:pt x="53911" y="73284"/>
                </a:lnTo>
                <a:lnTo>
                  <a:pt x="66039" y="65166"/>
                </a:lnTo>
                <a:lnTo>
                  <a:pt x="74263" y="53072"/>
                </a:lnTo>
                <a:lnTo>
                  <a:pt x="76526" y="42163"/>
                </a:lnTo>
                <a:close/>
              </a:path>
              <a:path w="77470" h="398145">
                <a:moveTo>
                  <a:pt x="39370" y="0"/>
                </a:moveTo>
                <a:lnTo>
                  <a:pt x="24574" y="2915"/>
                </a:lnTo>
                <a:lnTo>
                  <a:pt x="12446" y="11033"/>
                </a:lnTo>
                <a:lnTo>
                  <a:pt x="4222" y="23127"/>
                </a:lnTo>
                <a:lnTo>
                  <a:pt x="1143" y="37973"/>
                </a:lnTo>
                <a:lnTo>
                  <a:pt x="4058" y="52768"/>
                </a:lnTo>
                <a:lnTo>
                  <a:pt x="12176" y="64897"/>
                </a:lnTo>
                <a:lnTo>
                  <a:pt x="24270" y="73120"/>
                </a:lnTo>
                <a:lnTo>
                  <a:pt x="32783" y="74886"/>
                </a:lnTo>
                <a:lnTo>
                  <a:pt x="32893" y="42163"/>
                </a:lnTo>
                <a:lnTo>
                  <a:pt x="76526" y="42163"/>
                </a:lnTo>
                <a:lnTo>
                  <a:pt x="77343" y="38226"/>
                </a:lnTo>
                <a:lnTo>
                  <a:pt x="74427" y="23431"/>
                </a:lnTo>
                <a:lnTo>
                  <a:pt x="66309" y="11302"/>
                </a:lnTo>
                <a:lnTo>
                  <a:pt x="54215" y="3079"/>
                </a:lnTo>
                <a:lnTo>
                  <a:pt x="3937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567928" y="3029711"/>
            <a:ext cx="2304415" cy="419100"/>
          </a:xfrm>
          <a:custGeom>
            <a:avLst/>
            <a:gdLst/>
            <a:ahLst/>
            <a:cxnLst/>
            <a:rect l="l" t="t" r="r" b="b"/>
            <a:pathLst>
              <a:path w="2304415" h="419100">
                <a:moveTo>
                  <a:pt x="2234438" y="0"/>
                </a:moveTo>
                <a:lnTo>
                  <a:pt x="69850" y="0"/>
                </a:lnTo>
                <a:lnTo>
                  <a:pt x="42648" y="5484"/>
                </a:lnTo>
                <a:lnTo>
                  <a:pt x="20447" y="20447"/>
                </a:lnTo>
                <a:lnTo>
                  <a:pt x="5484" y="42648"/>
                </a:lnTo>
                <a:lnTo>
                  <a:pt x="0" y="69850"/>
                </a:lnTo>
                <a:lnTo>
                  <a:pt x="0" y="349250"/>
                </a:lnTo>
                <a:lnTo>
                  <a:pt x="5484" y="376451"/>
                </a:lnTo>
                <a:lnTo>
                  <a:pt x="20447" y="398653"/>
                </a:lnTo>
                <a:lnTo>
                  <a:pt x="42648" y="413615"/>
                </a:lnTo>
                <a:lnTo>
                  <a:pt x="69850" y="419100"/>
                </a:lnTo>
                <a:lnTo>
                  <a:pt x="2234438" y="419100"/>
                </a:lnTo>
                <a:lnTo>
                  <a:pt x="2261639" y="413615"/>
                </a:lnTo>
                <a:lnTo>
                  <a:pt x="2283841" y="398653"/>
                </a:lnTo>
                <a:lnTo>
                  <a:pt x="2298803" y="376451"/>
                </a:lnTo>
                <a:lnTo>
                  <a:pt x="2304288" y="349250"/>
                </a:lnTo>
                <a:lnTo>
                  <a:pt x="2304288" y="69850"/>
                </a:lnTo>
                <a:lnTo>
                  <a:pt x="2298803" y="42648"/>
                </a:lnTo>
                <a:lnTo>
                  <a:pt x="2283841" y="20447"/>
                </a:lnTo>
                <a:lnTo>
                  <a:pt x="2261639" y="5484"/>
                </a:lnTo>
                <a:lnTo>
                  <a:pt x="2234438" y="0"/>
                </a:lnTo>
                <a:close/>
              </a:path>
            </a:pathLst>
          </a:custGeom>
          <a:solidFill>
            <a:srgbClr val="B8C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891778" y="3039236"/>
            <a:ext cx="16560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195" marR="5080" indent="-15113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Il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dettaglio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delle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spese  distinte per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natura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895843" y="3083051"/>
            <a:ext cx="312420" cy="3108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79892" y="3090672"/>
            <a:ext cx="186055" cy="295910"/>
          </a:xfrm>
          <a:custGeom>
            <a:avLst/>
            <a:gdLst/>
            <a:ahLst/>
            <a:cxnLst/>
            <a:rect l="l" t="t" r="r" b="b"/>
            <a:pathLst>
              <a:path w="186054" h="295910">
                <a:moveTo>
                  <a:pt x="92963" y="0"/>
                </a:moveTo>
                <a:lnTo>
                  <a:pt x="0" y="0"/>
                </a:lnTo>
                <a:lnTo>
                  <a:pt x="92963" y="147827"/>
                </a:lnTo>
                <a:lnTo>
                  <a:pt x="0" y="295655"/>
                </a:lnTo>
                <a:lnTo>
                  <a:pt x="92963" y="295655"/>
                </a:lnTo>
                <a:lnTo>
                  <a:pt x="185927" y="147827"/>
                </a:lnTo>
                <a:lnTo>
                  <a:pt x="92963" y="0"/>
                </a:lnTo>
                <a:close/>
              </a:path>
            </a:pathLst>
          </a:custGeom>
          <a:solidFill>
            <a:srgbClr val="2B4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484107" y="2912364"/>
            <a:ext cx="240792" cy="2423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553068" y="2932557"/>
            <a:ext cx="10350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2B4077"/>
                </a:solidFill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344167" y="3038855"/>
            <a:ext cx="2304415" cy="419100"/>
          </a:xfrm>
          <a:custGeom>
            <a:avLst/>
            <a:gdLst/>
            <a:ahLst/>
            <a:cxnLst/>
            <a:rect l="l" t="t" r="r" b="b"/>
            <a:pathLst>
              <a:path w="2304415" h="419100">
                <a:moveTo>
                  <a:pt x="2234437" y="0"/>
                </a:moveTo>
                <a:lnTo>
                  <a:pt x="69850" y="0"/>
                </a:lnTo>
                <a:lnTo>
                  <a:pt x="42648" y="5484"/>
                </a:lnTo>
                <a:lnTo>
                  <a:pt x="20446" y="20447"/>
                </a:lnTo>
                <a:lnTo>
                  <a:pt x="5484" y="42648"/>
                </a:lnTo>
                <a:lnTo>
                  <a:pt x="0" y="69850"/>
                </a:lnTo>
                <a:lnTo>
                  <a:pt x="0" y="349250"/>
                </a:lnTo>
                <a:lnTo>
                  <a:pt x="5484" y="376451"/>
                </a:lnTo>
                <a:lnTo>
                  <a:pt x="20447" y="398653"/>
                </a:lnTo>
                <a:lnTo>
                  <a:pt x="42648" y="413615"/>
                </a:lnTo>
                <a:lnTo>
                  <a:pt x="69850" y="419100"/>
                </a:lnTo>
                <a:lnTo>
                  <a:pt x="2234437" y="419100"/>
                </a:lnTo>
                <a:lnTo>
                  <a:pt x="2261639" y="413615"/>
                </a:lnTo>
                <a:lnTo>
                  <a:pt x="2283840" y="398653"/>
                </a:lnTo>
                <a:lnTo>
                  <a:pt x="2298803" y="376451"/>
                </a:lnTo>
                <a:lnTo>
                  <a:pt x="2304287" y="349250"/>
                </a:lnTo>
                <a:lnTo>
                  <a:pt x="2304287" y="69850"/>
                </a:lnTo>
                <a:lnTo>
                  <a:pt x="2298803" y="42648"/>
                </a:lnTo>
                <a:lnTo>
                  <a:pt x="2283841" y="20447"/>
                </a:lnTo>
                <a:lnTo>
                  <a:pt x="2261639" y="5484"/>
                </a:lnTo>
                <a:lnTo>
                  <a:pt x="2234437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784095" y="3048380"/>
            <a:ext cx="14236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2420" marR="5080" indent="-30035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L'arco temporale</a:t>
            </a:r>
            <a:r>
              <a:rPr sz="12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di 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riferimento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258824" y="2912364"/>
            <a:ext cx="242315" cy="2423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328166" y="2932557"/>
            <a:ext cx="10350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2B4077"/>
                </a:solidFill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51687" y="2997707"/>
            <a:ext cx="501395" cy="5013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56132" y="3099816"/>
            <a:ext cx="184785" cy="295910"/>
          </a:xfrm>
          <a:custGeom>
            <a:avLst/>
            <a:gdLst/>
            <a:ahLst/>
            <a:cxnLst/>
            <a:rect l="l" t="t" r="r" b="b"/>
            <a:pathLst>
              <a:path w="184784" h="295910">
                <a:moveTo>
                  <a:pt x="92202" y="0"/>
                </a:moveTo>
                <a:lnTo>
                  <a:pt x="0" y="0"/>
                </a:lnTo>
                <a:lnTo>
                  <a:pt x="92202" y="147828"/>
                </a:lnTo>
                <a:lnTo>
                  <a:pt x="0" y="295656"/>
                </a:lnTo>
                <a:lnTo>
                  <a:pt x="92202" y="295656"/>
                </a:lnTo>
                <a:lnTo>
                  <a:pt x="184404" y="147828"/>
                </a:lnTo>
                <a:lnTo>
                  <a:pt x="92202" y="0"/>
                </a:lnTo>
                <a:close/>
              </a:path>
            </a:pathLst>
          </a:custGeom>
          <a:solidFill>
            <a:srgbClr val="2B4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975859" y="3029711"/>
            <a:ext cx="2304415" cy="419100"/>
          </a:xfrm>
          <a:custGeom>
            <a:avLst/>
            <a:gdLst/>
            <a:ahLst/>
            <a:cxnLst/>
            <a:rect l="l" t="t" r="r" b="b"/>
            <a:pathLst>
              <a:path w="2304415" h="419100">
                <a:moveTo>
                  <a:pt x="2234438" y="0"/>
                </a:moveTo>
                <a:lnTo>
                  <a:pt x="69850" y="0"/>
                </a:lnTo>
                <a:lnTo>
                  <a:pt x="42648" y="5484"/>
                </a:lnTo>
                <a:lnTo>
                  <a:pt x="20446" y="20447"/>
                </a:lnTo>
                <a:lnTo>
                  <a:pt x="5484" y="42648"/>
                </a:lnTo>
                <a:lnTo>
                  <a:pt x="0" y="69850"/>
                </a:lnTo>
                <a:lnTo>
                  <a:pt x="0" y="349250"/>
                </a:lnTo>
                <a:lnTo>
                  <a:pt x="5484" y="376451"/>
                </a:lnTo>
                <a:lnTo>
                  <a:pt x="20447" y="398653"/>
                </a:lnTo>
                <a:lnTo>
                  <a:pt x="42648" y="413615"/>
                </a:lnTo>
                <a:lnTo>
                  <a:pt x="69850" y="419100"/>
                </a:lnTo>
                <a:lnTo>
                  <a:pt x="2234438" y="419100"/>
                </a:lnTo>
                <a:lnTo>
                  <a:pt x="2261639" y="413615"/>
                </a:lnTo>
                <a:lnTo>
                  <a:pt x="2283841" y="398653"/>
                </a:lnTo>
                <a:lnTo>
                  <a:pt x="2298803" y="376451"/>
                </a:lnTo>
                <a:lnTo>
                  <a:pt x="2304288" y="349250"/>
                </a:lnTo>
                <a:lnTo>
                  <a:pt x="2304288" y="69850"/>
                </a:lnTo>
                <a:lnTo>
                  <a:pt x="2298803" y="42648"/>
                </a:lnTo>
                <a:lnTo>
                  <a:pt x="2283841" y="20447"/>
                </a:lnTo>
                <a:lnTo>
                  <a:pt x="2261639" y="5484"/>
                </a:lnTo>
                <a:lnTo>
                  <a:pt x="2234438" y="0"/>
                </a:lnTo>
                <a:close/>
              </a:path>
            </a:pathLst>
          </a:custGeom>
          <a:solidFill>
            <a:srgbClr val="94B3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216144" y="3130677"/>
            <a:ext cx="18249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Le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fonti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finanziamento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855464" y="2912364"/>
            <a:ext cx="242315" cy="2423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925314" y="2932557"/>
            <a:ext cx="10350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2B4077"/>
                </a:solidFill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262628" y="3083051"/>
            <a:ext cx="312420" cy="3108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646676" y="3090672"/>
            <a:ext cx="186055" cy="295910"/>
          </a:xfrm>
          <a:custGeom>
            <a:avLst/>
            <a:gdLst/>
            <a:ahLst/>
            <a:cxnLst/>
            <a:rect l="l" t="t" r="r" b="b"/>
            <a:pathLst>
              <a:path w="186054" h="295910">
                <a:moveTo>
                  <a:pt x="92963" y="0"/>
                </a:moveTo>
                <a:lnTo>
                  <a:pt x="0" y="0"/>
                </a:lnTo>
                <a:lnTo>
                  <a:pt x="92963" y="147827"/>
                </a:lnTo>
                <a:lnTo>
                  <a:pt x="0" y="295655"/>
                </a:lnTo>
                <a:lnTo>
                  <a:pt x="92963" y="295655"/>
                </a:lnTo>
                <a:lnTo>
                  <a:pt x="185927" y="147827"/>
                </a:lnTo>
                <a:lnTo>
                  <a:pt x="92963" y="0"/>
                </a:lnTo>
                <a:close/>
              </a:path>
            </a:pathLst>
          </a:custGeom>
          <a:solidFill>
            <a:srgbClr val="2B4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290575" y="31242"/>
            <a:ext cx="3837304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Programmazione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Il Programma Annuale: la struttura -</a:t>
            </a:r>
            <a:r>
              <a:rPr sz="1600" b="0" spc="20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spese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234201" y="203580"/>
            <a:ext cx="1135031" cy="28257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246412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971056" y="0"/>
                </a:moveTo>
                <a:lnTo>
                  <a:pt x="0" y="0"/>
                </a:lnTo>
                <a:lnTo>
                  <a:pt x="0" y="237657"/>
                </a:lnTo>
                <a:lnTo>
                  <a:pt x="971056" y="237657"/>
                </a:lnTo>
                <a:lnTo>
                  <a:pt x="1089676" y="118828"/>
                </a:lnTo>
                <a:lnTo>
                  <a:pt x="971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246412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0" y="0"/>
                </a:moveTo>
                <a:lnTo>
                  <a:pt x="971056" y="0"/>
                </a:lnTo>
                <a:lnTo>
                  <a:pt x="1089676" y="118828"/>
                </a:lnTo>
                <a:lnTo>
                  <a:pt x="971056" y="237657"/>
                </a:lnTo>
                <a:lnTo>
                  <a:pt x="0" y="237657"/>
                </a:lnTo>
                <a:lnTo>
                  <a:pt x="0" y="0"/>
                </a:lnTo>
                <a:close/>
              </a:path>
            </a:pathLst>
          </a:custGeom>
          <a:ln w="4659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6472813" y="278952"/>
            <a:ext cx="577215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001F5F"/>
                </a:solidFill>
                <a:latin typeface="Arial"/>
                <a:cs typeface="Arial"/>
              </a:rPr>
              <a:t>Programmazione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274452" y="203580"/>
            <a:ext cx="1139682" cy="28257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90151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971637" y="0"/>
                </a:moveTo>
                <a:lnTo>
                  <a:pt x="0" y="0"/>
                </a:lnTo>
                <a:lnTo>
                  <a:pt x="118620" y="118828"/>
                </a:lnTo>
                <a:lnTo>
                  <a:pt x="0" y="237657"/>
                </a:lnTo>
                <a:lnTo>
                  <a:pt x="971637" y="237657"/>
                </a:lnTo>
                <a:lnTo>
                  <a:pt x="1090257" y="118828"/>
                </a:lnTo>
                <a:lnTo>
                  <a:pt x="971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290151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0" y="0"/>
                </a:moveTo>
                <a:lnTo>
                  <a:pt x="971637" y="0"/>
                </a:lnTo>
                <a:lnTo>
                  <a:pt x="1090257" y="118828"/>
                </a:lnTo>
                <a:lnTo>
                  <a:pt x="971637" y="237657"/>
                </a:lnTo>
                <a:lnTo>
                  <a:pt x="0" y="237657"/>
                </a:lnTo>
                <a:lnTo>
                  <a:pt x="118620" y="118828"/>
                </a:lnTo>
                <a:lnTo>
                  <a:pt x="0" y="0"/>
                </a:lnTo>
                <a:close/>
              </a:path>
            </a:pathLst>
          </a:custGeom>
          <a:ln w="4659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7677504" y="278952"/>
            <a:ext cx="316230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BEBEBE"/>
                </a:solidFill>
                <a:latin typeface="Arial"/>
                <a:cs typeface="Arial"/>
              </a:rPr>
              <a:t>Ge</a:t>
            </a: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s</a:t>
            </a:r>
            <a:r>
              <a:rPr sz="500" b="1" spc="10" dirty="0">
                <a:solidFill>
                  <a:srgbClr val="BEBEBE"/>
                </a:solidFill>
                <a:latin typeface="Arial"/>
                <a:cs typeface="Arial"/>
              </a:rPr>
              <a:t>ti</a:t>
            </a: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on</a:t>
            </a:r>
            <a:r>
              <a:rPr sz="500" b="1" spc="20" dirty="0">
                <a:solidFill>
                  <a:srgbClr val="BEBEBE"/>
                </a:solidFill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276773" y="156984"/>
            <a:ext cx="105836" cy="10600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7301873" y="163269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4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8319355" y="203580"/>
            <a:ext cx="1138519" cy="28257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335055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971056" y="0"/>
                </a:moveTo>
                <a:lnTo>
                  <a:pt x="0" y="0"/>
                </a:lnTo>
                <a:lnTo>
                  <a:pt x="118620" y="118828"/>
                </a:lnTo>
                <a:lnTo>
                  <a:pt x="0" y="237657"/>
                </a:lnTo>
                <a:lnTo>
                  <a:pt x="971056" y="237657"/>
                </a:lnTo>
                <a:lnTo>
                  <a:pt x="1089676" y="118828"/>
                </a:lnTo>
                <a:lnTo>
                  <a:pt x="971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335055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0" y="0"/>
                </a:moveTo>
                <a:lnTo>
                  <a:pt x="971056" y="0"/>
                </a:lnTo>
                <a:lnTo>
                  <a:pt x="1089676" y="118828"/>
                </a:lnTo>
                <a:lnTo>
                  <a:pt x="971056" y="237657"/>
                </a:lnTo>
                <a:lnTo>
                  <a:pt x="0" y="237657"/>
                </a:lnTo>
                <a:lnTo>
                  <a:pt x="118620" y="118828"/>
                </a:lnTo>
                <a:lnTo>
                  <a:pt x="0" y="0"/>
                </a:lnTo>
                <a:close/>
              </a:path>
            </a:pathLst>
          </a:custGeom>
          <a:ln w="4659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8596809" y="278952"/>
            <a:ext cx="568325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Rendicontazione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8320513" y="159897"/>
            <a:ext cx="105836" cy="10600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8346099" y="166065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4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229258" y="198628"/>
            <a:ext cx="1135380" cy="272415"/>
          </a:xfrm>
          <a:custGeom>
            <a:avLst/>
            <a:gdLst/>
            <a:ahLst/>
            <a:cxnLst/>
            <a:rect l="l" t="t" r="r" b="b"/>
            <a:pathLst>
              <a:path w="1135379" h="272415">
                <a:moveTo>
                  <a:pt x="0" y="0"/>
                </a:moveTo>
                <a:lnTo>
                  <a:pt x="999257" y="0"/>
                </a:lnTo>
                <a:lnTo>
                  <a:pt x="1135031" y="136011"/>
                </a:lnTo>
                <a:lnTo>
                  <a:pt x="999257" y="272024"/>
                </a:lnTo>
                <a:lnTo>
                  <a:pt x="0" y="272024"/>
                </a:lnTo>
                <a:lnTo>
                  <a:pt x="0" y="0"/>
                </a:lnTo>
                <a:close/>
              </a:path>
            </a:pathLst>
          </a:custGeom>
          <a:ln w="11066">
            <a:solidFill>
              <a:srgbClr val="FFC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217915" y="159897"/>
            <a:ext cx="106417" cy="1060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6243364" y="166065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4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1173841" y="6555545"/>
            <a:ext cx="2571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45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575" y="31242"/>
            <a:ext cx="3886200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Programmazione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Il Programma Annuale: ulteriori novità</a:t>
            </a:r>
            <a:r>
              <a:rPr sz="1600" b="0" spc="-30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(1/6)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3715" y="869949"/>
            <a:ext cx="93719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Di seguito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ulteriori </a:t>
            </a:r>
            <a:r>
              <a:rPr sz="1600" b="1" spc="-15" dirty="0">
                <a:solidFill>
                  <a:srgbClr val="001F5F"/>
                </a:solidFill>
                <a:latin typeface="Arial"/>
                <a:cs typeface="Arial"/>
              </a:rPr>
              <a:t>novità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disciplinate nel nuovo Regolamento,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merito alla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fase di</a:t>
            </a:r>
            <a:r>
              <a:rPr sz="1600" b="1" spc="2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programmazione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02152" y="1926323"/>
            <a:ext cx="4504944" cy="5699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32632" y="1956816"/>
            <a:ext cx="4394200" cy="459105"/>
          </a:xfrm>
          <a:custGeom>
            <a:avLst/>
            <a:gdLst/>
            <a:ahLst/>
            <a:cxnLst/>
            <a:rect l="l" t="t" r="r" b="b"/>
            <a:pathLst>
              <a:path w="4394200" h="459105">
                <a:moveTo>
                  <a:pt x="4317238" y="0"/>
                </a:moveTo>
                <a:lnTo>
                  <a:pt x="76453" y="0"/>
                </a:lnTo>
                <a:lnTo>
                  <a:pt x="46720" y="6016"/>
                </a:lnTo>
                <a:lnTo>
                  <a:pt x="22415" y="22415"/>
                </a:lnTo>
                <a:lnTo>
                  <a:pt x="6016" y="46720"/>
                </a:lnTo>
                <a:lnTo>
                  <a:pt x="0" y="76454"/>
                </a:lnTo>
                <a:lnTo>
                  <a:pt x="0" y="382270"/>
                </a:lnTo>
                <a:lnTo>
                  <a:pt x="6016" y="412003"/>
                </a:lnTo>
                <a:lnTo>
                  <a:pt x="22415" y="436308"/>
                </a:lnTo>
                <a:lnTo>
                  <a:pt x="46720" y="452707"/>
                </a:lnTo>
                <a:lnTo>
                  <a:pt x="76453" y="458724"/>
                </a:lnTo>
                <a:lnTo>
                  <a:pt x="4317238" y="458724"/>
                </a:lnTo>
                <a:lnTo>
                  <a:pt x="4346971" y="452707"/>
                </a:lnTo>
                <a:lnTo>
                  <a:pt x="4371276" y="436308"/>
                </a:lnTo>
                <a:lnTo>
                  <a:pt x="4387675" y="412003"/>
                </a:lnTo>
                <a:lnTo>
                  <a:pt x="4393692" y="382270"/>
                </a:lnTo>
                <a:lnTo>
                  <a:pt x="4393692" y="76454"/>
                </a:lnTo>
                <a:lnTo>
                  <a:pt x="4387675" y="46720"/>
                </a:lnTo>
                <a:lnTo>
                  <a:pt x="4371276" y="22415"/>
                </a:lnTo>
                <a:lnTo>
                  <a:pt x="4346971" y="6016"/>
                </a:lnTo>
                <a:lnTo>
                  <a:pt x="43172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32632" y="1956816"/>
            <a:ext cx="4394200" cy="459105"/>
          </a:xfrm>
          <a:custGeom>
            <a:avLst/>
            <a:gdLst/>
            <a:ahLst/>
            <a:cxnLst/>
            <a:rect l="l" t="t" r="r" b="b"/>
            <a:pathLst>
              <a:path w="4394200" h="459105">
                <a:moveTo>
                  <a:pt x="0" y="76454"/>
                </a:moveTo>
                <a:lnTo>
                  <a:pt x="6016" y="46720"/>
                </a:lnTo>
                <a:lnTo>
                  <a:pt x="22415" y="22415"/>
                </a:lnTo>
                <a:lnTo>
                  <a:pt x="46720" y="6016"/>
                </a:lnTo>
                <a:lnTo>
                  <a:pt x="76453" y="0"/>
                </a:lnTo>
                <a:lnTo>
                  <a:pt x="4317238" y="0"/>
                </a:lnTo>
                <a:lnTo>
                  <a:pt x="4346971" y="6016"/>
                </a:lnTo>
                <a:lnTo>
                  <a:pt x="4371276" y="22415"/>
                </a:lnTo>
                <a:lnTo>
                  <a:pt x="4387675" y="46720"/>
                </a:lnTo>
                <a:lnTo>
                  <a:pt x="4393692" y="76454"/>
                </a:lnTo>
                <a:lnTo>
                  <a:pt x="4393692" y="382270"/>
                </a:lnTo>
                <a:lnTo>
                  <a:pt x="4387675" y="412003"/>
                </a:lnTo>
                <a:lnTo>
                  <a:pt x="4371276" y="436308"/>
                </a:lnTo>
                <a:lnTo>
                  <a:pt x="4346971" y="452707"/>
                </a:lnTo>
                <a:lnTo>
                  <a:pt x="4317238" y="458724"/>
                </a:lnTo>
                <a:lnTo>
                  <a:pt x="76453" y="458724"/>
                </a:lnTo>
                <a:lnTo>
                  <a:pt x="46720" y="452707"/>
                </a:lnTo>
                <a:lnTo>
                  <a:pt x="22415" y="436308"/>
                </a:lnTo>
                <a:lnTo>
                  <a:pt x="6016" y="412003"/>
                </a:lnTo>
                <a:lnTo>
                  <a:pt x="0" y="382270"/>
                </a:lnTo>
                <a:lnTo>
                  <a:pt x="0" y="76454"/>
                </a:lnTo>
                <a:close/>
              </a:path>
            </a:pathLst>
          </a:custGeom>
          <a:ln w="9144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825366" y="2045335"/>
            <a:ext cx="38080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001F5F"/>
                </a:solidFill>
                <a:latin typeface="Arial"/>
                <a:cs typeface="Arial"/>
              </a:rPr>
              <a:t>Avanzo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(disavanzo)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600" b="1" spc="1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amministrazione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189732" y="2051342"/>
            <a:ext cx="318477" cy="3184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74492" y="2031479"/>
            <a:ext cx="347535" cy="3962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15639" y="2077211"/>
            <a:ext cx="216408" cy="2164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271520" y="2084958"/>
            <a:ext cx="10350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502152" y="3296399"/>
            <a:ext cx="4504944" cy="5699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32632" y="3326891"/>
            <a:ext cx="4394200" cy="459105"/>
          </a:xfrm>
          <a:custGeom>
            <a:avLst/>
            <a:gdLst/>
            <a:ahLst/>
            <a:cxnLst/>
            <a:rect l="l" t="t" r="r" b="b"/>
            <a:pathLst>
              <a:path w="4394200" h="459104">
                <a:moveTo>
                  <a:pt x="4317238" y="0"/>
                </a:moveTo>
                <a:lnTo>
                  <a:pt x="76453" y="0"/>
                </a:lnTo>
                <a:lnTo>
                  <a:pt x="46720" y="6016"/>
                </a:lnTo>
                <a:lnTo>
                  <a:pt x="22415" y="22415"/>
                </a:lnTo>
                <a:lnTo>
                  <a:pt x="6016" y="46720"/>
                </a:lnTo>
                <a:lnTo>
                  <a:pt x="0" y="76454"/>
                </a:lnTo>
                <a:lnTo>
                  <a:pt x="0" y="382270"/>
                </a:lnTo>
                <a:lnTo>
                  <a:pt x="6016" y="412003"/>
                </a:lnTo>
                <a:lnTo>
                  <a:pt x="22415" y="436308"/>
                </a:lnTo>
                <a:lnTo>
                  <a:pt x="46720" y="452707"/>
                </a:lnTo>
                <a:lnTo>
                  <a:pt x="76453" y="458724"/>
                </a:lnTo>
                <a:lnTo>
                  <a:pt x="4317238" y="458724"/>
                </a:lnTo>
                <a:lnTo>
                  <a:pt x="4346971" y="452707"/>
                </a:lnTo>
                <a:lnTo>
                  <a:pt x="4371276" y="436308"/>
                </a:lnTo>
                <a:lnTo>
                  <a:pt x="4387675" y="412003"/>
                </a:lnTo>
                <a:lnTo>
                  <a:pt x="4393692" y="382270"/>
                </a:lnTo>
                <a:lnTo>
                  <a:pt x="4393692" y="76454"/>
                </a:lnTo>
                <a:lnTo>
                  <a:pt x="4387675" y="46720"/>
                </a:lnTo>
                <a:lnTo>
                  <a:pt x="4371276" y="22415"/>
                </a:lnTo>
                <a:lnTo>
                  <a:pt x="4346971" y="6016"/>
                </a:lnTo>
                <a:lnTo>
                  <a:pt x="43172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32632" y="3326891"/>
            <a:ext cx="4394200" cy="459105"/>
          </a:xfrm>
          <a:custGeom>
            <a:avLst/>
            <a:gdLst/>
            <a:ahLst/>
            <a:cxnLst/>
            <a:rect l="l" t="t" r="r" b="b"/>
            <a:pathLst>
              <a:path w="4394200" h="459104">
                <a:moveTo>
                  <a:pt x="0" y="76454"/>
                </a:moveTo>
                <a:lnTo>
                  <a:pt x="6016" y="46720"/>
                </a:lnTo>
                <a:lnTo>
                  <a:pt x="22415" y="22415"/>
                </a:lnTo>
                <a:lnTo>
                  <a:pt x="46720" y="6016"/>
                </a:lnTo>
                <a:lnTo>
                  <a:pt x="76453" y="0"/>
                </a:lnTo>
                <a:lnTo>
                  <a:pt x="4317238" y="0"/>
                </a:lnTo>
                <a:lnTo>
                  <a:pt x="4346971" y="6016"/>
                </a:lnTo>
                <a:lnTo>
                  <a:pt x="4371276" y="22415"/>
                </a:lnTo>
                <a:lnTo>
                  <a:pt x="4387675" y="46720"/>
                </a:lnTo>
                <a:lnTo>
                  <a:pt x="4393692" y="76454"/>
                </a:lnTo>
                <a:lnTo>
                  <a:pt x="4393692" y="382270"/>
                </a:lnTo>
                <a:lnTo>
                  <a:pt x="4387675" y="412003"/>
                </a:lnTo>
                <a:lnTo>
                  <a:pt x="4371276" y="436308"/>
                </a:lnTo>
                <a:lnTo>
                  <a:pt x="4346971" y="452707"/>
                </a:lnTo>
                <a:lnTo>
                  <a:pt x="4317238" y="458724"/>
                </a:lnTo>
                <a:lnTo>
                  <a:pt x="76453" y="458724"/>
                </a:lnTo>
                <a:lnTo>
                  <a:pt x="46720" y="452707"/>
                </a:lnTo>
                <a:lnTo>
                  <a:pt x="22415" y="436308"/>
                </a:lnTo>
                <a:lnTo>
                  <a:pt x="6016" y="412003"/>
                </a:lnTo>
                <a:lnTo>
                  <a:pt x="0" y="382270"/>
                </a:lnTo>
                <a:lnTo>
                  <a:pt x="0" y="76454"/>
                </a:lnTo>
                <a:close/>
              </a:path>
            </a:pathLst>
          </a:custGeom>
          <a:ln w="9144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929632" y="3416553"/>
            <a:ext cx="16008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Fondo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6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riserva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189732" y="3421316"/>
            <a:ext cx="318477" cy="3201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74492" y="3403053"/>
            <a:ext cx="347535" cy="39475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15639" y="3447288"/>
            <a:ext cx="216408" cy="2179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271520" y="3456559"/>
            <a:ext cx="10350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502152" y="4667999"/>
            <a:ext cx="4504944" cy="5699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32632" y="4698491"/>
            <a:ext cx="4394200" cy="459105"/>
          </a:xfrm>
          <a:custGeom>
            <a:avLst/>
            <a:gdLst/>
            <a:ahLst/>
            <a:cxnLst/>
            <a:rect l="l" t="t" r="r" b="b"/>
            <a:pathLst>
              <a:path w="4394200" h="459104">
                <a:moveTo>
                  <a:pt x="4317238" y="0"/>
                </a:moveTo>
                <a:lnTo>
                  <a:pt x="76453" y="0"/>
                </a:lnTo>
                <a:lnTo>
                  <a:pt x="46720" y="6016"/>
                </a:lnTo>
                <a:lnTo>
                  <a:pt x="22415" y="22415"/>
                </a:lnTo>
                <a:lnTo>
                  <a:pt x="6016" y="46720"/>
                </a:lnTo>
                <a:lnTo>
                  <a:pt x="0" y="76453"/>
                </a:lnTo>
                <a:lnTo>
                  <a:pt x="0" y="382269"/>
                </a:lnTo>
                <a:lnTo>
                  <a:pt x="6016" y="412003"/>
                </a:lnTo>
                <a:lnTo>
                  <a:pt x="22415" y="436308"/>
                </a:lnTo>
                <a:lnTo>
                  <a:pt x="46720" y="452707"/>
                </a:lnTo>
                <a:lnTo>
                  <a:pt x="76453" y="458723"/>
                </a:lnTo>
                <a:lnTo>
                  <a:pt x="4317238" y="458723"/>
                </a:lnTo>
                <a:lnTo>
                  <a:pt x="4346971" y="452707"/>
                </a:lnTo>
                <a:lnTo>
                  <a:pt x="4371276" y="436308"/>
                </a:lnTo>
                <a:lnTo>
                  <a:pt x="4387675" y="412003"/>
                </a:lnTo>
                <a:lnTo>
                  <a:pt x="4393692" y="382269"/>
                </a:lnTo>
                <a:lnTo>
                  <a:pt x="4393692" y="76453"/>
                </a:lnTo>
                <a:lnTo>
                  <a:pt x="4387675" y="46720"/>
                </a:lnTo>
                <a:lnTo>
                  <a:pt x="4371276" y="22415"/>
                </a:lnTo>
                <a:lnTo>
                  <a:pt x="4346971" y="6016"/>
                </a:lnTo>
                <a:lnTo>
                  <a:pt x="43172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32632" y="4698491"/>
            <a:ext cx="4394200" cy="459105"/>
          </a:xfrm>
          <a:custGeom>
            <a:avLst/>
            <a:gdLst/>
            <a:ahLst/>
            <a:cxnLst/>
            <a:rect l="l" t="t" r="r" b="b"/>
            <a:pathLst>
              <a:path w="4394200" h="459104">
                <a:moveTo>
                  <a:pt x="0" y="76453"/>
                </a:moveTo>
                <a:lnTo>
                  <a:pt x="6016" y="46720"/>
                </a:lnTo>
                <a:lnTo>
                  <a:pt x="22415" y="22415"/>
                </a:lnTo>
                <a:lnTo>
                  <a:pt x="46720" y="6016"/>
                </a:lnTo>
                <a:lnTo>
                  <a:pt x="76453" y="0"/>
                </a:lnTo>
                <a:lnTo>
                  <a:pt x="4317238" y="0"/>
                </a:lnTo>
                <a:lnTo>
                  <a:pt x="4346971" y="6016"/>
                </a:lnTo>
                <a:lnTo>
                  <a:pt x="4371276" y="22415"/>
                </a:lnTo>
                <a:lnTo>
                  <a:pt x="4387675" y="46720"/>
                </a:lnTo>
                <a:lnTo>
                  <a:pt x="4393692" y="76453"/>
                </a:lnTo>
                <a:lnTo>
                  <a:pt x="4393692" y="382269"/>
                </a:lnTo>
                <a:lnTo>
                  <a:pt x="4387675" y="412003"/>
                </a:lnTo>
                <a:lnTo>
                  <a:pt x="4371276" y="436308"/>
                </a:lnTo>
                <a:lnTo>
                  <a:pt x="4346971" y="452707"/>
                </a:lnTo>
                <a:lnTo>
                  <a:pt x="4317238" y="458723"/>
                </a:lnTo>
                <a:lnTo>
                  <a:pt x="76453" y="458723"/>
                </a:lnTo>
                <a:lnTo>
                  <a:pt x="46720" y="452707"/>
                </a:lnTo>
                <a:lnTo>
                  <a:pt x="22415" y="436308"/>
                </a:lnTo>
                <a:lnTo>
                  <a:pt x="6016" y="412003"/>
                </a:lnTo>
                <a:lnTo>
                  <a:pt x="0" y="382269"/>
                </a:lnTo>
                <a:lnTo>
                  <a:pt x="0" y="76453"/>
                </a:lnTo>
                <a:close/>
              </a:path>
            </a:pathLst>
          </a:custGeom>
          <a:ln w="9144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723259" y="4788153"/>
            <a:ext cx="40100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Erogazione / comunicazione delle</a:t>
            </a:r>
            <a:r>
              <a:rPr sz="1600" b="1" spc="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risorse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189732" y="4794529"/>
            <a:ext cx="318477" cy="31696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74492" y="4774653"/>
            <a:ext cx="347535" cy="39475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15639" y="4820411"/>
            <a:ext cx="216408" cy="2148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271520" y="4827777"/>
            <a:ext cx="10350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234201" y="203580"/>
            <a:ext cx="1135031" cy="28257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246412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971056" y="0"/>
                </a:moveTo>
                <a:lnTo>
                  <a:pt x="0" y="0"/>
                </a:lnTo>
                <a:lnTo>
                  <a:pt x="0" y="237657"/>
                </a:lnTo>
                <a:lnTo>
                  <a:pt x="971056" y="237657"/>
                </a:lnTo>
                <a:lnTo>
                  <a:pt x="1089676" y="118828"/>
                </a:lnTo>
                <a:lnTo>
                  <a:pt x="971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246412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0" y="0"/>
                </a:moveTo>
                <a:lnTo>
                  <a:pt x="971056" y="0"/>
                </a:lnTo>
                <a:lnTo>
                  <a:pt x="1089676" y="118828"/>
                </a:lnTo>
                <a:lnTo>
                  <a:pt x="971056" y="237657"/>
                </a:lnTo>
                <a:lnTo>
                  <a:pt x="0" y="237657"/>
                </a:lnTo>
                <a:lnTo>
                  <a:pt x="0" y="0"/>
                </a:lnTo>
                <a:close/>
              </a:path>
            </a:pathLst>
          </a:custGeom>
          <a:ln w="4659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472813" y="278952"/>
            <a:ext cx="577215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001F5F"/>
                </a:solidFill>
                <a:latin typeface="Arial"/>
                <a:cs typeface="Arial"/>
              </a:rPr>
              <a:t>Programmazione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274452" y="203580"/>
            <a:ext cx="1139682" cy="28257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290151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971637" y="0"/>
                </a:moveTo>
                <a:lnTo>
                  <a:pt x="0" y="0"/>
                </a:lnTo>
                <a:lnTo>
                  <a:pt x="118620" y="118828"/>
                </a:lnTo>
                <a:lnTo>
                  <a:pt x="0" y="237657"/>
                </a:lnTo>
                <a:lnTo>
                  <a:pt x="971637" y="237657"/>
                </a:lnTo>
                <a:lnTo>
                  <a:pt x="1090257" y="118828"/>
                </a:lnTo>
                <a:lnTo>
                  <a:pt x="971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290151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0" y="0"/>
                </a:moveTo>
                <a:lnTo>
                  <a:pt x="971637" y="0"/>
                </a:lnTo>
                <a:lnTo>
                  <a:pt x="1090257" y="118828"/>
                </a:lnTo>
                <a:lnTo>
                  <a:pt x="971637" y="237657"/>
                </a:lnTo>
                <a:lnTo>
                  <a:pt x="0" y="237657"/>
                </a:lnTo>
                <a:lnTo>
                  <a:pt x="118620" y="118828"/>
                </a:lnTo>
                <a:lnTo>
                  <a:pt x="0" y="0"/>
                </a:lnTo>
                <a:close/>
              </a:path>
            </a:pathLst>
          </a:custGeom>
          <a:ln w="4659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7677504" y="278952"/>
            <a:ext cx="316230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BEBEBE"/>
                </a:solidFill>
                <a:latin typeface="Arial"/>
                <a:cs typeface="Arial"/>
              </a:rPr>
              <a:t>Ge</a:t>
            </a: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s</a:t>
            </a:r>
            <a:r>
              <a:rPr sz="500" b="1" spc="10" dirty="0">
                <a:solidFill>
                  <a:srgbClr val="BEBEBE"/>
                </a:solidFill>
                <a:latin typeface="Arial"/>
                <a:cs typeface="Arial"/>
              </a:rPr>
              <a:t>ti</a:t>
            </a: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on</a:t>
            </a:r>
            <a:r>
              <a:rPr sz="500" b="1" spc="20" dirty="0">
                <a:solidFill>
                  <a:srgbClr val="BEBEBE"/>
                </a:solidFill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276773" y="156984"/>
            <a:ext cx="105836" cy="1060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7301873" y="163269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4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8319355" y="203580"/>
            <a:ext cx="1138519" cy="28257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335055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971056" y="0"/>
                </a:moveTo>
                <a:lnTo>
                  <a:pt x="0" y="0"/>
                </a:lnTo>
                <a:lnTo>
                  <a:pt x="118620" y="118828"/>
                </a:lnTo>
                <a:lnTo>
                  <a:pt x="0" y="237657"/>
                </a:lnTo>
                <a:lnTo>
                  <a:pt x="971056" y="237657"/>
                </a:lnTo>
                <a:lnTo>
                  <a:pt x="1089676" y="118828"/>
                </a:lnTo>
                <a:lnTo>
                  <a:pt x="971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335055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0" y="0"/>
                </a:moveTo>
                <a:lnTo>
                  <a:pt x="971056" y="0"/>
                </a:lnTo>
                <a:lnTo>
                  <a:pt x="1089676" y="118828"/>
                </a:lnTo>
                <a:lnTo>
                  <a:pt x="971056" y="237657"/>
                </a:lnTo>
                <a:lnTo>
                  <a:pt x="0" y="237657"/>
                </a:lnTo>
                <a:lnTo>
                  <a:pt x="118620" y="118828"/>
                </a:lnTo>
                <a:lnTo>
                  <a:pt x="0" y="0"/>
                </a:lnTo>
                <a:close/>
              </a:path>
            </a:pathLst>
          </a:custGeom>
          <a:ln w="4659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8596809" y="278952"/>
            <a:ext cx="568325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Rendicontazione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8320513" y="159897"/>
            <a:ext cx="105836" cy="1060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8346099" y="166065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4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229258" y="198628"/>
            <a:ext cx="1135380" cy="272415"/>
          </a:xfrm>
          <a:custGeom>
            <a:avLst/>
            <a:gdLst/>
            <a:ahLst/>
            <a:cxnLst/>
            <a:rect l="l" t="t" r="r" b="b"/>
            <a:pathLst>
              <a:path w="1135379" h="272415">
                <a:moveTo>
                  <a:pt x="0" y="0"/>
                </a:moveTo>
                <a:lnTo>
                  <a:pt x="999257" y="0"/>
                </a:lnTo>
                <a:lnTo>
                  <a:pt x="1135031" y="136011"/>
                </a:lnTo>
                <a:lnTo>
                  <a:pt x="999257" y="272024"/>
                </a:lnTo>
                <a:lnTo>
                  <a:pt x="0" y="272024"/>
                </a:lnTo>
                <a:lnTo>
                  <a:pt x="0" y="0"/>
                </a:lnTo>
                <a:close/>
              </a:path>
            </a:pathLst>
          </a:custGeom>
          <a:ln w="11066">
            <a:solidFill>
              <a:srgbClr val="FFC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217915" y="159897"/>
            <a:ext cx="106417" cy="10600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6243364" y="166065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4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1173841" y="6555545"/>
            <a:ext cx="2571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46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53711" y="3343655"/>
            <a:ext cx="6518148" cy="22707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84191" y="3429000"/>
            <a:ext cx="6407150" cy="2159635"/>
          </a:xfrm>
          <a:custGeom>
            <a:avLst/>
            <a:gdLst/>
            <a:ahLst/>
            <a:cxnLst/>
            <a:rect l="l" t="t" r="r" b="b"/>
            <a:pathLst>
              <a:path w="6407150" h="2159635">
                <a:moveTo>
                  <a:pt x="6046978" y="0"/>
                </a:moveTo>
                <a:lnTo>
                  <a:pt x="359918" y="0"/>
                </a:lnTo>
                <a:lnTo>
                  <a:pt x="311083" y="3286"/>
                </a:lnTo>
                <a:lnTo>
                  <a:pt x="264245" y="12858"/>
                </a:lnTo>
                <a:lnTo>
                  <a:pt x="219831" y="28287"/>
                </a:lnTo>
                <a:lnTo>
                  <a:pt x="178270" y="49144"/>
                </a:lnTo>
                <a:lnTo>
                  <a:pt x="139992" y="75000"/>
                </a:lnTo>
                <a:lnTo>
                  <a:pt x="105425" y="105425"/>
                </a:lnTo>
                <a:lnTo>
                  <a:pt x="75000" y="139992"/>
                </a:lnTo>
                <a:lnTo>
                  <a:pt x="49144" y="178270"/>
                </a:lnTo>
                <a:lnTo>
                  <a:pt x="28287" y="219831"/>
                </a:lnTo>
                <a:lnTo>
                  <a:pt x="12858" y="264245"/>
                </a:lnTo>
                <a:lnTo>
                  <a:pt x="3286" y="311083"/>
                </a:lnTo>
                <a:lnTo>
                  <a:pt x="0" y="359918"/>
                </a:lnTo>
                <a:lnTo>
                  <a:pt x="0" y="1799589"/>
                </a:lnTo>
                <a:lnTo>
                  <a:pt x="3286" y="1848424"/>
                </a:lnTo>
                <a:lnTo>
                  <a:pt x="12858" y="1895262"/>
                </a:lnTo>
                <a:lnTo>
                  <a:pt x="28287" y="1939676"/>
                </a:lnTo>
                <a:lnTo>
                  <a:pt x="49144" y="1981237"/>
                </a:lnTo>
                <a:lnTo>
                  <a:pt x="75000" y="2019515"/>
                </a:lnTo>
                <a:lnTo>
                  <a:pt x="105425" y="2054082"/>
                </a:lnTo>
                <a:lnTo>
                  <a:pt x="139992" y="2084507"/>
                </a:lnTo>
                <a:lnTo>
                  <a:pt x="178270" y="2110363"/>
                </a:lnTo>
                <a:lnTo>
                  <a:pt x="219831" y="2131220"/>
                </a:lnTo>
                <a:lnTo>
                  <a:pt x="264245" y="2146649"/>
                </a:lnTo>
                <a:lnTo>
                  <a:pt x="311083" y="2156221"/>
                </a:lnTo>
                <a:lnTo>
                  <a:pt x="359918" y="2159508"/>
                </a:lnTo>
                <a:lnTo>
                  <a:pt x="6046978" y="2159508"/>
                </a:lnTo>
                <a:lnTo>
                  <a:pt x="6095812" y="2156221"/>
                </a:lnTo>
                <a:lnTo>
                  <a:pt x="6142650" y="2146649"/>
                </a:lnTo>
                <a:lnTo>
                  <a:pt x="6187064" y="2131220"/>
                </a:lnTo>
                <a:lnTo>
                  <a:pt x="6228625" y="2110363"/>
                </a:lnTo>
                <a:lnTo>
                  <a:pt x="6266903" y="2084507"/>
                </a:lnTo>
                <a:lnTo>
                  <a:pt x="6301470" y="2054082"/>
                </a:lnTo>
                <a:lnTo>
                  <a:pt x="6331895" y="2019515"/>
                </a:lnTo>
                <a:lnTo>
                  <a:pt x="6357751" y="1981237"/>
                </a:lnTo>
                <a:lnTo>
                  <a:pt x="6378608" y="1939676"/>
                </a:lnTo>
                <a:lnTo>
                  <a:pt x="6394037" y="1895262"/>
                </a:lnTo>
                <a:lnTo>
                  <a:pt x="6403609" y="1848424"/>
                </a:lnTo>
                <a:lnTo>
                  <a:pt x="6406896" y="1799589"/>
                </a:lnTo>
                <a:lnTo>
                  <a:pt x="6406896" y="359918"/>
                </a:lnTo>
                <a:lnTo>
                  <a:pt x="6403609" y="311083"/>
                </a:lnTo>
                <a:lnTo>
                  <a:pt x="6394037" y="264245"/>
                </a:lnTo>
                <a:lnTo>
                  <a:pt x="6378608" y="219831"/>
                </a:lnTo>
                <a:lnTo>
                  <a:pt x="6357751" y="178270"/>
                </a:lnTo>
                <a:lnTo>
                  <a:pt x="6331895" y="139992"/>
                </a:lnTo>
                <a:lnTo>
                  <a:pt x="6301470" y="105425"/>
                </a:lnTo>
                <a:lnTo>
                  <a:pt x="6266903" y="75000"/>
                </a:lnTo>
                <a:lnTo>
                  <a:pt x="6228625" y="49144"/>
                </a:lnTo>
                <a:lnTo>
                  <a:pt x="6187064" y="28287"/>
                </a:lnTo>
                <a:lnTo>
                  <a:pt x="6142650" y="12858"/>
                </a:lnTo>
                <a:lnTo>
                  <a:pt x="6095812" y="3286"/>
                </a:lnTo>
                <a:lnTo>
                  <a:pt x="60469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84191" y="3429000"/>
            <a:ext cx="6407150" cy="2159635"/>
          </a:xfrm>
          <a:custGeom>
            <a:avLst/>
            <a:gdLst/>
            <a:ahLst/>
            <a:cxnLst/>
            <a:rect l="l" t="t" r="r" b="b"/>
            <a:pathLst>
              <a:path w="6407150" h="2159635">
                <a:moveTo>
                  <a:pt x="0" y="359918"/>
                </a:moveTo>
                <a:lnTo>
                  <a:pt x="3286" y="311083"/>
                </a:lnTo>
                <a:lnTo>
                  <a:pt x="12858" y="264245"/>
                </a:lnTo>
                <a:lnTo>
                  <a:pt x="28287" y="219831"/>
                </a:lnTo>
                <a:lnTo>
                  <a:pt x="49144" y="178270"/>
                </a:lnTo>
                <a:lnTo>
                  <a:pt x="75000" y="139992"/>
                </a:lnTo>
                <a:lnTo>
                  <a:pt x="105425" y="105425"/>
                </a:lnTo>
                <a:lnTo>
                  <a:pt x="139992" y="75000"/>
                </a:lnTo>
                <a:lnTo>
                  <a:pt x="178270" y="49144"/>
                </a:lnTo>
                <a:lnTo>
                  <a:pt x="219831" y="28287"/>
                </a:lnTo>
                <a:lnTo>
                  <a:pt x="264245" y="12858"/>
                </a:lnTo>
                <a:lnTo>
                  <a:pt x="311083" y="3286"/>
                </a:lnTo>
                <a:lnTo>
                  <a:pt x="359918" y="0"/>
                </a:lnTo>
                <a:lnTo>
                  <a:pt x="6046978" y="0"/>
                </a:lnTo>
                <a:lnTo>
                  <a:pt x="6095812" y="3286"/>
                </a:lnTo>
                <a:lnTo>
                  <a:pt x="6142650" y="12858"/>
                </a:lnTo>
                <a:lnTo>
                  <a:pt x="6187064" y="28287"/>
                </a:lnTo>
                <a:lnTo>
                  <a:pt x="6228625" y="49144"/>
                </a:lnTo>
                <a:lnTo>
                  <a:pt x="6266903" y="75000"/>
                </a:lnTo>
                <a:lnTo>
                  <a:pt x="6301470" y="105425"/>
                </a:lnTo>
                <a:lnTo>
                  <a:pt x="6331895" y="139992"/>
                </a:lnTo>
                <a:lnTo>
                  <a:pt x="6357751" y="178270"/>
                </a:lnTo>
                <a:lnTo>
                  <a:pt x="6378608" y="219831"/>
                </a:lnTo>
                <a:lnTo>
                  <a:pt x="6394037" y="264245"/>
                </a:lnTo>
                <a:lnTo>
                  <a:pt x="6403609" y="311083"/>
                </a:lnTo>
                <a:lnTo>
                  <a:pt x="6406896" y="359918"/>
                </a:lnTo>
                <a:lnTo>
                  <a:pt x="6406896" y="1799589"/>
                </a:lnTo>
                <a:lnTo>
                  <a:pt x="6403609" y="1848424"/>
                </a:lnTo>
                <a:lnTo>
                  <a:pt x="6394037" y="1895262"/>
                </a:lnTo>
                <a:lnTo>
                  <a:pt x="6378608" y="1939676"/>
                </a:lnTo>
                <a:lnTo>
                  <a:pt x="6357751" y="1981237"/>
                </a:lnTo>
                <a:lnTo>
                  <a:pt x="6331895" y="2019515"/>
                </a:lnTo>
                <a:lnTo>
                  <a:pt x="6301470" y="2054082"/>
                </a:lnTo>
                <a:lnTo>
                  <a:pt x="6266903" y="2084507"/>
                </a:lnTo>
                <a:lnTo>
                  <a:pt x="6228625" y="2110363"/>
                </a:lnTo>
                <a:lnTo>
                  <a:pt x="6187064" y="2131220"/>
                </a:lnTo>
                <a:lnTo>
                  <a:pt x="6142650" y="2146649"/>
                </a:lnTo>
                <a:lnTo>
                  <a:pt x="6095812" y="2156221"/>
                </a:lnTo>
                <a:lnTo>
                  <a:pt x="6046978" y="2159508"/>
                </a:lnTo>
                <a:lnTo>
                  <a:pt x="359918" y="2159508"/>
                </a:lnTo>
                <a:lnTo>
                  <a:pt x="311083" y="2156221"/>
                </a:lnTo>
                <a:lnTo>
                  <a:pt x="264245" y="2146649"/>
                </a:lnTo>
                <a:lnTo>
                  <a:pt x="219831" y="2131220"/>
                </a:lnTo>
                <a:lnTo>
                  <a:pt x="178270" y="2110363"/>
                </a:lnTo>
                <a:lnTo>
                  <a:pt x="139992" y="2084507"/>
                </a:lnTo>
                <a:lnTo>
                  <a:pt x="105425" y="2054082"/>
                </a:lnTo>
                <a:lnTo>
                  <a:pt x="75000" y="2019515"/>
                </a:lnTo>
                <a:lnTo>
                  <a:pt x="49144" y="1981237"/>
                </a:lnTo>
                <a:lnTo>
                  <a:pt x="28287" y="1939676"/>
                </a:lnTo>
                <a:lnTo>
                  <a:pt x="12858" y="1895262"/>
                </a:lnTo>
                <a:lnTo>
                  <a:pt x="3286" y="1848424"/>
                </a:lnTo>
                <a:lnTo>
                  <a:pt x="0" y="1799589"/>
                </a:lnTo>
                <a:lnTo>
                  <a:pt x="0" y="359918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3886835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Programmazione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Il Programma Annuale: ulteriori novità</a:t>
            </a:r>
            <a:r>
              <a:rPr sz="1600" b="0" spc="-20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(2/6)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4255" y="2161489"/>
            <a:ext cx="21367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001F5F"/>
                </a:solidFill>
                <a:latin typeface="Arial"/>
                <a:cs typeface="Arial"/>
              </a:rPr>
              <a:t>Avanzo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/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disavanzo</a:t>
            </a:r>
            <a:r>
              <a:rPr sz="1600" b="1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amministrazione*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3715" y="5692546"/>
            <a:ext cx="1088707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*Il saldo di segno positivo costituisce un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avanzo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di amministrazione e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quello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di segno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negativo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un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disavanzo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000" spc="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amministrazione.</a:t>
            </a:r>
            <a:endParaRPr sz="10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**Detti stanziamenti possono essere impegnati solo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dopo la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realizzazione dell'effettiva disponibilità finanziaria e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nei </a:t>
            </a:r>
            <a:r>
              <a:rPr sz="1000" dirty="0">
                <a:solidFill>
                  <a:srgbClr val="001F5F"/>
                </a:solidFill>
                <a:latin typeface="Arial"/>
                <a:cs typeface="Arial"/>
              </a:rPr>
              <a:t>limiti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dell'avanzo effettivamente realizzato. Resta </a:t>
            </a:r>
            <a:r>
              <a:rPr sz="1000" dirty="0">
                <a:solidFill>
                  <a:srgbClr val="001F5F"/>
                </a:solidFill>
                <a:latin typeface="Arial"/>
                <a:cs typeface="Arial"/>
              </a:rPr>
              <a:t>ferma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possibilità,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caso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di 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progettualità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finanziate in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itinere,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ovvero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a seguito della realizzazione </a:t>
            </a:r>
            <a:r>
              <a:rPr sz="1000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determinate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attività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(ad esempio, progetti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finanziati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dall’Unione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Europea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o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progetti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finanziati a valere sulla ex legge 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440/1997),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di impegnare i relativi stanziamenti anche </a:t>
            </a:r>
            <a:r>
              <a:rPr sz="1000" dirty="0">
                <a:solidFill>
                  <a:srgbClr val="001F5F"/>
                </a:solidFill>
                <a:latin typeface="Arial"/>
                <a:cs typeface="Arial"/>
              </a:rPr>
              <a:t>prima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dell’effettiva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disponibilità finanziaria. In tali casistiche, risulta tuttavia necessario che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l’istituzione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scolastica sia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possesso di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una  </a:t>
            </a:r>
            <a:r>
              <a:rPr sz="1000" dirty="0">
                <a:solidFill>
                  <a:srgbClr val="001F5F"/>
                </a:solidFill>
                <a:latin typeface="Arial"/>
                <a:cs typeface="Arial"/>
              </a:rPr>
              <a:t>formale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attestazione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che certifichi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diritto della stessa a ricevere, da parte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dell’ente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finanziatore,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000" spc="5" dirty="0">
                <a:solidFill>
                  <a:srgbClr val="001F5F"/>
                </a:solidFill>
                <a:latin typeface="Arial"/>
                <a:cs typeface="Arial"/>
              </a:rPr>
              <a:t>somma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1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1F5F"/>
                </a:solidFill>
                <a:latin typeface="Arial"/>
                <a:cs typeface="Arial"/>
              </a:rPr>
              <a:t>esame.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48125" y="2214829"/>
            <a:ext cx="17462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79546"/>
                </a:solidFill>
                <a:latin typeface="Arial"/>
                <a:cs typeface="Arial"/>
              </a:rPr>
              <a:t>=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94503" y="2161489"/>
            <a:ext cx="8826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Fondo</a:t>
            </a:r>
            <a:r>
              <a:rPr sz="16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cassa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00850" y="2214829"/>
            <a:ext cx="17462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79546"/>
                </a:solidFill>
                <a:latin typeface="Arial"/>
                <a:cs typeface="Arial"/>
              </a:rPr>
              <a:t>+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61529" y="2161489"/>
            <a:ext cx="75819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Resi</a:t>
            </a:r>
            <a:r>
              <a:rPr sz="1600" b="1" spc="-1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ui</a:t>
            </a:r>
            <a:endParaRPr sz="16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attivi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137142" y="2214829"/>
            <a:ext cx="110489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79546"/>
                </a:solidFill>
                <a:latin typeface="Arial"/>
                <a:cs typeface="Arial"/>
              </a:rPr>
              <a:t>-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966197" y="2161489"/>
            <a:ext cx="75819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Resi</a:t>
            </a:r>
            <a:r>
              <a:rPr sz="1600" b="1" spc="-1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ui</a:t>
            </a:r>
            <a:endParaRPr sz="1600">
              <a:latin typeface="Arial"/>
              <a:cs typeface="Arial"/>
            </a:endParaRPr>
          </a:p>
          <a:p>
            <a:pPr marL="36830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passivi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536191" y="3069335"/>
            <a:ext cx="911860" cy="167640"/>
          </a:xfrm>
          <a:custGeom>
            <a:avLst/>
            <a:gdLst/>
            <a:ahLst/>
            <a:cxnLst/>
            <a:rect l="l" t="t" r="r" b="b"/>
            <a:pathLst>
              <a:path w="911860" h="167639">
                <a:moveTo>
                  <a:pt x="0" y="0"/>
                </a:moveTo>
                <a:lnTo>
                  <a:pt x="0" y="77977"/>
                </a:lnTo>
                <a:lnTo>
                  <a:pt x="455676" y="167639"/>
                </a:lnTo>
                <a:lnTo>
                  <a:pt x="852617" y="89535"/>
                </a:lnTo>
                <a:lnTo>
                  <a:pt x="455676" y="89535"/>
                </a:lnTo>
                <a:lnTo>
                  <a:pt x="0" y="0"/>
                </a:lnTo>
                <a:close/>
              </a:path>
              <a:path w="911860" h="167639">
                <a:moveTo>
                  <a:pt x="911352" y="0"/>
                </a:moveTo>
                <a:lnTo>
                  <a:pt x="455676" y="89535"/>
                </a:lnTo>
                <a:lnTo>
                  <a:pt x="852617" y="89535"/>
                </a:lnTo>
                <a:lnTo>
                  <a:pt x="911352" y="77977"/>
                </a:lnTo>
                <a:lnTo>
                  <a:pt x="911352" y="0"/>
                </a:lnTo>
                <a:close/>
              </a:path>
            </a:pathLst>
          </a:custGeom>
          <a:solidFill>
            <a:srgbClr val="2B4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30427" y="3347440"/>
            <a:ext cx="272415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  <a:tabLst>
                <a:tab pos="324485" algn="l"/>
                <a:tab pos="1450975" algn="l"/>
                <a:tab pos="2286635" algn="l"/>
              </a:tabLst>
            </a:pP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l	Pr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og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ramma	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nu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ale	s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o  allegati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0427" y="4025010"/>
            <a:ext cx="27235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  <a:tab pos="855344" algn="l"/>
                <a:tab pos="1655445" algn="l"/>
              </a:tabLst>
            </a:pP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un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a	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la	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str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at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16939" y="4238371"/>
            <a:ext cx="243713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35075" algn="l"/>
                <a:tab pos="1624965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dell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'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an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o	/	d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sa</a:t>
            </a: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an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presunto;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0427" y="4665345"/>
            <a:ext cx="272351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6385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720" algn="l"/>
              </a:tabLst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un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prospetto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nel quale sono  indicati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singoli stanziamenti  di spesa correlati all'utilizzo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dell'avanzo**.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16636" y="2814827"/>
            <a:ext cx="2951480" cy="76200"/>
          </a:xfrm>
          <a:custGeom>
            <a:avLst/>
            <a:gdLst/>
            <a:ahLst/>
            <a:cxnLst/>
            <a:rect l="l" t="t" r="r" b="b"/>
            <a:pathLst>
              <a:path w="2951479" h="76200">
                <a:moveTo>
                  <a:pt x="38100" y="0"/>
                </a:moveTo>
                <a:lnTo>
                  <a:pt x="23268" y="2988"/>
                </a:lnTo>
                <a:lnTo>
                  <a:pt x="11158" y="11144"/>
                </a:lnTo>
                <a:lnTo>
                  <a:pt x="2993" y="23252"/>
                </a:lnTo>
                <a:lnTo>
                  <a:pt x="0" y="38100"/>
                </a:lnTo>
                <a:lnTo>
                  <a:pt x="2993" y="52947"/>
                </a:lnTo>
                <a:lnTo>
                  <a:pt x="11158" y="65055"/>
                </a:lnTo>
                <a:lnTo>
                  <a:pt x="23268" y="73211"/>
                </a:lnTo>
                <a:lnTo>
                  <a:pt x="38100" y="76200"/>
                </a:lnTo>
                <a:lnTo>
                  <a:pt x="52931" y="73211"/>
                </a:lnTo>
                <a:lnTo>
                  <a:pt x="65041" y="65055"/>
                </a:lnTo>
                <a:lnTo>
                  <a:pt x="73206" y="52947"/>
                </a:lnTo>
                <a:lnTo>
                  <a:pt x="74919" y="44450"/>
                </a:lnTo>
                <a:lnTo>
                  <a:pt x="38100" y="44450"/>
                </a:lnTo>
                <a:lnTo>
                  <a:pt x="38100" y="31750"/>
                </a:lnTo>
                <a:lnTo>
                  <a:pt x="74919" y="31750"/>
                </a:lnTo>
                <a:lnTo>
                  <a:pt x="73206" y="23252"/>
                </a:lnTo>
                <a:lnTo>
                  <a:pt x="65041" y="11144"/>
                </a:lnTo>
                <a:lnTo>
                  <a:pt x="52931" y="2988"/>
                </a:lnTo>
                <a:lnTo>
                  <a:pt x="38100" y="0"/>
                </a:lnTo>
                <a:close/>
              </a:path>
              <a:path w="2951479" h="76200">
                <a:moveTo>
                  <a:pt x="2912999" y="0"/>
                </a:moveTo>
                <a:lnTo>
                  <a:pt x="2898205" y="2988"/>
                </a:lnTo>
                <a:lnTo>
                  <a:pt x="2886090" y="11144"/>
                </a:lnTo>
                <a:lnTo>
                  <a:pt x="2877905" y="23252"/>
                </a:lnTo>
                <a:lnTo>
                  <a:pt x="2874899" y="38100"/>
                </a:lnTo>
                <a:lnTo>
                  <a:pt x="2877905" y="52947"/>
                </a:lnTo>
                <a:lnTo>
                  <a:pt x="2886090" y="65055"/>
                </a:lnTo>
                <a:lnTo>
                  <a:pt x="2898205" y="73211"/>
                </a:lnTo>
                <a:lnTo>
                  <a:pt x="2912999" y="76200"/>
                </a:lnTo>
                <a:lnTo>
                  <a:pt x="2927846" y="73211"/>
                </a:lnTo>
                <a:lnTo>
                  <a:pt x="2939954" y="65055"/>
                </a:lnTo>
                <a:lnTo>
                  <a:pt x="2948110" y="52947"/>
                </a:lnTo>
                <a:lnTo>
                  <a:pt x="2949820" y="44450"/>
                </a:lnTo>
                <a:lnTo>
                  <a:pt x="2912999" y="44450"/>
                </a:lnTo>
                <a:lnTo>
                  <a:pt x="2912999" y="31750"/>
                </a:lnTo>
                <a:lnTo>
                  <a:pt x="2949820" y="31750"/>
                </a:lnTo>
                <a:lnTo>
                  <a:pt x="2948110" y="23252"/>
                </a:lnTo>
                <a:lnTo>
                  <a:pt x="2939954" y="11144"/>
                </a:lnTo>
                <a:lnTo>
                  <a:pt x="2927846" y="2988"/>
                </a:lnTo>
                <a:lnTo>
                  <a:pt x="2912999" y="0"/>
                </a:lnTo>
                <a:close/>
              </a:path>
              <a:path w="2951479" h="76200">
                <a:moveTo>
                  <a:pt x="74919" y="31750"/>
                </a:moveTo>
                <a:lnTo>
                  <a:pt x="38100" y="31750"/>
                </a:lnTo>
                <a:lnTo>
                  <a:pt x="38100" y="44450"/>
                </a:lnTo>
                <a:lnTo>
                  <a:pt x="74919" y="44450"/>
                </a:lnTo>
                <a:lnTo>
                  <a:pt x="76200" y="38100"/>
                </a:lnTo>
                <a:lnTo>
                  <a:pt x="74919" y="31750"/>
                </a:lnTo>
                <a:close/>
              </a:path>
              <a:path w="2951479" h="76200">
                <a:moveTo>
                  <a:pt x="2876184" y="31750"/>
                </a:moveTo>
                <a:lnTo>
                  <a:pt x="74919" y="31750"/>
                </a:lnTo>
                <a:lnTo>
                  <a:pt x="76200" y="38100"/>
                </a:lnTo>
                <a:lnTo>
                  <a:pt x="74919" y="44450"/>
                </a:lnTo>
                <a:lnTo>
                  <a:pt x="2876184" y="44450"/>
                </a:lnTo>
                <a:lnTo>
                  <a:pt x="2874899" y="38100"/>
                </a:lnTo>
                <a:lnTo>
                  <a:pt x="2876184" y="31750"/>
                </a:lnTo>
                <a:close/>
              </a:path>
              <a:path w="2951479" h="76200">
                <a:moveTo>
                  <a:pt x="2949820" y="31750"/>
                </a:moveTo>
                <a:lnTo>
                  <a:pt x="2912999" y="31750"/>
                </a:lnTo>
                <a:lnTo>
                  <a:pt x="2912999" y="44450"/>
                </a:lnTo>
                <a:lnTo>
                  <a:pt x="2949820" y="44450"/>
                </a:lnTo>
                <a:lnTo>
                  <a:pt x="2951099" y="38100"/>
                </a:lnTo>
                <a:lnTo>
                  <a:pt x="2949820" y="3175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705858" y="3491817"/>
            <a:ext cx="6172200" cy="9855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50100"/>
              </a:lnSpc>
              <a:spcBef>
                <a:spcPts val="90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Nella formulazione del Programma Annuale dovrà tenersi conto delle 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modalità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assorbimento dell'eventuale disavanzo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amministrazione  presunto.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705858" y="4772230"/>
            <a:ext cx="6172835" cy="66548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Consiglio d'Istituto dovrà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illustrare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i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criteri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adottati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per assorbire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tale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disavanzo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052315" y="4015740"/>
            <a:ext cx="167640" cy="911860"/>
          </a:xfrm>
          <a:custGeom>
            <a:avLst/>
            <a:gdLst/>
            <a:ahLst/>
            <a:cxnLst/>
            <a:rect l="l" t="t" r="r" b="b"/>
            <a:pathLst>
              <a:path w="167639" h="911860">
                <a:moveTo>
                  <a:pt x="77978" y="0"/>
                </a:moveTo>
                <a:lnTo>
                  <a:pt x="0" y="0"/>
                </a:lnTo>
                <a:lnTo>
                  <a:pt x="89662" y="455676"/>
                </a:lnTo>
                <a:lnTo>
                  <a:pt x="0" y="911352"/>
                </a:lnTo>
                <a:lnTo>
                  <a:pt x="77978" y="911352"/>
                </a:lnTo>
                <a:lnTo>
                  <a:pt x="167639" y="455676"/>
                </a:lnTo>
                <a:lnTo>
                  <a:pt x="77978" y="0"/>
                </a:lnTo>
                <a:close/>
              </a:path>
            </a:pathLst>
          </a:custGeom>
          <a:solidFill>
            <a:srgbClr val="2B4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35279" y="839724"/>
            <a:ext cx="3636264" cy="4312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13715" y="1323726"/>
            <a:ext cx="10885170" cy="756920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Nel</a:t>
            </a:r>
            <a:r>
              <a:rPr sz="1600" b="1" spc="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Programma</a:t>
            </a:r>
            <a:r>
              <a:rPr sz="1600" b="1" spc="1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Annuale</a:t>
            </a:r>
            <a:r>
              <a:rPr sz="1600" b="1" spc="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è</a:t>
            </a:r>
            <a:r>
              <a:rPr sz="1600" b="1" spc="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iscritta</a:t>
            </a:r>
            <a:r>
              <a:rPr sz="1600" b="1" spc="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come</a:t>
            </a:r>
            <a:r>
              <a:rPr sz="1600" b="1" spc="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posta</a:t>
            </a:r>
            <a:r>
              <a:rPr sz="1600" b="1" spc="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600" b="1" spc="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sé</a:t>
            </a:r>
            <a:r>
              <a:rPr sz="1600" b="1" spc="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stante,</a:t>
            </a:r>
            <a:r>
              <a:rPr sz="1600" b="1" spc="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rispettivamente</a:t>
            </a:r>
            <a:r>
              <a:rPr sz="1600" spc="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dell'entrata</a:t>
            </a:r>
            <a:r>
              <a:rPr sz="1600" spc="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600" spc="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della</a:t>
            </a:r>
            <a:r>
              <a:rPr sz="1600" spc="1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spesa,</a:t>
            </a:r>
            <a:r>
              <a:rPr sz="1600" spc="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l'avanzo</a:t>
            </a:r>
            <a:r>
              <a:rPr sz="1600" b="1" spc="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600" b="1" spc="1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5" dirty="0">
                <a:solidFill>
                  <a:srgbClr val="001F5F"/>
                </a:solidFill>
                <a:latin typeface="Arial"/>
                <a:cs typeface="Arial"/>
              </a:rPr>
              <a:t>il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disavanzo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di amministrazione presunto al 31 dicembre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dell'esercizio precedente cui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il bilancio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si</a:t>
            </a:r>
            <a:r>
              <a:rPr sz="1600" spc="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riferisce.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234201" y="203580"/>
            <a:ext cx="1135031" cy="2825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46412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971056" y="0"/>
                </a:moveTo>
                <a:lnTo>
                  <a:pt x="0" y="0"/>
                </a:lnTo>
                <a:lnTo>
                  <a:pt x="0" y="237657"/>
                </a:lnTo>
                <a:lnTo>
                  <a:pt x="971056" y="237657"/>
                </a:lnTo>
                <a:lnTo>
                  <a:pt x="1089676" y="118828"/>
                </a:lnTo>
                <a:lnTo>
                  <a:pt x="971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246412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0" y="0"/>
                </a:moveTo>
                <a:lnTo>
                  <a:pt x="971056" y="0"/>
                </a:lnTo>
                <a:lnTo>
                  <a:pt x="1089676" y="118828"/>
                </a:lnTo>
                <a:lnTo>
                  <a:pt x="971056" y="237657"/>
                </a:lnTo>
                <a:lnTo>
                  <a:pt x="0" y="237657"/>
                </a:lnTo>
                <a:lnTo>
                  <a:pt x="0" y="0"/>
                </a:lnTo>
                <a:close/>
              </a:path>
            </a:pathLst>
          </a:custGeom>
          <a:ln w="4659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472813" y="278952"/>
            <a:ext cx="577215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001F5F"/>
                </a:solidFill>
                <a:latin typeface="Arial"/>
                <a:cs typeface="Arial"/>
              </a:rPr>
              <a:t>Programmazione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274452" y="203580"/>
            <a:ext cx="1139682" cy="2825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290151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971637" y="0"/>
                </a:moveTo>
                <a:lnTo>
                  <a:pt x="0" y="0"/>
                </a:lnTo>
                <a:lnTo>
                  <a:pt x="118620" y="118828"/>
                </a:lnTo>
                <a:lnTo>
                  <a:pt x="0" y="237657"/>
                </a:lnTo>
                <a:lnTo>
                  <a:pt x="971637" y="237657"/>
                </a:lnTo>
                <a:lnTo>
                  <a:pt x="1090257" y="118828"/>
                </a:lnTo>
                <a:lnTo>
                  <a:pt x="971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290151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0" y="0"/>
                </a:moveTo>
                <a:lnTo>
                  <a:pt x="971637" y="0"/>
                </a:lnTo>
                <a:lnTo>
                  <a:pt x="1090257" y="118828"/>
                </a:lnTo>
                <a:lnTo>
                  <a:pt x="971637" y="237657"/>
                </a:lnTo>
                <a:lnTo>
                  <a:pt x="0" y="237657"/>
                </a:lnTo>
                <a:lnTo>
                  <a:pt x="118620" y="118828"/>
                </a:lnTo>
                <a:lnTo>
                  <a:pt x="0" y="0"/>
                </a:lnTo>
                <a:close/>
              </a:path>
            </a:pathLst>
          </a:custGeom>
          <a:ln w="4659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7677504" y="278952"/>
            <a:ext cx="316230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BEBEBE"/>
                </a:solidFill>
                <a:latin typeface="Arial"/>
                <a:cs typeface="Arial"/>
              </a:rPr>
              <a:t>Ge</a:t>
            </a: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s</a:t>
            </a:r>
            <a:r>
              <a:rPr sz="500" b="1" spc="10" dirty="0">
                <a:solidFill>
                  <a:srgbClr val="BEBEBE"/>
                </a:solidFill>
                <a:latin typeface="Arial"/>
                <a:cs typeface="Arial"/>
              </a:rPr>
              <a:t>ti</a:t>
            </a: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on</a:t>
            </a:r>
            <a:r>
              <a:rPr sz="500" b="1" spc="20" dirty="0">
                <a:solidFill>
                  <a:srgbClr val="BEBEBE"/>
                </a:solidFill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276773" y="156984"/>
            <a:ext cx="105836" cy="1060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7301873" y="163269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4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8319355" y="203580"/>
            <a:ext cx="1138519" cy="2825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335055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971056" y="0"/>
                </a:moveTo>
                <a:lnTo>
                  <a:pt x="0" y="0"/>
                </a:lnTo>
                <a:lnTo>
                  <a:pt x="118620" y="118828"/>
                </a:lnTo>
                <a:lnTo>
                  <a:pt x="0" y="237657"/>
                </a:lnTo>
                <a:lnTo>
                  <a:pt x="971056" y="237657"/>
                </a:lnTo>
                <a:lnTo>
                  <a:pt x="1089676" y="118828"/>
                </a:lnTo>
                <a:lnTo>
                  <a:pt x="971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335055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0" y="0"/>
                </a:moveTo>
                <a:lnTo>
                  <a:pt x="971056" y="0"/>
                </a:lnTo>
                <a:lnTo>
                  <a:pt x="1089676" y="118828"/>
                </a:lnTo>
                <a:lnTo>
                  <a:pt x="971056" y="237657"/>
                </a:lnTo>
                <a:lnTo>
                  <a:pt x="0" y="237657"/>
                </a:lnTo>
                <a:lnTo>
                  <a:pt x="118620" y="118828"/>
                </a:lnTo>
                <a:lnTo>
                  <a:pt x="0" y="0"/>
                </a:lnTo>
                <a:close/>
              </a:path>
            </a:pathLst>
          </a:custGeom>
          <a:ln w="4659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8596809" y="278952"/>
            <a:ext cx="568325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Rendicontazione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8320513" y="159897"/>
            <a:ext cx="105836" cy="1060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8346099" y="166065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4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229258" y="198628"/>
            <a:ext cx="1135380" cy="272415"/>
          </a:xfrm>
          <a:custGeom>
            <a:avLst/>
            <a:gdLst/>
            <a:ahLst/>
            <a:cxnLst/>
            <a:rect l="l" t="t" r="r" b="b"/>
            <a:pathLst>
              <a:path w="1135379" h="272415">
                <a:moveTo>
                  <a:pt x="0" y="0"/>
                </a:moveTo>
                <a:lnTo>
                  <a:pt x="999257" y="0"/>
                </a:lnTo>
                <a:lnTo>
                  <a:pt x="1135031" y="136011"/>
                </a:lnTo>
                <a:lnTo>
                  <a:pt x="999257" y="272024"/>
                </a:lnTo>
                <a:lnTo>
                  <a:pt x="0" y="272024"/>
                </a:lnTo>
                <a:lnTo>
                  <a:pt x="0" y="0"/>
                </a:lnTo>
                <a:close/>
              </a:path>
            </a:pathLst>
          </a:custGeom>
          <a:ln w="11066">
            <a:solidFill>
              <a:srgbClr val="FFC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217915" y="159897"/>
            <a:ext cx="106417" cy="1060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6243364" y="166065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4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1173841" y="6555545"/>
            <a:ext cx="2571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47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3886835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Programmazione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Il Programma Annuale: ulteriori novità</a:t>
            </a:r>
            <a:r>
              <a:rPr sz="1600" b="0" spc="-20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(3/6)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35279" y="839724"/>
            <a:ext cx="3636264" cy="4312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34201" y="203580"/>
            <a:ext cx="1135031" cy="2825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46412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971056" y="0"/>
                </a:moveTo>
                <a:lnTo>
                  <a:pt x="0" y="0"/>
                </a:lnTo>
                <a:lnTo>
                  <a:pt x="0" y="237657"/>
                </a:lnTo>
                <a:lnTo>
                  <a:pt x="971056" y="237657"/>
                </a:lnTo>
                <a:lnTo>
                  <a:pt x="1089676" y="118828"/>
                </a:lnTo>
                <a:lnTo>
                  <a:pt x="971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46412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0" y="0"/>
                </a:moveTo>
                <a:lnTo>
                  <a:pt x="971056" y="0"/>
                </a:lnTo>
                <a:lnTo>
                  <a:pt x="1089676" y="118828"/>
                </a:lnTo>
                <a:lnTo>
                  <a:pt x="971056" y="237657"/>
                </a:lnTo>
                <a:lnTo>
                  <a:pt x="0" y="237657"/>
                </a:lnTo>
                <a:lnTo>
                  <a:pt x="0" y="0"/>
                </a:lnTo>
                <a:close/>
              </a:path>
            </a:pathLst>
          </a:custGeom>
          <a:ln w="4659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472813" y="278952"/>
            <a:ext cx="577215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001F5F"/>
                </a:solidFill>
                <a:latin typeface="Arial"/>
                <a:cs typeface="Arial"/>
              </a:rPr>
              <a:t>Programmazione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274452" y="203580"/>
            <a:ext cx="1139682" cy="2825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90151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971637" y="0"/>
                </a:moveTo>
                <a:lnTo>
                  <a:pt x="0" y="0"/>
                </a:lnTo>
                <a:lnTo>
                  <a:pt x="118620" y="118828"/>
                </a:lnTo>
                <a:lnTo>
                  <a:pt x="0" y="237657"/>
                </a:lnTo>
                <a:lnTo>
                  <a:pt x="971637" y="237657"/>
                </a:lnTo>
                <a:lnTo>
                  <a:pt x="1090257" y="118828"/>
                </a:lnTo>
                <a:lnTo>
                  <a:pt x="971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90151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0" y="0"/>
                </a:moveTo>
                <a:lnTo>
                  <a:pt x="971637" y="0"/>
                </a:lnTo>
                <a:lnTo>
                  <a:pt x="1090257" y="118828"/>
                </a:lnTo>
                <a:lnTo>
                  <a:pt x="971637" y="237657"/>
                </a:lnTo>
                <a:lnTo>
                  <a:pt x="0" y="237657"/>
                </a:lnTo>
                <a:lnTo>
                  <a:pt x="118620" y="118828"/>
                </a:lnTo>
                <a:lnTo>
                  <a:pt x="0" y="0"/>
                </a:lnTo>
                <a:close/>
              </a:path>
            </a:pathLst>
          </a:custGeom>
          <a:ln w="4659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677504" y="278952"/>
            <a:ext cx="316230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BEBEBE"/>
                </a:solidFill>
                <a:latin typeface="Arial"/>
                <a:cs typeface="Arial"/>
              </a:rPr>
              <a:t>Ge</a:t>
            </a: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s</a:t>
            </a:r>
            <a:r>
              <a:rPr sz="500" b="1" spc="10" dirty="0">
                <a:solidFill>
                  <a:srgbClr val="BEBEBE"/>
                </a:solidFill>
                <a:latin typeface="Arial"/>
                <a:cs typeface="Arial"/>
              </a:rPr>
              <a:t>ti</a:t>
            </a: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on</a:t>
            </a:r>
            <a:r>
              <a:rPr sz="500" b="1" spc="20" dirty="0">
                <a:solidFill>
                  <a:srgbClr val="BEBEBE"/>
                </a:solidFill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276773" y="156984"/>
            <a:ext cx="105836" cy="1060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301873" y="163269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319355" y="203580"/>
            <a:ext cx="1138519" cy="2825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335055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971056" y="0"/>
                </a:moveTo>
                <a:lnTo>
                  <a:pt x="0" y="0"/>
                </a:lnTo>
                <a:lnTo>
                  <a:pt x="118620" y="118828"/>
                </a:lnTo>
                <a:lnTo>
                  <a:pt x="0" y="237657"/>
                </a:lnTo>
                <a:lnTo>
                  <a:pt x="971056" y="237657"/>
                </a:lnTo>
                <a:lnTo>
                  <a:pt x="1089676" y="118828"/>
                </a:lnTo>
                <a:lnTo>
                  <a:pt x="971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35055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0" y="0"/>
                </a:moveTo>
                <a:lnTo>
                  <a:pt x="971056" y="0"/>
                </a:lnTo>
                <a:lnTo>
                  <a:pt x="1089676" y="118828"/>
                </a:lnTo>
                <a:lnTo>
                  <a:pt x="971056" y="237657"/>
                </a:lnTo>
                <a:lnTo>
                  <a:pt x="0" y="237657"/>
                </a:lnTo>
                <a:lnTo>
                  <a:pt x="118620" y="118828"/>
                </a:lnTo>
                <a:lnTo>
                  <a:pt x="0" y="0"/>
                </a:lnTo>
                <a:close/>
              </a:path>
            </a:pathLst>
          </a:custGeom>
          <a:ln w="4659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596809" y="278952"/>
            <a:ext cx="568325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Rendicontazione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320513" y="159897"/>
            <a:ext cx="105836" cy="1060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346099" y="166065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4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229258" y="198628"/>
            <a:ext cx="1135380" cy="272415"/>
          </a:xfrm>
          <a:custGeom>
            <a:avLst/>
            <a:gdLst/>
            <a:ahLst/>
            <a:cxnLst/>
            <a:rect l="l" t="t" r="r" b="b"/>
            <a:pathLst>
              <a:path w="1135379" h="272415">
                <a:moveTo>
                  <a:pt x="0" y="0"/>
                </a:moveTo>
                <a:lnTo>
                  <a:pt x="999257" y="0"/>
                </a:lnTo>
                <a:lnTo>
                  <a:pt x="1135031" y="136011"/>
                </a:lnTo>
                <a:lnTo>
                  <a:pt x="999257" y="272024"/>
                </a:lnTo>
                <a:lnTo>
                  <a:pt x="0" y="272024"/>
                </a:lnTo>
                <a:lnTo>
                  <a:pt x="0" y="0"/>
                </a:lnTo>
                <a:close/>
              </a:path>
            </a:pathLst>
          </a:custGeom>
          <a:ln w="11066">
            <a:solidFill>
              <a:srgbClr val="FFC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17915" y="159897"/>
            <a:ext cx="106417" cy="1060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243364" y="166065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13715" y="1263548"/>
            <a:ext cx="10886440" cy="492887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Con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particolare riferimento al Disavanzo di amministrazione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, la circolare MIUR 74 del 5 gennaio 2019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, specifica</a:t>
            </a:r>
            <a:r>
              <a:rPr sz="1600" spc="3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che:</a:t>
            </a:r>
            <a:endParaRPr sz="1600">
              <a:latin typeface="Arial"/>
              <a:cs typeface="Arial"/>
            </a:endParaRPr>
          </a:p>
          <a:p>
            <a:pPr marL="299085" marR="5080" indent="-286385">
              <a:lnSpc>
                <a:spcPct val="130000"/>
              </a:lnSpc>
              <a:buChar char="•"/>
              <a:tabLst>
                <a:tab pos="299085" algn="l"/>
                <a:tab pos="299720" algn="l"/>
                <a:tab pos="559435" algn="l"/>
              </a:tabLst>
            </a:pP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il	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suddetto disavanzo potrebbe generarsi solo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seguito ad eventi eccezionali (quali ad esempio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radiazione di  residui attivi nel corso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dell’esercizio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finanziario,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quanto ritenuti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inesigibili). </a:t>
            </a:r>
            <a:r>
              <a:rPr sz="1600" spc="-15" dirty="0">
                <a:solidFill>
                  <a:srgbClr val="001F5F"/>
                </a:solidFill>
                <a:latin typeface="Arial"/>
                <a:cs typeface="Arial"/>
              </a:rPr>
              <a:t>L’eventuale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disavanzo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600" spc="3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amministrazione</a:t>
            </a:r>
            <a:endParaRPr sz="1600">
              <a:latin typeface="Arial"/>
              <a:cs typeface="Arial"/>
            </a:endParaRPr>
          </a:p>
          <a:p>
            <a:pPr marL="299085" marR="5080">
              <a:lnSpc>
                <a:spcPct val="130000"/>
              </a:lnSpc>
              <a:tabLst>
                <a:tab pos="868680" algn="l"/>
                <a:tab pos="1608455" algn="l"/>
                <a:tab pos="2618740" algn="l"/>
                <a:tab pos="2906395" algn="l"/>
                <a:tab pos="3670300" algn="l"/>
                <a:tab pos="4959985" algn="l"/>
                <a:tab pos="6015990" algn="l"/>
                <a:tab pos="6303010" algn="l"/>
                <a:tab pos="7392670" algn="l"/>
                <a:tab pos="7793355" algn="l"/>
                <a:tab pos="8962390" algn="l"/>
                <a:tab pos="9872345" algn="l"/>
                <a:tab pos="10398125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essere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assorbito,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600" spc="5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a,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ne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600" spc="-1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’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erci</a:t>
            </a:r>
            <a:r>
              <a:rPr sz="1600" spc="-15" dirty="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io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finan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iario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	r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iferimento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del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prog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600" spc="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mma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ann</a:t>
            </a:r>
            <a:r>
              <a:rPr sz="1600" spc="5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ale,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fa</a:t>
            </a:r>
            <a:r>
              <a:rPr sz="1600" spc="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te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salve  specifiche indicazioni fornite, caso per caso, dal</a:t>
            </a:r>
            <a:r>
              <a:rPr sz="16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Ministero;</a:t>
            </a:r>
            <a:endParaRPr sz="1600">
              <a:latin typeface="Arial"/>
              <a:cs typeface="Arial"/>
            </a:endParaRPr>
          </a:p>
          <a:p>
            <a:pPr marL="299085" marR="5080" indent="-286385" algn="just">
              <a:lnSpc>
                <a:spcPts val="2500"/>
              </a:lnSpc>
              <a:spcBef>
                <a:spcPts val="180"/>
              </a:spcBef>
              <a:buChar char="•"/>
              <a:tabLst>
                <a:tab pos="299720" algn="l"/>
              </a:tabLst>
            </a:pP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Consiglio d’istituto deve definire un piano di rientro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dell’eventuale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disavanzo nel quale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siano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individuati i  provvedimenti necessari a ripristinare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pareggio, l'analisi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delle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cause che hanno determinato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disavanzo,  l'individuazione di misure strutturali dirette ad evitare ogni ulteriore potenziale</a:t>
            </a:r>
            <a:r>
              <a:rPr sz="1600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disavanzo;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390"/>
              </a:spcBef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ai</a:t>
            </a:r>
            <a:r>
              <a:rPr sz="1600" spc="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fini</a:t>
            </a:r>
            <a:r>
              <a:rPr sz="1600" spc="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del</a:t>
            </a:r>
            <a:r>
              <a:rPr sz="1600" spc="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rientro</a:t>
            </a:r>
            <a:r>
              <a:rPr sz="1600" spc="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possono</a:t>
            </a:r>
            <a:r>
              <a:rPr sz="1600" spc="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essere</a:t>
            </a:r>
            <a:r>
              <a:rPr sz="1600" spc="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utilizzate</a:t>
            </a:r>
            <a:r>
              <a:rPr sz="1600" spc="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le</a:t>
            </a:r>
            <a:r>
              <a:rPr sz="1600" spc="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economie</a:t>
            </a:r>
            <a:r>
              <a:rPr sz="1600" spc="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600" spc="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spesa</a:t>
            </a:r>
            <a:r>
              <a:rPr sz="1600" spc="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600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tutte</a:t>
            </a:r>
            <a:r>
              <a:rPr sz="1600" spc="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le</a:t>
            </a:r>
            <a:r>
              <a:rPr sz="1600" spc="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entrate,</a:t>
            </a:r>
            <a:r>
              <a:rPr sz="1600" spc="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ad</a:t>
            </a:r>
            <a:r>
              <a:rPr sz="1600" spc="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eccezione</a:t>
            </a:r>
            <a:r>
              <a:rPr sz="1600" spc="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600" spc="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quelle</a:t>
            </a:r>
            <a:r>
              <a:rPr sz="1600" spc="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provenienti</a:t>
            </a:r>
            <a:endParaRPr sz="1600">
              <a:latin typeface="Arial"/>
              <a:cs typeface="Arial"/>
            </a:endParaRPr>
          </a:p>
          <a:p>
            <a:pPr marL="299085" marR="5080">
              <a:lnSpc>
                <a:spcPct val="130000"/>
              </a:lnSpc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dall'assunzione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prestiti e di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quelle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con specifico vincolo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destinazione, nonché i proventi derivanti da alienazione  di beni patrimoniali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disponibili.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686435" marR="219075" algn="just">
              <a:lnSpc>
                <a:spcPct val="150100"/>
              </a:lnSpc>
              <a:spcBef>
                <a:spcPts val="1510"/>
              </a:spcBef>
            </a:pP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altri termini,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presenza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di un eventuale disavanzo di amministrazione diminuisce 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facoltà di spesa delle istituzioni  scolastiche poiché obbliga,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in via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prioritaria,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riassorbire nel corso 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dell’esercizio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l’intera 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consistenza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del disavanzo registrato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a  chiusura 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dell’esercizio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finanziario</a:t>
            </a:r>
            <a:r>
              <a:rPr sz="1400" i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precedente.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35279" y="5215128"/>
            <a:ext cx="533400" cy="533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1173841" y="6555545"/>
            <a:ext cx="2571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48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3886835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Programmazione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Il Programma Annuale: ulteriori novità</a:t>
            </a:r>
            <a:r>
              <a:rPr sz="1600" b="0" spc="-20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(4/6)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3715" y="1323726"/>
            <a:ext cx="10883900" cy="756920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Nel</a:t>
            </a:r>
            <a:r>
              <a:rPr sz="1600" spc="2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Programma</a:t>
            </a:r>
            <a:r>
              <a:rPr sz="1600" spc="3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Annuale</a:t>
            </a:r>
            <a:r>
              <a:rPr sz="1600" spc="2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deve</a:t>
            </a:r>
            <a:r>
              <a:rPr sz="1600" spc="2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essere</a:t>
            </a:r>
            <a:r>
              <a:rPr sz="1600" spc="2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iscritto,</a:t>
            </a:r>
            <a:r>
              <a:rPr sz="1600" spc="3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fra</a:t>
            </a:r>
            <a:r>
              <a:rPr sz="1600" spc="2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le</a:t>
            </a:r>
            <a:r>
              <a:rPr sz="1600" spc="2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spese,</a:t>
            </a:r>
            <a:r>
              <a:rPr sz="1600" spc="3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un</a:t>
            </a:r>
            <a:r>
              <a:rPr sz="1600" spc="2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fondo</a:t>
            </a:r>
            <a:r>
              <a:rPr sz="1600" b="1" spc="2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600" b="1" spc="2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riserva</a:t>
            </a:r>
            <a:r>
              <a:rPr sz="1600" b="1" spc="3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da</a:t>
            </a:r>
            <a:r>
              <a:rPr sz="1600" b="1" spc="2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utilizzare</a:t>
            </a:r>
            <a:r>
              <a:rPr sz="1600" b="1" spc="3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esclusivamente</a:t>
            </a:r>
            <a:r>
              <a:rPr sz="1600" b="1" spc="3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per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spese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impreviste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e per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eventuali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maggiori</a:t>
            </a:r>
            <a:r>
              <a:rPr sz="1600" b="1" spc="2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spese</a:t>
            </a:r>
            <a:r>
              <a:rPr sz="1575" b="1" spc="-7" baseline="26455" dirty="0">
                <a:solidFill>
                  <a:srgbClr val="001F5F"/>
                </a:solidFill>
                <a:latin typeface="Arial"/>
                <a:cs typeface="Arial"/>
              </a:rPr>
              <a:t>*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4019" y="6228689"/>
            <a:ext cx="108597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* Nel caso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cui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realizzazione di un progetto richieda l'impiego di </a:t>
            </a:r>
            <a:r>
              <a:rPr sz="1000" dirty="0">
                <a:solidFill>
                  <a:srgbClr val="001F5F"/>
                </a:solidFill>
                <a:latin typeface="Arial"/>
                <a:cs typeface="Arial"/>
              </a:rPr>
              <a:t>risorse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eccedenti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relativa dotazione finanziaria, </a:t>
            </a:r>
            <a:r>
              <a:rPr sz="100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DS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può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ordinare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spesa eccedente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nel </a:t>
            </a:r>
            <a:r>
              <a:rPr sz="1000" dirty="0">
                <a:solidFill>
                  <a:srgbClr val="001F5F"/>
                </a:solidFill>
                <a:latin typeface="Arial"/>
                <a:cs typeface="Arial"/>
              </a:rPr>
              <a:t>limite massimo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del 10%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della 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dotazione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originaria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del</a:t>
            </a:r>
            <a:r>
              <a:rPr sz="1000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progetto.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78661" y="2629611"/>
            <a:ext cx="16014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Fondo di</a:t>
            </a:r>
            <a:r>
              <a:rPr sz="16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riserva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39921" y="2595829"/>
            <a:ext cx="39243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79546"/>
                </a:solidFill>
                <a:latin typeface="Arial"/>
                <a:cs typeface="Arial"/>
              </a:rPr>
              <a:t>&lt;</a:t>
            </a:r>
            <a:r>
              <a:rPr sz="2000" b="1" spc="-9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79546"/>
                </a:solidFill>
                <a:latin typeface="Arial"/>
                <a:cs typeface="Arial"/>
              </a:rPr>
              <a:t>=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39129" y="2629611"/>
            <a:ext cx="4318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10%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37221" y="2595829"/>
            <a:ext cx="167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79546"/>
                </a:solidFill>
                <a:latin typeface="Arial"/>
                <a:cs typeface="Arial"/>
              </a:rPr>
              <a:t>x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99221" y="2506421"/>
            <a:ext cx="1955800" cy="513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Dotazione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finanziaria</a:t>
            </a:r>
            <a:r>
              <a:rPr sz="16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ordinaria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824227" y="3413759"/>
            <a:ext cx="911860" cy="169545"/>
          </a:xfrm>
          <a:custGeom>
            <a:avLst/>
            <a:gdLst/>
            <a:ahLst/>
            <a:cxnLst/>
            <a:rect l="l" t="t" r="r" b="b"/>
            <a:pathLst>
              <a:path w="911860" h="169545">
                <a:moveTo>
                  <a:pt x="0" y="0"/>
                </a:moveTo>
                <a:lnTo>
                  <a:pt x="0" y="78739"/>
                </a:lnTo>
                <a:lnTo>
                  <a:pt x="455676" y="169163"/>
                </a:lnTo>
                <a:lnTo>
                  <a:pt x="852472" y="90424"/>
                </a:lnTo>
                <a:lnTo>
                  <a:pt x="455676" y="90424"/>
                </a:lnTo>
                <a:lnTo>
                  <a:pt x="0" y="0"/>
                </a:lnTo>
                <a:close/>
              </a:path>
              <a:path w="911860" h="169545">
                <a:moveTo>
                  <a:pt x="911352" y="0"/>
                </a:moveTo>
                <a:lnTo>
                  <a:pt x="455676" y="90424"/>
                </a:lnTo>
                <a:lnTo>
                  <a:pt x="852472" y="90424"/>
                </a:lnTo>
                <a:lnTo>
                  <a:pt x="911352" y="78739"/>
                </a:lnTo>
                <a:lnTo>
                  <a:pt x="911352" y="0"/>
                </a:lnTo>
                <a:close/>
              </a:path>
            </a:pathLst>
          </a:custGeom>
          <a:solidFill>
            <a:srgbClr val="2B4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97067" y="3413759"/>
            <a:ext cx="909955" cy="169545"/>
          </a:xfrm>
          <a:custGeom>
            <a:avLst/>
            <a:gdLst/>
            <a:ahLst/>
            <a:cxnLst/>
            <a:rect l="l" t="t" r="r" b="b"/>
            <a:pathLst>
              <a:path w="909954" h="169545">
                <a:moveTo>
                  <a:pt x="0" y="0"/>
                </a:moveTo>
                <a:lnTo>
                  <a:pt x="0" y="78739"/>
                </a:lnTo>
                <a:lnTo>
                  <a:pt x="454914" y="169163"/>
                </a:lnTo>
                <a:lnTo>
                  <a:pt x="851046" y="90424"/>
                </a:lnTo>
                <a:lnTo>
                  <a:pt x="454914" y="90424"/>
                </a:lnTo>
                <a:lnTo>
                  <a:pt x="0" y="0"/>
                </a:lnTo>
                <a:close/>
              </a:path>
              <a:path w="909954" h="169545">
                <a:moveTo>
                  <a:pt x="909828" y="0"/>
                </a:moveTo>
                <a:lnTo>
                  <a:pt x="454914" y="90424"/>
                </a:lnTo>
                <a:lnTo>
                  <a:pt x="851046" y="90424"/>
                </a:lnTo>
                <a:lnTo>
                  <a:pt x="909828" y="78739"/>
                </a:lnTo>
                <a:lnTo>
                  <a:pt x="909828" y="0"/>
                </a:lnTo>
                <a:close/>
              </a:path>
            </a:pathLst>
          </a:custGeom>
          <a:solidFill>
            <a:srgbClr val="2B4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31664" y="3087623"/>
            <a:ext cx="2040255" cy="76200"/>
          </a:xfrm>
          <a:custGeom>
            <a:avLst/>
            <a:gdLst/>
            <a:ahLst/>
            <a:cxnLst/>
            <a:rect l="l" t="t" r="r" b="b"/>
            <a:pathLst>
              <a:path w="2040254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4921" y="44450"/>
                </a:lnTo>
                <a:lnTo>
                  <a:pt x="38100" y="44450"/>
                </a:lnTo>
                <a:lnTo>
                  <a:pt x="38100" y="31750"/>
                </a:lnTo>
                <a:lnTo>
                  <a:pt x="74921" y="31750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  <a:path w="2040254" h="76200">
                <a:moveTo>
                  <a:pt x="2001774" y="0"/>
                </a:moveTo>
                <a:lnTo>
                  <a:pt x="1986926" y="2988"/>
                </a:lnTo>
                <a:lnTo>
                  <a:pt x="1974818" y="11144"/>
                </a:lnTo>
                <a:lnTo>
                  <a:pt x="1966662" y="23252"/>
                </a:lnTo>
                <a:lnTo>
                  <a:pt x="1963674" y="38100"/>
                </a:lnTo>
                <a:lnTo>
                  <a:pt x="1966662" y="52947"/>
                </a:lnTo>
                <a:lnTo>
                  <a:pt x="1974818" y="65055"/>
                </a:lnTo>
                <a:lnTo>
                  <a:pt x="1986926" y="73211"/>
                </a:lnTo>
                <a:lnTo>
                  <a:pt x="2001774" y="76200"/>
                </a:lnTo>
                <a:lnTo>
                  <a:pt x="2016567" y="73211"/>
                </a:lnTo>
                <a:lnTo>
                  <a:pt x="2028682" y="65055"/>
                </a:lnTo>
                <a:lnTo>
                  <a:pt x="2036867" y="52947"/>
                </a:lnTo>
                <a:lnTo>
                  <a:pt x="2038588" y="44450"/>
                </a:lnTo>
                <a:lnTo>
                  <a:pt x="2001774" y="44450"/>
                </a:lnTo>
                <a:lnTo>
                  <a:pt x="2001774" y="31750"/>
                </a:lnTo>
                <a:lnTo>
                  <a:pt x="2038588" y="31750"/>
                </a:lnTo>
                <a:lnTo>
                  <a:pt x="2036867" y="23252"/>
                </a:lnTo>
                <a:lnTo>
                  <a:pt x="2028682" y="11144"/>
                </a:lnTo>
                <a:lnTo>
                  <a:pt x="2016567" y="2988"/>
                </a:lnTo>
                <a:lnTo>
                  <a:pt x="2001774" y="0"/>
                </a:lnTo>
                <a:close/>
              </a:path>
              <a:path w="2040254" h="76200">
                <a:moveTo>
                  <a:pt x="74921" y="31750"/>
                </a:moveTo>
                <a:lnTo>
                  <a:pt x="38100" y="31750"/>
                </a:lnTo>
                <a:lnTo>
                  <a:pt x="38100" y="44450"/>
                </a:lnTo>
                <a:lnTo>
                  <a:pt x="74921" y="44450"/>
                </a:lnTo>
                <a:lnTo>
                  <a:pt x="76200" y="38100"/>
                </a:lnTo>
                <a:lnTo>
                  <a:pt x="74921" y="31750"/>
                </a:lnTo>
                <a:close/>
              </a:path>
              <a:path w="2040254" h="76200">
                <a:moveTo>
                  <a:pt x="1964952" y="31750"/>
                </a:moveTo>
                <a:lnTo>
                  <a:pt x="74921" y="31750"/>
                </a:lnTo>
                <a:lnTo>
                  <a:pt x="76200" y="38100"/>
                </a:lnTo>
                <a:lnTo>
                  <a:pt x="74921" y="44450"/>
                </a:lnTo>
                <a:lnTo>
                  <a:pt x="1964952" y="44450"/>
                </a:lnTo>
                <a:lnTo>
                  <a:pt x="1963674" y="38100"/>
                </a:lnTo>
                <a:lnTo>
                  <a:pt x="1964952" y="31750"/>
                </a:lnTo>
                <a:close/>
              </a:path>
              <a:path w="2040254" h="76200">
                <a:moveTo>
                  <a:pt x="2038588" y="31750"/>
                </a:moveTo>
                <a:lnTo>
                  <a:pt x="2001774" y="31750"/>
                </a:lnTo>
                <a:lnTo>
                  <a:pt x="2001774" y="44450"/>
                </a:lnTo>
                <a:lnTo>
                  <a:pt x="2038588" y="44450"/>
                </a:lnTo>
                <a:lnTo>
                  <a:pt x="2039874" y="38100"/>
                </a:lnTo>
                <a:lnTo>
                  <a:pt x="2038588" y="3175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58824" y="3087623"/>
            <a:ext cx="2040255" cy="76200"/>
          </a:xfrm>
          <a:custGeom>
            <a:avLst/>
            <a:gdLst/>
            <a:ahLst/>
            <a:cxnLst/>
            <a:rect l="l" t="t" r="r" b="b"/>
            <a:pathLst>
              <a:path w="2040254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4921" y="44450"/>
                </a:lnTo>
                <a:lnTo>
                  <a:pt x="38100" y="44450"/>
                </a:lnTo>
                <a:lnTo>
                  <a:pt x="38100" y="31750"/>
                </a:lnTo>
                <a:lnTo>
                  <a:pt x="74921" y="31750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  <a:path w="2040254" h="76200">
                <a:moveTo>
                  <a:pt x="2001774" y="0"/>
                </a:moveTo>
                <a:lnTo>
                  <a:pt x="1986926" y="2988"/>
                </a:lnTo>
                <a:lnTo>
                  <a:pt x="1974818" y="11144"/>
                </a:lnTo>
                <a:lnTo>
                  <a:pt x="1966662" y="23252"/>
                </a:lnTo>
                <a:lnTo>
                  <a:pt x="1963674" y="38100"/>
                </a:lnTo>
                <a:lnTo>
                  <a:pt x="1966662" y="52947"/>
                </a:lnTo>
                <a:lnTo>
                  <a:pt x="1974818" y="65055"/>
                </a:lnTo>
                <a:lnTo>
                  <a:pt x="1986926" y="73211"/>
                </a:lnTo>
                <a:lnTo>
                  <a:pt x="2001774" y="76200"/>
                </a:lnTo>
                <a:lnTo>
                  <a:pt x="2016567" y="73211"/>
                </a:lnTo>
                <a:lnTo>
                  <a:pt x="2028682" y="65055"/>
                </a:lnTo>
                <a:lnTo>
                  <a:pt x="2036867" y="52947"/>
                </a:lnTo>
                <a:lnTo>
                  <a:pt x="2038588" y="44450"/>
                </a:lnTo>
                <a:lnTo>
                  <a:pt x="2001774" y="44450"/>
                </a:lnTo>
                <a:lnTo>
                  <a:pt x="2001774" y="31750"/>
                </a:lnTo>
                <a:lnTo>
                  <a:pt x="2038588" y="31750"/>
                </a:lnTo>
                <a:lnTo>
                  <a:pt x="2036867" y="23252"/>
                </a:lnTo>
                <a:lnTo>
                  <a:pt x="2028682" y="11144"/>
                </a:lnTo>
                <a:lnTo>
                  <a:pt x="2016567" y="2988"/>
                </a:lnTo>
                <a:lnTo>
                  <a:pt x="2001774" y="0"/>
                </a:lnTo>
                <a:close/>
              </a:path>
              <a:path w="2040254" h="76200">
                <a:moveTo>
                  <a:pt x="74921" y="31750"/>
                </a:moveTo>
                <a:lnTo>
                  <a:pt x="38100" y="31750"/>
                </a:lnTo>
                <a:lnTo>
                  <a:pt x="38100" y="44450"/>
                </a:lnTo>
                <a:lnTo>
                  <a:pt x="74921" y="44450"/>
                </a:lnTo>
                <a:lnTo>
                  <a:pt x="76200" y="38100"/>
                </a:lnTo>
                <a:lnTo>
                  <a:pt x="74921" y="31750"/>
                </a:lnTo>
                <a:close/>
              </a:path>
              <a:path w="2040254" h="76200">
                <a:moveTo>
                  <a:pt x="1964952" y="31750"/>
                </a:moveTo>
                <a:lnTo>
                  <a:pt x="74921" y="31750"/>
                </a:lnTo>
                <a:lnTo>
                  <a:pt x="76200" y="38100"/>
                </a:lnTo>
                <a:lnTo>
                  <a:pt x="74921" y="44450"/>
                </a:lnTo>
                <a:lnTo>
                  <a:pt x="1964952" y="44450"/>
                </a:lnTo>
                <a:lnTo>
                  <a:pt x="1963674" y="38100"/>
                </a:lnTo>
                <a:lnTo>
                  <a:pt x="1964952" y="31750"/>
                </a:lnTo>
                <a:close/>
              </a:path>
              <a:path w="2040254" h="76200">
                <a:moveTo>
                  <a:pt x="2038588" y="31750"/>
                </a:moveTo>
                <a:lnTo>
                  <a:pt x="2001774" y="31750"/>
                </a:lnTo>
                <a:lnTo>
                  <a:pt x="2001774" y="44450"/>
                </a:lnTo>
                <a:lnTo>
                  <a:pt x="2038588" y="44450"/>
                </a:lnTo>
                <a:lnTo>
                  <a:pt x="2039874" y="38100"/>
                </a:lnTo>
                <a:lnTo>
                  <a:pt x="2038588" y="3175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18159" y="3836749"/>
            <a:ext cx="2722245" cy="66548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  <a:tabLst>
                <a:tab pos="198120" algn="l"/>
                <a:tab pos="954405" algn="l"/>
                <a:tab pos="1324610" algn="l"/>
                <a:tab pos="1902460" algn="l"/>
                <a:tab pos="2176780" algn="l"/>
              </a:tabLst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I	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prelievi	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dal	fondo	di	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riserva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sono disposti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con</a:t>
            </a:r>
            <a:r>
              <a:rPr sz="14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provvedimento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18159" y="4476724"/>
            <a:ext cx="2723515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del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DS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,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comunicati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al  Consiglio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d'Istituto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nella prima  riunione utile per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conseguente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modifica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Programma</a:t>
            </a:r>
            <a:r>
              <a:rPr sz="1400" spc="-2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Annuale.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91050" y="3836749"/>
            <a:ext cx="2724150" cy="1625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Viene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innalzata (dal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5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al 10%) </a:t>
            </a:r>
            <a:r>
              <a:rPr sz="1400" b="1" spc="5" dirty="0">
                <a:solidFill>
                  <a:srgbClr val="001F5F"/>
                </a:solidFill>
                <a:latin typeface="Arial"/>
                <a:cs typeface="Arial"/>
              </a:rPr>
              <a:t>la 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misura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massima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di incidenza 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del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fondo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di riserva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valere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sulla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dotazione finanziaria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ordinaria.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70685" y="850816"/>
            <a:ext cx="3554692" cy="4030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34201" y="203580"/>
            <a:ext cx="1135031" cy="2825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46412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971056" y="0"/>
                </a:moveTo>
                <a:lnTo>
                  <a:pt x="0" y="0"/>
                </a:lnTo>
                <a:lnTo>
                  <a:pt x="0" y="237657"/>
                </a:lnTo>
                <a:lnTo>
                  <a:pt x="971056" y="237657"/>
                </a:lnTo>
                <a:lnTo>
                  <a:pt x="1089676" y="118828"/>
                </a:lnTo>
                <a:lnTo>
                  <a:pt x="971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46412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0" y="0"/>
                </a:moveTo>
                <a:lnTo>
                  <a:pt x="971056" y="0"/>
                </a:lnTo>
                <a:lnTo>
                  <a:pt x="1089676" y="118828"/>
                </a:lnTo>
                <a:lnTo>
                  <a:pt x="971056" y="237657"/>
                </a:lnTo>
                <a:lnTo>
                  <a:pt x="0" y="237657"/>
                </a:lnTo>
                <a:lnTo>
                  <a:pt x="0" y="0"/>
                </a:lnTo>
                <a:close/>
              </a:path>
            </a:pathLst>
          </a:custGeom>
          <a:ln w="4659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472813" y="278952"/>
            <a:ext cx="577215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001F5F"/>
                </a:solidFill>
                <a:latin typeface="Arial"/>
                <a:cs typeface="Arial"/>
              </a:rPr>
              <a:t>Programmazione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274452" y="203580"/>
            <a:ext cx="1139682" cy="2825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290151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971637" y="0"/>
                </a:moveTo>
                <a:lnTo>
                  <a:pt x="0" y="0"/>
                </a:lnTo>
                <a:lnTo>
                  <a:pt x="118620" y="118828"/>
                </a:lnTo>
                <a:lnTo>
                  <a:pt x="0" y="237657"/>
                </a:lnTo>
                <a:lnTo>
                  <a:pt x="971637" y="237657"/>
                </a:lnTo>
                <a:lnTo>
                  <a:pt x="1090257" y="118828"/>
                </a:lnTo>
                <a:lnTo>
                  <a:pt x="971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90151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0" y="0"/>
                </a:moveTo>
                <a:lnTo>
                  <a:pt x="971637" y="0"/>
                </a:lnTo>
                <a:lnTo>
                  <a:pt x="1090257" y="118828"/>
                </a:lnTo>
                <a:lnTo>
                  <a:pt x="971637" y="237657"/>
                </a:lnTo>
                <a:lnTo>
                  <a:pt x="0" y="237657"/>
                </a:lnTo>
                <a:lnTo>
                  <a:pt x="118620" y="118828"/>
                </a:lnTo>
                <a:lnTo>
                  <a:pt x="0" y="0"/>
                </a:lnTo>
                <a:close/>
              </a:path>
            </a:pathLst>
          </a:custGeom>
          <a:ln w="4659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677504" y="278952"/>
            <a:ext cx="316230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BEBEBE"/>
                </a:solidFill>
                <a:latin typeface="Arial"/>
                <a:cs typeface="Arial"/>
              </a:rPr>
              <a:t>Ge</a:t>
            </a: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s</a:t>
            </a:r>
            <a:r>
              <a:rPr sz="500" b="1" spc="10" dirty="0">
                <a:solidFill>
                  <a:srgbClr val="BEBEBE"/>
                </a:solidFill>
                <a:latin typeface="Arial"/>
                <a:cs typeface="Arial"/>
              </a:rPr>
              <a:t>ti</a:t>
            </a: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on</a:t>
            </a:r>
            <a:r>
              <a:rPr sz="500" b="1" spc="20" dirty="0">
                <a:solidFill>
                  <a:srgbClr val="BEBEBE"/>
                </a:solidFill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276773" y="156984"/>
            <a:ext cx="105836" cy="1060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301873" y="163269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4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319355" y="203580"/>
            <a:ext cx="1138519" cy="2825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335055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971056" y="0"/>
                </a:moveTo>
                <a:lnTo>
                  <a:pt x="0" y="0"/>
                </a:lnTo>
                <a:lnTo>
                  <a:pt x="118620" y="118828"/>
                </a:lnTo>
                <a:lnTo>
                  <a:pt x="0" y="237657"/>
                </a:lnTo>
                <a:lnTo>
                  <a:pt x="971056" y="237657"/>
                </a:lnTo>
                <a:lnTo>
                  <a:pt x="1089676" y="118828"/>
                </a:lnTo>
                <a:lnTo>
                  <a:pt x="971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335055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0" y="0"/>
                </a:moveTo>
                <a:lnTo>
                  <a:pt x="971056" y="0"/>
                </a:lnTo>
                <a:lnTo>
                  <a:pt x="1089676" y="118828"/>
                </a:lnTo>
                <a:lnTo>
                  <a:pt x="971056" y="237657"/>
                </a:lnTo>
                <a:lnTo>
                  <a:pt x="0" y="237657"/>
                </a:lnTo>
                <a:lnTo>
                  <a:pt x="118620" y="118828"/>
                </a:lnTo>
                <a:lnTo>
                  <a:pt x="0" y="0"/>
                </a:lnTo>
                <a:close/>
              </a:path>
            </a:pathLst>
          </a:custGeom>
          <a:ln w="4659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8596809" y="278952"/>
            <a:ext cx="568325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Rendicontazione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320513" y="159897"/>
            <a:ext cx="105836" cy="1060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346099" y="166065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4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229258" y="198628"/>
            <a:ext cx="1135380" cy="272415"/>
          </a:xfrm>
          <a:custGeom>
            <a:avLst/>
            <a:gdLst/>
            <a:ahLst/>
            <a:cxnLst/>
            <a:rect l="l" t="t" r="r" b="b"/>
            <a:pathLst>
              <a:path w="1135379" h="272415">
                <a:moveTo>
                  <a:pt x="0" y="0"/>
                </a:moveTo>
                <a:lnTo>
                  <a:pt x="999257" y="0"/>
                </a:lnTo>
                <a:lnTo>
                  <a:pt x="1135031" y="136011"/>
                </a:lnTo>
                <a:lnTo>
                  <a:pt x="999257" y="272024"/>
                </a:lnTo>
                <a:lnTo>
                  <a:pt x="0" y="272024"/>
                </a:lnTo>
                <a:lnTo>
                  <a:pt x="0" y="0"/>
                </a:lnTo>
                <a:close/>
              </a:path>
            </a:pathLst>
          </a:custGeom>
          <a:ln w="11066">
            <a:solidFill>
              <a:srgbClr val="FFC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217915" y="159897"/>
            <a:ext cx="106417" cy="1060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243364" y="166065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4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173841" y="6555545"/>
            <a:ext cx="2571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49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7527" y="232409"/>
            <a:ext cx="38900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Agenda </a:t>
            </a:r>
            <a:r>
              <a:rPr spc="-5" dirty="0"/>
              <a:t>della </a:t>
            </a:r>
            <a:r>
              <a:rPr dirty="0"/>
              <a:t>giornata</a:t>
            </a:r>
            <a:r>
              <a:rPr spc="-60" dirty="0"/>
              <a:t> </a:t>
            </a:r>
            <a:r>
              <a:rPr spc="-5" dirty="0"/>
              <a:t>formativa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94944" y="909827"/>
            <a:ext cx="1199515" cy="437515"/>
          </a:xfrm>
          <a:prstGeom prst="rect">
            <a:avLst/>
          </a:prstGeom>
          <a:solidFill>
            <a:srgbClr val="1F487C"/>
          </a:solidFill>
        </p:spPr>
        <p:txBody>
          <a:bodyPr vert="horz" wrap="square" lIns="0" tIns="122555" rIns="0" bIns="0" rtlCol="0">
            <a:spAutoFit/>
          </a:bodyPr>
          <a:lstStyle/>
          <a:p>
            <a:pPr marL="370205">
              <a:lnSpc>
                <a:spcPct val="100000"/>
              </a:lnSpc>
              <a:spcBef>
                <a:spcPts val="965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Orario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52827" y="909827"/>
            <a:ext cx="3063240" cy="437515"/>
          </a:xfrm>
          <a:prstGeom prst="rect">
            <a:avLst/>
          </a:prstGeom>
          <a:solidFill>
            <a:srgbClr val="1F487C"/>
          </a:solidFill>
        </p:spPr>
        <p:txBody>
          <a:bodyPr vert="horz" wrap="square" lIns="0" tIns="122555" rIns="0" bIns="0" rtlCol="0">
            <a:spAutoFit/>
          </a:bodyPr>
          <a:lstStyle/>
          <a:p>
            <a:pPr marL="891540">
              <a:lnSpc>
                <a:spcPct val="100000"/>
              </a:lnSpc>
              <a:spcBef>
                <a:spcPts val="965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Modulo</a:t>
            </a:r>
            <a:r>
              <a:rPr sz="12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formativo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4944" y="1405127"/>
            <a:ext cx="1199515" cy="605155"/>
          </a:xfrm>
          <a:prstGeom prst="rect">
            <a:avLst/>
          </a:prstGeom>
          <a:ln w="9144">
            <a:solidFill>
              <a:srgbClr val="E8ECF5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Times New Roman"/>
              <a:cs typeface="Times New Roman"/>
            </a:endParaRPr>
          </a:p>
          <a:p>
            <a:pPr marL="218440">
              <a:lnSpc>
                <a:spcPct val="100000"/>
              </a:lnSpc>
            </a:pPr>
            <a:r>
              <a:rPr sz="1200" dirty="0">
                <a:solidFill>
                  <a:srgbClr val="00338D"/>
                </a:solidFill>
                <a:latin typeface="Arial"/>
                <a:cs typeface="Arial"/>
              </a:rPr>
              <a:t>9.00 –</a:t>
            </a:r>
            <a:r>
              <a:rPr sz="1200" spc="-4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338D"/>
                </a:solidFill>
                <a:latin typeface="Arial"/>
                <a:cs typeface="Arial"/>
              </a:rPr>
              <a:t>9.45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52827" y="3877055"/>
            <a:ext cx="8595360" cy="2804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052827" y="3909441"/>
            <a:ext cx="85953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5605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00338D"/>
                </a:solidFill>
                <a:latin typeface="Arial"/>
                <a:cs typeface="Arial"/>
              </a:rPr>
              <a:t>Pausa</a:t>
            </a:r>
            <a:r>
              <a:rPr sz="1200" b="1" i="1" spc="-2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8D"/>
                </a:solidFill>
                <a:latin typeface="Arial"/>
                <a:cs typeface="Arial"/>
              </a:rPr>
              <a:t>pranzo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4944" y="4209288"/>
            <a:ext cx="1199515" cy="1170940"/>
          </a:xfrm>
          <a:prstGeom prst="rect">
            <a:avLst/>
          </a:prstGeom>
          <a:ln w="9144">
            <a:solidFill>
              <a:srgbClr val="E8ECF5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132715">
              <a:lnSpc>
                <a:spcPct val="100000"/>
              </a:lnSpc>
              <a:spcBef>
                <a:spcPts val="870"/>
              </a:spcBef>
            </a:pPr>
            <a:r>
              <a:rPr sz="1200" dirty="0">
                <a:solidFill>
                  <a:srgbClr val="00338D"/>
                </a:solidFill>
                <a:latin typeface="Arial"/>
                <a:cs typeface="Arial"/>
              </a:rPr>
              <a:t>14.00 –</a:t>
            </a:r>
            <a:r>
              <a:rPr sz="1200" spc="-6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338D"/>
                </a:solidFill>
                <a:latin typeface="Arial"/>
                <a:cs typeface="Arial"/>
              </a:rPr>
              <a:t>15.30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52827" y="4209288"/>
            <a:ext cx="3063240" cy="1170940"/>
          </a:xfrm>
          <a:prstGeom prst="rect">
            <a:avLst/>
          </a:prstGeom>
          <a:solidFill>
            <a:srgbClr val="28649C">
              <a:alpha val="199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Times New Roman"/>
              <a:cs typeface="Times New Roman"/>
            </a:endParaRPr>
          </a:p>
          <a:p>
            <a:pPr marL="71755" marR="481330">
              <a:lnSpc>
                <a:spcPct val="100000"/>
              </a:lnSpc>
              <a:spcBef>
                <a:spcPts val="5"/>
              </a:spcBef>
            </a:pP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L'attività </a:t>
            </a:r>
            <a:r>
              <a:rPr sz="1200" b="1" dirty="0">
                <a:solidFill>
                  <a:srgbClr val="00338D"/>
                </a:solidFill>
                <a:latin typeface="Arial"/>
                <a:cs typeface="Arial"/>
              </a:rPr>
              <a:t>negoziale delle</a:t>
            </a:r>
            <a:r>
              <a:rPr sz="1200" b="1" spc="-60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38D"/>
                </a:solidFill>
                <a:latin typeface="Arial"/>
                <a:cs typeface="Arial"/>
              </a:rPr>
              <a:t>Istituzioni  scolastiche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4944" y="5779008"/>
            <a:ext cx="1199515" cy="611505"/>
          </a:xfrm>
          <a:prstGeom prst="rect">
            <a:avLst/>
          </a:prstGeom>
          <a:ln w="9144">
            <a:solidFill>
              <a:srgbClr val="E8ECF5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Times New Roman"/>
              <a:cs typeface="Times New Roman"/>
            </a:endParaRPr>
          </a:p>
          <a:p>
            <a:pPr marL="132715">
              <a:lnSpc>
                <a:spcPct val="100000"/>
              </a:lnSpc>
            </a:pPr>
            <a:r>
              <a:rPr sz="1200" dirty="0">
                <a:solidFill>
                  <a:srgbClr val="00338D"/>
                </a:solidFill>
                <a:latin typeface="Arial"/>
                <a:cs typeface="Arial"/>
              </a:rPr>
              <a:t>15.45 –</a:t>
            </a:r>
            <a:r>
              <a:rPr sz="1200" spc="-6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338D"/>
                </a:solidFill>
                <a:latin typeface="Arial"/>
                <a:cs typeface="Arial"/>
              </a:rPr>
              <a:t>17.00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52827" y="5777484"/>
            <a:ext cx="3063240" cy="609600"/>
          </a:xfrm>
          <a:prstGeom prst="rect">
            <a:avLst/>
          </a:prstGeom>
          <a:solidFill>
            <a:srgbClr val="163452">
              <a:alpha val="19999"/>
            </a:srgbClr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Times New Roman"/>
              <a:cs typeface="Times New Roman"/>
            </a:endParaRPr>
          </a:p>
          <a:p>
            <a:pPr marL="71755">
              <a:lnSpc>
                <a:spcPct val="100000"/>
              </a:lnSpc>
            </a:pPr>
            <a:r>
              <a:rPr sz="1200" b="1" dirty="0">
                <a:solidFill>
                  <a:srgbClr val="00338D"/>
                </a:solidFill>
                <a:latin typeface="Arial"/>
                <a:cs typeface="Arial"/>
              </a:rPr>
              <a:t>Ulteriori</a:t>
            </a:r>
            <a:r>
              <a:rPr sz="1200" b="1" spc="-1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38D"/>
                </a:solidFill>
                <a:latin typeface="Arial"/>
                <a:cs typeface="Arial"/>
              </a:rPr>
              <a:t>disposizioni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4944" y="2060448"/>
            <a:ext cx="1199515" cy="675640"/>
          </a:xfrm>
          <a:prstGeom prst="rect">
            <a:avLst/>
          </a:prstGeom>
          <a:ln w="9144">
            <a:solidFill>
              <a:srgbClr val="E8ECF5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650">
              <a:latin typeface="Times New Roman"/>
              <a:cs typeface="Times New Roman"/>
            </a:endParaRPr>
          </a:p>
          <a:p>
            <a:pPr marL="175260">
              <a:lnSpc>
                <a:spcPct val="100000"/>
              </a:lnSpc>
            </a:pPr>
            <a:r>
              <a:rPr sz="1200" dirty="0">
                <a:solidFill>
                  <a:srgbClr val="00338D"/>
                </a:solidFill>
                <a:latin typeface="Arial"/>
                <a:cs typeface="Arial"/>
              </a:rPr>
              <a:t>9.45 –</a:t>
            </a:r>
            <a:r>
              <a:rPr sz="1200" spc="-5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338D"/>
                </a:solidFill>
                <a:latin typeface="Arial"/>
                <a:cs typeface="Arial"/>
              </a:rPr>
              <a:t>11.00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94944" y="3878579"/>
            <a:ext cx="1199515" cy="285115"/>
          </a:xfrm>
          <a:prstGeom prst="rect">
            <a:avLst/>
          </a:prstGeom>
          <a:ln w="9144">
            <a:solidFill>
              <a:srgbClr val="E8ECF5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370"/>
              </a:spcBef>
            </a:pPr>
            <a:r>
              <a:rPr sz="1200" dirty="0">
                <a:solidFill>
                  <a:srgbClr val="00338D"/>
                </a:solidFill>
                <a:latin typeface="Arial"/>
                <a:cs typeface="Arial"/>
              </a:rPr>
              <a:t>13.00 –</a:t>
            </a:r>
            <a:r>
              <a:rPr sz="1200" spc="-70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338D"/>
                </a:solidFill>
                <a:latin typeface="Arial"/>
                <a:cs typeface="Arial"/>
              </a:rPr>
              <a:t>14.00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42559" y="909827"/>
            <a:ext cx="5410200" cy="437515"/>
          </a:xfrm>
          <a:prstGeom prst="rect">
            <a:avLst/>
          </a:prstGeom>
          <a:solidFill>
            <a:srgbClr val="1F487C"/>
          </a:solidFill>
        </p:spPr>
        <p:txBody>
          <a:bodyPr vert="horz" wrap="square" lIns="0" tIns="12255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65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Contenuto</a:t>
            </a:r>
            <a:r>
              <a:rPr sz="12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formativo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42559" y="4209288"/>
            <a:ext cx="5410200" cy="1170940"/>
          </a:xfrm>
          <a:prstGeom prst="rect">
            <a:avLst/>
          </a:prstGeom>
          <a:solidFill>
            <a:srgbClr val="28649C">
              <a:alpha val="19999"/>
            </a:srgbClr>
          </a:solidFill>
        </p:spPr>
        <p:txBody>
          <a:bodyPr vert="horz" wrap="square" lIns="0" tIns="123825" rIns="0" bIns="0" rtlCol="0">
            <a:spAutoFit/>
          </a:bodyPr>
          <a:lstStyle/>
          <a:p>
            <a:pPr marL="245110" indent="-172085">
              <a:lnSpc>
                <a:spcPct val="100000"/>
              </a:lnSpc>
              <a:spcBef>
                <a:spcPts val="975"/>
              </a:spcBef>
              <a:buChar char="•"/>
              <a:tabLst>
                <a:tab pos="245745" algn="l"/>
              </a:tabLst>
            </a:pPr>
            <a:r>
              <a:rPr sz="1200" dirty="0">
                <a:solidFill>
                  <a:srgbClr val="00338D"/>
                </a:solidFill>
                <a:latin typeface="Arial"/>
                <a:cs typeface="Arial"/>
              </a:rPr>
              <a:t>Quadro </a:t>
            </a:r>
            <a:r>
              <a:rPr sz="1200" spc="-5" dirty="0">
                <a:solidFill>
                  <a:srgbClr val="00338D"/>
                </a:solidFill>
                <a:latin typeface="Arial"/>
                <a:cs typeface="Arial"/>
              </a:rPr>
              <a:t>normativo di</a:t>
            </a:r>
            <a:r>
              <a:rPr sz="1200" spc="-70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338D"/>
                </a:solidFill>
                <a:latin typeface="Arial"/>
                <a:cs typeface="Arial"/>
              </a:rPr>
              <a:t>riferimento</a:t>
            </a:r>
            <a:endParaRPr sz="1200">
              <a:latin typeface="Arial"/>
              <a:cs typeface="Arial"/>
            </a:endParaRPr>
          </a:p>
          <a:p>
            <a:pPr marL="245110" indent="-172085">
              <a:lnSpc>
                <a:spcPct val="100000"/>
              </a:lnSpc>
              <a:spcBef>
                <a:spcPts val="5"/>
              </a:spcBef>
              <a:buChar char="•"/>
              <a:tabLst>
                <a:tab pos="245745" algn="l"/>
              </a:tabLst>
            </a:pPr>
            <a:r>
              <a:rPr sz="1200" dirty="0">
                <a:solidFill>
                  <a:srgbClr val="00338D"/>
                </a:solidFill>
                <a:latin typeface="Arial"/>
                <a:cs typeface="Arial"/>
              </a:rPr>
              <a:t>Capacità </a:t>
            </a:r>
            <a:r>
              <a:rPr sz="1200" spc="-5" dirty="0">
                <a:solidFill>
                  <a:srgbClr val="00338D"/>
                </a:solidFill>
                <a:latin typeface="Arial"/>
                <a:cs typeface="Arial"/>
              </a:rPr>
              <a:t>ed autonomia</a:t>
            </a:r>
            <a:r>
              <a:rPr sz="1200" spc="-9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338D"/>
                </a:solidFill>
                <a:latin typeface="Arial"/>
                <a:cs typeface="Arial"/>
              </a:rPr>
              <a:t>negoziale</a:t>
            </a:r>
            <a:endParaRPr sz="1200">
              <a:latin typeface="Arial"/>
              <a:cs typeface="Arial"/>
            </a:endParaRPr>
          </a:p>
          <a:p>
            <a:pPr marL="245110" indent="-172085">
              <a:lnSpc>
                <a:spcPct val="100000"/>
              </a:lnSpc>
              <a:buChar char="•"/>
              <a:tabLst>
                <a:tab pos="245745" algn="l"/>
              </a:tabLst>
            </a:pPr>
            <a:r>
              <a:rPr sz="1200" spc="-5" dirty="0">
                <a:solidFill>
                  <a:srgbClr val="00338D"/>
                </a:solidFill>
                <a:latin typeface="Arial"/>
                <a:cs typeface="Arial"/>
              </a:rPr>
              <a:t>Disposizioni generali per l'affidamento e l'esecuzione di </a:t>
            </a:r>
            <a:r>
              <a:rPr sz="1200" dirty="0">
                <a:solidFill>
                  <a:srgbClr val="00338D"/>
                </a:solidFill>
                <a:latin typeface="Arial"/>
                <a:cs typeface="Arial"/>
              </a:rPr>
              <a:t>contratti</a:t>
            </a:r>
            <a:r>
              <a:rPr sz="1200" spc="-114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338D"/>
                </a:solidFill>
                <a:latin typeface="Arial"/>
                <a:cs typeface="Arial"/>
              </a:rPr>
              <a:t>pubblici</a:t>
            </a:r>
            <a:endParaRPr sz="1200">
              <a:latin typeface="Arial"/>
              <a:cs typeface="Arial"/>
            </a:endParaRPr>
          </a:p>
          <a:p>
            <a:pPr marL="245110" indent="-172085">
              <a:lnSpc>
                <a:spcPct val="100000"/>
              </a:lnSpc>
              <a:buChar char="•"/>
              <a:tabLst>
                <a:tab pos="245745" algn="l"/>
              </a:tabLst>
            </a:pPr>
            <a:r>
              <a:rPr sz="1200" spc="-5" dirty="0">
                <a:solidFill>
                  <a:srgbClr val="00338D"/>
                </a:solidFill>
                <a:latin typeface="Arial"/>
                <a:cs typeface="Arial"/>
              </a:rPr>
              <a:t>Procedure previste </a:t>
            </a:r>
            <a:r>
              <a:rPr sz="1200" dirty="0">
                <a:solidFill>
                  <a:srgbClr val="00338D"/>
                </a:solidFill>
                <a:latin typeface="Arial"/>
                <a:cs typeface="Arial"/>
              </a:rPr>
              <a:t>per specifiche </a:t>
            </a:r>
            <a:r>
              <a:rPr sz="1200" spc="-5" dirty="0">
                <a:solidFill>
                  <a:srgbClr val="00338D"/>
                </a:solidFill>
                <a:latin typeface="Arial"/>
                <a:cs typeface="Arial"/>
              </a:rPr>
              <a:t>categorie</a:t>
            </a:r>
            <a:r>
              <a:rPr sz="1200" spc="-110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338D"/>
                </a:solidFill>
                <a:latin typeface="Arial"/>
                <a:cs typeface="Arial"/>
              </a:rPr>
              <a:t>merceologiche</a:t>
            </a:r>
            <a:endParaRPr sz="1200">
              <a:latin typeface="Arial"/>
              <a:cs typeface="Arial"/>
            </a:endParaRPr>
          </a:p>
          <a:p>
            <a:pPr marL="245110" indent="-172085">
              <a:lnSpc>
                <a:spcPct val="100000"/>
              </a:lnSpc>
              <a:buChar char="•"/>
              <a:tabLst>
                <a:tab pos="245745" algn="l"/>
              </a:tabLst>
            </a:pPr>
            <a:r>
              <a:rPr sz="1200" spc="-5" dirty="0">
                <a:solidFill>
                  <a:srgbClr val="00338D"/>
                </a:solidFill>
                <a:latin typeface="Arial"/>
                <a:cs typeface="Arial"/>
              </a:rPr>
              <a:t>Ulteriori disposizioni del</a:t>
            </a:r>
            <a:r>
              <a:rPr sz="1200" spc="-6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338D"/>
                </a:solidFill>
                <a:latin typeface="Arial"/>
                <a:cs typeface="Arial"/>
              </a:rPr>
              <a:t>Regolamento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242559" y="5777484"/>
            <a:ext cx="5410200" cy="609600"/>
          </a:xfrm>
          <a:prstGeom prst="rect">
            <a:avLst/>
          </a:prstGeom>
          <a:solidFill>
            <a:srgbClr val="163452">
              <a:alpha val="19999"/>
            </a:srgbClr>
          </a:solidFill>
        </p:spPr>
        <p:txBody>
          <a:bodyPr vert="horz" wrap="square" lIns="0" tIns="26670" rIns="0" bIns="0" rtlCol="0">
            <a:spAutoFit/>
          </a:bodyPr>
          <a:lstStyle/>
          <a:p>
            <a:pPr marL="245110" indent="-172085">
              <a:lnSpc>
                <a:spcPct val="100000"/>
              </a:lnSpc>
              <a:spcBef>
                <a:spcPts val="210"/>
              </a:spcBef>
              <a:buChar char="•"/>
              <a:tabLst>
                <a:tab pos="245745" algn="l"/>
              </a:tabLst>
            </a:pPr>
            <a:r>
              <a:rPr sz="1200" spc="-5" dirty="0">
                <a:solidFill>
                  <a:srgbClr val="00338D"/>
                </a:solidFill>
                <a:latin typeface="Arial"/>
                <a:cs typeface="Arial"/>
              </a:rPr>
              <a:t>Fatturazione </a:t>
            </a:r>
            <a:r>
              <a:rPr sz="1200" dirty="0">
                <a:solidFill>
                  <a:srgbClr val="00338D"/>
                </a:solidFill>
                <a:latin typeface="Arial"/>
                <a:cs typeface="Arial"/>
              </a:rPr>
              <a:t>elettronica e</a:t>
            </a:r>
            <a:r>
              <a:rPr sz="1200" spc="-7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338D"/>
                </a:solidFill>
                <a:latin typeface="Arial"/>
                <a:cs typeface="Arial"/>
              </a:rPr>
              <a:t>PCC</a:t>
            </a:r>
            <a:endParaRPr sz="1200">
              <a:latin typeface="Arial"/>
              <a:cs typeface="Arial"/>
            </a:endParaRPr>
          </a:p>
          <a:p>
            <a:pPr marL="245110" indent="-172085">
              <a:lnSpc>
                <a:spcPct val="100000"/>
              </a:lnSpc>
              <a:spcBef>
                <a:spcPts val="5"/>
              </a:spcBef>
              <a:buChar char="•"/>
              <a:tabLst>
                <a:tab pos="245745" algn="l"/>
              </a:tabLst>
            </a:pPr>
            <a:r>
              <a:rPr sz="1200" spc="-5" dirty="0">
                <a:solidFill>
                  <a:srgbClr val="00338D"/>
                </a:solidFill>
                <a:latin typeface="Arial"/>
                <a:cs typeface="Arial"/>
              </a:rPr>
              <a:t>Flussi informativi obbligatori</a:t>
            </a:r>
            <a:r>
              <a:rPr sz="1200" spc="-5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338D"/>
                </a:solidFill>
                <a:latin typeface="Arial"/>
                <a:cs typeface="Arial"/>
              </a:rPr>
              <a:t>(ANAC)</a:t>
            </a:r>
            <a:endParaRPr sz="1200">
              <a:latin typeface="Arial"/>
              <a:cs typeface="Arial"/>
            </a:endParaRPr>
          </a:p>
          <a:p>
            <a:pPr marL="245110" indent="-172085">
              <a:lnSpc>
                <a:spcPct val="100000"/>
              </a:lnSpc>
              <a:buChar char="•"/>
              <a:tabLst>
                <a:tab pos="245745" algn="l"/>
              </a:tabLst>
            </a:pPr>
            <a:r>
              <a:rPr sz="1200" dirty="0">
                <a:solidFill>
                  <a:srgbClr val="00338D"/>
                </a:solidFill>
                <a:latin typeface="Arial"/>
                <a:cs typeface="Arial"/>
              </a:rPr>
              <a:t>Cenni </a:t>
            </a:r>
            <a:r>
              <a:rPr sz="1200" spc="-5" dirty="0">
                <a:solidFill>
                  <a:srgbClr val="00338D"/>
                </a:solidFill>
                <a:latin typeface="Arial"/>
                <a:cs typeface="Arial"/>
              </a:rPr>
              <a:t>in materia di</a:t>
            </a:r>
            <a:r>
              <a:rPr sz="1200" spc="-7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338D"/>
                </a:solidFill>
                <a:latin typeface="Arial"/>
                <a:cs typeface="Arial"/>
              </a:rPr>
              <a:t>privacy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052827" y="2063495"/>
            <a:ext cx="3063240" cy="673735"/>
          </a:xfrm>
          <a:prstGeom prst="rect">
            <a:avLst/>
          </a:prstGeom>
          <a:solidFill>
            <a:srgbClr val="8EB4E2">
              <a:alpha val="19999"/>
            </a:srgbClr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71755">
              <a:lnSpc>
                <a:spcPct val="100000"/>
              </a:lnSpc>
            </a:pPr>
            <a:r>
              <a:rPr sz="1200" b="1" dirty="0">
                <a:solidFill>
                  <a:srgbClr val="00338D"/>
                </a:solidFill>
                <a:latin typeface="Arial"/>
                <a:cs typeface="Arial"/>
              </a:rPr>
              <a:t>La gestione finanziaria</a:t>
            </a:r>
            <a:r>
              <a:rPr sz="1200" b="1" spc="-30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38D"/>
                </a:solidFill>
                <a:latin typeface="Arial"/>
                <a:cs typeface="Arial"/>
              </a:rPr>
              <a:t>ed</a:t>
            </a:r>
            <a:endParaRPr sz="1200">
              <a:latin typeface="Arial"/>
              <a:cs typeface="Arial"/>
            </a:endParaRPr>
          </a:p>
          <a:p>
            <a:pPr marL="71755">
              <a:lnSpc>
                <a:spcPct val="100000"/>
              </a:lnSpc>
            </a:pP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amministrativo-contabile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242559" y="2063495"/>
            <a:ext cx="5410200" cy="673735"/>
          </a:xfrm>
          <a:prstGeom prst="rect">
            <a:avLst/>
          </a:prstGeom>
          <a:solidFill>
            <a:srgbClr val="8EB4E2">
              <a:alpha val="19999"/>
            </a:srgbClr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imes New Roman"/>
              <a:cs typeface="Times New Roman"/>
            </a:endParaRPr>
          </a:p>
          <a:p>
            <a:pPr marL="245110" indent="-172085">
              <a:lnSpc>
                <a:spcPct val="100000"/>
              </a:lnSpc>
              <a:buChar char="•"/>
              <a:tabLst>
                <a:tab pos="245745" algn="l"/>
              </a:tabLst>
            </a:pPr>
            <a:r>
              <a:rPr sz="1200" dirty="0">
                <a:solidFill>
                  <a:srgbClr val="00338D"/>
                </a:solidFill>
                <a:latin typeface="Arial"/>
                <a:cs typeface="Arial"/>
              </a:rPr>
              <a:t>Introduzione alla</a:t>
            </a:r>
            <a:r>
              <a:rPr sz="1200" spc="-70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338D"/>
                </a:solidFill>
                <a:latin typeface="Arial"/>
                <a:cs typeface="Arial"/>
              </a:rPr>
              <a:t>contabilità</a:t>
            </a:r>
            <a:endParaRPr sz="1200">
              <a:latin typeface="Arial"/>
              <a:cs typeface="Arial"/>
            </a:endParaRPr>
          </a:p>
          <a:p>
            <a:pPr marL="245110" indent="-172085">
              <a:lnSpc>
                <a:spcPct val="100000"/>
              </a:lnSpc>
              <a:buChar char="•"/>
              <a:tabLst>
                <a:tab pos="245745" algn="l"/>
              </a:tabLst>
            </a:pPr>
            <a:r>
              <a:rPr sz="1200" spc="-5" dirty="0">
                <a:solidFill>
                  <a:srgbClr val="00338D"/>
                </a:solidFill>
                <a:latin typeface="Arial"/>
                <a:cs typeface="Arial"/>
              </a:rPr>
              <a:t>Ciclo di programmazione, gestione e</a:t>
            </a:r>
            <a:r>
              <a:rPr sz="1200" spc="-5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338D"/>
                </a:solidFill>
                <a:latin typeface="Arial"/>
                <a:cs typeface="Arial"/>
              </a:rPr>
              <a:t>rendicontazione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52827" y="1405127"/>
            <a:ext cx="3063240" cy="605155"/>
          </a:xfrm>
          <a:prstGeom prst="rect">
            <a:avLst/>
          </a:prstGeom>
          <a:solidFill>
            <a:srgbClr val="F8F9FB"/>
          </a:solidFill>
        </p:spPr>
        <p:txBody>
          <a:bodyPr vert="horz" wrap="square" lIns="0" tIns="11557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910"/>
              </a:spcBef>
            </a:pP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Contesto </a:t>
            </a:r>
            <a:r>
              <a:rPr sz="1200" b="1" dirty="0">
                <a:solidFill>
                  <a:srgbClr val="00338D"/>
                </a:solidFill>
                <a:latin typeface="Arial"/>
                <a:cs typeface="Arial"/>
              </a:rPr>
              <a:t>e principali </a:t>
            </a: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novità </a:t>
            </a:r>
            <a:r>
              <a:rPr sz="1200" b="1" dirty="0">
                <a:solidFill>
                  <a:srgbClr val="00338D"/>
                </a:solidFill>
                <a:latin typeface="Arial"/>
                <a:cs typeface="Arial"/>
              </a:rPr>
              <a:t>per</a:t>
            </a:r>
            <a:r>
              <a:rPr sz="1200" b="1" spc="1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38D"/>
                </a:solidFill>
                <a:latin typeface="Arial"/>
                <a:cs typeface="Arial"/>
              </a:rPr>
              <a:t>le</a:t>
            </a:r>
            <a:endParaRPr sz="1200">
              <a:latin typeface="Arial"/>
              <a:cs typeface="Arial"/>
            </a:endParaRPr>
          </a:p>
          <a:p>
            <a:pPr marL="71755">
              <a:lnSpc>
                <a:spcPct val="100000"/>
              </a:lnSpc>
            </a:pPr>
            <a:r>
              <a:rPr sz="1200" b="1" dirty="0">
                <a:solidFill>
                  <a:srgbClr val="00338D"/>
                </a:solidFill>
                <a:latin typeface="Arial"/>
                <a:cs typeface="Arial"/>
              </a:rPr>
              <a:t>Istituzioni</a:t>
            </a:r>
            <a:r>
              <a:rPr sz="1200" b="1" spc="20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38D"/>
                </a:solidFill>
                <a:latin typeface="Arial"/>
                <a:cs typeface="Arial"/>
              </a:rPr>
              <a:t>scolastiche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242559" y="1405127"/>
            <a:ext cx="5410200" cy="605155"/>
          </a:xfrm>
          <a:prstGeom prst="rect">
            <a:avLst/>
          </a:prstGeom>
          <a:solidFill>
            <a:srgbClr val="F8F9FB"/>
          </a:solidFill>
        </p:spPr>
        <p:txBody>
          <a:bodyPr vert="horz" wrap="square" lIns="0" tIns="115570" rIns="0" bIns="0" rtlCol="0">
            <a:spAutoFit/>
          </a:bodyPr>
          <a:lstStyle/>
          <a:p>
            <a:pPr marL="245110" indent="-172085">
              <a:lnSpc>
                <a:spcPct val="100000"/>
              </a:lnSpc>
              <a:spcBef>
                <a:spcPts val="910"/>
              </a:spcBef>
              <a:buFont typeface="Arial"/>
              <a:buChar char="•"/>
              <a:tabLst>
                <a:tab pos="245745" algn="l"/>
              </a:tabLst>
            </a:pPr>
            <a:r>
              <a:rPr sz="1200" i="1" dirty="0">
                <a:solidFill>
                  <a:srgbClr val="00338D"/>
                </a:solidFill>
                <a:latin typeface="Arial"/>
                <a:cs typeface="Arial"/>
              </a:rPr>
              <a:t>Governance </a:t>
            </a:r>
            <a:r>
              <a:rPr sz="1200" spc="-5" dirty="0">
                <a:solidFill>
                  <a:srgbClr val="00338D"/>
                </a:solidFill>
                <a:latin typeface="Arial"/>
                <a:cs typeface="Arial"/>
              </a:rPr>
              <a:t>dell'Istituzione</a:t>
            </a:r>
            <a:r>
              <a:rPr sz="1200" spc="-7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338D"/>
                </a:solidFill>
                <a:latin typeface="Arial"/>
                <a:cs typeface="Arial"/>
              </a:rPr>
              <a:t>scolastica</a:t>
            </a:r>
            <a:endParaRPr sz="1200">
              <a:latin typeface="Arial"/>
              <a:cs typeface="Arial"/>
            </a:endParaRPr>
          </a:p>
          <a:p>
            <a:pPr marL="245110" indent="-172085">
              <a:lnSpc>
                <a:spcPct val="100000"/>
              </a:lnSpc>
              <a:buChar char="•"/>
              <a:tabLst>
                <a:tab pos="245745" algn="l"/>
              </a:tabLst>
            </a:pPr>
            <a:r>
              <a:rPr sz="1200" spc="-5" dirty="0">
                <a:solidFill>
                  <a:srgbClr val="00338D"/>
                </a:solidFill>
                <a:latin typeface="Arial"/>
                <a:cs typeface="Arial"/>
              </a:rPr>
              <a:t>Nuovo Regolamento</a:t>
            </a:r>
            <a:r>
              <a:rPr sz="1200" spc="-3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338D"/>
                </a:solidFill>
                <a:latin typeface="Arial"/>
                <a:cs typeface="Arial"/>
              </a:rPr>
              <a:t>amministrativo-contabile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057400" y="5431535"/>
            <a:ext cx="8595360" cy="2804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057400" y="5464861"/>
            <a:ext cx="85953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875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00338D"/>
                </a:solidFill>
                <a:latin typeface="Arial"/>
                <a:cs typeface="Arial"/>
              </a:rPr>
              <a:t>Pausa</a:t>
            </a:r>
            <a:r>
              <a:rPr sz="1200" b="1" i="1" spc="-2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00338D"/>
                </a:solidFill>
                <a:latin typeface="Arial"/>
                <a:cs typeface="Arial"/>
              </a:rPr>
              <a:t>caffè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99516" y="5433059"/>
            <a:ext cx="1201420" cy="285115"/>
          </a:xfrm>
          <a:prstGeom prst="rect">
            <a:avLst/>
          </a:prstGeom>
          <a:ln w="9144">
            <a:solidFill>
              <a:srgbClr val="E8ECF5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33350">
              <a:lnSpc>
                <a:spcPct val="100000"/>
              </a:lnSpc>
              <a:spcBef>
                <a:spcPts val="380"/>
              </a:spcBef>
            </a:pPr>
            <a:r>
              <a:rPr sz="1200" dirty="0">
                <a:solidFill>
                  <a:srgbClr val="00338D"/>
                </a:solidFill>
                <a:latin typeface="Arial"/>
                <a:cs typeface="Arial"/>
              </a:rPr>
              <a:t>15.30 –</a:t>
            </a:r>
            <a:r>
              <a:rPr sz="1200" spc="-6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338D"/>
                </a:solidFill>
                <a:latin typeface="Arial"/>
                <a:cs typeface="Arial"/>
              </a:rPr>
              <a:t>15.45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089404" y="3919728"/>
            <a:ext cx="288035" cy="2164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57400" y="2782823"/>
            <a:ext cx="8595360" cy="2819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057400" y="2815590"/>
            <a:ext cx="85953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875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00338D"/>
                </a:solidFill>
                <a:latin typeface="Arial"/>
                <a:cs typeface="Arial"/>
              </a:rPr>
              <a:t>Pausa</a:t>
            </a:r>
            <a:r>
              <a:rPr sz="1200" b="1" i="1" spc="-2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00338D"/>
                </a:solidFill>
                <a:latin typeface="Arial"/>
                <a:cs typeface="Arial"/>
              </a:rPr>
              <a:t>caffè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99516" y="2785872"/>
            <a:ext cx="1201420" cy="285115"/>
          </a:xfrm>
          <a:prstGeom prst="rect">
            <a:avLst/>
          </a:prstGeom>
          <a:ln w="9144">
            <a:solidFill>
              <a:srgbClr val="E8ECF5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133350">
              <a:lnSpc>
                <a:spcPct val="100000"/>
              </a:lnSpc>
              <a:spcBef>
                <a:spcPts val="365"/>
              </a:spcBef>
            </a:pPr>
            <a:r>
              <a:rPr sz="1200" dirty="0">
                <a:solidFill>
                  <a:srgbClr val="00338D"/>
                </a:solidFill>
                <a:latin typeface="Arial"/>
                <a:cs typeface="Arial"/>
              </a:rPr>
              <a:t>11.00 –</a:t>
            </a:r>
            <a:r>
              <a:rPr sz="1200" spc="-6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338D"/>
                </a:solidFill>
                <a:latin typeface="Arial"/>
                <a:cs typeface="Arial"/>
              </a:rPr>
              <a:t>11.15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94944" y="3118104"/>
            <a:ext cx="1199515" cy="710565"/>
          </a:xfrm>
          <a:prstGeom prst="rect">
            <a:avLst/>
          </a:prstGeom>
          <a:ln w="9144">
            <a:solidFill>
              <a:srgbClr val="E8ECF5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Times New Roman"/>
              <a:cs typeface="Times New Roman"/>
            </a:endParaRPr>
          </a:p>
          <a:p>
            <a:pPr marL="132715">
              <a:lnSpc>
                <a:spcPct val="100000"/>
              </a:lnSpc>
            </a:pPr>
            <a:r>
              <a:rPr sz="1200" dirty="0">
                <a:solidFill>
                  <a:srgbClr val="00338D"/>
                </a:solidFill>
                <a:latin typeface="Arial"/>
                <a:cs typeface="Arial"/>
              </a:rPr>
              <a:t>11.15 –</a:t>
            </a:r>
            <a:r>
              <a:rPr sz="1200" spc="-6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338D"/>
                </a:solidFill>
                <a:latin typeface="Arial"/>
                <a:cs typeface="Arial"/>
              </a:rPr>
              <a:t>13.00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052827" y="3122676"/>
            <a:ext cx="3063240" cy="706120"/>
          </a:xfrm>
          <a:prstGeom prst="rect">
            <a:avLst/>
          </a:prstGeom>
          <a:solidFill>
            <a:srgbClr val="8EB4E2">
              <a:alpha val="19999"/>
            </a:srgbClr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Times New Roman"/>
              <a:cs typeface="Times New Roman"/>
            </a:endParaRPr>
          </a:p>
          <a:p>
            <a:pPr marL="71755" marR="1118870">
              <a:lnSpc>
                <a:spcPct val="100000"/>
              </a:lnSpc>
            </a:pPr>
            <a:r>
              <a:rPr sz="1200" b="1" dirty="0">
                <a:solidFill>
                  <a:srgbClr val="00338D"/>
                </a:solidFill>
                <a:latin typeface="Arial"/>
                <a:cs typeface="Arial"/>
              </a:rPr>
              <a:t>La gestione finanziaria</a:t>
            </a:r>
            <a:r>
              <a:rPr sz="1200" b="1" spc="-114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338D"/>
                </a:solidFill>
                <a:latin typeface="Arial"/>
                <a:cs typeface="Arial"/>
              </a:rPr>
              <a:t>ed  </a:t>
            </a:r>
            <a:r>
              <a:rPr sz="1200" b="1" spc="-5" dirty="0">
                <a:solidFill>
                  <a:srgbClr val="00338D"/>
                </a:solidFill>
                <a:latin typeface="Arial"/>
                <a:cs typeface="Arial"/>
              </a:rPr>
              <a:t>amministrativo-contabile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242559" y="3122676"/>
            <a:ext cx="5410200" cy="706120"/>
          </a:xfrm>
          <a:prstGeom prst="rect">
            <a:avLst/>
          </a:prstGeom>
          <a:solidFill>
            <a:srgbClr val="8EB4E2">
              <a:alpha val="19999"/>
            </a:srgbClr>
          </a:solidFill>
        </p:spPr>
        <p:txBody>
          <a:bodyPr vert="horz" wrap="square" lIns="0" tIns="74295" rIns="0" bIns="0" rtlCol="0">
            <a:spAutoFit/>
          </a:bodyPr>
          <a:lstStyle/>
          <a:p>
            <a:pPr marL="245110" indent="-172085">
              <a:lnSpc>
                <a:spcPct val="100000"/>
              </a:lnSpc>
              <a:spcBef>
                <a:spcPts val="585"/>
              </a:spcBef>
              <a:buChar char="•"/>
              <a:tabLst>
                <a:tab pos="245745" algn="l"/>
              </a:tabLst>
            </a:pPr>
            <a:r>
              <a:rPr sz="1200" dirty="0">
                <a:solidFill>
                  <a:srgbClr val="00338D"/>
                </a:solidFill>
                <a:latin typeface="Arial"/>
                <a:cs typeface="Arial"/>
              </a:rPr>
              <a:t>Strumenti</a:t>
            </a:r>
            <a:r>
              <a:rPr sz="1200" spc="-3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338D"/>
                </a:solidFill>
                <a:latin typeface="Arial"/>
                <a:cs typeface="Arial"/>
              </a:rPr>
              <a:t>contabili</a:t>
            </a:r>
            <a:endParaRPr sz="1200">
              <a:latin typeface="Arial"/>
              <a:cs typeface="Arial"/>
            </a:endParaRPr>
          </a:p>
          <a:p>
            <a:pPr marL="245110" indent="-172085">
              <a:lnSpc>
                <a:spcPct val="100000"/>
              </a:lnSpc>
              <a:buChar char="•"/>
              <a:tabLst>
                <a:tab pos="245745" algn="l"/>
              </a:tabLst>
            </a:pPr>
            <a:r>
              <a:rPr sz="1200" spc="-5" dirty="0">
                <a:solidFill>
                  <a:srgbClr val="00338D"/>
                </a:solidFill>
                <a:latin typeface="Arial"/>
                <a:cs typeface="Arial"/>
              </a:rPr>
              <a:t>Modulistica e contabilità</a:t>
            </a:r>
            <a:r>
              <a:rPr sz="1200" spc="-7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338D"/>
                </a:solidFill>
                <a:latin typeface="Arial"/>
                <a:cs typeface="Arial"/>
              </a:rPr>
              <a:t>informatizzata</a:t>
            </a:r>
            <a:endParaRPr sz="1200">
              <a:latin typeface="Arial"/>
              <a:cs typeface="Arial"/>
            </a:endParaRPr>
          </a:p>
          <a:p>
            <a:pPr marL="245110" indent="-172085">
              <a:lnSpc>
                <a:spcPct val="100000"/>
              </a:lnSpc>
              <a:buChar char="•"/>
              <a:tabLst>
                <a:tab pos="245745" algn="l"/>
              </a:tabLst>
            </a:pPr>
            <a:r>
              <a:rPr sz="1200" spc="-5" dirty="0">
                <a:solidFill>
                  <a:srgbClr val="00338D"/>
                </a:solidFill>
                <a:latin typeface="Arial"/>
                <a:cs typeface="Arial"/>
              </a:rPr>
              <a:t>Coinvolgimento del </a:t>
            </a:r>
            <a:r>
              <a:rPr sz="1200" dirty="0">
                <a:solidFill>
                  <a:srgbClr val="00338D"/>
                </a:solidFill>
                <a:latin typeface="Arial"/>
                <a:cs typeface="Arial"/>
              </a:rPr>
              <a:t>DSGA </a:t>
            </a:r>
            <a:r>
              <a:rPr sz="1200" spc="-5" dirty="0">
                <a:solidFill>
                  <a:srgbClr val="00338D"/>
                </a:solidFill>
                <a:latin typeface="Arial"/>
                <a:cs typeface="Arial"/>
              </a:rPr>
              <a:t>nelle attività in capo al</a:t>
            </a:r>
            <a:r>
              <a:rPr sz="1200" spc="-155" dirty="0">
                <a:solidFill>
                  <a:srgbClr val="00338D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338D"/>
                </a:solidFill>
                <a:latin typeface="Arial"/>
                <a:cs typeface="Arial"/>
              </a:rPr>
              <a:t>DS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113788" y="2787395"/>
            <a:ext cx="240792" cy="2407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113788" y="5443728"/>
            <a:ext cx="240792" cy="2407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1209273" y="6543354"/>
            <a:ext cx="221615" cy="20827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5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3886835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Programmazione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Il Programma Annuale: ulteriori novità</a:t>
            </a:r>
            <a:r>
              <a:rPr sz="1600" b="0" spc="-20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(5/6)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97379" y="3197351"/>
            <a:ext cx="8532495" cy="0"/>
          </a:xfrm>
          <a:custGeom>
            <a:avLst/>
            <a:gdLst/>
            <a:ahLst/>
            <a:cxnLst/>
            <a:rect l="l" t="t" r="r" b="b"/>
            <a:pathLst>
              <a:path w="8532495">
                <a:moveTo>
                  <a:pt x="0" y="0"/>
                </a:moveTo>
                <a:lnTo>
                  <a:pt x="8531987" y="0"/>
                </a:lnTo>
              </a:path>
            </a:pathLst>
          </a:custGeom>
          <a:ln w="12192">
            <a:solidFill>
              <a:srgbClr val="001F5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03832" y="2465832"/>
            <a:ext cx="143510" cy="434340"/>
          </a:xfrm>
          <a:custGeom>
            <a:avLst/>
            <a:gdLst/>
            <a:ahLst/>
            <a:cxnLst/>
            <a:rect l="l" t="t" r="r" b="b"/>
            <a:pathLst>
              <a:path w="143510" h="434339">
                <a:moveTo>
                  <a:pt x="0" y="0"/>
                </a:moveTo>
                <a:lnTo>
                  <a:pt x="0" y="434339"/>
                </a:lnTo>
                <a:lnTo>
                  <a:pt x="143256" y="217169"/>
                </a:lnTo>
                <a:lnTo>
                  <a:pt x="0" y="0"/>
                </a:lnTo>
                <a:close/>
              </a:path>
            </a:pathLst>
          </a:custGeom>
          <a:solidFill>
            <a:srgbClr val="0C2C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03832" y="3808476"/>
            <a:ext cx="143510" cy="436245"/>
          </a:xfrm>
          <a:custGeom>
            <a:avLst/>
            <a:gdLst/>
            <a:ahLst/>
            <a:cxnLst/>
            <a:rect l="l" t="t" r="r" b="b"/>
            <a:pathLst>
              <a:path w="143510" h="436245">
                <a:moveTo>
                  <a:pt x="0" y="0"/>
                </a:moveTo>
                <a:lnTo>
                  <a:pt x="0" y="435863"/>
                </a:lnTo>
                <a:lnTo>
                  <a:pt x="143256" y="217931"/>
                </a:lnTo>
                <a:lnTo>
                  <a:pt x="0" y="0"/>
                </a:lnTo>
                <a:close/>
              </a:path>
            </a:pathLst>
          </a:custGeom>
          <a:solidFill>
            <a:srgbClr val="0C2C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97379" y="4724400"/>
            <a:ext cx="8532495" cy="0"/>
          </a:xfrm>
          <a:custGeom>
            <a:avLst/>
            <a:gdLst/>
            <a:ahLst/>
            <a:cxnLst/>
            <a:rect l="l" t="t" r="r" b="b"/>
            <a:pathLst>
              <a:path w="8532495">
                <a:moveTo>
                  <a:pt x="0" y="0"/>
                </a:moveTo>
                <a:lnTo>
                  <a:pt x="8531987" y="0"/>
                </a:lnTo>
              </a:path>
            </a:pathLst>
          </a:custGeom>
          <a:ln w="12192">
            <a:solidFill>
              <a:srgbClr val="001F5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13715" y="1323726"/>
            <a:ext cx="10883900" cy="1669414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Ai</a:t>
            </a:r>
            <a:r>
              <a:rPr sz="160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fini</a:t>
            </a:r>
            <a:r>
              <a:rPr sz="1600" spc="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della</a:t>
            </a:r>
            <a:r>
              <a:rPr sz="160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tempestiva</a:t>
            </a:r>
            <a:r>
              <a:rPr sz="1600" spc="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redazione</a:t>
            </a:r>
            <a:r>
              <a:rPr sz="1600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del</a:t>
            </a:r>
            <a:r>
              <a:rPr sz="160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Programma</a:t>
            </a:r>
            <a:r>
              <a:rPr sz="1600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Annuale,</a:t>
            </a:r>
            <a:r>
              <a:rPr sz="1600" spc="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il</a:t>
            </a:r>
            <a:r>
              <a:rPr sz="1600" b="1" spc="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MIUR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,</a:t>
            </a:r>
            <a:r>
              <a:rPr sz="1600" spc="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entro</a:t>
            </a:r>
            <a:r>
              <a:rPr sz="1600" b="1" spc="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il</a:t>
            </a:r>
            <a:r>
              <a:rPr sz="1600" b="1" spc="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30</a:t>
            </a:r>
            <a:r>
              <a:rPr sz="1600" b="1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settembre</a:t>
            </a:r>
            <a:r>
              <a:rPr sz="1600" b="1" spc="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600" b="1" spc="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ciascun</a:t>
            </a:r>
            <a:r>
              <a:rPr sz="1600" b="1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anno</a:t>
            </a:r>
            <a:r>
              <a:rPr sz="1600" b="1" spc="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provvede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a: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Times New Roman"/>
              <a:cs typeface="Times New Roman"/>
            </a:endParaRPr>
          </a:p>
          <a:p>
            <a:pPr marL="1693545" marR="1106805">
              <a:lnSpc>
                <a:spcPct val="150000"/>
              </a:lnSpc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Erogare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fondo di funzionamento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in relazione alla quota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corrispondente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al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periodo compreso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tra il  mese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settembre e il mese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di dicembre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dell'anno scolastico di</a:t>
            </a:r>
            <a:r>
              <a:rPr sz="1400" spc="-2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riferimento.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94738" y="3509829"/>
            <a:ext cx="8269605" cy="986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1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Comunicare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,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via preventiva,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l'ulteriore risorsa finanziaria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che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compone il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fondo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 funzionamento,  relativamente al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periodo compreso tra il mese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di gennaio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ed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mese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agosto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dell'anno scolastico di  riferimento.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37082" y="2440685"/>
            <a:ext cx="487680" cy="486409"/>
          </a:xfrm>
          <a:custGeom>
            <a:avLst/>
            <a:gdLst/>
            <a:ahLst/>
            <a:cxnLst/>
            <a:rect l="l" t="t" r="r" b="b"/>
            <a:pathLst>
              <a:path w="487680" h="486410">
                <a:moveTo>
                  <a:pt x="0" y="243077"/>
                </a:moveTo>
                <a:lnTo>
                  <a:pt x="4953" y="194091"/>
                </a:lnTo>
                <a:lnTo>
                  <a:pt x="19161" y="148464"/>
                </a:lnTo>
                <a:lnTo>
                  <a:pt x="41643" y="107174"/>
                </a:lnTo>
                <a:lnTo>
                  <a:pt x="71418" y="71199"/>
                </a:lnTo>
                <a:lnTo>
                  <a:pt x="107505" y="41516"/>
                </a:lnTo>
                <a:lnTo>
                  <a:pt x="148925" y="19103"/>
                </a:lnTo>
                <a:lnTo>
                  <a:pt x="194697" y="4938"/>
                </a:lnTo>
                <a:lnTo>
                  <a:pt x="243840" y="0"/>
                </a:lnTo>
                <a:lnTo>
                  <a:pt x="292968" y="4938"/>
                </a:lnTo>
                <a:lnTo>
                  <a:pt x="338732" y="19103"/>
                </a:lnTo>
                <a:lnTo>
                  <a:pt x="380151" y="41516"/>
                </a:lnTo>
                <a:lnTo>
                  <a:pt x="416242" y="71199"/>
                </a:lnTo>
                <a:lnTo>
                  <a:pt x="446023" y="107174"/>
                </a:lnTo>
                <a:lnTo>
                  <a:pt x="468510" y="148464"/>
                </a:lnTo>
                <a:lnTo>
                  <a:pt x="482724" y="194091"/>
                </a:lnTo>
                <a:lnTo>
                  <a:pt x="487680" y="243077"/>
                </a:lnTo>
                <a:lnTo>
                  <a:pt x="482724" y="292064"/>
                </a:lnTo>
                <a:lnTo>
                  <a:pt x="468510" y="337691"/>
                </a:lnTo>
                <a:lnTo>
                  <a:pt x="446023" y="378981"/>
                </a:lnTo>
                <a:lnTo>
                  <a:pt x="416242" y="414956"/>
                </a:lnTo>
                <a:lnTo>
                  <a:pt x="380151" y="444639"/>
                </a:lnTo>
                <a:lnTo>
                  <a:pt x="338732" y="467052"/>
                </a:lnTo>
                <a:lnTo>
                  <a:pt x="292968" y="481217"/>
                </a:lnTo>
                <a:lnTo>
                  <a:pt x="243840" y="486155"/>
                </a:lnTo>
                <a:lnTo>
                  <a:pt x="194697" y="481217"/>
                </a:lnTo>
                <a:lnTo>
                  <a:pt x="148925" y="467052"/>
                </a:lnTo>
                <a:lnTo>
                  <a:pt x="107505" y="444639"/>
                </a:lnTo>
                <a:lnTo>
                  <a:pt x="71418" y="414956"/>
                </a:lnTo>
                <a:lnTo>
                  <a:pt x="41643" y="378981"/>
                </a:lnTo>
                <a:lnTo>
                  <a:pt x="19161" y="337691"/>
                </a:lnTo>
                <a:lnTo>
                  <a:pt x="4953" y="292064"/>
                </a:lnTo>
                <a:lnTo>
                  <a:pt x="0" y="243077"/>
                </a:lnTo>
                <a:close/>
              </a:path>
            </a:pathLst>
          </a:custGeom>
          <a:ln w="28956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38427" y="2542032"/>
            <a:ext cx="283464" cy="2819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37082" y="3783329"/>
            <a:ext cx="487680" cy="487680"/>
          </a:xfrm>
          <a:custGeom>
            <a:avLst/>
            <a:gdLst/>
            <a:ahLst/>
            <a:cxnLst/>
            <a:rect l="l" t="t" r="r" b="b"/>
            <a:pathLst>
              <a:path w="487680" h="487679">
                <a:moveTo>
                  <a:pt x="0" y="243840"/>
                </a:moveTo>
                <a:lnTo>
                  <a:pt x="4953" y="194711"/>
                </a:lnTo>
                <a:lnTo>
                  <a:pt x="19161" y="148947"/>
                </a:lnTo>
                <a:lnTo>
                  <a:pt x="41643" y="107528"/>
                </a:lnTo>
                <a:lnTo>
                  <a:pt x="71418" y="71437"/>
                </a:lnTo>
                <a:lnTo>
                  <a:pt x="107505" y="41656"/>
                </a:lnTo>
                <a:lnTo>
                  <a:pt x="148925" y="19169"/>
                </a:lnTo>
                <a:lnTo>
                  <a:pt x="194697" y="4955"/>
                </a:lnTo>
                <a:lnTo>
                  <a:pt x="243840" y="0"/>
                </a:lnTo>
                <a:lnTo>
                  <a:pt x="292968" y="4955"/>
                </a:lnTo>
                <a:lnTo>
                  <a:pt x="338732" y="19169"/>
                </a:lnTo>
                <a:lnTo>
                  <a:pt x="380151" y="41656"/>
                </a:lnTo>
                <a:lnTo>
                  <a:pt x="416242" y="71437"/>
                </a:lnTo>
                <a:lnTo>
                  <a:pt x="446023" y="107528"/>
                </a:lnTo>
                <a:lnTo>
                  <a:pt x="468510" y="148947"/>
                </a:lnTo>
                <a:lnTo>
                  <a:pt x="482724" y="194711"/>
                </a:lnTo>
                <a:lnTo>
                  <a:pt x="487680" y="243840"/>
                </a:lnTo>
                <a:lnTo>
                  <a:pt x="482724" y="292968"/>
                </a:lnTo>
                <a:lnTo>
                  <a:pt x="468510" y="338732"/>
                </a:lnTo>
                <a:lnTo>
                  <a:pt x="446023" y="380151"/>
                </a:lnTo>
                <a:lnTo>
                  <a:pt x="416242" y="416242"/>
                </a:lnTo>
                <a:lnTo>
                  <a:pt x="380151" y="446023"/>
                </a:lnTo>
                <a:lnTo>
                  <a:pt x="338732" y="468510"/>
                </a:lnTo>
                <a:lnTo>
                  <a:pt x="292968" y="482724"/>
                </a:lnTo>
                <a:lnTo>
                  <a:pt x="243840" y="487680"/>
                </a:lnTo>
                <a:lnTo>
                  <a:pt x="194697" y="482724"/>
                </a:lnTo>
                <a:lnTo>
                  <a:pt x="148925" y="468510"/>
                </a:lnTo>
                <a:lnTo>
                  <a:pt x="107505" y="446023"/>
                </a:lnTo>
                <a:lnTo>
                  <a:pt x="71418" y="416242"/>
                </a:lnTo>
                <a:lnTo>
                  <a:pt x="41643" y="380151"/>
                </a:lnTo>
                <a:lnTo>
                  <a:pt x="19161" y="338732"/>
                </a:lnTo>
                <a:lnTo>
                  <a:pt x="4953" y="292968"/>
                </a:lnTo>
                <a:lnTo>
                  <a:pt x="0" y="243840"/>
                </a:lnTo>
                <a:close/>
              </a:path>
            </a:pathLst>
          </a:custGeom>
          <a:ln w="28956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09472" y="3854196"/>
            <a:ext cx="341375" cy="342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753105" y="5219071"/>
            <a:ext cx="6819900" cy="666750"/>
          </a:xfrm>
          <a:prstGeom prst="rect">
            <a:avLst/>
          </a:prstGeom>
        </p:spPr>
        <p:txBody>
          <a:bodyPr vert="horz" wrap="square" lIns="0" tIns="1200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45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risorse comunicate in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via preventiva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,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devono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essere erogate entro 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non</a:t>
            </a:r>
            <a:r>
              <a:rPr sz="1400" b="1" spc="-25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oltre</a:t>
            </a:r>
            <a:endParaRPr sz="14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840"/>
              </a:spcBef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il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28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febbraio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dell'esercizio</a:t>
            </a:r>
            <a:r>
              <a:rPr sz="1400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finanziario</a:t>
            </a:r>
            <a:r>
              <a:rPr sz="14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cui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fa</a:t>
            </a: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riferimento</a:t>
            </a:r>
            <a:r>
              <a:rPr sz="1400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il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Programma</a:t>
            </a:r>
            <a:r>
              <a:rPr sz="1400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Annuale.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356859" y="4940808"/>
            <a:ext cx="1614170" cy="169545"/>
          </a:xfrm>
          <a:custGeom>
            <a:avLst/>
            <a:gdLst/>
            <a:ahLst/>
            <a:cxnLst/>
            <a:rect l="l" t="t" r="r" b="b"/>
            <a:pathLst>
              <a:path w="1614170" h="169545">
                <a:moveTo>
                  <a:pt x="0" y="0"/>
                </a:moveTo>
                <a:lnTo>
                  <a:pt x="0" y="78740"/>
                </a:lnTo>
                <a:lnTo>
                  <a:pt x="806957" y="169164"/>
                </a:lnTo>
                <a:lnTo>
                  <a:pt x="1509646" y="90424"/>
                </a:lnTo>
                <a:lnTo>
                  <a:pt x="806957" y="90424"/>
                </a:lnTo>
                <a:lnTo>
                  <a:pt x="0" y="0"/>
                </a:lnTo>
                <a:close/>
              </a:path>
              <a:path w="1614170" h="169545">
                <a:moveTo>
                  <a:pt x="1613915" y="0"/>
                </a:moveTo>
                <a:lnTo>
                  <a:pt x="806957" y="90424"/>
                </a:lnTo>
                <a:lnTo>
                  <a:pt x="1509646" y="90424"/>
                </a:lnTo>
                <a:lnTo>
                  <a:pt x="1613915" y="78740"/>
                </a:lnTo>
                <a:lnTo>
                  <a:pt x="1613915" y="0"/>
                </a:lnTo>
                <a:close/>
              </a:path>
            </a:pathLst>
          </a:custGeom>
          <a:solidFill>
            <a:srgbClr val="2B4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0999" y="850966"/>
            <a:ext cx="3586256" cy="4072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34201" y="203580"/>
            <a:ext cx="1135031" cy="2825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46412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971056" y="0"/>
                </a:moveTo>
                <a:lnTo>
                  <a:pt x="0" y="0"/>
                </a:lnTo>
                <a:lnTo>
                  <a:pt x="0" y="237657"/>
                </a:lnTo>
                <a:lnTo>
                  <a:pt x="971056" y="237657"/>
                </a:lnTo>
                <a:lnTo>
                  <a:pt x="1089676" y="118828"/>
                </a:lnTo>
                <a:lnTo>
                  <a:pt x="971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46412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0" y="0"/>
                </a:moveTo>
                <a:lnTo>
                  <a:pt x="971056" y="0"/>
                </a:lnTo>
                <a:lnTo>
                  <a:pt x="1089676" y="118828"/>
                </a:lnTo>
                <a:lnTo>
                  <a:pt x="971056" y="237657"/>
                </a:lnTo>
                <a:lnTo>
                  <a:pt x="0" y="237657"/>
                </a:lnTo>
                <a:lnTo>
                  <a:pt x="0" y="0"/>
                </a:lnTo>
                <a:close/>
              </a:path>
            </a:pathLst>
          </a:custGeom>
          <a:ln w="4659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472813" y="278952"/>
            <a:ext cx="577215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001F5F"/>
                </a:solidFill>
                <a:latin typeface="Arial"/>
                <a:cs typeface="Arial"/>
              </a:rPr>
              <a:t>Programmazione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274452" y="203580"/>
            <a:ext cx="1139682" cy="2825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290151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971637" y="0"/>
                </a:moveTo>
                <a:lnTo>
                  <a:pt x="0" y="0"/>
                </a:lnTo>
                <a:lnTo>
                  <a:pt x="118620" y="118828"/>
                </a:lnTo>
                <a:lnTo>
                  <a:pt x="0" y="237657"/>
                </a:lnTo>
                <a:lnTo>
                  <a:pt x="971637" y="237657"/>
                </a:lnTo>
                <a:lnTo>
                  <a:pt x="1090257" y="118828"/>
                </a:lnTo>
                <a:lnTo>
                  <a:pt x="971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290151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0" y="0"/>
                </a:moveTo>
                <a:lnTo>
                  <a:pt x="971637" y="0"/>
                </a:lnTo>
                <a:lnTo>
                  <a:pt x="1090257" y="118828"/>
                </a:lnTo>
                <a:lnTo>
                  <a:pt x="971637" y="237657"/>
                </a:lnTo>
                <a:lnTo>
                  <a:pt x="0" y="237657"/>
                </a:lnTo>
                <a:lnTo>
                  <a:pt x="118620" y="118828"/>
                </a:lnTo>
                <a:lnTo>
                  <a:pt x="0" y="0"/>
                </a:lnTo>
                <a:close/>
              </a:path>
            </a:pathLst>
          </a:custGeom>
          <a:ln w="4659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677504" y="278952"/>
            <a:ext cx="316230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BEBEBE"/>
                </a:solidFill>
                <a:latin typeface="Arial"/>
                <a:cs typeface="Arial"/>
              </a:rPr>
              <a:t>Ge</a:t>
            </a: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s</a:t>
            </a:r>
            <a:r>
              <a:rPr sz="500" b="1" spc="10" dirty="0">
                <a:solidFill>
                  <a:srgbClr val="BEBEBE"/>
                </a:solidFill>
                <a:latin typeface="Arial"/>
                <a:cs typeface="Arial"/>
              </a:rPr>
              <a:t>ti</a:t>
            </a: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on</a:t>
            </a:r>
            <a:r>
              <a:rPr sz="500" b="1" spc="20" dirty="0">
                <a:solidFill>
                  <a:srgbClr val="BEBEBE"/>
                </a:solidFill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276773" y="156984"/>
            <a:ext cx="105836" cy="1060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301873" y="163269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4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319355" y="203580"/>
            <a:ext cx="1138519" cy="2825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335055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971056" y="0"/>
                </a:moveTo>
                <a:lnTo>
                  <a:pt x="0" y="0"/>
                </a:lnTo>
                <a:lnTo>
                  <a:pt x="118620" y="118828"/>
                </a:lnTo>
                <a:lnTo>
                  <a:pt x="0" y="237657"/>
                </a:lnTo>
                <a:lnTo>
                  <a:pt x="971056" y="237657"/>
                </a:lnTo>
                <a:lnTo>
                  <a:pt x="1089676" y="118828"/>
                </a:lnTo>
                <a:lnTo>
                  <a:pt x="971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335055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0" y="0"/>
                </a:moveTo>
                <a:lnTo>
                  <a:pt x="971056" y="0"/>
                </a:lnTo>
                <a:lnTo>
                  <a:pt x="1089676" y="118828"/>
                </a:lnTo>
                <a:lnTo>
                  <a:pt x="971056" y="237657"/>
                </a:lnTo>
                <a:lnTo>
                  <a:pt x="0" y="237657"/>
                </a:lnTo>
                <a:lnTo>
                  <a:pt x="118620" y="118828"/>
                </a:lnTo>
                <a:lnTo>
                  <a:pt x="0" y="0"/>
                </a:lnTo>
                <a:close/>
              </a:path>
            </a:pathLst>
          </a:custGeom>
          <a:ln w="4659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8596809" y="278952"/>
            <a:ext cx="568325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Rendicontazione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320513" y="159897"/>
            <a:ext cx="105836" cy="1060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8346099" y="166065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4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229258" y="198628"/>
            <a:ext cx="1135380" cy="272415"/>
          </a:xfrm>
          <a:custGeom>
            <a:avLst/>
            <a:gdLst/>
            <a:ahLst/>
            <a:cxnLst/>
            <a:rect l="l" t="t" r="r" b="b"/>
            <a:pathLst>
              <a:path w="1135379" h="272415">
                <a:moveTo>
                  <a:pt x="0" y="0"/>
                </a:moveTo>
                <a:lnTo>
                  <a:pt x="999257" y="0"/>
                </a:lnTo>
                <a:lnTo>
                  <a:pt x="1135031" y="136011"/>
                </a:lnTo>
                <a:lnTo>
                  <a:pt x="999257" y="272024"/>
                </a:lnTo>
                <a:lnTo>
                  <a:pt x="0" y="272024"/>
                </a:lnTo>
                <a:lnTo>
                  <a:pt x="0" y="0"/>
                </a:lnTo>
                <a:close/>
              </a:path>
            </a:pathLst>
          </a:custGeom>
          <a:ln w="11066">
            <a:solidFill>
              <a:srgbClr val="FFC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217915" y="159897"/>
            <a:ext cx="106417" cy="1060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6243364" y="166065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4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173841" y="6555545"/>
            <a:ext cx="2571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50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3886835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Programmazione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Il Programma Annuale: ulteriori novità</a:t>
            </a:r>
            <a:r>
              <a:rPr sz="1600" b="0" spc="-20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(6/6)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3715" y="1445767"/>
            <a:ext cx="10861675" cy="17964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solidFill>
                  <a:srgbClr val="001F5F"/>
                </a:solidFill>
                <a:latin typeface="Arial"/>
                <a:cs typeface="Arial"/>
              </a:rPr>
              <a:t>L’introduzione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della citata previsione normativa ha permesso alle Scuole</a:t>
            </a:r>
            <a:r>
              <a:rPr sz="1600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di: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260"/>
              </a:spcBef>
              <a:buFont typeface="Wingdings"/>
              <a:buChar char=""/>
              <a:tabLst>
                <a:tab pos="299720" algn="l"/>
              </a:tabLst>
            </a:pP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avere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a disposizione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,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entro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limiti temporali fissati, un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quadro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certo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e completo della dotazione</a:t>
            </a:r>
            <a:r>
              <a:rPr sz="1600" b="1" spc="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finanziaria</a:t>
            </a:r>
            <a:endParaRPr sz="16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960"/>
              </a:spcBef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disponibile</a:t>
            </a:r>
            <a:r>
              <a:rPr sz="1600" b="1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annualmente;</a:t>
            </a:r>
            <a:endParaRPr sz="1600">
              <a:latin typeface="Arial"/>
              <a:cs typeface="Arial"/>
            </a:endParaRPr>
          </a:p>
          <a:p>
            <a:pPr marL="299085" marR="5080" indent="-286385">
              <a:lnSpc>
                <a:spcPct val="150000"/>
              </a:lnSpc>
              <a:spcBef>
                <a:spcPts val="204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poter programmare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puntualmente ed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maniera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veritiera le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attività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da porre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essere durante l'anno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600" spc="5" dirty="0">
                <a:solidFill>
                  <a:srgbClr val="001F5F"/>
                </a:solidFill>
                <a:latin typeface="Arial"/>
                <a:cs typeface="Arial"/>
              </a:rPr>
              <a:t>di 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recepirle tempestivamente nel Programma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Annuale.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84729" y="3615054"/>
            <a:ext cx="20339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Entro il 30</a:t>
            </a:r>
            <a:r>
              <a:rPr sz="16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settembre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61226" y="3615054"/>
            <a:ext cx="20288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Entro il 30</a:t>
            </a:r>
            <a:r>
              <a:rPr sz="16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novembre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46703" y="4084320"/>
            <a:ext cx="909955" cy="169545"/>
          </a:xfrm>
          <a:custGeom>
            <a:avLst/>
            <a:gdLst/>
            <a:ahLst/>
            <a:cxnLst/>
            <a:rect l="l" t="t" r="r" b="b"/>
            <a:pathLst>
              <a:path w="909954" h="169545">
                <a:moveTo>
                  <a:pt x="0" y="0"/>
                </a:moveTo>
                <a:lnTo>
                  <a:pt x="0" y="78739"/>
                </a:lnTo>
                <a:lnTo>
                  <a:pt x="454913" y="169163"/>
                </a:lnTo>
                <a:lnTo>
                  <a:pt x="851046" y="90423"/>
                </a:lnTo>
                <a:lnTo>
                  <a:pt x="454913" y="90423"/>
                </a:lnTo>
                <a:lnTo>
                  <a:pt x="0" y="0"/>
                </a:lnTo>
                <a:close/>
              </a:path>
              <a:path w="909954" h="169545">
                <a:moveTo>
                  <a:pt x="909828" y="0"/>
                </a:moveTo>
                <a:lnTo>
                  <a:pt x="454913" y="90423"/>
                </a:lnTo>
                <a:lnTo>
                  <a:pt x="851046" y="90423"/>
                </a:lnTo>
                <a:lnTo>
                  <a:pt x="909828" y="78739"/>
                </a:lnTo>
                <a:lnTo>
                  <a:pt x="909828" y="0"/>
                </a:lnTo>
                <a:close/>
              </a:path>
            </a:pathLst>
          </a:custGeom>
          <a:solidFill>
            <a:srgbClr val="2B4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21295" y="4084320"/>
            <a:ext cx="909955" cy="169545"/>
          </a:xfrm>
          <a:custGeom>
            <a:avLst/>
            <a:gdLst/>
            <a:ahLst/>
            <a:cxnLst/>
            <a:rect l="l" t="t" r="r" b="b"/>
            <a:pathLst>
              <a:path w="909954" h="169545">
                <a:moveTo>
                  <a:pt x="0" y="0"/>
                </a:moveTo>
                <a:lnTo>
                  <a:pt x="0" y="78739"/>
                </a:lnTo>
                <a:lnTo>
                  <a:pt x="454913" y="169163"/>
                </a:lnTo>
                <a:lnTo>
                  <a:pt x="851046" y="90423"/>
                </a:lnTo>
                <a:lnTo>
                  <a:pt x="454913" y="90423"/>
                </a:lnTo>
                <a:lnTo>
                  <a:pt x="0" y="0"/>
                </a:lnTo>
                <a:close/>
              </a:path>
              <a:path w="909954" h="169545">
                <a:moveTo>
                  <a:pt x="909827" y="0"/>
                </a:moveTo>
                <a:lnTo>
                  <a:pt x="454913" y="90423"/>
                </a:lnTo>
                <a:lnTo>
                  <a:pt x="851046" y="90423"/>
                </a:lnTo>
                <a:lnTo>
                  <a:pt x="909827" y="78739"/>
                </a:lnTo>
                <a:lnTo>
                  <a:pt x="909827" y="0"/>
                </a:lnTo>
                <a:close/>
              </a:path>
            </a:pathLst>
          </a:custGeom>
          <a:solidFill>
            <a:srgbClr val="2B4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608326" y="4315030"/>
            <a:ext cx="2388870" cy="9855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50100"/>
              </a:lnSpc>
              <a:spcBef>
                <a:spcPts val="90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MIUR comunica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risorse  disponibili per l'anno  successivo.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83171" y="4315030"/>
            <a:ext cx="2388235" cy="66548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Le Scuole predispongono</a:t>
            </a:r>
            <a:r>
              <a:rPr sz="1400" spc="1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il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Programma</a:t>
            </a:r>
            <a:r>
              <a:rPr sz="14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Annuale.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143244" y="3465576"/>
            <a:ext cx="551688" cy="5516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83892" y="3561588"/>
            <a:ext cx="455675" cy="4556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69279" y="4364735"/>
            <a:ext cx="0" cy="935990"/>
          </a:xfrm>
          <a:custGeom>
            <a:avLst/>
            <a:gdLst/>
            <a:ahLst/>
            <a:cxnLst/>
            <a:rect l="l" t="t" r="r" b="b"/>
            <a:pathLst>
              <a:path h="935989">
                <a:moveTo>
                  <a:pt x="0" y="935989"/>
                </a:moveTo>
                <a:lnTo>
                  <a:pt x="0" y="0"/>
                </a:lnTo>
              </a:path>
            </a:pathLst>
          </a:custGeom>
          <a:ln w="12192">
            <a:solidFill>
              <a:srgbClr val="001F5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49952" y="5492496"/>
            <a:ext cx="1440180" cy="169545"/>
          </a:xfrm>
          <a:custGeom>
            <a:avLst/>
            <a:gdLst/>
            <a:ahLst/>
            <a:cxnLst/>
            <a:rect l="l" t="t" r="r" b="b"/>
            <a:pathLst>
              <a:path w="1440179" h="169545">
                <a:moveTo>
                  <a:pt x="0" y="0"/>
                </a:moveTo>
                <a:lnTo>
                  <a:pt x="0" y="78739"/>
                </a:lnTo>
                <a:lnTo>
                  <a:pt x="720089" y="169163"/>
                </a:lnTo>
                <a:lnTo>
                  <a:pt x="1347134" y="90423"/>
                </a:lnTo>
                <a:lnTo>
                  <a:pt x="720089" y="90423"/>
                </a:lnTo>
                <a:lnTo>
                  <a:pt x="0" y="0"/>
                </a:lnTo>
                <a:close/>
              </a:path>
              <a:path w="1440179" h="169545">
                <a:moveTo>
                  <a:pt x="1440180" y="0"/>
                </a:moveTo>
                <a:lnTo>
                  <a:pt x="720089" y="90423"/>
                </a:lnTo>
                <a:lnTo>
                  <a:pt x="1347134" y="90423"/>
                </a:lnTo>
                <a:lnTo>
                  <a:pt x="1440180" y="78739"/>
                </a:lnTo>
                <a:lnTo>
                  <a:pt x="144018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014217" y="5703823"/>
            <a:ext cx="530923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24305" marR="5080" indent="-1411605">
              <a:lnSpc>
                <a:spcPct val="150000"/>
              </a:lnSpc>
              <a:spcBef>
                <a:spcPts val="100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Le Scuole hanno a disposizione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almeno 2 mesi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per predisporre</a:t>
            </a:r>
            <a:r>
              <a:rPr sz="1400" b="1" spc="-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il  Programma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con dati</a:t>
            </a:r>
            <a:r>
              <a:rPr sz="14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attendibili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80059" y="3429000"/>
            <a:ext cx="10872470" cy="0"/>
          </a:xfrm>
          <a:custGeom>
            <a:avLst/>
            <a:gdLst/>
            <a:ahLst/>
            <a:cxnLst/>
            <a:rect l="l" t="t" r="r" b="b"/>
            <a:pathLst>
              <a:path w="10872470">
                <a:moveTo>
                  <a:pt x="0" y="0"/>
                </a:moveTo>
                <a:lnTo>
                  <a:pt x="10871962" y="0"/>
                </a:lnTo>
              </a:path>
            </a:pathLst>
          </a:custGeom>
          <a:ln w="12192">
            <a:solidFill>
              <a:srgbClr val="001F5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0999" y="850966"/>
            <a:ext cx="3586256" cy="4072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34201" y="203580"/>
            <a:ext cx="1135031" cy="2825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46412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971056" y="0"/>
                </a:moveTo>
                <a:lnTo>
                  <a:pt x="0" y="0"/>
                </a:lnTo>
                <a:lnTo>
                  <a:pt x="0" y="237657"/>
                </a:lnTo>
                <a:lnTo>
                  <a:pt x="971056" y="237657"/>
                </a:lnTo>
                <a:lnTo>
                  <a:pt x="1089676" y="118828"/>
                </a:lnTo>
                <a:lnTo>
                  <a:pt x="971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46412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0" y="0"/>
                </a:moveTo>
                <a:lnTo>
                  <a:pt x="971056" y="0"/>
                </a:lnTo>
                <a:lnTo>
                  <a:pt x="1089676" y="118828"/>
                </a:lnTo>
                <a:lnTo>
                  <a:pt x="971056" y="237657"/>
                </a:lnTo>
                <a:lnTo>
                  <a:pt x="0" y="237657"/>
                </a:lnTo>
                <a:lnTo>
                  <a:pt x="0" y="0"/>
                </a:lnTo>
                <a:close/>
              </a:path>
            </a:pathLst>
          </a:custGeom>
          <a:ln w="4659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472813" y="278952"/>
            <a:ext cx="577215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001F5F"/>
                </a:solidFill>
                <a:latin typeface="Arial"/>
                <a:cs typeface="Arial"/>
              </a:rPr>
              <a:t>Programmazione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274452" y="203580"/>
            <a:ext cx="1139682" cy="2825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290151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971637" y="0"/>
                </a:moveTo>
                <a:lnTo>
                  <a:pt x="0" y="0"/>
                </a:lnTo>
                <a:lnTo>
                  <a:pt x="118620" y="118828"/>
                </a:lnTo>
                <a:lnTo>
                  <a:pt x="0" y="237657"/>
                </a:lnTo>
                <a:lnTo>
                  <a:pt x="971637" y="237657"/>
                </a:lnTo>
                <a:lnTo>
                  <a:pt x="1090257" y="118828"/>
                </a:lnTo>
                <a:lnTo>
                  <a:pt x="971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290151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0" y="0"/>
                </a:moveTo>
                <a:lnTo>
                  <a:pt x="971637" y="0"/>
                </a:lnTo>
                <a:lnTo>
                  <a:pt x="1090257" y="118828"/>
                </a:lnTo>
                <a:lnTo>
                  <a:pt x="971637" y="237657"/>
                </a:lnTo>
                <a:lnTo>
                  <a:pt x="0" y="237657"/>
                </a:lnTo>
                <a:lnTo>
                  <a:pt x="118620" y="118828"/>
                </a:lnTo>
                <a:lnTo>
                  <a:pt x="0" y="0"/>
                </a:lnTo>
                <a:close/>
              </a:path>
            </a:pathLst>
          </a:custGeom>
          <a:ln w="4659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677504" y="278952"/>
            <a:ext cx="316230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BEBEBE"/>
                </a:solidFill>
                <a:latin typeface="Arial"/>
                <a:cs typeface="Arial"/>
              </a:rPr>
              <a:t>Ge</a:t>
            </a: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s</a:t>
            </a:r>
            <a:r>
              <a:rPr sz="500" b="1" spc="10" dirty="0">
                <a:solidFill>
                  <a:srgbClr val="BEBEBE"/>
                </a:solidFill>
                <a:latin typeface="Arial"/>
                <a:cs typeface="Arial"/>
              </a:rPr>
              <a:t>ti</a:t>
            </a: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on</a:t>
            </a:r>
            <a:r>
              <a:rPr sz="500" b="1" spc="20" dirty="0">
                <a:solidFill>
                  <a:srgbClr val="BEBEBE"/>
                </a:solidFill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276773" y="156984"/>
            <a:ext cx="105836" cy="1060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301873" y="163269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4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319355" y="203580"/>
            <a:ext cx="1138519" cy="2825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335055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971056" y="0"/>
                </a:moveTo>
                <a:lnTo>
                  <a:pt x="0" y="0"/>
                </a:lnTo>
                <a:lnTo>
                  <a:pt x="118620" y="118828"/>
                </a:lnTo>
                <a:lnTo>
                  <a:pt x="0" y="237657"/>
                </a:lnTo>
                <a:lnTo>
                  <a:pt x="971056" y="237657"/>
                </a:lnTo>
                <a:lnTo>
                  <a:pt x="1089676" y="118828"/>
                </a:lnTo>
                <a:lnTo>
                  <a:pt x="971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335055" y="215812"/>
            <a:ext cx="1090295" cy="238125"/>
          </a:xfrm>
          <a:custGeom>
            <a:avLst/>
            <a:gdLst/>
            <a:ahLst/>
            <a:cxnLst/>
            <a:rect l="l" t="t" r="r" b="b"/>
            <a:pathLst>
              <a:path w="1090295" h="238125">
                <a:moveTo>
                  <a:pt x="0" y="0"/>
                </a:moveTo>
                <a:lnTo>
                  <a:pt x="971056" y="0"/>
                </a:lnTo>
                <a:lnTo>
                  <a:pt x="1089676" y="118828"/>
                </a:lnTo>
                <a:lnTo>
                  <a:pt x="971056" y="237657"/>
                </a:lnTo>
                <a:lnTo>
                  <a:pt x="0" y="237657"/>
                </a:lnTo>
                <a:lnTo>
                  <a:pt x="118620" y="118828"/>
                </a:lnTo>
                <a:lnTo>
                  <a:pt x="0" y="0"/>
                </a:lnTo>
                <a:close/>
              </a:path>
            </a:pathLst>
          </a:custGeom>
          <a:ln w="4659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8596809" y="278952"/>
            <a:ext cx="568325" cy="10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Rendicontazione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320513" y="159897"/>
            <a:ext cx="105836" cy="1060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8346099" y="166065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4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229258" y="198628"/>
            <a:ext cx="1135380" cy="272415"/>
          </a:xfrm>
          <a:custGeom>
            <a:avLst/>
            <a:gdLst/>
            <a:ahLst/>
            <a:cxnLst/>
            <a:rect l="l" t="t" r="r" b="b"/>
            <a:pathLst>
              <a:path w="1135379" h="272415">
                <a:moveTo>
                  <a:pt x="0" y="0"/>
                </a:moveTo>
                <a:lnTo>
                  <a:pt x="999257" y="0"/>
                </a:lnTo>
                <a:lnTo>
                  <a:pt x="1135031" y="136011"/>
                </a:lnTo>
                <a:lnTo>
                  <a:pt x="999257" y="272024"/>
                </a:lnTo>
                <a:lnTo>
                  <a:pt x="0" y="272024"/>
                </a:lnTo>
                <a:lnTo>
                  <a:pt x="0" y="0"/>
                </a:lnTo>
                <a:close/>
              </a:path>
            </a:pathLst>
          </a:custGeom>
          <a:ln w="11066">
            <a:solidFill>
              <a:srgbClr val="FFC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217915" y="159897"/>
            <a:ext cx="106417" cy="1060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6243364" y="166065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4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173841" y="6555545"/>
            <a:ext cx="2571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51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51687" y="2336292"/>
            <a:ext cx="10526395" cy="1381125"/>
          </a:xfrm>
          <a:prstGeom prst="rect">
            <a:avLst/>
          </a:prstGeom>
          <a:ln w="3175">
            <a:solidFill>
              <a:srgbClr val="BEBEBE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3450">
              <a:latin typeface="Times New Roman"/>
              <a:cs typeface="Times New Roman"/>
            </a:endParaRPr>
          </a:p>
          <a:p>
            <a:pPr marL="3612515">
              <a:lnSpc>
                <a:spcPct val="100000"/>
              </a:lnSpc>
            </a:pPr>
            <a:r>
              <a:rPr sz="2400" spc="-5" dirty="0"/>
              <a:t>Focus: </a:t>
            </a:r>
            <a:r>
              <a:rPr sz="2400" u="heavy" dirty="0">
                <a:uFill>
                  <a:solidFill>
                    <a:srgbClr val="001F5F"/>
                  </a:solidFill>
                </a:uFill>
              </a:rPr>
              <a:t>La </a:t>
            </a:r>
            <a:r>
              <a:rPr sz="2400" u="heavy" spc="-5" dirty="0">
                <a:uFill>
                  <a:solidFill>
                    <a:srgbClr val="001F5F"/>
                  </a:solidFill>
                </a:uFill>
              </a:rPr>
              <a:t>gestione </a:t>
            </a:r>
            <a:r>
              <a:rPr sz="2400" u="heavy" dirty="0">
                <a:uFill>
                  <a:solidFill>
                    <a:srgbClr val="001F5F"/>
                  </a:solidFill>
                </a:uFill>
              </a:rPr>
              <a:t>dei</a:t>
            </a:r>
            <a:r>
              <a:rPr sz="2400" u="heavy" spc="-30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sz="2400" u="heavy" dirty="0">
                <a:uFill>
                  <a:solidFill>
                    <a:srgbClr val="001F5F"/>
                  </a:solidFill>
                </a:uFill>
              </a:rPr>
              <a:t>residui</a:t>
            </a:r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869702" y="2468378"/>
            <a:ext cx="860701" cy="10171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173841" y="6555545"/>
            <a:ext cx="2571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52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13715" y="756945"/>
            <a:ext cx="1086231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Per quanto concerne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gestione dei residui nelle Scuole, è opportuno sottolineare che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gestione finanziaria </a:t>
            </a:r>
            <a:r>
              <a:rPr sz="1600" b="1" spc="5" dirty="0">
                <a:solidFill>
                  <a:srgbClr val="001F5F"/>
                </a:solidFill>
                <a:latin typeface="Arial"/>
                <a:cs typeface="Arial"/>
              </a:rPr>
              <a:t>ed 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amministrativo-contabile delle Istituzioni scolastiche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si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esprime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termini di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competenza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;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ciò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significa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che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il 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Programma Annuale ha per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oggetto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entrate che si prevedono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accertare e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spese che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si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prevedono di impegnare,  indipendentemente dalla data di incasso o di pagamento. Le registrazioni contabili relative agli accertamenti ed agli  impegni vengono effettuate nel corso dell’esercizio finanziario di riferimento del Programma</a:t>
            </a:r>
            <a:r>
              <a:rPr sz="1600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Annuale.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70253" y="3003042"/>
            <a:ext cx="71755" cy="337185"/>
          </a:xfrm>
          <a:custGeom>
            <a:avLst/>
            <a:gdLst/>
            <a:ahLst/>
            <a:cxnLst/>
            <a:rect l="l" t="t" r="r" b="b"/>
            <a:pathLst>
              <a:path w="71755" h="337185">
                <a:moveTo>
                  <a:pt x="0" y="0"/>
                </a:moveTo>
                <a:lnTo>
                  <a:pt x="0" y="336804"/>
                </a:lnTo>
                <a:lnTo>
                  <a:pt x="71628" y="168402"/>
                </a:lnTo>
                <a:lnTo>
                  <a:pt x="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70253" y="3003042"/>
            <a:ext cx="71755" cy="337185"/>
          </a:xfrm>
          <a:custGeom>
            <a:avLst/>
            <a:gdLst/>
            <a:ahLst/>
            <a:cxnLst/>
            <a:rect l="l" t="t" r="r" b="b"/>
            <a:pathLst>
              <a:path w="71755" h="337185">
                <a:moveTo>
                  <a:pt x="0" y="336804"/>
                </a:moveTo>
                <a:lnTo>
                  <a:pt x="71628" y="168402"/>
                </a:lnTo>
                <a:lnTo>
                  <a:pt x="0" y="0"/>
                </a:lnTo>
                <a:lnTo>
                  <a:pt x="0" y="336804"/>
                </a:lnTo>
                <a:close/>
              </a:path>
            </a:pathLst>
          </a:custGeom>
          <a:ln w="2590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506092" y="2810865"/>
            <a:ext cx="9058910" cy="666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200"/>
              </a:lnSpc>
              <a:spcBef>
                <a:spcPts val="95"/>
              </a:spcBef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residuo attivo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genera nel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momento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cui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un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accertamento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non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è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stato incassato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al termine dell'esercizio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finanziario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4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competenza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6212" y="3845178"/>
            <a:ext cx="66802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esi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du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endParaRPr sz="1400">
              <a:latin typeface="Arial"/>
              <a:cs typeface="Arial"/>
            </a:endParaRPr>
          </a:p>
          <a:p>
            <a:pPr marL="32384"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passivi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70253" y="3911346"/>
            <a:ext cx="71755" cy="337185"/>
          </a:xfrm>
          <a:custGeom>
            <a:avLst/>
            <a:gdLst/>
            <a:ahLst/>
            <a:cxnLst/>
            <a:rect l="l" t="t" r="r" b="b"/>
            <a:pathLst>
              <a:path w="71755" h="337185">
                <a:moveTo>
                  <a:pt x="0" y="0"/>
                </a:moveTo>
                <a:lnTo>
                  <a:pt x="0" y="336803"/>
                </a:lnTo>
                <a:lnTo>
                  <a:pt x="71628" y="168401"/>
                </a:lnTo>
                <a:lnTo>
                  <a:pt x="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70253" y="3911346"/>
            <a:ext cx="71755" cy="337185"/>
          </a:xfrm>
          <a:custGeom>
            <a:avLst/>
            <a:gdLst/>
            <a:ahLst/>
            <a:cxnLst/>
            <a:rect l="l" t="t" r="r" b="b"/>
            <a:pathLst>
              <a:path w="71755" h="337185">
                <a:moveTo>
                  <a:pt x="0" y="336803"/>
                </a:moveTo>
                <a:lnTo>
                  <a:pt x="71628" y="168401"/>
                </a:lnTo>
                <a:lnTo>
                  <a:pt x="0" y="0"/>
                </a:lnTo>
                <a:lnTo>
                  <a:pt x="0" y="336803"/>
                </a:lnTo>
                <a:close/>
              </a:path>
            </a:pathLst>
          </a:custGeom>
          <a:ln w="2590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491741" y="3832961"/>
            <a:ext cx="905891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residuo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passivo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genera nel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momento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cui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un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impegno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non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è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stato pagato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al termine dell'esercizio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finanziario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4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competenza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412747" y="3657600"/>
            <a:ext cx="9180195" cy="0"/>
          </a:xfrm>
          <a:custGeom>
            <a:avLst/>
            <a:gdLst/>
            <a:ahLst/>
            <a:cxnLst/>
            <a:rect l="l" t="t" r="r" b="b"/>
            <a:pathLst>
              <a:path w="9180195">
                <a:moveTo>
                  <a:pt x="0" y="0"/>
                </a:moveTo>
                <a:lnTo>
                  <a:pt x="9179941" y="0"/>
                </a:lnTo>
              </a:path>
            </a:pathLst>
          </a:custGeom>
          <a:ln w="12192">
            <a:solidFill>
              <a:srgbClr val="C5C8C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94817" y="2936494"/>
            <a:ext cx="66802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3030" marR="5080" indent="-100965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esi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du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i 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Attivi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989576" y="4617770"/>
            <a:ext cx="1542287" cy="2818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15484" y="4643628"/>
            <a:ext cx="1440180" cy="180340"/>
          </a:xfrm>
          <a:custGeom>
            <a:avLst/>
            <a:gdLst/>
            <a:ahLst/>
            <a:cxnLst/>
            <a:rect l="l" t="t" r="r" b="b"/>
            <a:pathLst>
              <a:path w="1440179" h="180339">
                <a:moveTo>
                  <a:pt x="0" y="0"/>
                </a:moveTo>
                <a:lnTo>
                  <a:pt x="0" y="83693"/>
                </a:lnTo>
                <a:lnTo>
                  <a:pt x="720089" y="179832"/>
                </a:lnTo>
                <a:lnTo>
                  <a:pt x="1346958" y="96139"/>
                </a:lnTo>
                <a:lnTo>
                  <a:pt x="720089" y="96139"/>
                </a:lnTo>
                <a:lnTo>
                  <a:pt x="0" y="0"/>
                </a:lnTo>
                <a:close/>
              </a:path>
              <a:path w="1440179" h="180339">
                <a:moveTo>
                  <a:pt x="1440179" y="0"/>
                </a:moveTo>
                <a:lnTo>
                  <a:pt x="720089" y="96139"/>
                </a:lnTo>
                <a:lnTo>
                  <a:pt x="1346958" y="96139"/>
                </a:lnTo>
                <a:lnTo>
                  <a:pt x="1440179" y="83693"/>
                </a:lnTo>
                <a:lnTo>
                  <a:pt x="1440179" y="0"/>
                </a:lnTo>
                <a:close/>
              </a:path>
            </a:pathLst>
          </a:custGeom>
          <a:solidFill>
            <a:srgbClr val="002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9052" y="5095747"/>
            <a:ext cx="11016996" cy="11582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3652" y="5070347"/>
            <a:ext cx="11016996" cy="11582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81685" y="5203901"/>
            <a:ext cx="10581005" cy="857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30000"/>
              </a:lnSpc>
              <a:spcBef>
                <a:spcPts val="100"/>
              </a:spcBef>
            </a:pP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Poiché i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residui concorrono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alla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formazione dell’avanzo di amministrazione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e lo stesso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rappresenta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consistenza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patrimoniale  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dell’Istituzione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scolastica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(i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residui attivi come componente positiva, mentre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i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residui passivi come componente negativa),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è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opportuno  provvedere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ad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una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corretta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gestione,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conformità con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disposizioni normative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in materia,</a:t>
            </a:r>
            <a:r>
              <a:rPr sz="1400" b="1" i="1" spc="-2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degli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stessi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173841" y="6555545"/>
            <a:ext cx="2571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53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287527" y="232409"/>
            <a:ext cx="27774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La gestione dei</a:t>
            </a:r>
            <a:r>
              <a:rPr spc="-110" dirty="0"/>
              <a:t> </a:t>
            </a:r>
            <a:r>
              <a:rPr dirty="0"/>
              <a:t>residui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575" y="166496"/>
            <a:ext cx="64757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Ciclo </a:t>
            </a:r>
            <a:r>
              <a:rPr spc="-5" dirty="0"/>
              <a:t>di </a:t>
            </a:r>
            <a:r>
              <a:rPr dirty="0"/>
              <a:t>programmazione, gestione e</a:t>
            </a:r>
            <a:r>
              <a:rPr spc="-105" dirty="0"/>
              <a:t> </a:t>
            </a:r>
            <a:r>
              <a:rPr dirty="0"/>
              <a:t>rendicontazione</a:t>
            </a:r>
          </a:p>
        </p:txBody>
      </p:sp>
      <p:sp>
        <p:nvSpPr>
          <p:cNvPr id="7" name="object 7"/>
          <p:cNvSpPr/>
          <p:nvPr/>
        </p:nvSpPr>
        <p:spPr>
          <a:xfrm>
            <a:off x="2031492" y="3083051"/>
            <a:ext cx="2970276" cy="7360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63495" y="3115055"/>
            <a:ext cx="2856230" cy="622300"/>
          </a:xfrm>
          <a:custGeom>
            <a:avLst/>
            <a:gdLst/>
            <a:ahLst/>
            <a:cxnLst/>
            <a:rect l="l" t="t" r="r" b="b"/>
            <a:pathLst>
              <a:path w="2856229" h="622300">
                <a:moveTo>
                  <a:pt x="2545080" y="0"/>
                </a:moveTo>
                <a:lnTo>
                  <a:pt x="0" y="0"/>
                </a:lnTo>
                <a:lnTo>
                  <a:pt x="0" y="621792"/>
                </a:lnTo>
                <a:lnTo>
                  <a:pt x="2545080" y="621792"/>
                </a:lnTo>
                <a:lnTo>
                  <a:pt x="2855976" y="310896"/>
                </a:lnTo>
                <a:lnTo>
                  <a:pt x="25450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63495" y="3115055"/>
            <a:ext cx="2856230" cy="622300"/>
          </a:xfrm>
          <a:custGeom>
            <a:avLst/>
            <a:gdLst/>
            <a:ahLst/>
            <a:cxnLst/>
            <a:rect l="l" t="t" r="r" b="b"/>
            <a:pathLst>
              <a:path w="2856229" h="622300">
                <a:moveTo>
                  <a:pt x="0" y="0"/>
                </a:moveTo>
                <a:lnTo>
                  <a:pt x="2545080" y="0"/>
                </a:lnTo>
                <a:lnTo>
                  <a:pt x="2855976" y="310896"/>
                </a:lnTo>
                <a:lnTo>
                  <a:pt x="2545080" y="621792"/>
                </a:lnTo>
                <a:lnTo>
                  <a:pt x="0" y="62179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677795" y="3301110"/>
            <a:ext cx="14712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BEBEBE"/>
                </a:solidFill>
                <a:latin typeface="Arial"/>
                <a:cs typeface="Arial"/>
              </a:rPr>
              <a:t>Programmazione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57928" y="3083051"/>
            <a:ext cx="2982468" cy="7360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99076" y="3115055"/>
            <a:ext cx="2857500" cy="622300"/>
          </a:xfrm>
          <a:custGeom>
            <a:avLst/>
            <a:gdLst/>
            <a:ahLst/>
            <a:cxnLst/>
            <a:rect l="l" t="t" r="r" b="b"/>
            <a:pathLst>
              <a:path w="2857500" h="622300">
                <a:moveTo>
                  <a:pt x="2546604" y="0"/>
                </a:moveTo>
                <a:lnTo>
                  <a:pt x="0" y="0"/>
                </a:lnTo>
                <a:lnTo>
                  <a:pt x="310896" y="310896"/>
                </a:lnTo>
                <a:lnTo>
                  <a:pt x="0" y="621792"/>
                </a:lnTo>
                <a:lnTo>
                  <a:pt x="2546604" y="621792"/>
                </a:lnTo>
                <a:lnTo>
                  <a:pt x="2857500" y="310896"/>
                </a:lnTo>
                <a:lnTo>
                  <a:pt x="25466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99076" y="3115055"/>
            <a:ext cx="2857500" cy="622300"/>
          </a:xfrm>
          <a:custGeom>
            <a:avLst/>
            <a:gdLst/>
            <a:ahLst/>
            <a:cxnLst/>
            <a:rect l="l" t="t" r="r" b="b"/>
            <a:pathLst>
              <a:path w="2857500" h="622300">
                <a:moveTo>
                  <a:pt x="0" y="0"/>
                </a:moveTo>
                <a:lnTo>
                  <a:pt x="2546604" y="0"/>
                </a:lnTo>
                <a:lnTo>
                  <a:pt x="2857500" y="310896"/>
                </a:lnTo>
                <a:lnTo>
                  <a:pt x="2546604" y="621792"/>
                </a:lnTo>
                <a:lnTo>
                  <a:pt x="0" y="621792"/>
                </a:lnTo>
                <a:lnTo>
                  <a:pt x="310896" y="310896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834888" y="3301110"/>
            <a:ext cx="7874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Gestione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496556" y="3083051"/>
            <a:ext cx="2980944" cy="7360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37704" y="3115055"/>
            <a:ext cx="2856230" cy="622300"/>
          </a:xfrm>
          <a:custGeom>
            <a:avLst/>
            <a:gdLst/>
            <a:ahLst/>
            <a:cxnLst/>
            <a:rect l="l" t="t" r="r" b="b"/>
            <a:pathLst>
              <a:path w="2856229" h="622300">
                <a:moveTo>
                  <a:pt x="2545079" y="0"/>
                </a:moveTo>
                <a:lnTo>
                  <a:pt x="0" y="0"/>
                </a:lnTo>
                <a:lnTo>
                  <a:pt x="310896" y="310896"/>
                </a:lnTo>
                <a:lnTo>
                  <a:pt x="0" y="621792"/>
                </a:lnTo>
                <a:lnTo>
                  <a:pt x="2545079" y="621792"/>
                </a:lnTo>
                <a:lnTo>
                  <a:pt x="2855976" y="310896"/>
                </a:lnTo>
                <a:lnTo>
                  <a:pt x="25450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37704" y="3115055"/>
            <a:ext cx="2856230" cy="622300"/>
          </a:xfrm>
          <a:custGeom>
            <a:avLst/>
            <a:gdLst/>
            <a:ahLst/>
            <a:cxnLst/>
            <a:rect l="l" t="t" r="r" b="b"/>
            <a:pathLst>
              <a:path w="2856229" h="622300">
                <a:moveTo>
                  <a:pt x="0" y="0"/>
                </a:moveTo>
                <a:lnTo>
                  <a:pt x="2545079" y="0"/>
                </a:lnTo>
                <a:lnTo>
                  <a:pt x="2855976" y="310896"/>
                </a:lnTo>
                <a:lnTo>
                  <a:pt x="2545079" y="621792"/>
                </a:lnTo>
                <a:lnTo>
                  <a:pt x="0" y="621792"/>
                </a:lnTo>
                <a:lnTo>
                  <a:pt x="310896" y="310896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244078" y="3301110"/>
            <a:ext cx="14471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BEBEBE"/>
                </a:solidFill>
                <a:latin typeface="Arial"/>
                <a:cs typeface="Arial"/>
              </a:rPr>
              <a:t>Rendicontazione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512557" y="2981705"/>
            <a:ext cx="251460" cy="2514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512557" y="2981705"/>
            <a:ext cx="251460" cy="251460"/>
          </a:xfrm>
          <a:custGeom>
            <a:avLst/>
            <a:gdLst/>
            <a:ahLst/>
            <a:cxnLst/>
            <a:rect l="l" t="t" r="r" b="b"/>
            <a:pathLst>
              <a:path w="251459" h="251460">
                <a:moveTo>
                  <a:pt x="0" y="125730"/>
                </a:moveTo>
                <a:lnTo>
                  <a:pt x="9876" y="76777"/>
                </a:lnTo>
                <a:lnTo>
                  <a:pt x="36814" y="36814"/>
                </a:lnTo>
                <a:lnTo>
                  <a:pt x="76777" y="9876"/>
                </a:lnTo>
                <a:lnTo>
                  <a:pt x="125730" y="0"/>
                </a:lnTo>
                <a:lnTo>
                  <a:pt x="174682" y="9876"/>
                </a:lnTo>
                <a:lnTo>
                  <a:pt x="214645" y="36814"/>
                </a:lnTo>
                <a:lnTo>
                  <a:pt x="241583" y="76777"/>
                </a:lnTo>
                <a:lnTo>
                  <a:pt x="251460" y="125730"/>
                </a:lnTo>
                <a:lnTo>
                  <a:pt x="241583" y="174682"/>
                </a:lnTo>
                <a:lnTo>
                  <a:pt x="214645" y="214645"/>
                </a:lnTo>
                <a:lnTo>
                  <a:pt x="174682" y="241583"/>
                </a:lnTo>
                <a:lnTo>
                  <a:pt x="125730" y="251460"/>
                </a:lnTo>
                <a:lnTo>
                  <a:pt x="76777" y="241583"/>
                </a:lnTo>
                <a:lnTo>
                  <a:pt x="36814" y="214645"/>
                </a:lnTo>
                <a:lnTo>
                  <a:pt x="9876" y="174682"/>
                </a:lnTo>
                <a:lnTo>
                  <a:pt x="0" y="125730"/>
                </a:lnTo>
                <a:close/>
              </a:path>
            </a:pathLst>
          </a:custGeom>
          <a:ln w="25908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587233" y="3006344"/>
            <a:ext cx="10350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001773" y="2981705"/>
            <a:ext cx="252983" cy="2514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01773" y="2981705"/>
            <a:ext cx="253365" cy="251460"/>
          </a:xfrm>
          <a:custGeom>
            <a:avLst/>
            <a:gdLst/>
            <a:ahLst/>
            <a:cxnLst/>
            <a:rect l="l" t="t" r="r" b="b"/>
            <a:pathLst>
              <a:path w="253364" h="251460">
                <a:moveTo>
                  <a:pt x="0" y="125730"/>
                </a:moveTo>
                <a:lnTo>
                  <a:pt x="9941" y="76777"/>
                </a:lnTo>
                <a:lnTo>
                  <a:pt x="37052" y="36814"/>
                </a:lnTo>
                <a:lnTo>
                  <a:pt x="77259" y="9876"/>
                </a:lnTo>
                <a:lnTo>
                  <a:pt x="126492" y="0"/>
                </a:lnTo>
                <a:lnTo>
                  <a:pt x="175724" y="9876"/>
                </a:lnTo>
                <a:lnTo>
                  <a:pt x="215931" y="36814"/>
                </a:lnTo>
                <a:lnTo>
                  <a:pt x="243042" y="76777"/>
                </a:lnTo>
                <a:lnTo>
                  <a:pt x="252983" y="125730"/>
                </a:lnTo>
                <a:lnTo>
                  <a:pt x="243042" y="174682"/>
                </a:lnTo>
                <a:lnTo>
                  <a:pt x="215931" y="214645"/>
                </a:lnTo>
                <a:lnTo>
                  <a:pt x="175724" y="241583"/>
                </a:lnTo>
                <a:lnTo>
                  <a:pt x="126492" y="251460"/>
                </a:lnTo>
                <a:lnTo>
                  <a:pt x="77259" y="241583"/>
                </a:lnTo>
                <a:lnTo>
                  <a:pt x="37052" y="214645"/>
                </a:lnTo>
                <a:lnTo>
                  <a:pt x="9941" y="174682"/>
                </a:lnTo>
                <a:lnTo>
                  <a:pt x="0" y="125730"/>
                </a:lnTo>
                <a:close/>
              </a:path>
            </a:pathLst>
          </a:custGeom>
          <a:ln w="25908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076069" y="3006344"/>
            <a:ext cx="10350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670297" y="3067050"/>
            <a:ext cx="3084830" cy="721360"/>
          </a:xfrm>
          <a:custGeom>
            <a:avLst/>
            <a:gdLst/>
            <a:ahLst/>
            <a:cxnLst/>
            <a:rect l="l" t="t" r="r" b="b"/>
            <a:pathLst>
              <a:path w="3084829" h="721360">
                <a:moveTo>
                  <a:pt x="0" y="0"/>
                </a:moveTo>
                <a:lnTo>
                  <a:pt x="2724150" y="0"/>
                </a:lnTo>
                <a:lnTo>
                  <a:pt x="3084576" y="360425"/>
                </a:lnTo>
                <a:lnTo>
                  <a:pt x="2724150" y="720851"/>
                </a:lnTo>
                <a:lnTo>
                  <a:pt x="0" y="720851"/>
                </a:lnTo>
                <a:lnTo>
                  <a:pt x="360425" y="360425"/>
                </a:lnTo>
                <a:lnTo>
                  <a:pt x="0" y="0"/>
                </a:lnTo>
                <a:close/>
              </a:path>
            </a:pathLst>
          </a:custGeom>
          <a:ln w="28956">
            <a:solidFill>
              <a:srgbClr val="FFC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76978" y="2974085"/>
            <a:ext cx="251460" cy="2514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76978" y="2974085"/>
            <a:ext cx="251460" cy="251460"/>
          </a:xfrm>
          <a:custGeom>
            <a:avLst/>
            <a:gdLst/>
            <a:ahLst/>
            <a:cxnLst/>
            <a:rect l="l" t="t" r="r" b="b"/>
            <a:pathLst>
              <a:path w="251460" h="251460">
                <a:moveTo>
                  <a:pt x="0" y="125729"/>
                </a:moveTo>
                <a:lnTo>
                  <a:pt x="9876" y="76777"/>
                </a:lnTo>
                <a:lnTo>
                  <a:pt x="36814" y="36814"/>
                </a:lnTo>
                <a:lnTo>
                  <a:pt x="76777" y="9876"/>
                </a:lnTo>
                <a:lnTo>
                  <a:pt x="125730" y="0"/>
                </a:lnTo>
                <a:lnTo>
                  <a:pt x="174682" y="9876"/>
                </a:lnTo>
                <a:lnTo>
                  <a:pt x="214645" y="36814"/>
                </a:lnTo>
                <a:lnTo>
                  <a:pt x="241583" y="76777"/>
                </a:lnTo>
                <a:lnTo>
                  <a:pt x="251460" y="125729"/>
                </a:lnTo>
                <a:lnTo>
                  <a:pt x="241583" y="174682"/>
                </a:lnTo>
                <a:lnTo>
                  <a:pt x="214645" y="214645"/>
                </a:lnTo>
                <a:lnTo>
                  <a:pt x="174682" y="241583"/>
                </a:lnTo>
                <a:lnTo>
                  <a:pt x="125730" y="251460"/>
                </a:lnTo>
                <a:lnTo>
                  <a:pt x="76777" y="241583"/>
                </a:lnTo>
                <a:lnTo>
                  <a:pt x="36814" y="214645"/>
                </a:lnTo>
                <a:lnTo>
                  <a:pt x="9876" y="174682"/>
                </a:lnTo>
                <a:lnTo>
                  <a:pt x="0" y="125729"/>
                </a:lnTo>
                <a:close/>
              </a:path>
            </a:pathLst>
          </a:custGeom>
          <a:ln w="2590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850384" y="2998977"/>
            <a:ext cx="10350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173841" y="6555545"/>
            <a:ext cx="2571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54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11156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Ges</a:t>
            </a:r>
            <a:r>
              <a:rPr spc="5" dirty="0"/>
              <a:t>t</a:t>
            </a:r>
            <a:r>
              <a:rPr dirty="0"/>
              <a:t>ione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0575" y="338709"/>
            <a:ext cx="10984230" cy="1541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Introduzione</a:t>
            </a:r>
            <a:endParaRPr sz="1600">
              <a:latin typeface="Arial"/>
              <a:cs typeface="Arial"/>
            </a:endParaRPr>
          </a:p>
          <a:p>
            <a:pPr marL="135255" marR="5080" algn="just">
              <a:lnSpc>
                <a:spcPct val="150000"/>
              </a:lnSpc>
              <a:spcBef>
                <a:spcPts val="1375"/>
              </a:spcBef>
            </a:pP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Dopo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aver individuato e aver assegnato ai diversi progetti/attività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risorse finanziarie disponibili,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le Scuole svolgono le  necessarie operazioni amministrative e contabili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previste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per dare il </a:t>
            </a:r>
            <a:r>
              <a:rPr sz="1600" b="1" spc="-15" dirty="0">
                <a:solidFill>
                  <a:srgbClr val="001F5F"/>
                </a:solidFill>
                <a:latin typeface="Arial"/>
                <a:cs typeface="Arial"/>
              </a:rPr>
              <a:t>via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all'attuazione del Programma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Annuale  attraverso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la fase della</a:t>
            </a:r>
            <a:r>
              <a:rPr sz="1600" b="1" spc="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gestione.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4077" y="2285238"/>
            <a:ext cx="504825" cy="502920"/>
          </a:xfrm>
          <a:custGeom>
            <a:avLst/>
            <a:gdLst/>
            <a:ahLst/>
            <a:cxnLst/>
            <a:rect l="l" t="t" r="r" b="b"/>
            <a:pathLst>
              <a:path w="504825" h="502919">
                <a:moveTo>
                  <a:pt x="0" y="251460"/>
                </a:moveTo>
                <a:lnTo>
                  <a:pt x="4063" y="206243"/>
                </a:lnTo>
                <a:lnTo>
                  <a:pt x="15780" y="163693"/>
                </a:lnTo>
                <a:lnTo>
                  <a:pt x="34436" y="124516"/>
                </a:lnTo>
                <a:lnTo>
                  <a:pt x="59321" y="89422"/>
                </a:lnTo>
                <a:lnTo>
                  <a:pt x="89720" y="59120"/>
                </a:lnTo>
                <a:lnTo>
                  <a:pt x="124922" y="34318"/>
                </a:lnTo>
                <a:lnTo>
                  <a:pt x="164215" y="15725"/>
                </a:lnTo>
                <a:lnTo>
                  <a:pt x="206886" y="4049"/>
                </a:lnTo>
                <a:lnTo>
                  <a:pt x="252222" y="0"/>
                </a:lnTo>
                <a:lnTo>
                  <a:pt x="297557" y="4049"/>
                </a:lnTo>
                <a:lnTo>
                  <a:pt x="340228" y="15725"/>
                </a:lnTo>
                <a:lnTo>
                  <a:pt x="379521" y="34318"/>
                </a:lnTo>
                <a:lnTo>
                  <a:pt x="414723" y="59120"/>
                </a:lnTo>
                <a:lnTo>
                  <a:pt x="445122" y="89422"/>
                </a:lnTo>
                <a:lnTo>
                  <a:pt x="470007" y="124516"/>
                </a:lnTo>
                <a:lnTo>
                  <a:pt x="488663" y="163693"/>
                </a:lnTo>
                <a:lnTo>
                  <a:pt x="500380" y="206243"/>
                </a:lnTo>
                <a:lnTo>
                  <a:pt x="504444" y="251460"/>
                </a:lnTo>
                <a:lnTo>
                  <a:pt x="500380" y="296676"/>
                </a:lnTo>
                <a:lnTo>
                  <a:pt x="488663" y="339226"/>
                </a:lnTo>
                <a:lnTo>
                  <a:pt x="470007" y="378403"/>
                </a:lnTo>
                <a:lnTo>
                  <a:pt x="445122" y="413497"/>
                </a:lnTo>
                <a:lnTo>
                  <a:pt x="414723" y="443799"/>
                </a:lnTo>
                <a:lnTo>
                  <a:pt x="379521" y="468601"/>
                </a:lnTo>
                <a:lnTo>
                  <a:pt x="340228" y="487194"/>
                </a:lnTo>
                <a:lnTo>
                  <a:pt x="297557" y="498870"/>
                </a:lnTo>
                <a:lnTo>
                  <a:pt x="252222" y="502920"/>
                </a:lnTo>
                <a:lnTo>
                  <a:pt x="206886" y="498870"/>
                </a:lnTo>
                <a:lnTo>
                  <a:pt x="164215" y="487194"/>
                </a:lnTo>
                <a:lnTo>
                  <a:pt x="124922" y="468601"/>
                </a:lnTo>
                <a:lnTo>
                  <a:pt x="89720" y="443799"/>
                </a:lnTo>
                <a:lnTo>
                  <a:pt x="59321" y="413497"/>
                </a:lnTo>
                <a:lnTo>
                  <a:pt x="34436" y="378403"/>
                </a:lnTo>
                <a:lnTo>
                  <a:pt x="15780" y="339226"/>
                </a:lnTo>
                <a:lnTo>
                  <a:pt x="4063" y="296676"/>
                </a:lnTo>
                <a:lnTo>
                  <a:pt x="0" y="251460"/>
                </a:lnTo>
                <a:close/>
              </a:path>
            </a:pathLst>
          </a:custGeom>
          <a:ln w="2895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49476" y="2409570"/>
            <a:ext cx="2717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93442" y="2369057"/>
            <a:ext cx="71755" cy="335280"/>
          </a:xfrm>
          <a:custGeom>
            <a:avLst/>
            <a:gdLst/>
            <a:ahLst/>
            <a:cxnLst/>
            <a:rect l="l" t="t" r="r" b="b"/>
            <a:pathLst>
              <a:path w="71755" h="335280">
                <a:moveTo>
                  <a:pt x="0" y="0"/>
                </a:moveTo>
                <a:lnTo>
                  <a:pt x="0" y="335279"/>
                </a:lnTo>
                <a:lnTo>
                  <a:pt x="71627" y="167639"/>
                </a:lnTo>
                <a:lnTo>
                  <a:pt x="0" y="0"/>
                </a:lnTo>
                <a:close/>
              </a:path>
            </a:pathLst>
          </a:custGeom>
          <a:solidFill>
            <a:srgbClr val="2B4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93442" y="2369057"/>
            <a:ext cx="71755" cy="335280"/>
          </a:xfrm>
          <a:custGeom>
            <a:avLst/>
            <a:gdLst/>
            <a:ahLst/>
            <a:cxnLst/>
            <a:rect l="l" t="t" r="r" b="b"/>
            <a:pathLst>
              <a:path w="71755" h="335280">
                <a:moveTo>
                  <a:pt x="0" y="335279"/>
                </a:moveTo>
                <a:lnTo>
                  <a:pt x="71627" y="167639"/>
                </a:lnTo>
                <a:lnTo>
                  <a:pt x="0" y="0"/>
                </a:lnTo>
                <a:lnTo>
                  <a:pt x="0" y="335279"/>
                </a:lnTo>
                <a:close/>
              </a:path>
            </a:pathLst>
          </a:custGeom>
          <a:ln w="2590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687827" y="2424430"/>
            <a:ext cx="47104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È responsabile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della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realizzazione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Programma</a:t>
            </a:r>
            <a:r>
              <a:rPr sz="1400" spc="-2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Annuale.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24077" y="3025901"/>
            <a:ext cx="504825" cy="502920"/>
          </a:xfrm>
          <a:custGeom>
            <a:avLst/>
            <a:gdLst/>
            <a:ahLst/>
            <a:cxnLst/>
            <a:rect l="l" t="t" r="r" b="b"/>
            <a:pathLst>
              <a:path w="504825" h="502920">
                <a:moveTo>
                  <a:pt x="0" y="251460"/>
                </a:moveTo>
                <a:lnTo>
                  <a:pt x="4063" y="206243"/>
                </a:lnTo>
                <a:lnTo>
                  <a:pt x="15780" y="163693"/>
                </a:lnTo>
                <a:lnTo>
                  <a:pt x="34436" y="124516"/>
                </a:lnTo>
                <a:lnTo>
                  <a:pt x="59321" y="89422"/>
                </a:lnTo>
                <a:lnTo>
                  <a:pt x="89720" y="59120"/>
                </a:lnTo>
                <a:lnTo>
                  <a:pt x="124922" y="34318"/>
                </a:lnTo>
                <a:lnTo>
                  <a:pt x="164215" y="15725"/>
                </a:lnTo>
                <a:lnTo>
                  <a:pt x="206886" y="4049"/>
                </a:lnTo>
                <a:lnTo>
                  <a:pt x="252222" y="0"/>
                </a:lnTo>
                <a:lnTo>
                  <a:pt x="297557" y="4049"/>
                </a:lnTo>
                <a:lnTo>
                  <a:pt x="340228" y="15725"/>
                </a:lnTo>
                <a:lnTo>
                  <a:pt x="379521" y="34318"/>
                </a:lnTo>
                <a:lnTo>
                  <a:pt x="414723" y="59120"/>
                </a:lnTo>
                <a:lnTo>
                  <a:pt x="445122" y="89422"/>
                </a:lnTo>
                <a:lnTo>
                  <a:pt x="470007" y="124516"/>
                </a:lnTo>
                <a:lnTo>
                  <a:pt x="488663" y="163693"/>
                </a:lnTo>
                <a:lnTo>
                  <a:pt x="500380" y="206243"/>
                </a:lnTo>
                <a:lnTo>
                  <a:pt x="504444" y="251460"/>
                </a:lnTo>
                <a:lnTo>
                  <a:pt x="500380" y="296676"/>
                </a:lnTo>
                <a:lnTo>
                  <a:pt x="488663" y="339226"/>
                </a:lnTo>
                <a:lnTo>
                  <a:pt x="470007" y="378403"/>
                </a:lnTo>
                <a:lnTo>
                  <a:pt x="445122" y="413497"/>
                </a:lnTo>
                <a:lnTo>
                  <a:pt x="414723" y="443799"/>
                </a:lnTo>
                <a:lnTo>
                  <a:pt x="379521" y="468601"/>
                </a:lnTo>
                <a:lnTo>
                  <a:pt x="340228" y="487194"/>
                </a:lnTo>
                <a:lnTo>
                  <a:pt x="297557" y="498870"/>
                </a:lnTo>
                <a:lnTo>
                  <a:pt x="252222" y="502920"/>
                </a:lnTo>
                <a:lnTo>
                  <a:pt x="206886" y="498870"/>
                </a:lnTo>
                <a:lnTo>
                  <a:pt x="164215" y="487194"/>
                </a:lnTo>
                <a:lnTo>
                  <a:pt x="124922" y="468601"/>
                </a:lnTo>
                <a:lnTo>
                  <a:pt x="89720" y="443799"/>
                </a:lnTo>
                <a:lnTo>
                  <a:pt x="59321" y="413497"/>
                </a:lnTo>
                <a:lnTo>
                  <a:pt x="34436" y="378403"/>
                </a:lnTo>
                <a:lnTo>
                  <a:pt x="15780" y="339226"/>
                </a:lnTo>
                <a:lnTo>
                  <a:pt x="4063" y="296676"/>
                </a:lnTo>
                <a:lnTo>
                  <a:pt x="0" y="251460"/>
                </a:lnTo>
                <a:close/>
              </a:path>
            </a:pathLst>
          </a:custGeom>
          <a:ln w="2895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49476" y="3150488"/>
            <a:ext cx="5403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SGA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393442" y="3109722"/>
            <a:ext cx="71755" cy="335280"/>
          </a:xfrm>
          <a:custGeom>
            <a:avLst/>
            <a:gdLst/>
            <a:ahLst/>
            <a:cxnLst/>
            <a:rect l="l" t="t" r="r" b="b"/>
            <a:pathLst>
              <a:path w="71755" h="335279">
                <a:moveTo>
                  <a:pt x="0" y="0"/>
                </a:moveTo>
                <a:lnTo>
                  <a:pt x="0" y="335279"/>
                </a:lnTo>
                <a:lnTo>
                  <a:pt x="71627" y="167639"/>
                </a:lnTo>
                <a:lnTo>
                  <a:pt x="0" y="0"/>
                </a:lnTo>
                <a:close/>
              </a:path>
            </a:pathLst>
          </a:custGeom>
          <a:solidFill>
            <a:srgbClr val="2B4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93442" y="3109722"/>
            <a:ext cx="71755" cy="335280"/>
          </a:xfrm>
          <a:custGeom>
            <a:avLst/>
            <a:gdLst/>
            <a:ahLst/>
            <a:cxnLst/>
            <a:rect l="l" t="t" r="r" b="b"/>
            <a:pathLst>
              <a:path w="71755" h="335279">
                <a:moveTo>
                  <a:pt x="0" y="335279"/>
                </a:moveTo>
                <a:lnTo>
                  <a:pt x="71627" y="167639"/>
                </a:lnTo>
                <a:lnTo>
                  <a:pt x="0" y="0"/>
                </a:lnTo>
                <a:lnTo>
                  <a:pt x="0" y="335279"/>
                </a:lnTo>
                <a:close/>
              </a:path>
            </a:pathLst>
          </a:custGeom>
          <a:ln w="2590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687827" y="3058217"/>
            <a:ext cx="8439785" cy="986790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Sulla base delle indicazioni fornite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dal DS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imputa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le</a:t>
            </a:r>
            <a:r>
              <a:rPr sz="1400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spese: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840"/>
              </a:spcBef>
              <a:buFont typeface="Courier New"/>
              <a:buChar char="o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al funzionamento amministrativo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didattico</a:t>
            </a:r>
            <a:r>
              <a:rPr sz="1400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generale;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840"/>
              </a:spcBef>
              <a:buFont typeface="Courier New"/>
              <a:buChar char="o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compensi spettanti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al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personale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dipendente per effetto di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norme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contrattuali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disposizioni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400" spc="-2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legge;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639567" y="2924555"/>
            <a:ext cx="8604250" cy="0"/>
          </a:xfrm>
          <a:custGeom>
            <a:avLst/>
            <a:gdLst/>
            <a:ahLst/>
            <a:cxnLst/>
            <a:rect l="l" t="t" r="r" b="b"/>
            <a:pathLst>
              <a:path w="8604250">
                <a:moveTo>
                  <a:pt x="0" y="0"/>
                </a:moveTo>
                <a:lnTo>
                  <a:pt x="8603996" y="0"/>
                </a:lnTo>
              </a:path>
            </a:pathLst>
          </a:custGeom>
          <a:ln w="12192">
            <a:solidFill>
              <a:srgbClr val="001F5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68701" y="4149090"/>
            <a:ext cx="8712835" cy="576580"/>
          </a:xfrm>
          <a:custGeom>
            <a:avLst/>
            <a:gdLst/>
            <a:ahLst/>
            <a:cxnLst/>
            <a:rect l="l" t="t" r="r" b="b"/>
            <a:pathLst>
              <a:path w="8712835" h="576579">
                <a:moveTo>
                  <a:pt x="0" y="576072"/>
                </a:moveTo>
                <a:lnTo>
                  <a:pt x="8712708" y="576072"/>
                </a:lnTo>
                <a:lnTo>
                  <a:pt x="8712708" y="0"/>
                </a:lnTo>
                <a:lnTo>
                  <a:pt x="0" y="0"/>
                </a:lnTo>
                <a:lnTo>
                  <a:pt x="0" y="576072"/>
                </a:lnTo>
                <a:close/>
              </a:path>
            </a:pathLst>
          </a:custGeom>
          <a:ln w="19812">
            <a:solidFill>
              <a:srgbClr val="5B9BD4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01848" y="4614671"/>
            <a:ext cx="77470" cy="398145"/>
          </a:xfrm>
          <a:custGeom>
            <a:avLst/>
            <a:gdLst/>
            <a:ahLst/>
            <a:cxnLst/>
            <a:rect l="l" t="t" r="r" b="b"/>
            <a:pathLst>
              <a:path w="77469" h="398145">
                <a:moveTo>
                  <a:pt x="0" y="321436"/>
                </a:moveTo>
                <a:lnTo>
                  <a:pt x="37718" y="397763"/>
                </a:lnTo>
                <a:lnTo>
                  <a:pt x="69840" y="334263"/>
                </a:lnTo>
                <a:lnTo>
                  <a:pt x="31623" y="334263"/>
                </a:lnTo>
                <a:lnTo>
                  <a:pt x="31665" y="321542"/>
                </a:lnTo>
                <a:lnTo>
                  <a:pt x="0" y="321436"/>
                </a:lnTo>
                <a:close/>
              </a:path>
              <a:path w="77469" h="398145">
                <a:moveTo>
                  <a:pt x="31665" y="321542"/>
                </a:moveTo>
                <a:lnTo>
                  <a:pt x="31623" y="334263"/>
                </a:lnTo>
                <a:lnTo>
                  <a:pt x="44323" y="334263"/>
                </a:lnTo>
                <a:lnTo>
                  <a:pt x="44365" y="321584"/>
                </a:lnTo>
                <a:lnTo>
                  <a:pt x="31665" y="321542"/>
                </a:lnTo>
                <a:close/>
              </a:path>
              <a:path w="77469" h="398145">
                <a:moveTo>
                  <a:pt x="44365" y="321584"/>
                </a:moveTo>
                <a:lnTo>
                  <a:pt x="44323" y="334263"/>
                </a:lnTo>
                <a:lnTo>
                  <a:pt x="69840" y="334263"/>
                </a:lnTo>
                <a:lnTo>
                  <a:pt x="76200" y="321690"/>
                </a:lnTo>
                <a:lnTo>
                  <a:pt x="44365" y="321584"/>
                </a:lnTo>
                <a:close/>
              </a:path>
              <a:path w="77469" h="398145">
                <a:moveTo>
                  <a:pt x="44450" y="296163"/>
                </a:moveTo>
                <a:lnTo>
                  <a:pt x="31750" y="296163"/>
                </a:lnTo>
                <a:lnTo>
                  <a:pt x="31665" y="321542"/>
                </a:lnTo>
                <a:lnTo>
                  <a:pt x="44365" y="321584"/>
                </a:lnTo>
                <a:lnTo>
                  <a:pt x="44450" y="296163"/>
                </a:lnTo>
                <a:close/>
              </a:path>
              <a:path w="77469" h="398145">
                <a:moveTo>
                  <a:pt x="44703" y="245363"/>
                </a:moveTo>
                <a:lnTo>
                  <a:pt x="32003" y="245363"/>
                </a:lnTo>
                <a:lnTo>
                  <a:pt x="31876" y="283463"/>
                </a:lnTo>
                <a:lnTo>
                  <a:pt x="44576" y="283463"/>
                </a:lnTo>
                <a:lnTo>
                  <a:pt x="44703" y="245363"/>
                </a:lnTo>
                <a:close/>
              </a:path>
              <a:path w="77469" h="398145">
                <a:moveTo>
                  <a:pt x="44957" y="194563"/>
                </a:moveTo>
                <a:lnTo>
                  <a:pt x="32257" y="194563"/>
                </a:lnTo>
                <a:lnTo>
                  <a:pt x="32131" y="232663"/>
                </a:lnTo>
                <a:lnTo>
                  <a:pt x="44831" y="232663"/>
                </a:lnTo>
                <a:lnTo>
                  <a:pt x="44957" y="194563"/>
                </a:lnTo>
                <a:close/>
              </a:path>
              <a:path w="77469" h="398145">
                <a:moveTo>
                  <a:pt x="45084" y="143763"/>
                </a:moveTo>
                <a:lnTo>
                  <a:pt x="32384" y="143763"/>
                </a:lnTo>
                <a:lnTo>
                  <a:pt x="32257" y="181863"/>
                </a:lnTo>
                <a:lnTo>
                  <a:pt x="44957" y="181863"/>
                </a:lnTo>
                <a:lnTo>
                  <a:pt x="45084" y="143763"/>
                </a:lnTo>
                <a:close/>
              </a:path>
              <a:path w="77469" h="398145">
                <a:moveTo>
                  <a:pt x="45338" y="92963"/>
                </a:moveTo>
                <a:lnTo>
                  <a:pt x="32638" y="92963"/>
                </a:lnTo>
                <a:lnTo>
                  <a:pt x="32512" y="131063"/>
                </a:lnTo>
                <a:lnTo>
                  <a:pt x="45212" y="131063"/>
                </a:lnTo>
                <a:lnTo>
                  <a:pt x="45338" y="92963"/>
                </a:lnTo>
                <a:close/>
              </a:path>
              <a:path w="77469" h="398145">
                <a:moveTo>
                  <a:pt x="32783" y="74886"/>
                </a:moveTo>
                <a:lnTo>
                  <a:pt x="32765" y="80263"/>
                </a:lnTo>
                <a:lnTo>
                  <a:pt x="45465" y="80263"/>
                </a:lnTo>
                <a:lnTo>
                  <a:pt x="45479" y="76200"/>
                </a:lnTo>
                <a:lnTo>
                  <a:pt x="39115" y="76200"/>
                </a:lnTo>
                <a:lnTo>
                  <a:pt x="32783" y="74886"/>
                </a:lnTo>
                <a:close/>
              </a:path>
              <a:path w="77469" h="398145">
                <a:moveTo>
                  <a:pt x="45593" y="42163"/>
                </a:moveTo>
                <a:lnTo>
                  <a:pt x="32893" y="42163"/>
                </a:lnTo>
                <a:lnTo>
                  <a:pt x="32783" y="74886"/>
                </a:lnTo>
                <a:lnTo>
                  <a:pt x="39115" y="76200"/>
                </a:lnTo>
                <a:lnTo>
                  <a:pt x="45483" y="74945"/>
                </a:lnTo>
                <a:lnTo>
                  <a:pt x="45593" y="42163"/>
                </a:lnTo>
                <a:close/>
              </a:path>
              <a:path w="77469" h="398145">
                <a:moveTo>
                  <a:pt x="45483" y="74945"/>
                </a:moveTo>
                <a:lnTo>
                  <a:pt x="39115" y="76200"/>
                </a:lnTo>
                <a:lnTo>
                  <a:pt x="45479" y="76200"/>
                </a:lnTo>
                <a:lnTo>
                  <a:pt x="45483" y="74945"/>
                </a:lnTo>
                <a:close/>
              </a:path>
              <a:path w="77469" h="398145">
                <a:moveTo>
                  <a:pt x="76526" y="42163"/>
                </a:moveTo>
                <a:lnTo>
                  <a:pt x="45593" y="42163"/>
                </a:lnTo>
                <a:lnTo>
                  <a:pt x="45483" y="74945"/>
                </a:lnTo>
                <a:lnTo>
                  <a:pt x="53911" y="73284"/>
                </a:lnTo>
                <a:lnTo>
                  <a:pt x="66039" y="65166"/>
                </a:lnTo>
                <a:lnTo>
                  <a:pt x="74263" y="53072"/>
                </a:lnTo>
                <a:lnTo>
                  <a:pt x="76526" y="42163"/>
                </a:lnTo>
                <a:close/>
              </a:path>
              <a:path w="77469" h="398145">
                <a:moveTo>
                  <a:pt x="39369" y="0"/>
                </a:moveTo>
                <a:lnTo>
                  <a:pt x="24574" y="2915"/>
                </a:lnTo>
                <a:lnTo>
                  <a:pt x="12445" y="11033"/>
                </a:lnTo>
                <a:lnTo>
                  <a:pt x="4222" y="23127"/>
                </a:lnTo>
                <a:lnTo>
                  <a:pt x="1143" y="37972"/>
                </a:lnTo>
                <a:lnTo>
                  <a:pt x="4058" y="52768"/>
                </a:lnTo>
                <a:lnTo>
                  <a:pt x="12176" y="64896"/>
                </a:lnTo>
                <a:lnTo>
                  <a:pt x="24270" y="73120"/>
                </a:lnTo>
                <a:lnTo>
                  <a:pt x="32783" y="74886"/>
                </a:lnTo>
                <a:lnTo>
                  <a:pt x="32893" y="42163"/>
                </a:lnTo>
                <a:lnTo>
                  <a:pt x="76526" y="42163"/>
                </a:lnTo>
                <a:lnTo>
                  <a:pt x="77343" y="38226"/>
                </a:lnTo>
                <a:lnTo>
                  <a:pt x="74427" y="23431"/>
                </a:lnTo>
                <a:lnTo>
                  <a:pt x="66309" y="11302"/>
                </a:lnTo>
                <a:lnTo>
                  <a:pt x="54215" y="3079"/>
                </a:lnTo>
                <a:lnTo>
                  <a:pt x="39369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646679" y="4020010"/>
            <a:ext cx="8557895" cy="2041525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935"/>
              </a:spcBef>
              <a:tabLst>
                <a:tab pos="339725" algn="l"/>
              </a:tabLst>
            </a:pPr>
            <a:r>
              <a:rPr sz="1400" dirty="0">
                <a:solidFill>
                  <a:srgbClr val="001F5F"/>
                </a:solidFill>
                <a:latin typeface="Courier New"/>
                <a:cs typeface="Courier New"/>
              </a:rPr>
              <a:t>o	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alle</a:t>
            </a:r>
            <a:r>
              <a:rPr sz="1400" spc="3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spese</a:t>
            </a:r>
            <a:r>
              <a:rPr sz="1400" spc="3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400" spc="3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investimento</a:t>
            </a:r>
            <a:r>
              <a:rPr sz="1400" spc="3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spc="3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ai</a:t>
            </a:r>
            <a:r>
              <a:rPr sz="1400" spc="3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progetti,</a:t>
            </a:r>
            <a:r>
              <a:rPr sz="1400" spc="3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nei</a:t>
            </a:r>
            <a:r>
              <a:rPr sz="1400" spc="3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limiti</a:t>
            </a:r>
            <a:r>
              <a:rPr sz="1400" spc="3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della</a:t>
            </a:r>
            <a:r>
              <a:rPr sz="1400" spc="3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rispettiva</a:t>
            </a:r>
            <a:r>
              <a:rPr sz="1400" spc="3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dotazione</a:t>
            </a:r>
            <a:r>
              <a:rPr sz="1400" spc="3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finanziaria</a:t>
            </a:r>
            <a:r>
              <a:rPr sz="1400" spc="3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stabilita</a:t>
            </a:r>
            <a:r>
              <a:rPr sz="1400" spc="3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nel</a:t>
            </a:r>
            <a:endParaRPr sz="1400">
              <a:latin typeface="Arial"/>
              <a:cs typeface="Arial"/>
            </a:endParaRPr>
          </a:p>
          <a:p>
            <a:pPr marL="339725">
              <a:lnSpc>
                <a:spcPct val="100000"/>
              </a:lnSpc>
              <a:spcBef>
                <a:spcPts val="840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Programma Annuale e delle disponibilità riferite</a:t>
            </a:r>
            <a:r>
              <a:rPr sz="1400" spc="-2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singoli progetti.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0000"/>
              </a:lnSpc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Nel caso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in cui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la realizzazione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un progetto richieda l'impiego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risorse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eccedenti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la relativa 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dotazione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finanziaria,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DS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può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ordinare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spesa eccedente,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nel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limite massimo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del </a:t>
            </a:r>
            <a:r>
              <a:rPr sz="1400" b="1" spc="5" dirty="0">
                <a:solidFill>
                  <a:srgbClr val="001F5F"/>
                </a:solidFill>
                <a:latin typeface="Arial"/>
                <a:cs typeface="Arial"/>
              </a:rPr>
              <a:t>10%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della  dotazione originaria del progetto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,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mediante l'utilizzo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fondo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400" spc="-2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riserva.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1171301" y="4614671"/>
            <a:ext cx="77470" cy="398145"/>
          </a:xfrm>
          <a:custGeom>
            <a:avLst/>
            <a:gdLst/>
            <a:ahLst/>
            <a:cxnLst/>
            <a:rect l="l" t="t" r="r" b="b"/>
            <a:pathLst>
              <a:path w="77470" h="398145">
                <a:moveTo>
                  <a:pt x="0" y="321436"/>
                </a:moveTo>
                <a:lnTo>
                  <a:pt x="37719" y="397763"/>
                </a:lnTo>
                <a:lnTo>
                  <a:pt x="69840" y="334263"/>
                </a:lnTo>
                <a:lnTo>
                  <a:pt x="31623" y="334263"/>
                </a:lnTo>
                <a:lnTo>
                  <a:pt x="31665" y="321542"/>
                </a:lnTo>
                <a:lnTo>
                  <a:pt x="0" y="321436"/>
                </a:lnTo>
                <a:close/>
              </a:path>
              <a:path w="77470" h="398145">
                <a:moveTo>
                  <a:pt x="31665" y="321542"/>
                </a:moveTo>
                <a:lnTo>
                  <a:pt x="31623" y="334263"/>
                </a:lnTo>
                <a:lnTo>
                  <a:pt x="44323" y="334263"/>
                </a:lnTo>
                <a:lnTo>
                  <a:pt x="44365" y="321584"/>
                </a:lnTo>
                <a:lnTo>
                  <a:pt x="31665" y="321542"/>
                </a:lnTo>
                <a:close/>
              </a:path>
              <a:path w="77470" h="398145">
                <a:moveTo>
                  <a:pt x="44365" y="321584"/>
                </a:moveTo>
                <a:lnTo>
                  <a:pt x="44323" y="334263"/>
                </a:lnTo>
                <a:lnTo>
                  <a:pt x="69840" y="334263"/>
                </a:lnTo>
                <a:lnTo>
                  <a:pt x="76200" y="321690"/>
                </a:lnTo>
                <a:lnTo>
                  <a:pt x="44365" y="321584"/>
                </a:lnTo>
                <a:close/>
              </a:path>
              <a:path w="77470" h="398145">
                <a:moveTo>
                  <a:pt x="44450" y="296163"/>
                </a:moveTo>
                <a:lnTo>
                  <a:pt x="31750" y="296163"/>
                </a:lnTo>
                <a:lnTo>
                  <a:pt x="31665" y="321542"/>
                </a:lnTo>
                <a:lnTo>
                  <a:pt x="44365" y="321584"/>
                </a:lnTo>
                <a:lnTo>
                  <a:pt x="44450" y="296163"/>
                </a:lnTo>
                <a:close/>
              </a:path>
              <a:path w="77470" h="398145">
                <a:moveTo>
                  <a:pt x="44703" y="245363"/>
                </a:moveTo>
                <a:lnTo>
                  <a:pt x="32003" y="245363"/>
                </a:lnTo>
                <a:lnTo>
                  <a:pt x="31876" y="283463"/>
                </a:lnTo>
                <a:lnTo>
                  <a:pt x="44576" y="283463"/>
                </a:lnTo>
                <a:lnTo>
                  <a:pt x="44703" y="245363"/>
                </a:lnTo>
                <a:close/>
              </a:path>
              <a:path w="77470" h="398145">
                <a:moveTo>
                  <a:pt x="44957" y="194563"/>
                </a:moveTo>
                <a:lnTo>
                  <a:pt x="32257" y="194563"/>
                </a:lnTo>
                <a:lnTo>
                  <a:pt x="32003" y="232663"/>
                </a:lnTo>
                <a:lnTo>
                  <a:pt x="44703" y="232663"/>
                </a:lnTo>
                <a:lnTo>
                  <a:pt x="44957" y="194563"/>
                </a:lnTo>
                <a:close/>
              </a:path>
              <a:path w="77470" h="398145">
                <a:moveTo>
                  <a:pt x="45084" y="143763"/>
                </a:moveTo>
                <a:lnTo>
                  <a:pt x="32384" y="143763"/>
                </a:lnTo>
                <a:lnTo>
                  <a:pt x="32257" y="181863"/>
                </a:lnTo>
                <a:lnTo>
                  <a:pt x="44957" y="181863"/>
                </a:lnTo>
                <a:lnTo>
                  <a:pt x="45084" y="143763"/>
                </a:lnTo>
                <a:close/>
              </a:path>
              <a:path w="77470" h="398145">
                <a:moveTo>
                  <a:pt x="45339" y="92963"/>
                </a:moveTo>
                <a:lnTo>
                  <a:pt x="32639" y="92963"/>
                </a:lnTo>
                <a:lnTo>
                  <a:pt x="32512" y="131063"/>
                </a:lnTo>
                <a:lnTo>
                  <a:pt x="45212" y="131063"/>
                </a:lnTo>
                <a:lnTo>
                  <a:pt x="45339" y="92963"/>
                </a:lnTo>
                <a:close/>
              </a:path>
              <a:path w="77470" h="398145">
                <a:moveTo>
                  <a:pt x="32783" y="74886"/>
                </a:moveTo>
                <a:lnTo>
                  <a:pt x="32766" y="80263"/>
                </a:lnTo>
                <a:lnTo>
                  <a:pt x="45466" y="80263"/>
                </a:lnTo>
                <a:lnTo>
                  <a:pt x="45479" y="76200"/>
                </a:lnTo>
                <a:lnTo>
                  <a:pt x="39116" y="76200"/>
                </a:lnTo>
                <a:lnTo>
                  <a:pt x="32783" y="74886"/>
                </a:lnTo>
                <a:close/>
              </a:path>
              <a:path w="77470" h="398145">
                <a:moveTo>
                  <a:pt x="45593" y="42163"/>
                </a:moveTo>
                <a:lnTo>
                  <a:pt x="32893" y="42163"/>
                </a:lnTo>
                <a:lnTo>
                  <a:pt x="32783" y="74886"/>
                </a:lnTo>
                <a:lnTo>
                  <a:pt x="39116" y="76200"/>
                </a:lnTo>
                <a:lnTo>
                  <a:pt x="45483" y="74945"/>
                </a:lnTo>
                <a:lnTo>
                  <a:pt x="45593" y="42163"/>
                </a:lnTo>
                <a:close/>
              </a:path>
              <a:path w="77470" h="398145">
                <a:moveTo>
                  <a:pt x="45483" y="74945"/>
                </a:moveTo>
                <a:lnTo>
                  <a:pt x="39116" y="76200"/>
                </a:lnTo>
                <a:lnTo>
                  <a:pt x="45479" y="76200"/>
                </a:lnTo>
                <a:lnTo>
                  <a:pt x="45483" y="74945"/>
                </a:lnTo>
                <a:close/>
              </a:path>
              <a:path w="77470" h="398145">
                <a:moveTo>
                  <a:pt x="76526" y="42163"/>
                </a:moveTo>
                <a:lnTo>
                  <a:pt x="45593" y="42163"/>
                </a:lnTo>
                <a:lnTo>
                  <a:pt x="45483" y="74945"/>
                </a:lnTo>
                <a:lnTo>
                  <a:pt x="53911" y="73284"/>
                </a:lnTo>
                <a:lnTo>
                  <a:pt x="66040" y="65166"/>
                </a:lnTo>
                <a:lnTo>
                  <a:pt x="74263" y="53072"/>
                </a:lnTo>
                <a:lnTo>
                  <a:pt x="76526" y="42163"/>
                </a:lnTo>
                <a:close/>
              </a:path>
              <a:path w="77470" h="398145">
                <a:moveTo>
                  <a:pt x="39370" y="0"/>
                </a:moveTo>
                <a:lnTo>
                  <a:pt x="24574" y="2915"/>
                </a:lnTo>
                <a:lnTo>
                  <a:pt x="12446" y="11033"/>
                </a:lnTo>
                <a:lnTo>
                  <a:pt x="4222" y="23127"/>
                </a:lnTo>
                <a:lnTo>
                  <a:pt x="1143" y="37972"/>
                </a:lnTo>
                <a:lnTo>
                  <a:pt x="4058" y="52768"/>
                </a:lnTo>
                <a:lnTo>
                  <a:pt x="12176" y="64896"/>
                </a:lnTo>
                <a:lnTo>
                  <a:pt x="24270" y="73120"/>
                </a:lnTo>
                <a:lnTo>
                  <a:pt x="32783" y="74886"/>
                </a:lnTo>
                <a:lnTo>
                  <a:pt x="32893" y="42163"/>
                </a:lnTo>
                <a:lnTo>
                  <a:pt x="76526" y="42163"/>
                </a:lnTo>
                <a:lnTo>
                  <a:pt x="77343" y="38226"/>
                </a:lnTo>
                <a:lnTo>
                  <a:pt x="74427" y="23431"/>
                </a:lnTo>
                <a:lnTo>
                  <a:pt x="66309" y="11302"/>
                </a:lnTo>
                <a:lnTo>
                  <a:pt x="54215" y="3079"/>
                </a:lnTo>
                <a:lnTo>
                  <a:pt x="3937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50975" y="3233927"/>
            <a:ext cx="6350" cy="36830"/>
          </a:xfrm>
          <a:custGeom>
            <a:avLst/>
            <a:gdLst/>
            <a:ahLst/>
            <a:cxnLst/>
            <a:rect l="l" t="t" r="r" b="b"/>
            <a:pathLst>
              <a:path w="6350" h="36829">
                <a:moveTo>
                  <a:pt x="6096" y="0"/>
                </a:moveTo>
                <a:lnTo>
                  <a:pt x="0" y="2539"/>
                </a:lnTo>
                <a:lnTo>
                  <a:pt x="0" y="36575"/>
                </a:lnTo>
                <a:lnTo>
                  <a:pt x="6096" y="36575"/>
                </a:lnTo>
                <a:lnTo>
                  <a:pt x="6096" y="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5067" y="3246120"/>
            <a:ext cx="5080" cy="24765"/>
          </a:xfrm>
          <a:custGeom>
            <a:avLst/>
            <a:gdLst/>
            <a:ahLst/>
            <a:cxnLst/>
            <a:rect l="l" t="t" r="r" b="b"/>
            <a:pathLst>
              <a:path w="5080" h="24764">
                <a:moveTo>
                  <a:pt x="4571" y="0"/>
                </a:moveTo>
                <a:lnTo>
                  <a:pt x="0" y="2539"/>
                </a:lnTo>
                <a:lnTo>
                  <a:pt x="0" y="24383"/>
                </a:lnTo>
                <a:lnTo>
                  <a:pt x="4571" y="24383"/>
                </a:lnTo>
                <a:lnTo>
                  <a:pt x="4571" y="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76300" y="3165348"/>
            <a:ext cx="155575" cy="256540"/>
          </a:xfrm>
          <a:custGeom>
            <a:avLst/>
            <a:gdLst/>
            <a:ahLst/>
            <a:cxnLst/>
            <a:rect l="l" t="t" r="r" b="b"/>
            <a:pathLst>
              <a:path w="155575" h="256539">
                <a:moveTo>
                  <a:pt x="74193" y="207390"/>
                </a:moveTo>
                <a:lnTo>
                  <a:pt x="57937" y="207390"/>
                </a:lnTo>
                <a:lnTo>
                  <a:pt x="38862" y="256031"/>
                </a:lnTo>
                <a:lnTo>
                  <a:pt x="55118" y="256031"/>
                </a:lnTo>
                <a:lnTo>
                  <a:pt x="74193" y="207390"/>
                </a:lnTo>
                <a:close/>
              </a:path>
              <a:path w="155575" h="256539">
                <a:moveTo>
                  <a:pt x="97510" y="207390"/>
                </a:moveTo>
                <a:lnTo>
                  <a:pt x="80899" y="207390"/>
                </a:lnTo>
                <a:lnTo>
                  <a:pt x="99987" y="256031"/>
                </a:lnTo>
                <a:lnTo>
                  <a:pt x="116586" y="256031"/>
                </a:lnTo>
                <a:lnTo>
                  <a:pt x="97510" y="207390"/>
                </a:lnTo>
                <a:close/>
              </a:path>
              <a:path w="155575" h="256539">
                <a:moveTo>
                  <a:pt x="19431" y="109051"/>
                </a:moveTo>
                <a:lnTo>
                  <a:pt x="18719" y="109727"/>
                </a:lnTo>
                <a:lnTo>
                  <a:pt x="10947" y="110109"/>
                </a:lnTo>
                <a:lnTo>
                  <a:pt x="8483" y="110362"/>
                </a:lnTo>
                <a:lnTo>
                  <a:pt x="0" y="110362"/>
                </a:lnTo>
                <a:lnTo>
                  <a:pt x="0" y="207390"/>
                </a:lnTo>
                <a:lnTo>
                  <a:pt x="155447" y="207390"/>
                </a:lnTo>
                <a:lnTo>
                  <a:pt x="155447" y="175513"/>
                </a:lnTo>
                <a:lnTo>
                  <a:pt x="22606" y="175513"/>
                </a:lnTo>
                <a:lnTo>
                  <a:pt x="22606" y="165100"/>
                </a:lnTo>
                <a:lnTo>
                  <a:pt x="155447" y="165100"/>
                </a:lnTo>
                <a:lnTo>
                  <a:pt x="155447" y="156972"/>
                </a:lnTo>
                <a:lnTo>
                  <a:pt x="22606" y="156972"/>
                </a:lnTo>
                <a:lnTo>
                  <a:pt x="22606" y="146557"/>
                </a:lnTo>
                <a:lnTo>
                  <a:pt x="155447" y="146557"/>
                </a:lnTo>
                <a:lnTo>
                  <a:pt x="155447" y="114426"/>
                </a:lnTo>
                <a:lnTo>
                  <a:pt x="21907" y="114426"/>
                </a:lnTo>
                <a:lnTo>
                  <a:pt x="19431" y="112649"/>
                </a:lnTo>
                <a:lnTo>
                  <a:pt x="19431" y="109051"/>
                </a:lnTo>
                <a:close/>
              </a:path>
              <a:path w="155575" h="256539">
                <a:moveTo>
                  <a:pt x="155447" y="165100"/>
                </a:moveTo>
                <a:lnTo>
                  <a:pt x="94678" y="165100"/>
                </a:lnTo>
                <a:lnTo>
                  <a:pt x="94678" y="175513"/>
                </a:lnTo>
                <a:lnTo>
                  <a:pt x="155447" y="175513"/>
                </a:lnTo>
                <a:lnTo>
                  <a:pt x="155447" y="165100"/>
                </a:lnTo>
                <a:close/>
              </a:path>
              <a:path w="155575" h="256539">
                <a:moveTo>
                  <a:pt x="155447" y="146557"/>
                </a:moveTo>
                <a:lnTo>
                  <a:pt x="122948" y="146557"/>
                </a:lnTo>
                <a:lnTo>
                  <a:pt x="122948" y="156972"/>
                </a:lnTo>
                <a:lnTo>
                  <a:pt x="155447" y="156972"/>
                </a:lnTo>
                <a:lnTo>
                  <a:pt x="155447" y="146557"/>
                </a:lnTo>
                <a:close/>
              </a:path>
              <a:path w="155575" h="256539">
                <a:moveTo>
                  <a:pt x="155447" y="36449"/>
                </a:moveTo>
                <a:lnTo>
                  <a:pt x="125412" y="36449"/>
                </a:lnTo>
                <a:lnTo>
                  <a:pt x="127888" y="38480"/>
                </a:lnTo>
                <a:lnTo>
                  <a:pt x="127888" y="106044"/>
                </a:lnTo>
                <a:lnTo>
                  <a:pt x="133184" y="106044"/>
                </a:lnTo>
                <a:lnTo>
                  <a:pt x="135661" y="107696"/>
                </a:lnTo>
                <a:lnTo>
                  <a:pt x="135661" y="112649"/>
                </a:lnTo>
                <a:lnTo>
                  <a:pt x="133184" y="114426"/>
                </a:lnTo>
                <a:lnTo>
                  <a:pt x="155447" y="114426"/>
                </a:lnTo>
                <a:lnTo>
                  <a:pt x="155447" y="36449"/>
                </a:lnTo>
                <a:close/>
              </a:path>
              <a:path w="155575" h="256539">
                <a:moveTo>
                  <a:pt x="22591" y="106044"/>
                </a:moveTo>
                <a:lnTo>
                  <a:pt x="21907" y="106044"/>
                </a:lnTo>
                <a:lnTo>
                  <a:pt x="19431" y="107696"/>
                </a:lnTo>
                <a:lnTo>
                  <a:pt x="19431" y="109051"/>
                </a:lnTo>
                <a:lnTo>
                  <a:pt x="22591" y="106044"/>
                </a:lnTo>
                <a:close/>
              </a:path>
              <a:path w="155575" h="256539">
                <a:moveTo>
                  <a:pt x="27559" y="94106"/>
                </a:moveTo>
                <a:lnTo>
                  <a:pt x="23672" y="95885"/>
                </a:lnTo>
                <a:lnTo>
                  <a:pt x="23672" y="96392"/>
                </a:lnTo>
                <a:lnTo>
                  <a:pt x="24028" y="97027"/>
                </a:lnTo>
                <a:lnTo>
                  <a:pt x="24028" y="97662"/>
                </a:lnTo>
                <a:lnTo>
                  <a:pt x="24726" y="104012"/>
                </a:lnTo>
                <a:lnTo>
                  <a:pt x="22591" y="106044"/>
                </a:lnTo>
                <a:lnTo>
                  <a:pt x="27559" y="106044"/>
                </a:lnTo>
                <a:lnTo>
                  <a:pt x="27559" y="94106"/>
                </a:lnTo>
                <a:close/>
              </a:path>
              <a:path w="155575" h="256539">
                <a:moveTo>
                  <a:pt x="106692" y="53848"/>
                </a:moveTo>
                <a:lnTo>
                  <a:pt x="88671" y="53848"/>
                </a:lnTo>
                <a:lnTo>
                  <a:pt x="90093" y="55879"/>
                </a:lnTo>
                <a:lnTo>
                  <a:pt x="91859" y="58165"/>
                </a:lnTo>
                <a:lnTo>
                  <a:pt x="98920" y="58165"/>
                </a:lnTo>
                <a:lnTo>
                  <a:pt x="101396" y="60198"/>
                </a:lnTo>
                <a:lnTo>
                  <a:pt x="101396" y="106044"/>
                </a:lnTo>
                <a:lnTo>
                  <a:pt x="106692" y="106044"/>
                </a:lnTo>
                <a:lnTo>
                  <a:pt x="106692" y="53848"/>
                </a:lnTo>
                <a:close/>
              </a:path>
              <a:path w="155575" h="256539">
                <a:moveTo>
                  <a:pt x="20341" y="86867"/>
                </a:moveTo>
                <a:lnTo>
                  <a:pt x="12369" y="86867"/>
                </a:lnTo>
                <a:lnTo>
                  <a:pt x="14490" y="87502"/>
                </a:lnTo>
                <a:lnTo>
                  <a:pt x="16598" y="88646"/>
                </a:lnTo>
                <a:lnTo>
                  <a:pt x="20341" y="86867"/>
                </a:lnTo>
                <a:close/>
              </a:path>
              <a:path w="155575" h="256539">
                <a:moveTo>
                  <a:pt x="155447" y="0"/>
                </a:moveTo>
                <a:lnTo>
                  <a:pt x="0" y="0"/>
                </a:lnTo>
                <a:lnTo>
                  <a:pt x="0" y="87122"/>
                </a:lnTo>
                <a:lnTo>
                  <a:pt x="9182" y="87122"/>
                </a:lnTo>
                <a:lnTo>
                  <a:pt x="9537" y="86867"/>
                </a:lnTo>
                <a:lnTo>
                  <a:pt x="20341" y="86867"/>
                </a:lnTo>
                <a:lnTo>
                  <a:pt x="27559" y="83438"/>
                </a:lnTo>
                <a:lnTo>
                  <a:pt x="27559" y="47243"/>
                </a:lnTo>
                <a:lnTo>
                  <a:pt x="29679" y="45212"/>
                </a:lnTo>
                <a:lnTo>
                  <a:pt x="53695" y="45212"/>
                </a:lnTo>
                <a:lnTo>
                  <a:pt x="53695" y="29844"/>
                </a:lnTo>
                <a:lnTo>
                  <a:pt x="56172" y="27812"/>
                </a:lnTo>
                <a:lnTo>
                  <a:pt x="155447" y="27812"/>
                </a:lnTo>
                <a:lnTo>
                  <a:pt x="155447" y="0"/>
                </a:lnTo>
                <a:close/>
              </a:path>
              <a:path w="155575" h="256539">
                <a:moveTo>
                  <a:pt x="53695" y="45212"/>
                </a:moveTo>
                <a:lnTo>
                  <a:pt x="46278" y="45212"/>
                </a:lnTo>
                <a:lnTo>
                  <a:pt x="48399" y="47243"/>
                </a:lnTo>
                <a:lnTo>
                  <a:pt x="48399" y="73025"/>
                </a:lnTo>
                <a:lnTo>
                  <a:pt x="53695" y="70612"/>
                </a:lnTo>
                <a:lnTo>
                  <a:pt x="53695" y="45212"/>
                </a:lnTo>
                <a:close/>
              </a:path>
              <a:path w="155575" h="256539">
                <a:moveTo>
                  <a:pt x="155447" y="27812"/>
                </a:moveTo>
                <a:lnTo>
                  <a:pt x="72783" y="27812"/>
                </a:lnTo>
                <a:lnTo>
                  <a:pt x="74891" y="29844"/>
                </a:lnTo>
                <a:lnTo>
                  <a:pt x="74891" y="60198"/>
                </a:lnTo>
                <a:lnTo>
                  <a:pt x="88671" y="53848"/>
                </a:lnTo>
                <a:lnTo>
                  <a:pt x="106692" y="53848"/>
                </a:lnTo>
                <a:lnTo>
                  <a:pt x="106692" y="38480"/>
                </a:lnTo>
                <a:lnTo>
                  <a:pt x="109169" y="36449"/>
                </a:lnTo>
                <a:lnTo>
                  <a:pt x="155447" y="36449"/>
                </a:lnTo>
                <a:lnTo>
                  <a:pt x="155447" y="27812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1708" y="3157563"/>
            <a:ext cx="254508" cy="2638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8095" y="2392802"/>
            <a:ext cx="236220" cy="2894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55537" y="207939"/>
            <a:ext cx="1135031" cy="2812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67748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971056" y="0"/>
                </a:moveTo>
                <a:lnTo>
                  <a:pt x="0" y="0"/>
                </a:lnTo>
                <a:lnTo>
                  <a:pt x="0" y="236554"/>
                </a:lnTo>
                <a:lnTo>
                  <a:pt x="971056" y="236554"/>
                </a:lnTo>
                <a:lnTo>
                  <a:pt x="1089676" y="118276"/>
                </a:lnTo>
                <a:lnTo>
                  <a:pt x="971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67748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0" y="0"/>
                </a:moveTo>
                <a:lnTo>
                  <a:pt x="971056" y="0"/>
                </a:lnTo>
                <a:lnTo>
                  <a:pt x="1089676" y="118276"/>
                </a:lnTo>
                <a:lnTo>
                  <a:pt x="971056" y="236554"/>
                </a:lnTo>
                <a:lnTo>
                  <a:pt x="0" y="236554"/>
                </a:lnTo>
                <a:lnTo>
                  <a:pt x="0" y="0"/>
                </a:lnTo>
                <a:close/>
              </a:path>
            </a:pathLst>
          </a:custGeom>
          <a:ln w="463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494148" y="282902"/>
            <a:ext cx="57721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Programmazione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295788" y="207939"/>
            <a:ext cx="1139682" cy="2812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311487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971637" y="0"/>
                </a:moveTo>
                <a:lnTo>
                  <a:pt x="0" y="0"/>
                </a:lnTo>
                <a:lnTo>
                  <a:pt x="118620" y="118276"/>
                </a:lnTo>
                <a:lnTo>
                  <a:pt x="0" y="236554"/>
                </a:lnTo>
                <a:lnTo>
                  <a:pt x="971637" y="236554"/>
                </a:lnTo>
                <a:lnTo>
                  <a:pt x="1090257" y="118276"/>
                </a:lnTo>
                <a:lnTo>
                  <a:pt x="971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311487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0" y="0"/>
                </a:moveTo>
                <a:lnTo>
                  <a:pt x="971637" y="0"/>
                </a:lnTo>
                <a:lnTo>
                  <a:pt x="1090257" y="118276"/>
                </a:lnTo>
                <a:lnTo>
                  <a:pt x="971637" y="236554"/>
                </a:lnTo>
                <a:lnTo>
                  <a:pt x="0" y="236554"/>
                </a:lnTo>
                <a:lnTo>
                  <a:pt x="118620" y="118276"/>
                </a:lnTo>
                <a:lnTo>
                  <a:pt x="0" y="0"/>
                </a:lnTo>
                <a:close/>
              </a:path>
            </a:pathLst>
          </a:custGeom>
          <a:ln w="463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698840" y="282902"/>
            <a:ext cx="31623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001F5F"/>
                </a:solidFill>
                <a:latin typeface="Arial"/>
                <a:cs typeface="Arial"/>
              </a:rPr>
              <a:t>Ge</a:t>
            </a:r>
            <a:r>
              <a:rPr sz="500" b="1" spc="1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500" b="1" spc="10" dirty="0">
                <a:solidFill>
                  <a:srgbClr val="001F5F"/>
                </a:solidFill>
                <a:latin typeface="Arial"/>
                <a:cs typeface="Arial"/>
              </a:rPr>
              <a:t>ti</a:t>
            </a:r>
            <a:r>
              <a:rPr sz="500" b="1" spc="15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500" b="1" spc="2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340691" y="207939"/>
            <a:ext cx="1138519" cy="2812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356391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971056" y="0"/>
                </a:moveTo>
                <a:lnTo>
                  <a:pt x="0" y="0"/>
                </a:lnTo>
                <a:lnTo>
                  <a:pt x="118620" y="118276"/>
                </a:lnTo>
                <a:lnTo>
                  <a:pt x="0" y="236554"/>
                </a:lnTo>
                <a:lnTo>
                  <a:pt x="971056" y="236554"/>
                </a:lnTo>
                <a:lnTo>
                  <a:pt x="1089676" y="118276"/>
                </a:lnTo>
                <a:lnTo>
                  <a:pt x="971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356391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0" y="0"/>
                </a:moveTo>
                <a:lnTo>
                  <a:pt x="971056" y="0"/>
                </a:lnTo>
                <a:lnTo>
                  <a:pt x="1089676" y="118276"/>
                </a:lnTo>
                <a:lnTo>
                  <a:pt x="971056" y="236554"/>
                </a:lnTo>
                <a:lnTo>
                  <a:pt x="0" y="236554"/>
                </a:lnTo>
                <a:lnTo>
                  <a:pt x="118620" y="118276"/>
                </a:lnTo>
                <a:lnTo>
                  <a:pt x="0" y="0"/>
                </a:lnTo>
                <a:close/>
              </a:path>
            </a:pathLst>
          </a:custGeom>
          <a:ln w="463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8618145" y="282902"/>
            <a:ext cx="56832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Rendicontazione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8341861" y="164447"/>
            <a:ext cx="105813" cy="1055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8367434" y="170539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4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239263" y="164447"/>
            <a:ext cx="106394" cy="1055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264700" y="170539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4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249028" y="196342"/>
            <a:ext cx="1198245" cy="285750"/>
          </a:xfrm>
          <a:custGeom>
            <a:avLst/>
            <a:gdLst/>
            <a:ahLst/>
            <a:cxnLst/>
            <a:rect l="l" t="t" r="r" b="b"/>
            <a:pathLst>
              <a:path w="1198245" h="285750">
                <a:moveTo>
                  <a:pt x="25293" y="260023"/>
                </a:moveTo>
                <a:lnTo>
                  <a:pt x="0" y="285257"/>
                </a:lnTo>
                <a:lnTo>
                  <a:pt x="24034" y="285257"/>
                </a:lnTo>
                <a:lnTo>
                  <a:pt x="24034" y="283643"/>
                </a:lnTo>
                <a:lnTo>
                  <a:pt x="17250" y="283643"/>
                </a:lnTo>
                <a:lnTo>
                  <a:pt x="13325" y="274241"/>
                </a:lnTo>
                <a:lnTo>
                  <a:pt x="26661" y="274241"/>
                </a:lnTo>
                <a:lnTo>
                  <a:pt x="33095" y="267812"/>
                </a:lnTo>
                <a:lnTo>
                  <a:pt x="25293" y="260023"/>
                </a:lnTo>
                <a:close/>
              </a:path>
              <a:path w="1198245" h="285750">
                <a:moveTo>
                  <a:pt x="68225" y="274241"/>
                </a:moveTo>
                <a:lnTo>
                  <a:pt x="35082" y="274241"/>
                </a:lnTo>
                <a:lnTo>
                  <a:pt x="35082" y="285257"/>
                </a:lnTo>
                <a:lnTo>
                  <a:pt x="68225" y="285257"/>
                </a:lnTo>
                <a:lnTo>
                  <a:pt x="68225" y="274241"/>
                </a:lnTo>
                <a:close/>
              </a:path>
              <a:path w="1198245" h="285750">
                <a:moveTo>
                  <a:pt x="112417" y="274241"/>
                </a:moveTo>
                <a:lnTo>
                  <a:pt x="79273" y="274241"/>
                </a:lnTo>
                <a:lnTo>
                  <a:pt x="79273" y="285257"/>
                </a:lnTo>
                <a:lnTo>
                  <a:pt x="112417" y="285257"/>
                </a:lnTo>
                <a:lnTo>
                  <a:pt x="112417" y="274241"/>
                </a:lnTo>
                <a:close/>
              </a:path>
              <a:path w="1198245" h="285750">
                <a:moveTo>
                  <a:pt x="156609" y="274241"/>
                </a:moveTo>
                <a:lnTo>
                  <a:pt x="123465" y="274241"/>
                </a:lnTo>
                <a:lnTo>
                  <a:pt x="123465" y="285257"/>
                </a:lnTo>
                <a:lnTo>
                  <a:pt x="156609" y="285257"/>
                </a:lnTo>
                <a:lnTo>
                  <a:pt x="156609" y="274241"/>
                </a:lnTo>
                <a:close/>
              </a:path>
              <a:path w="1198245" h="285750">
                <a:moveTo>
                  <a:pt x="24034" y="274241"/>
                </a:moveTo>
                <a:lnTo>
                  <a:pt x="13325" y="274241"/>
                </a:lnTo>
                <a:lnTo>
                  <a:pt x="17250" y="283643"/>
                </a:lnTo>
                <a:lnTo>
                  <a:pt x="24034" y="276866"/>
                </a:lnTo>
                <a:lnTo>
                  <a:pt x="24034" y="274241"/>
                </a:lnTo>
                <a:close/>
              </a:path>
              <a:path w="1198245" h="285750">
                <a:moveTo>
                  <a:pt x="24034" y="276866"/>
                </a:moveTo>
                <a:lnTo>
                  <a:pt x="17250" y="283643"/>
                </a:lnTo>
                <a:lnTo>
                  <a:pt x="24034" y="283643"/>
                </a:lnTo>
                <a:lnTo>
                  <a:pt x="24034" y="276866"/>
                </a:lnTo>
                <a:close/>
              </a:path>
              <a:path w="1198245" h="285750">
                <a:moveTo>
                  <a:pt x="26661" y="274241"/>
                </a:moveTo>
                <a:lnTo>
                  <a:pt x="24034" y="274241"/>
                </a:lnTo>
                <a:lnTo>
                  <a:pt x="24034" y="276866"/>
                </a:lnTo>
                <a:lnTo>
                  <a:pt x="26661" y="274241"/>
                </a:lnTo>
                <a:close/>
              </a:path>
              <a:path w="1198245" h="285750">
                <a:moveTo>
                  <a:pt x="56548" y="228866"/>
                </a:moveTo>
                <a:lnTo>
                  <a:pt x="33095" y="252233"/>
                </a:lnTo>
                <a:lnTo>
                  <a:pt x="40896" y="260023"/>
                </a:lnTo>
                <a:lnTo>
                  <a:pt x="64349" y="236655"/>
                </a:lnTo>
                <a:lnTo>
                  <a:pt x="56548" y="228866"/>
                </a:lnTo>
                <a:close/>
              </a:path>
              <a:path w="1198245" h="285750">
                <a:moveTo>
                  <a:pt x="87802" y="197708"/>
                </a:moveTo>
                <a:lnTo>
                  <a:pt x="64349" y="221073"/>
                </a:lnTo>
                <a:lnTo>
                  <a:pt x="72150" y="228866"/>
                </a:lnTo>
                <a:lnTo>
                  <a:pt x="95603" y="205496"/>
                </a:lnTo>
                <a:lnTo>
                  <a:pt x="87802" y="197708"/>
                </a:lnTo>
                <a:close/>
              </a:path>
              <a:path w="1198245" h="285750">
                <a:moveTo>
                  <a:pt x="119056" y="166549"/>
                </a:moveTo>
                <a:lnTo>
                  <a:pt x="95603" y="189919"/>
                </a:lnTo>
                <a:lnTo>
                  <a:pt x="103404" y="197708"/>
                </a:lnTo>
                <a:lnTo>
                  <a:pt x="126857" y="174337"/>
                </a:lnTo>
                <a:lnTo>
                  <a:pt x="119056" y="166549"/>
                </a:lnTo>
                <a:close/>
              </a:path>
              <a:path w="1198245" h="285750">
                <a:moveTo>
                  <a:pt x="143017" y="142628"/>
                </a:moveTo>
                <a:lnTo>
                  <a:pt x="126857" y="158760"/>
                </a:lnTo>
                <a:lnTo>
                  <a:pt x="134658" y="166549"/>
                </a:lnTo>
                <a:lnTo>
                  <a:pt x="154768" y="146522"/>
                </a:lnTo>
                <a:lnTo>
                  <a:pt x="146918" y="146522"/>
                </a:lnTo>
                <a:lnTo>
                  <a:pt x="143017" y="142628"/>
                </a:lnTo>
                <a:close/>
              </a:path>
              <a:path w="1198245" h="285750">
                <a:moveTo>
                  <a:pt x="146918" y="138733"/>
                </a:moveTo>
                <a:lnTo>
                  <a:pt x="143017" y="142628"/>
                </a:lnTo>
                <a:lnTo>
                  <a:pt x="146918" y="146522"/>
                </a:lnTo>
                <a:lnTo>
                  <a:pt x="150843" y="142628"/>
                </a:lnTo>
                <a:lnTo>
                  <a:pt x="146918" y="138733"/>
                </a:lnTo>
                <a:close/>
              </a:path>
              <a:path w="1198245" h="285750">
                <a:moveTo>
                  <a:pt x="150843" y="142628"/>
                </a:moveTo>
                <a:lnTo>
                  <a:pt x="146918" y="146522"/>
                </a:lnTo>
                <a:lnTo>
                  <a:pt x="154768" y="146522"/>
                </a:lnTo>
                <a:lnTo>
                  <a:pt x="150843" y="142628"/>
                </a:lnTo>
                <a:close/>
              </a:path>
              <a:path w="1198245" h="285750">
                <a:moveTo>
                  <a:pt x="154768" y="138733"/>
                </a:moveTo>
                <a:lnTo>
                  <a:pt x="146918" y="138733"/>
                </a:lnTo>
                <a:lnTo>
                  <a:pt x="150843" y="142628"/>
                </a:lnTo>
                <a:lnTo>
                  <a:pt x="154768" y="138733"/>
                </a:lnTo>
                <a:close/>
              </a:path>
              <a:path w="1198245" h="285750">
                <a:moveTo>
                  <a:pt x="131315" y="115368"/>
                </a:moveTo>
                <a:lnTo>
                  <a:pt x="123514" y="123156"/>
                </a:lnTo>
                <a:lnTo>
                  <a:pt x="143017" y="142628"/>
                </a:lnTo>
                <a:lnTo>
                  <a:pt x="146918" y="138733"/>
                </a:lnTo>
                <a:lnTo>
                  <a:pt x="154768" y="138733"/>
                </a:lnTo>
                <a:lnTo>
                  <a:pt x="131315" y="115368"/>
                </a:lnTo>
                <a:close/>
              </a:path>
              <a:path w="1198245" h="285750">
                <a:moveTo>
                  <a:pt x="100061" y="84209"/>
                </a:moveTo>
                <a:lnTo>
                  <a:pt x="92260" y="91998"/>
                </a:lnTo>
                <a:lnTo>
                  <a:pt x="115712" y="115368"/>
                </a:lnTo>
                <a:lnTo>
                  <a:pt x="123514" y="107575"/>
                </a:lnTo>
                <a:lnTo>
                  <a:pt x="100061" y="84209"/>
                </a:lnTo>
                <a:close/>
              </a:path>
              <a:path w="1198245" h="285750">
                <a:moveTo>
                  <a:pt x="68807" y="53050"/>
                </a:moveTo>
                <a:lnTo>
                  <a:pt x="61005" y="60839"/>
                </a:lnTo>
                <a:lnTo>
                  <a:pt x="84458" y="84209"/>
                </a:lnTo>
                <a:lnTo>
                  <a:pt x="92260" y="76421"/>
                </a:lnTo>
                <a:lnTo>
                  <a:pt x="68807" y="53050"/>
                </a:lnTo>
                <a:close/>
              </a:path>
              <a:path w="1198245" h="285750">
                <a:moveTo>
                  <a:pt x="37553" y="21891"/>
                </a:moveTo>
                <a:lnTo>
                  <a:pt x="29751" y="29680"/>
                </a:lnTo>
                <a:lnTo>
                  <a:pt x="53204" y="53050"/>
                </a:lnTo>
                <a:lnTo>
                  <a:pt x="61005" y="45262"/>
                </a:lnTo>
                <a:lnTo>
                  <a:pt x="37553" y="21891"/>
                </a:lnTo>
                <a:close/>
              </a:path>
              <a:path w="1198245" h="285750">
                <a:moveTo>
                  <a:pt x="28734" y="0"/>
                </a:moveTo>
                <a:lnTo>
                  <a:pt x="0" y="0"/>
                </a:lnTo>
                <a:lnTo>
                  <a:pt x="21950" y="21891"/>
                </a:lnTo>
                <a:lnTo>
                  <a:pt x="29751" y="14103"/>
                </a:lnTo>
                <a:lnTo>
                  <a:pt x="26661" y="11015"/>
                </a:lnTo>
                <a:lnTo>
                  <a:pt x="13325" y="11015"/>
                </a:lnTo>
                <a:lnTo>
                  <a:pt x="17250" y="1613"/>
                </a:lnTo>
                <a:lnTo>
                  <a:pt x="28734" y="1613"/>
                </a:lnTo>
                <a:lnTo>
                  <a:pt x="28734" y="0"/>
                </a:lnTo>
                <a:close/>
              </a:path>
              <a:path w="1198245" h="285750">
                <a:moveTo>
                  <a:pt x="17250" y="1613"/>
                </a:moveTo>
                <a:lnTo>
                  <a:pt x="13325" y="11015"/>
                </a:lnTo>
                <a:lnTo>
                  <a:pt x="26661" y="11015"/>
                </a:lnTo>
                <a:lnTo>
                  <a:pt x="17250" y="1613"/>
                </a:lnTo>
                <a:close/>
              </a:path>
              <a:path w="1198245" h="285750">
                <a:moveTo>
                  <a:pt x="28734" y="1613"/>
                </a:moveTo>
                <a:lnTo>
                  <a:pt x="17250" y="1613"/>
                </a:lnTo>
                <a:lnTo>
                  <a:pt x="26661" y="11015"/>
                </a:lnTo>
                <a:lnTo>
                  <a:pt x="28734" y="11015"/>
                </a:lnTo>
                <a:lnTo>
                  <a:pt x="28734" y="1613"/>
                </a:lnTo>
                <a:close/>
              </a:path>
              <a:path w="1198245" h="285750">
                <a:moveTo>
                  <a:pt x="72926" y="0"/>
                </a:moveTo>
                <a:lnTo>
                  <a:pt x="39782" y="0"/>
                </a:lnTo>
                <a:lnTo>
                  <a:pt x="39782" y="11015"/>
                </a:lnTo>
                <a:lnTo>
                  <a:pt x="72926" y="11015"/>
                </a:lnTo>
                <a:lnTo>
                  <a:pt x="72926" y="0"/>
                </a:lnTo>
                <a:close/>
              </a:path>
              <a:path w="1198245" h="285750">
                <a:moveTo>
                  <a:pt x="117117" y="0"/>
                </a:moveTo>
                <a:lnTo>
                  <a:pt x="83974" y="0"/>
                </a:lnTo>
                <a:lnTo>
                  <a:pt x="83974" y="11015"/>
                </a:lnTo>
                <a:lnTo>
                  <a:pt x="117117" y="11015"/>
                </a:lnTo>
                <a:lnTo>
                  <a:pt x="117117" y="0"/>
                </a:lnTo>
                <a:close/>
              </a:path>
              <a:path w="1198245" h="285750">
                <a:moveTo>
                  <a:pt x="161309" y="0"/>
                </a:moveTo>
                <a:lnTo>
                  <a:pt x="128165" y="0"/>
                </a:lnTo>
                <a:lnTo>
                  <a:pt x="128165" y="11015"/>
                </a:lnTo>
                <a:lnTo>
                  <a:pt x="161309" y="11015"/>
                </a:lnTo>
                <a:lnTo>
                  <a:pt x="161309" y="0"/>
                </a:lnTo>
                <a:close/>
              </a:path>
              <a:path w="1198245" h="285750">
                <a:moveTo>
                  <a:pt x="205501" y="0"/>
                </a:moveTo>
                <a:lnTo>
                  <a:pt x="172357" y="0"/>
                </a:lnTo>
                <a:lnTo>
                  <a:pt x="172357" y="11015"/>
                </a:lnTo>
                <a:lnTo>
                  <a:pt x="205501" y="11015"/>
                </a:lnTo>
                <a:lnTo>
                  <a:pt x="205501" y="0"/>
                </a:lnTo>
                <a:close/>
              </a:path>
              <a:path w="1198245" h="285750">
                <a:moveTo>
                  <a:pt x="249693" y="0"/>
                </a:moveTo>
                <a:lnTo>
                  <a:pt x="216549" y="0"/>
                </a:lnTo>
                <a:lnTo>
                  <a:pt x="216549" y="11015"/>
                </a:lnTo>
                <a:lnTo>
                  <a:pt x="249693" y="11015"/>
                </a:lnTo>
                <a:lnTo>
                  <a:pt x="249693" y="0"/>
                </a:lnTo>
                <a:close/>
              </a:path>
              <a:path w="1198245" h="285750">
                <a:moveTo>
                  <a:pt x="293885" y="0"/>
                </a:moveTo>
                <a:lnTo>
                  <a:pt x="260741" y="0"/>
                </a:lnTo>
                <a:lnTo>
                  <a:pt x="260741" y="11015"/>
                </a:lnTo>
                <a:lnTo>
                  <a:pt x="293885" y="11015"/>
                </a:lnTo>
                <a:lnTo>
                  <a:pt x="293885" y="0"/>
                </a:lnTo>
                <a:close/>
              </a:path>
              <a:path w="1198245" h="285750">
                <a:moveTo>
                  <a:pt x="338076" y="0"/>
                </a:moveTo>
                <a:lnTo>
                  <a:pt x="304932" y="0"/>
                </a:lnTo>
                <a:lnTo>
                  <a:pt x="304932" y="11015"/>
                </a:lnTo>
                <a:lnTo>
                  <a:pt x="338076" y="11015"/>
                </a:lnTo>
                <a:lnTo>
                  <a:pt x="338076" y="0"/>
                </a:lnTo>
                <a:close/>
              </a:path>
              <a:path w="1198245" h="285750">
                <a:moveTo>
                  <a:pt x="382268" y="0"/>
                </a:moveTo>
                <a:lnTo>
                  <a:pt x="349124" y="0"/>
                </a:lnTo>
                <a:lnTo>
                  <a:pt x="349124" y="11015"/>
                </a:lnTo>
                <a:lnTo>
                  <a:pt x="382268" y="11015"/>
                </a:lnTo>
                <a:lnTo>
                  <a:pt x="382268" y="0"/>
                </a:lnTo>
                <a:close/>
              </a:path>
              <a:path w="1198245" h="285750">
                <a:moveTo>
                  <a:pt x="426460" y="0"/>
                </a:moveTo>
                <a:lnTo>
                  <a:pt x="393316" y="0"/>
                </a:lnTo>
                <a:lnTo>
                  <a:pt x="393316" y="11015"/>
                </a:lnTo>
                <a:lnTo>
                  <a:pt x="426460" y="11015"/>
                </a:lnTo>
                <a:lnTo>
                  <a:pt x="426460" y="0"/>
                </a:lnTo>
                <a:close/>
              </a:path>
              <a:path w="1198245" h="285750">
                <a:moveTo>
                  <a:pt x="470652" y="0"/>
                </a:moveTo>
                <a:lnTo>
                  <a:pt x="437508" y="0"/>
                </a:lnTo>
                <a:lnTo>
                  <a:pt x="437508" y="11015"/>
                </a:lnTo>
                <a:lnTo>
                  <a:pt x="470652" y="11015"/>
                </a:lnTo>
                <a:lnTo>
                  <a:pt x="470652" y="0"/>
                </a:lnTo>
                <a:close/>
              </a:path>
              <a:path w="1198245" h="285750">
                <a:moveTo>
                  <a:pt x="514843" y="0"/>
                </a:moveTo>
                <a:lnTo>
                  <a:pt x="481700" y="0"/>
                </a:lnTo>
                <a:lnTo>
                  <a:pt x="481700" y="11015"/>
                </a:lnTo>
                <a:lnTo>
                  <a:pt x="514843" y="11015"/>
                </a:lnTo>
                <a:lnTo>
                  <a:pt x="514843" y="0"/>
                </a:lnTo>
                <a:close/>
              </a:path>
              <a:path w="1198245" h="285750">
                <a:moveTo>
                  <a:pt x="559035" y="0"/>
                </a:moveTo>
                <a:lnTo>
                  <a:pt x="525891" y="0"/>
                </a:lnTo>
                <a:lnTo>
                  <a:pt x="525891" y="11015"/>
                </a:lnTo>
                <a:lnTo>
                  <a:pt x="559035" y="11015"/>
                </a:lnTo>
                <a:lnTo>
                  <a:pt x="559035" y="0"/>
                </a:lnTo>
                <a:close/>
              </a:path>
              <a:path w="1198245" h="285750">
                <a:moveTo>
                  <a:pt x="603227" y="0"/>
                </a:moveTo>
                <a:lnTo>
                  <a:pt x="570083" y="0"/>
                </a:lnTo>
                <a:lnTo>
                  <a:pt x="570083" y="11015"/>
                </a:lnTo>
                <a:lnTo>
                  <a:pt x="603227" y="11015"/>
                </a:lnTo>
                <a:lnTo>
                  <a:pt x="603227" y="0"/>
                </a:lnTo>
                <a:close/>
              </a:path>
              <a:path w="1198245" h="285750">
                <a:moveTo>
                  <a:pt x="647419" y="0"/>
                </a:moveTo>
                <a:lnTo>
                  <a:pt x="614275" y="0"/>
                </a:lnTo>
                <a:lnTo>
                  <a:pt x="614275" y="11015"/>
                </a:lnTo>
                <a:lnTo>
                  <a:pt x="647419" y="11015"/>
                </a:lnTo>
                <a:lnTo>
                  <a:pt x="647419" y="0"/>
                </a:lnTo>
                <a:close/>
              </a:path>
              <a:path w="1198245" h="285750">
                <a:moveTo>
                  <a:pt x="691611" y="0"/>
                </a:moveTo>
                <a:lnTo>
                  <a:pt x="658467" y="0"/>
                </a:lnTo>
                <a:lnTo>
                  <a:pt x="658467" y="11015"/>
                </a:lnTo>
                <a:lnTo>
                  <a:pt x="691611" y="11015"/>
                </a:lnTo>
                <a:lnTo>
                  <a:pt x="691611" y="0"/>
                </a:lnTo>
                <a:close/>
              </a:path>
              <a:path w="1198245" h="285750">
                <a:moveTo>
                  <a:pt x="735802" y="0"/>
                </a:moveTo>
                <a:lnTo>
                  <a:pt x="702659" y="0"/>
                </a:lnTo>
                <a:lnTo>
                  <a:pt x="702659" y="11015"/>
                </a:lnTo>
                <a:lnTo>
                  <a:pt x="735802" y="11015"/>
                </a:lnTo>
                <a:lnTo>
                  <a:pt x="735802" y="0"/>
                </a:lnTo>
                <a:close/>
              </a:path>
              <a:path w="1198245" h="285750">
                <a:moveTo>
                  <a:pt x="779994" y="0"/>
                </a:moveTo>
                <a:lnTo>
                  <a:pt x="746850" y="0"/>
                </a:lnTo>
                <a:lnTo>
                  <a:pt x="746850" y="11015"/>
                </a:lnTo>
                <a:lnTo>
                  <a:pt x="779994" y="11015"/>
                </a:lnTo>
                <a:lnTo>
                  <a:pt x="779994" y="0"/>
                </a:lnTo>
                <a:close/>
              </a:path>
              <a:path w="1198245" h="285750">
                <a:moveTo>
                  <a:pt x="824186" y="0"/>
                </a:moveTo>
                <a:lnTo>
                  <a:pt x="791042" y="0"/>
                </a:lnTo>
                <a:lnTo>
                  <a:pt x="791042" y="11015"/>
                </a:lnTo>
                <a:lnTo>
                  <a:pt x="824186" y="11015"/>
                </a:lnTo>
                <a:lnTo>
                  <a:pt x="824186" y="0"/>
                </a:lnTo>
                <a:close/>
              </a:path>
              <a:path w="1198245" h="285750">
                <a:moveTo>
                  <a:pt x="868378" y="0"/>
                </a:moveTo>
                <a:lnTo>
                  <a:pt x="835234" y="0"/>
                </a:lnTo>
                <a:lnTo>
                  <a:pt x="835234" y="11015"/>
                </a:lnTo>
                <a:lnTo>
                  <a:pt x="868378" y="11015"/>
                </a:lnTo>
                <a:lnTo>
                  <a:pt x="868378" y="0"/>
                </a:lnTo>
                <a:close/>
              </a:path>
              <a:path w="1198245" h="285750">
                <a:moveTo>
                  <a:pt x="912569" y="0"/>
                </a:moveTo>
                <a:lnTo>
                  <a:pt x="879426" y="0"/>
                </a:lnTo>
                <a:lnTo>
                  <a:pt x="879426" y="11015"/>
                </a:lnTo>
                <a:lnTo>
                  <a:pt x="912569" y="11015"/>
                </a:lnTo>
                <a:lnTo>
                  <a:pt x="912569" y="0"/>
                </a:lnTo>
                <a:close/>
              </a:path>
              <a:path w="1198245" h="285750">
                <a:moveTo>
                  <a:pt x="956761" y="0"/>
                </a:moveTo>
                <a:lnTo>
                  <a:pt x="923617" y="0"/>
                </a:lnTo>
                <a:lnTo>
                  <a:pt x="923617" y="11015"/>
                </a:lnTo>
                <a:lnTo>
                  <a:pt x="956761" y="11015"/>
                </a:lnTo>
                <a:lnTo>
                  <a:pt x="956761" y="0"/>
                </a:lnTo>
                <a:close/>
              </a:path>
              <a:path w="1198245" h="285750">
                <a:moveTo>
                  <a:pt x="1000953" y="0"/>
                </a:moveTo>
                <a:lnTo>
                  <a:pt x="967809" y="0"/>
                </a:lnTo>
                <a:lnTo>
                  <a:pt x="967809" y="11015"/>
                </a:lnTo>
                <a:lnTo>
                  <a:pt x="1000953" y="11015"/>
                </a:lnTo>
                <a:lnTo>
                  <a:pt x="1000953" y="0"/>
                </a:lnTo>
                <a:close/>
              </a:path>
              <a:path w="1198245" h="285750">
                <a:moveTo>
                  <a:pt x="1045145" y="0"/>
                </a:moveTo>
                <a:lnTo>
                  <a:pt x="1012001" y="0"/>
                </a:lnTo>
                <a:lnTo>
                  <a:pt x="1012001" y="11015"/>
                </a:lnTo>
                <a:lnTo>
                  <a:pt x="1045145" y="11015"/>
                </a:lnTo>
                <a:lnTo>
                  <a:pt x="1045145" y="0"/>
                </a:lnTo>
                <a:close/>
              </a:path>
              <a:path w="1198245" h="285750">
                <a:moveTo>
                  <a:pt x="1066027" y="274241"/>
                </a:moveTo>
                <a:lnTo>
                  <a:pt x="1052704" y="274241"/>
                </a:lnTo>
                <a:lnTo>
                  <a:pt x="1051493" y="274739"/>
                </a:lnTo>
                <a:lnTo>
                  <a:pt x="1051493" y="285257"/>
                </a:lnTo>
                <a:lnTo>
                  <a:pt x="1054981" y="285257"/>
                </a:lnTo>
                <a:lnTo>
                  <a:pt x="1066027" y="274241"/>
                </a:lnTo>
                <a:close/>
              </a:path>
              <a:path w="1198245" h="285750">
                <a:moveTo>
                  <a:pt x="1071359" y="253353"/>
                </a:moveTo>
                <a:lnTo>
                  <a:pt x="1048779" y="275854"/>
                </a:lnTo>
                <a:lnTo>
                  <a:pt x="1051493" y="274739"/>
                </a:lnTo>
                <a:lnTo>
                  <a:pt x="1051493" y="274241"/>
                </a:lnTo>
                <a:lnTo>
                  <a:pt x="1066027" y="274241"/>
                </a:lnTo>
                <a:lnTo>
                  <a:pt x="1079161" y="261143"/>
                </a:lnTo>
                <a:lnTo>
                  <a:pt x="1071359" y="253353"/>
                </a:lnTo>
                <a:close/>
              </a:path>
              <a:path w="1198245" h="285750">
                <a:moveTo>
                  <a:pt x="1052704" y="274241"/>
                </a:moveTo>
                <a:lnTo>
                  <a:pt x="1051493" y="274241"/>
                </a:lnTo>
                <a:lnTo>
                  <a:pt x="1051493" y="274739"/>
                </a:lnTo>
                <a:lnTo>
                  <a:pt x="1052704" y="274241"/>
                </a:lnTo>
                <a:close/>
              </a:path>
              <a:path w="1198245" h="285750">
                <a:moveTo>
                  <a:pt x="1102614" y="222194"/>
                </a:moveTo>
                <a:lnTo>
                  <a:pt x="1079161" y="245564"/>
                </a:lnTo>
                <a:lnTo>
                  <a:pt x="1087011" y="253353"/>
                </a:lnTo>
                <a:lnTo>
                  <a:pt x="1110415" y="229982"/>
                </a:lnTo>
                <a:lnTo>
                  <a:pt x="1102614" y="222194"/>
                </a:lnTo>
                <a:close/>
              </a:path>
              <a:path w="1198245" h="285750">
                <a:moveTo>
                  <a:pt x="1133868" y="191035"/>
                </a:moveTo>
                <a:lnTo>
                  <a:pt x="1110415" y="214405"/>
                </a:lnTo>
                <a:lnTo>
                  <a:pt x="1118216" y="222194"/>
                </a:lnTo>
                <a:lnTo>
                  <a:pt x="1141669" y="198828"/>
                </a:lnTo>
                <a:lnTo>
                  <a:pt x="1133868" y="191035"/>
                </a:lnTo>
                <a:close/>
              </a:path>
              <a:path w="1198245" h="285750">
                <a:moveTo>
                  <a:pt x="1165122" y="159881"/>
                </a:moveTo>
                <a:lnTo>
                  <a:pt x="1141669" y="183247"/>
                </a:lnTo>
                <a:lnTo>
                  <a:pt x="1149470" y="191035"/>
                </a:lnTo>
                <a:lnTo>
                  <a:pt x="1172923" y="167670"/>
                </a:lnTo>
                <a:lnTo>
                  <a:pt x="1165122" y="159881"/>
                </a:lnTo>
                <a:close/>
              </a:path>
              <a:path w="1198245" h="285750">
                <a:moveTo>
                  <a:pt x="1182396" y="142629"/>
                </a:moveTo>
                <a:lnTo>
                  <a:pt x="1172923" y="152088"/>
                </a:lnTo>
                <a:lnTo>
                  <a:pt x="1180724" y="159881"/>
                </a:lnTo>
                <a:lnTo>
                  <a:pt x="1194119" y="146522"/>
                </a:lnTo>
                <a:lnTo>
                  <a:pt x="1186297" y="146522"/>
                </a:lnTo>
                <a:lnTo>
                  <a:pt x="1182396" y="142629"/>
                </a:lnTo>
                <a:close/>
              </a:path>
              <a:path w="1198245" h="285750">
                <a:moveTo>
                  <a:pt x="1186297" y="138733"/>
                </a:moveTo>
                <a:lnTo>
                  <a:pt x="1182396" y="142629"/>
                </a:lnTo>
                <a:lnTo>
                  <a:pt x="1186297" y="146522"/>
                </a:lnTo>
                <a:lnTo>
                  <a:pt x="1186297" y="138733"/>
                </a:lnTo>
                <a:close/>
              </a:path>
              <a:path w="1198245" h="285750">
                <a:moveTo>
                  <a:pt x="1194115" y="138733"/>
                </a:moveTo>
                <a:lnTo>
                  <a:pt x="1186297" y="138733"/>
                </a:lnTo>
                <a:lnTo>
                  <a:pt x="1186297" y="146522"/>
                </a:lnTo>
                <a:lnTo>
                  <a:pt x="1194119" y="146522"/>
                </a:lnTo>
                <a:lnTo>
                  <a:pt x="1198023" y="142628"/>
                </a:lnTo>
                <a:lnTo>
                  <a:pt x="1194115" y="138733"/>
                </a:lnTo>
                <a:close/>
              </a:path>
              <a:path w="1198245" h="285750">
                <a:moveTo>
                  <a:pt x="1184068" y="128722"/>
                </a:moveTo>
                <a:lnTo>
                  <a:pt x="1176266" y="136511"/>
                </a:lnTo>
                <a:lnTo>
                  <a:pt x="1182397" y="142628"/>
                </a:lnTo>
                <a:lnTo>
                  <a:pt x="1186297" y="138733"/>
                </a:lnTo>
                <a:lnTo>
                  <a:pt x="1194115" y="138733"/>
                </a:lnTo>
                <a:lnTo>
                  <a:pt x="1184068" y="128722"/>
                </a:lnTo>
                <a:close/>
              </a:path>
              <a:path w="1198245" h="285750">
                <a:moveTo>
                  <a:pt x="1152814" y="97563"/>
                </a:moveTo>
                <a:lnTo>
                  <a:pt x="1145012" y="105352"/>
                </a:lnTo>
                <a:lnTo>
                  <a:pt x="1168465" y="128722"/>
                </a:lnTo>
                <a:lnTo>
                  <a:pt x="1176266" y="120934"/>
                </a:lnTo>
                <a:lnTo>
                  <a:pt x="1152814" y="97563"/>
                </a:lnTo>
                <a:close/>
              </a:path>
              <a:path w="1198245" h="285750">
                <a:moveTo>
                  <a:pt x="1121608" y="66405"/>
                </a:moveTo>
                <a:lnTo>
                  <a:pt x="1113758" y="74193"/>
                </a:lnTo>
                <a:lnTo>
                  <a:pt x="1137211" y="97563"/>
                </a:lnTo>
                <a:lnTo>
                  <a:pt x="1145012" y="89775"/>
                </a:lnTo>
                <a:lnTo>
                  <a:pt x="1121608" y="66405"/>
                </a:lnTo>
                <a:close/>
              </a:path>
              <a:path w="1198245" h="285750">
                <a:moveTo>
                  <a:pt x="1090354" y="35246"/>
                </a:moveTo>
                <a:lnTo>
                  <a:pt x="1082504" y="43034"/>
                </a:lnTo>
                <a:lnTo>
                  <a:pt x="1105957" y="66405"/>
                </a:lnTo>
                <a:lnTo>
                  <a:pt x="1113758" y="58616"/>
                </a:lnTo>
                <a:lnTo>
                  <a:pt x="1090354" y="35246"/>
                </a:lnTo>
                <a:close/>
              </a:path>
              <a:path w="1198245" h="285750">
                <a:moveTo>
                  <a:pt x="1059100" y="4087"/>
                </a:moveTo>
                <a:lnTo>
                  <a:pt x="1051299" y="11880"/>
                </a:lnTo>
                <a:lnTo>
                  <a:pt x="1074703" y="35246"/>
                </a:lnTo>
                <a:lnTo>
                  <a:pt x="1082504" y="27457"/>
                </a:lnTo>
                <a:lnTo>
                  <a:pt x="1059100" y="4087"/>
                </a:lnTo>
                <a:close/>
              </a:path>
              <a:path w="1198245" h="285750">
                <a:moveTo>
                  <a:pt x="1040445" y="274241"/>
                </a:moveTo>
                <a:lnTo>
                  <a:pt x="1007301" y="274241"/>
                </a:lnTo>
                <a:lnTo>
                  <a:pt x="1007301" y="285257"/>
                </a:lnTo>
                <a:lnTo>
                  <a:pt x="1040445" y="285257"/>
                </a:lnTo>
                <a:lnTo>
                  <a:pt x="1040445" y="274241"/>
                </a:lnTo>
                <a:close/>
              </a:path>
              <a:path w="1198245" h="285750">
                <a:moveTo>
                  <a:pt x="996253" y="274241"/>
                </a:moveTo>
                <a:lnTo>
                  <a:pt x="963109" y="274241"/>
                </a:lnTo>
                <a:lnTo>
                  <a:pt x="963109" y="285257"/>
                </a:lnTo>
                <a:lnTo>
                  <a:pt x="996253" y="285257"/>
                </a:lnTo>
                <a:lnTo>
                  <a:pt x="996253" y="274241"/>
                </a:lnTo>
                <a:close/>
              </a:path>
              <a:path w="1198245" h="285750">
                <a:moveTo>
                  <a:pt x="952061" y="274241"/>
                </a:moveTo>
                <a:lnTo>
                  <a:pt x="918917" y="274241"/>
                </a:lnTo>
                <a:lnTo>
                  <a:pt x="918917" y="285257"/>
                </a:lnTo>
                <a:lnTo>
                  <a:pt x="952061" y="285257"/>
                </a:lnTo>
                <a:lnTo>
                  <a:pt x="952061" y="274241"/>
                </a:lnTo>
                <a:close/>
              </a:path>
              <a:path w="1198245" h="285750">
                <a:moveTo>
                  <a:pt x="907869" y="274241"/>
                </a:moveTo>
                <a:lnTo>
                  <a:pt x="874725" y="274241"/>
                </a:lnTo>
                <a:lnTo>
                  <a:pt x="874725" y="285257"/>
                </a:lnTo>
                <a:lnTo>
                  <a:pt x="907869" y="285257"/>
                </a:lnTo>
                <a:lnTo>
                  <a:pt x="907869" y="274241"/>
                </a:lnTo>
                <a:close/>
              </a:path>
              <a:path w="1198245" h="285750">
                <a:moveTo>
                  <a:pt x="863677" y="274241"/>
                </a:moveTo>
                <a:lnTo>
                  <a:pt x="830534" y="274241"/>
                </a:lnTo>
                <a:lnTo>
                  <a:pt x="830534" y="285257"/>
                </a:lnTo>
                <a:lnTo>
                  <a:pt x="863677" y="285257"/>
                </a:lnTo>
                <a:lnTo>
                  <a:pt x="863677" y="274241"/>
                </a:lnTo>
                <a:close/>
              </a:path>
              <a:path w="1198245" h="285750">
                <a:moveTo>
                  <a:pt x="819486" y="274241"/>
                </a:moveTo>
                <a:lnTo>
                  <a:pt x="786342" y="274241"/>
                </a:lnTo>
                <a:lnTo>
                  <a:pt x="786342" y="285257"/>
                </a:lnTo>
                <a:lnTo>
                  <a:pt x="819486" y="285257"/>
                </a:lnTo>
                <a:lnTo>
                  <a:pt x="819486" y="274241"/>
                </a:lnTo>
                <a:close/>
              </a:path>
              <a:path w="1198245" h="285750">
                <a:moveTo>
                  <a:pt x="775294" y="274241"/>
                </a:moveTo>
                <a:lnTo>
                  <a:pt x="742150" y="274241"/>
                </a:lnTo>
                <a:lnTo>
                  <a:pt x="742150" y="285257"/>
                </a:lnTo>
                <a:lnTo>
                  <a:pt x="775294" y="285257"/>
                </a:lnTo>
                <a:lnTo>
                  <a:pt x="775294" y="274241"/>
                </a:lnTo>
                <a:close/>
              </a:path>
              <a:path w="1198245" h="285750">
                <a:moveTo>
                  <a:pt x="731102" y="274241"/>
                </a:moveTo>
                <a:lnTo>
                  <a:pt x="697958" y="274241"/>
                </a:lnTo>
                <a:lnTo>
                  <a:pt x="697958" y="285257"/>
                </a:lnTo>
                <a:lnTo>
                  <a:pt x="731102" y="285257"/>
                </a:lnTo>
                <a:lnTo>
                  <a:pt x="731102" y="274241"/>
                </a:lnTo>
                <a:close/>
              </a:path>
              <a:path w="1198245" h="285750">
                <a:moveTo>
                  <a:pt x="686910" y="274241"/>
                </a:moveTo>
                <a:lnTo>
                  <a:pt x="653767" y="274241"/>
                </a:lnTo>
                <a:lnTo>
                  <a:pt x="653767" y="285257"/>
                </a:lnTo>
                <a:lnTo>
                  <a:pt x="686910" y="285257"/>
                </a:lnTo>
                <a:lnTo>
                  <a:pt x="686910" y="274241"/>
                </a:lnTo>
                <a:close/>
              </a:path>
              <a:path w="1198245" h="285750">
                <a:moveTo>
                  <a:pt x="642719" y="274241"/>
                </a:moveTo>
                <a:lnTo>
                  <a:pt x="609575" y="274241"/>
                </a:lnTo>
                <a:lnTo>
                  <a:pt x="609575" y="285257"/>
                </a:lnTo>
                <a:lnTo>
                  <a:pt x="642719" y="285257"/>
                </a:lnTo>
                <a:lnTo>
                  <a:pt x="642719" y="274241"/>
                </a:lnTo>
                <a:close/>
              </a:path>
              <a:path w="1198245" h="285750">
                <a:moveTo>
                  <a:pt x="598527" y="274241"/>
                </a:moveTo>
                <a:lnTo>
                  <a:pt x="565383" y="274241"/>
                </a:lnTo>
                <a:lnTo>
                  <a:pt x="565383" y="285257"/>
                </a:lnTo>
                <a:lnTo>
                  <a:pt x="598527" y="285257"/>
                </a:lnTo>
                <a:lnTo>
                  <a:pt x="598527" y="274241"/>
                </a:lnTo>
                <a:close/>
              </a:path>
              <a:path w="1198245" h="285750">
                <a:moveTo>
                  <a:pt x="554335" y="274241"/>
                </a:moveTo>
                <a:lnTo>
                  <a:pt x="521191" y="274241"/>
                </a:lnTo>
                <a:lnTo>
                  <a:pt x="521191" y="285257"/>
                </a:lnTo>
                <a:lnTo>
                  <a:pt x="554335" y="285257"/>
                </a:lnTo>
                <a:lnTo>
                  <a:pt x="554335" y="274241"/>
                </a:lnTo>
                <a:close/>
              </a:path>
              <a:path w="1198245" h="285750">
                <a:moveTo>
                  <a:pt x="510143" y="274241"/>
                </a:moveTo>
                <a:lnTo>
                  <a:pt x="476999" y="274241"/>
                </a:lnTo>
                <a:lnTo>
                  <a:pt x="476999" y="285257"/>
                </a:lnTo>
                <a:lnTo>
                  <a:pt x="510143" y="285257"/>
                </a:lnTo>
                <a:lnTo>
                  <a:pt x="510143" y="274241"/>
                </a:lnTo>
                <a:close/>
              </a:path>
              <a:path w="1198245" h="285750">
                <a:moveTo>
                  <a:pt x="465951" y="274241"/>
                </a:moveTo>
                <a:lnTo>
                  <a:pt x="432808" y="274241"/>
                </a:lnTo>
                <a:lnTo>
                  <a:pt x="432808" y="285257"/>
                </a:lnTo>
                <a:lnTo>
                  <a:pt x="465951" y="285257"/>
                </a:lnTo>
                <a:lnTo>
                  <a:pt x="465951" y="274241"/>
                </a:lnTo>
                <a:close/>
              </a:path>
              <a:path w="1198245" h="285750">
                <a:moveTo>
                  <a:pt x="421760" y="274241"/>
                </a:moveTo>
                <a:lnTo>
                  <a:pt x="388616" y="274241"/>
                </a:lnTo>
                <a:lnTo>
                  <a:pt x="388616" y="285257"/>
                </a:lnTo>
                <a:lnTo>
                  <a:pt x="421760" y="285257"/>
                </a:lnTo>
                <a:lnTo>
                  <a:pt x="421760" y="274241"/>
                </a:lnTo>
                <a:close/>
              </a:path>
              <a:path w="1198245" h="285750">
                <a:moveTo>
                  <a:pt x="377568" y="274241"/>
                </a:moveTo>
                <a:lnTo>
                  <a:pt x="344424" y="274241"/>
                </a:lnTo>
                <a:lnTo>
                  <a:pt x="344424" y="285257"/>
                </a:lnTo>
                <a:lnTo>
                  <a:pt x="377568" y="285257"/>
                </a:lnTo>
                <a:lnTo>
                  <a:pt x="377568" y="274241"/>
                </a:lnTo>
                <a:close/>
              </a:path>
              <a:path w="1198245" h="285750">
                <a:moveTo>
                  <a:pt x="333376" y="274241"/>
                </a:moveTo>
                <a:lnTo>
                  <a:pt x="300232" y="274241"/>
                </a:lnTo>
                <a:lnTo>
                  <a:pt x="300232" y="285257"/>
                </a:lnTo>
                <a:lnTo>
                  <a:pt x="333376" y="285257"/>
                </a:lnTo>
                <a:lnTo>
                  <a:pt x="333376" y="274241"/>
                </a:lnTo>
                <a:close/>
              </a:path>
              <a:path w="1198245" h="285750">
                <a:moveTo>
                  <a:pt x="289184" y="274241"/>
                </a:moveTo>
                <a:lnTo>
                  <a:pt x="256040" y="274241"/>
                </a:lnTo>
                <a:lnTo>
                  <a:pt x="256040" y="285257"/>
                </a:lnTo>
                <a:lnTo>
                  <a:pt x="289184" y="285257"/>
                </a:lnTo>
                <a:lnTo>
                  <a:pt x="289184" y="274241"/>
                </a:lnTo>
                <a:close/>
              </a:path>
              <a:path w="1198245" h="285750">
                <a:moveTo>
                  <a:pt x="244993" y="274241"/>
                </a:moveTo>
                <a:lnTo>
                  <a:pt x="211849" y="274241"/>
                </a:lnTo>
                <a:lnTo>
                  <a:pt x="211849" y="285257"/>
                </a:lnTo>
                <a:lnTo>
                  <a:pt x="244993" y="285257"/>
                </a:lnTo>
                <a:lnTo>
                  <a:pt x="244993" y="274241"/>
                </a:lnTo>
                <a:close/>
              </a:path>
              <a:path w="1198245" h="285750">
                <a:moveTo>
                  <a:pt x="200801" y="274241"/>
                </a:moveTo>
                <a:lnTo>
                  <a:pt x="167657" y="274241"/>
                </a:lnTo>
                <a:lnTo>
                  <a:pt x="167657" y="285257"/>
                </a:lnTo>
                <a:lnTo>
                  <a:pt x="200801" y="285257"/>
                </a:lnTo>
                <a:lnTo>
                  <a:pt x="200801" y="274241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298121" y="161548"/>
            <a:ext cx="105813" cy="1055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7323210" y="167757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4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1173841" y="6555545"/>
            <a:ext cx="2571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55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13715" y="879474"/>
            <a:ext cx="79863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Di seguito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si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illustrano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principali fasi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relative alla gestione delle entrare e delle</a:t>
            </a:r>
            <a:r>
              <a:rPr sz="1600" spc="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spese.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0575" y="31242"/>
            <a:ext cx="3050540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Gestione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Le fasi delle entrate e delle</a:t>
            </a:r>
            <a:r>
              <a:rPr sz="1600" b="0" spc="10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spese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55537" y="207939"/>
            <a:ext cx="1135031" cy="2812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67748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971056" y="0"/>
                </a:moveTo>
                <a:lnTo>
                  <a:pt x="0" y="0"/>
                </a:lnTo>
                <a:lnTo>
                  <a:pt x="0" y="236554"/>
                </a:lnTo>
                <a:lnTo>
                  <a:pt x="971056" y="236554"/>
                </a:lnTo>
                <a:lnTo>
                  <a:pt x="1089676" y="118276"/>
                </a:lnTo>
                <a:lnTo>
                  <a:pt x="971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67748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0" y="0"/>
                </a:moveTo>
                <a:lnTo>
                  <a:pt x="971056" y="0"/>
                </a:lnTo>
                <a:lnTo>
                  <a:pt x="1089676" y="118276"/>
                </a:lnTo>
                <a:lnTo>
                  <a:pt x="971056" y="236554"/>
                </a:lnTo>
                <a:lnTo>
                  <a:pt x="0" y="236554"/>
                </a:lnTo>
                <a:lnTo>
                  <a:pt x="0" y="0"/>
                </a:lnTo>
                <a:close/>
              </a:path>
            </a:pathLst>
          </a:custGeom>
          <a:ln w="463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494148" y="282902"/>
            <a:ext cx="57721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Programmazione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295788" y="207939"/>
            <a:ext cx="1139682" cy="281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11487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971637" y="0"/>
                </a:moveTo>
                <a:lnTo>
                  <a:pt x="0" y="0"/>
                </a:lnTo>
                <a:lnTo>
                  <a:pt x="118620" y="118276"/>
                </a:lnTo>
                <a:lnTo>
                  <a:pt x="0" y="236554"/>
                </a:lnTo>
                <a:lnTo>
                  <a:pt x="971637" y="236554"/>
                </a:lnTo>
                <a:lnTo>
                  <a:pt x="1090257" y="118276"/>
                </a:lnTo>
                <a:lnTo>
                  <a:pt x="971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11487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0" y="0"/>
                </a:moveTo>
                <a:lnTo>
                  <a:pt x="971637" y="0"/>
                </a:lnTo>
                <a:lnTo>
                  <a:pt x="1090257" y="118276"/>
                </a:lnTo>
                <a:lnTo>
                  <a:pt x="971637" y="236554"/>
                </a:lnTo>
                <a:lnTo>
                  <a:pt x="0" y="236554"/>
                </a:lnTo>
                <a:lnTo>
                  <a:pt x="118620" y="118276"/>
                </a:lnTo>
                <a:lnTo>
                  <a:pt x="0" y="0"/>
                </a:lnTo>
                <a:close/>
              </a:path>
            </a:pathLst>
          </a:custGeom>
          <a:ln w="463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698840" y="282902"/>
            <a:ext cx="31623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001F5F"/>
                </a:solidFill>
                <a:latin typeface="Arial"/>
                <a:cs typeface="Arial"/>
              </a:rPr>
              <a:t>Ge</a:t>
            </a:r>
            <a:r>
              <a:rPr sz="500" b="1" spc="1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500" b="1" spc="10" dirty="0">
                <a:solidFill>
                  <a:srgbClr val="001F5F"/>
                </a:solidFill>
                <a:latin typeface="Arial"/>
                <a:cs typeface="Arial"/>
              </a:rPr>
              <a:t>ti</a:t>
            </a:r>
            <a:r>
              <a:rPr sz="500" b="1" spc="15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500" b="1" spc="2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340691" y="207939"/>
            <a:ext cx="1138519" cy="281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56391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971056" y="0"/>
                </a:moveTo>
                <a:lnTo>
                  <a:pt x="0" y="0"/>
                </a:lnTo>
                <a:lnTo>
                  <a:pt x="118620" y="118276"/>
                </a:lnTo>
                <a:lnTo>
                  <a:pt x="0" y="236554"/>
                </a:lnTo>
                <a:lnTo>
                  <a:pt x="971056" y="236554"/>
                </a:lnTo>
                <a:lnTo>
                  <a:pt x="1089676" y="118276"/>
                </a:lnTo>
                <a:lnTo>
                  <a:pt x="971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356391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0" y="0"/>
                </a:moveTo>
                <a:lnTo>
                  <a:pt x="971056" y="0"/>
                </a:lnTo>
                <a:lnTo>
                  <a:pt x="1089676" y="118276"/>
                </a:lnTo>
                <a:lnTo>
                  <a:pt x="971056" y="236554"/>
                </a:lnTo>
                <a:lnTo>
                  <a:pt x="0" y="236554"/>
                </a:lnTo>
                <a:lnTo>
                  <a:pt x="118620" y="118276"/>
                </a:lnTo>
                <a:lnTo>
                  <a:pt x="0" y="0"/>
                </a:lnTo>
                <a:close/>
              </a:path>
            </a:pathLst>
          </a:custGeom>
          <a:ln w="463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618145" y="282902"/>
            <a:ext cx="56832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Rendicontazione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341861" y="164447"/>
            <a:ext cx="105813" cy="1055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367434" y="170539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239263" y="164447"/>
            <a:ext cx="106394" cy="1055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264700" y="170539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4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249028" y="196342"/>
            <a:ext cx="1198245" cy="285750"/>
          </a:xfrm>
          <a:custGeom>
            <a:avLst/>
            <a:gdLst/>
            <a:ahLst/>
            <a:cxnLst/>
            <a:rect l="l" t="t" r="r" b="b"/>
            <a:pathLst>
              <a:path w="1198245" h="285750">
                <a:moveTo>
                  <a:pt x="25293" y="260023"/>
                </a:moveTo>
                <a:lnTo>
                  <a:pt x="0" y="285257"/>
                </a:lnTo>
                <a:lnTo>
                  <a:pt x="24034" y="285257"/>
                </a:lnTo>
                <a:lnTo>
                  <a:pt x="24034" y="283643"/>
                </a:lnTo>
                <a:lnTo>
                  <a:pt x="17250" y="283643"/>
                </a:lnTo>
                <a:lnTo>
                  <a:pt x="13325" y="274241"/>
                </a:lnTo>
                <a:lnTo>
                  <a:pt x="26661" y="274241"/>
                </a:lnTo>
                <a:lnTo>
                  <a:pt x="33095" y="267812"/>
                </a:lnTo>
                <a:lnTo>
                  <a:pt x="25293" y="260023"/>
                </a:lnTo>
                <a:close/>
              </a:path>
              <a:path w="1198245" h="285750">
                <a:moveTo>
                  <a:pt x="68225" y="274241"/>
                </a:moveTo>
                <a:lnTo>
                  <a:pt x="35082" y="274241"/>
                </a:lnTo>
                <a:lnTo>
                  <a:pt x="35082" y="285257"/>
                </a:lnTo>
                <a:lnTo>
                  <a:pt x="68225" y="285257"/>
                </a:lnTo>
                <a:lnTo>
                  <a:pt x="68225" y="274241"/>
                </a:lnTo>
                <a:close/>
              </a:path>
              <a:path w="1198245" h="285750">
                <a:moveTo>
                  <a:pt x="112417" y="274241"/>
                </a:moveTo>
                <a:lnTo>
                  <a:pt x="79273" y="274241"/>
                </a:lnTo>
                <a:lnTo>
                  <a:pt x="79273" y="285257"/>
                </a:lnTo>
                <a:lnTo>
                  <a:pt x="112417" y="285257"/>
                </a:lnTo>
                <a:lnTo>
                  <a:pt x="112417" y="274241"/>
                </a:lnTo>
                <a:close/>
              </a:path>
              <a:path w="1198245" h="285750">
                <a:moveTo>
                  <a:pt x="156609" y="274241"/>
                </a:moveTo>
                <a:lnTo>
                  <a:pt x="123465" y="274241"/>
                </a:lnTo>
                <a:lnTo>
                  <a:pt x="123465" y="285257"/>
                </a:lnTo>
                <a:lnTo>
                  <a:pt x="156609" y="285257"/>
                </a:lnTo>
                <a:lnTo>
                  <a:pt x="156609" y="274241"/>
                </a:lnTo>
                <a:close/>
              </a:path>
              <a:path w="1198245" h="285750">
                <a:moveTo>
                  <a:pt x="24034" y="274241"/>
                </a:moveTo>
                <a:lnTo>
                  <a:pt x="13325" y="274241"/>
                </a:lnTo>
                <a:lnTo>
                  <a:pt x="17250" y="283643"/>
                </a:lnTo>
                <a:lnTo>
                  <a:pt x="24034" y="276866"/>
                </a:lnTo>
                <a:lnTo>
                  <a:pt x="24034" y="274241"/>
                </a:lnTo>
                <a:close/>
              </a:path>
              <a:path w="1198245" h="285750">
                <a:moveTo>
                  <a:pt x="24034" y="276866"/>
                </a:moveTo>
                <a:lnTo>
                  <a:pt x="17250" y="283643"/>
                </a:lnTo>
                <a:lnTo>
                  <a:pt x="24034" y="283643"/>
                </a:lnTo>
                <a:lnTo>
                  <a:pt x="24034" y="276866"/>
                </a:lnTo>
                <a:close/>
              </a:path>
              <a:path w="1198245" h="285750">
                <a:moveTo>
                  <a:pt x="26661" y="274241"/>
                </a:moveTo>
                <a:lnTo>
                  <a:pt x="24034" y="274241"/>
                </a:lnTo>
                <a:lnTo>
                  <a:pt x="24034" y="276866"/>
                </a:lnTo>
                <a:lnTo>
                  <a:pt x="26661" y="274241"/>
                </a:lnTo>
                <a:close/>
              </a:path>
              <a:path w="1198245" h="285750">
                <a:moveTo>
                  <a:pt x="56548" y="228866"/>
                </a:moveTo>
                <a:lnTo>
                  <a:pt x="33095" y="252233"/>
                </a:lnTo>
                <a:lnTo>
                  <a:pt x="40896" y="260023"/>
                </a:lnTo>
                <a:lnTo>
                  <a:pt x="64349" y="236655"/>
                </a:lnTo>
                <a:lnTo>
                  <a:pt x="56548" y="228866"/>
                </a:lnTo>
                <a:close/>
              </a:path>
              <a:path w="1198245" h="285750">
                <a:moveTo>
                  <a:pt x="87802" y="197708"/>
                </a:moveTo>
                <a:lnTo>
                  <a:pt x="64349" y="221073"/>
                </a:lnTo>
                <a:lnTo>
                  <a:pt x="72150" y="228866"/>
                </a:lnTo>
                <a:lnTo>
                  <a:pt x="95603" y="205496"/>
                </a:lnTo>
                <a:lnTo>
                  <a:pt x="87802" y="197708"/>
                </a:lnTo>
                <a:close/>
              </a:path>
              <a:path w="1198245" h="285750">
                <a:moveTo>
                  <a:pt x="119056" y="166549"/>
                </a:moveTo>
                <a:lnTo>
                  <a:pt x="95603" y="189919"/>
                </a:lnTo>
                <a:lnTo>
                  <a:pt x="103404" y="197708"/>
                </a:lnTo>
                <a:lnTo>
                  <a:pt x="126857" y="174337"/>
                </a:lnTo>
                <a:lnTo>
                  <a:pt x="119056" y="166549"/>
                </a:lnTo>
                <a:close/>
              </a:path>
              <a:path w="1198245" h="285750">
                <a:moveTo>
                  <a:pt x="143017" y="142628"/>
                </a:moveTo>
                <a:lnTo>
                  <a:pt x="126857" y="158760"/>
                </a:lnTo>
                <a:lnTo>
                  <a:pt x="134658" y="166549"/>
                </a:lnTo>
                <a:lnTo>
                  <a:pt x="154768" y="146522"/>
                </a:lnTo>
                <a:lnTo>
                  <a:pt x="146918" y="146522"/>
                </a:lnTo>
                <a:lnTo>
                  <a:pt x="143017" y="142628"/>
                </a:lnTo>
                <a:close/>
              </a:path>
              <a:path w="1198245" h="285750">
                <a:moveTo>
                  <a:pt x="146918" y="138733"/>
                </a:moveTo>
                <a:lnTo>
                  <a:pt x="143017" y="142628"/>
                </a:lnTo>
                <a:lnTo>
                  <a:pt x="146918" y="146522"/>
                </a:lnTo>
                <a:lnTo>
                  <a:pt x="150843" y="142628"/>
                </a:lnTo>
                <a:lnTo>
                  <a:pt x="146918" y="138733"/>
                </a:lnTo>
                <a:close/>
              </a:path>
              <a:path w="1198245" h="285750">
                <a:moveTo>
                  <a:pt x="150843" y="142628"/>
                </a:moveTo>
                <a:lnTo>
                  <a:pt x="146918" y="146522"/>
                </a:lnTo>
                <a:lnTo>
                  <a:pt x="154768" y="146522"/>
                </a:lnTo>
                <a:lnTo>
                  <a:pt x="150843" y="142628"/>
                </a:lnTo>
                <a:close/>
              </a:path>
              <a:path w="1198245" h="285750">
                <a:moveTo>
                  <a:pt x="154768" y="138733"/>
                </a:moveTo>
                <a:lnTo>
                  <a:pt x="146918" y="138733"/>
                </a:lnTo>
                <a:lnTo>
                  <a:pt x="150843" y="142628"/>
                </a:lnTo>
                <a:lnTo>
                  <a:pt x="154768" y="138733"/>
                </a:lnTo>
                <a:close/>
              </a:path>
              <a:path w="1198245" h="285750">
                <a:moveTo>
                  <a:pt x="131315" y="115368"/>
                </a:moveTo>
                <a:lnTo>
                  <a:pt x="123514" y="123156"/>
                </a:lnTo>
                <a:lnTo>
                  <a:pt x="143017" y="142628"/>
                </a:lnTo>
                <a:lnTo>
                  <a:pt x="146918" y="138733"/>
                </a:lnTo>
                <a:lnTo>
                  <a:pt x="154768" y="138733"/>
                </a:lnTo>
                <a:lnTo>
                  <a:pt x="131315" y="115368"/>
                </a:lnTo>
                <a:close/>
              </a:path>
              <a:path w="1198245" h="285750">
                <a:moveTo>
                  <a:pt x="100061" y="84209"/>
                </a:moveTo>
                <a:lnTo>
                  <a:pt x="92260" y="91998"/>
                </a:lnTo>
                <a:lnTo>
                  <a:pt x="115712" y="115368"/>
                </a:lnTo>
                <a:lnTo>
                  <a:pt x="123514" y="107575"/>
                </a:lnTo>
                <a:lnTo>
                  <a:pt x="100061" y="84209"/>
                </a:lnTo>
                <a:close/>
              </a:path>
              <a:path w="1198245" h="285750">
                <a:moveTo>
                  <a:pt x="68807" y="53050"/>
                </a:moveTo>
                <a:lnTo>
                  <a:pt x="61005" y="60839"/>
                </a:lnTo>
                <a:lnTo>
                  <a:pt x="84458" y="84209"/>
                </a:lnTo>
                <a:lnTo>
                  <a:pt x="92260" y="76421"/>
                </a:lnTo>
                <a:lnTo>
                  <a:pt x="68807" y="53050"/>
                </a:lnTo>
                <a:close/>
              </a:path>
              <a:path w="1198245" h="285750">
                <a:moveTo>
                  <a:pt x="37553" y="21891"/>
                </a:moveTo>
                <a:lnTo>
                  <a:pt x="29751" y="29680"/>
                </a:lnTo>
                <a:lnTo>
                  <a:pt x="53204" y="53050"/>
                </a:lnTo>
                <a:lnTo>
                  <a:pt x="61005" y="45262"/>
                </a:lnTo>
                <a:lnTo>
                  <a:pt x="37553" y="21891"/>
                </a:lnTo>
                <a:close/>
              </a:path>
              <a:path w="1198245" h="285750">
                <a:moveTo>
                  <a:pt x="28734" y="0"/>
                </a:moveTo>
                <a:lnTo>
                  <a:pt x="0" y="0"/>
                </a:lnTo>
                <a:lnTo>
                  <a:pt x="21950" y="21891"/>
                </a:lnTo>
                <a:lnTo>
                  <a:pt x="29751" y="14103"/>
                </a:lnTo>
                <a:lnTo>
                  <a:pt x="26661" y="11015"/>
                </a:lnTo>
                <a:lnTo>
                  <a:pt x="13325" y="11015"/>
                </a:lnTo>
                <a:lnTo>
                  <a:pt x="17250" y="1613"/>
                </a:lnTo>
                <a:lnTo>
                  <a:pt x="28734" y="1613"/>
                </a:lnTo>
                <a:lnTo>
                  <a:pt x="28734" y="0"/>
                </a:lnTo>
                <a:close/>
              </a:path>
              <a:path w="1198245" h="285750">
                <a:moveTo>
                  <a:pt x="17250" y="1613"/>
                </a:moveTo>
                <a:lnTo>
                  <a:pt x="13325" y="11015"/>
                </a:lnTo>
                <a:lnTo>
                  <a:pt x="26661" y="11015"/>
                </a:lnTo>
                <a:lnTo>
                  <a:pt x="17250" y="1613"/>
                </a:lnTo>
                <a:close/>
              </a:path>
              <a:path w="1198245" h="285750">
                <a:moveTo>
                  <a:pt x="28734" y="1613"/>
                </a:moveTo>
                <a:lnTo>
                  <a:pt x="17250" y="1613"/>
                </a:lnTo>
                <a:lnTo>
                  <a:pt x="26661" y="11015"/>
                </a:lnTo>
                <a:lnTo>
                  <a:pt x="28734" y="11015"/>
                </a:lnTo>
                <a:lnTo>
                  <a:pt x="28734" y="1613"/>
                </a:lnTo>
                <a:close/>
              </a:path>
              <a:path w="1198245" h="285750">
                <a:moveTo>
                  <a:pt x="72926" y="0"/>
                </a:moveTo>
                <a:lnTo>
                  <a:pt x="39782" y="0"/>
                </a:lnTo>
                <a:lnTo>
                  <a:pt x="39782" y="11015"/>
                </a:lnTo>
                <a:lnTo>
                  <a:pt x="72926" y="11015"/>
                </a:lnTo>
                <a:lnTo>
                  <a:pt x="72926" y="0"/>
                </a:lnTo>
                <a:close/>
              </a:path>
              <a:path w="1198245" h="285750">
                <a:moveTo>
                  <a:pt x="117117" y="0"/>
                </a:moveTo>
                <a:lnTo>
                  <a:pt x="83974" y="0"/>
                </a:lnTo>
                <a:lnTo>
                  <a:pt x="83974" y="11015"/>
                </a:lnTo>
                <a:lnTo>
                  <a:pt x="117117" y="11015"/>
                </a:lnTo>
                <a:lnTo>
                  <a:pt x="117117" y="0"/>
                </a:lnTo>
                <a:close/>
              </a:path>
              <a:path w="1198245" h="285750">
                <a:moveTo>
                  <a:pt x="161309" y="0"/>
                </a:moveTo>
                <a:lnTo>
                  <a:pt x="128165" y="0"/>
                </a:lnTo>
                <a:lnTo>
                  <a:pt x="128165" y="11015"/>
                </a:lnTo>
                <a:lnTo>
                  <a:pt x="161309" y="11015"/>
                </a:lnTo>
                <a:lnTo>
                  <a:pt x="161309" y="0"/>
                </a:lnTo>
                <a:close/>
              </a:path>
              <a:path w="1198245" h="285750">
                <a:moveTo>
                  <a:pt x="205501" y="0"/>
                </a:moveTo>
                <a:lnTo>
                  <a:pt x="172357" y="0"/>
                </a:lnTo>
                <a:lnTo>
                  <a:pt x="172357" y="11015"/>
                </a:lnTo>
                <a:lnTo>
                  <a:pt x="205501" y="11015"/>
                </a:lnTo>
                <a:lnTo>
                  <a:pt x="205501" y="0"/>
                </a:lnTo>
                <a:close/>
              </a:path>
              <a:path w="1198245" h="285750">
                <a:moveTo>
                  <a:pt x="249693" y="0"/>
                </a:moveTo>
                <a:lnTo>
                  <a:pt x="216549" y="0"/>
                </a:lnTo>
                <a:lnTo>
                  <a:pt x="216549" y="11015"/>
                </a:lnTo>
                <a:lnTo>
                  <a:pt x="249693" y="11015"/>
                </a:lnTo>
                <a:lnTo>
                  <a:pt x="249693" y="0"/>
                </a:lnTo>
                <a:close/>
              </a:path>
              <a:path w="1198245" h="285750">
                <a:moveTo>
                  <a:pt x="293885" y="0"/>
                </a:moveTo>
                <a:lnTo>
                  <a:pt x="260741" y="0"/>
                </a:lnTo>
                <a:lnTo>
                  <a:pt x="260741" y="11015"/>
                </a:lnTo>
                <a:lnTo>
                  <a:pt x="293885" y="11015"/>
                </a:lnTo>
                <a:lnTo>
                  <a:pt x="293885" y="0"/>
                </a:lnTo>
                <a:close/>
              </a:path>
              <a:path w="1198245" h="285750">
                <a:moveTo>
                  <a:pt x="338076" y="0"/>
                </a:moveTo>
                <a:lnTo>
                  <a:pt x="304932" y="0"/>
                </a:lnTo>
                <a:lnTo>
                  <a:pt x="304932" y="11015"/>
                </a:lnTo>
                <a:lnTo>
                  <a:pt x="338076" y="11015"/>
                </a:lnTo>
                <a:lnTo>
                  <a:pt x="338076" y="0"/>
                </a:lnTo>
                <a:close/>
              </a:path>
              <a:path w="1198245" h="285750">
                <a:moveTo>
                  <a:pt x="382268" y="0"/>
                </a:moveTo>
                <a:lnTo>
                  <a:pt x="349124" y="0"/>
                </a:lnTo>
                <a:lnTo>
                  <a:pt x="349124" y="11015"/>
                </a:lnTo>
                <a:lnTo>
                  <a:pt x="382268" y="11015"/>
                </a:lnTo>
                <a:lnTo>
                  <a:pt x="382268" y="0"/>
                </a:lnTo>
                <a:close/>
              </a:path>
              <a:path w="1198245" h="285750">
                <a:moveTo>
                  <a:pt x="426460" y="0"/>
                </a:moveTo>
                <a:lnTo>
                  <a:pt x="393316" y="0"/>
                </a:lnTo>
                <a:lnTo>
                  <a:pt x="393316" y="11015"/>
                </a:lnTo>
                <a:lnTo>
                  <a:pt x="426460" y="11015"/>
                </a:lnTo>
                <a:lnTo>
                  <a:pt x="426460" y="0"/>
                </a:lnTo>
                <a:close/>
              </a:path>
              <a:path w="1198245" h="285750">
                <a:moveTo>
                  <a:pt x="470652" y="0"/>
                </a:moveTo>
                <a:lnTo>
                  <a:pt x="437508" y="0"/>
                </a:lnTo>
                <a:lnTo>
                  <a:pt x="437508" y="11015"/>
                </a:lnTo>
                <a:lnTo>
                  <a:pt x="470652" y="11015"/>
                </a:lnTo>
                <a:lnTo>
                  <a:pt x="470652" y="0"/>
                </a:lnTo>
                <a:close/>
              </a:path>
              <a:path w="1198245" h="285750">
                <a:moveTo>
                  <a:pt x="514843" y="0"/>
                </a:moveTo>
                <a:lnTo>
                  <a:pt x="481700" y="0"/>
                </a:lnTo>
                <a:lnTo>
                  <a:pt x="481700" y="11015"/>
                </a:lnTo>
                <a:lnTo>
                  <a:pt x="514843" y="11015"/>
                </a:lnTo>
                <a:lnTo>
                  <a:pt x="514843" y="0"/>
                </a:lnTo>
                <a:close/>
              </a:path>
              <a:path w="1198245" h="285750">
                <a:moveTo>
                  <a:pt x="559035" y="0"/>
                </a:moveTo>
                <a:lnTo>
                  <a:pt x="525891" y="0"/>
                </a:lnTo>
                <a:lnTo>
                  <a:pt x="525891" y="11015"/>
                </a:lnTo>
                <a:lnTo>
                  <a:pt x="559035" y="11015"/>
                </a:lnTo>
                <a:lnTo>
                  <a:pt x="559035" y="0"/>
                </a:lnTo>
                <a:close/>
              </a:path>
              <a:path w="1198245" h="285750">
                <a:moveTo>
                  <a:pt x="603227" y="0"/>
                </a:moveTo>
                <a:lnTo>
                  <a:pt x="570083" y="0"/>
                </a:lnTo>
                <a:lnTo>
                  <a:pt x="570083" y="11015"/>
                </a:lnTo>
                <a:lnTo>
                  <a:pt x="603227" y="11015"/>
                </a:lnTo>
                <a:lnTo>
                  <a:pt x="603227" y="0"/>
                </a:lnTo>
                <a:close/>
              </a:path>
              <a:path w="1198245" h="285750">
                <a:moveTo>
                  <a:pt x="647419" y="0"/>
                </a:moveTo>
                <a:lnTo>
                  <a:pt x="614275" y="0"/>
                </a:lnTo>
                <a:lnTo>
                  <a:pt x="614275" y="11015"/>
                </a:lnTo>
                <a:lnTo>
                  <a:pt x="647419" y="11015"/>
                </a:lnTo>
                <a:lnTo>
                  <a:pt x="647419" y="0"/>
                </a:lnTo>
                <a:close/>
              </a:path>
              <a:path w="1198245" h="285750">
                <a:moveTo>
                  <a:pt x="691611" y="0"/>
                </a:moveTo>
                <a:lnTo>
                  <a:pt x="658467" y="0"/>
                </a:lnTo>
                <a:lnTo>
                  <a:pt x="658467" y="11015"/>
                </a:lnTo>
                <a:lnTo>
                  <a:pt x="691611" y="11015"/>
                </a:lnTo>
                <a:lnTo>
                  <a:pt x="691611" y="0"/>
                </a:lnTo>
                <a:close/>
              </a:path>
              <a:path w="1198245" h="285750">
                <a:moveTo>
                  <a:pt x="735802" y="0"/>
                </a:moveTo>
                <a:lnTo>
                  <a:pt x="702659" y="0"/>
                </a:lnTo>
                <a:lnTo>
                  <a:pt x="702659" y="11015"/>
                </a:lnTo>
                <a:lnTo>
                  <a:pt x="735802" y="11015"/>
                </a:lnTo>
                <a:lnTo>
                  <a:pt x="735802" y="0"/>
                </a:lnTo>
                <a:close/>
              </a:path>
              <a:path w="1198245" h="285750">
                <a:moveTo>
                  <a:pt x="779994" y="0"/>
                </a:moveTo>
                <a:lnTo>
                  <a:pt x="746850" y="0"/>
                </a:lnTo>
                <a:lnTo>
                  <a:pt x="746850" y="11015"/>
                </a:lnTo>
                <a:lnTo>
                  <a:pt x="779994" y="11015"/>
                </a:lnTo>
                <a:lnTo>
                  <a:pt x="779994" y="0"/>
                </a:lnTo>
                <a:close/>
              </a:path>
              <a:path w="1198245" h="285750">
                <a:moveTo>
                  <a:pt x="824186" y="0"/>
                </a:moveTo>
                <a:lnTo>
                  <a:pt x="791042" y="0"/>
                </a:lnTo>
                <a:lnTo>
                  <a:pt x="791042" y="11015"/>
                </a:lnTo>
                <a:lnTo>
                  <a:pt x="824186" y="11015"/>
                </a:lnTo>
                <a:lnTo>
                  <a:pt x="824186" y="0"/>
                </a:lnTo>
                <a:close/>
              </a:path>
              <a:path w="1198245" h="285750">
                <a:moveTo>
                  <a:pt x="868378" y="0"/>
                </a:moveTo>
                <a:lnTo>
                  <a:pt x="835234" y="0"/>
                </a:lnTo>
                <a:lnTo>
                  <a:pt x="835234" y="11015"/>
                </a:lnTo>
                <a:lnTo>
                  <a:pt x="868378" y="11015"/>
                </a:lnTo>
                <a:lnTo>
                  <a:pt x="868378" y="0"/>
                </a:lnTo>
                <a:close/>
              </a:path>
              <a:path w="1198245" h="285750">
                <a:moveTo>
                  <a:pt x="912569" y="0"/>
                </a:moveTo>
                <a:lnTo>
                  <a:pt x="879426" y="0"/>
                </a:lnTo>
                <a:lnTo>
                  <a:pt x="879426" y="11015"/>
                </a:lnTo>
                <a:lnTo>
                  <a:pt x="912569" y="11015"/>
                </a:lnTo>
                <a:lnTo>
                  <a:pt x="912569" y="0"/>
                </a:lnTo>
                <a:close/>
              </a:path>
              <a:path w="1198245" h="285750">
                <a:moveTo>
                  <a:pt x="956761" y="0"/>
                </a:moveTo>
                <a:lnTo>
                  <a:pt x="923617" y="0"/>
                </a:lnTo>
                <a:lnTo>
                  <a:pt x="923617" y="11015"/>
                </a:lnTo>
                <a:lnTo>
                  <a:pt x="956761" y="11015"/>
                </a:lnTo>
                <a:lnTo>
                  <a:pt x="956761" y="0"/>
                </a:lnTo>
                <a:close/>
              </a:path>
              <a:path w="1198245" h="285750">
                <a:moveTo>
                  <a:pt x="1000953" y="0"/>
                </a:moveTo>
                <a:lnTo>
                  <a:pt x="967809" y="0"/>
                </a:lnTo>
                <a:lnTo>
                  <a:pt x="967809" y="11015"/>
                </a:lnTo>
                <a:lnTo>
                  <a:pt x="1000953" y="11015"/>
                </a:lnTo>
                <a:lnTo>
                  <a:pt x="1000953" y="0"/>
                </a:lnTo>
                <a:close/>
              </a:path>
              <a:path w="1198245" h="285750">
                <a:moveTo>
                  <a:pt x="1045145" y="0"/>
                </a:moveTo>
                <a:lnTo>
                  <a:pt x="1012001" y="0"/>
                </a:lnTo>
                <a:lnTo>
                  <a:pt x="1012001" y="11015"/>
                </a:lnTo>
                <a:lnTo>
                  <a:pt x="1045145" y="11015"/>
                </a:lnTo>
                <a:lnTo>
                  <a:pt x="1045145" y="0"/>
                </a:lnTo>
                <a:close/>
              </a:path>
              <a:path w="1198245" h="285750">
                <a:moveTo>
                  <a:pt x="1066027" y="274241"/>
                </a:moveTo>
                <a:lnTo>
                  <a:pt x="1052704" y="274241"/>
                </a:lnTo>
                <a:lnTo>
                  <a:pt x="1051493" y="274739"/>
                </a:lnTo>
                <a:lnTo>
                  <a:pt x="1051493" y="285257"/>
                </a:lnTo>
                <a:lnTo>
                  <a:pt x="1054981" y="285257"/>
                </a:lnTo>
                <a:lnTo>
                  <a:pt x="1066027" y="274241"/>
                </a:lnTo>
                <a:close/>
              </a:path>
              <a:path w="1198245" h="285750">
                <a:moveTo>
                  <a:pt x="1071359" y="253353"/>
                </a:moveTo>
                <a:lnTo>
                  <a:pt x="1048779" y="275854"/>
                </a:lnTo>
                <a:lnTo>
                  <a:pt x="1051493" y="274739"/>
                </a:lnTo>
                <a:lnTo>
                  <a:pt x="1051493" y="274241"/>
                </a:lnTo>
                <a:lnTo>
                  <a:pt x="1066027" y="274241"/>
                </a:lnTo>
                <a:lnTo>
                  <a:pt x="1079161" y="261143"/>
                </a:lnTo>
                <a:lnTo>
                  <a:pt x="1071359" y="253353"/>
                </a:lnTo>
                <a:close/>
              </a:path>
              <a:path w="1198245" h="285750">
                <a:moveTo>
                  <a:pt x="1052704" y="274241"/>
                </a:moveTo>
                <a:lnTo>
                  <a:pt x="1051493" y="274241"/>
                </a:lnTo>
                <a:lnTo>
                  <a:pt x="1051493" y="274739"/>
                </a:lnTo>
                <a:lnTo>
                  <a:pt x="1052704" y="274241"/>
                </a:lnTo>
                <a:close/>
              </a:path>
              <a:path w="1198245" h="285750">
                <a:moveTo>
                  <a:pt x="1102614" y="222194"/>
                </a:moveTo>
                <a:lnTo>
                  <a:pt x="1079161" y="245564"/>
                </a:lnTo>
                <a:lnTo>
                  <a:pt x="1087011" y="253353"/>
                </a:lnTo>
                <a:lnTo>
                  <a:pt x="1110415" y="229982"/>
                </a:lnTo>
                <a:lnTo>
                  <a:pt x="1102614" y="222194"/>
                </a:lnTo>
                <a:close/>
              </a:path>
              <a:path w="1198245" h="285750">
                <a:moveTo>
                  <a:pt x="1133868" y="191035"/>
                </a:moveTo>
                <a:lnTo>
                  <a:pt x="1110415" y="214405"/>
                </a:lnTo>
                <a:lnTo>
                  <a:pt x="1118216" y="222194"/>
                </a:lnTo>
                <a:lnTo>
                  <a:pt x="1141669" y="198828"/>
                </a:lnTo>
                <a:lnTo>
                  <a:pt x="1133868" y="191035"/>
                </a:lnTo>
                <a:close/>
              </a:path>
              <a:path w="1198245" h="285750">
                <a:moveTo>
                  <a:pt x="1165122" y="159881"/>
                </a:moveTo>
                <a:lnTo>
                  <a:pt x="1141669" y="183247"/>
                </a:lnTo>
                <a:lnTo>
                  <a:pt x="1149470" y="191035"/>
                </a:lnTo>
                <a:lnTo>
                  <a:pt x="1172923" y="167670"/>
                </a:lnTo>
                <a:lnTo>
                  <a:pt x="1165122" y="159881"/>
                </a:lnTo>
                <a:close/>
              </a:path>
              <a:path w="1198245" h="285750">
                <a:moveTo>
                  <a:pt x="1182396" y="142629"/>
                </a:moveTo>
                <a:lnTo>
                  <a:pt x="1172923" y="152088"/>
                </a:lnTo>
                <a:lnTo>
                  <a:pt x="1180724" y="159881"/>
                </a:lnTo>
                <a:lnTo>
                  <a:pt x="1194119" y="146522"/>
                </a:lnTo>
                <a:lnTo>
                  <a:pt x="1186297" y="146522"/>
                </a:lnTo>
                <a:lnTo>
                  <a:pt x="1182396" y="142629"/>
                </a:lnTo>
                <a:close/>
              </a:path>
              <a:path w="1198245" h="285750">
                <a:moveTo>
                  <a:pt x="1186297" y="138733"/>
                </a:moveTo>
                <a:lnTo>
                  <a:pt x="1182396" y="142629"/>
                </a:lnTo>
                <a:lnTo>
                  <a:pt x="1186297" y="146522"/>
                </a:lnTo>
                <a:lnTo>
                  <a:pt x="1186297" y="138733"/>
                </a:lnTo>
                <a:close/>
              </a:path>
              <a:path w="1198245" h="285750">
                <a:moveTo>
                  <a:pt x="1194115" y="138733"/>
                </a:moveTo>
                <a:lnTo>
                  <a:pt x="1186297" y="138733"/>
                </a:lnTo>
                <a:lnTo>
                  <a:pt x="1186297" y="146522"/>
                </a:lnTo>
                <a:lnTo>
                  <a:pt x="1194119" y="146522"/>
                </a:lnTo>
                <a:lnTo>
                  <a:pt x="1198023" y="142628"/>
                </a:lnTo>
                <a:lnTo>
                  <a:pt x="1194115" y="138733"/>
                </a:lnTo>
                <a:close/>
              </a:path>
              <a:path w="1198245" h="285750">
                <a:moveTo>
                  <a:pt x="1184068" y="128722"/>
                </a:moveTo>
                <a:lnTo>
                  <a:pt x="1176266" y="136511"/>
                </a:lnTo>
                <a:lnTo>
                  <a:pt x="1182397" y="142628"/>
                </a:lnTo>
                <a:lnTo>
                  <a:pt x="1186297" y="138733"/>
                </a:lnTo>
                <a:lnTo>
                  <a:pt x="1194115" y="138733"/>
                </a:lnTo>
                <a:lnTo>
                  <a:pt x="1184068" y="128722"/>
                </a:lnTo>
                <a:close/>
              </a:path>
              <a:path w="1198245" h="285750">
                <a:moveTo>
                  <a:pt x="1152814" y="97563"/>
                </a:moveTo>
                <a:lnTo>
                  <a:pt x="1145012" y="105352"/>
                </a:lnTo>
                <a:lnTo>
                  <a:pt x="1168465" y="128722"/>
                </a:lnTo>
                <a:lnTo>
                  <a:pt x="1176266" y="120934"/>
                </a:lnTo>
                <a:lnTo>
                  <a:pt x="1152814" y="97563"/>
                </a:lnTo>
                <a:close/>
              </a:path>
              <a:path w="1198245" h="285750">
                <a:moveTo>
                  <a:pt x="1121608" y="66405"/>
                </a:moveTo>
                <a:lnTo>
                  <a:pt x="1113758" y="74193"/>
                </a:lnTo>
                <a:lnTo>
                  <a:pt x="1137211" y="97563"/>
                </a:lnTo>
                <a:lnTo>
                  <a:pt x="1145012" y="89775"/>
                </a:lnTo>
                <a:lnTo>
                  <a:pt x="1121608" y="66405"/>
                </a:lnTo>
                <a:close/>
              </a:path>
              <a:path w="1198245" h="285750">
                <a:moveTo>
                  <a:pt x="1090354" y="35246"/>
                </a:moveTo>
                <a:lnTo>
                  <a:pt x="1082504" y="43034"/>
                </a:lnTo>
                <a:lnTo>
                  <a:pt x="1105957" y="66405"/>
                </a:lnTo>
                <a:lnTo>
                  <a:pt x="1113758" y="58616"/>
                </a:lnTo>
                <a:lnTo>
                  <a:pt x="1090354" y="35246"/>
                </a:lnTo>
                <a:close/>
              </a:path>
              <a:path w="1198245" h="285750">
                <a:moveTo>
                  <a:pt x="1059100" y="4087"/>
                </a:moveTo>
                <a:lnTo>
                  <a:pt x="1051299" y="11880"/>
                </a:lnTo>
                <a:lnTo>
                  <a:pt x="1074703" y="35246"/>
                </a:lnTo>
                <a:lnTo>
                  <a:pt x="1082504" y="27457"/>
                </a:lnTo>
                <a:lnTo>
                  <a:pt x="1059100" y="4087"/>
                </a:lnTo>
                <a:close/>
              </a:path>
              <a:path w="1198245" h="285750">
                <a:moveTo>
                  <a:pt x="1040445" y="274241"/>
                </a:moveTo>
                <a:lnTo>
                  <a:pt x="1007301" y="274241"/>
                </a:lnTo>
                <a:lnTo>
                  <a:pt x="1007301" y="285257"/>
                </a:lnTo>
                <a:lnTo>
                  <a:pt x="1040445" y="285257"/>
                </a:lnTo>
                <a:lnTo>
                  <a:pt x="1040445" y="274241"/>
                </a:lnTo>
                <a:close/>
              </a:path>
              <a:path w="1198245" h="285750">
                <a:moveTo>
                  <a:pt x="996253" y="274241"/>
                </a:moveTo>
                <a:lnTo>
                  <a:pt x="963109" y="274241"/>
                </a:lnTo>
                <a:lnTo>
                  <a:pt x="963109" y="285257"/>
                </a:lnTo>
                <a:lnTo>
                  <a:pt x="996253" y="285257"/>
                </a:lnTo>
                <a:lnTo>
                  <a:pt x="996253" y="274241"/>
                </a:lnTo>
                <a:close/>
              </a:path>
              <a:path w="1198245" h="285750">
                <a:moveTo>
                  <a:pt x="952061" y="274241"/>
                </a:moveTo>
                <a:lnTo>
                  <a:pt x="918917" y="274241"/>
                </a:lnTo>
                <a:lnTo>
                  <a:pt x="918917" y="285257"/>
                </a:lnTo>
                <a:lnTo>
                  <a:pt x="952061" y="285257"/>
                </a:lnTo>
                <a:lnTo>
                  <a:pt x="952061" y="274241"/>
                </a:lnTo>
                <a:close/>
              </a:path>
              <a:path w="1198245" h="285750">
                <a:moveTo>
                  <a:pt x="907869" y="274241"/>
                </a:moveTo>
                <a:lnTo>
                  <a:pt x="874725" y="274241"/>
                </a:lnTo>
                <a:lnTo>
                  <a:pt x="874725" y="285257"/>
                </a:lnTo>
                <a:lnTo>
                  <a:pt x="907869" y="285257"/>
                </a:lnTo>
                <a:lnTo>
                  <a:pt x="907869" y="274241"/>
                </a:lnTo>
                <a:close/>
              </a:path>
              <a:path w="1198245" h="285750">
                <a:moveTo>
                  <a:pt x="863677" y="274241"/>
                </a:moveTo>
                <a:lnTo>
                  <a:pt x="830534" y="274241"/>
                </a:lnTo>
                <a:lnTo>
                  <a:pt x="830534" y="285257"/>
                </a:lnTo>
                <a:lnTo>
                  <a:pt x="863677" y="285257"/>
                </a:lnTo>
                <a:lnTo>
                  <a:pt x="863677" y="274241"/>
                </a:lnTo>
                <a:close/>
              </a:path>
              <a:path w="1198245" h="285750">
                <a:moveTo>
                  <a:pt x="819486" y="274241"/>
                </a:moveTo>
                <a:lnTo>
                  <a:pt x="786342" y="274241"/>
                </a:lnTo>
                <a:lnTo>
                  <a:pt x="786342" y="285257"/>
                </a:lnTo>
                <a:lnTo>
                  <a:pt x="819486" y="285257"/>
                </a:lnTo>
                <a:lnTo>
                  <a:pt x="819486" y="274241"/>
                </a:lnTo>
                <a:close/>
              </a:path>
              <a:path w="1198245" h="285750">
                <a:moveTo>
                  <a:pt x="775294" y="274241"/>
                </a:moveTo>
                <a:lnTo>
                  <a:pt x="742150" y="274241"/>
                </a:lnTo>
                <a:lnTo>
                  <a:pt x="742150" y="285257"/>
                </a:lnTo>
                <a:lnTo>
                  <a:pt x="775294" y="285257"/>
                </a:lnTo>
                <a:lnTo>
                  <a:pt x="775294" y="274241"/>
                </a:lnTo>
                <a:close/>
              </a:path>
              <a:path w="1198245" h="285750">
                <a:moveTo>
                  <a:pt x="731102" y="274241"/>
                </a:moveTo>
                <a:lnTo>
                  <a:pt x="697958" y="274241"/>
                </a:lnTo>
                <a:lnTo>
                  <a:pt x="697958" y="285257"/>
                </a:lnTo>
                <a:lnTo>
                  <a:pt x="731102" y="285257"/>
                </a:lnTo>
                <a:lnTo>
                  <a:pt x="731102" y="274241"/>
                </a:lnTo>
                <a:close/>
              </a:path>
              <a:path w="1198245" h="285750">
                <a:moveTo>
                  <a:pt x="686910" y="274241"/>
                </a:moveTo>
                <a:lnTo>
                  <a:pt x="653767" y="274241"/>
                </a:lnTo>
                <a:lnTo>
                  <a:pt x="653767" y="285257"/>
                </a:lnTo>
                <a:lnTo>
                  <a:pt x="686910" y="285257"/>
                </a:lnTo>
                <a:lnTo>
                  <a:pt x="686910" y="274241"/>
                </a:lnTo>
                <a:close/>
              </a:path>
              <a:path w="1198245" h="285750">
                <a:moveTo>
                  <a:pt x="642719" y="274241"/>
                </a:moveTo>
                <a:lnTo>
                  <a:pt x="609575" y="274241"/>
                </a:lnTo>
                <a:lnTo>
                  <a:pt x="609575" y="285257"/>
                </a:lnTo>
                <a:lnTo>
                  <a:pt x="642719" y="285257"/>
                </a:lnTo>
                <a:lnTo>
                  <a:pt x="642719" y="274241"/>
                </a:lnTo>
                <a:close/>
              </a:path>
              <a:path w="1198245" h="285750">
                <a:moveTo>
                  <a:pt x="598527" y="274241"/>
                </a:moveTo>
                <a:lnTo>
                  <a:pt x="565383" y="274241"/>
                </a:lnTo>
                <a:lnTo>
                  <a:pt x="565383" y="285257"/>
                </a:lnTo>
                <a:lnTo>
                  <a:pt x="598527" y="285257"/>
                </a:lnTo>
                <a:lnTo>
                  <a:pt x="598527" y="274241"/>
                </a:lnTo>
                <a:close/>
              </a:path>
              <a:path w="1198245" h="285750">
                <a:moveTo>
                  <a:pt x="554335" y="274241"/>
                </a:moveTo>
                <a:lnTo>
                  <a:pt x="521191" y="274241"/>
                </a:lnTo>
                <a:lnTo>
                  <a:pt x="521191" y="285257"/>
                </a:lnTo>
                <a:lnTo>
                  <a:pt x="554335" y="285257"/>
                </a:lnTo>
                <a:lnTo>
                  <a:pt x="554335" y="274241"/>
                </a:lnTo>
                <a:close/>
              </a:path>
              <a:path w="1198245" h="285750">
                <a:moveTo>
                  <a:pt x="510143" y="274241"/>
                </a:moveTo>
                <a:lnTo>
                  <a:pt x="476999" y="274241"/>
                </a:lnTo>
                <a:lnTo>
                  <a:pt x="476999" y="285257"/>
                </a:lnTo>
                <a:lnTo>
                  <a:pt x="510143" y="285257"/>
                </a:lnTo>
                <a:lnTo>
                  <a:pt x="510143" y="274241"/>
                </a:lnTo>
                <a:close/>
              </a:path>
              <a:path w="1198245" h="285750">
                <a:moveTo>
                  <a:pt x="465951" y="274241"/>
                </a:moveTo>
                <a:lnTo>
                  <a:pt x="432808" y="274241"/>
                </a:lnTo>
                <a:lnTo>
                  <a:pt x="432808" y="285257"/>
                </a:lnTo>
                <a:lnTo>
                  <a:pt x="465951" y="285257"/>
                </a:lnTo>
                <a:lnTo>
                  <a:pt x="465951" y="274241"/>
                </a:lnTo>
                <a:close/>
              </a:path>
              <a:path w="1198245" h="285750">
                <a:moveTo>
                  <a:pt x="421760" y="274241"/>
                </a:moveTo>
                <a:lnTo>
                  <a:pt x="388616" y="274241"/>
                </a:lnTo>
                <a:lnTo>
                  <a:pt x="388616" y="285257"/>
                </a:lnTo>
                <a:lnTo>
                  <a:pt x="421760" y="285257"/>
                </a:lnTo>
                <a:lnTo>
                  <a:pt x="421760" y="274241"/>
                </a:lnTo>
                <a:close/>
              </a:path>
              <a:path w="1198245" h="285750">
                <a:moveTo>
                  <a:pt x="377568" y="274241"/>
                </a:moveTo>
                <a:lnTo>
                  <a:pt x="344424" y="274241"/>
                </a:lnTo>
                <a:lnTo>
                  <a:pt x="344424" y="285257"/>
                </a:lnTo>
                <a:lnTo>
                  <a:pt x="377568" y="285257"/>
                </a:lnTo>
                <a:lnTo>
                  <a:pt x="377568" y="274241"/>
                </a:lnTo>
                <a:close/>
              </a:path>
              <a:path w="1198245" h="285750">
                <a:moveTo>
                  <a:pt x="333376" y="274241"/>
                </a:moveTo>
                <a:lnTo>
                  <a:pt x="300232" y="274241"/>
                </a:lnTo>
                <a:lnTo>
                  <a:pt x="300232" y="285257"/>
                </a:lnTo>
                <a:lnTo>
                  <a:pt x="333376" y="285257"/>
                </a:lnTo>
                <a:lnTo>
                  <a:pt x="333376" y="274241"/>
                </a:lnTo>
                <a:close/>
              </a:path>
              <a:path w="1198245" h="285750">
                <a:moveTo>
                  <a:pt x="289184" y="274241"/>
                </a:moveTo>
                <a:lnTo>
                  <a:pt x="256040" y="274241"/>
                </a:lnTo>
                <a:lnTo>
                  <a:pt x="256040" y="285257"/>
                </a:lnTo>
                <a:lnTo>
                  <a:pt x="289184" y="285257"/>
                </a:lnTo>
                <a:lnTo>
                  <a:pt x="289184" y="274241"/>
                </a:lnTo>
                <a:close/>
              </a:path>
              <a:path w="1198245" h="285750">
                <a:moveTo>
                  <a:pt x="244993" y="274241"/>
                </a:moveTo>
                <a:lnTo>
                  <a:pt x="211849" y="274241"/>
                </a:lnTo>
                <a:lnTo>
                  <a:pt x="211849" y="285257"/>
                </a:lnTo>
                <a:lnTo>
                  <a:pt x="244993" y="285257"/>
                </a:lnTo>
                <a:lnTo>
                  <a:pt x="244993" y="274241"/>
                </a:lnTo>
                <a:close/>
              </a:path>
              <a:path w="1198245" h="285750">
                <a:moveTo>
                  <a:pt x="200801" y="274241"/>
                </a:moveTo>
                <a:lnTo>
                  <a:pt x="167657" y="274241"/>
                </a:lnTo>
                <a:lnTo>
                  <a:pt x="167657" y="285257"/>
                </a:lnTo>
                <a:lnTo>
                  <a:pt x="200801" y="285257"/>
                </a:lnTo>
                <a:lnTo>
                  <a:pt x="200801" y="274241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298121" y="161548"/>
            <a:ext cx="105813" cy="1055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323210" y="167757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967483" y="1557502"/>
            <a:ext cx="2446020" cy="54104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22804" y="1616925"/>
            <a:ext cx="1135392" cy="47552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993392" y="1583436"/>
            <a:ext cx="2344420" cy="439420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07950" rIns="0" bIns="0" rtlCol="0">
            <a:spAutoFit/>
          </a:bodyPr>
          <a:lstStyle/>
          <a:p>
            <a:pPr marL="762635">
              <a:lnSpc>
                <a:spcPct val="100000"/>
              </a:lnSpc>
              <a:spcBef>
                <a:spcPts val="850"/>
              </a:spcBef>
            </a:pP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ENTRATE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717548" y="2366772"/>
            <a:ext cx="2807335" cy="396240"/>
          </a:xfrm>
          <a:custGeom>
            <a:avLst/>
            <a:gdLst/>
            <a:ahLst/>
            <a:cxnLst/>
            <a:rect l="l" t="t" r="r" b="b"/>
            <a:pathLst>
              <a:path w="2807335" h="396239">
                <a:moveTo>
                  <a:pt x="0" y="79375"/>
                </a:moveTo>
                <a:lnTo>
                  <a:pt x="6240" y="48488"/>
                </a:lnTo>
                <a:lnTo>
                  <a:pt x="23256" y="23256"/>
                </a:lnTo>
                <a:lnTo>
                  <a:pt x="48488" y="6240"/>
                </a:lnTo>
                <a:lnTo>
                  <a:pt x="79375" y="0"/>
                </a:lnTo>
                <a:lnTo>
                  <a:pt x="2727832" y="0"/>
                </a:lnTo>
                <a:lnTo>
                  <a:pt x="2758719" y="6240"/>
                </a:lnTo>
                <a:lnTo>
                  <a:pt x="2783951" y="23256"/>
                </a:lnTo>
                <a:lnTo>
                  <a:pt x="2800967" y="48488"/>
                </a:lnTo>
                <a:lnTo>
                  <a:pt x="2807207" y="79375"/>
                </a:lnTo>
                <a:lnTo>
                  <a:pt x="2807207" y="316864"/>
                </a:lnTo>
                <a:lnTo>
                  <a:pt x="2800967" y="347751"/>
                </a:lnTo>
                <a:lnTo>
                  <a:pt x="2783951" y="372983"/>
                </a:lnTo>
                <a:lnTo>
                  <a:pt x="2758719" y="389999"/>
                </a:lnTo>
                <a:lnTo>
                  <a:pt x="2727832" y="396239"/>
                </a:lnTo>
                <a:lnTo>
                  <a:pt x="79375" y="396239"/>
                </a:lnTo>
                <a:lnTo>
                  <a:pt x="48488" y="389999"/>
                </a:lnTo>
                <a:lnTo>
                  <a:pt x="23256" y="372983"/>
                </a:lnTo>
                <a:lnTo>
                  <a:pt x="6240" y="347751"/>
                </a:lnTo>
                <a:lnTo>
                  <a:pt x="0" y="316864"/>
                </a:lnTo>
                <a:lnTo>
                  <a:pt x="0" y="79375"/>
                </a:lnTo>
                <a:close/>
              </a:path>
            </a:pathLst>
          </a:custGeom>
          <a:ln w="3175">
            <a:solidFill>
              <a:srgbClr val="BBC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835911" y="2440051"/>
            <a:ext cx="12090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Accertamento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717548" y="2889504"/>
            <a:ext cx="2807335" cy="396240"/>
          </a:xfrm>
          <a:custGeom>
            <a:avLst/>
            <a:gdLst/>
            <a:ahLst/>
            <a:cxnLst/>
            <a:rect l="l" t="t" r="r" b="b"/>
            <a:pathLst>
              <a:path w="2807335" h="396239">
                <a:moveTo>
                  <a:pt x="0" y="79375"/>
                </a:moveTo>
                <a:lnTo>
                  <a:pt x="6240" y="48488"/>
                </a:lnTo>
                <a:lnTo>
                  <a:pt x="23256" y="23256"/>
                </a:lnTo>
                <a:lnTo>
                  <a:pt x="48488" y="6240"/>
                </a:lnTo>
                <a:lnTo>
                  <a:pt x="79375" y="0"/>
                </a:lnTo>
                <a:lnTo>
                  <a:pt x="2727832" y="0"/>
                </a:lnTo>
                <a:lnTo>
                  <a:pt x="2758719" y="6240"/>
                </a:lnTo>
                <a:lnTo>
                  <a:pt x="2783951" y="23256"/>
                </a:lnTo>
                <a:lnTo>
                  <a:pt x="2800967" y="48488"/>
                </a:lnTo>
                <a:lnTo>
                  <a:pt x="2807207" y="79375"/>
                </a:lnTo>
                <a:lnTo>
                  <a:pt x="2807207" y="316865"/>
                </a:lnTo>
                <a:lnTo>
                  <a:pt x="2800967" y="347751"/>
                </a:lnTo>
                <a:lnTo>
                  <a:pt x="2783951" y="372983"/>
                </a:lnTo>
                <a:lnTo>
                  <a:pt x="2758719" y="389999"/>
                </a:lnTo>
                <a:lnTo>
                  <a:pt x="2727832" y="396240"/>
                </a:lnTo>
                <a:lnTo>
                  <a:pt x="79375" y="396240"/>
                </a:lnTo>
                <a:lnTo>
                  <a:pt x="48488" y="389999"/>
                </a:lnTo>
                <a:lnTo>
                  <a:pt x="23256" y="372983"/>
                </a:lnTo>
                <a:lnTo>
                  <a:pt x="6240" y="347751"/>
                </a:lnTo>
                <a:lnTo>
                  <a:pt x="0" y="316865"/>
                </a:lnTo>
                <a:lnTo>
                  <a:pt x="0" y="79375"/>
                </a:lnTo>
                <a:close/>
              </a:path>
            </a:pathLst>
          </a:custGeom>
          <a:ln w="3175">
            <a:solidFill>
              <a:srgbClr val="BBC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835911" y="2961843"/>
            <a:ext cx="107442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Riscossione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717548" y="3392423"/>
            <a:ext cx="2807335" cy="396240"/>
          </a:xfrm>
          <a:custGeom>
            <a:avLst/>
            <a:gdLst/>
            <a:ahLst/>
            <a:cxnLst/>
            <a:rect l="l" t="t" r="r" b="b"/>
            <a:pathLst>
              <a:path w="2807335" h="396239">
                <a:moveTo>
                  <a:pt x="0" y="79375"/>
                </a:moveTo>
                <a:lnTo>
                  <a:pt x="6240" y="48488"/>
                </a:lnTo>
                <a:lnTo>
                  <a:pt x="23256" y="23256"/>
                </a:lnTo>
                <a:lnTo>
                  <a:pt x="48488" y="6240"/>
                </a:lnTo>
                <a:lnTo>
                  <a:pt x="79375" y="0"/>
                </a:lnTo>
                <a:lnTo>
                  <a:pt x="2727832" y="0"/>
                </a:lnTo>
                <a:lnTo>
                  <a:pt x="2758719" y="6240"/>
                </a:lnTo>
                <a:lnTo>
                  <a:pt x="2783951" y="23256"/>
                </a:lnTo>
                <a:lnTo>
                  <a:pt x="2800967" y="48488"/>
                </a:lnTo>
                <a:lnTo>
                  <a:pt x="2807207" y="79375"/>
                </a:lnTo>
                <a:lnTo>
                  <a:pt x="2807207" y="316864"/>
                </a:lnTo>
                <a:lnTo>
                  <a:pt x="2800967" y="347751"/>
                </a:lnTo>
                <a:lnTo>
                  <a:pt x="2783951" y="372983"/>
                </a:lnTo>
                <a:lnTo>
                  <a:pt x="2758719" y="389999"/>
                </a:lnTo>
                <a:lnTo>
                  <a:pt x="2727832" y="396239"/>
                </a:lnTo>
                <a:lnTo>
                  <a:pt x="79375" y="396239"/>
                </a:lnTo>
                <a:lnTo>
                  <a:pt x="48488" y="389999"/>
                </a:lnTo>
                <a:lnTo>
                  <a:pt x="23256" y="372983"/>
                </a:lnTo>
                <a:lnTo>
                  <a:pt x="6240" y="347751"/>
                </a:lnTo>
                <a:lnTo>
                  <a:pt x="0" y="316864"/>
                </a:lnTo>
                <a:lnTo>
                  <a:pt x="0" y="79375"/>
                </a:lnTo>
                <a:close/>
              </a:path>
            </a:pathLst>
          </a:custGeom>
          <a:ln w="3175">
            <a:solidFill>
              <a:srgbClr val="BBC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835657" y="3466338"/>
            <a:ext cx="1036319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Versamento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200150" y="1558289"/>
            <a:ext cx="504825" cy="502920"/>
          </a:xfrm>
          <a:custGeom>
            <a:avLst/>
            <a:gdLst/>
            <a:ahLst/>
            <a:cxnLst/>
            <a:rect l="l" t="t" r="r" b="b"/>
            <a:pathLst>
              <a:path w="504825" h="502919">
                <a:moveTo>
                  <a:pt x="0" y="251460"/>
                </a:moveTo>
                <a:lnTo>
                  <a:pt x="4062" y="206243"/>
                </a:lnTo>
                <a:lnTo>
                  <a:pt x="15777" y="163693"/>
                </a:lnTo>
                <a:lnTo>
                  <a:pt x="34431" y="124516"/>
                </a:lnTo>
                <a:lnTo>
                  <a:pt x="59312" y="89422"/>
                </a:lnTo>
                <a:lnTo>
                  <a:pt x="89710" y="59120"/>
                </a:lnTo>
                <a:lnTo>
                  <a:pt x="124911" y="34318"/>
                </a:lnTo>
                <a:lnTo>
                  <a:pt x="164205" y="15725"/>
                </a:lnTo>
                <a:lnTo>
                  <a:pt x="206879" y="4049"/>
                </a:lnTo>
                <a:lnTo>
                  <a:pt x="252222" y="0"/>
                </a:lnTo>
                <a:lnTo>
                  <a:pt x="297564" y="4049"/>
                </a:lnTo>
                <a:lnTo>
                  <a:pt x="340238" y="15725"/>
                </a:lnTo>
                <a:lnTo>
                  <a:pt x="379532" y="34318"/>
                </a:lnTo>
                <a:lnTo>
                  <a:pt x="414733" y="59120"/>
                </a:lnTo>
                <a:lnTo>
                  <a:pt x="445131" y="89422"/>
                </a:lnTo>
                <a:lnTo>
                  <a:pt x="470012" y="124516"/>
                </a:lnTo>
                <a:lnTo>
                  <a:pt x="488666" y="163693"/>
                </a:lnTo>
                <a:lnTo>
                  <a:pt x="500381" y="206243"/>
                </a:lnTo>
                <a:lnTo>
                  <a:pt x="504444" y="251460"/>
                </a:lnTo>
                <a:lnTo>
                  <a:pt x="500381" y="296676"/>
                </a:lnTo>
                <a:lnTo>
                  <a:pt x="488666" y="339226"/>
                </a:lnTo>
                <a:lnTo>
                  <a:pt x="470012" y="378403"/>
                </a:lnTo>
                <a:lnTo>
                  <a:pt x="445131" y="413497"/>
                </a:lnTo>
                <a:lnTo>
                  <a:pt x="414733" y="443799"/>
                </a:lnTo>
                <a:lnTo>
                  <a:pt x="379532" y="468601"/>
                </a:lnTo>
                <a:lnTo>
                  <a:pt x="340238" y="487194"/>
                </a:lnTo>
                <a:lnTo>
                  <a:pt x="297564" y="498870"/>
                </a:lnTo>
                <a:lnTo>
                  <a:pt x="252222" y="502920"/>
                </a:lnTo>
                <a:lnTo>
                  <a:pt x="206879" y="498870"/>
                </a:lnTo>
                <a:lnTo>
                  <a:pt x="164205" y="487194"/>
                </a:lnTo>
                <a:lnTo>
                  <a:pt x="124911" y="468601"/>
                </a:lnTo>
                <a:lnTo>
                  <a:pt x="89710" y="443799"/>
                </a:lnTo>
                <a:lnTo>
                  <a:pt x="59312" y="413497"/>
                </a:lnTo>
                <a:lnTo>
                  <a:pt x="34431" y="378403"/>
                </a:lnTo>
                <a:lnTo>
                  <a:pt x="15777" y="339226"/>
                </a:lnTo>
                <a:lnTo>
                  <a:pt x="4062" y="296676"/>
                </a:lnTo>
                <a:lnTo>
                  <a:pt x="0" y="251460"/>
                </a:lnTo>
                <a:close/>
              </a:path>
            </a:pathLst>
          </a:custGeom>
          <a:ln w="28956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27326" y="1655064"/>
            <a:ext cx="247015" cy="301625"/>
          </a:xfrm>
          <a:custGeom>
            <a:avLst/>
            <a:gdLst/>
            <a:ahLst/>
            <a:cxnLst/>
            <a:rect l="l" t="t" r="r" b="b"/>
            <a:pathLst>
              <a:path w="247015" h="301625">
                <a:moveTo>
                  <a:pt x="161494" y="72516"/>
                </a:moveTo>
                <a:lnTo>
                  <a:pt x="83389" y="72516"/>
                </a:lnTo>
                <a:lnTo>
                  <a:pt x="79579" y="75184"/>
                </a:lnTo>
                <a:lnTo>
                  <a:pt x="79579" y="80645"/>
                </a:lnTo>
                <a:lnTo>
                  <a:pt x="83389" y="83312"/>
                </a:lnTo>
                <a:lnTo>
                  <a:pt x="161494" y="83312"/>
                </a:lnTo>
                <a:lnTo>
                  <a:pt x="165177" y="80645"/>
                </a:lnTo>
                <a:lnTo>
                  <a:pt x="165177" y="75184"/>
                </a:lnTo>
                <a:lnTo>
                  <a:pt x="161494" y="72516"/>
                </a:lnTo>
                <a:close/>
              </a:path>
              <a:path w="247015" h="301625">
                <a:moveTo>
                  <a:pt x="50367" y="8616"/>
                </a:moveTo>
                <a:lnTo>
                  <a:pt x="38685" y="10795"/>
                </a:lnTo>
                <a:lnTo>
                  <a:pt x="34585" y="15940"/>
                </a:lnTo>
                <a:lnTo>
                  <a:pt x="33986" y="21859"/>
                </a:lnTo>
                <a:lnTo>
                  <a:pt x="37578" y="26279"/>
                </a:lnTo>
                <a:lnTo>
                  <a:pt x="46051" y="26924"/>
                </a:lnTo>
                <a:lnTo>
                  <a:pt x="61966" y="29767"/>
                </a:lnTo>
                <a:lnTo>
                  <a:pt x="78214" y="39957"/>
                </a:lnTo>
                <a:lnTo>
                  <a:pt x="89556" y="53695"/>
                </a:lnTo>
                <a:lnTo>
                  <a:pt x="90755" y="67183"/>
                </a:lnTo>
                <a:lnTo>
                  <a:pt x="154128" y="67183"/>
                </a:lnTo>
                <a:lnTo>
                  <a:pt x="184417" y="29767"/>
                </a:lnTo>
                <a:lnTo>
                  <a:pt x="207770" y="25904"/>
                </a:lnTo>
                <a:lnTo>
                  <a:pt x="212262" y="20859"/>
                </a:lnTo>
                <a:lnTo>
                  <a:pt x="212121" y="18796"/>
                </a:lnTo>
                <a:lnTo>
                  <a:pt x="83389" y="18796"/>
                </a:lnTo>
                <a:lnTo>
                  <a:pt x="73779" y="16402"/>
                </a:lnTo>
                <a:lnTo>
                  <a:pt x="62418" y="11747"/>
                </a:lnTo>
                <a:lnTo>
                  <a:pt x="50367" y="8616"/>
                </a:lnTo>
                <a:close/>
              </a:path>
              <a:path w="247015" h="301625">
                <a:moveTo>
                  <a:pt x="124283" y="0"/>
                </a:moveTo>
                <a:lnTo>
                  <a:pt x="107910" y="2936"/>
                </a:lnTo>
                <a:lnTo>
                  <a:pt x="99597" y="9398"/>
                </a:lnTo>
                <a:lnTo>
                  <a:pt x="93404" y="15859"/>
                </a:lnTo>
                <a:lnTo>
                  <a:pt x="83389" y="18796"/>
                </a:lnTo>
                <a:lnTo>
                  <a:pt x="161494" y="18796"/>
                </a:lnTo>
                <a:lnTo>
                  <a:pt x="151518" y="15859"/>
                </a:lnTo>
                <a:lnTo>
                  <a:pt x="145698" y="9398"/>
                </a:lnTo>
                <a:lnTo>
                  <a:pt x="138473" y="2936"/>
                </a:lnTo>
                <a:lnTo>
                  <a:pt x="124283" y="0"/>
                </a:lnTo>
                <a:close/>
              </a:path>
              <a:path w="247015" h="301625">
                <a:moveTo>
                  <a:pt x="206198" y="10795"/>
                </a:moveTo>
                <a:lnTo>
                  <a:pt x="191355" y="10866"/>
                </a:lnTo>
                <a:lnTo>
                  <a:pt x="179655" y="13747"/>
                </a:lnTo>
                <a:lnTo>
                  <a:pt x="170051" y="17152"/>
                </a:lnTo>
                <a:lnTo>
                  <a:pt x="161494" y="18796"/>
                </a:lnTo>
                <a:lnTo>
                  <a:pt x="212121" y="18796"/>
                </a:lnTo>
                <a:lnTo>
                  <a:pt x="211849" y="14815"/>
                </a:lnTo>
                <a:lnTo>
                  <a:pt x="206198" y="10795"/>
                </a:lnTo>
                <a:close/>
              </a:path>
              <a:path w="247015" h="301625">
                <a:moveTo>
                  <a:pt x="154128" y="88646"/>
                </a:moveTo>
                <a:lnTo>
                  <a:pt x="90755" y="88646"/>
                </a:lnTo>
                <a:lnTo>
                  <a:pt x="77862" y="100742"/>
                </a:lnTo>
                <a:lnTo>
                  <a:pt x="47839" y="124936"/>
                </a:lnTo>
                <a:lnTo>
                  <a:pt x="17714" y="161226"/>
                </a:lnTo>
                <a:lnTo>
                  <a:pt x="6250" y="205206"/>
                </a:lnTo>
                <a:lnTo>
                  <a:pt x="4794" y="231139"/>
                </a:lnTo>
                <a:lnTo>
                  <a:pt x="5214" y="248874"/>
                </a:lnTo>
                <a:lnTo>
                  <a:pt x="8840" y="268732"/>
                </a:lnTo>
                <a:lnTo>
                  <a:pt x="8243" y="275963"/>
                </a:lnTo>
                <a:lnTo>
                  <a:pt x="3776" y="284479"/>
                </a:lnTo>
                <a:lnTo>
                  <a:pt x="0" y="292520"/>
                </a:lnTo>
                <a:lnTo>
                  <a:pt x="1474" y="298323"/>
                </a:lnTo>
                <a:lnTo>
                  <a:pt x="8824" y="301261"/>
                </a:lnTo>
                <a:lnTo>
                  <a:pt x="18651" y="299926"/>
                </a:lnTo>
                <a:lnTo>
                  <a:pt x="29192" y="297090"/>
                </a:lnTo>
                <a:lnTo>
                  <a:pt x="38685" y="295528"/>
                </a:lnTo>
                <a:lnTo>
                  <a:pt x="244866" y="295528"/>
                </a:lnTo>
                <a:lnTo>
                  <a:pt x="246435" y="292520"/>
                </a:lnTo>
                <a:lnTo>
                  <a:pt x="242472" y="284479"/>
                </a:lnTo>
                <a:lnTo>
                  <a:pt x="237105" y="275963"/>
                </a:lnTo>
                <a:lnTo>
                  <a:pt x="235916" y="268732"/>
                </a:lnTo>
                <a:lnTo>
                  <a:pt x="131776" y="268732"/>
                </a:lnTo>
                <a:lnTo>
                  <a:pt x="109424" y="266064"/>
                </a:lnTo>
                <a:lnTo>
                  <a:pt x="109424" y="255270"/>
                </a:lnTo>
                <a:lnTo>
                  <a:pt x="98859" y="253226"/>
                </a:lnTo>
                <a:lnTo>
                  <a:pt x="60529" y="232076"/>
                </a:lnTo>
                <a:lnTo>
                  <a:pt x="57227" y="217677"/>
                </a:lnTo>
                <a:lnTo>
                  <a:pt x="146635" y="217677"/>
                </a:lnTo>
                <a:lnTo>
                  <a:pt x="131863" y="212770"/>
                </a:lnTo>
                <a:lnTo>
                  <a:pt x="91128" y="204051"/>
                </a:lnTo>
                <a:lnTo>
                  <a:pt x="61037" y="182752"/>
                </a:lnTo>
                <a:lnTo>
                  <a:pt x="61037" y="174625"/>
                </a:lnTo>
                <a:lnTo>
                  <a:pt x="93581" y="145764"/>
                </a:lnTo>
                <a:lnTo>
                  <a:pt x="116790" y="142366"/>
                </a:lnTo>
                <a:lnTo>
                  <a:pt x="116790" y="134365"/>
                </a:lnTo>
                <a:lnTo>
                  <a:pt x="207039" y="134365"/>
                </a:lnTo>
                <a:lnTo>
                  <a:pt x="196990" y="124936"/>
                </a:lnTo>
                <a:lnTo>
                  <a:pt x="167018" y="100742"/>
                </a:lnTo>
                <a:lnTo>
                  <a:pt x="154128" y="88646"/>
                </a:lnTo>
                <a:close/>
              </a:path>
              <a:path w="247015" h="301625">
                <a:moveTo>
                  <a:pt x="244866" y="295528"/>
                </a:moveTo>
                <a:lnTo>
                  <a:pt x="206198" y="295528"/>
                </a:lnTo>
                <a:lnTo>
                  <a:pt x="215673" y="297090"/>
                </a:lnTo>
                <a:lnTo>
                  <a:pt x="226185" y="299926"/>
                </a:lnTo>
                <a:lnTo>
                  <a:pt x="236005" y="301261"/>
                </a:lnTo>
                <a:lnTo>
                  <a:pt x="243409" y="298323"/>
                </a:lnTo>
                <a:lnTo>
                  <a:pt x="244866" y="295528"/>
                </a:lnTo>
                <a:close/>
              </a:path>
              <a:path w="247015" h="301625">
                <a:moveTo>
                  <a:pt x="206198" y="295528"/>
                </a:moveTo>
                <a:lnTo>
                  <a:pt x="38685" y="295528"/>
                </a:lnTo>
                <a:lnTo>
                  <a:pt x="58846" y="295965"/>
                </a:lnTo>
                <a:lnTo>
                  <a:pt x="101979" y="297886"/>
                </a:lnTo>
                <a:lnTo>
                  <a:pt x="124283" y="298323"/>
                </a:lnTo>
                <a:lnTo>
                  <a:pt x="144404" y="297886"/>
                </a:lnTo>
                <a:lnTo>
                  <a:pt x="186076" y="295965"/>
                </a:lnTo>
                <a:lnTo>
                  <a:pt x="206198" y="295528"/>
                </a:lnTo>
                <a:close/>
              </a:path>
              <a:path w="247015" h="301625">
                <a:moveTo>
                  <a:pt x="124743" y="162194"/>
                </a:moveTo>
                <a:lnTo>
                  <a:pt x="112577" y="162427"/>
                </a:lnTo>
                <a:lnTo>
                  <a:pt x="105614" y="163957"/>
                </a:lnTo>
                <a:lnTo>
                  <a:pt x="98248" y="169290"/>
                </a:lnTo>
                <a:lnTo>
                  <a:pt x="98248" y="174625"/>
                </a:lnTo>
                <a:lnTo>
                  <a:pt x="101931" y="177291"/>
                </a:lnTo>
                <a:lnTo>
                  <a:pt x="110505" y="180907"/>
                </a:lnTo>
                <a:lnTo>
                  <a:pt x="122902" y="183737"/>
                </a:lnTo>
                <a:lnTo>
                  <a:pt x="135989" y="186043"/>
                </a:lnTo>
                <a:lnTo>
                  <a:pt x="146635" y="188087"/>
                </a:lnTo>
                <a:lnTo>
                  <a:pt x="154957" y="190523"/>
                </a:lnTo>
                <a:lnTo>
                  <a:pt x="162923" y="193484"/>
                </a:lnTo>
                <a:lnTo>
                  <a:pt x="170174" y="196445"/>
                </a:lnTo>
                <a:lnTo>
                  <a:pt x="176353" y="198882"/>
                </a:lnTo>
                <a:lnTo>
                  <a:pt x="183846" y="204215"/>
                </a:lnTo>
                <a:lnTo>
                  <a:pt x="187529" y="212216"/>
                </a:lnTo>
                <a:lnTo>
                  <a:pt x="187529" y="220345"/>
                </a:lnTo>
                <a:lnTo>
                  <a:pt x="154985" y="252920"/>
                </a:lnTo>
                <a:lnTo>
                  <a:pt x="131776" y="255270"/>
                </a:lnTo>
                <a:lnTo>
                  <a:pt x="131776" y="268732"/>
                </a:lnTo>
                <a:lnTo>
                  <a:pt x="235916" y="268732"/>
                </a:lnTo>
                <a:lnTo>
                  <a:pt x="239613" y="248874"/>
                </a:lnTo>
                <a:lnTo>
                  <a:pt x="240155" y="227028"/>
                </a:lnTo>
                <a:lnTo>
                  <a:pt x="238577" y="205206"/>
                </a:lnTo>
                <a:lnTo>
                  <a:pt x="235916" y="185420"/>
                </a:lnTo>
                <a:lnTo>
                  <a:pt x="234587" y="177291"/>
                </a:lnTo>
                <a:lnTo>
                  <a:pt x="150318" y="177291"/>
                </a:lnTo>
                <a:lnTo>
                  <a:pt x="150318" y="171958"/>
                </a:lnTo>
                <a:lnTo>
                  <a:pt x="146635" y="169290"/>
                </a:lnTo>
                <a:lnTo>
                  <a:pt x="146635" y="166624"/>
                </a:lnTo>
                <a:lnTo>
                  <a:pt x="137600" y="163510"/>
                </a:lnTo>
                <a:lnTo>
                  <a:pt x="124743" y="162194"/>
                </a:lnTo>
                <a:close/>
              </a:path>
              <a:path w="247015" h="301625">
                <a:moveTo>
                  <a:pt x="146635" y="217677"/>
                </a:moveTo>
                <a:lnTo>
                  <a:pt x="98248" y="217677"/>
                </a:lnTo>
                <a:lnTo>
                  <a:pt x="98248" y="228346"/>
                </a:lnTo>
                <a:lnTo>
                  <a:pt x="101931" y="231139"/>
                </a:lnTo>
                <a:lnTo>
                  <a:pt x="110448" y="234140"/>
                </a:lnTo>
                <a:lnTo>
                  <a:pt x="122441" y="235140"/>
                </a:lnTo>
                <a:lnTo>
                  <a:pt x="134435" y="234140"/>
                </a:lnTo>
                <a:lnTo>
                  <a:pt x="142952" y="231139"/>
                </a:lnTo>
                <a:lnTo>
                  <a:pt x="150318" y="228346"/>
                </a:lnTo>
                <a:lnTo>
                  <a:pt x="150318" y="220345"/>
                </a:lnTo>
                <a:lnTo>
                  <a:pt x="146635" y="217677"/>
                </a:lnTo>
                <a:close/>
              </a:path>
              <a:path w="247015" h="301625">
                <a:moveTo>
                  <a:pt x="207039" y="134365"/>
                </a:moveTo>
                <a:lnTo>
                  <a:pt x="135459" y="134365"/>
                </a:lnTo>
                <a:lnTo>
                  <a:pt x="135459" y="145161"/>
                </a:lnTo>
                <a:lnTo>
                  <a:pt x="147577" y="145661"/>
                </a:lnTo>
                <a:lnTo>
                  <a:pt x="156874" y="147161"/>
                </a:lnTo>
                <a:lnTo>
                  <a:pt x="187529" y="177291"/>
                </a:lnTo>
                <a:lnTo>
                  <a:pt x="234587" y="177291"/>
                </a:lnTo>
                <a:lnTo>
                  <a:pt x="233937" y="173323"/>
                </a:lnTo>
                <a:lnTo>
                  <a:pt x="228471" y="161226"/>
                </a:lnTo>
                <a:lnTo>
                  <a:pt x="220217" y="149129"/>
                </a:lnTo>
                <a:lnTo>
                  <a:pt x="209881" y="137033"/>
                </a:lnTo>
                <a:lnTo>
                  <a:pt x="207039" y="134365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08532" y="2348483"/>
            <a:ext cx="431800" cy="433070"/>
          </a:xfrm>
          <a:custGeom>
            <a:avLst/>
            <a:gdLst/>
            <a:ahLst/>
            <a:cxnLst/>
            <a:rect l="l" t="t" r="r" b="b"/>
            <a:pathLst>
              <a:path w="431800" h="433069">
                <a:moveTo>
                  <a:pt x="0" y="216407"/>
                </a:moveTo>
                <a:lnTo>
                  <a:pt x="5693" y="166791"/>
                </a:lnTo>
                <a:lnTo>
                  <a:pt x="21913" y="121242"/>
                </a:lnTo>
                <a:lnTo>
                  <a:pt x="47366" y="81060"/>
                </a:lnTo>
                <a:lnTo>
                  <a:pt x="80758" y="47546"/>
                </a:lnTo>
                <a:lnTo>
                  <a:pt x="120798" y="21998"/>
                </a:lnTo>
                <a:lnTo>
                  <a:pt x="166191" y="5716"/>
                </a:lnTo>
                <a:lnTo>
                  <a:pt x="215646" y="0"/>
                </a:lnTo>
                <a:lnTo>
                  <a:pt x="265100" y="5716"/>
                </a:lnTo>
                <a:lnTo>
                  <a:pt x="310493" y="21998"/>
                </a:lnTo>
                <a:lnTo>
                  <a:pt x="350533" y="47546"/>
                </a:lnTo>
                <a:lnTo>
                  <a:pt x="383925" y="81060"/>
                </a:lnTo>
                <a:lnTo>
                  <a:pt x="409378" y="121242"/>
                </a:lnTo>
                <a:lnTo>
                  <a:pt x="425598" y="166791"/>
                </a:lnTo>
                <a:lnTo>
                  <a:pt x="431292" y="216407"/>
                </a:lnTo>
                <a:lnTo>
                  <a:pt x="425598" y="266024"/>
                </a:lnTo>
                <a:lnTo>
                  <a:pt x="409378" y="311573"/>
                </a:lnTo>
                <a:lnTo>
                  <a:pt x="383925" y="351755"/>
                </a:lnTo>
                <a:lnTo>
                  <a:pt x="350533" y="385269"/>
                </a:lnTo>
                <a:lnTo>
                  <a:pt x="310493" y="410817"/>
                </a:lnTo>
                <a:lnTo>
                  <a:pt x="265100" y="427099"/>
                </a:lnTo>
                <a:lnTo>
                  <a:pt x="215646" y="432815"/>
                </a:lnTo>
                <a:lnTo>
                  <a:pt x="166191" y="427099"/>
                </a:lnTo>
                <a:lnTo>
                  <a:pt x="120798" y="410817"/>
                </a:lnTo>
                <a:lnTo>
                  <a:pt x="80758" y="385269"/>
                </a:lnTo>
                <a:lnTo>
                  <a:pt x="47366" y="351755"/>
                </a:lnTo>
                <a:lnTo>
                  <a:pt x="21913" y="311573"/>
                </a:lnTo>
                <a:lnTo>
                  <a:pt x="5693" y="266024"/>
                </a:lnTo>
                <a:lnTo>
                  <a:pt x="0" y="216407"/>
                </a:lnTo>
                <a:close/>
              </a:path>
            </a:pathLst>
          </a:custGeom>
          <a:ln w="3175">
            <a:solidFill>
              <a:srgbClr val="BBC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367155" y="2440051"/>
            <a:ext cx="1250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208532" y="2852927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0" y="215646"/>
                </a:moveTo>
                <a:lnTo>
                  <a:pt x="5693" y="166191"/>
                </a:lnTo>
                <a:lnTo>
                  <a:pt x="21913" y="120798"/>
                </a:lnTo>
                <a:lnTo>
                  <a:pt x="47366" y="80758"/>
                </a:lnTo>
                <a:lnTo>
                  <a:pt x="80758" y="47366"/>
                </a:lnTo>
                <a:lnTo>
                  <a:pt x="120798" y="21913"/>
                </a:lnTo>
                <a:lnTo>
                  <a:pt x="166191" y="5693"/>
                </a:lnTo>
                <a:lnTo>
                  <a:pt x="215646" y="0"/>
                </a:lnTo>
                <a:lnTo>
                  <a:pt x="265100" y="5693"/>
                </a:lnTo>
                <a:lnTo>
                  <a:pt x="310493" y="21913"/>
                </a:lnTo>
                <a:lnTo>
                  <a:pt x="350533" y="47366"/>
                </a:lnTo>
                <a:lnTo>
                  <a:pt x="383925" y="80758"/>
                </a:lnTo>
                <a:lnTo>
                  <a:pt x="409378" y="120798"/>
                </a:lnTo>
                <a:lnTo>
                  <a:pt x="425598" y="166191"/>
                </a:lnTo>
                <a:lnTo>
                  <a:pt x="431292" y="215646"/>
                </a:lnTo>
                <a:lnTo>
                  <a:pt x="425598" y="265100"/>
                </a:lnTo>
                <a:lnTo>
                  <a:pt x="409378" y="310493"/>
                </a:lnTo>
                <a:lnTo>
                  <a:pt x="383925" y="350533"/>
                </a:lnTo>
                <a:lnTo>
                  <a:pt x="350533" y="383925"/>
                </a:lnTo>
                <a:lnTo>
                  <a:pt x="310493" y="409378"/>
                </a:lnTo>
                <a:lnTo>
                  <a:pt x="265100" y="425598"/>
                </a:lnTo>
                <a:lnTo>
                  <a:pt x="215646" y="431292"/>
                </a:lnTo>
                <a:lnTo>
                  <a:pt x="166191" y="425598"/>
                </a:lnTo>
                <a:lnTo>
                  <a:pt x="120798" y="409378"/>
                </a:lnTo>
                <a:lnTo>
                  <a:pt x="80758" y="383925"/>
                </a:lnTo>
                <a:lnTo>
                  <a:pt x="47366" y="350533"/>
                </a:lnTo>
                <a:lnTo>
                  <a:pt x="21913" y="310493"/>
                </a:lnTo>
                <a:lnTo>
                  <a:pt x="5693" y="265100"/>
                </a:lnTo>
                <a:lnTo>
                  <a:pt x="0" y="215646"/>
                </a:lnTo>
                <a:close/>
              </a:path>
            </a:pathLst>
          </a:custGeom>
          <a:ln w="3175">
            <a:solidFill>
              <a:srgbClr val="BBC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367155" y="2944113"/>
            <a:ext cx="1250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210055" y="3357371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0" y="215645"/>
                </a:moveTo>
                <a:lnTo>
                  <a:pt x="5693" y="166191"/>
                </a:lnTo>
                <a:lnTo>
                  <a:pt x="21913" y="120798"/>
                </a:lnTo>
                <a:lnTo>
                  <a:pt x="47366" y="80758"/>
                </a:lnTo>
                <a:lnTo>
                  <a:pt x="80758" y="47366"/>
                </a:lnTo>
                <a:lnTo>
                  <a:pt x="120798" y="21913"/>
                </a:lnTo>
                <a:lnTo>
                  <a:pt x="166191" y="5693"/>
                </a:lnTo>
                <a:lnTo>
                  <a:pt x="215646" y="0"/>
                </a:lnTo>
                <a:lnTo>
                  <a:pt x="265100" y="5693"/>
                </a:lnTo>
                <a:lnTo>
                  <a:pt x="310493" y="21913"/>
                </a:lnTo>
                <a:lnTo>
                  <a:pt x="350533" y="47366"/>
                </a:lnTo>
                <a:lnTo>
                  <a:pt x="383925" y="80758"/>
                </a:lnTo>
                <a:lnTo>
                  <a:pt x="409378" y="120798"/>
                </a:lnTo>
                <a:lnTo>
                  <a:pt x="425598" y="166191"/>
                </a:lnTo>
                <a:lnTo>
                  <a:pt x="431292" y="215645"/>
                </a:lnTo>
                <a:lnTo>
                  <a:pt x="425598" y="265100"/>
                </a:lnTo>
                <a:lnTo>
                  <a:pt x="409378" y="310493"/>
                </a:lnTo>
                <a:lnTo>
                  <a:pt x="383925" y="350533"/>
                </a:lnTo>
                <a:lnTo>
                  <a:pt x="350533" y="383925"/>
                </a:lnTo>
                <a:lnTo>
                  <a:pt x="310493" y="409378"/>
                </a:lnTo>
                <a:lnTo>
                  <a:pt x="265100" y="425598"/>
                </a:lnTo>
                <a:lnTo>
                  <a:pt x="215646" y="431291"/>
                </a:lnTo>
                <a:lnTo>
                  <a:pt x="166191" y="425598"/>
                </a:lnTo>
                <a:lnTo>
                  <a:pt x="120798" y="409378"/>
                </a:lnTo>
                <a:lnTo>
                  <a:pt x="80758" y="383925"/>
                </a:lnTo>
                <a:lnTo>
                  <a:pt x="47366" y="350533"/>
                </a:lnTo>
                <a:lnTo>
                  <a:pt x="21913" y="310493"/>
                </a:lnTo>
                <a:lnTo>
                  <a:pt x="5693" y="265100"/>
                </a:lnTo>
                <a:lnTo>
                  <a:pt x="0" y="215645"/>
                </a:lnTo>
                <a:close/>
              </a:path>
            </a:pathLst>
          </a:custGeom>
          <a:ln w="3175">
            <a:solidFill>
              <a:srgbClr val="BBC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368044" y="3448303"/>
            <a:ext cx="1250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197863" y="2135123"/>
            <a:ext cx="3357245" cy="76200"/>
          </a:xfrm>
          <a:custGeom>
            <a:avLst/>
            <a:gdLst/>
            <a:ahLst/>
            <a:cxnLst/>
            <a:rect l="l" t="t" r="r" b="b"/>
            <a:pathLst>
              <a:path w="3357245" h="76200">
                <a:moveTo>
                  <a:pt x="38100" y="0"/>
                </a:moveTo>
                <a:lnTo>
                  <a:pt x="23268" y="2988"/>
                </a:lnTo>
                <a:lnTo>
                  <a:pt x="11158" y="11144"/>
                </a:lnTo>
                <a:lnTo>
                  <a:pt x="2993" y="23252"/>
                </a:lnTo>
                <a:lnTo>
                  <a:pt x="0" y="38100"/>
                </a:lnTo>
                <a:lnTo>
                  <a:pt x="2993" y="52947"/>
                </a:lnTo>
                <a:lnTo>
                  <a:pt x="11158" y="65055"/>
                </a:lnTo>
                <a:lnTo>
                  <a:pt x="23268" y="73211"/>
                </a:lnTo>
                <a:lnTo>
                  <a:pt x="38100" y="76200"/>
                </a:lnTo>
                <a:lnTo>
                  <a:pt x="52931" y="73211"/>
                </a:lnTo>
                <a:lnTo>
                  <a:pt x="65041" y="65055"/>
                </a:lnTo>
                <a:lnTo>
                  <a:pt x="73206" y="52947"/>
                </a:lnTo>
                <a:lnTo>
                  <a:pt x="74919" y="44450"/>
                </a:lnTo>
                <a:lnTo>
                  <a:pt x="38100" y="44450"/>
                </a:lnTo>
                <a:lnTo>
                  <a:pt x="38100" y="31750"/>
                </a:lnTo>
                <a:lnTo>
                  <a:pt x="74919" y="31750"/>
                </a:lnTo>
                <a:lnTo>
                  <a:pt x="73206" y="23252"/>
                </a:lnTo>
                <a:lnTo>
                  <a:pt x="65041" y="11144"/>
                </a:lnTo>
                <a:lnTo>
                  <a:pt x="52931" y="2988"/>
                </a:lnTo>
                <a:lnTo>
                  <a:pt x="38100" y="0"/>
                </a:lnTo>
                <a:close/>
              </a:path>
              <a:path w="3357245" h="76200">
                <a:moveTo>
                  <a:pt x="3318637" y="0"/>
                </a:moveTo>
                <a:lnTo>
                  <a:pt x="3303789" y="2988"/>
                </a:lnTo>
                <a:lnTo>
                  <a:pt x="3291681" y="11144"/>
                </a:lnTo>
                <a:lnTo>
                  <a:pt x="3283525" y="23252"/>
                </a:lnTo>
                <a:lnTo>
                  <a:pt x="3280537" y="38100"/>
                </a:lnTo>
                <a:lnTo>
                  <a:pt x="3283525" y="52947"/>
                </a:lnTo>
                <a:lnTo>
                  <a:pt x="3291681" y="65055"/>
                </a:lnTo>
                <a:lnTo>
                  <a:pt x="3303789" y="73211"/>
                </a:lnTo>
                <a:lnTo>
                  <a:pt x="3318637" y="76200"/>
                </a:lnTo>
                <a:lnTo>
                  <a:pt x="3333430" y="73211"/>
                </a:lnTo>
                <a:lnTo>
                  <a:pt x="3345545" y="65055"/>
                </a:lnTo>
                <a:lnTo>
                  <a:pt x="3353730" y="52947"/>
                </a:lnTo>
                <a:lnTo>
                  <a:pt x="3355451" y="44450"/>
                </a:lnTo>
                <a:lnTo>
                  <a:pt x="3318637" y="44450"/>
                </a:lnTo>
                <a:lnTo>
                  <a:pt x="3318637" y="31750"/>
                </a:lnTo>
                <a:lnTo>
                  <a:pt x="3355451" y="31750"/>
                </a:lnTo>
                <a:lnTo>
                  <a:pt x="3353730" y="23252"/>
                </a:lnTo>
                <a:lnTo>
                  <a:pt x="3345545" y="11144"/>
                </a:lnTo>
                <a:lnTo>
                  <a:pt x="3333430" y="2988"/>
                </a:lnTo>
                <a:lnTo>
                  <a:pt x="3318637" y="0"/>
                </a:lnTo>
                <a:close/>
              </a:path>
              <a:path w="3357245" h="76200">
                <a:moveTo>
                  <a:pt x="74919" y="31750"/>
                </a:moveTo>
                <a:lnTo>
                  <a:pt x="38100" y="31750"/>
                </a:lnTo>
                <a:lnTo>
                  <a:pt x="38100" y="44450"/>
                </a:lnTo>
                <a:lnTo>
                  <a:pt x="74919" y="44450"/>
                </a:lnTo>
                <a:lnTo>
                  <a:pt x="76200" y="38100"/>
                </a:lnTo>
                <a:lnTo>
                  <a:pt x="74919" y="31750"/>
                </a:lnTo>
                <a:close/>
              </a:path>
              <a:path w="3357245" h="76200">
                <a:moveTo>
                  <a:pt x="3281815" y="31750"/>
                </a:moveTo>
                <a:lnTo>
                  <a:pt x="74919" y="31750"/>
                </a:lnTo>
                <a:lnTo>
                  <a:pt x="76200" y="38100"/>
                </a:lnTo>
                <a:lnTo>
                  <a:pt x="74919" y="44450"/>
                </a:lnTo>
                <a:lnTo>
                  <a:pt x="3281815" y="44450"/>
                </a:lnTo>
                <a:lnTo>
                  <a:pt x="3280537" y="38100"/>
                </a:lnTo>
                <a:lnTo>
                  <a:pt x="3281815" y="31750"/>
                </a:lnTo>
                <a:close/>
              </a:path>
              <a:path w="3357245" h="76200">
                <a:moveTo>
                  <a:pt x="3355451" y="31750"/>
                </a:moveTo>
                <a:lnTo>
                  <a:pt x="3318637" y="31750"/>
                </a:lnTo>
                <a:lnTo>
                  <a:pt x="3318637" y="44450"/>
                </a:lnTo>
                <a:lnTo>
                  <a:pt x="3355451" y="44450"/>
                </a:lnTo>
                <a:lnTo>
                  <a:pt x="3356737" y="38100"/>
                </a:lnTo>
                <a:lnTo>
                  <a:pt x="3355451" y="3175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571231" y="1557502"/>
            <a:ext cx="2446020" cy="54104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339328" y="1616925"/>
            <a:ext cx="909827" cy="47552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597140" y="1583436"/>
            <a:ext cx="2344420" cy="439420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0795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85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SPESE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7321295" y="2366772"/>
            <a:ext cx="2807335" cy="396240"/>
          </a:xfrm>
          <a:custGeom>
            <a:avLst/>
            <a:gdLst/>
            <a:ahLst/>
            <a:cxnLst/>
            <a:rect l="l" t="t" r="r" b="b"/>
            <a:pathLst>
              <a:path w="2807334" h="396239">
                <a:moveTo>
                  <a:pt x="0" y="79375"/>
                </a:moveTo>
                <a:lnTo>
                  <a:pt x="6240" y="48488"/>
                </a:lnTo>
                <a:lnTo>
                  <a:pt x="23256" y="23256"/>
                </a:lnTo>
                <a:lnTo>
                  <a:pt x="48488" y="6240"/>
                </a:lnTo>
                <a:lnTo>
                  <a:pt x="79375" y="0"/>
                </a:lnTo>
                <a:lnTo>
                  <a:pt x="2727832" y="0"/>
                </a:lnTo>
                <a:lnTo>
                  <a:pt x="2758719" y="6240"/>
                </a:lnTo>
                <a:lnTo>
                  <a:pt x="2783951" y="23256"/>
                </a:lnTo>
                <a:lnTo>
                  <a:pt x="2800967" y="48488"/>
                </a:lnTo>
                <a:lnTo>
                  <a:pt x="2807207" y="79375"/>
                </a:lnTo>
                <a:lnTo>
                  <a:pt x="2807207" y="316864"/>
                </a:lnTo>
                <a:lnTo>
                  <a:pt x="2800967" y="347751"/>
                </a:lnTo>
                <a:lnTo>
                  <a:pt x="2783951" y="372983"/>
                </a:lnTo>
                <a:lnTo>
                  <a:pt x="2758719" y="389999"/>
                </a:lnTo>
                <a:lnTo>
                  <a:pt x="2727832" y="396239"/>
                </a:lnTo>
                <a:lnTo>
                  <a:pt x="79375" y="396239"/>
                </a:lnTo>
                <a:lnTo>
                  <a:pt x="48488" y="389999"/>
                </a:lnTo>
                <a:lnTo>
                  <a:pt x="23256" y="372983"/>
                </a:lnTo>
                <a:lnTo>
                  <a:pt x="6240" y="347751"/>
                </a:lnTo>
                <a:lnTo>
                  <a:pt x="0" y="316864"/>
                </a:lnTo>
                <a:lnTo>
                  <a:pt x="0" y="79375"/>
                </a:lnTo>
                <a:close/>
              </a:path>
            </a:pathLst>
          </a:custGeom>
          <a:ln w="3175">
            <a:solidFill>
              <a:srgbClr val="BBC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7439914" y="2440051"/>
            <a:ext cx="7670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Impegno</a:t>
            </a:r>
            <a:endParaRPr sz="14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7321295" y="2889504"/>
            <a:ext cx="2807335" cy="396240"/>
          </a:xfrm>
          <a:custGeom>
            <a:avLst/>
            <a:gdLst/>
            <a:ahLst/>
            <a:cxnLst/>
            <a:rect l="l" t="t" r="r" b="b"/>
            <a:pathLst>
              <a:path w="2807334" h="396239">
                <a:moveTo>
                  <a:pt x="0" y="79375"/>
                </a:moveTo>
                <a:lnTo>
                  <a:pt x="6240" y="48488"/>
                </a:lnTo>
                <a:lnTo>
                  <a:pt x="23256" y="23256"/>
                </a:lnTo>
                <a:lnTo>
                  <a:pt x="48488" y="6240"/>
                </a:lnTo>
                <a:lnTo>
                  <a:pt x="79375" y="0"/>
                </a:lnTo>
                <a:lnTo>
                  <a:pt x="2727832" y="0"/>
                </a:lnTo>
                <a:lnTo>
                  <a:pt x="2758719" y="6240"/>
                </a:lnTo>
                <a:lnTo>
                  <a:pt x="2783951" y="23256"/>
                </a:lnTo>
                <a:lnTo>
                  <a:pt x="2800967" y="48488"/>
                </a:lnTo>
                <a:lnTo>
                  <a:pt x="2807207" y="79375"/>
                </a:lnTo>
                <a:lnTo>
                  <a:pt x="2807207" y="316865"/>
                </a:lnTo>
                <a:lnTo>
                  <a:pt x="2800967" y="347751"/>
                </a:lnTo>
                <a:lnTo>
                  <a:pt x="2783951" y="372983"/>
                </a:lnTo>
                <a:lnTo>
                  <a:pt x="2758719" y="389999"/>
                </a:lnTo>
                <a:lnTo>
                  <a:pt x="2727832" y="396240"/>
                </a:lnTo>
                <a:lnTo>
                  <a:pt x="79375" y="396240"/>
                </a:lnTo>
                <a:lnTo>
                  <a:pt x="48488" y="389999"/>
                </a:lnTo>
                <a:lnTo>
                  <a:pt x="23256" y="372983"/>
                </a:lnTo>
                <a:lnTo>
                  <a:pt x="6240" y="347751"/>
                </a:lnTo>
                <a:lnTo>
                  <a:pt x="0" y="316865"/>
                </a:lnTo>
                <a:lnTo>
                  <a:pt x="0" y="79375"/>
                </a:lnTo>
                <a:close/>
              </a:path>
            </a:pathLst>
          </a:custGeom>
          <a:ln w="3175">
            <a:solidFill>
              <a:srgbClr val="BBC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7439914" y="2961843"/>
            <a:ext cx="111252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Liquidazione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7319771" y="3392423"/>
            <a:ext cx="2809240" cy="396240"/>
          </a:xfrm>
          <a:custGeom>
            <a:avLst/>
            <a:gdLst/>
            <a:ahLst/>
            <a:cxnLst/>
            <a:rect l="l" t="t" r="r" b="b"/>
            <a:pathLst>
              <a:path w="2809240" h="396239">
                <a:moveTo>
                  <a:pt x="0" y="79375"/>
                </a:moveTo>
                <a:lnTo>
                  <a:pt x="6240" y="48488"/>
                </a:lnTo>
                <a:lnTo>
                  <a:pt x="23256" y="23256"/>
                </a:lnTo>
                <a:lnTo>
                  <a:pt x="48488" y="6240"/>
                </a:lnTo>
                <a:lnTo>
                  <a:pt x="79375" y="0"/>
                </a:lnTo>
                <a:lnTo>
                  <a:pt x="2729356" y="0"/>
                </a:lnTo>
                <a:lnTo>
                  <a:pt x="2760243" y="6240"/>
                </a:lnTo>
                <a:lnTo>
                  <a:pt x="2785475" y="23256"/>
                </a:lnTo>
                <a:lnTo>
                  <a:pt x="2802491" y="48488"/>
                </a:lnTo>
                <a:lnTo>
                  <a:pt x="2808731" y="79375"/>
                </a:lnTo>
                <a:lnTo>
                  <a:pt x="2808731" y="316864"/>
                </a:lnTo>
                <a:lnTo>
                  <a:pt x="2802491" y="347751"/>
                </a:lnTo>
                <a:lnTo>
                  <a:pt x="2785475" y="372983"/>
                </a:lnTo>
                <a:lnTo>
                  <a:pt x="2760243" y="389999"/>
                </a:lnTo>
                <a:lnTo>
                  <a:pt x="2729356" y="396239"/>
                </a:lnTo>
                <a:lnTo>
                  <a:pt x="79375" y="396239"/>
                </a:lnTo>
                <a:lnTo>
                  <a:pt x="48488" y="389999"/>
                </a:lnTo>
                <a:lnTo>
                  <a:pt x="23256" y="372983"/>
                </a:lnTo>
                <a:lnTo>
                  <a:pt x="6240" y="347751"/>
                </a:lnTo>
                <a:lnTo>
                  <a:pt x="0" y="316864"/>
                </a:lnTo>
                <a:lnTo>
                  <a:pt x="0" y="79375"/>
                </a:lnTo>
                <a:close/>
              </a:path>
            </a:pathLst>
          </a:custGeom>
          <a:ln w="3175">
            <a:solidFill>
              <a:srgbClr val="BBC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7439914" y="3466338"/>
            <a:ext cx="10541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Ordinazione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6803897" y="1558289"/>
            <a:ext cx="504825" cy="502920"/>
          </a:xfrm>
          <a:custGeom>
            <a:avLst/>
            <a:gdLst/>
            <a:ahLst/>
            <a:cxnLst/>
            <a:rect l="l" t="t" r="r" b="b"/>
            <a:pathLst>
              <a:path w="504825" h="502919">
                <a:moveTo>
                  <a:pt x="0" y="251460"/>
                </a:moveTo>
                <a:lnTo>
                  <a:pt x="4062" y="206243"/>
                </a:lnTo>
                <a:lnTo>
                  <a:pt x="15777" y="163693"/>
                </a:lnTo>
                <a:lnTo>
                  <a:pt x="34431" y="124516"/>
                </a:lnTo>
                <a:lnTo>
                  <a:pt x="59312" y="89422"/>
                </a:lnTo>
                <a:lnTo>
                  <a:pt x="89710" y="59120"/>
                </a:lnTo>
                <a:lnTo>
                  <a:pt x="124911" y="34318"/>
                </a:lnTo>
                <a:lnTo>
                  <a:pt x="164205" y="15725"/>
                </a:lnTo>
                <a:lnTo>
                  <a:pt x="206879" y="4049"/>
                </a:lnTo>
                <a:lnTo>
                  <a:pt x="252222" y="0"/>
                </a:lnTo>
                <a:lnTo>
                  <a:pt x="297564" y="4049"/>
                </a:lnTo>
                <a:lnTo>
                  <a:pt x="340238" y="15725"/>
                </a:lnTo>
                <a:lnTo>
                  <a:pt x="379532" y="34318"/>
                </a:lnTo>
                <a:lnTo>
                  <a:pt x="414733" y="59120"/>
                </a:lnTo>
                <a:lnTo>
                  <a:pt x="445131" y="89422"/>
                </a:lnTo>
                <a:lnTo>
                  <a:pt x="470012" y="124516"/>
                </a:lnTo>
                <a:lnTo>
                  <a:pt x="488666" y="163693"/>
                </a:lnTo>
                <a:lnTo>
                  <a:pt x="500381" y="206243"/>
                </a:lnTo>
                <a:lnTo>
                  <a:pt x="504444" y="251460"/>
                </a:lnTo>
                <a:lnTo>
                  <a:pt x="500381" y="296676"/>
                </a:lnTo>
                <a:lnTo>
                  <a:pt x="488666" y="339226"/>
                </a:lnTo>
                <a:lnTo>
                  <a:pt x="470012" y="378403"/>
                </a:lnTo>
                <a:lnTo>
                  <a:pt x="445131" y="413497"/>
                </a:lnTo>
                <a:lnTo>
                  <a:pt x="414733" y="443799"/>
                </a:lnTo>
                <a:lnTo>
                  <a:pt x="379532" y="468601"/>
                </a:lnTo>
                <a:lnTo>
                  <a:pt x="340238" y="487194"/>
                </a:lnTo>
                <a:lnTo>
                  <a:pt x="297564" y="498870"/>
                </a:lnTo>
                <a:lnTo>
                  <a:pt x="252222" y="502920"/>
                </a:lnTo>
                <a:lnTo>
                  <a:pt x="206879" y="498870"/>
                </a:lnTo>
                <a:lnTo>
                  <a:pt x="164205" y="487194"/>
                </a:lnTo>
                <a:lnTo>
                  <a:pt x="124911" y="468601"/>
                </a:lnTo>
                <a:lnTo>
                  <a:pt x="89710" y="443799"/>
                </a:lnTo>
                <a:lnTo>
                  <a:pt x="59312" y="413497"/>
                </a:lnTo>
                <a:lnTo>
                  <a:pt x="34431" y="378403"/>
                </a:lnTo>
                <a:lnTo>
                  <a:pt x="15777" y="339226"/>
                </a:lnTo>
                <a:lnTo>
                  <a:pt x="4062" y="296676"/>
                </a:lnTo>
                <a:lnTo>
                  <a:pt x="0" y="251460"/>
                </a:lnTo>
                <a:close/>
              </a:path>
            </a:pathLst>
          </a:custGeom>
          <a:ln w="28955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812280" y="2421635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0" y="215646"/>
                </a:moveTo>
                <a:lnTo>
                  <a:pt x="5693" y="166191"/>
                </a:lnTo>
                <a:lnTo>
                  <a:pt x="21913" y="120798"/>
                </a:lnTo>
                <a:lnTo>
                  <a:pt x="47366" y="80758"/>
                </a:lnTo>
                <a:lnTo>
                  <a:pt x="80758" y="47366"/>
                </a:lnTo>
                <a:lnTo>
                  <a:pt x="120798" y="21913"/>
                </a:lnTo>
                <a:lnTo>
                  <a:pt x="166191" y="5693"/>
                </a:lnTo>
                <a:lnTo>
                  <a:pt x="215646" y="0"/>
                </a:lnTo>
                <a:lnTo>
                  <a:pt x="265100" y="5693"/>
                </a:lnTo>
                <a:lnTo>
                  <a:pt x="310493" y="21913"/>
                </a:lnTo>
                <a:lnTo>
                  <a:pt x="350533" y="47366"/>
                </a:lnTo>
                <a:lnTo>
                  <a:pt x="383925" y="80758"/>
                </a:lnTo>
                <a:lnTo>
                  <a:pt x="409378" y="120798"/>
                </a:lnTo>
                <a:lnTo>
                  <a:pt x="425598" y="166191"/>
                </a:lnTo>
                <a:lnTo>
                  <a:pt x="431292" y="215646"/>
                </a:lnTo>
                <a:lnTo>
                  <a:pt x="425598" y="265100"/>
                </a:lnTo>
                <a:lnTo>
                  <a:pt x="409378" y="310493"/>
                </a:lnTo>
                <a:lnTo>
                  <a:pt x="383925" y="350533"/>
                </a:lnTo>
                <a:lnTo>
                  <a:pt x="350533" y="383925"/>
                </a:lnTo>
                <a:lnTo>
                  <a:pt x="310493" y="409378"/>
                </a:lnTo>
                <a:lnTo>
                  <a:pt x="265100" y="425598"/>
                </a:lnTo>
                <a:lnTo>
                  <a:pt x="215646" y="431291"/>
                </a:lnTo>
                <a:lnTo>
                  <a:pt x="166191" y="425598"/>
                </a:lnTo>
                <a:lnTo>
                  <a:pt x="120798" y="409378"/>
                </a:lnTo>
                <a:lnTo>
                  <a:pt x="80758" y="383925"/>
                </a:lnTo>
                <a:lnTo>
                  <a:pt x="47366" y="350533"/>
                </a:lnTo>
                <a:lnTo>
                  <a:pt x="21913" y="310493"/>
                </a:lnTo>
                <a:lnTo>
                  <a:pt x="5693" y="265100"/>
                </a:lnTo>
                <a:lnTo>
                  <a:pt x="0" y="215646"/>
                </a:lnTo>
                <a:close/>
              </a:path>
            </a:pathLst>
          </a:custGeom>
          <a:ln w="3175">
            <a:solidFill>
              <a:srgbClr val="BBC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6971538" y="2511628"/>
            <a:ext cx="12509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6812280" y="2852927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0" y="215646"/>
                </a:moveTo>
                <a:lnTo>
                  <a:pt x="5693" y="166191"/>
                </a:lnTo>
                <a:lnTo>
                  <a:pt x="21913" y="120798"/>
                </a:lnTo>
                <a:lnTo>
                  <a:pt x="47366" y="80758"/>
                </a:lnTo>
                <a:lnTo>
                  <a:pt x="80758" y="47366"/>
                </a:lnTo>
                <a:lnTo>
                  <a:pt x="120798" y="21913"/>
                </a:lnTo>
                <a:lnTo>
                  <a:pt x="166191" y="5693"/>
                </a:lnTo>
                <a:lnTo>
                  <a:pt x="215646" y="0"/>
                </a:lnTo>
                <a:lnTo>
                  <a:pt x="265100" y="5693"/>
                </a:lnTo>
                <a:lnTo>
                  <a:pt x="310493" y="21913"/>
                </a:lnTo>
                <a:lnTo>
                  <a:pt x="350533" y="47366"/>
                </a:lnTo>
                <a:lnTo>
                  <a:pt x="383925" y="80758"/>
                </a:lnTo>
                <a:lnTo>
                  <a:pt x="409378" y="120798"/>
                </a:lnTo>
                <a:lnTo>
                  <a:pt x="425598" y="166191"/>
                </a:lnTo>
                <a:lnTo>
                  <a:pt x="431292" y="215646"/>
                </a:lnTo>
                <a:lnTo>
                  <a:pt x="425598" y="265100"/>
                </a:lnTo>
                <a:lnTo>
                  <a:pt x="409378" y="310493"/>
                </a:lnTo>
                <a:lnTo>
                  <a:pt x="383925" y="350533"/>
                </a:lnTo>
                <a:lnTo>
                  <a:pt x="350533" y="383925"/>
                </a:lnTo>
                <a:lnTo>
                  <a:pt x="310493" y="409378"/>
                </a:lnTo>
                <a:lnTo>
                  <a:pt x="265100" y="425598"/>
                </a:lnTo>
                <a:lnTo>
                  <a:pt x="215646" y="431292"/>
                </a:lnTo>
                <a:lnTo>
                  <a:pt x="166191" y="425598"/>
                </a:lnTo>
                <a:lnTo>
                  <a:pt x="120798" y="409378"/>
                </a:lnTo>
                <a:lnTo>
                  <a:pt x="80758" y="383925"/>
                </a:lnTo>
                <a:lnTo>
                  <a:pt x="47366" y="350533"/>
                </a:lnTo>
                <a:lnTo>
                  <a:pt x="21913" y="310493"/>
                </a:lnTo>
                <a:lnTo>
                  <a:pt x="5693" y="265100"/>
                </a:lnTo>
                <a:lnTo>
                  <a:pt x="0" y="215646"/>
                </a:lnTo>
                <a:close/>
              </a:path>
            </a:pathLst>
          </a:custGeom>
          <a:ln w="3175">
            <a:solidFill>
              <a:srgbClr val="BBC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6971538" y="2944113"/>
            <a:ext cx="1250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6812280" y="3357371"/>
            <a:ext cx="433070" cy="431800"/>
          </a:xfrm>
          <a:custGeom>
            <a:avLst/>
            <a:gdLst/>
            <a:ahLst/>
            <a:cxnLst/>
            <a:rect l="l" t="t" r="r" b="b"/>
            <a:pathLst>
              <a:path w="433070" h="431800">
                <a:moveTo>
                  <a:pt x="0" y="215645"/>
                </a:moveTo>
                <a:lnTo>
                  <a:pt x="5716" y="166191"/>
                </a:lnTo>
                <a:lnTo>
                  <a:pt x="21998" y="120798"/>
                </a:lnTo>
                <a:lnTo>
                  <a:pt x="47546" y="80758"/>
                </a:lnTo>
                <a:lnTo>
                  <a:pt x="81060" y="47366"/>
                </a:lnTo>
                <a:lnTo>
                  <a:pt x="121242" y="21913"/>
                </a:lnTo>
                <a:lnTo>
                  <a:pt x="166791" y="5693"/>
                </a:lnTo>
                <a:lnTo>
                  <a:pt x="216408" y="0"/>
                </a:lnTo>
                <a:lnTo>
                  <a:pt x="266024" y="5693"/>
                </a:lnTo>
                <a:lnTo>
                  <a:pt x="311573" y="21913"/>
                </a:lnTo>
                <a:lnTo>
                  <a:pt x="351755" y="47366"/>
                </a:lnTo>
                <a:lnTo>
                  <a:pt x="385269" y="80758"/>
                </a:lnTo>
                <a:lnTo>
                  <a:pt x="410817" y="120798"/>
                </a:lnTo>
                <a:lnTo>
                  <a:pt x="427099" y="166191"/>
                </a:lnTo>
                <a:lnTo>
                  <a:pt x="432816" y="215645"/>
                </a:lnTo>
                <a:lnTo>
                  <a:pt x="427099" y="265100"/>
                </a:lnTo>
                <a:lnTo>
                  <a:pt x="410817" y="310493"/>
                </a:lnTo>
                <a:lnTo>
                  <a:pt x="385269" y="350533"/>
                </a:lnTo>
                <a:lnTo>
                  <a:pt x="351755" y="383925"/>
                </a:lnTo>
                <a:lnTo>
                  <a:pt x="311573" y="409378"/>
                </a:lnTo>
                <a:lnTo>
                  <a:pt x="266024" y="425598"/>
                </a:lnTo>
                <a:lnTo>
                  <a:pt x="216408" y="431291"/>
                </a:lnTo>
                <a:lnTo>
                  <a:pt x="166791" y="425598"/>
                </a:lnTo>
                <a:lnTo>
                  <a:pt x="121242" y="409378"/>
                </a:lnTo>
                <a:lnTo>
                  <a:pt x="81060" y="383925"/>
                </a:lnTo>
                <a:lnTo>
                  <a:pt x="47546" y="350533"/>
                </a:lnTo>
                <a:lnTo>
                  <a:pt x="21998" y="310493"/>
                </a:lnTo>
                <a:lnTo>
                  <a:pt x="5716" y="265100"/>
                </a:lnTo>
                <a:lnTo>
                  <a:pt x="0" y="215645"/>
                </a:lnTo>
                <a:close/>
              </a:path>
            </a:pathLst>
          </a:custGeom>
          <a:ln w="3175">
            <a:solidFill>
              <a:srgbClr val="BBC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6972427" y="3448303"/>
            <a:ext cx="1250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6800088" y="2135123"/>
            <a:ext cx="3357245" cy="76200"/>
          </a:xfrm>
          <a:custGeom>
            <a:avLst/>
            <a:gdLst/>
            <a:ahLst/>
            <a:cxnLst/>
            <a:rect l="l" t="t" r="r" b="b"/>
            <a:pathLst>
              <a:path w="3357245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4921" y="44450"/>
                </a:lnTo>
                <a:lnTo>
                  <a:pt x="38100" y="44450"/>
                </a:lnTo>
                <a:lnTo>
                  <a:pt x="38100" y="31750"/>
                </a:lnTo>
                <a:lnTo>
                  <a:pt x="74921" y="31750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  <a:path w="3357245" h="76200">
                <a:moveTo>
                  <a:pt x="3318636" y="0"/>
                </a:moveTo>
                <a:lnTo>
                  <a:pt x="3303789" y="2988"/>
                </a:lnTo>
                <a:lnTo>
                  <a:pt x="3291681" y="11144"/>
                </a:lnTo>
                <a:lnTo>
                  <a:pt x="3283525" y="23252"/>
                </a:lnTo>
                <a:lnTo>
                  <a:pt x="3280536" y="38100"/>
                </a:lnTo>
                <a:lnTo>
                  <a:pt x="3283525" y="52947"/>
                </a:lnTo>
                <a:lnTo>
                  <a:pt x="3291681" y="65055"/>
                </a:lnTo>
                <a:lnTo>
                  <a:pt x="3303789" y="73211"/>
                </a:lnTo>
                <a:lnTo>
                  <a:pt x="3318636" y="76200"/>
                </a:lnTo>
                <a:lnTo>
                  <a:pt x="3333430" y="73211"/>
                </a:lnTo>
                <a:lnTo>
                  <a:pt x="3345545" y="65055"/>
                </a:lnTo>
                <a:lnTo>
                  <a:pt x="3353730" y="52947"/>
                </a:lnTo>
                <a:lnTo>
                  <a:pt x="3355451" y="44450"/>
                </a:lnTo>
                <a:lnTo>
                  <a:pt x="3318636" y="44450"/>
                </a:lnTo>
                <a:lnTo>
                  <a:pt x="3318636" y="31750"/>
                </a:lnTo>
                <a:lnTo>
                  <a:pt x="3355451" y="31750"/>
                </a:lnTo>
                <a:lnTo>
                  <a:pt x="3353730" y="23252"/>
                </a:lnTo>
                <a:lnTo>
                  <a:pt x="3345545" y="11144"/>
                </a:lnTo>
                <a:lnTo>
                  <a:pt x="3333430" y="2988"/>
                </a:lnTo>
                <a:lnTo>
                  <a:pt x="3318636" y="0"/>
                </a:lnTo>
                <a:close/>
              </a:path>
              <a:path w="3357245" h="76200">
                <a:moveTo>
                  <a:pt x="74921" y="31750"/>
                </a:moveTo>
                <a:lnTo>
                  <a:pt x="38100" y="31750"/>
                </a:lnTo>
                <a:lnTo>
                  <a:pt x="38100" y="44450"/>
                </a:lnTo>
                <a:lnTo>
                  <a:pt x="74921" y="44450"/>
                </a:lnTo>
                <a:lnTo>
                  <a:pt x="76200" y="38100"/>
                </a:lnTo>
                <a:lnTo>
                  <a:pt x="74921" y="31750"/>
                </a:lnTo>
                <a:close/>
              </a:path>
              <a:path w="3357245" h="76200">
                <a:moveTo>
                  <a:pt x="3281815" y="31750"/>
                </a:moveTo>
                <a:lnTo>
                  <a:pt x="74921" y="31750"/>
                </a:lnTo>
                <a:lnTo>
                  <a:pt x="76200" y="38100"/>
                </a:lnTo>
                <a:lnTo>
                  <a:pt x="74921" y="44450"/>
                </a:lnTo>
                <a:lnTo>
                  <a:pt x="3281815" y="44450"/>
                </a:lnTo>
                <a:lnTo>
                  <a:pt x="3280536" y="38100"/>
                </a:lnTo>
                <a:lnTo>
                  <a:pt x="3281815" y="31750"/>
                </a:lnTo>
                <a:close/>
              </a:path>
              <a:path w="3357245" h="76200">
                <a:moveTo>
                  <a:pt x="3355451" y="31750"/>
                </a:moveTo>
                <a:lnTo>
                  <a:pt x="3318636" y="31750"/>
                </a:lnTo>
                <a:lnTo>
                  <a:pt x="3318636" y="44450"/>
                </a:lnTo>
                <a:lnTo>
                  <a:pt x="3355451" y="44450"/>
                </a:lnTo>
                <a:lnTo>
                  <a:pt x="3356736" y="38100"/>
                </a:lnTo>
                <a:lnTo>
                  <a:pt x="3355451" y="3175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319771" y="3896867"/>
            <a:ext cx="2809240" cy="396240"/>
          </a:xfrm>
          <a:custGeom>
            <a:avLst/>
            <a:gdLst/>
            <a:ahLst/>
            <a:cxnLst/>
            <a:rect l="l" t="t" r="r" b="b"/>
            <a:pathLst>
              <a:path w="2809240" h="396239">
                <a:moveTo>
                  <a:pt x="0" y="79374"/>
                </a:moveTo>
                <a:lnTo>
                  <a:pt x="6240" y="48488"/>
                </a:lnTo>
                <a:lnTo>
                  <a:pt x="23256" y="23256"/>
                </a:lnTo>
                <a:lnTo>
                  <a:pt x="48488" y="6240"/>
                </a:lnTo>
                <a:lnTo>
                  <a:pt x="79375" y="0"/>
                </a:lnTo>
                <a:lnTo>
                  <a:pt x="2729356" y="0"/>
                </a:lnTo>
                <a:lnTo>
                  <a:pt x="2760243" y="6240"/>
                </a:lnTo>
                <a:lnTo>
                  <a:pt x="2785475" y="23256"/>
                </a:lnTo>
                <a:lnTo>
                  <a:pt x="2802491" y="48488"/>
                </a:lnTo>
                <a:lnTo>
                  <a:pt x="2808731" y="79374"/>
                </a:lnTo>
                <a:lnTo>
                  <a:pt x="2808731" y="316864"/>
                </a:lnTo>
                <a:lnTo>
                  <a:pt x="2802491" y="347751"/>
                </a:lnTo>
                <a:lnTo>
                  <a:pt x="2785475" y="372983"/>
                </a:lnTo>
                <a:lnTo>
                  <a:pt x="2760243" y="389999"/>
                </a:lnTo>
                <a:lnTo>
                  <a:pt x="2729356" y="396239"/>
                </a:lnTo>
                <a:lnTo>
                  <a:pt x="79375" y="396239"/>
                </a:lnTo>
                <a:lnTo>
                  <a:pt x="48488" y="389999"/>
                </a:lnTo>
                <a:lnTo>
                  <a:pt x="23256" y="372983"/>
                </a:lnTo>
                <a:lnTo>
                  <a:pt x="6240" y="347751"/>
                </a:lnTo>
                <a:lnTo>
                  <a:pt x="0" y="316864"/>
                </a:lnTo>
                <a:lnTo>
                  <a:pt x="0" y="79374"/>
                </a:lnTo>
                <a:close/>
              </a:path>
            </a:pathLst>
          </a:custGeom>
          <a:ln w="3175">
            <a:solidFill>
              <a:srgbClr val="BBC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7439914" y="3970401"/>
            <a:ext cx="9848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Pa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ame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endParaRPr sz="140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6812280" y="3860291"/>
            <a:ext cx="433070" cy="433070"/>
          </a:xfrm>
          <a:custGeom>
            <a:avLst/>
            <a:gdLst/>
            <a:ahLst/>
            <a:cxnLst/>
            <a:rect l="l" t="t" r="r" b="b"/>
            <a:pathLst>
              <a:path w="433070" h="433070">
                <a:moveTo>
                  <a:pt x="0" y="216407"/>
                </a:moveTo>
                <a:lnTo>
                  <a:pt x="5716" y="166791"/>
                </a:lnTo>
                <a:lnTo>
                  <a:pt x="21998" y="121242"/>
                </a:lnTo>
                <a:lnTo>
                  <a:pt x="47546" y="81060"/>
                </a:lnTo>
                <a:lnTo>
                  <a:pt x="81060" y="47546"/>
                </a:lnTo>
                <a:lnTo>
                  <a:pt x="121242" y="21998"/>
                </a:lnTo>
                <a:lnTo>
                  <a:pt x="166791" y="5716"/>
                </a:lnTo>
                <a:lnTo>
                  <a:pt x="216408" y="0"/>
                </a:lnTo>
                <a:lnTo>
                  <a:pt x="266024" y="5716"/>
                </a:lnTo>
                <a:lnTo>
                  <a:pt x="311573" y="21998"/>
                </a:lnTo>
                <a:lnTo>
                  <a:pt x="351755" y="47546"/>
                </a:lnTo>
                <a:lnTo>
                  <a:pt x="385269" y="81060"/>
                </a:lnTo>
                <a:lnTo>
                  <a:pt x="410817" y="121242"/>
                </a:lnTo>
                <a:lnTo>
                  <a:pt x="427099" y="166791"/>
                </a:lnTo>
                <a:lnTo>
                  <a:pt x="432816" y="216407"/>
                </a:lnTo>
                <a:lnTo>
                  <a:pt x="427099" y="266024"/>
                </a:lnTo>
                <a:lnTo>
                  <a:pt x="410817" y="311573"/>
                </a:lnTo>
                <a:lnTo>
                  <a:pt x="385269" y="351755"/>
                </a:lnTo>
                <a:lnTo>
                  <a:pt x="351755" y="385269"/>
                </a:lnTo>
                <a:lnTo>
                  <a:pt x="311573" y="410817"/>
                </a:lnTo>
                <a:lnTo>
                  <a:pt x="266024" y="427099"/>
                </a:lnTo>
                <a:lnTo>
                  <a:pt x="216408" y="432815"/>
                </a:lnTo>
                <a:lnTo>
                  <a:pt x="166791" y="427099"/>
                </a:lnTo>
                <a:lnTo>
                  <a:pt x="121242" y="410817"/>
                </a:lnTo>
                <a:lnTo>
                  <a:pt x="81060" y="385269"/>
                </a:lnTo>
                <a:lnTo>
                  <a:pt x="47546" y="351755"/>
                </a:lnTo>
                <a:lnTo>
                  <a:pt x="21998" y="311573"/>
                </a:lnTo>
                <a:lnTo>
                  <a:pt x="5716" y="266024"/>
                </a:lnTo>
                <a:lnTo>
                  <a:pt x="0" y="216407"/>
                </a:lnTo>
                <a:close/>
              </a:path>
            </a:pathLst>
          </a:custGeom>
          <a:ln w="3175">
            <a:solidFill>
              <a:srgbClr val="BBC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6972427" y="3952494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6883907" y="1638300"/>
            <a:ext cx="341375" cy="3413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362200" y="4555286"/>
            <a:ext cx="1325879" cy="28188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388107" y="4581144"/>
            <a:ext cx="1224280" cy="180340"/>
          </a:xfrm>
          <a:custGeom>
            <a:avLst/>
            <a:gdLst/>
            <a:ahLst/>
            <a:cxnLst/>
            <a:rect l="l" t="t" r="r" b="b"/>
            <a:pathLst>
              <a:path w="1224279" h="180339">
                <a:moveTo>
                  <a:pt x="0" y="0"/>
                </a:moveTo>
                <a:lnTo>
                  <a:pt x="0" y="83692"/>
                </a:lnTo>
                <a:lnTo>
                  <a:pt x="611886" y="179831"/>
                </a:lnTo>
                <a:lnTo>
                  <a:pt x="1144558" y="96138"/>
                </a:lnTo>
                <a:lnTo>
                  <a:pt x="611886" y="96138"/>
                </a:lnTo>
                <a:lnTo>
                  <a:pt x="0" y="0"/>
                </a:lnTo>
                <a:close/>
              </a:path>
              <a:path w="1224279" h="180339">
                <a:moveTo>
                  <a:pt x="1223771" y="0"/>
                </a:moveTo>
                <a:lnTo>
                  <a:pt x="611886" y="96138"/>
                </a:lnTo>
                <a:lnTo>
                  <a:pt x="1144558" y="96138"/>
                </a:lnTo>
                <a:lnTo>
                  <a:pt x="1223771" y="83692"/>
                </a:lnTo>
                <a:lnTo>
                  <a:pt x="1223771" y="0"/>
                </a:lnTo>
                <a:close/>
              </a:path>
            </a:pathLst>
          </a:custGeom>
          <a:solidFill>
            <a:srgbClr val="002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906511" y="4555286"/>
            <a:ext cx="1325879" cy="28188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932419" y="4581144"/>
            <a:ext cx="1224280" cy="180340"/>
          </a:xfrm>
          <a:custGeom>
            <a:avLst/>
            <a:gdLst/>
            <a:ahLst/>
            <a:cxnLst/>
            <a:rect l="l" t="t" r="r" b="b"/>
            <a:pathLst>
              <a:path w="1224279" h="180339">
                <a:moveTo>
                  <a:pt x="0" y="0"/>
                </a:moveTo>
                <a:lnTo>
                  <a:pt x="0" y="83692"/>
                </a:lnTo>
                <a:lnTo>
                  <a:pt x="611885" y="179831"/>
                </a:lnTo>
                <a:lnTo>
                  <a:pt x="1144558" y="96138"/>
                </a:lnTo>
                <a:lnTo>
                  <a:pt x="611885" y="96138"/>
                </a:lnTo>
                <a:lnTo>
                  <a:pt x="0" y="0"/>
                </a:lnTo>
                <a:close/>
              </a:path>
              <a:path w="1224279" h="180339">
                <a:moveTo>
                  <a:pt x="1223772" y="0"/>
                </a:moveTo>
                <a:lnTo>
                  <a:pt x="611885" y="96138"/>
                </a:lnTo>
                <a:lnTo>
                  <a:pt x="1144558" y="96138"/>
                </a:lnTo>
                <a:lnTo>
                  <a:pt x="1223772" y="83692"/>
                </a:lnTo>
                <a:lnTo>
                  <a:pt x="1223772" y="0"/>
                </a:lnTo>
                <a:close/>
              </a:path>
            </a:pathLst>
          </a:custGeom>
          <a:solidFill>
            <a:srgbClr val="002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600252" y="5054346"/>
            <a:ext cx="4797425" cy="9855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5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entrate accertate 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non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riscosse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entro il termine  dell'esercizio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costituiscono residui attivi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da</a:t>
            </a:r>
            <a:r>
              <a:rPr sz="1400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ricomprendersi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tra le disponibilità del conto del</a:t>
            </a:r>
            <a:r>
              <a:rPr sz="14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patrimonio.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1173841" y="6555545"/>
            <a:ext cx="2571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56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279260" y="5094173"/>
            <a:ext cx="4529455" cy="986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5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spese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impegnate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non pagate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(estinte) entro la  chiusura dell'esercizio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costituiscono residui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passivi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,</a:t>
            </a:r>
            <a:r>
              <a:rPr sz="1400" spc="-2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da 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ricomprendersi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tra le passività del conto del</a:t>
            </a:r>
            <a:r>
              <a:rPr sz="14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patrimonio.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51687" y="2336292"/>
            <a:ext cx="10526395" cy="1381125"/>
          </a:xfrm>
          <a:prstGeom prst="rect">
            <a:avLst/>
          </a:prstGeom>
          <a:ln w="3175">
            <a:solidFill>
              <a:srgbClr val="BEBEBE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3450">
              <a:latin typeface="Times New Roman"/>
              <a:cs typeface="Times New Roman"/>
            </a:endParaRPr>
          </a:p>
          <a:p>
            <a:pPr marL="2850515">
              <a:lnSpc>
                <a:spcPct val="100000"/>
              </a:lnSpc>
            </a:pPr>
            <a:r>
              <a:rPr sz="2400" spc="-5" dirty="0"/>
              <a:t>Focus: </a:t>
            </a:r>
            <a:r>
              <a:rPr sz="2400" u="heavy" dirty="0">
                <a:uFill>
                  <a:solidFill>
                    <a:srgbClr val="001F5F"/>
                  </a:solidFill>
                </a:uFill>
              </a:rPr>
              <a:t>Le </a:t>
            </a:r>
            <a:r>
              <a:rPr sz="2400" u="heavy" spc="-5" dirty="0">
                <a:uFill>
                  <a:solidFill>
                    <a:srgbClr val="001F5F"/>
                  </a:solidFill>
                </a:uFill>
              </a:rPr>
              <a:t>fasi </a:t>
            </a:r>
            <a:r>
              <a:rPr sz="2400" u="heavy" dirty="0">
                <a:uFill>
                  <a:solidFill>
                    <a:srgbClr val="001F5F"/>
                  </a:solidFill>
                </a:uFill>
              </a:rPr>
              <a:t>delle </a:t>
            </a:r>
            <a:r>
              <a:rPr sz="2400" u="heavy" spc="-5" dirty="0">
                <a:uFill>
                  <a:solidFill>
                    <a:srgbClr val="001F5F"/>
                  </a:solidFill>
                </a:uFill>
              </a:rPr>
              <a:t>entrate e </a:t>
            </a:r>
            <a:r>
              <a:rPr sz="2400" u="heavy" dirty="0">
                <a:uFill>
                  <a:solidFill>
                    <a:srgbClr val="001F5F"/>
                  </a:solidFill>
                </a:uFill>
              </a:rPr>
              <a:t>delle</a:t>
            </a:r>
            <a:r>
              <a:rPr sz="2400" u="heavy" spc="-30" dirty="0">
                <a:uFill>
                  <a:solidFill>
                    <a:srgbClr val="001F5F"/>
                  </a:solidFill>
                </a:uFill>
              </a:rPr>
              <a:t> </a:t>
            </a:r>
            <a:r>
              <a:rPr sz="2400" u="heavy" spc="-5" dirty="0">
                <a:uFill>
                  <a:solidFill>
                    <a:srgbClr val="001F5F"/>
                  </a:solidFill>
                </a:uFill>
              </a:rPr>
              <a:t>spese</a:t>
            </a:r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869702" y="2468378"/>
            <a:ext cx="860701" cy="10171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173841" y="6555545"/>
            <a:ext cx="2571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57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40430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Le fasi </a:t>
            </a:r>
            <a:r>
              <a:rPr spc="-5" dirty="0"/>
              <a:t>delle </a:t>
            </a:r>
            <a:r>
              <a:rPr dirty="0"/>
              <a:t>entrate e </a:t>
            </a:r>
            <a:r>
              <a:rPr spc="-5" dirty="0"/>
              <a:t>delle</a:t>
            </a:r>
            <a:r>
              <a:rPr spc="-114" dirty="0"/>
              <a:t> </a:t>
            </a:r>
            <a:r>
              <a:rPr dirty="0"/>
              <a:t>spese</a:t>
            </a:r>
          </a:p>
        </p:txBody>
      </p:sp>
      <p:sp>
        <p:nvSpPr>
          <p:cNvPr id="7" name="object 7"/>
          <p:cNvSpPr/>
          <p:nvPr/>
        </p:nvSpPr>
        <p:spPr>
          <a:xfrm>
            <a:off x="1103375" y="2205202"/>
            <a:ext cx="2446020" cy="5410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58695" y="2264625"/>
            <a:ext cx="1135392" cy="4755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29283" y="2231135"/>
            <a:ext cx="2344420" cy="439420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08585" rIns="0" bIns="0" rtlCol="0">
            <a:spAutoFit/>
          </a:bodyPr>
          <a:lstStyle/>
          <a:p>
            <a:pPr marL="762635">
              <a:lnSpc>
                <a:spcPct val="100000"/>
              </a:lnSpc>
              <a:spcBef>
                <a:spcPts val="855"/>
              </a:spcBef>
            </a:pP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ENTRATE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53439" y="3014472"/>
            <a:ext cx="2807335" cy="396240"/>
          </a:xfrm>
          <a:custGeom>
            <a:avLst/>
            <a:gdLst/>
            <a:ahLst/>
            <a:cxnLst/>
            <a:rect l="l" t="t" r="r" b="b"/>
            <a:pathLst>
              <a:path w="2807335" h="396239">
                <a:moveTo>
                  <a:pt x="2727833" y="0"/>
                </a:moveTo>
                <a:lnTo>
                  <a:pt x="79425" y="0"/>
                </a:lnTo>
                <a:lnTo>
                  <a:pt x="48509" y="6240"/>
                </a:lnTo>
                <a:lnTo>
                  <a:pt x="23263" y="23256"/>
                </a:lnTo>
                <a:lnTo>
                  <a:pt x="6241" y="48488"/>
                </a:lnTo>
                <a:lnTo>
                  <a:pt x="0" y="79375"/>
                </a:lnTo>
                <a:lnTo>
                  <a:pt x="0" y="316864"/>
                </a:lnTo>
                <a:lnTo>
                  <a:pt x="6241" y="347751"/>
                </a:lnTo>
                <a:lnTo>
                  <a:pt x="23263" y="372983"/>
                </a:lnTo>
                <a:lnTo>
                  <a:pt x="48509" y="389999"/>
                </a:lnTo>
                <a:lnTo>
                  <a:pt x="79425" y="396239"/>
                </a:lnTo>
                <a:lnTo>
                  <a:pt x="2727833" y="396239"/>
                </a:lnTo>
                <a:lnTo>
                  <a:pt x="2758719" y="389999"/>
                </a:lnTo>
                <a:lnTo>
                  <a:pt x="2783951" y="372983"/>
                </a:lnTo>
                <a:lnTo>
                  <a:pt x="2800967" y="347751"/>
                </a:lnTo>
                <a:lnTo>
                  <a:pt x="2807208" y="316864"/>
                </a:lnTo>
                <a:lnTo>
                  <a:pt x="2807208" y="79375"/>
                </a:lnTo>
                <a:lnTo>
                  <a:pt x="2800967" y="48488"/>
                </a:lnTo>
                <a:lnTo>
                  <a:pt x="2783951" y="23256"/>
                </a:lnTo>
                <a:lnTo>
                  <a:pt x="2758719" y="6240"/>
                </a:lnTo>
                <a:lnTo>
                  <a:pt x="2727833" y="0"/>
                </a:lnTo>
                <a:close/>
              </a:path>
            </a:pathLst>
          </a:custGeom>
          <a:solidFill>
            <a:srgbClr val="BBC5D6">
              <a:alpha val="1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3439" y="3014472"/>
            <a:ext cx="2807335" cy="396240"/>
          </a:xfrm>
          <a:custGeom>
            <a:avLst/>
            <a:gdLst/>
            <a:ahLst/>
            <a:cxnLst/>
            <a:rect l="l" t="t" r="r" b="b"/>
            <a:pathLst>
              <a:path w="2807335" h="396239">
                <a:moveTo>
                  <a:pt x="0" y="79375"/>
                </a:moveTo>
                <a:lnTo>
                  <a:pt x="6241" y="48488"/>
                </a:lnTo>
                <a:lnTo>
                  <a:pt x="23263" y="23256"/>
                </a:lnTo>
                <a:lnTo>
                  <a:pt x="48509" y="6240"/>
                </a:lnTo>
                <a:lnTo>
                  <a:pt x="79425" y="0"/>
                </a:lnTo>
                <a:lnTo>
                  <a:pt x="2727833" y="0"/>
                </a:lnTo>
                <a:lnTo>
                  <a:pt x="2758719" y="6240"/>
                </a:lnTo>
                <a:lnTo>
                  <a:pt x="2783951" y="23256"/>
                </a:lnTo>
                <a:lnTo>
                  <a:pt x="2800967" y="48488"/>
                </a:lnTo>
                <a:lnTo>
                  <a:pt x="2807208" y="79375"/>
                </a:lnTo>
                <a:lnTo>
                  <a:pt x="2807208" y="316864"/>
                </a:lnTo>
                <a:lnTo>
                  <a:pt x="2800967" y="347751"/>
                </a:lnTo>
                <a:lnTo>
                  <a:pt x="2783951" y="372983"/>
                </a:lnTo>
                <a:lnTo>
                  <a:pt x="2758719" y="389999"/>
                </a:lnTo>
                <a:lnTo>
                  <a:pt x="2727833" y="396239"/>
                </a:lnTo>
                <a:lnTo>
                  <a:pt x="79425" y="396239"/>
                </a:lnTo>
                <a:lnTo>
                  <a:pt x="48509" y="389999"/>
                </a:lnTo>
                <a:lnTo>
                  <a:pt x="23263" y="372983"/>
                </a:lnTo>
                <a:lnTo>
                  <a:pt x="6241" y="347751"/>
                </a:lnTo>
                <a:lnTo>
                  <a:pt x="0" y="316864"/>
                </a:lnTo>
                <a:lnTo>
                  <a:pt x="0" y="79375"/>
                </a:lnTo>
                <a:close/>
              </a:path>
            </a:pathLst>
          </a:custGeom>
          <a:ln w="3175">
            <a:solidFill>
              <a:srgbClr val="BBC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71499" y="3088386"/>
            <a:ext cx="12090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Accertamento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53439" y="3537203"/>
            <a:ext cx="2807335" cy="396240"/>
          </a:xfrm>
          <a:custGeom>
            <a:avLst/>
            <a:gdLst/>
            <a:ahLst/>
            <a:cxnLst/>
            <a:rect l="l" t="t" r="r" b="b"/>
            <a:pathLst>
              <a:path w="2807335" h="396239">
                <a:moveTo>
                  <a:pt x="0" y="79375"/>
                </a:moveTo>
                <a:lnTo>
                  <a:pt x="6241" y="48488"/>
                </a:lnTo>
                <a:lnTo>
                  <a:pt x="23263" y="23256"/>
                </a:lnTo>
                <a:lnTo>
                  <a:pt x="48509" y="6240"/>
                </a:lnTo>
                <a:lnTo>
                  <a:pt x="79425" y="0"/>
                </a:lnTo>
                <a:lnTo>
                  <a:pt x="2727833" y="0"/>
                </a:lnTo>
                <a:lnTo>
                  <a:pt x="2758719" y="6240"/>
                </a:lnTo>
                <a:lnTo>
                  <a:pt x="2783951" y="23256"/>
                </a:lnTo>
                <a:lnTo>
                  <a:pt x="2800967" y="48488"/>
                </a:lnTo>
                <a:lnTo>
                  <a:pt x="2807208" y="79375"/>
                </a:lnTo>
                <a:lnTo>
                  <a:pt x="2807208" y="316865"/>
                </a:lnTo>
                <a:lnTo>
                  <a:pt x="2800967" y="347751"/>
                </a:lnTo>
                <a:lnTo>
                  <a:pt x="2783951" y="372983"/>
                </a:lnTo>
                <a:lnTo>
                  <a:pt x="2758719" y="389999"/>
                </a:lnTo>
                <a:lnTo>
                  <a:pt x="2727833" y="396240"/>
                </a:lnTo>
                <a:lnTo>
                  <a:pt x="79425" y="396240"/>
                </a:lnTo>
                <a:lnTo>
                  <a:pt x="48509" y="389999"/>
                </a:lnTo>
                <a:lnTo>
                  <a:pt x="23263" y="372983"/>
                </a:lnTo>
                <a:lnTo>
                  <a:pt x="6241" y="347751"/>
                </a:lnTo>
                <a:lnTo>
                  <a:pt x="0" y="316865"/>
                </a:lnTo>
                <a:lnTo>
                  <a:pt x="0" y="79375"/>
                </a:lnTo>
                <a:close/>
              </a:path>
            </a:pathLst>
          </a:custGeom>
          <a:ln w="317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71499" y="3610483"/>
            <a:ext cx="10737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7E7E7E"/>
                </a:solidFill>
                <a:latin typeface="Arial"/>
                <a:cs typeface="Arial"/>
              </a:rPr>
              <a:t>Riscossione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53439" y="4041647"/>
            <a:ext cx="2807335" cy="394970"/>
          </a:xfrm>
          <a:custGeom>
            <a:avLst/>
            <a:gdLst/>
            <a:ahLst/>
            <a:cxnLst/>
            <a:rect l="l" t="t" r="r" b="b"/>
            <a:pathLst>
              <a:path w="2807335" h="394970">
                <a:moveTo>
                  <a:pt x="0" y="79120"/>
                </a:moveTo>
                <a:lnTo>
                  <a:pt x="6217" y="48327"/>
                </a:lnTo>
                <a:lnTo>
                  <a:pt x="23172" y="23177"/>
                </a:lnTo>
                <a:lnTo>
                  <a:pt x="48322" y="6219"/>
                </a:lnTo>
                <a:lnTo>
                  <a:pt x="79121" y="0"/>
                </a:lnTo>
                <a:lnTo>
                  <a:pt x="2728087" y="0"/>
                </a:lnTo>
                <a:lnTo>
                  <a:pt x="2758880" y="6219"/>
                </a:lnTo>
                <a:lnTo>
                  <a:pt x="2784030" y="23177"/>
                </a:lnTo>
                <a:lnTo>
                  <a:pt x="2800988" y="48327"/>
                </a:lnTo>
                <a:lnTo>
                  <a:pt x="2807208" y="79120"/>
                </a:lnTo>
                <a:lnTo>
                  <a:pt x="2807208" y="315594"/>
                </a:lnTo>
                <a:lnTo>
                  <a:pt x="2800988" y="346388"/>
                </a:lnTo>
                <a:lnTo>
                  <a:pt x="2784030" y="371538"/>
                </a:lnTo>
                <a:lnTo>
                  <a:pt x="2758880" y="388496"/>
                </a:lnTo>
                <a:lnTo>
                  <a:pt x="2728087" y="394715"/>
                </a:lnTo>
                <a:lnTo>
                  <a:pt x="79121" y="394715"/>
                </a:lnTo>
                <a:lnTo>
                  <a:pt x="48322" y="388496"/>
                </a:lnTo>
                <a:lnTo>
                  <a:pt x="23172" y="371538"/>
                </a:lnTo>
                <a:lnTo>
                  <a:pt x="6217" y="346388"/>
                </a:lnTo>
                <a:lnTo>
                  <a:pt x="0" y="315594"/>
                </a:lnTo>
                <a:lnTo>
                  <a:pt x="0" y="79120"/>
                </a:lnTo>
                <a:close/>
              </a:path>
            </a:pathLst>
          </a:custGeom>
          <a:ln w="317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71499" y="4114546"/>
            <a:ext cx="103631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7E7E7E"/>
                </a:solidFill>
                <a:latin typeface="Arial"/>
                <a:cs typeface="Arial"/>
              </a:rPr>
              <a:t>Versamento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44424" y="2997707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215646" y="0"/>
                </a:moveTo>
                <a:lnTo>
                  <a:pt x="166199" y="5693"/>
                </a:lnTo>
                <a:lnTo>
                  <a:pt x="120809" y="21913"/>
                </a:lnTo>
                <a:lnTo>
                  <a:pt x="80769" y="47366"/>
                </a:lnTo>
                <a:lnTo>
                  <a:pt x="47374" y="80758"/>
                </a:lnTo>
                <a:lnTo>
                  <a:pt x="21918" y="120798"/>
                </a:lnTo>
                <a:lnTo>
                  <a:pt x="5695" y="166191"/>
                </a:lnTo>
                <a:lnTo>
                  <a:pt x="0" y="215645"/>
                </a:lnTo>
                <a:lnTo>
                  <a:pt x="5695" y="265100"/>
                </a:lnTo>
                <a:lnTo>
                  <a:pt x="21918" y="310493"/>
                </a:lnTo>
                <a:lnTo>
                  <a:pt x="47374" y="350533"/>
                </a:lnTo>
                <a:lnTo>
                  <a:pt x="80769" y="383925"/>
                </a:lnTo>
                <a:lnTo>
                  <a:pt x="120809" y="409378"/>
                </a:lnTo>
                <a:lnTo>
                  <a:pt x="166199" y="425598"/>
                </a:lnTo>
                <a:lnTo>
                  <a:pt x="215646" y="431291"/>
                </a:lnTo>
                <a:lnTo>
                  <a:pt x="265092" y="425598"/>
                </a:lnTo>
                <a:lnTo>
                  <a:pt x="310482" y="409378"/>
                </a:lnTo>
                <a:lnTo>
                  <a:pt x="350522" y="383925"/>
                </a:lnTo>
                <a:lnTo>
                  <a:pt x="383917" y="350533"/>
                </a:lnTo>
                <a:lnTo>
                  <a:pt x="409373" y="310493"/>
                </a:lnTo>
                <a:lnTo>
                  <a:pt x="425596" y="265100"/>
                </a:lnTo>
                <a:lnTo>
                  <a:pt x="431291" y="215645"/>
                </a:lnTo>
                <a:lnTo>
                  <a:pt x="425596" y="166191"/>
                </a:lnTo>
                <a:lnTo>
                  <a:pt x="409373" y="120798"/>
                </a:lnTo>
                <a:lnTo>
                  <a:pt x="383917" y="80758"/>
                </a:lnTo>
                <a:lnTo>
                  <a:pt x="350522" y="47366"/>
                </a:lnTo>
                <a:lnTo>
                  <a:pt x="310482" y="21913"/>
                </a:lnTo>
                <a:lnTo>
                  <a:pt x="265092" y="5693"/>
                </a:lnTo>
                <a:lnTo>
                  <a:pt x="215646" y="0"/>
                </a:lnTo>
                <a:close/>
              </a:path>
            </a:pathLst>
          </a:custGeom>
          <a:solidFill>
            <a:srgbClr val="BBC5D6">
              <a:alpha val="1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4424" y="2997707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0" y="215645"/>
                </a:moveTo>
                <a:lnTo>
                  <a:pt x="5695" y="166191"/>
                </a:lnTo>
                <a:lnTo>
                  <a:pt x="21918" y="120798"/>
                </a:lnTo>
                <a:lnTo>
                  <a:pt x="47374" y="80758"/>
                </a:lnTo>
                <a:lnTo>
                  <a:pt x="80769" y="47366"/>
                </a:lnTo>
                <a:lnTo>
                  <a:pt x="120809" y="21913"/>
                </a:lnTo>
                <a:lnTo>
                  <a:pt x="166199" y="5693"/>
                </a:lnTo>
                <a:lnTo>
                  <a:pt x="215646" y="0"/>
                </a:lnTo>
                <a:lnTo>
                  <a:pt x="265092" y="5693"/>
                </a:lnTo>
                <a:lnTo>
                  <a:pt x="310482" y="21913"/>
                </a:lnTo>
                <a:lnTo>
                  <a:pt x="350522" y="47366"/>
                </a:lnTo>
                <a:lnTo>
                  <a:pt x="383917" y="80758"/>
                </a:lnTo>
                <a:lnTo>
                  <a:pt x="409373" y="120798"/>
                </a:lnTo>
                <a:lnTo>
                  <a:pt x="425596" y="166191"/>
                </a:lnTo>
                <a:lnTo>
                  <a:pt x="431291" y="215645"/>
                </a:lnTo>
                <a:lnTo>
                  <a:pt x="425596" y="265100"/>
                </a:lnTo>
                <a:lnTo>
                  <a:pt x="409373" y="310493"/>
                </a:lnTo>
                <a:lnTo>
                  <a:pt x="383917" y="350533"/>
                </a:lnTo>
                <a:lnTo>
                  <a:pt x="350522" y="383925"/>
                </a:lnTo>
                <a:lnTo>
                  <a:pt x="310482" y="409378"/>
                </a:lnTo>
                <a:lnTo>
                  <a:pt x="265092" y="425598"/>
                </a:lnTo>
                <a:lnTo>
                  <a:pt x="215646" y="431291"/>
                </a:lnTo>
                <a:lnTo>
                  <a:pt x="166199" y="425598"/>
                </a:lnTo>
                <a:lnTo>
                  <a:pt x="120809" y="409378"/>
                </a:lnTo>
                <a:lnTo>
                  <a:pt x="80769" y="383925"/>
                </a:lnTo>
                <a:lnTo>
                  <a:pt x="47374" y="350533"/>
                </a:lnTo>
                <a:lnTo>
                  <a:pt x="21918" y="310493"/>
                </a:lnTo>
                <a:lnTo>
                  <a:pt x="5695" y="265100"/>
                </a:lnTo>
                <a:lnTo>
                  <a:pt x="0" y="215645"/>
                </a:lnTo>
                <a:close/>
              </a:path>
            </a:pathLst>
          </a:custGeom>
          <a:ln w="3175">
            <a:solidFill>
              <a:srgbClr val="BBC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03021" y="3088386"/>
            <a:ext cx="1250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44424" y="3500628"/>
            <a:ext cx="431800" cy="433070"/>
          </a:xfrm>
          <a:custGeom>
            <a:avLst/>
            <a:gdLst/>
            <a:ahLst/>
            <a:cxnLst/>
            <a:rect l="l" t="t" r="r" b="b"/>
            <a:pathLst>
              <a:path w="431800" h="433070">
                <a:moveTo>
                  <a:pt x="0" y="216408"/>
                </a:moveTo>
                <a:lnTo>
                  <a:pt x="5695" y="166791"/>
                </a:lnTo>
                <a:lnTo>
                  <a:pt x="21918" y="121242"/>
                </a:lnTo>
                <a:lnTo>
                  <a:pt x="47374" y="81060"/>
                </a:lnTo>
                <a:lnTo>
                  <a:pt x="80769" y="47546"/>
                </a:lnTo>
                <a:lnTo>
                  <a:pt x="120809" y="21998"/>
                </a:lnTo>
                <a:lnTo>
                  <a:pt x="166199" y="5716"/>
                </a:lnTo>
                <a:lnTo>
                  <a:pt x="215646" y="0"/>
                </a:lnTo>
                <a:lnTo>
                  <a:pt x="265092" y="5716"/>
                </a:lnTo>
                <a:lnTo>
                  <a:pt x="310482" y="21998"/>
                </a:lnTo>
                <a:lnTo>
                  <a:pt x="350522" y="47546"/>
                </a:lnTo>
                <a:lnTo>
                  <a:pt x="383917" y="81060"/>
                </a:lnTo>
                <a:lnTo>
                  <a:pt x="409373" y="121242"/>
                </a:lnTo>
                <a:lnTo>
                  <a:pt x="425596" y="166791"/>
                </a:lnTo>
                <a:lnTo>
                  <a:pt x="431291" y="216408"/>
                </a:lnTo>
                <a:lnTo>
                  <a:pt x="425596" y="266024"/>
                </a:lnTo>
                <a:lnTo>
                  <a:pt x="409373" y="311573"/>
                </a:lnTo>
                <a:lnTo>
                  <a:pt x="383917" y="351755"/>
                </a:lnTo>
                <a:lnTo>
                  <a:pt x="350522" y="385269"/>
                </a:lnTo>
                <a:lnTo>
                  <a:pt x="310482" y="410817"/>
                </a:lnTo>
                <a:lnTo>
                  <a:pt x="265092" y="427099"/>
                </a:lnTo>
                <a:lnTo>
                  <a:pt x="215646" y="432816"/>
                </a:lnTo>
                <a:lnTo>
                  <a:pt x="166199" y="427099"/>
                </a:lnTo>
                <a:lnTo>
                  <a:pt x="120809" y="410817"/>
                </a:lnTo>
                <a:lnTo>
                  <a:pt x="80769" y="385269"/>
                </a:lnTo>
                <a:lnTo>
                  <a:pt x="47374" y="351755"/>
                </a:lnTo>
                <a:lnTo>
                  <a:pt x="21918" y="311573"/>
                </a:lnTo>
                <a:lnTo>
                  <a:pt x="5695" y="266024"/>
                </a:lnTo>
                <a:lnTo>
                  <a:pt x="0" y="216408"/>
                </a:lnTo>
                <a:close/>
              </a:path>
            </a:pathLst>
          </a:custGeom>
          <a:ln w="317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03021" y="3592448"/>
            <a:ext cx="1250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7E7E7E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45947" y="4005071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0" y="215645"/>
                </a:moveTo>
                <a:lnTo>
                  <a:pt x="5695" y="166191"/>
                </a:lnTo>
                <a:lnTo>
                  <a:pt x="21918" y="120798"/>
                </a:lnTo>
                <a:lnTo>
                  <a:pt x="47374" y="80758"/>
                </a:lnTo>
                <a:lnTo>
                  <a:pt x="80769" y="47366"/>
                </a:lnTo>
                <a:lnTo>
                  <a:pt x="120809" y="21913"/>
                </a:lnTo>
                <a:lnTo>
                  <a:pt x="166199" y="5693"/>
                </a:lnTo>
                <a:lnTo>
                  <a:pt x="215646" y="0"/>
                </a:lnTo>
                <a:lnTo>
                  <a:pt x="265092" y="5693"/>
                </a:lnTo>
                <a:lnTo>
                  <a:pt x="310482" y="21913"/>
                </a:lnTo>
                <a:lnTo>
                  <a:pt x="350522" y="47366"/>
                </a:lnTo>
                <a:lnTo>
                  <a:pt x="383917" y="80758"/>
                </a:lnTo>
                <a:lnTo>
                  <a:pt x="409373" y="120798"/>
                </a:lnTo>
                <a:lnTo>
                  <a:pt x="425596" y="166191"/>
                </a:lnTo>
                <a:lnTo>
                  <a:pt x="431292" y="215645"/>
                </a:lnTo>
                <a:lnTo>
                  <a:pt x="425596" y="265100"/>
                </a:lnTo>
                <a:lnTo>
                  <a:pt x="409373" y="310493"/>
                </a:lnTo>
                <a:lnTo>
                  <a:pt x="383917" y="350533"/>
                </a:lnTo>
                <a:lnTo>
                  <a:pt x="350522" y="383925"/>
                </a:lnTo>
                <a:lnTo>
                  <a:pt x="310482" y="409378"/>
                </a:lnTo>
                <a:lnTo>
                  <a:pt x="265092" y="425598"/>
                </a:lnTo>
                <a:lnTo>
                  <a:pt x="215646" y="431291"/>
                </a:lnTo>
                <a:lnTo>
                  <a:pt x="166199" y="425598"/>
                </a:lnTo>
                <a:lnTo>
                  <a:pt x="120809" y="409378"/>
                </a:lnTo>
                <a:lnTo>
                  <a:pt x="80769" y="383925"/>
                </a:lnTo>
                <a:lnTo>
                  <a:pt x="47374" y="350533"/>
                </a:lnTo>
                <a:lnTo>
                  <a:pt x="21918" y="310493"/>
                </a:lnTo>
                <a:lnTo>
                  <a:pt x="5695" y="265100"/>
                </a:lnTo>
                <a:lnTo>
                  <a:pt x="0" y="215645"/>
                </a:lnTo>
                <a:close/>
              </a:path>
            </a:pathLst>
          </a:custGeom>
          <a:ln w="317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03936" y="4096639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7E7E7E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33756" y="2784348"/>
            <a:ext cx="3357245" cy="76200"/>
          </a:xfrm>
          <a:custGeom>
            <a:avLst/>
            <a:gdLst/>
            <a:ahLst/>
            <a:cxnLst/>
            <a:rect l="l" t="t" r="r" b="b"/>
            <a:pathLst>
              <a:path w="3357245" h="76200">
                <a:moveTo>
                  <a:pt x="38100" y="0"/>
                </a:moveTo>
                <a:lnTo>
                  <a:pt x="23268" y="2988"/>
                </a:lnTo>
                <a:lnTo>
                  <a:pt x="11158" y="11144"/>
                </a:lnTo>
                <a:lnTo>
                  <a:pt x="2993" y="23252"/>
                </a:lnTo>
                <a:lnTo>
                  <a:pt x="0" y="38100"/>
                </a:lnTo>
                <a:lnTo>
                  <a:pt x="2993" y="52947"/>
                </a:lnTo>
                <a:lnTo>
                  <a:pt x="11158" y="65055"/>
                </a:lnTo>
                <a:lnTo>
                  <a:pt x="23268" y="73211"/>
                </a:lnTo>
                <a:lnTo>
                  <a:pt x="38100" y="76200"/>
                </a:lnTo>
                <a:lnTo>
                  <a:pt x="52931" y="73211"/>
                </a:lnTo>
                <a:lnTo>
                  <a:pt x="65041" y="65055"/>
                </a:lnTo>
                <a:lnTo>
                  <a:pt x="73206" y="52947"/>
                </a:lnTo>
                <a:lnTo>
                  <a:pt x="74919" y="44450"/>
                </a:lnTo>
                <a:lnTo>
                  <a:pt x="38100" y="44450"/>
                </a:lnTo>
                <a:lnTo>
                  <a:pt x="38100" y="31750"/>
                </a:lnTo>
                <a:lnTo>
                  <a:pt x="74919" y="31750"/>
                </a:lnTo>
                <a:lnTo>
                  <a:pt x="73206" y="23252"/>
                </a:lnTo>
                <a:lnTo>
                  <a:pt x="65041" y="11144"/>
                </a:lnTo>
                <a:lnTo>
                  <a:pt x="52931" y="2988"/>
                </a:lnTo>
                <a:lnTo>
                  <a:pt x="38100" y="0"/>
                </a:lnTo>
                <a:close/>
              </a:path>
              <a:path w="3357245" h="76200">
                <a:moveTo>
                  <a:pt x="3318636" y="0"/>
                </a:moveTo>
                <a:lnTo>
                  <a:pt x="3303789" y="2988"/>
                </a:lnTo>
                <a:lnTo>
                  <a:pt x="3291681" y="11144"/>
                </a:lnTo>
                <a:lnTo>
                  <a:pt x="3283525" y="23252"/>
                </a:lnTo>
                <a:lnTo>
                  <a:pt x="3280536" y="38100"/>
                </a:lnTo>
                <a:lnTo>
                  <a:pt x="3283525" y="52947"/>
                </a:lnTo>
                <a:lnTo>
                  <a:pt x="3291681" y="65055"/>
                </a:lnTo>
                <a:lnTo>
                  <a:pt x="3303789" y="73211"/>
                </a:lnTo>
                <a:lnTo>
                  <a:pt x="3318636" y="76200"/>
                </a:lnTo>
                <a:lnTo>
                  <a:pt x="3333430" y="73211"/>
                </a:lnTo>
                <a:lnTo>
                  <a:pt x="3345545" y="65055"/>
                </a:lnTo>
                <a:lnTo>
                  <a:pt x="3353730" y="52947"/>
                </a:lnTo>
                <a:lnTo>
                  <a:pt x="3355451" y="44450"/>
                </a:lnTo>
                <a:lnTo>
                  <a:pt x="3318636" y="44450"/>
                </a:lnTo>
                <a:lnTo>
                  <a:pt x="3318636" y="31750"/>
                </a:lnTo>
                <a:lnTo>
                  <a:pt x="3355451" y="31750"/>
                </a:lnTo>
                <a:lnTo>
                  <a:pt x="3353730" y="23252"/>
                </a:lnTo>
                <a:lnTo>
                  <a:pt x="3345545" y="11144"/>
                </a:lnTo>
                <a:lnTo>
                  <a:pt x="3333430" y="2988"/>
                </a:lnTo>
                <a:lnTo>
                  <a:pt x="3318636" y="0"/>
                </a:lnTo>
                <a:close/>
              </a:path>
              <a:path w="3357245" h="76200">
                <a:moveTo>
                  <a:pt x="74919" y="31750"/>
                </a:moveTo>
                <a:lnTo>
                  <a:pt x="38100" y="31750"/>
                </a:lnTo>
                <a:lnTo>
                  <a:pt x="38100" y="44450"/>
                </a:lnTo>
                <a:lnTo>
                  <a:pt x="74919" y="44450"/>
                </a:lnTo>
                <a:lnTo>
                  <a:pt x="76200" y="38100"/>
                </a:lnTo>
                <a:lnTo>
                  <a:pt x="74919" y="31750"/>
                </a:lnTo>
                <a:close/>
              </a:path>
              <a:path w="3357245" h="76200">
                <a:moveTo>
                  <a:pt x="3281815" y="31750"/>
                </a:moveTo>
                <a:lnTo>
                  <a:pt x="74919" y="31750"/>
                </a:lnTo>
                <a:lnTo>
                  <a:pt x="76200" y="38100"/>
                </a:lnTo>
                <a:lnTo>
                  <a:pt x="74919" y="44450"/>
                </a:lnTo>
                <a:lnTo>
                  <a:pt x="3281815" y="44450"/>
                </a:lnTo>
                <a:lnTo>
                  <a:pt x="3280536" y="38100"/>
                </a:lnTo>
                <a:lnTo>
                  <a:pt x="3281815" y="31750"/>
                </a:lnTo>
                <a:close/>
              </a:path>
              <a:path w="3357245" h="76200">
                <a:moveTo>
                  <a:pt x="3355451" y="31750"/>
                </a:moveTo>
                <a:lnTo>
                  <a:pt x="3318636" y="31750"/>
                </a:lnTo>
                <a:lnTo>
                  <a:pt x="3318636" y="44450"/>
                </a:lnTo>
                <a:lnTo>
                  <a:pt x="3355451" y="44450"/>
                </a:lnTo>
                <a:lnTo>
                  <a:pt x="3356736" y="38100"/>
                </a:lnTo>
                <a:lnTo>
                  <a:pt x="3355451" y="3175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64102" y="3070098"/>
            <a:ext cx="73660" cy="335280"/>
          </a:xfrm>
          <a:custGeom>
            <a:avLst/>
            <a:gdLst/>
            <a:ahLst/>
            <a:cxnLst/>
            <a:rect l="l" t="t" r="r" b="b"/>
            <a:pathLst>
              <a:path w="73660" h="335279">
                <a:moveTo>
                  <a:pt x="0" y="0"/>
                </a:moveTo>
                <a:lnTo>
                  <a:pt x="0" y="335279"/>
                </a:lnTo>
                <a:lnTo>
                  <a:pt x="73151" y="167639"/>
                </a:lnTo>
                <a:lnTo>
                  <a:pt x="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64102" y="3070098"/>
            <a:ext cx="73660" cy="335280"/>
          </a:xfrm>
          <a:custGeom>
            <a:avLst/>
            <a:gdLst/>
            <a:ahLst/>
            <a:cxnLst/>
            <a:rect l="l" t="t" r="r" b="b"/>
            <a:pathLst>
              <a:path w="73660" h="335279">
                <a:moveTo>
                  <a:pt x="0" y="335279"/>
                </a:moveTo>
                <a:lnTo>
                  <a:pt x="73151" y="167639"/>
                </a:lnTo>
                <a:lnTo>
                  <a:pt x="0" y="0"/>
                </a:lnTo>
                <a:lnTo>
                  <a:pt x="0" y="335279"/>
                </a:lnTo>
                <a:close/>
              </a:path>
            </a:pathLst>
          </a:custGeom>
          <a:ln w="2590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086859" y="2987141"/>
            <a:ext cx="697357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L'accertamento delle entrate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è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di competenza del DSGA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che,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sulla base di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idonea 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documentazione, appura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ragione del credito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il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soggetto debitore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ed effettua 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le 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necessarie annotazioni nelle apposite scritture, con imputazione alle pertinenti fonti di  finanziamento.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90575" y="338709"/>
            <a:ext cx="10985500" cy="1541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Le entrate:</a:t>
            </a:r>
            <a:r>
              <a:rPr sz="1600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l'accertamento</a:t>
            </a:r>
            <a:endParaRPr sz="1600">
              <a:latin typeface="Arial"/>
              <a:cs typeface="Arial"/>
            </a:endParaRPr>
          </a:p>
          <a:p>
            <a:pPr marL="135255" marR="5080" algn="just">
              <a:lnSpc>
                <a:spcPct val="150000"/>
              </a:lnSpc>
              <a:spcBef>
                <a:spcPts val="1375"/>
              </a:spcBef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L'accertamento costituisce la prima fase di gestione dell'entrata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mediante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quale viene verificata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ragione del  credito e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sussistenza di un idoneo titolo giuridico, individuato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debitore, quantificata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somma da incassare, nonché  fissata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relativa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scadenza.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06908" y="5231891"/>
            <a:ext cx="646176" cy="6446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206195" y="5135454"/>
            <a:ext cx="9998075" cy="666750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L'accertamento dell'entrata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è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registrata quando l'obbligazione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è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perfezionata, con imputazione alle scritture contabili</a:t>
            </a:r>
            <a:r>
              <a:rPr sz="1400" spc="1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riguardanti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l'esercizio in cui l'obbligazione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viene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scadenza.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36041" y="2205989"/>
            <a:ext cx="504825" cy="502920"/>
          </a:xfrm>
          <a:custGeom>
            <a:avLst/>
            <a:gdLst/>
            <a:ahLst/>
            <a:cxnLst/>
            <a:rect l="l" t="t" r="r" b="b"/>
            <a:pathLst>
              <a:path w="504825" h="502919">
                <a:moveTo>
                  <a:pt x="0" y="251460"/>
                </a:moveTo>
                <a:lnTo>
                  <a:pt x="4063" y="206243"/>
                </a:lnTo>
                <a:lnTo>
                  <a:pt x="15780" y="163693"/>
                </a:lnTo>
                <a:lnTo>
                  <a:pt x="34436" y="124516"/>
                </a:lnTo>
                <a:lnTo>
                  <a:pt x="59321" y="89422"/>
                </a:lnTo>
                <a:lnTo>
                  <a:pt x="89720" y="59120"/>
                </a:lnTo>
                <a:lnTo>
                  <a:pt x="124922" y="34318"/>
                </a:lnTo>
                <a:lnTo>
                  <a:pt x="164215" y="15725"/>
                </a:lnTo>
                <a:lnTo>
                  <a:pt x="206886" y="4049"/>
                </a:lnTo>
                <a:lnTo>
                  <a:pt x="252222" y="0"/>
                </a:lnTo>
                <a:lnTo>
                  <a:pt x="297557" y="4049"/>
                </a:lnTo>
                <a:lnTo>
                  <a:pt x="340228" y="15725"/>
                </a:lnTo>
                <a:lnTo>
                  <a:pt x="379521" y="34318"/>
                </a:lnTo>
                <a:lnTo>
                  <a:pt x="414723" y="59120"/>
                </a:lnTo>
                <a:lnTo>
                  <a:pt x="445122" y="89422"/>
                </a:lnTo>
                <a:lnTo>
                  <a:pt x="470007" y="124516"/>
                </a:lnTo>
                <a:lnTo>
                  <a:pt x="488663" y="163693"/>
                </a:lnTo>
                <a:lnTo>
                  <a:pt x="500380" y="206243"/>
                </a:lnTo>
                <a:lnTo>
                  <a:pt x="504444" y="251460"/>
                </a:lnTo>
                <a:lnTo>
                  <a:pt x="500380" y="296676"/>
                </a:lnTo>
                <a:lnTo>
                  <a:pt x="488663" y="339226"/>
                </a:lnTo>
                <a:lnTo>
                  <a:pt x="470007" y="378403"/>
                </a:lnTo>
                <a:lnTo>
                  <a:pt x="445122" y="413497"/>
                </a:lnTo>
                <a:lnTo>
                  <a:pt x="414723" y="443799"/>
                </a:lnTo>
                <a:lnTo>
                  <a:pt x="379521" y="468601"/>
                </a:lnTo>
                <a:lnTo>
                  <a:pt x="340228" y="487194"/>
                </a:lnTo>
                <a:lnTo>
                  <a:pt x="297557" y="498870"/>
                </a:lnTo>
                <a:lnTo>
                  <a:pt x="252222" y="502920"/>
                </a:lnTo>
                <a:lnTo>
                  <a:pt x="206886" y="498870"/>
                </a:lnTo>
                <a:lnTo>
                  <a:pt x="164215" y="487194"/>
                </a:lnTo>
                <a:lnTo>
                  <a:pt x="124922" y="468601"/>
                </a:lnTo>
                <a:lnTo>
                  <a:pt x="89720" y="443799"/>
                </a:lnTo>
                <a:lnTo>
                  <a:pt x="59321" y="413497"/>
                </a:lnTo>
                <a:lnTo>
                  <a:pt x="34436" y="378403"/>
                </a:lnTo>
                <a:lnTo>
                  <a:pt x="15780" y="339226"/>
                </a:lnTo>
                <a:lnTo>
                  <a:pt x="4063" y="296676"/>
                </a:lnTo>
                <a:lnTo>
                  <a:pt x="0" y="251460"/>
                </a:lnTo>
                <a:close/>
              </a:path>
            </a:pathLst>
          </a:custGeom>
          <a:ln w="28956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63190" y="2304288"/>
            <a:ext cx="247015" cy="301625"/>
          </a:xfrm>
          <a:custGeom>
            <a:avLst/>
            <a:gdLst/>
            <a:ahLst/>
            <a:cxnLst/>
            <a:rect l="l" t="t" r="r" b="b"/>
            <a:pathLst>
              <a:path w="247015" h="301625">
                <a:moveTo>
                  <a:pt x="161535" y="72516"/>
                </a:moveTo>
                <a:lnTo>
                  <a:pt x="83353" y="72516"/>
                </a:lnTo>
                <a:lnTo>
                  <a:pt x="79632" y="75184"/>
                </a:lnTo>
                <a:lnTo>
                  <a:pt x="79632" y="80645"/>
                </a:lnTo>
                <a:lnTo>
                  <a:pt x="83353" y="83312"/>
                </a:lnTo>
                <a:lnTo>
                  <a:pt x="161535" y="83312"/>
                </a:lnTo>
                <a:lnTo>
                  <a:pt x="165268" y="80645"/>
                </a:lnTo>
                <a:lnTo>
                  <a:pt x="165268" y="75184"/>
                </a:lnTo>
                <a:lnTo>
                  <a:pt x="161535" y="72516"/>
                </a:lnTo>
                <a:close/>
              </a:path>
              <a:path w="247015" h="301625">
                <a:moveTo>
                  <a:pt x="50376" y="8616"/>
                </a:moveTo>
                <a:lnTo>
                  <a:pt x="38687" y="10795"/>
                </a:lnTo>
                <a:lnTo>
                  <a:pt x="34610" y="15940"/>
                </a:lnTo>
                <a:lnTo>
                  <a:pt x="34027" y="21859"/>
                </a:lnTo>
                <a:lnTo>
                  <a:pt x="37634" y="26279"/>
                </a:lnTo>
                <a:lnTo>
                  <a:pt x="46130" y="26924"/>
                </a:lnTo>
                <a:lnTo>
                  <a:pt x="62012" y="29767"/>
                </a:lnTo>
                <a:lnTo>
                  <a:pt x="78242" y="39957"/>
                </a:lnTo>
                <a:lnTo>
                  <a:pt x="89585" y="53695"/>
                </a:lnTo>
                <a:lnTo>
                  <a:pt x="90808" y="67183"/>
                </a:lnTo>
                <a:lnTo>
                  <a:pt x="154092" y="67183"/>
                </a:lnTo>
                <a:lnTo>
                  <a:pt x="184459" y="29767"/>
                </a:lnTo>
                <a:lnTo>
                  <a:pt x="207785" y="25904"/>
                </a:lnTo>
                <a:lnTo>
                  <a:pt x="212265" y="20859"/>
                </a:lnTo>
                <a:lnTo>
                  <a:pt x="212126" y="18796"/>
                </a:lnTo>
                <a:lnTo>
                  <a:pt x="83353" y="18796"/>
                </a:lnTo>
                <a:lnTo>
                  <a:pt x="73758" y="16402"/>
                </a:lnTo>
                <a:lnTo>
                  <a:pt x="62416" y="11747"/>
                </a:lnTo>
                <a:lnTo>
                  <a:pt x="50376" y="8616"/>
                </a:lnTo>
                <a:close/>
              </a:path>
              <a:path w="247015" h="301625">
                <a:moveTo>
                  <a:pt x="124311" y="0"/>
                </a:moveTo>
                <a:lnTo>
                  <a:pt x="107965" y="2936"/>
                </a:lnTo>
                <a:lnTo>
                  <a:pt x="99646" y="9398"/>
                </a:lnTo>
                <a:lnTo>
                  <a:pt x="93420" y="15859"/>
                </a:lnTo>
                <a:lnTo>
                  <a:pt x="83353" y="18796"/>
                </a:lnTo>
                <a:lnTo>
                  <a:pt x="161535" y="18796"/>
                </a:lnTo>
                <a:lnTo>
                  <a:pt x="151534" y="15859"/>
                </a:lnTo>
                <a:lnTo>
                  <a:pt x="145718" y="9398"/>
                </a:lnTo>
                <a:lnTo>
                  <a:pt x="138505" y="2936"/>
                </a:lnTo>
                <a:lnTo>
                  <a:pt x="124311" y="0"/>
                </a:lnTo>
                <a:close/>
              </a:path>
              <a:path w="247015" h="301625">
                <a:moveTo>
                  <a:pt x="206213" y="10795"/>
                </a:moveTo>
                <a:lnTo>
                  <a:pt x="191379" y="10866"/>
                </a:lnTo>
                <a:lnTo>
                  <a:pt x="179688" y="13747"/>
                </a:lnTo>
                <a:lnTo>
                  <a:pt x="170089" y="17152"/>
                </a:lnTo>
                <a:lnTo>
                  <a:pt x="161535" y="18796"/>
                </a:lnTo>
                <a:lnTo>
                  <a:pt x="212126" y="18796"/>
                </a:lnTo>
                <a:lnTo>
                  <a:pt x="211858" y="14815"/>
                </a:lnTo>
                <a:lnTo>
                  <a:pt x="206213" y="10795"/>
                </a:lnTo>
                <a:close/>
              </a:path>
              <a:path w="247015" h="301625">
                <a:moveTo>
                  <a:pt x="154092" y="88646"/>
                </a:moveTo>
                <a:lnTo>
                  <a:pt x="90808" y="88646"/>
                </a:lnTo>
                <a:lnTo>
                  <a:pt x="77891" y="100742"/>
                </a:lnTo>
                <a:lnTo>
                  <a:pt x="47876" y="124936"/>
                </a:lnTo>
                <a:lnTo>
                  <a:pt x="17745" y="161226"/>
                </a:lnTo>
                <a:lnTo>
                  <a:pt x="6282" y="205206"/>
                </a:lnTo>
                <a:lnTo>
                  <a:pt x="4809" y="231139"/>
                </a:lnTo>
                <a:lnTo>
                  <a:pt x="5236" y="248874"/>
                </a:lnTo>
                <a:lnTo>
                  <a:pt x="8906" y="268732"/>
                </a:lnTo>
                <a:lnTo>
                  <a:pt x="8264" y="275963"/>
                </a:lnTo>
                <a:lnTo>
                  <a:pt x="3783" y="284479"/>
                </a:lnTo>
                <a:lnTo>
                  <a:pt x="0" y="292520"/>
                </a:lnTo>
                <a:lnTo>
                  <a:pt x="1451" y="298323"/>
                </a:lnTo>
                <a:lnTo>
                  <a:pt x="8843" y="301261"/>
                </a:lnTo>
                <a:lnTo>
                  <a:pt x="18674" y="299926"/>
                </a:lnTo>
                <a:lnTo>
                  <a:pt x="29203" y="297090"/>
                </a:lnTo>
                <a:lnTo>
                  <a:pt x="38687" y="295528"/>
                </a:lnTo>
                <a:lnTo>
                  <a:pt x="244904" y="295528"/>
                </a:lnTo>
                <a:lnTo>
                  <a:pt x="246471" y="292520"/>
                </a:lnTo>
                <a:lnTo>
                  <a:pt x="242513" y="284479"/>
                </a:lnTo>
                <a:lnTo>
                  <a:pt x="237159" y="275963"/>
                </a:lnTo>
                <a:lnTo>
                  <a:pt x="235995" y="268732"/>
                </a:lnTo>
                <a:lnTo>
                  <a:pt x="131753" y="268732"/>
                </a:lnTo>
                <a:lnTo>
                  <a:pt x="109414" y="266064"/>
                </a:lnTo>
                <a:lnTo>
                  <a:pt x="109414" y="255270"/>
                </a:lnTo>
                <a:lnTo>
                  <a:pt x="98888" y="253226"/>
                </a:lnTo>
                <a:lnTo>
                  <a:pt x="60555" y="232076"/>
                </a:lnTo>
                <a:lnTo>
                  <a:pt x="57293" y="217677"/>
                </a:lnTo>
                <a:lnTo>
                  <a:pt x="146650" y="217677"/>
                </a:lnTo>
                <a:lnTo>
                  <a:pt x="131873" y="212770"/>
                </a:lnTo>
                <a:lnTo>
                  <a:pt x="91154" y="204051"/>
                </a:lnTo>
                <a:lnTo>
                  <a:pt x="61027" y="182752"/>
                </a:lnTo>
                <a:lnTo>
                  <a:pt x="61027" y="174625"/>
                </a:lnTo>
                <a:lnTo>
                  <a:pt x="93599" y="145764"/>
                </a:lnTo>
                <a:lnTo>
                  <a:pt x="116869" y="142366"/>
                </a:lnTo>
                <a:lnTo>
                  <a:pt x="116869" y="134365"/>
                </a:lnTo>
                <a:lnTo>
                  <a:pt x="207088" y="134365"/>
                </a:lnTo>
                <a:lnTo>
                  <a:pt x="197025" y="124936"/>
                </a:lnTo>
                <a:lnTo>
                  <a:pt x="167009" y="100742"/>
                </a:lnTo>
                <a:lnTo>
                  <a:pt x="154092" y="88646"/>
                </a:lnTo>
                <a:close/>
              </a:path>
              <a:path w="247015" h="301625">
                <a:moveTo>
                  <a:pt x="244904" y="295528"/>
                </a:moveTo>
                <a:lnTo>
                  <a:pt x="206213" y="295528"/>
                </a:lnTo>
                <a:lnTo>
                  <a:pt x="215698" y="297090"/>
                </a:lnTo>
                <a:lnTo>
                  <a:pt x="226227" y="299926"/>
                </a:lnTo>
                <a:lnTo>
                  <a:pt x="236058" y="301261"/>
                </a:lnTo>
                <a:lnTo>
                  <a:pt x="243450" y="298323"/>
                </a:lnTo>
                <a:lnTo>
                  <a:pt x="244904" y="295528"/>
                </a:lnTo>
                <a:close/>
              </a:path>
              <a:path w="247015" h="301625">
                <a:moveTo>
                  <a:pt x="206213" y="295528"/>
                </a:moveTo>
                <a:lnTo>
                  <a:pt x="38687" y="295528"/>
                </a:lnTo>
                <a:lnTo>
                  <a:pt x="58872" y="295965"/>
                </a:lnTo>
                <a:lnTo>
                  <a:pt x="102033" y="297886"/>
                </a:lnTo>
                <a:lnTo>
                  <a:pt x="124311" y="298323"/>
                </a:lnTo>
                <a:lnTo>
                  <a:pt x="144438" y="297886"/>
                </a:lnTo>
                <a:lnTo>
                  <a:pt x="186086" y="295965"/>
                </a:lnTo>
                <a:lnTo>
                  <a:pt x="206213" y="295528"/>
                </a:lnTo>
                <a:close/>
              </a:path>
              <a:path w="247015" h="301625">
                <a:moveTo>
                  <a:pt x="124776" y="162194"/>
                </a:moveTo>
                <a:lnTo>
                  <a:pt x="112616" y="162427"/>
                </a:lnTo>
                <a:lnTo>
                  <a:pt x="105693" y="163957"/>
                </a:lnTo>
                <a:lnTo>
                  <a:pt x="98250" y="169290"/>
                </a:lnTo>
                <a:lnTo>
                  <a:pt x="98250" y="174625"/>
                </a:lnTo>
                <a:lnTo>
                  <a:pt x="101972" y="177291"/>
                </a:lnTo>
                <a:lnTo>
                  <a:pt x="110521" y="180907"/>
                </a:lnTo>
                <a:lnTo>
                  <a:pt x="122911" y="183737"/>
                </a:lnTo>
                <a:lnTo>
                  <a:pt x="136001" y="186043"/>
                </a:lnTo>
                <a:lnTo>
                  <a:pt x="146650" y="188087"/>
                </a:lnTo>
                <a:lnTo>
                  <a:pt x="154966" y="190523"/>
                </a:lnTo>
                <a:lnTo>
                  <a:pt x="162936" y="193484"/>
                </a:lnTo>
                <a:lnTo>
                  <a:pt x="170208" y="196445"/>
                </a:lnTo>
                <a:lnTo>
                  <a:pt x="176432" y="198882"/>
                </a:lnTo>
                <a:lnTo>
                  <a:pt x="183874" y="204215"/>
                </a:lnTo>
                <a:lnTo>
                  <a:pt x="187595" y="212216"/>
                </a:lnTo>
                <a:lnTo>
                  <a:pt x="187595" y="220345"/>
                </a:lnTo>
                <a:lnTo>
                  <a:pt x="155023" y="252920"/>
                </a:lnTo>
                <a:lnTo>
                  <a:pt x="131753" y="255270"/>
                </a:lnTo>
                <a:lnTo>
                  <a:pt x="131753" y="268732"/>
                </a:lnTo>
                <a:lnTo>
                  <a:pt x="235995" y="268732"/>
                </a:lnTo>
                <a:lnTo>
                  <a:pt x="239663" y="248874"/>
                </a:lnTo>
                <a:lnTo>
                  <a:pt x="240186" y="227028"/>
                </a:lnTo>
                <a:lnTo>
                  <a:pt x="238613" y="205206"/>
                </a:lnTo>
                <a:lnTo>
                  <a:pt x="235995" y="185420"/>
                </a:lnTo>
                <a:lnTo>
                  <a:pt x="234666" y="177291"/>
                </a:lnTo>
                <a:lnTo>
                  <a:pt x="150371" y="177291"/>
                </a:lnTo>
                <a:lnTo>
                  <a:pt x="150371" y="171958"/>
                </a:lnTo>
                <a:lnTo>
                  <a:pt x="146650" y="169290"/>
                </a:lnTo>
                <a:lnTo>
                  <a:pt x="146650" y="166624"/>
                </a:lnTo>
                <a:lnTo>
                  <a:pt x="137634" y="163510"/>
                </a:lnTo>
                <a:lnTo>
                  <a:pt x="124776" y="162194"/>
                </a:lnTo>
                <a:close/>
              </a:path>
              <a:path w="247015" h="301625">
                <a:moveTo>
                  <a:pt x="146650" y="217677"/>
                </a:moveTo>
                <a:lnTo>
                  <a:pt x="98250" y="217677"/>
                </a:lnTo>
                <a:lnTo>
                  <a:pt x="98250" y="228346"/>
                </a:lnTo>
                <a:lnTo>
                  <a:pt x="101972" y="231139"/>
                </a:lnTo>
                <a:lnTo>
                  <a:pt x="110463" y="234140"/>
                </a:lnTo>
                <a:lnTo>
                  <a:pt x="122446" y="235140"/>
                </a:lnTo>
                <a:lnTo>
                  <a:pt x="134431" y="234140"/>
                </a:lnTo>
                <a:lnTo>
                  <a:pt x="142929" y="231139"/>
                </a:lnTo>
                <a:lnTo>
                  <a:pt x="150371" y="228346"/>
                </a:lnTo>
                <a:lnTo>
                  <a:pt x="150371" y="220345"/>
                </a:lnTo>
                <a:lnTo>
                  <a:pt x="146650" y="217677"/>
                </a:lnTo>
                <a:close/>
              </a:path>
              <a:path w="247015" h="301625">
                <a:moveTo>
                  <a:pt x="207088" y="134365"/>
                </a:moveTo>
                <a:lnTo>
                  <a:pt x="135474" y="134365"/>
                </a:lnTo>
                <a:lnTo>
                  <a:pt x="135474" y="145161"/>
                </a:lnTo>
                <a:lnTo>
                  <a:pt x="147575" y="145661"/>
                </a:lnTo>
                <a:lnTo>
                  <a:pt x="156883" y="147161"/>
                </a:lnTo>
                <a:lnTo>
                  <a:pt x="187595" y="177291"/>
                </a:lnTo>
                <a:lnTo>
                  <a:pt x="234666" y="177291"/>
                </a:lnTo>
                <a:lnTo>
                  <a:pt x="234018" y="173323"/>
                </a:lnTo>
                <a:lnTo>
                  <a:pt x="228551" y="161226"/>
                </a:lnTo>
                <a:lnTo>
                  <a:pt x="220291" y="149129"/>
                </a:lnTo>
                <a:lnTo>
                  <a:pt x="209934" y="137033"/>
                </a:lnTo>
                <a:lnTo>
                  <a:pt x="207088" y="134365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1173841" y="6555545"/>
            <a:ext cx="2571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58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40430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Le fasi </a:t>
            </a:r>
            <a:r>
              <a:rPr spc="-5" dirty="0"/>
              <a:t>delle </a:t>
            </a:r>
            <a:r>
              <a:rPr dirty="0"/>
              <a:t>entrate e </a:t>
            </a:r>
            <a:r>
              <a:rPr spc="-5" dirty="0"/>
              <a:t>delle</a:t>
            </a:r>
            <a:r>
              <a:rPr spc="-114" dirty="0"/>
              <a:t> </a:t>
            </a:r>
            <a:r>
              <a:rPr dirty="0"/>
              <a:t>spese</a:t>
            </a:r>
          </a:p>
        </p:txBody>
      </p:sp>
      <p:sp>
        <p:nvSpPr>
          <p:cNvPr id="7" name="object 7"/>
          <p:cNvSpPr/>
          <p:nvPr/>
        </p:nvSpPr>
        <p:spPr>
          <a:xfrm>
            <a:off x="1103375" y="2205202"/>
            <a:ext cx="2446020" cy="5410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58695" y="2264625"/>
            <a:ext cx="1135392" cy="4755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29283" y="2231135"/>
            <a:ext cx="2344420" cy="439420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08585" rIns="0" bIns="0" rtlCol="0">
            <a:spAutoFit/>
          </a:bodyPr>
          <a:lstStyle/>
          <a:p>
            <a:pPr marL="762635">
              <a:lnSpc>
                <a:spcPct val="100000"/>
              </a:lnSpc>
              <a:spcBef>
                <a:spcPts val="855"/>
              </a:spcBef>
            </a:pP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ENTRATE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53439" y="3014472"/>
            <a:ext cx="2807335" cy="396240"/>
          </a:xfrm>
          <a:custGeom>
            <a:avLst/>
            <a:gdLst/>
            <a:ahLst/>
            <a:cxnLst/>
            <a:rect l="l" t="t" r="r" b="b"/>
            <a:pathLst>
              <a:path w="2807335" h="396239">
                <a:moveTo>
                  <a:pt x="0" y="79375"/>
                </a:moveTo>
                <a:lnTo>
                  <a:pt x="6241" y="48488"/>
                </a:lnTo>
                <a:lnTo>
                  <a:pt x="23263" y="23256"/>
                </a:lnTo>
                <a:lnTo>
                  <a:pt x="48509" y="6240"/>
                </a:lnTo>
                <a:lnTo>
                  <a:pt x="79425" y="0"/>
                </a:lnTo>
                <a:lnTo>
                  <a:pt x="2727833" y="0"/>
                </a:lnTo>
                <a:lnTo>
                  <a:pt x="2758719" y="6240"/>
                </a:lnTo>
                <a:lnTo>
                  <a:pt x="2783951" y="23256"/>
                </a:lnTo>
                <a:lnTo>
                  <a:pt x="2800967" y="48488"/>
                </a:lnTo>
                <a:lnTo>
                  <a:pt x="2807208" y="79375"/>
                </a:lnTo>
                <a:lnTo>
                  <a:pt x="2807208" y="316864"/>
                </a:lnTo>
                <a:lnTo>
                  <a:pt x="2800967" y="347751"/>
                </a:lnTo>
                <a:lnTo>
                  <a:pt x="2783951" y="372983"/>
                </a:lnTo>
                <a:lnTo>
                  <a:pt x="2758719" y="389999"/>
                </a:lnTo>
                <a:lnTo>
                  <a:pt x="2727833" y="396239"/>
                </a:lnTo>
                <a:lnTo>
                  <a:pt x="79425" y="396239"/>
                </a:lnTo>
                <a:lnTo>
                  <a:pt x="48509" y="389999"/>
                </a:lnTo>
                <a:lnTo>
                  <a:pt x="23263" y="372983"/>
                </a:lnTo>
                <a:lnTo>
                  <a:pt x="6241" y="347751"/>
                </a:lnTo>
                <a:lnTo>
                  <a:pt x="0" y="316864"/>
                </a:lnTo>
                <a:lnTo>
                  <a:pt x="0" y="79375"/>
                </a:lnTo>
                <a:close/>
              </a:path>
            </a:pathLst>
          </a:custGeom>
          <a:ln w="317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71499" y="3088386"/>
            <a:ext cx="12090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7E7E7E"/>
                </a:solidFill>
                <a:latin typeface="Arial"/>
                <a:cs typeface="Arial"/>
              </a:rPr>
              <a:t>Accertamento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53439" y="3537203"/>
            <a:ext cx="2807335" cy="396240"/>
          </a:xfrm>
          <a:custGeom>
            <a:avLst/>
            <a:gdLst/>
            <a:ahLst/>
            <a:cxnLst/>
            <a:rect l="l" t="t" r="r" b="b"/>
            <a:pathLst>
              <a:path w="2807335" h="396239">
                <a:moveTo>
                  <a:pt x="2727833" y="0"/>
                </a:moveTo>
                <a:lnTo>
                  <a:pt x="79425" y="0"/>
                </a:lnTo>
                <a:lnTo>
                  <a:pt x="48509" y="6240"/>
                </a:lnTo>
                <a:lnTo>
                  <a:pt x="23263" y="23256"/>
                </a:lnTo>
                <a:lnTo>
                  <a:pt x="6241" y="48488"/>
                </a:lnTo>
                <a:lnTo>
                  <a:pt x="0" y="79375"/>
                </a:lnTo>
                <a:lnTo>
                  <a:pt x="0" y="316865"/>
                </a:lnTo>
                <a:lnTo>
                  <a:pt x="6241" y="347751"/>
                </a:lnTo>
                <a:lnTo>
                  <a:pt x="23263" y="372983"/>
                </a:lnTo>
                <a:lnTo>
                  <a:pt x="48509" y="389999"/>
                </a:lnTo>
                <a:lnTo>
                  <a:pt x="79425" y="396240"/>
                </a:lnTo>
                <a:lnTo>
                  <a:pt x="2727833" y="396240"/>
                </a:lnTo>
                <a:lnTo>
                  <a:pt x="2758719" y="389999"/>
                </a:lnTo>
                <a:lnTo>
                  <a:pt x="2783951" y="372983"/>
                </a:lnTo>
                <a:lnTo>
                  <a:pt x="2800967" y="347751"/>
                </a:lnTo>
                <a:lnTo>
                  <a:pt x="2807208" y="316865"/>
                </a:lnTo>
                <a:lnTo>
                  <a:pt x="2807208" y="79375"/>
                </a:lnTo>
                <a:lnTo>
                  <a:pt x="2800967" y="48488"/>
                </a:lnTo>
                <a:lnTo>
                  <a:pt x="2783951" y="23256"/>
                </a:lnTo>
                <a:lnTo>
                  <a:pt x="2758719" y="6240"/>
                </a:lnTo>
                <a:lnTo>
                  <a:pt x="2727833" y="0"/>
                </a:lnTo>
                <a:close/>
              </a:path>
            </a:pathLst>
          </a:custGeom>
          <a:solidFill>
            <a:srgbClr val="BBC5D6">
              <a:alpha val="1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3439" y="3537203"/>
            <a:ext cx="2807335" cy="396240"/>
          </a:xfrm>
          <a:custGeom>
            <a:avLst/>
            <a:gdLst/>
            <a:ahLst/>
            <a:cxnLst/>
            <a:rect l="l" t="t" r="r" b="b"/>
            <a:pathLst>
              <a:path w="2807335" h="396239">
                <a:moveTo>
                  <a:pt x="0" y="79375"/>
                </a:moveTo>
                <a:lnTo>
                  <a:pt x="6241" y="48488"/>
                </a:lnTo>
                <a:lnTo>
                  <a:pt x="23263" y="23256"/>
                </a:lnTo>
                <a:lnTo>
                  <a:pt x="48509" y="6240"/>
                </a:lnTo>
                <a:lnTo>
                  <a:pt x="79425" y="0"/>
                </a:lnTo>
                <a:lnTo>
                  <a:pt x="2727833" y="0"/>
                </a:lnTo>
                <a:lnTo>
                  <a:pt x="2758719" y="6240"/>
                </a:lnTo>
                <a:lnTo>
                  <a:pt x="2783951" y="23256"/>
                </a:lnTo>
                <a:lnTo>
                  <a:pt x="2800967" y="48488"/>
                </a:lnTo>
                <a:lnTo>
                  <a:pt x="2807208" y="79375"/>
                </a:lnTo>
                <a:lnTo>
                  <a:pt x="2807208" y="316865"/>
                </a:lnTo>
                <a:lnTo>
                  <a:pt x="2800967" y="347751"/>
                </a:lnTo>
                <a:lnTo>
                  <a:pt x="2783951" y="372983"/>
                </a:lnTo>
                <a:lnTo>
                  <a:pt x="2758719" y="389999"/>
                </a:lnTo>
                <a:lnTo>
                  <a:pt x="2727833" y="396240"/>
                </a:lnTo>
                <a:lnTo>
                  <a:pt x="79425" y="396240"/>
                </a:lnTo>
                <a:lnTo>
                  <a:pt x="48509" y="389999"/>
                </a:lnTo>
                <a:lnTo>
                  <a:pt x="23263" y="372983"/>
                </a:lnTo>
                <a:lnTo>
                  <a:pt x="6241" y="347751"/>
                </a:lnTo>
                <a:lnTo>
                  <a:pt x="0" y="316865"/>
                </a:lnTo>
                <a:lnTo>
                  <a:pt x="0" y="79375"/>
                </a:lnTo>
                <a:close/>
              </a:path>
            </a:pathLst>
          </a:custGeom>
          <a:ln w="3175">
            <a:solidFill>
              <a:srgbClr val="BBC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71499" y="3610483"/>
            <a:ext cx="10737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Riscossione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53439" y="4041647"/>
            <a:ext cx="2807335" cy="394970"/>
          </a:xfrm>
          <a:custGeom>
            <a:avLst/>
            <a:gdLst/>
            <a:ahLst/>
            <a:cxnLst/>
            <a:rect l="l" t="t" r="r" b="b"/>
            <a:pathLst>
              <a:path w="2807335" h="394970">
                <a:moveTo>
                  <a:pt x="0" y="79120"/>
                </a:moveTo>
                <a:lnTo>
                  <a:pt x="6217" y="48327"/>
                </a:lnTo>
                <a:lnTo>
                  <a:pt x="23172" y="23177"/>
                </a:lnTo>
                <a:lnTo>
                  <a:pt x="48322" y="6219"/>
                </a:lnTo>
                <a:lnTo>
                  <a:pt x="79121" y="0"/>
                </a:lnTo>
                <a:lnTo>
                  <a:pt x="2728087" y="0"/>
                </a:lnTo>
                <a:lnTo>
                  <a:pt x="2758880" y="6219"/>
                </a:lnTo>
                <a:lnTo>
                  <a:pt x="2784030" y="23177"/>
                </a:lnTo>
                <a:lnTo>
                  <a:pt x="2800988" y="48327"/>
                </a:lnTo>
                <a:lnTo>
                  <a:pt x="2807208" y="79120"/>
                </a:lnTo>
                <a:lnTo>
                  <a:pt x="2807208" y="315594"/>
                </a:lnTo>
                <a:lnTo>
                  <a:pt x="2800988" y="346388"/>
                </a:lnTo>
                <a:lnTo>
                  <a:pt x="2784030" y="371538"/>
                </a:lnTo>
                <a:lnTo>
                  <a:pt x="2758880" y="388496"/>
                </a:lnTo>
                <a:lnTo>
                  <a:pt x="2728087" y="394715"/>
                </a:lnTo>
                <a:lnTo>
                  <a:pt x="79121" y="394715"/>
                </a:lnTo>
                <a:lnTo>
                  <a:pt x="48322" y="388496"/>
                </a:lnTo>
                <a:lnTo>
                  <a:pt x="23172" y="371538"/>
                </a:lnTo>
                <a:lnTo>
                  <a:pt x="6217" y="346388"/>
                </a:lnTo>
                <a:lnTo>
                  <a:pt x="0" y="315594"/>
                </a:lnTo>
                <a:lnTo>
                  <a:pt x="0" y="79120"/>
                </a:lnTo>
                <a:close/>
              </a:path>
            </a:pathLst>
          </a:custGeom>
          <a:ln w="317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71499" y="4114546"/>
            <a:ext cx="103631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7E7E7E"/>
                </a:solidFill>
                <a:latin typeface="Arial"/>
                <a:cs typeface="Arial"/>
              </a:rPr>
              <a:t>Versamento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36041" y="2205989"/>
            <a:ext cx="504825" cy="502920"/>
          </a:xfrm>
          <a:custGeom>
            <a:avLst/>
            <a:gdLst/>
            <a:ahLst/>
            <a:cxnLst/>
            <a:rect l="l" t="t" r="r" b="b"/>
            <a:pathLst>
              <a:path w="504825" h="502919">
                <a:moveTo>
                  <a:pt x="0" y="251460"/>
                </a:moveTo>
                <a:lnTo>
                  <a:pt x="4063" y="206243"/>
                </a:lnTo>
                <a:lnTo>
                  <a:pt x="15780" y="163693"/>
                </a:lnTo>
                <a:lnTo>
                  <a:pt x="34436" y="124516"/>
                </a:lnTo>
                <a:lnTo>
                  <a:pt x="59321" y="89422"/>
                </a:lnTo>
                <a:lnTo>
                  <a:pt x="89720" y="59120"/>
                </a:lnTo>
                <a:lnTo>
                  <a:pt x="124922" y="34318"/>
                </a:lnTo>
                <a:lnTo>
                  <a:pt x="164215" y="15725"/>
                </a:lnTo>
                <a:lnTo>
                  <a:pt x="206886" y="4049"/>
                </a:lnTo>
                <a:lnTo>
                  <a:pt x="252222" y="0"/>
                </a:lnTo>
                <a:lnTo>
                  <a:pt x="297557" y="4049"/>
                </a:lnTo>
                <a:lnTo>
                  <a:pt x="340228" y="15725"/>
                </a:lnTo>
                <a:lnTo>
                  <a:pt x="379521" y="34318"/>
                </a:lnTo>
                <a:lnTo>
                  <a:pt x="414723" y="59120"/>
                </a:lnTo>
                <a:lnTo>
                  <a:pt x="445122" y="89422"/>
                </a:lnTo>
                <a:lnTo>
                  <a:pt x="470007" y="124516"/>
                </a:lnTo>
                <a:lnTo>
                  <a:pt x="488663" y="163693"/>
                </a:lnTo>
                <a:lnTo>
                  <a:pt x="500380" y="206243"/>
                </a:lnTo>
                <a:lnTo>
                  <a:pt x="504444" y="251460"/>
                </a:lnTo>
                <a:lnTo>
                  <a:pt x="500380" y="296676"/>
                </a:lnTo>
                <a:lnTo>
                  <a:pt x="488663" y="339226"/>
                </a:lnTo>
                <a:lnTo>
                  <a:pt x="470007" y="378403"/>
                </a:lnTo>
                <a:lnTo>
                  <a:pt x="445122" y="413497"/>
                </a:lnTo>
                <a:lnTo>
                  <a:pt x="414723" y="443799"/>
                </a:lnTo>
                <a:lnTo>
                  <a:pt x="379521" y="468601"/>
                </a:lnTo>
                <a:lnTo>
                  <a:pt x="340228" y="487194"/>
                </a:lnTo>
                <a:lnTo>
                  <a:pt x="297557" y="498870"/>
                </a:lnTo>
                <a:lnTo>
                  <a:pt x="252222" y="502920"/>
                </a:lnTo>
                <a:lnTo>
                  <a:pt x="206886" y="498870"/>
                </a:lnTo>
                <a:lnTo>
                  <a:pt x="164215" y="487194"/>
                </a:lnTo>
                <a:lnTo>
                  <a:pt x="124922" y="468601"/>
                </a:lnTo>
                <a:lnTo>
                  <a:pt x="89720" y="443799"/>
                </a:lnTo>
                <a:lnTo>
                  <a:pt x="59321" y="413497"/>
                </a:lnTo>
                <a:lnTo>
                  <a:pt x="34436" y="378403"/>
                </a:lnTo>
                <a:lnTo>
                  <a:pt x="15780" y="339226"/>
                </a:lnTo>
                <a:lnTo>
                  <a:pt x="4063" y="296676"/>
                </a:lnTo>
                <a:lnTo>
                  <a:pt x="0" y="251460"/>
                </a:lnTo>
                <a:close/>
              </a:path>
            </a:pathLst>
          </a:custGeom>
          <a:ln w="28956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3190" y="2304288"/>
            <a:ext cx="247015" cy="301625"/>
          </a:xfrm>
          <a:custGeom>
            <a:avLst/>
            <a:gdLst/>
            <a:ahLst/>
            <a:cxnLst/>
            <a:rect l="l" t="t" r="r" b="b"/>
            <a:pathLst>
              <a:path w="247015" h="301625">
                <a:moveTo>
                  <a:pt x="161535" y="72516"/>
                </a:moveTo>
                <a:lnTo>
                  <a:pt x="83353" y="72516"/>
                </a:lnTo>
                <a:lnTo>
                  <a:pt x="79632" y="75184"/>
                </a:lnTo>
                <a:lnTo>
                  <a:pt x="79632" y="80645"/>
                </a:lnTo>
                <a:lnTo>
                  <a:pt x="83353" y="83312"/>
                </a:lnTo>
                <a:lnTo>
                  <a:pt x="161535" y="83312"/>
                </a:lnTo>
                <a:lnTo>
                  <a:pt x="165268" y="80645"/>
                </a:lnTo>
                <a:lnTo>
                  <a:pt x="165268" y="75184"/>
                </a:lnTo>
                <a:lnTo>
                  <a:pt x="161535" y="72516"/>
                </a:lnTo>
                <a:close/>
              </a:path>
              <a:path w="247015" h="301625">
                <a:moveTo>
                  <a:pt x="50376" y="8616"/>
                </a:moveTo>
                <a:lnTo>
                  <a:pt x="38687" y="10795"/>
                </a:lnTo>
                <a:lnTo>
                  <a:pt x="34610" y="15940"/>
                </a:lnTo>
                <a:lnTo>
                  <a:pt x="34027" y="21859"/>
                </a:lnTo>
                <a:lnTo>
                  <a:pt x="37634" y="26279"/>
                </a:lnTo>
                <a:lnTo>
                  <a:pt x="46130" y="26924"/>
                </a:lnTo>
                <a:lnTo>
                  <a:pt x="62012" y="29767"/>
                </a:lnTo>
                <a:lnTo>
                  <a:pt x="78242" y="39957"/>
                </a:lnTo>
                <a:lnTo>
                  <a:pt x="89585" y="53695"/>
                </a:lnTo>
                <a:lnTo>
                  <a:pt x="90808" y="67183"/>
                </a:lnTo>
                <a:lnTo>
                  <a:pt x="154092" y="67183"/>
                </a:lnTo>
                <a:lnTo>
                  <a:pt x="184459" y="29767"/>
                </a:lnTo>
                <a:lnTo>
                  <a:pt x="207785" y="25904"/>
                </a:lnTo>
                <a:lnTo>
                  <a:pt x="212265" y="20859"/>
                </a:lnTo>
                <a:lnTo>
                  <a:pt x="212126" y="18796"/>
                </a:lnTo>
                <a:lnTo>
                  <a:pt x="83353" y="18796"/>
                </a:lnTo>
                <a:lnTo>
                  <a:pt x="73758" y="16402"/>
                </a:lnTo>
                <a:lnTo>
                  <a:pt x="62416" y="11747"/>
                </a:lnTo>
                <a:lnTo>
                  <a:pt x="50376" y="8616"/>
                </a:lnTo>
                <a:close/>
              </a:path>
              <a:path w="247015" h="301625">
                <a:moveTo>
                  <a:pt x="124311" y="0"/>
                </a:moveTo>
                <a:lnTo>
                  <a:pt x="107965" y="2936"/>
                </a:lnTo>
                <a:lnTo>
                  <a:pt x="99646" y="9398"/>
                </a:lnTo>
                <a:lnTo>
                  <a:pt x="93420" y="15859"/>
                </a:lnTo>
                <a:lnTo>
                  <a:pt x="83353" y="18796"/>
                </a:lnTo>
                <a:lnTo>
                  <a:pt x="161535" y="18796"/>
                </a:lnTo>
                <a:lnTo>
                  <a:pt x="151534" y="15859"/>
                </a:lnTo>
                <a:lnTo>
                  <a:pt x="145718" y="9398"/>
                </a:lnTo>
                <a:lnTo>
                  <a:pt x="138505" y="2936"/>
                </a:lnTo>
                <a:lnTo>
                  <a:pt x="124311" y="0"/>
                </a:lnTo>
                <a:close/>
              </a:path>
              <a:path w="247015" h="301625">
                <a:moveTo>
                  <a:pt x="206213" y="10795"/>
                </a:moveTo>
                <a:lnTo>
                  <a:pt x="191379" y="10866"/>
                </a:lnTo>
                <a:lnTo>
                  <a:pt x="179688" y="13747"/>
                </a:lnTo>
                <a:lnTo>
                  <a:pt x="170089" y="17152"/>
                </a:lnTo>
                <a:lnTo>
                  <a:pt x="161535" y="18796"/>
                </a:lnTo>
                <a:lnTo>
                  <a:pt x="212126" y="18796"/>
                </a:lnTo>
                <a:lnTo>
                  <a:pt x="211858" y="14815"/>
                </a:lnTo>
                <a:lnTo>
                  <a:pt x="206213" y="10795"/>
                </a:lnTo>
                <a:close/>
              </a:path>
              <a:path w="247015" h="301625">
                <a:moveTo>
                  <a:pt x="154092" y="88646"/>
                </a:moveTo>
                <a:lnTo>
                  <a:pt x="90808" y="88646"/>
                </a:lnTo>
                <a:lnTo>
                  <a:pt x="77891" y="100742"/>
                </a:lnTo>
                <a:lnTo>
                  <a:pt x="47876" y="124936"/>
                </a:lnTo>
                <a:lnTo>
                  <a:pt x="17745" y="161226"/>
                </a:lnTo>
                <a:lnTo>
                  <a:pt x="6282" y="205206"/>
                </a:lnTo>
                <a:lnTo>
                  <a:pt x="4809" y="231139"/>
                </a:lnTo>
                <a:lnTo>
                  <a:pt x="5236" y="248874"/>
                </a:lnTo>
                <a:lnTo>
                  <a:pt x="8906" y="268732"/>
                </a:lnTo>
                <a:lnTo>
                  <a:pt x="8264" y="275963"/>
                </a:lnTo>
                <a:lnTo>
                  <a:pt x="3783" y="284479"/>
                </a:lnTo>
                <a:lnTo>
                  <a:pt x="0" y="292520"/>
                </a:lnTo>
                <a:lnTo>
                  <a:pt x="1451" y="298323"/>
                </a:lnTo>
                <a:lnTo>
                  <a:pt x="8843" y="301261"/>
                </a:lnTo>
                <a:lnTo>
                  <a:pt x="18674" y="299926"/>
                </a:lnTo>
                <a:lnTo>
                  <a:pt x="29203" y="297090"/>
                </a:lnTo>
                <a:lnTo>
                  <a:pt x="38687" y="295528"/>
                </a:lnTo>
                <a:lnTo>
                  <a:pt x="244904" y="295528"/>
                </a:lnTo>
                <a:lnTo>
                  <a:pt x="246471" y="292520"/>
                </a:lnTo>
                <a:lnTo>
                  <a:pt x="242513" y="284479"/>
                </a:lnTo>
                <a:lnTo>
                  <a:pt x="237159" y="275963"/>
                </a:lnTo>
                <a:lnTo>
                  <a:pt x="235995" y="268732"/>
                </a:lnTo>
                <a:lnTo>
                  <a:pt x="131753" y="268732"/>
                </a:lnTo>
                <a:lnTo>
                  <a:pt x="109414" y="266064"/>
                </a:lnTo>
                <a:lnTo>
                  <a:pt x="109414" y="255270"/>
                </a:lnTo>
                <a:lnTo>
                  <a:pt x="98888" y="253226"/>
                </a:lnTo>
                <a:lnTo>
                  <a:pt x="60555" y="232076"/>
                </a:lnTo>
                <a:lnTo>
                  <a:pt x="57293" y="217677"/>
                </a:lnTo>
                <a:lnTo>
                  <a:pt x="146650" y="217677"/>
                </a:lnTo>
                <a:lnTo>
                  <a:pt x="131873" y="212770"/>
                </a:lnTo>
                <a:lnTo>
                  <a:pt x="91154" y="204051"/>
                </a:lnTo>
                <a:lnTo>
                  <a:pt x="61027" y="182752"/>
                </a:lnTo>
                <a:lnTo>
                  <a:pt x="61027" y="174625"/>
                </a:lnTo>
                <a:lnTo>
                  <a:pt x="93599" y="145764"/>
                </a:lnTo>
                <a:lnTo>
                  <a:pt x="116869" y="142366"/>
                </a:lnTo>
                <a:lnTo>
                  <a:pt x="116869" y="134365"/>
                </a:lnTo>
                <a:lnTo>
                  <a:pt x="207088" y="134365"/>
                </a:lnTo>
                <a:lnTo>
                  <a:pt x="197025" y="124936"/>
                </a:lnTo>
                <a:lnTo>
                  <a:pt x="167009" y="100742"/>
                </a:lnTo>
                <a:lnTo>
                  <a:pt x="154092" y="88646"/>
                </a:lnTo>
                <a:close/>
              </a:path>
              <a:path w="247015" h="301625">
                <a:moveTo>
                  <a:pt x="244904" y="295528"/>
                </a:moveTo>
                <a:lnTo>
                  <a:pt x="206213" y="295528"/>
                </a:lnTo>
                <a:lnTo>
                  <a:pt x="215698" y="297090"/>
                </a:lnTo>
                <a:lnTo>
                  <a:pt x="226227" y="299926"/>
                </a:lnTo>
                <a:lnTo>
                  <a:pt x="236058" y="301261"/>
                </a:lnTo>
                <a:lnTo>
                  <a:pt x="243450" y="298323"/>
                </a:lnTo>
                <a:lnTo>
                  <a:pt x="244904" y="295528"/>
                </a:lnTo>
                <a:close/>
              </a:path>
              <a:path w="247015" h="301625">
                <a:moveTo>
                  <a:pt x="206213" y="295528"/>
                </a:moveTo>
                <a:lnTo>
                  <a:pt x="38687" y="295528"/>
                </a:lnTo>
                <a:lnTo>
                  <a:pt x="58872" y="295965"/>
                </a:lnTo>
                <a:lnTo>
                  <a:pt x="102033" y="297886"/>
                </a:lnTo>
                <a:lnTo>
                  <a:pt x="124311" y="298323"/>
                </a:lnTo>
                <a:lnTo>
                  <a:pt x="144438" y="297886"/>
                </a:lnTo>
                <a:lnTo>
                  <a:pt x="186086" y="295965"/>
                </a:lnTo>
                <a:lnTo>
                  <a:pt x="206213" y="295528"/>
                </a:lnTo>
                <a:close/>
              </a:path>
              <a:path w="247015" h="301625">
                <a:moveTo>
                  <a:pt x="124776" y="162194"/>
                </a:moveTo>
                <a:lnTo>
                  <a:pt x="112616" y="162427"/>
                </a:lnTo>
                <a:lnTo>
                  <a:pt x="105693" y="163957"/>
                </a:lnTo>
                <a:lnTo>
                  <a:pt x="98250" y="169290"/>
                </a:lnTo>
                <a:lnTo>
                  <a:pt x="98250" y="174625"/>
                </a:lnTo>
                <a:lnTo>
                  <a:pt x="101972" y="177291"/>
                </a:lnTo>
                <a:lnTo>
                  <a:pt x="110521" y="180907"/>
                </a:lnTo>
                <a:lnTo>
                  <a:pt x="122911" y="183737"/>
                </a:lnTo>
                <a:lnTo>
                  <a:pt x="136001" y="186043"/>
                </a:lnTo>
                <a:lnTo>
                  <a:pt x="146650" y="188087"/>
                </a:lnTo>
                <a:lnTo>
                  <a:pt x="154966" y="190523"/>
                </a:lnTo>
                <a:lnTo>
                  <a:pt x="162936" y="193484"/>
                </a:lnTo>
                <a:lnTo>
                  <a:pt x="170208" y="196445"/>
                </a:lnTo>
                <a:lnTo>
                  <a:pt x="176432" y="198882"/>
                </a:lnTo>
                <a:lnTo>
                  <a:pt x="183874" y="204215"/>
                </a:lnTo>
                <a:lnTo>
                  <a:pt x="187595" y="212216"/>
                </a:lnTo>
                <a:lnTo>
                  <a:pt x="187595" y="220345"/>
                </a:lnTo>
                <a:lnTo>
                  <a:pt x="155023" y="252920"/>
                </a:lnTo>
                <a:lnTo>
                  <a:pt x="131753" y="255270"/>
                </a:lnTo>
                <a:lnTo>
                  <a:pt x="131753" y="268732"/>
                </a:lnTo>
                <a:lnTo>
                  <a:pt x="235995" y="268732"/>
                </a:lnTo>
                <a:lnTo>
                  <a:pt x="239663" y="248874"/>
                </a:lnTo>
                <a:lnTo>
                  <a:pt x="240186" y="227028"/>
                </a:lnTo>
                <a:lnTo>
                  <a:pt x="238613" y="205206"/>
                </a:lnTo>
                <a:lnTo>
                  <a:pt x="235995" y="185420"/>
                </a:lnTo>
                <a:lnTo>
                  <a:pt x="234666" y="177291"/>
                </a:lnTo>
                <a:lnTo>
                  <a:pt x="150371" y="177291"/>
                </a:lnTo>
                <a:lnTo>
                  <a:pt x="150371" y="171958"/>
                </a:lnTo>
                <a:lnTo>
                  <a:pt x="146650" y="169290"/>
                </a:lnTo>
                <a:lnTo>
                  <a:pt x="146650" y="166624"/>
                </a:lnTo>
                <a:lnTo>
                  <a:pt x="137634" y="163510"/>
                </a:lnTo>
                <a:lnTo>
                  <a:pt x="124776" y="162194"/>
                </a:lnTo>
                <a:close/>
              </a:path>
              <a:path w="247015" h="301625">
                <a:moveTo>
                  <a:pt x="146650" y="217677"/>
                </a:moveTo>
                <a:lnTo>
                  <a:pt x="98250" y="217677"/>
                </a:lnTo>
                <a:lnTo>
                  <a:pt x="98250" y="228346"/>
                </a:lnTo>
                <a:lnTo>
                  <a:pt x="101972" y="231139"/>
                </a:lnTo>
                <a:lnTo>
                  <a:pt x="110463" y="234140"/>
                </a:lnTo>
                <a:lnTo>
                  <a:pt x="122446" y="235140"/>
                </a:lnTo>
                <a:lnTo>
                  <a:pt x="134431" y="234140"/>
                </a:lnTo>
                <a:lnTo>
                  <a:pt x="142929" y="231139"/>
                </a:lnTo>
                <a:lnTo>
                  <a:pt x="150371" y="228346"/>
                </a:lnTo>
                <a:lnTo>
                  <a:pt x="150371" y="220345"/>
                </a:lnTo>
                <a:lnTo>
                  <a:pt x="146650" y="217677"/>
                </a:lnTo>
                <a:close/>
              </a:path>
              <a:path w="247015" h="301625">
                <a:moveTo>
                  <a:pt x="207088" y="134365"/>
                </a:moveTo>
                <a:lnTo>
                  <a:pt x="135474" y="134365"/>
                </a:lnTo>
                <a:lnTo>
                  <a:pt x="135474" y="145161"/>
                </a:lnTo>
                <a:lnTo>
                  <a:pt x="147575" y="145661"/>
                </a:lnTo>
                <a:lnTo>
                  <a:pt x="156883" y="147161"/>
                </a:lnTo>
                <a:lnTo>
                  <a:pt x="187595" y="177291"/>
                </a:lnTo>
                <a:lnTo>
                  <a:pt x="234666" y="177291"/>
                </a:lnTo>
                <a:lnTo>
                  <a:pt x="234018" y="173323"/>
                </a:lnTo>
                <a:lnTo>
                  <a:pt x="228551" y="161226"/>
                </a:lnTo>
                <a:lnTo>
                  <a:pt x="220291" y="149129"/>
                </a:lnTo>
                <a:lnTo>
                  <a:pt x="209934" y="137033"/>
                </a:lnTo>
                <a:lnTo>
                  <a:pt x="207088" y="134365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4424" y="2997707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0" y="215645"/>
                </a:moveTo>
                <a:lnTo>
                  <a:pt x="5695" y="166191"/>
                </a:lnTo>
                <a:lnTo>
                  <a:pt x="21918" y="120798"/>
                </a:lnTo>
                <a:lnTo>
                  <a:pt x="47374" y="80758"/>
                </a:lnTo>
                <a:lnTo>
                  <a:pt x="80769" y="47366"/>
                </a:lnTo>
                <a:lnTo>
                  <a:pt x="120809" y="21913"/>
                </a:lnTo>
                <a:lnTo>
                  <a:pt x="166199" y="5693"/>
                </a:lnTo>
                <a:lnTo>
                  <a:pt x="215646" y="0"/>
                </a:lnTo>
                <a:lnTo>
                  <a:pt x="265092" y="5693"/>
                </a:lnTo>
                <a:lnTo>
                  <a:pt x="310482" y="21913"/>
                </a:lnTo>
                <a:lnTo>
                  <a:pt x="350522" y="47366"/>
                </a:lnTo>
                <a:lnTo>
                  <a:pt x="383917" y="80758"/>
                </a:lnTo>
                <a:lnTo>
                  <a:pt x="409373" y="120798"/>
                </a:lnTo>
                <a:lnTo>
                  <a:pt x="425596" y="166191"/>
                </a:lnTo>
                <a:lnTo>
                  <a:pt x="431291" y="215645"/>
                </a:lnTo>
                <a:lnTo>
                  <a:pt x="425596" y="265100"/>
                </a:lnTo>
                <a:lnTo>
                  <a:pt x="409373" y="310493"/>
                </a:lnTo>
                <a:lnTo>
                  <a:pt x="383917" y="350533"/>
                </a:lnTo>
                <a:lnTo>
                  <a:pt x="350522" y="383925"/>
                </a:lnTo>
                <a:lnTo>
                  <a:pt x="310482" y="409378"/>
                </a:lnTo>
                <a:lnTo>
                  <a:pt x="265092" y="425598"/>
                </a:lnTo>
                <a:lnTo>
                  <a:pt x="215646" y="431291"/>
                </a:lnTo>
                <a:lnTo>
                  <a:pt x="166199" y="425598"/>
                </a:lnTo>
                <a:lnTo>
                  <a:pt x="120809" y="409378"/>
                </a:lnTo>
                <a:lnTo>
                  <a:pt x="80769" y="383925"/>
                </a:lnTo>
                <a:lnTo>
                  <a:pt x="47374" y="350533"/>
                </a:lnTo>
                <a:lnTo>
                  <a:pt x="21918" y="310493"/>
                </a:lnTo>
                <a:lnTo>
                  <a:pt x="5695" y="265100"/>
                </a:lnTo>
                <a:lnTo>
                  <a:pt x="0" y="215645"/>
                </a:lnTo>
                <a:close/>
              </a:path>
            </a:pathLst>
          </a:custGeom>
          <a:ln w="317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03021" y="3088386"/>
            <a:ext cx="1250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7E7E7E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44424" y="3500628"/>
            <a:ext cx="431800" cy="433070"/>
          </a:xfrm>
          <a:custGeom>
            <a:avLst/>
            <a:gdLst/>
            <a:ahLst/>
            <a:cxnLst/>
            <a:rect l="l" t="t" r="r" b="b"/>
            <a:pathLst>
              <a:path w="431800" h="433070">
                <a:moveTo>
                  <a:pt x="215646" y="0"/>
                </a:moveTo>
                <a:lnTo>
                  <a:pt x="166199" y="5716"/>
                </a:lnTo>
                <a:lnTo>
                  <a:pt x="120809" y="21998"/>
                </a:lnTo>
                <a:lnTo>
                  <a:pt x="80769" y="47546"/>
                </a:lnTo>
                <a:lnTo>
                  <a:pt x="47374" y="81060"/>
                </a:lnTo>
                <a:lnTo>
                  <a:pt x="21918" y="121242"/>
                </a:lnTo>
                <a:lnTo>
                  <a:pt x="5695" y="166791"/>
                </a:lnTo>
                <a:lnTo>
                  <a:pt x="0" y="216408"/>
                </a:lnTo>
                <a:lnTo>
                  <a:pt x="5695" y="266024"/>
                </a:lnTo>
                <a:lnTo>
                  <a:pt x="21918" y="311573"/>
                </a:lnTo>
                <a:lnTo>
                  <a:pt x="47374" y="351755"/>
                </a:lnTo>
                <a:lnTo>
                  <a:pt x="80769" y="385269"/>
                </a:lnTo>
                <a:lnTo>
                  <a:pt x="120809" y="410817"/>
                </a:lnTo>
                <a:lnTo>
                  <a:pt x="166199" y="427099"/>
                </a:lnTo>
                <a:lnTo>
                  <a:pt x="215646" y="432816"/>
                </a:lnTo>
                <a:lnTo>
                  <a:pt x="265092" y="427099"/>
                </a:lnTo>
                <a:lnTo>
                  <a:pt x="310482" y="410817"/>
                </a:lnTo>
                <a:lnTo>
                  <a:pt x="350522" y="385269"/>
                </a:lnTo>
                <a:lnTo>
                  <a:pt x="383917" y="351755"/>
                </a:lnTo>
                <a:lnTo>
                  <a:pt x="409373" y="311573"/>
                </a:lnTo>
                <a:lnTo>
                  <a:pt x="425596" y="266024"/>
                </a:lnTo>
                <a:lnTo>
                  <a:pt x="431291" y="216408"/>
                </a:lnTo>
                <a:lnTo>
                  <a:pt x="425596" y="166791"/>
                </a:lnTo>
                <a:lnTo>
                  <a:pt x="409373" y="121242"/>
                </a:lnTo>
                <a:lnTo>
                  <a:pt x="383917" y="81060"/>
                </a:lnTo>
                <a:lnTo>
                  <a:pt x="350522" y="47546"/>
                </a:lnTo>
                <a:lnTo>
                  <a:pt x="310482" y="21998"/>
                </a:lnTo>
                <a:lnTo>
                  <a:pt x="265092" y="5716"/>
                </a:lnTo>
                <a:lnTo>
                  <a:pt x="215646" y="0"/>
                </a:lnTo>
                <a:close/>
              </a:path>
            </a:pathLst>
          </a:custGeom>
          <a:solidFill>
            <a:srgbClr val="BBC5D6">
              <a:alpha val="1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4424" y="3500628"/>
            <a:ext cx="431800" cy="433070"/>
          </a:xfrm>
          <a:custGeom>
            <a:avLst/>
            <a:gdLst/>
            <a:ahLst/>
            <a:cxnLst/>
            <a:rect l="l" t="t" r="r" b="b"/>
            <a:pathLst>
              <a:path w="431800" h="433070">
                <a:moveTo>
                  <a:pt x="0" y="216408"/>
                </a:moveTo>
                <a:lnTo>
                  <a:pt x="5695" y="166791"/>
                </a:lnTo>
                <a:lnTo>
                  <a:pt x="21918" y="121242"/>
                </a:lnTo>
                <a:lnTo>
                  <a:pt x="47374" y="81060"/>
                </a:lnTo>
                <a:lnTo>
                  <a:pt x="80769" y="47546"/>
                </a:lnTo>
                <a:lnTo>
                  <a:pt x="120809" y="21998"/>
                </a:lnTo>
                <a:lnTo>
                  <a:pt x="166199" y="5716"/>
                </a:lnTo>
                <a:lnTo>
                  <a:pt x="215646" y="0"/>
                </a:lnTo>
                <a:lnTo>
                  <a:pt x="265092" y="5716"/>
                </a:lnTo>
                <a:lnTo>
                  <a:pt x="310482" y="21998"/>
                </a:lnTo>
                <a:lnTo>
                  <a:pt x="350522" y="47546"/>
                </a:lnTo>
                <a:lnTo>
                  <a:pt x="383917" y="81060"/>
                </a:lnTo>
                <a:lnTo>
                  <a:pt x="409373" y="121242"/>
                </a:lnTo>
                <a:lnTo>
                  <a:pt x="425596" y="166791"/>
                </a:lnTo>
                <a:lnTo>
                  <a:pt x="431291" y="216408"/>
                </a:lnTo>
                <a:lnTo>
                  <a:pt x="425596" y="266024"/>
                </a:lnTo>
                <a:lnTo>
                  <a:pt x="409373" y="311573"/>
                </a:lnTo>
                <a:lnTo>
                  <a:pt x="383917" y="351755"/>
                </a:lnTo>
                <a:lnTo>
                  <a:pt x="350522" y="385269"/>
                </a:lnTo>
                <a:lnTo>
                  <a:pt x="310482" y="410817"/>
                </a:lnTo>
                <a:lnTo>
                  <a:pt x="265092" y="427099"/>
                </a:lnTo>
                <a:lnTo>
                  <a:pt x="215646" y="432816"/>
                </a:lnTo>
                <a:lnTo>
                  <a:pt x="166199" y="427099"/>
                </a:lnTo>
                <a:lnTo>
                  <a:pt x="120809" y="410817"/>
                </a:lnTo>
                <a:lnTo>
                  <a:pt x="80769" y="385269"/>
                </a:lnTo>
                <a:lnTo>
                  <a:pt x="47374" y="351755"/>
                </a:lnTo>
                <a:lnTo>
                  <a:pt x="21918" y="311573"/>
                </a:lnTo>
                <a:lnTo>
                  <a:pt x="5695" y="266024"/>
                </a:lnTo>
                <a:lnTo>
                  <a:pt x="0" y="216408"/>
                </a:lnTo>
                <a:close/>
              </a:path>
            </a:pathLst>
          </a:custGeom>
          <a:ln w="3175">
            <a:solidFill>
              <a:srgbClr val="BBC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03021" y="3592448"/>
            <a:ext cx="1250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45947" y="4005071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0" y="215645"/>
                </a:moveTo>
                <a:lnTo>
                  <a:pt x="5695" y="166191"/>
                </a:lnTo>
                <a:lnTo>
                  <a:pt x="21918" y="120798"/>
                </a:lnTo>
                <a:lnTo>
                  <a:pt x="47374" y="80758"/>
                </a:lnTo>
                <a:lnTo>
                  <a:pt x="80769" y="47366"/>
                </a:lnTo>
                <a:lnTo>
                  <a:pt x="120809" y="21913"/>
                </a:lnTo>
                <a:lnTo>
                  <a:pt x="166199" y="5693"/>
                </a:lnTo>
                <a:lnTo>
                  <a:pt x="215646" y="0"/>
                </a:lnTo>
                <a:lnTo>
                  <a:pt x="265092" y="5693"/>
                </a:lnTo>
                <a:lnTo>
                  <a:pt x="310482" y="21913"/>
                </a:lnTo>
                <a:lnTo>
                  <a:pt x="350522" y="47366"/>
                </a:lnTo>
                <a:lnTo>
                  <a:pt x="383917" y="80758"/>
                </a:lnTo>
                <a:lnTo>
                  <a:pt x="409373" y="120798"/>
                </a:lnTo>
                <a:lnTo>
                  <a:pt x="425596" y="166191"/>
                </a:lnTo>
                <a:lnTo>
                  <a:pt x="431292" y="215645"/>
                </a:lnTo>
                <a:lnTo>
                  <a:pt x="425596" y="265100"/>
                </a:lnTo>
                <a:lnTo>
                  <a:pt x="409373" y="310493"/>
                </a:lnTo>
                <a:lnTo>
                  <a:pt x="383917" y="350533"/>
                </a:lnTo>
                <a:lnTo>
                  <a:pt x="350522" y="383925"/>
                </a:lnTo>
                <a:lnTo>
                  <a:pt x="310482" y="409378"/>
                </a:lnTo>
                <a:lnTo>
                  <a:pt x="265092" y="425598"/>
                </a:lnTo>
                <a:lnTo>
                  <a:pt x="215646" y="431291"/>
                </a:lnTo>
                <a:lnTo>
                  <a:pt x="166199" y="425598"/>
                </a:lnTo>
                <a:lnTo>
                  <a:pt x="120809" y="409378"/>
                </a:lnTo>
                <a:lnTo>
                  <a:pt x="80769" y="383925"/>
                </a:lnTo>
                <a:lnTo>
                  <a:pt x="47374" y="350533"/>
                </a:lnTo>
                <a:lnTo>
                  <a:pt x="21918" y="310493"/>
                </a:lnTo>
                <a:lnTo>
                  <a:pt x="5695" y="265100"/>
                </a:lnTo>
                <a:lnTo>
                  <a:pt x="0" y="215645"/>
                </a:lnTo>
                <a:close/>
              </a:path>
            </a:pathLst>
          </a:custGeom>
          <a:ln w="317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03936" y="4096639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7E7E7E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33756" y="2784348"/>
            <a:ext cx="3357245" cy="76200"/>
          </a:xfrm>
          <a:custGeom>
            <a:avLst/>
            <a:gdLst/>
            <a:ahLst/>
            <a:cxnLst/>
            <a:rect l="l" t="t" r="r" b="b"/>
            <a:pathLst>
              <a:path w="3357245" h="76200">
                <a:moveTo>
                  <a:pt x="38100" y="0"/>
                </a:moveTo>
                <a:lnTo>
                  <a:pt x="23268" y="2988"/>
                </a:lnTo>
                <a:lnTo>
                  <a:pt x="11158" y="11144"/>
                </a:lnTo>
                <a:lnTo>
                  <a:pt x="2993" y="23252"/>
                </a:lnTo>
                <a:lnTo>
                  <a:pt x="0" y="38100"/>
                </a:lnTo>
                <a:lnTo>
                  <a:pt x="2993" y="52947"/>
                </a:lnTo>
                <a:lnTo>
                  <a:pt x="11158" y="65055"/>
                </a:lnTo>
                <a:lnTo>
                  <a:pt x="23268" y="73211"/>
                </a:lnTo>
                <a:lnTo>
                  <a:pt x="38100" y="76200"/>
                </a:lnTo>
                <a:lnTo>
                  <a:pt x="52931" y="73211"/>
                </a:lnTo>
                <a:lnTo>
                  <a:pt x="65041" y="65055"/>
                </a:lnTo>
                <a:lnTo>
                  <a:pt x="73206" y="52947"/>
                </a:lnTo>
                <a:lnTo>
                  <a:pt x="74919" y="44450"/>
                </a:lnTo>
                <a:lnTo>
                  <a:pt x="38100" y="44450"/>
                </a:lnTo>
                <a:lnTo>
                  <a:pt x="38100" y="31750"/>
                </a:lnTo>
                <a:lnTo>
                  <a:pt x="74919" y="31750"/>
                </a:lnTo>
                <a:lnTo>
                  <a:pt x="73206" y="23252"/>
                </a:lnTo>
                <a:lnTo>
                  <a:pt x="65041" y="11144"/>
                </a:lnTo>
                <a:lnTo>
                  <a:pt x="52931" y="2988"/>
                </a:lnTo>
                <a:lnTo>
                  <a:pt x="38100" y="0"/>
                </a:lnTo>
                <a:close/>
              </a:path>
              <a:path w="3357245" h="76200">
                <a:moveTo>
                  <a:pt x="3318636" y="0"/>
                </a:moveTo>
                <a:lnTo>
                  <a:pt x="3303789" y="2988"/>
                </a:lnTo>
                <a:lnTo>
                  <a:pt x="3291681" y="11144"/>
                </a:lnTo>
                <a:lnTo>
                  <a:pt x="3283525" y="23252"/>
                </a:lnTo>
                <a:lnTo>
                  <a:pt x="3280536" y="38100"/>
                </a:lnTo>
                <a:lnTo>
                  <a:pt x="3283525" y="52947"/>
                </a:lnTo>
                <a:lnTo>
                  <a:pt x="3291681" y="65055"/>
                </a:lnTo>
                <a:lnTo>
                  <a:pt x="3303789" y="73211"/>
                </a:lnTo>
                <a:lnTo>
                  <a:pt x="3318636" y="76200"/>
                </a:lnTo>
                <a:lnTo>
                  <a:pt x="3333430" y="73211"/>
                </a:lnTo>
                <a:lnTo>
                  <a:pt x="3345545" y="65055"/>
                </a:lnTo>
                <a:lnTo>
                  <a:pt x="3353730" y="52947"/>
                </a:lnTo>
                <a:lnTo>
                  <a:pt x="3355451" y="44450"/>
                </a:lnTo>
                <a:lnTo>
                  <a:pt x="3318636" y="44450"/>
                </a:lnTo>
                <a:lnTo>
                  <a:pt x="3318636" y="31750"/>
                </a:lnTo>
                <a:lnTo>
                  <a:pt x="3355451" y="31750"/>
                </a:lnTo>
                <a:lnTo>
                  <a:pt x="3353730" y="23252"/>
                </a:lnTo>
                <a:lnTo>
                  <a:pt x="3345545" y="11144"/>
                </a:lnTo>
                <a:lnTo>
                  <a:pt x="3333430" y="2988"/>
                </a:lnTo>
                <a:lnTo>
                  <a:pt x="3318636" y="0"/>
                </a:lnTo>
                <a:close/>
              </a:path>
              <a:path w="3357245" h="76200">
                <a:moveTo>
                  <a:pt x="74919" y="31750"/>
                </a:moveTo>
                <a:lnTo>
                  <a:pt x="38100" y="31750"/>
                </a:lnTo>
                <a:lnTo>
                  <a:pt x="38100" y="44450"/>
                </a:lnTo>
                <a:lnTo>
                  <a:pt x="74919" y="44450"/>
                </a:lnTo>
                <a:lnTo>
                  <a:pt x="76200" y="38100"/>
                </a:lnTo>
                <a:lnTo>
                  <a:pt x="74919" y="31750"/>
                </a:lnTo>
                <a:close/>
              </a:path>
              <a:path w="3357245" h="76200">
                <a:moveTo>
                  <a:pt x="3281815" y="31750"/>
                </a:moveTo>
                <a:lnTo>
                  <a:pt x="74919" y="31750"/>
                </a:lnTo>
                <a:lnTo>
                  <a:pt x="76200" y="38100"/>
                </a:lnTo>
                <a:lnTo>
                  <a:pt x="74919" y="44450"/>
                </a:lnTo>
                <a:lnTo>
                  <a:pt x="3281815" y="44450"/>
                </a:lnTo>
                <a:lnTo>
                  <a:pt x="3280536" y="38100"/>
                </a:lnTo>
                <a:lnTo>
                  <a:pt x="3281815" y="31750"/>
                </a:lnTo>
                <a:close/>
              </a:path>
              <a:path w="3357245" h="76200">
                <a:moveTo>
                  <a:pt x="3355451" y="31750"/>
                </a:moveTo>
                <a:lnTo>
                  <a:pt x="3318636" y="31750"/>
                </a:lnTo>
                <a:lnTo>
                  <a:pt x="3318636" y="44450"/>
                </a:lnTo>
                <a:lnTo>
                  <a:pt x="3355451" y="44450"/>
                </a:lnTo>
                <a:lnTo>
                  <a:pt x="3356736" y="38100"/>
                </a:lnTo>
                <a:lnTo>
                  <a:pt x="3355451" y="3175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64102" y="3573017"/>
            <a:ext cx="73660" cy="337185"/>
          </a:xfrm>
          <a:custGeom>
            <a:avLst/>
            <a:gdLst/>
            <a:ahLst/>
            <a:cxnLst/>
            <a:rect l="l" t="t" r="r" b="b"/>
            <a:pathLst>
              <a:path w="73660" h="337185">
                <a:moveTo>
                  <a:pt x="0" y="0"/>
                </a:moveTo>
                <a:lnTo>
                  <a:pt x="0" y="336804"/>
                </a:lnTo>
                <a:lnTo>
                  <a:pt x="73151" y="168402"/>
                </a:lnTo>
                <a:lnTo>
                  <a:pt x="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64102" y="3573017"/>
            <a:ext cx="73660" cy="337185"/>
          </a:xfrm>
          <a:custGeom>
            <a:avLst/>
            <a:gdLst/>
            <a:ahLst/>
            <a:cxnLst/>
            <a:rect l="l" t="t" r="r" b="b"/>
            <a:pathLst>
              <a:path w="73660" h="337185">
                <a:moveTo>
                  <a:pt x="0" y="336804"/>
                </a:moveTo>
                <a:lnTo>
                  <a:pt x="73151" y="168402"/>
                </a:lnTo>
                <a:lnTo>
                  <a:pt x="0" y="0"/>
                </a:lnTo>
                <a:lnTo>
                  <a:pt x="0" y="336804"/>
                </a:lnTo>
                <a:close/>
              </a:path>
            </a:pathLst>
          </a:custGeom>
          <a:ln w="2590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086859" y="3491817"/>
            <a:ext cx="6972934" cy="66548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Le reversali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incasso sono firmate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dal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DS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dal DSGA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.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contenuto delle reversali</a:t>
            </a:r>
            <a:r>
              <a:rPr sz="1400" spc="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è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il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seguente: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173841" y="6555545"/>
            <a:ext cx="2571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59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086859" y="4131665"/>
            <a:ext cx="6972934" cy="194627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413384" indent="-400685">
              <a:lnSpc>
                <a:spcPct val="100000"/>
              </a:lnSpc>
              <a:spcBef>
                <a:spcPts val="940"/>
              </a:spcBef>
              <a:buChar char="•"/>
              <a:tabLst>
                <a:tab pos="413384" algn="l"/>
                <a:tab pos="414020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l'ordine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rivolto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all'istituto cassiere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incassare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una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certa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somma di</a:t>
            </a:r>
            <a:r>
              <a:rPr sz="1400" spc="-2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denaro;</a:t>
            </a:r>
            <a:endParaRPr sz="1400">
              <a:latin typeface="Arial"/>
              <a:cs typeface="Arial"/>
            </a:endParaRPr>
          </a:p>
          <a:p>
            <a:pPr marL="413384" indent="-400685">
              <a:lnSpc>
                <a:spcPct val="100000"/>
              </a:lnSpc>
              <a:spcBef>
                <a:spcPts val="840"/>
              </a:spcBef>
              <a:buChar char="•"/>
              <a:tabLst>
                <a:tab pos="413384" algn="l"/>
                <a:tab pos="414020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il numero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progressivo,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l'esercizio finanziario e la data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400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emissione;</a:t>
            </a:r>
            <a:endParaRPr sz="1400">
              <a:latin typeface="Arial"/>
              <a:cs typeface="Arial"/>
            </a:endParaRPr>
          </a:p>
          <a:p>
            <a:pPr marL="413384" indent="-400685">
              <a:lnSpc>
                <a:spcPct val="100000"/>
              </a:lnSpc>
              <a:spcBef>
                <a:spcPts val="840"/>
              </a:spcBef>
              <a:buChar char="•"/>
              <a:tabLst>
                <a:tab pos="413384" algn="l"/>
                <a:tab pos="414020" algn="l"/>
              </a:tabLst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l'importo</a:t>
            </a:r>
            <a:r>
              <a:rPr sz="1400" spc="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1400" spc="1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cifre</a:t>
            </a:r>
            <a:r>
              <a:rPr sz="1400" spc="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spc="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lettere</a:t>
            </a:r>
            <a:r>
              <a:rPr sz="1400" spc="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della</a:t>
            </a:r>
            <a:r>
              <a:rPr sz="1400" spc="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somma</a:t>
            </a:r>
            <a:r>
              <a:rPr sz="1400" spc="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da</a:t>
            </a:r>
            <a:r>
              <a:rPr sz="1400" spc="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riscuotere</a:t>
            </a:r>
            <a:r>
              <a:rPr sz="1400" spc="1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spc="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la</a:t>
            </a:r>
            <a:r>
              <a:rPr sz="1400" spc="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sua</a:t>
            </a:r>
            <a:r>
              <a:rPr sz="1400" spc="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provenienza</a:t>
            </a:r>
            <a:endParaRPr sz="1400">
              <a:latin typeface="Arial"/>
              <a:cs typeface="Arial"/>
            </a:endParaRPr>
          </a:p>
          <a:p>
            <a:pPr marL="413384">
              <a:lnSpc>
                <a:spcPct val="100000"/>
              </a:lnSpc>
              <a:spcBef>
                <a:spcPts val="840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contraddistinta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da apposito</a:t>
            </a:r>
            <a:r>
              <a:rPr sz="1400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codice;</a:t>
            </a:r>
            <a:endParaRPr sz="1400">
              <a:latin typeface="Arial"/>
              <a:cs typeface="Arial"/>
            </a:endParaRPr>
          </a:p>
          <a:p>
            <a:pPr marL="413384" indent="-400685">
              <a:lnSpc>
                <a:spcPct val="100000"/>
              </a:lnSpc>
              <a:spcBef>
                <a:spcPts val="840"/>
              </a:spcBef>
              <a:buChar char="•"/>
              <a:tabLst>
                <a:tab pos="413384" algn="l"/>
                <a:tab pos="414020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la causale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della</a:t>
            </a:r>
            <a:r>
              <a:rPr sz="14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riscossione;</a:t>
            </a:r>
            <a:endParaRPr sz="1400">
              <a:latin typeface="Arial"/>
              <a:cs typeface="Arial"/>
            </a:endParaRPr>
          </a:p>
          <a:p>
            <a:pPr marL="413384" indent="-400685">
              <a:lnSpc>
                <a:spcPct val="100000"/>
              </a:lnSpc>
              <a:spcBef>
                <a:spcPts val="840"/>
              </a:spcBef>
              <a:buChar char="•"/>
              <a:tabLst>
                <a:tab pos="413384" algn="l"/>
                <a:tab pos="414020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nome ed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il cognome o la denominazione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</a:t>
            </a:r>
            <a:r>
              <a:rPr sz="14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debitore.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90575" y="338709"/>
            <a:ext cx="10984230" cy="11753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Le entrate: la riscossione</a:t>
            </a:r>
            <a:r>
              <a:rPr sz="16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(1/2)</a:t>
            </a:r>
            <a:endParaRPr sz="1600">
              <a:latin typeface="Arial"/>
              <a:cs typeface="Arial"/>
            </a:endParaRPr>
          </a:p>
          <a:p>
            <a:pPr marL="135255" marR="5080">
              <a:lnSpc>
                <a:spcPct val="150000"/>
              </a:lnSpc>
              <a:spcBef>
                <a:spcPts val="1375"/>
              </a:spcBef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La fase della riscossione consiste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nell’emissione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,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da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parte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della Scuola,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dell’ordine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al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tesoriere di incassare una  determinata somma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. </a:t>
            </a:r>
            <a:r>
              <a:rPr sz="1600" spc="-50" dirty="0">
                <a:solidFill>
                  <a:srgbClr val="001F5F"/>
                </a:solidFill>
                <a:latin typeface="Arial"/>
                <a:cs typeface="Arial"/>
              </a:rPr>
              <a:t>Tale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ordine prende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nome di "reversale di</a:t>
            </a:r>
            <a:r>
              <a:rPr sz="1600" spc="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incasso".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98391" y="3243072"/>
            <a:ext cx="4427220" cy="325120"/>
          </a:xfrm>
          <a:custGeom>
            <a:avLst/>
            <a:gdLst/>
            <a:ahLst/>
            <a:cxnLst/>
            <a:rect l="l" t="t" r="r" b="b"/>
            <a:pathLst>
              <a:path w="4427220" h="325120">
                <a:moveTo>
                  <a:pt x="4373118" y="0"/>
                </a:moveTo>
                <a:lnTo>
                  <a:pt x="54102" y="0"/>
                </a:lnTo>
                <a:lnTo>
                  <a:pt x="33057" y="4256"/>
                </a:lnTo>
                <a:lnTo>
                  <a:pt x="15859" y="15859"/>
                </a:lnTo>
                <a:lnTo>
                  <a:pt x="4256" y="33057"/>
                </a:lnTo>
                <a:lnTo>
                  <a:pt x="0" y="54101"/>
                </a:lnTo>
                <a:lnTo>
                  <a:pt x="0" y="270510"/>
                </a:lnTo>
                <a:lnTo>
                  <a:pt x="4256" y="291554"/>
                </a:lnTo>
                <a:lnTo>
                  <a:pt x="15859" y="308752"/>
                </a:lnTo>
                <a:lnTo>
                  <a:pt x="33057" y="320355"/>
                </a:lnTo>
                <a:lnTo>
                  <a:pt x="54102" y="324612"/>
                </a:lnTo>
                <a:lnTo>
                  <a:pt x="4373118" y="324612"/>
                </a:lnTo>
                <a:lnTo>
                  <a:pt x="4394162" y="320355"/>
                </a:lnTo>
                <a:lnTo>
                  <a:pt x="4411360" y="308752"/>
                </a:lnTo>
                <a:lnTo>
                  <a:pt x="4422963" y="291554"/>
                </a:lnTo>
                <a:lnTo>
                  <a:pt x="4427220" y="270510"/>
                </a:lnTo>
                <a:lnTo>
                  <a:pt x="4427220" y="54101"/>
                </a:lnTo>
                <a:lnTo>
                  <a:pt x="4422963" y="33057"/>
                </a:lnTo>
                <a:lnTo>
                  <a:pt x="4411360" y="15859"/>
                </a:lnTo>
                <a:lnTo>
                  <a:pt x="4394162" y="4256"/>
                </a:lnTo>
                <a:lnTo>
                  <a:pt x="4373118" y="0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7012" y="768095"/>
            <a:ext cx="9136634" cy="38968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87527" y="232409"/>
            <a:ext cx="9594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Agenda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1209273" y="6543354"/>
            <a:ext cx="221615" cy="20827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6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49192" y="2934411"/>
            <a:ext cx="57270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7495" indent="-26479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77495" algn="l"/>
                <a:tab pos="278130" algn="l"/>
              </a:tabLst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Contesto e principali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novità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per le Istituzioni</a:t>
            </a:r>
            <a:r>
              <a:rPr sz="1600" b="1" spc="2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scolastiche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14369" y="3178200"/>
            <a:ext cx="4388485" cy="665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77495" indent="-264795">
              <a:lnSpc>
                <a:spcPct val="100000"/>
              </a:lnSpc>
              <a:spcBef>
                <a:spcPts val="700"/>
              </a:spcBef>
              <a:buChar char="-"/>
              <a:tabLst>
                <a:tab pos="277495" algn="l"/>
                <a:tab pos="27813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Governance dell'Istituzione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scolastica</a:t>
            </a:r>
            <a:endParaRPr sz="1600">
              <a:latin typeface="Arial"/>
              <a:cs typeface="Arial"/>
            </a:endParaRPr>
          </a:p>
          <a:p>
            <a:pPr marL="277495" indent="-264795">
              <a:lnSpc>
                <a:spcPct val="100000"/>
              </a:lnSpc>
              <a:spcBef>
                <a:spcPts val="600"/>
              </a:spcBef>
              <a:buChar char="-"/>
              <a:tabLst>
                <a:tab pos="277495" algn="l"/>
                <a:tab pos="27813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Nuovo Regolamento</a:t>
            </a:r>
            <a:r>
              <a:rPr sz="1600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amministrativo-contabile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49192" y="3818700"/>
            <a:ext cx="5234305" cy="985519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77495" indent="-264795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277495" algn="l"/>
                <a:tab pos="278130" algn="l"/>
              </a:tabLst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La gestione finanziaria ed</a:t>
            </a:r>
            <a:r>
              <a:rPr sz="1600" b="1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amministrativo-contabile</a:t>
            </a:r>
            <a:endParaRPr sz="1600">
              <a:latin typeface="Arial"/>
              <a:cs typeface="Arial"/>
            </a:endParaRPr>
          </a:p>
          <a:p>
            <a:pPr marL="277495" indent="-26479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77495" algn="l"/>
                <a:tab pos="278130" algn="l"/>
              </a:tabLst>
            </a:pP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L'attività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negoziale delle Istituzioni</a:t>
            </a:r>
            <a:r>
              <a:rPr sz="1600" b="1" spc="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scolastiche</a:t>
            </a:r>
            <a:endParaRPr sz="1600">
              <a:latin typeface="Arial"/>
              <a:cs typeface="Arial"/>
            </a:endParaRPr>
          </a:p>
          <a:p>
            <a:pPr marL="277495" indent="-264795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277495" algn="l"/>
                <a:tab pos="278130" algn="l"/>
              </a:tabLst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Ulteriori</a:t>
            </a:r>
            <a:r>
              <a:rPr sz="1600" b="1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disposizioni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6841" y="3289249"/>
            <a:ext cx="248666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03705" algn="l"/>
              </a:tabLst>
            </a:pP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Fornire </a:t>
            </a:r>
            <a:r>
              <a:rPr sz="1400" spc="23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un </a:t>
            </a:r>
            <a:r>
              <a:rPr sz="1400" spc="229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44060"/>
                </a:solidFill>
                <a:latin typeface="Arial"/>
                <a:cs typeface="Arial"/>
              </a:rPr>
              <a:t>quadro	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di</a:t>
            </a:r>
            <a:r>
              <a:rPr sz="1400" spc="16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sintesi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6841" y="3503167"/>
            <a:ext cx="76581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della  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I</a:t>
            </a:r>
            <a:r>
              <a:rPr sz="1400" spc="-10" dirty="0">
                <a:solidFill>
                  <a:srgbClr val="244060"/>
                </a:solidFill>
                <a:latin typeface="Arial"/>
                <a:cs typeface="Arial"/>
              </a:rPr>
              <a:t>s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t</a:t>
            </a:r>
            <a:r>
              <a:rPr sz="1400" spc="-15" dirty="0">
                <a:solidFill>
                  <a:srgbClr val="244060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t</a:t>
            </a:r>
            <a:r>
              <a:rPr sz="1400" spc="-15" dirty="0">
                <a:solidFill>
                  <a:srgbClr val="244060"/>
                </a:solidFill>
                <a:latin typeface="Arial"/>
                <a:cs typeface="Arial"/>
              </a:rPr>
              <a:t>u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zi</a:t>
            </a:r>
            <a:r>
              <a:rPr sz="1400" spc="-15" dirty="0">
                <a:solidFill>
                  <a:srgbClr val="244060"/>
                </a:solidFill>
                <a:latin typeface="Arial"/>
                <a:cs typeface="Arial"/>
              </a:rPr>
              <a:t>o</a:t>
            </a: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ni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54963" y="3503167"/>
            <a:ext cx="124904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i="1" spc="-5" dirty="0">
                <a:solidFill>
                  <a:srgbClr val="244060"/>
                </a:solidFill>
                <a:latin typeface="Arial"/>
                <a:cs typeface="Arial"/>
              </a:rPr>
              <a:t>governance</a:t>
            </a:r>
            <a:endParaRPr sz="14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scolastiche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73223" y="3503167"/>
            <a:ext cx="40259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delle</a:t>
            </a:r>
            <a:endParaRPr sz="1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400" dirty="0">
                <a:solidFill>
                  <a:srgbClr val="244060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6841" y="3929888"/>
            <a:ext cx="248729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introdurre </a:t>
            </a:r>
            <a:r>
              <a:rPr sz="1400" spc="-10" dirty="0">
                <a:solidFill>
                  <a:srgbClr val="244060"/>
                </a:solidFill>
                <a:latin typeface="Arial"/>
                <a:cs typeface="Arial"/>
              </a:rPr>
              <a:t>le </a:t>
            </a:r>
            <a:r>
              <a:rPr sz="1400" spc="-5" dirty="0">
                <a:solidFill>
                  <a:srgbClr val="244060"/>
                </a:solidFill>
                <a:latin typeface="Arial"/>
                <a:cs typeface="Arial"/>
              </a:rPr>
              <a:t>principali novità  disciplinate nel Regolamento  amministrativo-contabile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5881" y="1379982"/>
            <a:ext cx="107886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1200" b="1" spc="-145" dirty="0">
                <a:solidFill>
                  <a:srgbClr val="00A2A0"/>
                </a:solidFill>
                <a:latin typeface="Verdana"/>
                <a:cs typeface="Verdana"/>
              </a:rPr>
              <a:t>CONTESTO </a:t>
            </a:r>
            <a:r>
              <a:rPr sz="1200" b="1" spc="-200" dirty="0">
                <a:solidFill>
                  <a:srgbClr val="00A2A0"/>
                </a:solidFill>
                <a:latin typeface="Verdana"/>
                <a:cs typeface="Verdana"/>
              </a:rPr>
              <a:t>E  </a:t>
            </a:r>
            <a:r>
              <a:rPr sz="1200" b="1" spc="-204" dirty="0">
                <a:solidFill>
                  <a:srgbClr val="00A2A0"/>
                </a:solidFill>
                <a:latin typeface="Verdana"/>
                <a:cs typeface="Verdana"/>
              </a:rPr>
              <a:t>PRINCIPALI  </a:t>
            </a:r>
            <a:r>
              <a:rPr sz="1200" b="1" spc="-150" dirty="0">
                <a:solidFill>
                  <a:srgbClr val="00A2A0"/>
                </a:solidFill>
                <a:latin typeface="Verdana"/>
                <a:cs typeface="Verdana"/>
              </a:rPr>
              <a:t>NOVITÀ </a:t>
            </a:r>
            <a:r>
              <a:rPr sz="1200" b="1" spc="-220" dirty="0">
                <a:solidFill>
                  <a:srgbClr val="00A2A0"/>
                </a:solidFill>
                <a:latin typeface="Verdana"/>
                <a:cs typeface="Verdana"/>
              </a:rPr>
              <a:t>PER LE  </a:t>
            </a:r>
            <a:r>
              <a:rPr sz="1200" b="1" spc="-250" dirty="0">
                <a:solidFill>
                  <a:srgbClr val="00A2A0"/>
                </a:solidFill>
                <a:latin typeface="Verdana"/>
                <a:cs typeface="Verdana"/>
              </a:rPr>
              <a:t>ISTITUZIONI  </a:t>
            </a:r>
            <a:r>
              <a:rPr sz="1200" b="1" spc="-150" dirty="0">
                <a:solidFill>
                  <a:srgbClr val="00A2A0"/>
                </a:solidFill>
                <a:latin typeface="Verdana"/>
                <a:cs typeface="Verdana"/>
              </a:rPr>
              <a:t>SCOLASTICHE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4043045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Le fasi </a:t>
            </a:r>
            <a:r>
              <a:rPr spc="-5" dirty="0"/>
              <a:t>delle </a:t>
            </a:r>
            <a:r>
              <a:rPr dirty="0"/>
              <a:t>entrate e </a:t>
            </a:r>
            <a:r>
              <a:rPr spc="-5" dirty="0"/>
              <a:t>delle</a:t>
            </a:r>
            <a:r>
              <a:rPr spc="-114" dirty="0"/>
              <a:t> </a:t>
            </a:r>
            <a:r>
              <a:rPr dirty="0"/>
              <a:t>spese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Le entrate: la riscossione</a:t>
            </a:r>
            <a:r>
              <a:rPr sz="1600" b="0" spc="10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(2/2)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03375" y="2205202"/>
            <a:ext cx="2446020" cy="5410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58695" y="2264625"/>
            <a:ext cx="1135392" cy="4755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29283" y="2231135"/>
            <a:ext cx="2344420" cy="439420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08585" rIns="0" bIns="0" rtlCol="0">
            <a:spAutoFit/>
          </a:bodyPr>
          <a:lstStyle/>
          <a:p>
            <a:pPr marL="762635">
              <a:lnSpc>
                <a:spcPct val="100000"/>
              </a:lnSpc>
              <a:spcBef>
                <a:spcPts val="855"/>
              </a:spcBef>
            </a:pP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ENTRATE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53439" y="3014472"/>
            <a:ext cx="2807335" cy="396240"/>
          </a:xfrm>
          <a:custGeom>
            <a:avLst/>
            <a:gdLst/>
            <a:ahLst/>
            <a:cxnLst/>
            <a:rect l="l" t="t" r="r" b="b"/>
            <a:pathLst>
              <a:path w="2807335" h="396239">
                <a:moveTo>
                  <a:pt x="0" y="79375"/>
                </a:moveTo>
                <a:lnTo>
                  <a:pt x="6241" y="48488"/>
                </a:lnTo>
                <a:lnTo>
                  <a:pt x="23263" y="23256"/>
                </a:lnTo>
                <a:lnTo>
                  <a:pt x="48509" y="6240"/>
                </a:lnTo>
                <a:lnTo>
                  <a:pt x="79425" y="0"/>
                </a:lnTo>
                <a:lnTo>
                  <a:pt x="2727833" y="0"/>
                </a:lnTo>
                <a:lnTo>
                  <a:pt x="2758719" y="6240"/>
                </a:lnTo>
                <a:lnTo>
                  <a:pt x="2783951" y="23256"/>
                </a:lnTo>
                <a:lnTo>
                  <a:pt x="2800967" y="48488"/>
                </a:lnTo>
                <a:lnTo>
                  <a:pt x="2807208" y="79375"/>
                </a:lnTo>
                <a:lnTo>
                  <a:pt x="2807208" y="316864"/>
                </a:lnTo>
                <a:lnTo>
                  <a:pt x="2800967" y="347751"/>
                </a:lnTo>
                <a:lnTo>
                  <a:pt x="2783951" y="372983"/>
                </a:lnTo>
                <a:lnTo>
                  <a:pt x="2758719" y="389999"/>
                </a:lnTo>
                <a:lnTo>
                  <a:pt x="2727833" y="396239"/>
                </a:lnTo>
                <a:lnTo>
                  <a:pt x="79425" y="396239"/>
                </a:lnTo>
                <a:lnTo>
                  <a:pt x="48509" y="389999"/>
                </a:lnTo>
                <a:lnTo>
                  <a:pt x="23263" y="372983"/>
                </a:lnTo>
                <a:lnTo>
                  <a:pt x="6241" y="347751"/>
                </a:lnTo>
                <a:lnTo>
                  <a:pt x="0" y="316864"/>
                </a:lnTo>
                <a:lnTo>
                  <a:pt x="0" y="79375"/>
                </a:lnTo>
                <a:close/>
              </a:path>
            </a:pathLst>
          </a:custGeom>
          <a:ln w="317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71499" y="3088386"/>
            <a:ext cx="12090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7E7E7E"/>
                </a:solidFill>
                <a:latin typeface="Arial"/>
                <a:cs typeface="Arial"/>
              </a:rPr>
              <a:t>Accertamento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53439" y="3537203"/>
            <a:ext cx="2807335" cy="396240"/>
          </a:xfrm>
          <a:custGeom>
            <a:avLst/>
            <a:gdLst/>
            <a:ahLst/>
            <a:cxnLst/>
            <a:rect l="l" t="t" r="r" b="b"/>
            <a:pathLst>
              <a:path w="2807335" h="396239">
                <a:moveTo>
                  <a:pt x="2727833" y="0"/>
                </a:moveTo>
                <a:lnTo>
                  <a:pt x="79425" y="0"/>
                </a:lnTo>
                <a:lnTo>
                  <a:pt x="48509" y="6240"/>
                </a:lnTo>
                <a:lnTo>
                  <a:pt x="23263" y="23256"/>
                </a:lnTo>
                <a:lnTo>
                  <a:pt x="6241" y="48488"/>
                </a:lnTo>
                <a:lnTo>
                  <a:pt x="0" y="79375"/>
                </a:lnTo>
                <a:lnTo>
                  <a:pt x="0" y="316865"/>
                </a:lnTo>
                <a:lnTo>
                  <a:pt x="6241" y="347751"/>
                </a:lnTo>
                <a:lnTo>
                  <a:pt x="23263" y="372983"/>
                </a:lnTo>
                <a:lnTo>
                  <a:pt x="48509" y="389999"/>
                </a:lnTo>
                <a:lnTo>
                  <a:pt x="79425" y="396240"/>
                </a:lnTo>
                <a:lnTo>
                  <a:pt x="2727833" y="396240"/>
                </a:lnTo>
                <a:lnTo>
                  <a:pt x="2758719" y="389999"/>
                </a:lnTo>
                <a:lnTo>
                  <a:pt x="2783951" y="372983"/>
                </a:lnTo>
                <a:lnTo>
                  <a:pt x="2800967" y="347751"/>
                </a:lnTo>
                <a:lnTo>
                  <a:pt x="2807208" y="316865"/>
                </a:lnTo>
                <a:lnTo>
                  <a:pt x="2807208" y="79375"/>
                </a:lnTo>
                <a:lnTo>
                  <a:pt x="2800967" y="48488"/>
                </a:lnTo>
                <a:lnTo>
                  <a:pt x="2783951" y="23256"/>
                </a:lnTo>
                <a:lnTo>
                  <a:pt x="2758719" y="6240"/>
                </a:lnTo>
                <a:lnTo>
                  <a:pt x="2727833" y="0"/>
                </a:lnTo>
                <a:close/>
              </a:path>
            </a:pathLst>
          </a:custGeom>
          <a:solidFill>
            <a:srgbClr val="BBC5D6">
              <a:alpha val="1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3439" y="3537203"/>
            <a:ext cx="2807335" cy="396240"/>
          </a:xfrm>
          <a:custGeom>
            <a:avLst/>
            <a:gdLst/>
            <a:ahLst/>
            <a:cxnLst/>
            <a:rect l="l" t="t" r="r" b="b"/>
            <a:pathLst>
              <a:path w="2807335" h="396239">
                <a:moveTo>
                  <a:pt x="0" y="79375"/>
                </a:moveTo>
                <a:lnTo>
                  <a:pt x="6241" y="48488"/>
                </a:lnTo>
                <a:lnTo>
                  <a:pt x="23263" y="23256"/>
                </a:lnTo>
                <a:lnTo>
                  <a:pt x="48509" y="6240"/>
                </a:lnTo>
                <a:lnTo>
                  <a:pt x="79425" y="0"/>
                </a:lnTo>
                <a:lnTo>
                  <a:pt x="2727833" y="0"/>
                </a:lnTo>
                <a:lnTo>
                  <a:pt x="2758719" y="6240"/>
                </a:lnTo>
                <a:lnTo>
                  <a:pt x="2783951" y="23256"/>
                </a:lnTo>
                <a:lnTo>
                  <a:pt x="2800967" y="48488"/>
                </a:lnTo>
                <a:lnTo>
                  <a:pt x="2807208" y="79375"/>
                </a:lnTo>
                <a:lnTo>
                  <a:pt x="2807208" y="316865"/>
                </a:lnTo>
                <a:lnTo>
                  <a:pt x="2800967" y="347751"/>
                </a:lnTo>
                <a:lnTo>
                  <a:pt x="2783951" y="372983"/>
                </a:lnTo>
                <a:lnTo>
                  <a:pt x="2758719" y="389999"/>
                </a:lnTo>
                <a:lnTo>
                  <a:pt x="2727833" y="396240"/>
                </a:lnTo>
                <a:lnTo>
                  <a:pt x="79425" y="396240"/>
                </a:lnTo>
                <a:lnTo>
                  <a:pt x="48509" y="389999"/>
                </a:lnTo>
                <a:lnTo>
                  <a:pt x="23263" y="372983"/>
                </a:lnTo>
                <a:lnTo>
                  <a:pt x="6241" y="347751"/>
                </a:lnTo>
                <a:lnTo>
                  <a:pt x="0" y="316865"/>
                </a:lnTo>
                <a:lnTo>
                  <a:pt x="0" y="79375"/>
                </a:lnTo>
                <a:close/>
              </a:path>
            </a:pathLst>
          </a:custGeom>
          <a:ln w="3175">
            <a:solidFill>
              <a:srgbClr val="BBC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71499" y="3610483"/>
            <a:ext cx="10737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Riscossione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53439" y="4041647"/>
            <a:ext cx="2807335" cy="394970"/>
          </a:xfrm>
          <a:custGeom>
            <a:avLst/>
            <a:gdLst/>
            <a:ahLst/>
            <a:cxnLst/>
            <a:rect l="l" t="t" r="r" b="b"/>
            <a:pathLst>
              <a:path w="2807335" h="394970">
                <a:moveTo>
                  <a:pt x="0" y="79120"/>
                </a:moveTo>
                <a:lnTo>
                  <a:pt x="6217" y="48327"/>
                </a:lnTo>
                <a:lnTo>
                  <a:pt x="23172" y="23177"/>
                </a:lnTo>
                <a:lnTo>
                  <a:pt x="48322" y="6219"/>
                </a:lnTo>
                <a:lnTo>
                  <a:pt x="79121" y="0"/>
                </a:lnTo>
                <a:lnTo>
                  <a:pt x="2728087" y="0"/>
                </a:lnTo>
                <a:lnTo>
                  <a:pt x="2758880" y="6219"/>
                </a:lnTo>
                <a:lnTo>
                  <a:pt x="2784030" y="23177"/>
                </a:lnTo>
                <a:lnTo>
                  <a:pt x="2800988" y="48327"/>
                </a:lnTo>
                <a:lnTo>
                  <a:pt x="2807208" y="79120"/>
                </a:lnTo>
                <a:lnTo>
                  <a:pt x="2807208" y="315594"/>
                </a:lnTo>
                <a:lnTo>
                  <a:pt x="2800988" y="346388"/>
                </a:lnTo>
                <a:lnTo>
                  <a:pt x="2784030" y="371538"/>
                </a:lnTo>
                <a:lnTo>
                  <a:pt x="2758880" y="388496"/>
                </a:lnTo>
                <a:lnTo>
                  <a:pt x="2728087" y="394715"/>
                </a:lnTo>
                <a:lnTo>
                  <a:pt x="79121" y="394715"/>
                </a:lnTo>
                <a:lnTo>
                  <a:pt x="48322" y="388496"/>
                </a:lnTo>
                <a:lnTo>
                  <a:pt x="23172" y="371538"/>
                </a:lnTo>
                <a:lnTo>
                  <a:pt x="6217" y="346388"/>
                </a:lnTo>
                <a:lnTo>
                  <a:pt x="0" y="315594"/>
                </a:lnTo>
                <a:lnTo>
                  <a:pt x="0" y="79120"/>
                </a:lnTo>
                <a:close/>
              </a:path>
            </a:pathLst>
          </a:custGeom>
          <a:ln w="317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71499" y="4114546"/>
            <a:ext cx="103631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7E7E7E"/>
                </a:solidFill>
                <a:latin typeface="Arial"/>
                <a:cs typeface="Arial"/>
              </a:rPr>
              <a:t>Versamento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36041" y="2205989"/>
            <a:ext cx="504825" cy="502920"/>
          </a:xfrm>
          <a:custGeom>
            <a:avLst/>
            <a:gdLst/>
            <a:ahLst/>
            <a:cxnLst/>
            <a:rect l="l" t="t" r="r" b="b"/>
            <a:pathLst>
              <a:path w="504825" h="502919">
                <a:moveTo>
                  <a:pt x="0" y="251460"/>
                </a:moveTo>
                <a:lnTo>
                  <a:pt x="4063" y="206243"/>
                </a:lnTo>
                <a:lnTo>
                  <a:pt x="15780" y="163693"/>
                </a:lnTo>
                <a:lnTo>
                  <a:pt x="34436" y="124516"/>
                </a:lnTo>
                <a:lnTo>
                  <a:pt x="59321" y="89422"/>
                </a:lnTo>
                <a:lnTo>
                  <a:pt x="89720" y="59120"/>
                </a:lnTo>
                <a:lnTo>
                  <a:pt x="124922" y="34318"/>
                </a:lnTo>
                <a:lnTo>
                  <a:pt x="164215" y="15725"/>
                </a:lnTo>
                <a:lnTo>
                  <a:pt x="206886" y="4049"/>
                </a:lnTo>
                <a:lnTo>
                  <a:pt x="252222" y="0"/>
                </a:lnTo>
                <a:lnTo>
                  <a:pt x="297557" y="4049"/>
                </a:lnTo>
                <a:lnTo>
                  <a:pt x="340228" y="15725"/>
                </a:lnTo>
                <a:lnTo>
                  <a:pt x="379521" y="34318"/>
                </a:lnTo>
                <a:lnTo>
                  <a:pt x="414723" y="59120"/>
                </a:lnTo>
                <a:lnTo>
                  <a:pt x="445122" y="89422"/>
                </a:lnTo>
                <a:lnTo>
                  <a:pt x="470007" y="124516"/>
                </a:lnTo>
                <a:lnTo>
                  <a:pt x="488663" y="163693"/>
                </a:lnTo>
                <a:lnTo>
                  <a:pt x="500380" y="206243"/>
                </a:lnTo>
                <a:lnTo>
                  <a:pt x="504444" y="251460"/>
                </a:lnTo>
                <a:lnTo>
                  <a:pt x="500380" y="296676"/>
                </a:lnTo>
                <a:lnTo>
                  <a:pt x="488663" y="339226"/>
                </a:lnTo>
                <a:lnTo>
                  <a:pt x="470007" y="378403"/>
                </a:lnTo>
                <a:lnTo>
                  <a:pt x="445122" y="413497"/>
                </a:lnTo>
                <a:lnTo>
                  <a:pt x="414723" y="443799"/>
                </a:lnTo>
                <a:lnTo>
                  <a:pt x="379521" y="468601"/>
                </a:lnTo>
                <a:lnTo>
                  <a:pt x="340228" y="487194"/>
                </a:lnTo>
                <a:lnTo>
                  <a:pt x="297557" y="498870"/>
                </a:lnTo>
                <a:lnTo>
                  <a:pt x="252222" y="502920"/>
                </a:lnTo>
                <a:lnTo>
                  <a:pt x="206886" y="498870"/>
                </a:lnTo>
                <a:lnTo>
                  <a:pt x="164215" y="487194"/>
                </a:lnTo>
                <a:lnTo>
                  <a:pt x="124922" y="468601"/>
                </a:lnTo>
                <a:lnTo>
                  <a:pt x="89720" y="443799"/>
                </a:lnTo>
                <a:lnTo>
                  <a:pt x="59321" y="413497"/>
                </a:lnTo>
                <a:lnTo>
                  <a:pt x="34436" y="378403"/>
                </a:lnTo>
                <a:lnTo>
                  <a:pt x="15780" y="339226"/>
                </a:lnTo>
                <a:lnTo>
                  <a:pt x="4063" y="296676"/>
                </a:lnTo>
                <a:lnTo>
                  <a:pt x="0" y="251460"/>
                </a:lnTo>
                <a:close/>
              </a:path>
            </a:pathLst>
          </a:custGeom>
          <a:ln w="28956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3190" y="2304288"/>
            <a:ext cx="247015" cy="301625"/>
          </a:xfrm>
          <a:custGeom>
            <a:avLst/>
            <a:gdLst/>
            <a:ahLst/>
            <a:cxnLst/>
            <a:rect l="l" t="t" r="r" b="b"/>
            <a:pathLst>
              <a:path w="247015" h="301625">
                <a:moveTo>
                  <a:pt x="161535" y="72516"/>
                </a:moveTo>
                <a:lnTo>
                  <a:pt x="83353" y="72516"/>
                </a:lnTo>
                <a:lnTo>
                  <a:pt x="79632" y="75184"/>
                </a:lnTo>
                <a:lnTo>
                  <a:pt x="79632" y="80645"/>
                </a:lnTo>
                <a:lnTo>
                  <a:pt x="83353" y="83312"/>
                </a:lnTo>
                <a:lnTo>
                  <a:pt x="161535" y="83312"/>
                </a:lnTo>
                <a:lnTo>
                  <a:pt x="165268" y="80645"/>
                </a:lnTo>
                <a:lnTo>
                  <a:pt x="165268" y="75184"/>
                </a:lnTo>
                <a:lnTo>
                  <a:pt x="161535" y="72516"/>
                </a:lnTo>
                <a:close/>
              </a:path>
              <a:path w="247015" h="301625">
                <a:moveTo>
                  <a:pt x="50376" y="8616"/>
                </a:moveTo>
                <a:lnTo>
                  <a:pt x="38687" y="10795"/>
                </a:lnTo>
                <a:lnTo>
                  <a:pt x="34610" y="15940"/>
                </a:lnTo>
                <a:lnTo>
                  <a:pt x="34027" y="21859"/>
                </a:lnTo>
                <a:lnTo>
                  <a:pt x="37634" y="26279"/>
                </a:lnTo>
                <a:lnTo>
                  <a:pt x="46130" y="26924"/>
                </a:lnTo>
                <a:lnTo>
                  <a:pt x="62012" y="29767"/>
                </a:lnTo>
                <a:lnTo>
                  <a:pt x="78242" y="39957"/>
                </a:lnTo>
                <a:lnTo>
                  <a:pt x="89585" y="53695"/>
                </a:lnTo>
                <a:lnTo>
                  <a:pt x="90808" y="67183"/>
                </a:lnTo>
                <a:lnTo>
                  <a:pt x="154092" y="67183"/>
                </a:lnTo>
                <a:lnTo>
                  <a:pt x="184459" y="29767"/>
                </a:lnTo>
                <a:lnTo>
                  <a:pt x="207785" y="25904"/>
                </a:lnTo>
                <a:lnTo>
                  <a:pt x="212265" y="20859"/>
                </a:lnTo>
                <a:lnTo>
                  <a:pt x="212126" y="18796"/>
                </a:lnTo>
                <a:lnTo>
                  <a:pt x="83353" y="18796"/>
                </a:lnTo>
                <a:lnTo>
                  <a:pt x="73758" y="16402"/>
                </a:lnTo>
                <a:lnTo>
                  <a:pt x="62416" y="11747"/>
                </a:lnTo>
                <a:lnTo>
                  <a:pt x="50376" y="8616"/>
                </a:lnTo>
                <a:close/>
              </a:path>
              <a:path w="247015" h="301625">
                <a:moveTo>
                  <a:pt x="124311" y="0"/>
                </a:moveTo>
                <a:lnTo>
                  <a:pt x="107965" y="2936"/>
                </a:lnTo>
                <a:lnTo>
                  <a:pt x="99646" y="9398"/>
                </a:lnTo>
                <a:lnTo>
                  <a:pt x="93420" y="15859"/>
                </a:lnTo>
                <a:lnTo>
                  <a:pt x="83353" y="18796"/>
                </a:lnTo>
                <a:lnTo>
                  <a:pt x="161535" y="18796"/>
                </a:lnTo>
                <a:lnTo>
                  <a:pt x="151534" y="15859"/>
                </a:lnTo>
                <a:lnTo>
                  <a:pt x="145718" y="9398"/>
                </a:lnTo>
                <a:lnTo>
                  <a:pt x="138505" y="2936"/>
                </a:lnTo>
                <a:lnTo>
                  <a:pt x="124311" y="0"/>
                </a:lnTo>
                <a:close/>
              </a:path>
              <a:path w="247015" h="301625">
                <a:moveTo>
                  <a:pt x="206213" y="10795"/>
                </a:moveTo>
                <a:lnTo>
                  <a:pt x="191379" y="10866"/>
                </a:lnTo>
                <a:lnTo>
                  <a:pt x="179688" y="13747"/>
                </a:lnTo>
                <a:lnTo>
                  <a:pt x="170089" y="17152"/>
                </a:lnTo>
                <a:lnTo>
                  <a:pt x="161535" y="18796"/>
                </a:lnTo>
                <a:lnTo>
                  <a:pt x="212126" y="18796"/>
                </a:lnTo>
                <a:lnTo>
                  <a:pt x="211858" y="14815"/>
                </a:lnTo>
                <a:lnTo>
                  <a:pt x="206213" y="10795"/>
                </a:lnTo>
                <a:close/>
              </a:path>
              <a:path w="247015" h="301625">
                <a:moveTo>
                  <a:pt x="154092" y="88646"/>
                </a:moveTo>
                <a:lnTo>
                  <a:pt x="90808" y="88646"/>
                </a:lnTo>
                <a:lnTo>
                  <a:pt x="77891" y="100742"/>
                </a:lnTo>
                <a:lnTo>
                  <a:pt x="47876" y="124936"/>
                </a:lnTo>
                <a:lnTo>
                  <a:pt x="17745" y="161226"/>
                </a:lnTo>
                <a:lnTo>
                  <a:pt x="6282" y="205206"/>
                </a:lnTo>
                <a:lnTo>
                  <a:pt x="4809" y="231139"/>
                </a:lnTo>
                <a:lnTo>
                  <a:pt x="5236" y="248874"/>
                </a:lnTo>
                <a:lnTo>
                  <a:pt x="8906" y="268732"/>
                </a:lnTo>
                <a:lnTo>
                  <a:pt x="8264" y="275963"/>
                </a:lnTo>
                <a:lnTo>
                  <a:pt x="3783" y="284479"/>
                </a:lnTo>
                <a:lnTo>
                  <a:pt x="0" y="292520"/>
                </a:lnTo>
                <a:lnTo>
                  <a:pt x="1451" y="298323"/>
                </a:lnTo>
                <a:lnTo>
                  <a:pt x="8843" y="301261"/>
                </a:lnTo>
                <a:lnTo>
                  <a:pt x="18674" y="299926"/>
                </a:lnTo>
                <a:lnTo>
                  <a:pt x="29203" y="297090"/>
                </a:lnTo>
                <a:lnTo>
                  <a:pt x="38687" y="295528"/>
                </a:lnTo>
                <a:lnTo>
                  <a:pt x="244904" y="295528"/>
                </a:lnTo>
                <a:lnTo>
                  <a:pt x="246471" y="292520"/>
                </a:lnTo>
                <a:lnTo>
                  <a:pt x="242513" y="284479"/>
                </a:lnTo>
                <a:lnTo>
                  <a:pt x="237159" y="275963"/>
                </a:lnTo>
                <a:lnTo>
                  <a:pt x="235995" y="268732"/>
                </a:lnTo>
                <a:lnTo>
                  <a:pt x="131753" y="268732"/>
                </a:lnTo>
                <a:lnTo>
                  <a:pt x="109414" y="266064"/>
                </a:lnTo>
                <a:lnTo>
                  <a:pt x="109414" y="255270"/>
                </a:lnTo>
                <a:lnTo>
                  <a:pt x="98888" y="253226"/>
                </a:lnTo>
                <a:lnTo>
                  <a:pt x="60555" y="232076"/>
                </a:lnTo>
                <a:lnTo>
                  <a:pt x="57293" y="217677"/>
                </a:lnTo>
                <a:lnTo>
                  <a:pt x="146650" y="217677"/>
                </a:lnTo>
                <a:lnTo>
                  <a:pt x="131873" y="212770"/>
                </a:lnTo>
                <a:lnTo>
                  <a:pt x="91154" y="204051"/>
                </a:lnTo>
                <a:lnTo>
                  <a:pt x="61027" y="182752"/>
                </a:lnTo>
                <a:lnTo>
                  <a:pt x="61027" y="174625"/>
                </a:lnTo>
                <a:lnTo>
                  <a:pt x="93599" y="145764"/>
                </a:lnTo>
                <a:lnTo>
                  <a:pt x="116869" y="142366"/>
                </a:lnTo>
                <a:lnTo>
                  <a:pt x="116869" y="134365"/>
                </a:lnTo>
                <a:lnTo>
                  <a:pt x="207088" y="134365"/>
                </a:lnTo>
                <a:lnTo>
                  <a:pt x="197025" y="124936"/>
                </a:lnTo>
                <a:lnTo>
                  <a:pt x="167009" y="100742"/>
                </a:lnTo>
                <a:lnTo>
                  <a:pt x="154092" y="88646"/>
                </a:lnTo>
                <a:close/>
              </a:path>
              <a:path w="247015" h="301625">
                <a:moveTo>
                  <a:pt x="244904" y="295528"/>
                </a:moveTo>
                <a:lnTo>
                  <a:pt x="206213" y="295528"/>
                </a:lnTo>
                <a:lnTo>
                  <a:pt x="215698" y="297090"/>
                </a:lnTo>
                <a:lnTo>
                  <a:pt x="226227" y="299926"/>
                </a:lnTo>
                <a:lnTo>
                  <a:pt x="236058" y="301261"/>
                </a:lnTo>
                <a:lnTo>
                  <a:pt x="243450" y="298323"/>
                </a:lnTo>
                <a:lnTo>
                  <a:pt x="244904" y="295528"/>
                </a:lnTo>
                <a:close/>
              </a:path>
              <a:path w="247015" h="301625">
                <a:moveTo>
                  <a:pt x="206213" y="295528"/>
                </a:moveTo>
                <a:lnTo>
                  <a:pt x="38687" y="295528"/>
                </a:lnTo>
                <a:lnTo>
                  <a:pt x="58872" y="295965"/>
                </a:lnTo>
                <a:lnTo>
                  <a:pt x="102033" y="297886"/>
                </a:lnTo>
                <a:lnTo>
                  <a:pt x="124311" y="298323"/>
                </a:lnTo>
                <a:lnTo>
                  <a:pt x="144438" y="297886"/>
                </a:lnTo>
                <a:lnTo>
                  <a:pt x="186086" y="295965"/>
                </a:lnTo>
                <a:lnTo>
                  <a:pt x="206213" y="295528"/>
                </a:lnTo>
                <a:close/>
              </a:path>
              <a:path w="247015" h="301625">
                <a:moveTo>
                  <a:pt x="124776" y="162194"/>
                </a:moveTo>
                <a:lnTo>
                  <a:pt x="112616" y="162427"/>
                </a:lnTo>
                <a:lnTo>
                  <a:pt x="105693" y="163957"/>
                </a:lnTo>
                <a:lnTo>
                  <a:pt x="98250" y="169290"/>
                </a:lnTo>
                <a:lnTo>
                  <a:pt x="98250" y="174625"/>
                </a:lnTo>
                <a:lnTo>
                  <a:pt x="101972" y="177291"/>
                </a:lnTo>
                <a:lnTo>
                  <a:pt x="110521" y="180907"/>
                </a:lnTo>
                <a:lnTo>
                  <a:pt x="122911" y="183737"/>
                </a:lnTo>
                <a:lnTo>
                  <a:pt x="136001" y="186043"/>
                </a:lnTo>
                <a:lnTo>
                  <a:pt x="146650" y="188087"/>
                </a:lnTo>
                <a:lnTo>
                  <a:pt x="154966" y="190523"/>
                </a:lnTo>
                <a:lnTo>
                  <a:pt x="162936" y="193484"/>
                </a:lnTo>
                <a:lnTo>
                  <a:pt x="170208" y="196445"/>
                </a:lnTo>
                <a:lnTo>
                  <a:pt x="176432" y="198882"/>
                </a:lnTo>
                <a:lnTo>
                  <a:pt x="183874" y="204215"/>
                </a:lnTo>
                <a:lnTo>
                  <a:pt x="187595" y="212216"/>
                </a:lnTo>
                <a:lnTo>
                  <a:pt x="187595" y="220345"/>
                </a:lnTo>
                <a:lnTo>
                  <a:pt x="155023" y="252920"/>
                </a:lnTo>
                <a:lnTo>
                  <a:pt x="131753" y="255270"/>
                </a:lnTo>
                <a:lnTo>
                  <a:pt x="131753" y="268732"/>
                </a:lnTo>
                <a:lnTo>
                  <a:pt x="235995" y="268732"/>
                </a:lnTo>
                <a:lnTo>
                  <a:pt x="239663" y="248874"/>
                </a:lnTo>
                <a:lnTo>
                  <a:pt x="240186" y="227028"/>
                </a:lnTo>
                <a:lnTo>
                  <a:pt x="238613" y="205206"/>
                </a:lnTo>
                <a:lnTo>
                  <a:pt x="235995" y="185420"/>
                </a:lnTo>
                <a:lnTo>
                  <a:pt x="234666" y="177291"/>
                </a:lnTo>
                <a:lnTo>
                  <a:pt x="150371" y="177291"/>
                </a:lnTo>
                <a:lnTo>
                  <a:pt x="150371" y="171958"/>
                </a:lnTo>
                <a:lnTo>
                  <a:pt x="146650" y="169290"/>
                </a:lnTo>
                <a:lnTo>
                  <a:pt x="146650" y="166624"/>
                </a:lnTo>
                <a:lnTo>
                  <a:pt x="137634" y="163510"/>
                </a:lnTo>
                <a:lnTo>
                  <a:pt x="124776" y="162194"/>
                </a:lnTo>
                <a:close/>
              </a:path>
              <a:path w="247015" h="301625">
                <a:moveTo>
                  <a:pt x="146650" y="217677"/>
                </a:moveTo>
                <a:lnTo>
                  <a:pt x="98250" y="217677"/>
                </a:lnTo>
                <a:lnTo>
                  <a:pt x="98250" y="228346"/>
                </a:lnTo>
                <a:lnTo>
                  <a:pt x="101972" y="231139"/>
                </a:lnTo>
                <a:lnTo>
                  <a:pt x="110463" y="234140"/>
                </a:lnTo>
                <a:lnTo>
                  <a:pt x="122446" y="235140"/>
                </a:lnTo>
                <a:lnTo>
                  <a:pt x="134431" y="234140"/>
                </a:lnTo>
                <a:lnTo>
                  <a:pt x="142929" y="231139"/>
                </a:lnTo>
                <a:lnTo>
                  <a:pt x="150371" y="228346"/>
                </a:lnTo>
                <a:lnTo>
                  <a:pt x="150371" y="220345"/>
                </a:lnTo>
                <a:lnTo>
                  <a:pt x="146650" y="217677"/>
                </a:lnTo>
                <a:close/>
              </a:path>
              <a:path w="247015" h="301625">
                <a:moveTo>
                  <a:pt x="207088" y="134365"/>
                </a:moveTo>
                <a:lnTo>
                  <a:pt x="135474" y="134365"/>
                </a:lnTo>
                <a:lnTo>
                  <a:pt x="135474" y="145161"/>
                </a:lnTo>
                <a:lnTo>
                  <a:pt x="147575" y="145661"/>
                </a:lnTo>
                <a:lnTo>
                  <a:pt x="156883" y="147161"/>
                </a:lnTo>
                <a:lnTo>
                  <a:pt x="187595" y="177291"/>
                </a:lnTo>
                <a:lnTo>
                  <a:pt x="234666" y="177291"/>
                </a:lnTo>
                <a:lnTo>
                  <a:pt x="234018" y="173323"/>
                </a:lnTo>
                <a:lnTo>
                  <a:pt x="228551" y="161226"/>
                </a:lnTo>
                <a:lnTo>
                  <a:pt x="220291" y="149129"/>
                </a:lnTo>
                <a:lnTo>
                  <a:pt x="209934" y="137033"/>
                </a:lnTo>
                <a:lnTo>
                  <a:pt x="207088" y="134365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4424" y="2997707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0" y="215645"/>
                </a:moveTo>
                <a:lnTo>
                  <a:pt x="5695" y="166191"/>
                </a:lnTo>
                <a:lnTo>
                  <a:pt x="21918" y="120798"/>
                </a:lnTo>
                <a:lnTo>
                  <a:pt x="47374" y="80758"/>
                </a:lnTo>
                <a:lnTo>
                  <a:pt x="80769" y="47366"/>
                </a:lnTo>
                <a:lnTo>
                  <a:pt x="120809" y="21913"/>
                </a:lnTo>
                <a:lnTo>
                  <a:pt x="166199" y="5693"/>
                </a:lnTo>
                <a:lnTo>
                  <a:pt x="215646" y="0"/>
                </a:lnTo>
                <a:lnTo>
                  <a:pt x="265092" y="5693"/>
                </a:lnTo>
                <a:lnTo>
                  <a:pt x="310482" y="21913"/>
                </a:lnTo>
                <a:lnTo>
                  <a:pt x="350522" y="47366"/>
                </a:lnTo>
                <a:lnTo>
                  <a:pt x="383917" y="80758"/>
                </a:lnTo>
                <a:lnTo>
                  <a:pt x="409373" y="120798"/>
                </a:lnTo>
                <a:lnTo>
                  <a:pt x="425596" y="166191"/>
                </a:lnTo>
                <a:lnTo>
                  <a:pt x="431291" y="215645"/>
                </a:lnTo>
                <a:lnTo>
                  <a:pt x="425596" y="265100"/>
                </a:lnTo>
                <a:lnTo>
                  <a:pt x="409373" y="310493"/>
                </a:lnTo>
                <a:lnTo>
                  <a:pt x="383917" y="350533"/>
                </a:lnTo>
                <a:lnTo>
                  <a:pt x="350522" y="383925"/>
                </a:lnTo>
                <a:lnTo>
                  <a:pt x="310482" y="409378"/>
                </a:lnTo>
                <a:lnTo>
                  <a:pt x="265092" y="425598"/>
                </a:lnTo>
                <a:lnTo>
                  <a:pt x="215646" y="431291"/>
                </a:lnTo>
                <a:lnTo>
                  <a:pt x="166199" y="425598"/>
                </a:lnTo>
                <a:lnTo>
                  <a:pt x="120809" y="409378"/>
                </a:lnTo>
                <a:lnTo>
                  <a:pt x="80769" y="383925"/>
                </a:lnTo>
                <a:lnTo>
                  <a:pt x="47374" y="350533"/>
                </a:lnTo>
                <a:lnTo>
                  <a:pt x="21918" y="310493"/>
                </a:lnTo>
                <a:lnTo>
                  <a:pt x="5695" y="265100"/>
                </a:lnTo>
                <a:lnTo>
                  <a:pt x="0" y="215645"/>
                </a:lnTo>
                <a:close/>
              </a:path>
            </a:pathLst>
          </a:custGeom>
          <a:ln w="317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03021" y="3088386"/>
            <a:ext cx="1250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7E7E7E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44424" y="3500628"/>
            <a:ext cx="431800" cy="433070"/>
          </a:xfrm>
          <a:custGeom>
            <a:avLst/>
            <a:gdLst/>
            <a:ahLst/>
            <a:cxnLst/>
            <a:rect l="l" t="t" r="r" b="b"/>
            <a:pathLst>
              <a:path w="431800" h="433070">
                <a:moveTo>
                  <a:pt x="215646" y="0"/>
                </a:moveTo>
                <a:lnTo>
                  <a:pt x="166199" y="5716"/>
                </a:lnTo>
                <a:lnTo>
                  <a:pt x="120809" y="21998"/>
                </a:lnTo>
                <a:lnTo>
                  <a:pt x="80769" y="47546"/>
                </a:lnTo>
                <a:lnTo>
                  <a:pt x="47374" y="81060"/>
                </a:lnTo>
                <a:lnTo>
                  <a:pt x="21918" y="121242"/>
                </a:lnTo>
                <a:lnTo>
                  <a:pt x="5695" y="166791"/>
                </a:lnTo>
                <a:lnTo>
                  <a:pt x="0" y="216408"/>
                </a:lnTo>
                <a:lnTo>
                  <a:pt x="5695" y="266024"/>
                </a:lnTo>
                <a:lnTo>
                  <a:pt x="21918" y="311573"/>
                </a:lnTo>
                <a:lnTo>
                  <a:pt x="47374" y="351755"/>
                </a:lnTo>
                <a:lnTo>
                  <a:pt x="80769" y="385269"/>
                </a:lnTo>
                <a:lnTo>
                  <a:pt x="120809" y="410817"/>
                </a:lnTo>
                <a:lnTo>
                  <a:pt x="166199" y="427099"/>
                </a:lnTo>
                <a:lnTo>
                  <a:pt x="215646" y="432816"/>
                </a:lnTo>
                <a:lnTo>
                  <a:pt x="265092" y="427099"/>
                </a:lnTo>
                <a:lnTo>
                  <a:pt x="310482" y="410817"/>
                </a:lnTo>
                <a:lnTo>
                  <a:pt x="350522" y="385269"/>
                </a:lnTo>
                <a:lnTo>
                  <a:pt x="383917" y="351755"/>
                </a:lnTo>
                <a:lnTo>
                  <a:pt x="409373" y="311573"/>
                </a:lnTo>
                <a:lnTo>
                  <a:pt x="425596" y="266024"/>
                </a:lnTo>
                <a:lnTo>
                  <a:pt x="431291" y="216408"/>
                </a:lnTo>
                <a:lnTo>
                  <a:pt x="425596" y="166791"/>
                </a:lnTo>
                <a:lnTo>
                  <a:pt x="409373" y="121242"/>
                </a:lnTo>
                <a:lnTo>
                  <a:pt x="383917" y="81060"/>
                </a:lnTo>
                <a:lnTo>
                  <a:pt x="350522" y="47546"/>
                </a:lnTo>
                <a:lnTo>
                  <a:pt x="310482" y="21998"/>
                </a:lnTo>
                <a:lnTo>
                  <a:pt x="265092" y="5716"/>
                </a:lnTo>
                <a:lnTo>
                  <a:pt x="215646" y="0"/>
                </a:lnTo>
                <a:close/>
              </a:path>
            </a:pathLst>
          </a:custGeom>
          <a:solidFill>
            <a:srgbClr val="BBC5D6">
              <a:alpha val="1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4424" y="3500628"/>
            <a:ext cx="431800" cy="433070"/>
          </a:xfrm>
          <a:custGeom>
            <a:avLst/>
            <a:gdLst/>
            <a:ahLst/>
            <a:cxnLst/>
            <a:rect l="l" t="t" r="r" b="b"/>
            <a:pathLst>
              <a:path w="431800" h="433070">
                <a:moveTo>
                  <a:pt x="0" y="216408"/>
                </a:moveTo>
                <a:lnTo>
                  <a:pt x="5695" y="166791"/>
                </a:lnTo>
                <a:lnTo>
                  <a:pt x="21918" y="121242"/>
                </a:lnTo>
                <a:lnTo>
                  <a:pt x="47374" y="81060"/>
                </a:lnTo>
                <a:lnTo>
                  <a:pt x="80769" y="47546"/>
                </a:lnTo>
                <a:lnTo>
                  <a:pt x="120809" y="21998"/>
                </a:lnTo>
                <a:lnTo>
                  <a:pt x="166199" y="5716"/>
                </a:lnTo>
                <a:lnTo>
                  <a:pt x="215646" y="0"/>
                </a:lnTo>
                <a:lnTo>
                  <a:pt x="265092" y="5716"/>
                </a:lnTo>
                <a:lnTo>
                  <a:pt x="310482" y="21998"/>
                </a:lnTo>
                <a:lnTo>
                  <a:pt x="350522" y="47546"/>
                </a:lnTo>
                <a:lnTo>
                  <a:pt x="383917" y="81060"/>
                </a:lnTo>
                <a:lnTo>
                  <a:pt x="409373" y="121242"/>
                </a:lnTo>
                <a:lnTo>
                  <a:pt x="425596" y="166791"/>
                </a:lnTo>
                <a:lnTo>
                  <a:pt x="431291" y="216408"/>
                </a:lnTo>
                <a:lnTo>
                  <a:pt x="425596" y="266024"/>
                </a:lnTo>
                <a:lnTo>
                  <a:pt x="409373" y="311573"/>
                </a:lnTo>
                <a:lnTo>
                  <a:pt x="383917" y="351755"/>
                </a:lnTo>
                <a:lnTo>
                  <a:pt x="350522" y="385269"/>
                </a:lnTo>
                <a:lnTo>
                  <a:pt x="310482" y="410817"/>
                </a:lnTo>
                <a:lnTo>
                  <a:pt x="265092" y="427099"/>
                </a:lnTo>
                <a:lnTo>
                  <a:pt x="215646" y="432816"/>
                </a:lnTo>
                <a:lnTo>
                  <a:pt x="166199" y="427099"/>
                </a:lnTo>
                <a:lnTo>
                  <a:pt x="120809" y="410817"/>
                </a:lnTo>
                <a:lnTo>
                  <a:pt x="80769" y="385269"/>
                </a:lnTo>
                <a:lnTo>
                  <a:pt x="47374" y="351755"/>
                </a:lnTo>
                <a:lnTo>
                  <a:pt x="21918" y="311573"/>
                </a:lnTo>
                <a:lnTo>
                  <a:pt x="5695" y="266024"/>
                </a:lnTo>
                <a:lnTo>
                  <a:pt x="0" y="216408"/>
                </a:lnTo>
                <a:close/>
              </a:path>
            </a:pathLst>
          </a:custGeom>
          <a:ln w="3175">
            <a:solidFill>
              <a:srgbClr val="BBC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03021" y="3592448"/>
            <a:ext cx="1250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45947" y="4005071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0" y="215645"/>
                </a:moveTo>
                <a:lnTo>
                  <a:pt x="5695" y="166191"/>
                </a:lnTo>
                <a:lnTo>
                  <a:pt x="21918" y="120798"/>
                </a:lnTo>
                <a:lnTo>
                  <a:pt x="47374" y="80758"/>
                </a:lnTo>
                <a:lnTo>
                  <a:pt x="80769" y="47366"/>
                </a:lnTo>
                <a:lnTo>
                  <a:pt x="120809" y="21913"/>
                </a:lnTo>
                <a:lnTo>
                  <a:pt x="166199" y="5693"/>
                </a:lnTo>
                <a:lnTo>
                  <a:pt x="215646" y="0"/>
                </a:lnTo>
                <a:lnTo>
                  <a:pt x="265092" y="5693"/>
                </a:lnTo>
                <a:lnTo>
                  <a:pt x="310482" y="21913"/>
                </a:lnTo>
                <a:lnTo>
                  <a:pt x="350522" y="47366"/>
                </a:lnTo>
                <a:lnTo>
                  <a:pt x="383917" y="80758"/>
                </a:lnTo>
                <a:lnTo>
                  <a:pt x="409373" y="120798"/>
                </a:lnTo>
                <a:lnTo>
                  <a:pt x="425596" y="166191"/>
                </a:lnTo>
                <a:lnTo>
                  <a:pt x="431292" y="215645"/>
                </a:lnTo>
                <a:lnTo>
                  <a:pt x="425596" y="265100"/>
                </a:lnTo>
                <a:lnTo>
                  <a:pt x="409373" y="310493"/>
                </a:lnTo>
                <a:lnTo>
                  <a:pt x="383917" y="350533"/>
                </a:lnTo>
                <a:lnTo>
                  <a:pt x="350522" y="383925"/>
                </a:lnTo>
                <a:lnTo>
                  <a:pt x="310482" y="409378"/>
                </a:lnTo>
                <a:lnTo>
                  <a:pt x="265092" y="425598"/>
                </a:lnTo>
                <a:lnTo>
                  <a:pt x="215646" y="431291"/>
                </a:lnTo>
                <a:lnTo>
                  <a:pt x="166199" y="425598"/>
                </a:lnTo>
                <a:lnTo>
                  <a:pt x="120809" y="409378"/>
                </a:lnTo>
                <a:lnTo>
                  <a:pt x="80769" y="383925"/>
                </a:lnTo>
                <a:lnTo>
                  <a:pt x="47374" y="350533"/>
                </a:lnTo>
                <a:lnTo>
                  <a:pt x="21918" y="310493"/>
                </a:lnTo>
                <a:lnTo>
                  <a:pt x="5695" y="265100"/>
                </a:lnTo>
                <a:lnTo>
                  <a:pt x="0" y="215645"/>
                </a:lnTo>
                <a:close/>
              </a:path>
            </a:pathLst>
          </a:custGeom>
          <a:ln w="317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03936" y="4096639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7E7E7E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33756" y="2784348"/>
            <a:ext cx="3357245" cy="76200"/>
          </a:xfrm>
          <a:custGeom>
            <a:avLst/>
            <a:gdLst/>
            <a:ahLst/>
            <a:cxnLst/>
            <a:rect l="l" t="t" r="r" b="b"/>
            <a:pathLst>
              <a:path w="3357245" h="76200">
                <a:moveTo>
                  <a:pt x="38100" y="0"/>
                </a:moveTo>
                <a:lnTo>
                  <a:pt x="23268" y="2988"/>
                </a:lnTo>
                <a:lnTo>
                  <a:pt x="11158" y="11144"/>
                </a:lnTo>
                <a:lnTo>
                  <a:pt x="2993" y="23252"/>
                </a:lnTo>
                <a:lnTo>
                  <a:pt x="0" y="38100"/>
                </a:lnTo>
                <a:lnTo>
                  <a:pt x="2993" y="52947"/>
                </a:lnTo>
                <a:lnTo>
                  <a:pt x="11158" y="65055"/>
                </a:lnTo>
                <a:lnTo>
                  <a:pt x="23268" y="73211"/>
                </a:lnTo>
                <a:lnTo>
                  <a:pt x="38100" y="76200"/>
                </a:lnTo>
                <a:lnTo>
                  <a:pt x="52931" y="73211"/>
                </a:lnTo>
                <a:lnTo>
                  <a:pt x="65041" y="65055"/>
                </a:lnTo>
                <a:lnTo>
                  <a:pt x="73206" y="52947"/>
                </a:lnTo>
                <a:lnTo>
                  <a:pt x="74919" y="44450"/>
                </a:lnTo>
                <a:lnTo>
                  <a:pt x="38100" y="44450"/>
                </a:lnTo>
                <a:lnTo>
                  <a:pt x="38100" y="31750"/>
                </a:lnTo>
                <a:lnTo>
                  <a:pt x="74919" y="31750"/>
                </a:lnTo>
                <a:lnTo>
                  <a:pt x="73206" y="23252"/>
                </a:lnTo>
                <a:lnTo>
                  <a:pt x="65041" y="11144"/>
                </a:lnTo>
                <a:lnTo>
                  <a:pt x="52931" y="2988"/>
                </a:lnTo>
                <a:lnTo>
                  <a:pt x="38100" y="0"/>
                </a:lnTo>
                <a:close/>
              </a:path>
              <a:path w="3357245" h="76200">
                <a:moveTo>
                  <a:pt x="3318636" y="0"/>
                </a:moveTo>
                <a:lnTo>
                  <a:pt x="3303789" y="2988"/>
                </a:lnTo>
                <a:lnTo>
                  <a:pt x="3291681" y="11144"/>
                </a:lnTo>
                <a:lnTo>
                  <a:pt x="3283525" y="23252"/>
                </a:lnTo>
                <a:lnTo>
                  <a:pt x="3280536" y="38100"/>
                </a:lnTo>
                <a:lnTo>
                  <a:pt x="3283525" y="52947"/>
                </a:lnTo>
                <a:lnTo>
                  <a:pt x="3291681" y="65055"/>
                </a:lnTo>
                <a:lnTo>
                  <a:pt x="3303789" y="73211"/>
                </a:lnTo>
                <a:lnTo>
                  <a:pt x="3318636" y="76200"/>
                </a:lnTo>
                <a:lnTo>
                  <a:pt x="3333430" y="73211"/>
                </a:lnTo>
                <a:lnTo>
                  <a:pt x="3345545" y="65055"/>
                </a:lnTo>
                <a:lnTo>
                  <a:pt x="3353730" y="52947"/>
                </a:lnTo>
                <a:lnTo>
                  <a:pt x="3355451" y="44450"/>
                </a:lnTo>
                <a:lnTo>
                  <a:pt x="3318636" y="44450"/>
                </a:lnTo>
                <a:lnTo>
                  <a:pt x="3318636" y="31750"/>
                </a:lnTo>
                <a:lnTo>
                  <a:pt x="3355451" y="31750"/>
                </a:lnTo>
                <a:lnTo>
                  <a:pt x="3353730" y="23252"/>
                </a:lnTo>
                <a:lnTo>
                  <a:pt x="3345545" y="11144"/>
                </a:lnTo>
                <a:lnTo>
                  <a:pt x="3333430" y="2988"/>
                </a:lnTo>
                <a:lnTo>
                  <a:pt x="3318636" y="0"/>
                </a:lnTo>
                <a:close/>
              </a:path>
              <a:path w="3357245" h="76200">
                <a:moveTo>
                  <a:pt x="74919" y="31750"/>
                </a:moveTo>
                <a:lnTo>
                  <a:pt x="38100" y="31750"/>
                </a:lnTo>
                <a:lnTo>
                  <a:pt x="38100" y="44450"/>
                </a:lnTo>
                <a:lnTo>
                  <a:pt x="74919" y="44450"/>
                </a:lnTo>
                <a:lnTo>
                  <a:pt x="76200" y="38100"/>
                </a:lnTo>
                <a:lnTo>
                  <a:pt x="74919" y="31750"/>
                </a:lnTo>
                <a:close/>
              </a:path>
              <a:path w="3357245" h="76200">
                <a:moveTo>
                  <a:pt x="3281815" y="31750"/>
                </a:moveTo>
                <a:lnTo>
                  <a:pt x="74919" y="31750"/>
                </a:lnTo>
                <a:lnTo>
                  <a:pt x="76200" y="38100"/>
                </a:lnTo>
                <a:lnTo>
                  <a:pt x="74919" y="44450"/>
                </a:lnTo>
                <a:lnTo>
                  <a:pt x="3281815" y="44450"/>
                </a:lnTo>
                <a:lnTo>
                  <a:pt x="3280536" y="38100"/>
                </a:lnTo>
                <a:lnTo>
                  <a:pt x="3281815" y="31750"/>
                </a:lnTo>
                <a:close/>
              </a:path>
              <a:path w="3357245" h="76200">
                <a:moveTo>
                  <a:pt x="3355451" y="31750"/>
                </a:moveTo>
                <a:lnTo>
                  <a:pt x="3318636" y="31750"/>
                </a:lnTo>
                <a:lnTo>
                  <a:pt x="3318636" y="44450"/>
                </a:lnTo>
                <a:lnTo>
                  <a:pt x="3355451" y="44450"/>
                </a:lnTo>
                <a:lnTo>
                  <a:pt x="3356736" y="38100"/>
                </a:lnTo>
                <a:lnTo>
                  <a:pt x="3355451" y="3175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64102" y="3573017"/>
            <a:ext cx="73660" cy="337185"/>
          </a:xfrm>
          <a:custGeom>
            <a:avLst/>
            <a:gdLst/>
            <a:ahLst/>
            <a:cxnLst/>
            <a:rect l="l" t="t" r="r" b="b"/>
            <a:pathLst>
              <a:path w="73660" h="337185">
                <a:moveTo>
                  <a:pt x="0" y="0"/>
                </a:moveTo>
                <a:lnTo>
                  <a:pt x="0" y="336804"/>
                </a:lnTo>
                <a:lnTo>
                  <a:pt x="73151" y="168402"/>
                </a:lnTo>
                <a:lnTo>
                  <a:pt x="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64102" y="3573017"/>
            <a:ext cx="73660" cy="337185"/>
          </a:xfrm>
          <a:custGeom>
            <a:avLst/>
            <a:gdLst/>
            <a:ahLst/>
            <a:cxnLst/>
            <a:rect l="l" t="t" r="r" b="b"/>
            <a:pathLst>
              <a:path w="73660" h="337185">
                <a:moveTo>
                  <a:pt x="0" y="336804"/>
                </a:moveTo>
                <a:lnTo>
                  <a:pt x="73151" y="168402"/>
                </a:lnTo>
                <a:lnTo>
                  <a:pt x="0" y="0"/>
                </a:lnTo>
                <a:lnTo>
                  <a:pt x="0" y="336804"/>
                </a:lnTo>
                <a:close/>
              </a:path>
            </a:pathLst>
          </a:custGeom>
          <a:ln w="2590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086859" y="3491817"/>
            <a:ext cx="6973570" cy="1625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95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somme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sono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riscosse dall'istituto che gestisce il servizio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di cassa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,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previa  emissione di reversali d'incasso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parte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della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Scuola. L'istituto cassiere non può  rifiutare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riscossione di somme destinate alla Scuola, ancorché non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siano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state 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emesse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relative reversali, salvo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richiedere, subito dopo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riscossione,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la 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regolarizzazione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contabile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alla</a:t>
            </a:r>
            <a:r>
              <a:rPr sz="1400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Scuola.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173841" y="6555545"/>
            <a:ext cx="2571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60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13715" y="879474"/>
            <a:ext cx="64096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In merito alla fase di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riscossione, si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evidenzia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inoltre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quanto</a:t>
            </a:r>
            <a:r>
              <a:rPr sz="1600" b="1" spc="2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segue: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40430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Le fasi </a:t>
            </a:r>
            <a:r>
              <a:rPr spc="-5" dirty="0"/>
              <a:t>delle </a:t>
            </a:r>
            <a:r>
              <a:rPr dirty="0"/>
              <a:t>entrate e </a:t>
            </a:r>
            <a:r>
              <a:rPr spc="-5" dirty="0"/>
              <a:t>delle</a:t>
            </a:r>
            <a:r>
              <a:rPr spc="-114" dirty="0"/>
              <a:t> </a:t>
            </a:r>
            <a:r>
              <a:rPr dirty="0"/>
              <a:t>spese</a:t>
            </a:r>
          </a:p>
        </p:txBody>
      </p:sp>
      <p:sp>
        <p:nvSpPr>
          <p:cNvPr id="7" name="object 7"/>
          <p:cNvSpPr/>
          <p:nvPr/>
        </p:nvSpPr>
        <p:spPr>
          <a:xfrm>
            <a:off x="1103375" y="2205202"/>
            <a:ext cx="2446020" cy="5410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58695" y="2264625"/>
            <a:ext cx="1135392" cy="4755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29283" y="2231135"/>
            <a:ext cx="2344420" cy="439420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08585" rIns="0" bIns="0" rtlCol="0">
            <a:spAutoFit/>
          </a:bodyPr>
          <a:lstStyle/>
          <a:p>
            <a:pPr marL="762635">
              <a:lnSpc>
                <a:spcPct val="100000"/>
              </a:lnSpc>
              <a:spcBef>
                <a:spcPts val="855"/>
              </a:spcBef>
            </a:pP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ENTRATE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53439" y="3014472"/>
            <a:ext cx="2807335" cy="396240"/>
          </a:xfrm>
          <a:custGeom>
            <a:avLst/>
            <a:gdLst/>
            <a:ahLst/>
            <a:cxnLst/>
            <a:rect l="l" t="t" r="r" b="b"/>
            <a:pathLst>
              <a:path w="2807335" h="396239">
                <a:moveTo>
                  <a:pt x="0" y="79375"/>
                </a:moveTo>
                <a:lnTo>
                  <a:pt x="6241" y="48488"/>
                </a:lnTo>
                <a:lnTo>
                  <a:pt x="23263" y="23256"/>
                </a:lnTo>
                <a:lnTo>
                  <a:pt x="48509" y="6240"/>
                </a:lnTo>
                <a:lnTo>
                  <a:pt x="79425" y="0"/>
                </a:lnTo>
                <a:lnTo>
                  <a:pt x="2727833" y="0"/>
                </a:lnTo>
                <a:lnTo>
                  <a:pt x="2758719" y="6240"/>
                </a:lnTo>
                <a:lnTo>
                  <a:pt x="2783951" y="23256"/>
                </a:lnTo>
                <a:lnTo>
                  <a:pt x="2800967" y="48488"/>
                </a:lnTo>
                <a:lnTo>
                  <a:pt x="2807208" y="79375"/>
                </a:lnTo>
                <a:lnTo>
                  <a:pt x="2807208" y="316864"/>
                </a:lnTo>
                <a:lnTo>
                  <a:pt x="2800967" y="347751"/>
                </a:lnTo>
                <a:lnTo>
                  <a:pt x="2783951" y="372983"/>
                </a:lnTo>
                <a:lnTo>
                  <a:pt x="2758719" y="389999"/>
                </a:lnTo>
                <a:lnTo>
                  <a:pt x="2727833" y="396239"/>
                </a:lnTo>
                <a:lnTo>
                  <a:pt x="79425" y="396239"/>
                </a:lnTo>
                <a:lnTo>
                  <a:pt x="48509" y="389999"/>
                </a:lnTo>
                <a:lnTo>
                  <a:pt x="23263" y="372983"/>
                </a:lnTo>
                <a:lnTo>
                  <a:pt x="6241" y="347751"/>
                </a:lnTo>
                <a:lnTo>
                  <a:pt x="0" y="316864"/>
                </a:lnTo>
                <a:lnTo>
                  <a:pt x="0" y="79375"/>
                </a:lnTo>
                <a:close/>
              </a:path>
            </a:pathLst>
          </a:custGeom>
          <a:ln w="317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71499" y="3088386"/>
            <a:ext cx="12090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7E7E7E"/>
                </a:solidFill>
                <a:latin typeface="Arial"/>
                <a:cs typeface="Arial"/>
              </a:rPr>
              <a:t>Accertamento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53439" y="3537203"/>
            <a:ext cx="2807335" cy="396240"/>
          </a:xfrm>
          <a:custGeom>
            <a:avLst/>
            <a:gdLst/>
            <a:ahLst/>
            <a:cxnLst/>
            <a:rect l="l" t="t" r="r" b="b"/>
            <a:pathLst>
              <a:path w="2807335" h="396239">
                <a:moveTo>
                  <a:pt x="0" y="79375"/>
                </a:moveTo>
                <a:lnTo>
                  <a:pt x="6241" y="48488"/>
                </a:lnTo>
                <a:lnTo>
                  <a:pt x="23263" y="23256"/>
                </a:lnTo>
                <a:lnTo>
                  <a:pt x="48509" y="6240"/>
                </a:lnTo>
                <a:lnTo>
                  <a:pt x="79425" y="0"/>
                </a:lnTo>
                <a:lnTo>
                  <a:pt x="2727833" y="0"/>
                </a:lnTo>
                <a:lnTo>
                  <a:pt x="2758719" y="6240"/>
                </a:lnTo>
                <a:lnTo>
                  <a:pt x="2783951" y="23256"/>
                </a:lnTo>
                <a:lnTo>
                  <a:pt x="2800967" y="48488"/>
                </a:lnTo>
                <a:lnTo>
                  <a:pt x="2807208" y="79375"/>
                </a:lnTo>
                <a:lnTo>
                  <a:pt x="2807208" y="316865"/>
                </a:lnTo>
                <a:lnTo>
                  <a:pt x="2800967" y="347751"/>
                </a:lnTo>
                <a:lnTo>
                  <a:pt x="2783951" y="372983"/>
                </a:lnTo>
                <a:lnTo>
                  <a:pt x="2758719" y="389999"/>
                </a:lnTo>
                <a:lnTo>
                  <a:pt x="2727833" y="396240"/>
                </a:lnTo>
                <a:lnTo>
                  <a:pt x="79425" y="396240"/>
                </a:lnTo>
                <a:lnTo>
                  <a:pt x="48509" y="389999"/>
                </a:lnTo>
                <a:lnTo>
                  <a:pt x="23263" y="372983"/>
                </a:lnTo>
                <a:lnTo>
                  <a:pt x="6241" y="347751"/>
                </a:lnTo>
                <a:lnTo>
                  <a:pt x="0" y="316865"/>
                </a:lnTo>
                <a:lnTo>
                  <a:pt x="0" y="79375"/>
                </a:lnTo>
                <a:close/>
              </a:path>
            </a:pathLst>
          </a:custGeom>
          <a:ln w="317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71499" y="3610483"/>
            <a:ext cx="10737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7E7E7E"/>
                </a:solidFill>
                <a:latin typeface="Arial"/>
                <a:cs typeface="Arial"/>
              </a:rPr>
              <a:t>Riscossione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53439" y="4041647"/>
            <a:ext cx="2807335" cy="394970"/>
          </a:xfrm>
          <a:custGeom>
            <a:avLst/>
            <a:gdLst/>
            <a:ahLst/>
            <a:cxnLst/>
            <a:rect l="l" t="t" r="r" b="b"/>
            <a:pathLst>
              <a:path w="2807335" h="394970">
                <a:moveTo>
                  <a:pt x="2728087" y="0"/>
                </a:moveTo>
                <a:lnTo>
                  <a:pt x="79121" y="0"/>
                </a:lnTo>
                <a:lnTo>
                  <a:pt x="48322" y="6219"/>
                </a:lnTo>
                <a:lnTo>
                  <a:pt x="23172" y="23177"/>
                </a:lnTo>
                <a:lnTo>
                  <a:pt x="6217" y="48327"/>
                </a:lnTo>
                <a:lnTo>
                  <a:pt x="0" y="79120"/>
                </a:lnTo>
                <a:lnTo>
                  <a:pt x="0" y="315594"/>
                </a:lnTo>
                <a:lnTo>
                  <a:pt x="6217" y="346388"/>
                </a:lnTo>
                <a:lnTo>
                  <a:pt x="23172" y="371538"/>
                </a:lnTo>
                <a:lnTo>
                  <a:pt x="48322" y="388496"/>
                </a:lnTo>
                <a:lnTo>
                  <a:pt x="79121" y="394715"/>
                </a:lnTo>
                <a:lnTo>
                  <a:pt x="2728087" y="394715"/>
                </a:lnTo>
                <a:lnTo>
                  <a:pt x="2758880" y="388496"/>
                </a:lnTo>
                <a:lnTo>
                  <a:pt x="2784030" y="371538"/>
                </a:lnTo>
                <a:lnTo>
                  <a:pt x="2800988" y="346388"/>
                </a:lnTo>
                <a:lnTo>
                  <a:pt x="2807208" y="315594"/>
                </a:lnTo>
                <a:lnTo>
                  <a:pt x="2807208" y="79120"/>
                </a:lnTo>
                <a:lnTo>
                  <a:pt x="2800988" y="48327"/>
                </a:lnTo>
                <a:lnTo>
                  <a:pt x="2784030" y="23177"/>
                </a:lnTo>
                <a:lnTo>
                  <a:pt x="2758880" y="6219"/>
                </a:lnTo>
                <a:lnTo>
                  <a:pt x="2728087" y="0"/>
                </a:lnTo>
                <a:close/>
              </a:path>
            </a:pathLst>
          </a:custGeom>
          <a:solidFill>
            <a:srgbClr val="BBC5D6">
              <a:alpha val="1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53439" y="4041647"/>
            <a:ext cx="2807335" cy="394970"/>
          </a:xfrm>
          <a:custGeom>
            <a:avLst/>
            <a:gdLst/>
            <a:ahLst/>
            <a:cxnLst/>
            <a:rect l="l" t="t" r="r" b="b"/>
            <a:pathLst>
              <a:path w="2807335" h="394970">
                <a:moveTo>
                  <a:pt x="0" y="79120"/>
                </a:moveTo>
                <a:lnTo>
                  <a:pt x="6217" y="48327"/>
                </a:lnTo>
                <a:lnTo>
                  <a:pt x="23172" y="23177"/>
                </a:lnTo>
                <a:lnTo>
                  <a:pt x="48322" y="6219"/>
                </a:lnTo>
                <a:lnTo>
                  <a:pt x="79121" y="0"/>
                </a:lnTo>
                <a:lnTo>
                  <a:pt x="2728087" y="0"/>
                </a:lnTo>
                <a:lnTo>
                  <a:pt x="2758880" y="6219"/>
                </a:lnTo>
                <a:lnTo>
                  <a:pt x="2784030" y="23177"/>
                </a:lnTo>
                <a:lnTo>
                  <a:pt x="2800988" y="48327"/>
                </a:lnTo>
                <a:lnTo>
                  <a:pt x="2807208" y="79120"/>
                </a:lnTo>
                <a:lnTo>
                  <a:pt x="2807208" y="315594"/>
                </a:lnTo>
                <a:lnTo>
                  <a:pt x="2800988" y="346388"/>
                </a:lnTo>
                <a:lnTo>
                  <a:pt x="2784030" y="371538"/>
                </a:lnTo>
                <a:lnTo>
                  <a:pt x="2758880" y="388496"/>
                </a:lnTo>
                <a:lnTo>
                  <a:pt x="2728087" y="394715"/>
                </a:lnTo>
                <a:lnTo>
                  <a:pt x="79121" y="394715"/>
                </a:lnTo>
                <a:lnTo>
                  <a:pt x="48322" y="388496"/>
                </a:lnTo>
                <a:lnTo>
                  <a:pt x="23172" y="371538"/>
                </a:lnTo>
                <a:lnTo>
                  <a:pt x="6217" y="346388"/>
                </a:lnTo>
                <a:lnTo>
                  <a:pt x="0" y="315594"/>
                </a:lnTo>
                <a:lnTo>
                  <a:pt x="0" y="79120"/>
                </a:lnTo>
                <a:close/>
              </a:path>
            </a:pathLst>
          </a:custGeom>
          <a:ln w="3175">
            <a:solidFill>
              <a:srgbClr val="BBC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71499" y="4114546"/>
            <a:ext cx="103631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Versamento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36041" y="2205989"/>
            <a:ext cx="504825" cy="502920"/>
          </a:xfrm>
          <a:custGeom>
            <a:avLst/>
            <a:gdLst/>
            <a:ahLst/>
            <a:cxnLst/>
            <a:rect l="l" t="t" r="r" b="b"/>
            <a:pathLst>
              <a:path w="504825" h="502919">
                <a:moveTo>
                  <a:pt x="0" y="251460"/>
                </a:moveTo>
                <a:lnTo>
                  <a:pt x="4063" y="206243"/>
                </a:lnTo>
                <a:lnTo>
                  <a:pt x="15780" y="163693"/>
                </a:lnTo>
                <a:lnTo>
                  <a:pt x="34436" y="124516"/>
                </a:lnTo>
                <a:lnTo>
                  <a:pt x="59321" y="89422"/>
                </a:lnTo>
                <a:lnTo>
                  <a:pt x="89720" y="59120"/>
                </a:lnTo>
                <a:lnTo>
                  <a:pt x="124922" y="34318"/>
                </a:lnTo>
                <a:lnTo>
                  <a:pt x="164215" y="15725"/>
                </a:lnTo>
                <a:lnTo>
                  <a:pt x="206886" y="4049"/>
                </a:lnTo>
                <a:lnTo>
                  <a:pt x="252222" y="0"/>
                </a:lnTo>
                <a:lnTo>
                  <a:pt x="297557" y="4049"/>
                </a:lnTo>
                <a:lnTo>
                  <a:pt x="340228" y="15725"/>
                </a:lnTo>
                <a:lnTo>
                  <a:pt x="379521" y="34318"/>
                </a:lnTo>
                <a:lnTo>
                  <a:pt x="414723" y="59120"/>
                </a:lnTo>
                <a:lnTo>
                  <a:pt x="445122" y="89422"/>
                </a:lnTo>
                <a:lnTo>
                  <a:pt x="470007" y="124516"/>
                </a:lnTo>
                <a:lnTo>
                  <a:pt x="488663" y="163693"/>
                </a:lnTo>
                <a:lnTo>
                  <a:pt x="500380" y="206243"/>
                </a:lnTo>
                <a:lnTo>
                  <a:pt x="504444" y="251460"/>
                </a:lnTo>
                <a:lnTo>
                  <a:pt x="500380" y="296676"/>
                </a:lnTo>
                <a:lnTo>
                  <a:pt x="488663" y="339226"/>
                </a:lnTo>
                <a:lnTo>
                  <a:pt x="470007" y="378403"/>
                </a:lnTo>
                <a:lnTo>
                  <a:pt x="445122" y="413497"/>
                </a:lnTo>
                <a:lnTo>
                  <a:pt x="414723" y="443799"/>
                </a:lnTo>
                <a:lnTo>
                  <a:pt x="379521" y="468601"/>
                </a:lnTo>
                <a:lnTo>
                  <a:pt x="340228" y="487194"/>
                </a:lnTo>
                <a:lnTo>
                  <a:pt x="297557" y="498870"/>
                </a:lnTo>
                <a:lnTo>
                  <a:pt x="252222" y="502920"/>
                </a:lnTo>
                <a:lnTo>
                  <a:pt x="206886" y="498870"/>
                </a:lnTo>
                <a:lnTo>
                  <a:pt x="164215" y="487194"/>
                </a:lnTo>
                <a:lnTo>
                  <a:pt x="124922" y="468601"/>
                </a:lnTo>
                <a:lnTo>
                  <a:pt x="89720" y="443799"/>
                </a:lnTo>
                <a:lnTo>
                  <a:pt x="59321" y="413497"/>
                </a:lnTo>
                <a:lnTo>
                  <a:pt x="34436" y="378403"/>
                </a:lnTo>
                <a:lnTo>
                  <a:pt x="15780" y="339226"/>
                </a:lnTo>
                <a:lnTo>
                  <a:pt x="4063" y="296676"/>
                </a:lnTo>
                <a:lnTo>
                  <a:pt x="0" y="251460"/>
                </a:lnTo>
                <a:close/>
              </a:path>
            </a:pathLst>
          </a:custGeom>
          <a:ln w="28956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3190" y="2304288"/>
            <a:ext cx="247015" cy="301625"/>
          </a:xfrm>
          <a:custGeom>
            <a:avLst/>
            <a:gdLst/>
            <a:ahLst/>
            <a:cxnLst/>
            <a:rect l="l" t="t" r="r" b="b"/>
            <a:pathLst>
              <a:path w="247015" h="301625">
                <a:moveTo>
                  <a:pt x="161535" y="72516"/>
                </a:moveTo>
                <a:lnTo>
                  <a:pt x="83353" y="72516"/>
                </a:lnTo>
                <a:lnTo>
                  <a:pt x="79632" y="75184"/>
                </a:lnTo>
                <a:lnTo>
                  <a:pt x="79632" y="80645"/>
                </a:lnTo>
                <a:lnTo>
                  <a:pt x="83353" y="83312"/>
                </a:lnTo>
                <a:lnTo>
                  <a:pt x="161535" y="83312"/>
                </a:lnTo>
                <a:lnTo>
                  <a:pt x="165268" y="80645"/>
                </a:lnTo>
                <a:lnTo>
                  <a:pt x="165268" y="75184"/>
                </a:lnTo>
                <a:lnTo>
                  <a:pt x="161535" y="72516"/>
                </a:lnTo>
                <a:close/>
              </a:path>
              <a:path w="247015" h="301625">
                <a:moveTo>
                  <a:pt x="50376" y="8616"/>
                </a:moveTo>
                <a:lnTo>
                  <a:pt x="38687" y="10795"/>
                </a:lnTo>
                <a:lnTo>
                  <a:pt x="34610" y="15940"/>
                </a:lnTo>
                <a:lnTo>
                  <a:pt x="34027" y="21859"/>
                </a:lnTo>
                <a:lnTo>
                  <a:pt x="37634" y="26279"/>
                </a:lnTo>
                <a:lnTo>
                  <a:pt x="46130" y="26924"/>
                </a:lnTo>
                <a:lnTo>
                  <a:pt x="62012" y="29767"/>
                </a:lnTo>
                <a:lnTo>
                  <a:pt x="78242" y="39957"/>
                </a:lnTo>
                <a:lnTo>
                  <a:pt x="89585" y="53695"/>
                </a:lnTo>
                <a:lnTo>
                  <a:pt x="90808" y="67183"/>
                </a:lnTo>
                <a:lnTo>
                  <a:pt x="154092" y="67183"/>
                </a:lnTo>
                <a:lnTo>
                  <a:pt x="184459" y="29767"/>
                </a:lnTo>
                <a:lnTo>
                  <a:pt x="207785" y="25904"/>
                </a:lnTo>
                <a:lnTo>
                  <a:pt x="212265" y="20859"/>
                </a:lnTo>
                <a:lnTo>
                  <a:pt x="212126" y="18796"/>
                </a:lnTo>
                <a:lnTo>
                  <a:pt x="83353" y="18796"/>
                </a:lnTo>
                <a:lnTo>
                  <a:pt x="73758" y="16402"/>
                </a:lnTo>
                <a:lnTo>
                  <a:pt x="62416" y="11747"/>
                </a:lnTo>
                <a:lnTo>
                  <a:pt x="50376" y="8616"/>
                </a:lnTo>
                <a:close/>
              </a:path>
              <a:path w="247015" h="301625">
                <a:moveTo>
                  <a:pt x="124311" y="0"/>
                </a:moveTo>
                <a:lnTo>
                  <a:pt x="107965" y="2936"/>
                </a:lnTo>
                <a:lnTo>
                  <a:pt x="99646" y="9398"/>
                </a:lnTo>
                <a:lnTo>
                  <a:pt x="93420" y="15859"/>
                </a:lnTo>
                <a:lnTo>
                  <a:pt x="83353" y="18796"/>
                </a:lnTo>
                <a:lnTo>
                  <a:pt x="161535" y="18796"/>
                </a:lnTo>
                <a:lnTo>
                  <a:pt x="151534" y="15859"/>
                </a:lnTo>
                <a:lnTo>
                  <a:pt x="145718" y="9398"/>
                </a:lnTo>
                <a:lnTo>
                  <a:pt x="138505" y="2936"/>
                </a:lnTo>
                <a:lnTo>
                  <a:pt x="124311" y="0"/>
                </a:lnTo>
                <a:close/>
              </a:path>
              <a:path w="247015" h="301625">
                <a:moveTo>
                  <a:pt x="206213" y="10795"/>
                </a:moveTo>
                <a:lnTo>
                  <a:pt x="191379" y="10866"/>
                </a:lnTo>
                <a:lnTo>
                  <a:pt x="179688" y="13747"/>
                </a:lnTo>
                <a:lnTo>
                  <a:pt x="170089" y="17152"/>
                </a:lnTo>
                <a:lnTo>
                  <a:pt x="161535" y="18796"/>
                </a:lnTo>
                <a:lnTo>
                  <a:pt x="212126" y="18796"/>
                </a:lnTo>
                <a:lnTo>
                  <a:pt x="211858" y="14815"/>
                </a:lnTo>
                <a:lnTo>
                  <a:pt x="206213" y="10795"/>
                </a:lnTo>
                <a:close/>
              </a:path>
              <a:path w="247015" h="301625">
                <a:moveTo>
                  <a:pt x="154092" y="88646"/>
                </a:moveTo>
                <a:lnTo>
                  <a:pt x="90808" y="88646"/>
                </a:lnTo>
                <a:lnTo>
                  <a:pt x="77891" y="100742"/>
                </a:lnTo>
                <a:lnTo>
                  <a:pt x="47876" y="124936"/>
                </a:lnTo>
                <a:lnTo>
                  <a:pt x="17745" y="161226"/>
                </a:lnTo>
                <a:lnTo>
                  <a:pt x="6282" y="205206"/>
                </a:lnTo>
                <a:lnTo>
                  <a:pt x="4809" y="231139"/>
                </a:lnTo>
                <a:lnTo>
                  <a:pt x="5236" y="248874"/>
                </a:lnTo>
                <a:lnTo>
                  <a:pt x="8906" y="268732"/>
                </a:lnTo>
                <a:lnTo>
                  <a:pt x="8264" y="275963"/>
                </a:lnTo>
                <a:lnTo>
                  <a:pt x="3783" y="284479"/>
                </a:lnTo>
                <a:lnTo>
                  <a:pt x="0" y="292520"/>
                </a:lnTo>
                <a:lnTo>
                  <a:pt x="1451" y="298323"/>
                </a:lnTo>
                <a:lnTo>
                  <a:pt x="8843" y="301261"/>
                </a:lnTo>
                <a:lnTo>
                  <a:pt x="18674" y="299926"/>
                </a:lnTo>
                <a:lnTo>
                  <a:pt x="29203" y="297090"/>
                </a:lnTo>
                <a:lnTo>
                  <a:pt x="38687" y="295528"/>
                </a:lnTo>
                <a:lnTo>
                  <a:pt x="244904" y="295528"/>
                </a:lnTo>
                <a:lnTo>
                  <a:pt x="246471" y="292520"/>
                </a:lnTo>
                <a:lnTo>
                  <a:pt x="242513" y="284479"/>
                </a:lnTo>
                <a:lnTo>
                  <a:pt x="237159" y="275963"/>
                </a:lnTo>
                <a:lnTo>
                  <a:pt x="235995" y="268732"/>
                </a:lnTo>
                <a:lnTo>
                  <a:pt x="131753" y="268732"/>
                </a:lnTo>
                <a:lnTo>
                  <a:pt x="109414" y="266064"/>
                </a:lnTo>
                <a:lnTo>
                  <a:pt x="109414" y="255270"/>
                </a:lnTo>
                <a:lnTo>
                  <a:pt x="98888" y="253226"/>
                </a:lnTo>
                <a:lnTo>
                  <a:pt x="60555" y="232076"/>
                </a:lnTo>
                <a:lnTo>
                  <a:pt x="57293" y="217677"/>
                </a:lnTo>
                <a:lnTo>
                  <a:pt x="146650" y="217677"/>
                </a:lnTo>
                <a:lnTo>
                  <a:pt x="131873" y="212770"/>
                </a:lnTo>
                <a:lnTo>
                  <a:pt x="91154" y="204051"/>
                </a:lnTo>
                <a:lnTo>
                  <a:pt x="61027" y="182752"/>
                </a:lnTo>
                <a:lnTo>
                  <a:pt x="61027" y="174625"/>
                </a:lnTo>
                <a:lnTo>
                  <a:pt x="93599" y="145764"/>
                </a:lnTo>
                <a:lnTo>
                  <a:pt x="116869" y="142366"/>
                </a:lnTo>
                <a:lnTo>
                  <a:pt x="116869" y="134365"/>
                </a:lnTo>
                <a:lnTo>
                  <a:pt x="207088" y="134365"/>
                </a:lnTo>
                <a:lnTo>
                  <a:pt x="197025" y="124936"/>
                </a:lnTo>
                <a:lnTo>
                  <a:pt x="167009" y="100742"/>
                </a:lnTo>
                <a:lnTo>
                  <a:pt x="154092" y="88646"/>
                </a:lnTo>
                <a:close/>
              </a:path>
              <a:path w="247015" h="301625">
                <a:moveTo>
                  <a:pt x="244904" y="295528"/>
                </a:moveTo>
                <a:lnTo>
                  <a:pt x="206213" y="295528"/>
                </a:lnTo>
                <a:lnTo>
                  <a:pt x="215698" y="297090"/>
                </a:lnTo>
                <a:lnTo>
                  <a:pt x="226227" y="299926"/>
                </a:lnTo>
                <a:lnTo>
                  <a:pt x="236058" y="301261"/>
                </a:lnTo>
                <a:lnTo>
                  <a:pt x="243450" y="298323"/>
                </a:lnTo>
                <a:lnTo>
                  <a:pt x="244904" y="295528"/>
                </a:lnTo>
                <a:close/>
              </a:path>
              <a:path w="247015" h="301625">
                <a:moveTo>
                  <a:pt x="206213" y="295528"/>
                </a:moveTo>
                <a:lnTo>
                  <a:pt x="38687" y="295528"/>
                </a:lnTo>
                <a:lnTo>
                  <a:pt x="58872" y="295965"/>
                </a:lnTo>
                <a:lnTo>
                  <a:pt x="102033" y="297886"/>
                </a:lnTo>
                <a:lnTo>
                  <a:pt x="124311" y="298323"/>
                </a:lnTo>
                <a:lnTo>
                  <a:pt x="144438" y="297886"/>
                </a:lnTo>
                <a:lnTo>
                  <a:pt x="186086" y="295965"/>
                </a:lnTo>
                <a:lnTo>
                  <a:pt x="206213" y="295528"/>
                </a:lnTo>
                <a:close/>
              </a:path>
              <a:path w="247015" h="301625">
                <a:moveTo>
                  <a:pt x="124776" y="162194"/>
                </a:moveTo>
                <a:lnTo>
                  <a:pt x="112616" y="162427"/>
                </a:lnTo>
                <a:lnTo>
                  <a:pt x="105693" y="163957"/>
                </a:lnTo>
                <a:lnTo>
                  <a:pt x="98250" y="169290"/>
                </a:lnTo>
                <a:lnTo>
                  <a:pt x="98250" y="174625"/>
                </a:lnTo>
                <a:lnTo>
                  <a:pt x="101972" y="177291"/>
                </a:lnTo>
                <a:lnTo>
                  <a:pt x="110521" y="180907"/>
                </a:lnTo>
                <a:lnTo>
                  <a:pt x="122911" y="183737"/>
                </a:lnTo>
                <a:lnTo>
                  <a:pt x="136001" y="186043"/>
                </a:lnTo>
                <a:lnTo>
                  <a:pt x="146650" y="188087"/>
                </a:lnTo>
                <a:lnTo>
                  <a:pt x="154966" y="190523"/>
                </a:lnTo>
                <a:lnTo>
                  <a:pt x="162936" y="193484"/>
                </a:lnTo>
                <a:lnTo>
                  <a:pt x="170208" y="196445"/>
                </a:lnTo>
                <a:lnTo>
                  <a:pt x="176432" y="198882"/>
                </a:lnTo>
                <a:lnTo>
                  <a:pt x="183874" y="204215"/>
                </a:lnTo>
                <a:lnTo>
                  <a:pt x="187595" y="212216"/>
                </a:lnTo>
                <a:lnTo>
                  <a:pt x="187595" y="220345"/>
                </a:lnTo>
                <a:lnTo>
                  <a:pt x="155023" y="252920"/>
                </a:lnTo>
                <a:lnTo>
                  <a:pt x="131753" y="255270"/>
                </a:lnTo>
                <a:lnTo>
                  <a:pt x="131753" y="268732"/>
                </a:lnTo>
                <a:lnTo>
                  <a:pt x="235995" y="268732"/>
                </a:lnTo>
                <a:lnTo>
                  <a:pt x="239663" y="248874"/>
                </a:lnTo>
                <a:lnTo>
                  <a:pt x="240186" y="227028"/>
                </a:lnTo>
                <a:lnTo>
                  <a:pt x="238613" y="205206"/>
                </a:lnTo>
                <a:lnTo>
                  <a:pt x="235995" y="185420"/>
                </a:lnTo>
                <a:lnTo>
                  <a:pt x="234666" y="177291"/>
                </a:lnTo>
                <a:lnTo>
                  <a:pt x="150371" y="177291"/>
                </a:lnTo>
                <a:lnTo>
                  <a:pt x="150371" y="171958"/>
                </a:lnTo>
                <a:lnTo>
                  <a:pt x="146650" y="169290"/>
                </a:lnTo>
                <a:lnTo>
                  <a:pt x="146650" y="166624"/>
                </a:lnTo>
                <a:lnTo>
                  <a:pt x="137634" y="163510"/>
                </a:lnTo>
                <a:lnTo>
                  <a:pt x="124776" y="162194"/>
                </a:lnTo>
                <a:close/>
              </a:path>
              <a:path w="247015" h="301625">
                <a:moveTo>
                  <a:pt x="146650" y="217677"/>
                </a:moveTo>
                <a:lnTo>
                  <a:pt x="98250" y="217677"/>
                </a:lnTo>
                <a:lnTo>
                  <a:pt x="98250" y="228346"/>
                </a:lnTo>
                <a:lnTo>
                  <a:pt x="101972" y="231139"/>
                </a:lnTo>
                <a:lnTo>
                  <a:pt x="110463" y="234140"/>
                </a:lnTo>
                <a:lnTo>
                  <a:pt x="122446" y="235140"/>
                </a:lnTo>
                <a:lnTo>
                  <a:pt x="134431" y="234140"/>
                </a:lnTo>
                <a:lnTo>
                  <a:pt x="142929" y="231139"/>
                </a:lnTo>
                <a:lnTo>
                  <a:pt x="150371" y="228346"/>
                </a:lnTo>
                <a:lnTo>
                  <a:pt x="150371" y="220345"/>
                </a:lnTo>
                <a:lnTo>
                  <a:pt x="146650" y="217677"/>
                </a:lnTo>
                <a:close/>
              </a:path>
              <a:path w="247015" h="301625">
                <a:moveTo>
                  <a:pt x="207088" y="134365"/>
                </a:moveTo>
                <a:lnTo>
                  <a:pt x="135474" y="134365"/>
                </a:lnTo>
                <a:lnTo>
                  <a:pt x="135474" y="145161"/>
                </a:lnTo>
                <a:lnTo>
                  <a:pt x="147575" y="145661"/>
                </a:lnTo>
                <a:lnTo>
                  <a:pt x="156883" y="147161"/>
                </a:lnTo>
                <a:lnTo>
                  <a:pt x="187595" y="177291"/>
                </a:lnTo>
                <a:lnTo>
                  <a:pt x="234666" y="177291"/>
                </a:lnTo>
                <a:lnTo>
                  <a:pt x="234018" y="173323"/>
                </a:lnTo>
                <a:lnTo>
                  <a:pt x="228551" y="161226"/>
                </a:lnTo>
                <a:lnTo>
                  <a:pt x="220291" y="149129"/>
                </a:lnTo>
                <a:lnTo>
                  <a:pt x="209934" y="137033"/>
                </a:lnTo>
                <a:lnTo>
                  <a:pt x="207088" y="134365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4424" y="2997707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0" y="215645"/>
                </a:moveTo>
                <a:lnTo>
                  <a:pt x="5695" y="166191"/>
                </a:lnTo>
                <a:lnTo>
                  <a:pt x="21918" y="120798"/>
                </a:lnTo>
                <a:lnTo>
                  <a:pt x="47374" y="80758"/>
                </a:lnTo>
                <a:lnTo>
                  <a:pt x="80769" y="47366"/>
                </a:lnTo>
                <a:lnTo>
                  <a:pt x="120809" y="21913"/>
                </a:lnTo>
                <a:lnTo>
                  <a:pt x="166199" y="5693"/>
                </a:lnTo>
                <a:lnTo>
                  <a:pt x="215646" y="0"/>
                </a:lnTo>
                <a:lnTo>
                  <a:pt x="265092" y="5693"/>
                </a:lnTo>
                <a:lnTo>
                  <a:pt x="310482" y="21913"/>
                </a:lnTo>
                <a:lnTo>
                  <a:pt x="350522" y="47366"/>
                </a:lnTo>
                <a:lnTo>
                  <a:pt x="383917" y="80758"/>
                </a:lnTo>
                <a:lnTo>
                  <a:pt x="409373" y="120798"/>
                </a:lnTo>
                <a:lnTo>
                  <a:pt x="425596" y="166191"/>
                </a:lnTo>
                <a:lnTo>
                  <a:pt x="431291" y="215645"/>
                </a:lnTo>
                <a:lnTo>
                  <a:pt x="425596" y="265100"/>
                </a:lnTo>
                <a:lnTo>
                  <a:pt x="409373" y="310493"/>
                </a:lnTo>
                <a:lnTo>
                  <a:pt x="383917" y="350533"/>
                </a:lnTo>
                <a:lnTo>
                  <a:pt x="350522" y="383925"/>
                </a:lnTo>
                <a:lnTo>
                  <a:pt x="310482" y="409378"/>
                </a:lnTo>
                <a:lnTo>
                  <a:pt x="265092" y="425598"/>
                </a:lnTo>
                <a:lnTo>
                  <a:pt x="215646" y="431291"/>
                </a:lnTo>
                <a:lnTo>
                  <a:pt x="166199" y="425598"/>
                </a:lnTo>
                <a:lnTo>
                  <a:pt x="120809" y="409378"/>
                </a:lnTo>
                <a:lnTo>
                  <a:pt x="80769" y="383925"/>
                </a:lnTo>
                <a:lnTo>
                  <a:pt x="47374" y="350533"/>
                </a:lnTo>
                <a:lnTo>
                  <a:pt x="21918" y="310493"/>
                </a:lnTo>
                <a:lnTo>
                  <a:pt x="5695" y="265100"/>
                </a:lnTo>
                <a:lnTo>
                  <a:pt x="0" y="215645"/>
                </a:lnTo>
                <a:close/>
              </a:path>
            </a:pathLst>
          </a:custGeom>
          <a:ln w="317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03021" y="3088386"/>
            <a:ext cx="1250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7E7E7E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44424" y="3500628"/>
            <a:ext cx="431800" cy="433070"/>
          </a:xfrm>
          <a:custGeom>
            <a:avLst/>
            <a:gdLst/>
            <a:ahLst/>
            <a:cxnLst/>
            <a:rect l="l" t="t" r="r" b="b"/>
            <a:pathLst>
              <a:path w="431800" h="433070">
                <a:moveTo>
                  <a:pt x="0" y="216408"/>
                </a:moveTo>
                <a:lnTo>
                  <a:pt x="5695" y="166791"/>
                </a:lnTo>
                <a:lnTo>
                  <a:pt x="21918" y="121242"/>
                </a:lnTo>
                <a:lnTo>
                  <a:pt x="47374" y="81060"/>
                </a:lnTo>
                <a:lnTo>
                  <a:pt x="80769" y="47546"/>
                </a:lnTo>
                <a:lnTo>
                  <a:pt x="120809" y="21998"/>
                </a:lnTo>
                <a:lnTo>
                  <a:pt x="166199" y="5716"/>
                </a:lnTo>
                <a:lnTo>
                  <a:pt x="215646" y="0"/>
                </a:lnTo>
                <a:lnTo>
                  <a:pt x="265092" y="5716"/>
                </a:lnTo>
                <a:lnTo>
                  <a:pt x="310482" y="21998"/>
                </a:lnTo>
                <a:lnTo>
                  <a:pt x="350522" y="47546"/>
                </a:lnTo>
                <a:lnTo>
                  <a:pt x="383917" y="81060"/>
                </a:lnTo>
                <a:lnTo>
                  <a:pt x="409373" y="121242"/>
                </a:lnTo>
                <a:lnTo>
                  <a:pt x="425596" y="166791"/>
                </a:lnTo>
                <a:lnTo>
                  <a:pt x="431291" y="216408"/>
                </a:lnTo>
                <a:lnTo>
                  <a:pt x="425596" y="266024"/>
                </a:lnTo>
                <a:lnTo>
                  <a:pt x="409373" y="311573"/>
                </a:lnTo>
                <a:lnTo>
                  <a:pt x="383917" y="351755"/>
                </a:lnTo>
                <a:lnTo>
                  <a:pt x="350522" y="385269"/>
                </a:lnTo>
                <a:lnTo>
                  <a:pt x="310482" y="410817"/>
                </a:lnTo>
                <a:lnTo>
                  <a:pt x="265092" y="427099"/>
                </a:lnTo>
                <a:lnTo>
                  <a:pt x="215646" y="432816"/>
                </a:lnTo>
                <a:lnTo>
                  <a:pt x="166199" y="427099"/>
                </a:lnTo>
                <a:lnTo>
                  <a:pt x="120809" y="410817"/>
                </a:lnTo>
                <a:lnTo>
                  <a:pt x="80769" y="385269"/>
                </a:lnTo>
                <a:lnTo>
                  <a:pt x="47374" y="351755"/>
                </a:lnTo>
                <a:lnTo>
                  <a:pt x="21918" y="311573"/>
                </a:lnTo>
                <a:lnTo>
                  <a:pt x="5695" y="266024"/>
                </a:lnTo>
                <a:lnTo>
                  <a:pt x="0" y="216408"/>
                </a:lnTo>
                <a:close/>
              </a:path>
            </a:pathLst>
          </a:custGeom>
          <a:ln w="317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03021" y="3592448"/>
            <a:ext cx="1250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7E7E7E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45947" y="4005071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215646" y="0"/>
                </a:moveTo>
                <a:lnTo>
                  <a:pt x="166199" y="5693"/>
                </a:lnTo>
                <a:lnTo>
                  <a:pt x="120809" y="21913"/>
                </a:lnTo>
                <a:lnTo>
                  <a:pt x="80769" y="47366"/>
                </a:lnTo>
                <a:lnTo>
                  <a:pt x="47374" y="80758"/>
                </a:lnTo>
                <a:lnTo>
                  <a:pt x="21918" y="120798"/>
                </a:lnTo>
                <a:lnTo>
                  <a:pt x="5695" y="166191"/>
                </a:lnTo>
                <a:lnTo>
                  <a:pt x="0" y="215645"/>
                </a:lnTo>
                <a:lnTo>
                  <a:pt x="5695" y="265100"/>
                </a:lnTo>
                <a:lnTo>
                  <a:pt x="21918" y="310493"/>
                </a:lnTo>
                <a:lnTo>
                  <a:pt x="47374" y="350533"/>
                </a:lnTo>
                <a:lnTo>
                  <a:pt x="80769" y="383925"/>
                </a:lnTo>
                <a:lnTo>
                  <a:pt x="120809" y="409378"/>
                </a:lnTo>
                <a:lnTo>
                  <a:pt x="166199" y="425598"/>
                </a:lnTo>
                <a:lnTo>
                  <a:pt x="215646" y="431291"/>
                </a:lnTo>
                <a:lnTo>
                  <a:pt x="265092" y="425598"/>
                </a:lnTo>
                <a:lnTo>
                  <a:pt x="310482" y="409378"/>
                </a:lnTo>
                <a:lnTo>
                  <a:pt x="350522" y="383925"/>
                </a:lnTo>
                <a:lnTo>
                  <a:pt x="383917" y="350533"/>
                </a:lnTo>
                <a:lnTo>
                  <a:pt x="409373" y="310493"/>
                </a:lnTo>
                <a:lnTo>
                  <a:pt x="425596" y="265100"/>
                </a:lnTo>
                <a:lnTo>
                  <a:pt x="431292" y="215645"/>
                </a:lnTo>
                <a:lnTo>
                  <a:pt x="425596" y="166191"/>
                </a:lnTo>
                <a:lnTo>
                  <a:pt x="409373" y="120798"/>
                </a:lnTo>
                <a:lnTo>
                  <a:pt x="383917" y="80758"/>
                </a:lnTo>
                <a:lnTo>
                  <a:pt x="350522" y="47366"/>
                </a:lnTo>
                <a:lnTo>
                  <a:pt x="310482" y="21913"/>
                </a:lnTo>
                <a:lnTo>
                  <a:pt x="265092" y="5693"/>
                </a:lnTo>
                <a:lnTo>
                  <a:pt x="215646" y="0"/>
                </a:lnTo>
                <a:close/>
              </a:path>
            </a:pathLst>
          </a:custGeom>
          <a:solidFill>
            <a:srgbClr val="BBC5D6">
              <a:alpha val="1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5947" y="4005071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0" y="215645"/>
                </a:moveTo>
                <a:lnTo>
                  <a:pt x="5695" y="166191"/>
                </a:lnTo>
                <a:lnTo>
                  <a:pt x="21918" y="120798"/>
                </a:lnTo>
                <a:lnTo>
                  <a:pt x="47374" y="80758"/>
                </a:lnTo>
                <a:lnTo>
                  <a:pt x="80769" y="47366"/>
                </a:lnTo>
                <a:lnTo>
                  <a:pt x="120809" y="21913"/>
                </a:lnTo>
                <a:lnTo>
                  <a:pt x="166199" y="5693"/>
                </a:lnTo>
                <a:lnTo>
                  <a:pt x="215646" y="0"/>
                </a:lnTo>
                <a:lnTo>
                  <a:pt x="265092" y="5693"/>
                </a:lnTo>
                <a:lnTo>
                  <a:pt x="310482" y="21913"/>
                </a:lnTo>
                <a:lnTo>
                  <a:pt x="350522" y="47366"/>
                </a:lnTo>
                <a:lnTo>
                  <a:pt x="383917" y="80758"/>
                </a:lnTo>
                <a:lnTo>
                  <a:pt x="409373" y="120798"/>
                </a:lnTo>
                <a:lnTo>
                  <a:pt x="425596" y="166191"/>
                </a:lnTo>
                <a:lnTo>
                  <a:pt x="431292" y="215645"/>
                </a:lnTo>
                <a:lnTo>
                  <a:pt x="425596" y="265100"/>
                </a:lnTo>
                <a:lnTo>
                  <a:pt x="409373" y="310493"/>
                </a:lnTo>
                <a:lnTo>
                  <a:pt x="383917" y="350533"/>
                </a:lnTo>
                <a:lnTo>
                  <a:pt x="350522" y="383925"/>
                </a:lnTo>
                <a:lnTo>
                  <a:pt x="310482" y="409378"/>
                </a:lnTo>
                <a:lnTo>
                  <a:pt x="265092" y="425598"/>
                </a:lnTo>
                <a:lnTo>
                  <a:pt x="215646" y="431291"/>
                </a:lnTo>
                <a:lnTo>
                  <a:pt x="166199" y="425598"/>
                </a:lnTo>
                <a:lnTo>
                  <a:pt x="120809" y="409378"/>
                </a:lnTo>
                <a:lnTo>
                  <a:pt x="80769" y="383925"/>
                </a:lnTo>
                <a:lnTo>
                  <a:pt x="47374" y="350533"/>
                </a:lnTo>
                <a:lnTo>
                  <a:pt x="21918" y="310493"/>
                </a:lnTo>
                <a:lnTo>
                  <a:pt x="5695" y="265100"/>
                </a:lnTo>
                <a:lnTo>
                  <a:pt x="0" y="215645"/>
                </a:lnTo>
                <a:close/>
              </a:path>
            </a:pathLst>
          </a:custGeom>
          <a:ln w="3175">
            <a:solidFill>
              <a:srgbClr val="BBC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03936" y="4096639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33756" y="2784348"/>
            <a:ext cx="3357245" cy="76200"/>
          </a:xfrm>
          <a:custGeom>
            <a:avLst/>
            <a:gdLst/>
            <a:ahLst/>
            <a:cxnLst/>
            <a:rect l="l" t="t" r="r" b="b"/>
            <a:pathLst>
              <a:path w="3357245" h="76200">
                <a:moveTo>
                  <a:pt x="38100" y="0"/>
                </a:moveTo>
                <a:lnTo>
                  <a:pt x="23268" y="2988"/>
                </a:lnTo>
                <a:lnTo>
                  <a:pt x="11158" y="11144"/>
                </a:lnTo>
                <a:lnTo>
                  <a:pt x="2993" y="23252"/>
                </a:lnTo>
                <a:lnTo>
                  <a:pt x="0" y="38100"/>
                </a:lnTo>
                <a:lnTo>
                  <a:pt x="2993" y="52947"/>
                </a:lnTo>
                <a:lnTo>
                  <a:pt x="11158" y="65055"/>
                </a:lnTo>
                <a:lnTo>
                  <a:pt x="23268" y="73211"/>
                </a:lnTo>
                <a:lnTo>
                  <a:pt x="38100" y="76200"/>
                </a:lnTo>
                <a:lnTo>
                  <a:pt x="52931" y="73211"/>
                </a:lnTo>
                <a:lnTo>
                  <a:pt x="65041" y="65055"/>
                </a:lnTo>
                <a:lnTo>
                  <a:pt x="73206" y="52947"/>
                </a:lnTo>
                <a:lnTo>
                  <a:pt x="74919" y="44450"/>
                </a:lnTo>
                <a:lnTo>
                  <a:pt x="38100" y="44450"/>
                </a:lnTo>
                <a:lnTo>
                  <a:pt x="38100" y="31750"/>
                </a:lnTo>
                <a:lnTo>
                  <a:pt x="74919" y="31750"/>
                </a:lnTo>
                <a:lnTo>
                  <a:pt x="73206" y="23252"/>
                </a:lnTo>
                <a:lnTo>
                  <a:pt x="65041" y="11144"/>
                </a:lnTo>
                <a:lnTo>
                  <a:pt x="52931" y="2988"/>
                </a:lnTo>
                <a:lnTo>
                  <a:pt x="38100" y="0"/>
                </a:lnTo>
                <a:close/>
              </a:path>
              <a:path w="3357245" h="76200">
                <a:moveTo>
                  <a:pt x="3318636" y="0"/>
                </a:moveTo>
                <a:lnTo>
                  <a:pt x="3303789" y="2988"/>
                </a:lnTo>
                <a:lnTo>
                  <a:pt x="3291681" y="11144"/>
                </a:lnTo>
                <a:lnTo>
                  <a:pt x="3283525" y="23252"/>
                </a:lnTo>
                <a:lnTo>
                  <a:pt x="3280536" y="38100"/>
                </a:lnTo>
                <a:lnTo>
                  <a:pt x="3283525" y="52947"/>
                </a:lnTo>
                <a:lnTo>
                  <a:pt x="3291681" y="65055"/>
                </a:lnTo>
                <a:lnTo>
                  <a:pt x="3303789" y="73211"/>
                </a:lnTo>
                <a:lnTo>
                  <a:pt x="3318636" y="76200"/>
                </a:lnTo>
                <a:lnTo>
                  <a:pt x="3333430" y="73211"/>
                </a:lnTo>
                <a:lnTo>
                  <a:pt x="3345545" y="65055"/>
                </a:lnTo>
                <a:lnTo>
                  <a:pt x="3353730" y="52947"/>
                </a:lnTo>
                <a:lnTo>
                  <a:pt x="3355451" y="44450"/>
                </a:lnTo>
                <a:lnTo>
                  <a:pt x="3318636" y="44450"/>
                </a:lnTo>
                <a:lnTo>
                  <a:pt x="3318636" y="31750"/>
                </a:lnTo>
                <a:lnTo>
                  <a:pt x="3355451" y="31750"/>
                </a:lnTo>
                <a:lnTo>
                  <a:pt x="3353730" y="23252"/>
                </a:lnTo>
                <a:lnTo>
                  <a:pt x="3345545" y="11144"/>
                </a:lnTo>
                <a:lnTo>
                  <a:pt x="3333430" y="2988"/>
                </a:lnTo>
                <a:lnTo>
                  <a:pt x="3318636" y="0"/>
                </a:lnTo>
                <a:close/>
              </a:path>
              <a:path w="3357245" h="76200">
                <a:moveTo>
                  <a:pt x="74919" y="31750"/>
                </a:moveTo>
                <a:lnTo>
                  <a:pt x="38100" y="31750"/>
                </a:lnTo>
                <a:lnTo>
                  <a:pt x="38100" y="44450"/>
                </a:lnTo>
                <a:lnTo>
                  <a:pt x="74919" y="44450"/>
                </a:lnTo>
                <a:lnTo>
                  <a:pt x="76200" y="38100"/>
                </a:lnTo>
                <a:lnTo>
                  <a:pt x="74919" y="31750"/>
                </a:lnTo>
                <a:close/>
              </a:path>
              <a:path w="3357245" h="76200">
                <a:moveTo>
                  <a:pt x="3281815" y="31750"/>
                </a:moveTo>
                <a:lnTo>
                  <a:pt x="74919" y="31750"/>
                </a:lnTo>
                <a:lnTo>
                  <a:pt x="76200" y="38100"/>
                </a:lnTo>
                <a:lnTo>
                  <a:pt x="74919" y="44450"/>
                </a:lnTo>
                <a:lnTo>
                  <a:pt x="3281815" y="44450"/>
                </a:lnTo>
                <a:lnTo>
                  <a:pt x="3280536" y="38100"/>
                </a:lnTo>
                <a:lnTo>
                  <a:pt x="3281815" y="31750"/>
                </a:lnTo>
                <a:close/>
              </a:path>
              <a:path w="3357245" h="76200">
                <a:moveTo>
                  <a:pt x="3355451" y="31750"/>
                </a:moveTo>
                <a:lnTo>
                  <a:pt x="3318636" y="31750"/>
                </a:lnTo>
                <a:lnTo>
                  <a:pt x="3318636" y="44450"/>
                </a:lnTo>
                <a:lnTo>
                  <a:pt x="3355451" y="44450"/>
                </a:lnTo>
                <a:lnTo>
                  <a:pt x="3356736" y="38100"/>
                </a:lnTo>
                <a:lnTo>
                  <a:pt x="3355451" y="3175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64102" y="4077461"/>
            <a:ext cx="73660" cy="337185"/>
          </a:xfrm>
          <a:custGeom>
            <a:avLst/>
            <a:gdLst/>
            <a:ahLst/>
            <a:cxnLst/>
            <a:rect l="l" t="t" r="r" b="b"/>
            <a:pathLst>
              <a:path w="73660" h="337185">
                <a:moveTo>
                  <a:pt x="0" y="0"/>
                </a:moveTo>
                <a:lnTo>
                  <a:pt x="0" y="336804"/>
                </a:lnTo>
                <a:lnTo>
                  <a:pt x="73151" y="168401"/>
                </a:lnTo>
                <a:lnTo>
                  <a:pt x="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64102" y="4077461"/>
            <a:ext cx="73660" cy="337185"/>
          </a:xfrm>
          <a:custGeom>
            <a:avLst/>
            <a:gdLst/>
            <a:ahLst/>
            <a:cxnLst/>
            <a:rect l="l" t="t" r="r" b="b"/>
            <a:pathLst>
              <a:path w="73660" h="337185">
                <a:moveTo>
                  <a:pt x="0" y="336804"/>
                </a:moveTo>
                <a:lnTo>
                  <a:pt x="73151" y="168401"/>
                </a:lnTo>
                <a:lnTo>
                  <a:pt x="0" y="0"/>
                </a:lnTo>
                <a:lnTo>
                  <a:pt x="0" y="336804"/>
                </a:lnTo>
                <a:close/>
              </a:path>
            </a:pathLst>
          </a:custGeom>
          <a:ln w="2590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086859" y="3496352"/>
            <a:ext cx="6972934" cy="21164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9085" marR="5080" indent="-286385" algn="just">
              <a:lnSpc>
                <a:spcPct val="140100"/>
              </a:lnSpc>
              <a:spcBef>
                <a:spcPts val="90"/>
              </a:spcBef>
              <a:buFont typeface="Arial"/>
              <a:buChar char="•"/>
              <a:tabLst>
                <a:tab pos="299720" algn="l"/>
              </a:tabLst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L'istituto cassiere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, all’atto del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versamento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della somma sulla contabilità speciale  intestata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alla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Scuola presso la Banca d’Italia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,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provvede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alla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corretta imputazione  delle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entrate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al pertinente sottoconto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fruttifero o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infruttifero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marL="299085" marR="5080" indent="-286385" algn="just">
              <a:lnSpc>
                <a:spcPct val="140000"/>
              </a:lnSpc>
              <a:buFont typeface="Arial"/>
              <a:buChar char="•"/>
              <a:tabLst>
                <a:tab pos="299720" algn="l"/>
              </a:tabLst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riscossione delle rette, delle tasse, dei contributi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dei depositi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qualsiasi 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natura posti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carico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degli studenti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è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effettuata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mediante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servizio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dei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conti  correnti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postali, ovvero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tramite altri strumenti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incasso </a:t>
            </a:r>
            <a:r>
              <a:rPr sz="1400" spc="-50" dirty="0">
                <a:solidFill>
                  <a:srgbClr val="001F5F"/>
                </a:solidFill>
                <a:latin typeface="Arial"/>
                <a:cs typeface="Arial"/>
              </a:rPr>
              <a:t>(MAV,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RID,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incasso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domiciliato, bollettino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ed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altri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strumenti di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acquisizione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400" spc="-1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somme).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086859" y="5587390"/>
            <a:ext cx="6971665" cy="622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6385">
              <a:lnSpc>
                <a:spcPct val="14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Le somme versate sul conto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corrente postale sono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trasferite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, con frequenza 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non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superiore 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15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giorni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,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sul conto corrente bancario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presso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l'istituto</a:t>
            </a:r>
            <a:r>
              <a:rPr sz="1400" b="1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cassiere.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90575" y="338709"/>
            <a:ext cx="10984230" cy="11753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Le entrate: il</a:t>
            </a:r>
            <a:r>
              <a:rPr sz="1600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versamento</a:t>
            </a:r>
            <a:endParaRPr sz="1600">
              <a:latin typeface="Arial"/>
              <a:cs typeface="Arial"/>
            </a:endParaRPr>
          </a:p>
          <a:p>
            <a:pPr marL="135255" marR="5080">
              <a:lnSpc>
                <a:spcPct val="150000"/>
              </a:lnSpc>
              <a:spcBef>
                <a:spcPts val="1375"/>
              </a:spcBef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Il versamento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costituisce l'ultima fase del procedimento dell'entrata, che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consiste nel materiale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introito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da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parte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del  tesoriere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o di altri eventuali incaricati della riscossione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delle somme </a:t>
            </a:r>
            <a:r>
              <a:rPr sz="1600" b="1" spc="-15" dirty="0">
                <a:solidFill>
                  <a:srgbClr val="001F5F"/>
                </a:solidFill>
                <a:latin typeface="Arial"/>
                <a:cs typeface="Arial"/>
              </a:rPr>
              <a:t>dovute</a:t>
            </a:r>
            <a:r>
              <a:rPr sz="1600" b="1" spc="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all'ente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008882" y="5662421"/>
            <a:ext cx="7272655" cy="576580"/>
          </a:xfrm>
          <a:custGeom>
            <a:avLst/>
            <a:gdLst/>
            <a:ahLst/>
            <a:cxnLst/>
            <a:rect l="l" t="t" r="r" b="b"/>
            <a:pathLst>
              <a:path w="7272655" h="576579">
                <a:moveTo>
                  <a:pt x="0" y="576071"/>
                </a:moveTo>
                <a:lnTo>
                  <a:pt x="7272527" y="576071"/>
                </a:lnTo>
                <a:lnTo>
                  <a:pt x="7272527" y="0"/>
                </a:lnTo>
                <a:lnTo>
                  <a:pt x="0" y="0"/>
                </a:lnTo>
                <a:lnTo>
                  <a:pt x="0" y="576071"/>
                </a:lnTo>
                <a:close/>
              </a:path>
            </a:pathLst>
          </a:custGeom>
          <a:ln w="19811">
            <a:solidFill>
              <a:srgbClr val="5B9BD4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20084" y="5911596"/>
            <a:ext cx="398145" cy="76200"/>
          </a:xfrm>
          <a:custGeom>
            <a:avLst/>
            <a:gdLst/>
            <a:ahLst/>
            <a:cxnLst/>
            <a:rect l="l" t="t" r="r" b="b"/>
            <a:pathLst>
              <a:path w="398145" h="76200">
                <a:moveTo>
                  <a:pt x="76200" y="0"/>
                </a:moveTo>
                <a:lnTo>
                  <a:pt x="0" y="38099"/>
                </a:lnTo>
                <a:lnTo>
                  <a:pt x="76200" y="76199"/>
                </a:lnTo>
                <a:lnTo>
                  <a:pt x="76200" y="44449"/>
                </a:lnTo>
                <a:lnTo>
                  <a:pt x="63500" y="44449"/>
                </a:lnTo>
                <a:lnTo>
                  <a:pt x="63500" y="31749"/>
                </a:lnTo>
                <a:lnTo>
                  <a:pt x="76200" y="31749"/>
                </a:lnTo>
                <a:lnTo>
                  <a:pt x="76200" y="0"/>
                </a:lnTo>
                <a:close/>
              </a:path>
              <a:path w="398145" h="76200">
                <a:moveTo>
                  <a:pt x="76200" y="31749"/>
                </a:moveTo>
                <a:lnTo>
                  <a:pt x="63500" y="31749"/>
                </a:lnTo>
                <a:lnTo>
                  <a:pt x="63500" y="44449"/>
                </a:lnTo>
                <a:lnTo>
                  <a:pt x="76200" y="44449"/>
                </a:lnTo>
                <a:lnTo>
                  <a:pt x="76200" y="31749"/>
                </a:lnTo>
                <a:close/>
              </a:path>
              <a:path w="398145" h="76200">
                <a:moveTo>
                  <a:pt x="101600" y="31749"/>
                </a:moveTo>
                <a:lnTo>
                  <a:pt x="76200" y="31749"/>
                </a:lnTo>
                <a:lnTo>
                  <a:pt x="76200" y="44449"/>
                </a:lnTo>
                <a:lnTo>
                  <a:pt x="101600" y="44449"/>
                </a:lnTo>
                <a:lnTo>
                  <a:pt x="101600" y="31749"/>
                </a:lnTo>
                <a:close/>
              </a:path>
              <a:path w="398145" h="76200">
                <a:moveTo>
                  <a:pt x="152400" y="31749"/>
                </a:moveTo>
                <a:lnTo>
                  <a:pt x="114300" y="31749"/>
                </a:lnTo>
                <a:lnTo>
                  <a:pt x="114300" y="44449"/>
                </a:lnTo>
                <a:lnTo>
                  <a:pt x="152400" y="44449"/>
                </a:lnTo>
                <a:lnTo>
                  <a:pt x="152400" y="31749"/>
                </a:lnTo>
                <a:close/>
              </a:path>
              <a:path w="398145" h="76200">
                <a:moveTo>
                  <a:pt x="203200" y="31749"/>
                </a:moveTo>
                <a:lnTo>
                  <a:pt x="165100" y="31749"/>
                </a:lnTo>
                <a:lnTo>
                  <a:pt x="165100" y="44449"/>
                </a:lnTo>
                <a:lnTo>
                  <a:pt x="203200" y="44449"/>
                </a:lnTo>
                <a:lnTo>
                  <a:pt x="203200" y="31749"/>
                </a:lnTo>
                <a:close/>
              </a:path>
              <a:path w="398145" h="76200">
                <a:moveTo>
                  <a:pt x="254000" y="31749"/>
                </a:moveTo>
                <a:lnTo>
                  <a:pt x="215900" y="31749"/>
                </a:lnTo>
                <a:lnTo>
                  <a:pt x="215900" y="44449"/>
                </a:lnTo>
                <a:lnTo>
                  <a:pt x="254000" y="44449"/>
                </a:lnTo>
                <a:lnTo>
                  <a:pt x="254000" y="31749"/>
                </a:lnTo>
                <a:close/>
              </a:path>
              <a:path w="398145" h="76200">
                <a:moveTo>
                  <a:pt x="304800" y="31749"/>
                </a:moveTo>
                <a:lnTo>
                  <a:pt x="266700" y="31749"/>
                </a:lnTo>
                <a:lnTo>
                  <a:pt x="266700" y="44449"/>
                </a:lnTo>
                <a:lnTo>
                  <a:pt x="304800" y="44449"/>
                </a:lnTo>
                <a:lnTo>
                  <a:pt x="304800" y="31749"/>
                </a:lnTo>
                <a:close/>
              </a:path>
              <a:path w="398145" h="76200">
                <a:moveTo>
                  <a:pt x="359663" y="0"/>
                </a:moveTo>
                <a:lnTo>
                  <a:pt x="344816" y="2993"/>
                </a:lnTo>
                <a:lnTo>
                  <a:pt x="332708" y="11158"/>
                </a:lnTo>
                <a:lnTo>
                  <a:pt x="324552" y="23268"/>
                </a:lnTo>
                <a:lnTo>
                  <a:pt x="321563" y="38099"/>
                </a:lnTo>
                <a:lnTo>
                  <a:pt x="324552" y="52931"/>
                </a:lnTo>
                <a:lnTo>
                  <a:pt x="332708" y="65041"/>
                </a:lnTo>
                <a:lnTo>
                  <a:pt x="344816" y="73206"/>
                </a:lnTo>
                <a:lnTo>
                  <a:pt x="359663" y="76199"/>
                </a:lnTo>
                <a:lnTo>
                  <a:pt x="374511" y="73206"/>
                </a:lnTo>
                <a:lnTo>
                  <a:pt x="386619" y="65041"/>
                </a:lnTo>
                <a:lnTo>
                  <a:pt x="394775" y="52931"/>
                </a:lnTo>
                <a:lnTo>
                  <a:pt x="396484" y="44449"/>
                </a:lnTo>
                <a:lnTo>
                  <a:pt x="355600" y="44449"/>
                </a:lnTo>
                <a:lnTo>
                  <a:pt x="355600" y="31749"/>
                </a:lnTo>
                <a:lnTo>
                  <a:pt x="396484" y="31749"/>
                </a:lnTo>
                <a:lnTo>
                  <a:pt x="394775" y="23268"/>
                </a:lnTo>
                <a:lnTo>
                  <a:pt x="386619" y="11158"/>
                </a:lnTo>
                <a:lnTo>
                  <a:pt x="374511" y="2993"/>
                </a:lnTo>
                <a:lnTo>
                  <a:pt x="359663" y="0"/>
                </a:lnTo>
                <a:close/>
              </a:path>
              <a:path w="398145" h="76200">
                <a:moveTo>
                  <a:pt x="322843" y="31749"/>
                </a:moveTo>
                <a:lnTo>
                  <a:pt x="317500" y="31749"/>
                </a:lnTo>
                <a:lnTo>
                  <a:pt x="317500" y="44449"/>
                </a:lnTo>
                <a:lnTo>
                  <a:pt x="322843" y="44449"/>
                </a:lnTo>
                <a:lnTo>
                  <a:pt x="321563" y="38099"/>
                </a:lnTo>
                <a:lnTo>
                  <a:pt x="322843" y="31749"/>
                </a:lnTo>
                <a:close/>
              </a:path>
              <a:path w="398145" h="76200">
                <a:moveTo>
                  <a:pt x="396484" y="31749"/>
                </a:moveTo>
                <a:lnTo>
                  <a:pt x="355600" y="31749"/>
                </a:lnTo>
                <a:lnTo>
                  <a:pt x="355600" y="44449"/>
                </a:lnTo>
                <a:lnTo>
                  <a:pt x="396484" y="44449"/>
                </a:lnTo>
                <a:lnTo>
                  <a:pt x="397763" y="38099"/>
                </a:lnTo>
                <a:lnTo>
                  <a:pt x="396484" y="31749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846226" y="5689498"/>
            <a:ext cx="279654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Su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tale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conto corrente postale non  possono essere ordinati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pagamenti.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44737" y="5743955"/>
            <a:ext cx="380406" cy="4206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1173841" y="6555545"/>
            <a:ext cx="2571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61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40430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Le fasi </a:t>
            </a:r>
            <a:r>
              <a:rPr spc="-5" dirty="0"/>
              <a:t>delle </a:t>
            </a:r>
            <a:r>
              <a:rPr dirty="0"/>
              <a:t>entrate e </a:t>
            </a:r>
            <a:r>
              <a:rPr spc="-5" dirty="0"/>
              <a:t>delle</a:t>
            </a:r>
            <a:r>
              <a:rPr spc="-114" dirty="0"/>
              <a:t> </a:t>
            </a:r>
            <a:r>
              <a:rPr dirty="0"/>
              <a:t>spese</a:t>
            </a:r>
          </a:p>
        </p:txBody>
      </p:sp>
      <p:sp>
        <p:nvSpPr>
          <p:cNvPr id="7" name="object 7"/>
          <p:cNvSpPr/>
          <p:nvPr/>
        </p:nvSpPr>
        <p:spPr>
          <a:xfrm>
            <a:off x="1103375" y="2205202"/>
            <a:ext cx="2446020" cy="5410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1472" y="2264625"/>
            <a:ext cx="909827" cy="4755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29283" y="2231135"/>
            <a:ext cx="2344420" cy="439420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0858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85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SPESE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53439" y="3014472"/>
            <a:ext cx="2807335" cy="396240"/>
          </a:xfrm>
          <a:custGeom>
            <a:avLst/>
            <a:gdLst/>
            <a:ahLst/>
            <a:cxnLst/>
            <a:rect l="l" t="t" r="r" b="b"/>
            <a:pathLst>
              <a:path w="2807335" h="396239">
                <a:moveTo>
                  <a:pt x="2727833" y="0"/>
                </a:moveTo>
                <a:lnTo>
                  <a:pt x="79425" y="0"/>
                </a:lnTo>
                <a:lnTo>
                  <a:pt x="48509" y="6240"/>
                </a:lnTo>
                <a:lnTo>
                  <a:pt x="23263" y="23256"/>
                </a:lnTo>
                <a:lnTo>
                  <a:pt x="6241" y="48488"/>
                </a:lnTo>
                <a:lnTo>
                  <a:pt x="0" y="79375"/>
                </a:lnTo>
                <a:lnTo>
                  <a:pt x="0" y="316864"/>
                </a:lnTo>
                <a:lnTo>
                  <a:pt x="6241" y="347751"/>
                </a:lnTo>
                <a:lnTo>
                  <a:pt x="23263" y="372983"/>
                </a:lnTo>
                <a:lnTo>
                  <a:pt x="48509" y="389999"/>
                </a:lnTo>
                <a:lnTo>
                  <a:pt x="79425" y="396239"/>
                </a:lnTo>
                <a:lnTo>
                  <a:pt x="2727833" y="396239"/>
                </a:lnTo>
                <a:lnTo>
                  <a:pt x="2758719" y="389999"/>
                </a:lnTo>
                <a:lnTo>
                  <a:pt x="2783951" y="372983"/>
                </a:lnTo>
                <a:lnTo>
                  <a:pt x="2800967" y="347751"/>
                </a:lnTo>
                <a:lnTo>
                  <a:pt x="2807208" y="316864"/>
                </a:lnTo>
                <a:lnTo>
                  <a:pt x="2807208" y="79375"/>
                </a:lnTo>
                <a:lnTo>
                  <a:pt x="2800967" y="48488"/>
                </a:lnTo>
                <a:lnTo>
                  <a:pt x="2783951" y="23256"/>
                </a:lnTo>
                <a:lnTo>
                  <a:pt x="2758719" y="6240"/>
                </a:lnTo>
                <a:lnTo>
                  <a:pt x="2727833" y="0"/>
                </a:lnTo>
                <a:close/>
              </a:path>
            </a:pathLst>
          </a:custGeom>
          <a:solidFill>
            <a:srgbClr val="BBC5D6">
              <a:alpha val="1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3439" y="3014472"/>
            <a:ext cx="2807335" cy="396240"/>
          </a:xfrm>
          <a:custGeom>
            <a:avLst/>
            <a:gdLst/>
            <a:ahLst/>
            <a:cxnLst/>
            <a:rect l="l" t="t" r="r" b="b"/>
            <a:pathLst>
              <a:path w="2807335" h="396239">
                <a:moveTo>
                  <a:pt x="0" y="79375"/>
                </a:moveTo>
                <a:lnTo>
                  <a:pt x="6241" y="48488"/>
                </a:lnTo>
                <a:lnTo>
                  <a:pt x="23263" y="23256"/>
                </a:lnTo>
                <a:lnTo>
                  <a:pt x="48509" y="6240"/>
                </a:lnTo>
                <a:lnTo>
                  <a:pt x="79425" y="0"/>
                </a:lnTo>
                <a:lnTo>
                  <a:pt x="2727833" y="0"/>
                </a:lnTo>
                <a:lnTo>
                  <a:pt x="2758719" y="6240"/>
                </a:lnTo>
                <a:lnTo>
                  <a:pt x="2783951" y="23256"/>
                </a:lnTo>
                <a:lnTo>
                  <a:pt x="2800967" y="48488"/>
                </a:lnTo>
                <a:lnTo>
                  <a:pt x="2807208" y="79375"/>
                </a:lnTo>
                <a:lnTo>
                  <a:pt x="2807208" y="316864"/>
                </a:lnTo>
                <a:lnTo>
                  <a:pt x="2800967" y="347751"/>
                </a:lnTo>
                <a:lnTo>
                  <a:pt x="2783951" y="372983"/>
                </a:lnTo>
                <a:lnTo>
                  <a:pt x="2758719" y="389999"/>
                </a:lnTo>
                <a:lnTo>
                  <a:pt x="2727833" y="396239"/>
                </a:lnTo>
                <a:lnTo>
                  <a:pt x="79425" y="396239"/>
                </a:lnTo>
                <a:lnTo>
                  <a:pt x="48509" y="389999"/>
                </a:lnTo>
                <a:lnTo>
                  <a:pt x="23263" y="372983"/>
                </a:lnTo>
                <a:lnTo>
                  <a:pt x="6241" y="347751"/>
                </a:lnTo>
                <a:lnTo>
                  <a:pt x="0" y="316864"/>
                </a:lnTo>
                <a:lnTo>
                  <a:pt x="0" y="79375"/>
                </a:lnTo>
                <a:close/>
              </a:path>
            </a:pathLst>
          </a:custGeom>
          <a:ln w="3175">
            <a:solidFill>
              <a:srgbClr val="BBC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71499" y="3088386"/>
            <a:ext cx="7670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Impegno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53439" y="3537203"/>
            <a:ext cx="2807335" cy="396240"/>
          </a:xfrm>
          <a:custGeom>
            <a:avLst/>
            <a:gdLst/>
            <a:ahLst/>
            <a:cxnLst/>
            <a:rect l="l" t="t" r="r" b="b"/>
            <a:pathLst>
              <a:path w="2807335" h="396239">
                <a:moveTo>
                  <a:pt x="0" y="79375"/>
                </a:moveTo>
                <a:lnTo>
                  <a:pt x="6241" y="48488"/>
                </a:lnTo>
                <a:lnTo>
                  <a:pt x="23263" y="23256"/>
                </a:lnTo>
                <a:lnTo>
                  <a:pt x="48509" y="6240"/>
                </a:lnTo>
                <a:lnTo>
                  <a:pt x="79425" y="0"/>
                </a:lnTo>
                <a:lnTo>
                  <a:pt x="2727833" y="0"/>
                </a:lnTo>
                <a:lnTo>
                  <a:pt x="2758719" y="6240"/>
                </a:lnTo>
                <a:lnTo>
                  <a:pt x="2783951" y="23256"/>
                </a:lnTo>
                <a:lnTo>
                  <a:pt x="2800967" y="48488"/>
                </a:lnTo>
                <a:lnTo>
                  <a:pt x="2807208" y="79375"/>
                </a:lnTo>
                <a:lnTo>
                  <a:pt x="2807208" y="316865"/>
                </a:lnTo>
                <a:lnTo>
                  <a:pt x="2800967" y="347751"/>
                </a:lnTo>
                <a:lnTo>
                  <a:pt x="2783951" y="372983"/>
                </a:lnTo>
                <a:lnTo>
                  <a:pt x="2758719" y="389999"/>
                </a:lnTo>
                <a:lnTo>
                  <a:pt x="2727833" y="396240"/>
                </a:lnTo>
                <a:lnTo>
                  <a:pt x="79425" y="396240"/>
                </a:lnTo>
                <a:lnTo>
                  <a:pt x="48509" y="389999"/>
                </a:lnTo>
                <a:lnTo>
                  <a:pt x="23263" y="372983"/>
                </a:lnTo>
                <a:lnTo>
                  <a:pt x="6241" y="347751"/>
                </a:lnTo>
                <a:lnTo>
                  <a:pt x="0" y="316865"/>
                </a:lnTo>
                <a:lnTo>
                  <a:pt x="0" y="79375"/>
                </a:lnTo>
                <a:close/>
              </a:path>
            </a:pathLst>
          </a:custGeom>
          <a:ln w="317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71499" y="3610483"/>
            <a:ext cx="11118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7E7E7E"/>
                </a:solidFill>
                <a:latin typeface="Arial"/>
                <a:cs typeface="Arial"/>
              </a:rPr>
              <a:t>Liquidazione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53439" y="4041647"/>
            <a:ext cx="2807335" cy="394970"/>
          </a:xfrm>
          <a:custGeom>
            <a:avLst/>
            <a:gdLst/>
            <a:ahLst/>
            <a:cxnLst/>
            <a:rect l="l" t="t" r="r" b="b"/>
            <a:pathLst>
              <a:path w="2807335" h="394970">
                <a:moveTo>
                  <a:pt x="0" y="79120"/>
                </a:moveTo>
                <a:lnTo>
                  <a:pt x="6217" y="48327"/>
                </a:lnTo>
                <a:lnTo>
                  <a:pt x="23172" y="23177"/>
                </a:lnTo>
                <a:lnTo>
                  <a:pt x="48322" y="6219"/>
                </a:lnTo>
                <a:lnTo>
                  <a:pt x="79121" y="0"/>
                </a:lnTo>
                <a:lnTo>
                  <a:pt x="2728087" y="0"/>
                </a:lnTo>
                <a:lnTo>
                  <a:pt x="2758880" y="6219"/>
                </a:lnTo>
                <a:lnTo>
                  <a:pt x="2784030" y="23177"/>
                </a:lnTo>
                <a:lnTo>
                  <a:pt x="2800988" y="48327"/>
                </a:lnTo>
                <a:lnTo>
                  <a:pt x="2807208" y="79120"/>
                </a:lnTo>
                <a:lnTo>
                  <a:pt x="2807208" y="315594"/>
                </a:lnTo>
                <a:lnTo>
                  <a:pt x="2800988" y="346388"/>
                </a:lnTo>
                <a:lnTo>
                  <a:pt x="2784030" y="371538"/>
                </a:lnTo>
                <a:lnTo>
                  <a:pt x="2758880" y="388496"/>
                </a:lnTo>
                <a:lnTo>
                  <a:pt x="2728087" y="394715"/>
                </a:lnTo>
                <a:lnTo>
                  <a:pt x="79121" y="394715"/>
                </a:lnTo>
                <a:lnTo>
                  <a:pt x="48322" y="388496"/>
                </a:lnTo>
                <a:lnTo>
                  <a:pt x="23172" y="371538"/>
                </a:lnTo>
                <a:lnTo>
                  <a:pt x="6217" y="346388"/>
                </a:lnTo>
                <a:lnTo>
                  <a:pt x="0" y="315594"/>
                </a:lnTo>
                <a:lnTo>
                  <a:pt x="0" y="79120"/>
                </a:lnTo>
                <a:close/>
              </a:path>
            </a:pathLst>
          </a:custGeom>
          <a:ln w="317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71499" y="4114546"/>
            <a:ext cx="10541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7E7E7E"/>
                </a:solidFill>
                <a:latin typeface="Arial"/>
                <a:cs typeface="Arial"/>
              </a:rPr>
              <a:t>Ordinazione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36041" y="2205989"/>
            <a:ext cx="504825" cy="502920"/>
          </a:xfrm>
          <a:custGeom>
            <a:avLst/>
            <a:gdLst/>
            <a:ahLst/>
            <a:cxnLst/>
            <a:rect l="l" t="t" r="r" b="b"/>
            <a:pathLst>
              <a:path w="504825" h="502919">
                <a:moveTo>
                  <a:pt x="0" y="251460"/>
                </a:moveTo>
                <a:lnTo>
                  <a:pt x="4063" y="206243"/>
                </a:lnTo>
                <a:lnTo>
                  <a:pt x="15780" y="163693"/>
                </a:lnTo>
                <a:lnTo>
                  <a:pt x="34436" y="124516"/>
                </a:lnTo>
                <a:lnTo>
                  <a:pt x="59321" y="89422"/>
                </a:lnTo>
                <a:lnTo>
                  <a:pt x="89720" y="59120"/>
                </a:lnTo>
                <a:lnTo>
                  <a:pt x="124922" y="34318"/>
                </a:lnTo>
                <a:lnTo>
                  <a:pt x="164215" y="15725"/>
                </a:lnTo>
                <a:lnTo>
                  <a:pt x="206886" y="4049"/>
                </a:lnTo>
                <a:lnTo>
                  <a:pt x="252222" y="0"/>
                </a:lnTo>
                <a:lnTo>
                  <a:pt x="297557" y="4049"/>
                </a:lnTo>
                <a:lnTo>
                  <a:pt x="340228" y="15725"/>
                </a:lnTo>
                <a:lnTo>
                  <a:pt x="379521" y="34318"/>
                </a:lnTo>
                <a:lnTo>
                  <a:pt x="414723" y="59120"/>
                </a:lnTo>
                <a:lnTo>
                  <a:pt x="445122" y="89422"/>
                </a:lnTo>
                <a:lnTo>
                  <a:pt x="470007" y="124516"/>
                </a:lnTo>
                <a:lnTo>
                  <a:pt x="488663" y="163693"/>
                </a:lnTo>
                <a:lnTo>
                  <a:pt x="500380" y="206243"/>
                </a:lnTo>
                <a:lnTo>
                  <a:pt x="504444" y="251460"/>
                </a:lnTo>
                <a:lnTo>
                  <a:pt x="500380" y="296676"/>
                </a:lnTo>
                <a:lnTo>
                  <a:pt x="488663" y="339226"/>
                </a:lnTo>
                <a:lnTo>
                  <a:pt x="470007" y="378403"/>
                </a:lnTo>
                <a:lnTo>
                  <a:pt x="445122" y="413497"/>
                </a:lnTo>
                <a:lnTo>
                  <a:pt x="414723" y="443799"/>
                </a:lnTo>
                <a:lnTo>
                  <a:pt x="379521" y="468601"/>
                </a:lnTo>
                <a:lnTo>
                  <a:pt x="340228" y="487194"/>
                </a:lnTo>
                <a:lnTo>
                  <a:pt x="297557" y="498870"/>
                </a:lnTo>
                <a:lnTo>
                  <a:pt x="252222" y="502920"/>
                </a:lnTo>
                <a:lnTo>
                  <a:pt x="206886" y="498870"/>
                </a:lnTo>
                <a:lnTo>
                  <a:pt x="164215" y="487194"/>
                </a:lnTo>
                <a:lnTo>
                  <a:pt x="124922" y="468601"/>
                </a:lnTo>
                <a:lnTo>
                  <a:pt x="89720" y="443799"/>
                </a:lnTo>
                <a:lnTo>
                  <a:pt x="59321" y="413497"/>
                </a:lnTo>
                <a:lnTo>
                  <a:pt x="34436" y="378403"/>
                </a:lnTo>
                <a:lnTo>
                  <a:pt x="15780" y="339226"/>
                </a:lnTo>
                <a:lnTo>
                  <a:pt x="4063" y="296676"/>
                </a:lnTo>
                <a:lnTo>
                  <a:pt x="0" y="251460"/>
                </a:lnTo>
                <a:close/>
              </a:path>
            </a:pathLst>
          </a:custGeom>
          <a:ln w="28956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4424" y="2997707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215646" y="0"/>
                </a:moveTo>
                <a:lnTo>
                  <a:pt x="166199" y="5693"/>
                </a:lnTo>
                <a:lnTo>
                  <a:pt x="120809" y="21913"/>
                </a:lnTo>
                <a:lnTo>
                  <a:pt x="80769" y="47366"/>
                </a:lnTo>
                <a:lnTo>
                  <a:pt x="47374" y="80758"/>
                </a:lnTo>
                <a:lnTo>
                  <a:pt x="21918" y="120798"/>
                </a:lnTo>
                <a:lnTo>
                  <a:pt x="5695" y="166191"/>
                </a:lnTo>
                <a:lnTo>
                  <a:pt x="0" y="215645"/>
                </a:lnTo>
                <a:lnTo>
                  <a:pt x="5695" y="265100"/>
                </a:lnTo>
                <a:lnTo>
                  <a:pt x="21918" y="310493"/>
                </a:lnTo>
                <a:lnTo>
                  <a:pt x="47374" y="350533"/>
                </a:lnTo>
                <a:lnTo>
                  <a:pt x="80769" y="383925"/>
                </a:lnTo>
                <a:lnTo>
                  <a:pt x="120809" y="409378"/>
                </a:lnTo>
                <a:lnTo>
                  <a:pt x="166199" y="425598"/>
                </a:lnTo>
                <a:lnTo>
                  <a:pt x="215646" y="431291"/>
                </a:lnTo>
                <a:lnTo>
                  <a:pt x="265092" y="425598"/>
                </a:lnTo>
                <a:lnTo>
                  <a:pt x="310482" y="409378"/>
                </a:lnTo>
                <a:lnTo>
                  <a:pt x="350522" y="383925"/>
                </a:lnTo>
                <a:lnTo>
                  <a:pt x="383917" y="350533"/>
                </a:lnTo>
                <a:lnTo>
                  <a:pt x="409373" y="310493"/>
                </a:lnTo>
                <a:lnTo>
                  <a:pt x="425596" y="265100"/>
                </a:lnTo>
                <a:lnTo>
                  <a:pt x="431291" y="215645"/>
                </a:lnTo>
                <a:lnTo>
                  <a:pt x="425596" y="166191"/>
                </a:lnTo>
                <a:lnTo>
                  <a:pt x="409373" y="120798"/>
                </a:lnTo>
                <a:lnTo>
                  <a:pt x="383917" y="80758"/>
                </a:lnTo>
                <a:lnTo>
                  <a:pt x="350522" y="47366"/>
                </a:lnTo>
                <a:lnTo>
                  <a:pt x="310482" y="21913"/>
                </a:lnTo>
                <a:lnTo>
                  <a:pt x="265092" y="5693"/>
                </a:lnTo>
                <a:lnTo>
                  <a:pt x="215646" y="0"/>
                </a:lnTo>
                <a:close/>
              </a:path>
            </a:pathLst>
          </a:custGeom>
          <a:solidFill>
            <a:srgbClr val="BBC5D6">
              <a:alpha val="1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4424" y="2997707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0" y="215645"/>
                </a:moveTo>
                <a:lnTo>
                  <a:pt x="5695" y="166191"/>
                </a:lnTo>
                <a:lnTo>
                  <a:pt x="21918" y="120798"/>
                </a:lnTo>
                <a:lnTo>
                  <a:pt x="47374" y="80758"/>
                </a:lnTo>
                <a:lnTo>
                  <a:pt x="80769" y="47366"/>
                </a:lnTo>
                <a:lnTo>
                  <a:pt x="120809" y="21913"/>
                </a:lnTo>
                <a:lnTo>
                  <a:pt x="166199" y="5693"/>
                </a:lnTo>
                <a:lnTo>
                  <a:pt x="215646" y="0"/>
                </a:lnTo>
                <a:lnTo>
                  <a:pt x="265092" y="5693"/>
                </a:lnTo>
                <a:lnTo>
                  <a:pt x="310482" y="21913"/>
                </a:lnTo>
                <a:lnTo>
                  <a:pt x="350522" y="47366"/>
                </a:lnTo>
                <a:lnTo>
                  <a:pt x="383917" y="80758"/>
                </a:lnTo>
                <a:lnTo>
                  <a:pt x="409373" y="120798"/>
                </a:lnTo>
                <a:lnTo>
                  <a:pt x="425596" y="166191"/>
                </a:lnTo>
                <a:lnTo>
                  <a:pt x="431291" y="215645"/>
                </a:lnTo>
                <a:lnTo>
                  <a:pt x="425596" y="265100"/>
                </a:lnTo>
                <a:lnTo>
                  <a:pt x="409373" y="310493"/>
                </a:lnTo>
                <a:lnTo>
                  <a:pt x="383917" y="350533"/>
                </a:lnTo>
                <a:lnTo>
                  <a:pt x="350522" y="383925"/>
                </a:lnTo>
                <a:lnTo>
                  <a:pt x="310482" y="409378"/>
                </a:lnTo>
                <a:lnTo>
                  <a:pt x="265092" y="425598"/>
                </a:lnTo>
                <a:lnTo>
                  <a:pt x="215646" y="431291"/>
                </a:lnTo>
                <a:lnTo>
                  <a:pt x="166199" y="425598"/>
                </a:lnTo>
                <a:lnTo>
                  <a:pt x="120809" y="409378"/>
                </a:lnTo>
                <a:lnTo>
                  <a:pt x="80769" y="383925"/>
                </a:lnTo>
                <a:lnTo>
                  <a:pt x="47374" y="350533"/>
                </a:lnTo>
                <a:lnTo>
                  <a:pt x="21918" y="310493"/>
                </a:lnTo>
                <a:lnTo>
                  <a:pt x="5695" y="265100"/>
                </a:lnTo>
                <a:lnTo>
                  <a:pt x="0" y="215645"/>
                </a:lnTo>
                <a:close/>
              </a:path>
            </a:pathLst>
          </a:custGeom>
          <a:ln w="3175">
            <a:solidFill>
              <a:srgbClr val="BBC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03021" y="3088386"/>
            <a:ext cx="1250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44424" y="3500628"/>
            <a:ext cx="431800" cy="433070"/>
          </a:xfrm>
          <a:custGeom>
            <a:avLst/>
            <a:gdLst/>
            <a:ahLst/>
            <a:cxnLst/>
            <a:rect l="l" t="t" r="r" b="b"/>
            <a:pathLst>
              <a:path w="431800" h="433070">
                <a:moveTo>
                  <a:pt x="0" y="216408"/>
                </a:moveTo>
                <a:lnTo>
                  <a:pt x="5695" y="166791"/>
                </a:lnTo>
                <a:lnTo>
                  <a:pt x="21918" y="121242"/>
                </a:lnTo>
                <a:lnTo>
                  <a:pt x="47374" y="81060"/>
                </a:lnTo>
                <a:lnTo>
                  <a:pt x="80769" y="47546"/>
                </a:lnTo>
                <a:lnTo>
                  <a:pt x="120809" y="21998"/>
                </a:lnTo>
                <a:lnTo>
                  <a:pt x="166199" y="5716"/>
                </a:lnTo>
                <a:lnTo>
                  <a:pt x="215646" y="0"/>
                </a:lnTo>
                <a:lnTo>
                  <a:pt x="265092" y="5716"/>
                </a:lnTo>
                <a:lnTo>
                  <a:pt x="310482" y="21998"/>
                </a:lnTo>
                <a:lnTo>
                  <a:pt x="350522" y="47546"/>
                </a:lnTo>
                <a:lnTo>
                  <a:pt x="383917" y="81060"/>
                </a:lnTo>
                <a:lnTo>
                  <a:pt x="409373" y="121242"/>
                </a:lnTo>
                <a:lnTo>
                  <a:pt x="425596" y="166791"/>
                </a:lnTo>
                <a:lnTo>
                  <a:pt x="431291" y="216408"/>
                </a:lnTo>
                <a:lnTo>
                  <a:pt x="425596" y="266024"/>
                </a:lnTo>
                <a:lnTo>
                  <a:pt x="409373" y="311573"/>
                </a:lnTo>
                <a:lnTo>
                  <a:pt x="383917" y="351755"/>
                </a:lnTo>
                <a:lnTo>
                  <a:pt x="350522" y="385269"/>
                </a:lnTo>
                <a:lnTo>
                  <a:pt x="310482" y="410817"/>
                </a:lnTo>
                <a:lnTo>
                  <a:pt x="265092" y="427099"/>
                </a:lnTo>
                <a:lnTo>
                  <a:pt x="215646" y="432816"/>
                </a:lnTo>
                <a:lnTo>
                  <a:pt x="166199" y="427099"/>
                </a:lnTo>
                <a:lnTo>
                  <a:pt x="120809" y="410817"/>
                </a:lnTo>
                <a:lnTo>
                  <a:pt x="80769" y="385269"/>
                </a:lnTo>
                <a:lnTo>
                  <a:pt x="47374" y="351755"/>
                </a:lnTo>
                <a:lnTo>
                  <a:pt x="21918" y="311573"/>
                </a:lnTo>
                <a:lnTo>
                  <a:pt x="5695" y="266024"/>
                </a:lnTo>
                <a:lnTo>
                  <a:pt x="0" y="216408"/>
                </a:lnTo>
                <a:close/>
              </a:path>
            </a:pathLst>
          </a:custGeom>
          <a:ln w="317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03021" y="3592448"/>
            <a:ext cx="1250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7E7E7E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45947" y="4005071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0" y="215645"/>
                </a:moveTo>
                <a:lnTo>
                  <a:pt x="5695" y="166191"/>
                </a:lnTo>
                <a:lnTo>
                  <a:pt x="21918" y="120798"/>
                </a:lnTo>
                <a:lnTo>
                  <a:pt x="47374" y="80758"/>
                </a:lnTo>
                <a:lnTo>
                  <a:pt x="80769" y="47366"/>
                </a:lnTo>
                <a:lnTo>
                  <a:pt x="120809" y="21913"/>
                </a:lnTo>
                <a:lnTo>
                  <a:pt x="166199" y="5693"/>
                </a:lnTo>
                <a:lnTo>
                  <a:pt x="215646" y="0"/>
                </a:lnTo>
                <a:lnTo>
                  <a:pt x="265092" y="5693"/>
                </a:lnTo>
                <a:lnTo>
                  <a:pt x="310482" y="21913"/>
                </a:lnTo>
                <a:lnTo>
                  <a:pt x="350522" y="47366"/>
                </a:lnTo>
                <a:lnTo>
                  <a:pt x="383917" y="80758"/>
                </a:lnTo>
                <a:lnTo>
                  <a:pt x="409373" y="120798"/>
                </a:lnTo>
                <a:lnTo>
                  <a:pt x="425596" y="166191"/>
                </a:lnTo>
                <a:lnTo>
                  <a:pt x="431292" y="215645"/>
                </a:lnTo>
                <a:lnTo>
                  <a:pt x="425596" y="265100"/>
                </a:lnTo>
                <a:lnTo>
                  <a:pt x="409373" y="310493"/>
                </a:lnTo>
                <a:lnTo>
                  <a:pt x="383917" y="350533"/>
                </a:lnTo>
                <a:lnTo>
                  <a:pt x="350522" y="383925"/>
                </a:lnTo>
                <a:lnTo>
                  <a:pt x="310482" y="409378"/>
                </a:lnTo>
                <a:lnTo>
                  <a:pt x="265092" y="425598"/>
                </a:lnTo>
                <a:lnTo>
                  <a:pt x="215646" y="431291"/>
                </a:lnTo>
                <a:lnTo>
                  <a:pt x="166199" y="425598"/>
                </a:lnTo>
                <a:lnTo>
                  <a:pt x="120809" y="409378"/>
                </a:lnTo>
                <a:lnTo>
                  <a:pt x="80769" y="383925"/>
                </a:lnTo>
                <a:lnTo>
                  <a:pt x="47374" y="350533"/>
                </a:lnTo>
                <a:lnTo>
                  <a:pt x="21918" y="310493"/>
                </a:lnTo>
                <a:lnTo>
                  <a:pt x="5695" y="265100"/>
                </a:lnTo>
                <a:lnTo>
                  <a:pt x="0" y="215645"/>
                </a:lnTo>
                <a:close/>
              </a:path>
            </a:pathLst>
          </a:custGeom>
          <a:ln w="317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03936" y="4096639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7E7E7E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33756" y="2784348"/>
            <a:ext cx="3357245" cy="76200"/>
          </a:xfrm>
          <a:custGeom>
            <a:avLst/>
            <a:gdLst/>
            <a:ahLst/>
            <a:cxnLst/>
            <a:rect l="l" t="t" r="r" b="b"/>
            <a:pathLst>
              <a:path w="3357245" h="76200">
                <a:moveTo>
                  <a:pt x="38100" y="0"/>
                </a:moveTo>
                <a:lnTo>
                  <a:pt x="23268" y="2988"/>
                </a:lnTo>
                <a:lnTo>
                  <a:pt x="11158" y="11144"/>
                </a:lnTo>
                <a:lnTo>
                  <a:pt x="2993" y="23252"/>
                </a:lnTo>
                <a:lnTo>
                  <a:pt x="0" y="38100"/>
                </a:lnTo>
                <a:lnTo>
                  <a:pt x="2993" y="52947"/>
                </a:lnTo>
                <a:lnTo>
                  <a:pt x="11158" y="65055"/>
                </a:lnTo>
                <a:lnTo>
                  <a:pt x="23268" y="73211"/>
                </a:lnTo>
                <a:lnTo>
                  <a:pt x="38100" y="76200"/>
                </a:lnTo>
                <a:lnTo>
                  <a:pt x="52931" y="73211"/>
                </a:lnTo>
                <a:lnTo>
                  <a:pt x="65041" y="65055"/>
                </a:lnTo>
                <a:lnTo>
                  <a:pt x="73206" y="52947"/>
                </a:lnTo>
                <a:lnTo>
                  <a:pt x="74919" y="44450"/>
                </a:lnTo>
                <a:lnTo>
                  <a:pt x="38100" y="44450"/>
                </a:lnTo>
                <a:lnTo>
                  <a:pt x="38100" y="31750"/>
                </a:lnTo>
                <a:lnTo>
                  <a:pt x="74919" y="31750"/>
                </a:lnTo>
                <a:lnTo>
                  <a:pt x="73206" y="23252"/>
                </a:lnTo>
                <a:lnTo>
                  <a:pt x="65041" y="11144"/>
                </a:lnTo>
                <a:lnTo>
                  <a:pt x="52931" y="2988"/>
                </a:lnTo>
                <a:lnTo>
                  <a:pt x="38100" y="0"/>
                </a:lnTo>
                <a:close/>
              </a:path>
              <a:path w="3357245" h="76200">
                <a:moveTo>
                  <a:pt x="3318636" y="0"/>
                </a:moveTo>
                <a:lnTo>
                  <a:pt x="3303789" y="2988"/>
                </a:lnTo>
                <a:lnTo>
                  <a:pt x="3291681" y="11144"/>
                </a:lnTo>
                <a:lnTo>
                  <a:pt x="3283525" y="23252"/>
                </a:lnTo>
                <a:lnTo>
                  <a:pt x="3280536" y="38100"/>
                </a:lnTo>
                <a:lnTo>
                  <a:pt x="3283525" y="52947"/>
                </a:lnTo>
                <a:lnTo>
                  <a:pt x="3291681" y="65055"/>
                </a:lnTo>
                <a:lnTo>
                  <a:pt x="3303789" y="73211"/>
                </a:lnTo>
                <a:lnTo>
                  <a:pt x="3318636" y="76200"/>
                </a:lnTo>
                <a:lnTo>
                  <a:pt x="3333430" y="73211"/>
                </a:lnTo>
                <a:lnTo>
                  <a:pt x="3345545" y="65055"/>
                </a:lnTo>
                <a:lnTo>
                  <a:pt x="3353730" y="52947"/>
                </a:lnTo>
                <a:lnTo>
                  <a:pt x="3355451" y="44450"/>
                </a:lnTo>
                <a:lnTo>
                  <a:pt x="3318636" y="44450"/>
                </a:lnTo>
                <a:lnTo>
                  <a:pt x="3318636" y="31750"/>
                </a:lnTo>
                <a:lnTo>
                  <a:pt x="3355451" y="31750"/>
                </a:lnTo>
                <a:lnTo>
                  <a:pt x="3353730" y="23252"/>
                </a:lnTo>
                <a:lnTo>
                  <a:pt x="3345545" y="11144"/>
                </a:lnTo>
                <a:lnTo>
                  <a:pt x="3333430" y="2988"/>
                </a:lnTo>
                <a:lnTo>
                  <a:pt x="3318636" y="0"/>
                </a:lnTo>
                <a:close/>
              </a:path>
              <a:path w="3357245" h="76200">
                <a:moveTo>
                  <a:pt x="74919" y="31750"/>
                </a:moveTo>
                <a:lnTo>
                  <a:pt x="38100" y="31750"/>
                </a:lnTo>
                <a:lnTo>
                  <a:pt x="38100" y="44450"/>
                </a:lnTo>
                <a:lnTo>
                  <a:pt x="74919" y="44450"/>
                </a:lnTo>
                <a:lnTo>
                  <a:pt x="76200" y="38100"/>
                </a:lnTo>
                <a:lnTo>
                  <a:pt x="74919" y="31750"/>
                </a:lnTo>
                <a:close/>
              </a:path>
              <a:path w="3357245" h="76200">
                <a:moveTo>
                  <a:pt x="3281815" y="31750"/>
                </a:moveTo>
                <a:lnTo>
                  <a:pt x="74919" y="31750"/>
                </a:lnTo>
                <a:lnTo>
                  <a:pt x="76200" y="38100"/>
                </a:lnTo>
                <a:lnTo>
                  <a:pt x="74919" y="44450"/>
                </a:lnTo>
                <a:lnTo>
                  <a:pt x="3281815" y="44450"/>
                </a:lnTo>
                <a:lnTo>
                  <a:pt x="3280536" y="38100"/>
                </a:lnTo>
                <a:lnTo>
                  <a:pt x="3281815" y="31750"/>
                </a:lnTo>
                <a:close/>
              </a:path>
              <a:path w="3357245" h="76200">
                <a:moveTo>
                  <a:pt x="3355451" y="31750"/>
                </a:moveTo>
                <a:lnTo>
                  <a:pt x="3318636" y="31750"/>
                </a:lnTo>
                <a:lnTo>
                  <a:pt x="3318636" y="44450"/>
                </a:lnTo>
                <a:lnTo>
                  <a:pt x="3355451" y="44450"/>
                </a:lnTo>
                <a:lnTo>
                  <a:pt x="3356736" y="38100"/>
                </a:lnTo>
                <a:lnTo>
                  <a:pt x="3355451" y="3175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64102" y="3070098"/>
            <a:ext cx="73660" cy="335280"/>
          </a:xfrm>
          <a:custGeom>
            <a:avLst/>
            <a:gdLst/>
            <a:ahLst/>
            <a:cxnLst/>
            <a:rect l="l" t="t" r="r" b="b"/>
            <a:pathLst>
              <a:path w="73660" h="335279">
                <a:moveTo>
                  <a:pt x="0" y="0"/>
                </a:moveTo>
                <a:lnTo>
                  <a:pt x="0" y="335279"/>
                </a:lnTo>
                <a:lnTo>
                  <a:pt x="73151" y="167639"/>
                </a:lnTo>
                <a:lnTo>
                  <a:pt x="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64102" y="3070098"/>
            <a:ext cx="73660" cy="335280"/>
          </a:xfrm>
          <a:custGeom>
            <a:avLst/>
            <a:gdLst/>
            <a:ahLst/>
            <a:cxnLst/>
            <a:rect l="l" t="t" r="r" b="b"/>
            <a:pathLst>
              <a:path w="73660" h="335279">
                <a:moveTo>
                  <a:pt x="0" y="335279"/>
                </a:moveTo>
                <a:lnTo>
                  <a:pt x="73151" y="167639"/>
                </a:lnTo>
                <a:lnTo>
                  <a:pt x="0" y="0"/>
                </a:lnTo>
                <a:lnTo>
                  <a:pt x="0" y="335279"/>
                </a:lnTo>
                <a:close/>
              </a:path>
            </a:pathLst>
          </a:custGeom>
          <a:ln w="2590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086859" y="2915259"/>
            <a:ext cx="7115809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L'impegno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delle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spese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è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assunto dal DS ed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è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registrato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dal DSGA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.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Dopo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chiusura  dell’esercizio, non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possono essere assunti impegni a carico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dell’esercizio</a:t>
            </a:r>
            <a:r>
              <a:rPr sz="1400" spc="-2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scaduto.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90575" y="338709"/>
            <a:ext cx="10984865" cy="1541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Le spese: l'impegno (1/2)</a:t>
            </a:r>
            <a:endParaRPr sz="1600">
              <a:latin typeface="Arial"/>
              <a:cs typeface="Arial"/>
            </a:endParaRPr>
          </a:p>
          <a:p>
            <a:pPr marL="135255" marR="5080" algn="just">
              <a:lnSpc>
                <a:spcPct val="150000"/>
              </a:lnSpc>
              <a:spcBef>
                <a:spcPts val="1375"/>
              </a:spcBef>
            </a:pP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Nella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fase dell’impegno si manifesta la volontà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effettuare la spesa e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si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assume l’obbligo di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eseguirla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.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In  particolare, essa rappresenta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fase giuridica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cui nasce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l’obbligo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da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parte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dell’ente di pagare una determinata  somma.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53439" y="4544567"/>
            <a:ext cx="2807335" cy="396240"/>
          </a:xfrm>
          <a:custGeom>
            <a:avLst/>
            <a:gdLst/>
            <a:ahLst/>
            <a:cxnLst/>
            <a:rect l="l" t="t" r="r" b="b"/>
            <a:pathLst>
              <a:path w="2807335" h="396239">
                <a:moveTo>
                  <a:pt x="0" y="79374"/>
                </a:moveTo>
                <a:lnTo>
                  <a:pt x="6241" y="48488"/>
                </a:lnTo>
                <a:lnTo>
                  <a:pt x="23263" y="23256"/>
                </a:lnTo>
                <a:lnTo>
                  <a:pt x="48509" y="6240"/>
                </a:lnTo>
                <a:lnTo>
                  <a:pt x="79425" y="0"/>
                </a:lnTo>
                <a:lnTo>
                  <a:pt x="2727833" y="0"/>
                </a:lnTo>
                <a:lnTo>
                  <a:pt x="2758719" y="6240"/>
                </a:lnTo>
                <a:lnTo>
                  <a:pt x="2783951" y="23256"/>
                </a:lnTo>
                <a:lnTo>
                  <a:pt x="2800967" y="48488"/>
                </a:lnTo>
                <a:lnTo>
                  <a:pt x="2807208" y="79374"/>
                </a:lnTo>
                <a:lnTo>
                  <a:pt x="2807208" y="316864"/>
                </a:lnTo>
                <a:lnTo>
                  <a:pt x="2800967" y="347751"/>
                </a:lnTo>
                <a:lnTo>
                  <a:pt x="2783951" y="372983"/>
                </a:lnTo>
                <a:lnTo>
                  <a:pt x="2758719" y="389999"/>
                </a:lnTo>
                <a:lnTo>
                  <a:pt x="2727833" y="396239"/>
                </a:lnTo>
                <a:lnTo>
                  <a:pt x="79425" y="396239"/>
                </a:lnTo>
                <a:lnTo>
                  <a:pt x="48509" y="389999"/>
                </a:lnTo>
                <a:lnTo>
                  <a:pt x="23263" y="372983"/>
                </a:lnTo>
                <a:lnTo>
                  <a:pt x="6241" y="347751"/>
                </a:lnTo>
                <a:lnTo>
                  <a:pt x="0" y="316864"/>
                </a:lnTo>
                <a:lnTo>
                  <a:pt x="0" y="79374"/>
                </a:lnTo>
                <a:close/>
              </a:path>
            </a:pathLst>
          </a:custGeom>
          <a:ln w="317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971499" y="4618735"/>
            <a:ext cx="9848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7E7E7E"/>
                </a:solidFill>
                <a:latin typeface="Arial"/>
                <a:cs typeface="Arial"/>
              </a:rPr>
              <a:t>Pa</a:t>
            </a:r>
            <a:r>
              <a:rPr sz="1400" b="1" spc="-10" dirty="0">
                <a:solidFill>
                  <a:srgbClr val="7E7E7E"/>
                </a:solidFill>
                <a:latin typeface="Arial"/>
                <a:cs typeface="Arial"/>
              </a:rPr>
              <a:t>g</a:t>
            </a:r>
            <a:r>
              <a:rPr sz="1400" b="1" dirty="0">
                <a:solidFill>
                  <a:srgbClr val="7E7E7E"/>
                </a:solidFill>
                <a:latin typeface="Arial"/>
                <a:cs typeface="Arial"/>
              </a:rPr>
              <a:t>ame</a:t>
            </a:r>
            <a:r>
              <a:rPr sz="1400" b="1" spc="-10" dirty="0">
                <a:solidFill>
                  <a:srgbClr val="7E7E7E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7E7E7E"/>
                </a:solidFill>
                <a:latin typeface="Arial"/>
                <a:cs typeface="Arial"/>
              </a:rPr>
              <a:t>to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45947" y="4509515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0" y="215645"/>
                </a:moveTo>
                <a:lnTo>
                  <a:pt x="5695" y="166191"/>
                </a:lnTo>
                <a:lnTo>
                  <a:pt x="21918" y="120798"/>
                </a:lnTo>
                <a:lnTo>
                  <a:pt x="47374" y="80758"/>
                </a:lnTo>
                <a:lnTo>
                  <a:pt x="80769" y="47366"/>
                </a:lnTo>
                <a:lnTo>
                  <a:pt x="120809" y="21913"/>
                </a:lnTo>
                <a:lnTo>
                  <a:pt x="166199" y="5693"/>
                </a:lnTo>
                <a:lnTo>
                  <a:pt x="215646" y="0"/>
                </a:lnTo>
                <a:lnTo>
                  <a:pt x="265092" y="5693"/>
                </a:lnTo>
                <a:lnTo>
                  <a:pt x="310482" y="21913"/>
                </a:lnTo>
                <a:lnTo>
                  <a:pt x="350522" y="47366"/>
                </a:lnTo>
                <a:lnTo>
                  <a:pt x="383917" y="80758"/>
                </a:lnTo>
                <a:lnTo>
                  <a:pt x="409373" y="120798"/>
                </a:lnTo>
                <a:lnTo>
                  <a:pt x="425596" y="166191"/>
                </a:lnTo>
                <a:lnTo>
                  <a:pt x="431292" y="215645"/>
                </a:lnTo>
                <a:lnTo>
                  <a:pt x="425596" y="265100"/>
                </a:lnTo>
                <a:lnTo>
                  <a:pt x="409373" y="310493"/>
                </a:lnTo>
                <a:lnTo>
                  <a:pt x="383917" y="350533"/>
                </a:lnTo>
                <a:lnTo>
                  <a:pt x="350522" y="383925"/>
                </a:lnTo>
                <a:lnTo>
                  <a:pt x="310482" y="409378"/>
                </a:lnTo>
                <a:lnTo>
                  <a:pt x="265092" y="425598"/>
                </a:lnTo>
                <a:lnTo>
                  <a:pt x="215646" y="431291"/>
                </a:lnTo>
                <a:lnTo>
                  <a:pt x="166199" y="425598"/>
                </a:lnTo>
                <a:lnTo>
                  <a:pt x="120809" y="409378"/>
                </a:lnTo>
                <a:lnTo>
                  <a:pt x="80769" y="383925"/>
                </a:lnTo>
                <a:lnTo>
                  <a:pt x="47374" y="350533"/>
                </a:lnTo>
                <a:lnTo>
                  <a:pt x="21918" y="310493"/>
                </a:lnTo>
                <a:lnTo>
                  <a:pt x="5695" y="265100"/>
                </a:lnTo>
                <a:lnTo>
                  <a:pt x="0" y="215645"/>
                </a:lnTo>
                <a:close/>
              </a:path>
            </a:pathLst>
          </a:custGeom>
          <a:ln w="317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03936" y="4600702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7E7E7E"/>
                </a:solidFill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16051" y="2286000"/>
            <a:ext cx="341376" cy="3413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06908" y="5387340"/>
            <a:ext cx="646176" cy="6461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206195" y="5292038"/>
            <a:ext cx="9998075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Formano impegni sugli stanziamenti di competenza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sole somme dovute dalla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Scuola 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seguito di obbligazioni  giuridicamente perfezionate. Gli impegni non possono eccedere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nessun caso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stanziamento dello specifico aggregato,  come individuato nel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Programma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Annuale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nelle eventuali variazioni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apportate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al</a:t>
            </a:r>
            <a:r>
              <a:rPr sz="1400" spc="-2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medesimo.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1173841" y="6555545"/>
            <a:ext cx="2571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62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4043045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Le fasi </a:t>
            </a:r>
            <a:r>
              <a:rPr spc="-5" dirty="0"/>
              <a:t>delle </a:t>
            </a:r>
            <a:r>
              <a:rPr dirty="0"/>
              <a:t>entrate e </a:t>
            </a:r>
            <a:r>
              <a:rPr spc="-5" dirty="0"/>
              <a:t>delle</a:t>
            </a:r>
            <a:r>
              <a:rPr spc="-114" dirty="0"/>
              <a:t> </a:t>
            </a:r>
            <a:r>
              <a:rPr dirty="0"/>
              <a:t>spese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Le spese: l'impegno (2/2)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03375" y="2205202"/>
            <a:ext cx="2446020" cy="5410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1472" y="2264625"/>
            <a:ext cx="909827" cy="4755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29283" y="2231135"/>
            <a:ext cx="2344420" cy="439420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0858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85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SPESE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53439" y="3014472"/>
            <a:ext cx="2807335" cy="396240"/>
          </a:xfrm>
          <a:custGeom>
            <a:avLst/>
            <a:gdLst/>
            <a:ahLst/>
            <a:cxnLst/>
            <a:rect l="l" t="t" r="r" b="b"/>
            <a:pathLst>
              <a:path w="2807335" h="396239">
                <a:moveTo>
                  <a:pt x="2727833" y="0"/>
                </a:moveTo>
                <a:lnTo>
                  <a:pt x="79425" y="0"/>
                </a:lnTo>
                <a:lnTo>
                  <a:pt x="48509" y="6240"/>
                </a:lnTo>
                <a:lnTo>
                  <a:pt x="23263" y="23256"/>
                </a:lnTo>
                <a:lnTo>
                  <a:pt x="6241" y="48488"/>
                </a:lnTo>
                <a:lnTo>
                  <a:pt x="0" y="79375"/>
                </a:lnTo>
                <a:lnTo>
                  <a:pt x="0" y="316864"/>
                </a:lnTo>
                <a:lnTo>
                  <a:pt x="6241" y="347751"/>
                </a:lnTo>
                <a:lnTo>
                  <a:pt x="23263" y="372983"/>
                </a:lnTo>
                <a:lnTo>
                  <a:pt x="48509" y="389999"/>
                </a:lnTo>
                <a:lnTo>
                  <a:pt x="79425" y="396239"/>
                </a:lnTo>
                <a:lnTo>
                  <a:pt x="2727833" y="396239"/>
                </a:lnTo>
                <a:lnTo>
                  <a:pt x="2758719" y="389999"/>
                </a:lnTo>
                <a:lnTo>
                  <a:pt x="2783951" y="372983"/>
                </a:lnTo>
                <a:lnTo>
                  <a:pt x="2800967" y="347751"/>
                </a:lnTo>
                <a:lnTo>
                  <a:pt x="2807208" y="316864"/>
                </a:lnTo>
                <a:lnTo>
                  <a:pt x="2807208" y="79375"/>
                </a:lnTo>
                <a:lnTo>
                  <a:pt x="2800967" y="48488"/>
                </a:lnTo>
                <a:lnTo>
                  <a:pt x="2783951" y="23256"/>
                </a:lnTo>
                <a:lnTo>
                  <a:pt x="2758719" y="6240"/>
                </a:lnTo>
                <a:lnTo>
                  <a:pt x="2727833" y="0"/>
                </a:lnTo>
                <a:close/>
              </a:path>
            </a:pathLst>
          </a:custGeom>
          <a:solidFill>
            <a:srgbClr val="BBC5D6">
              <a:alpha val="1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3439" y="3014472"/>
            <a:ext cx="2807335" cy="396240"/>
          </a:xfrm>
          <a:custGeom>
            <a:avLst/>
            <a:gdLst/>
            <a:ahLst/>
            <a:cxnLst/>
            <a:rect l="l" t="t" r="r" b="b"/>
            <a:pathLst>
              <a:path w="2807335" h="396239">
                <a:moveTo>
                  <a:pt x="0" y="79375"/>
                </a:moveTo>
                <a:lnTo>
                  <a:pt x="6241" y="48488"/>
                </a:lnTo>
                <a:lnTo>
                  <a:pt x="23263" y="23256"/>
                </a:lnTo>
                <a:lnTo>
                  <a:pt x="48509" y="6240"/>
                </a:lnTo>
                <a:lnTo>
                  <a:pt x="79425" y="0"/>
                </a:lnTo>
                <a:lnTo>
                  <a:pt x="2727833" y="0"/>
                </a:lnTo>
                <a:lnTo>
                  <a:pt x="2758719" y="6240"/>
                </a:lnTo>
                <a:lnTo>
                  <a:pt x="2783951" y="23256"/>
                </a:lnTo>
                <a:lnTo>
                  <a:pt x="2800967" y="48488"/>
                </a:lnTo>
                <a:lnTo>
                  <a:pt x="2807208" y="79375"/>
                </a:lnTo>
                <a:lnTo>
                  <a:pt x="2807208" y="316864"/>
                </a:lnTo>
                <a:lnTo>
                  <a:pt x="2800967" y="347751"/>
                </a:lnTo>
                <a:lnTo>
                  <a:pt x="2783951" y="372983"/>
                </a:lnTo>
                <a:lnTo>
                  <a:pt x="2758719" y="389999"/>
                </a:lnTo>
                <a:lnTo>
                  <a:pt x="2727833" y="396239"/>
                </a:lnTo>
                <a:lnTo>
                  <a:pt x="79425" y="396239"/>
                </a:lnTo>
                <a:lnTo>
                  <a:pt x="48509" y="389999"/>
                </a:lnTo>
                <a:lnTo>
                  <a:pt x="23263" y="372983"/>
                </a:lnTo>
                <a:lnTo>
                  <a:pt x="6241" y="347751"/>
                </a:lnTo>
                <a:lnTo>
                  <a:pt x="0" y="316864"/>
                </a:lnTo>
                <a:lnTo>
                  <a:pt x="0" y="79375"/>
                </a:lnTo>
                <a:close/>
              </a:path>
            </a:pathLst>
          </a:custGeom>
          <a:ln w="3175">
            <a:solidFill>
              <a:srgbClr val="BBC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71499" y="3088386"/>
            <a:ext cx="7670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Impegno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53439" y="3537203"/>
            <a:ext cx="2807335" cy="396240"/>
          </a:xfrm>
          <a:custGeom>
            <a:avLst/>
            <a:gdLst/>
            <a:ahLst/>
            <a:cxnLst/>
            <a:rect l="l" t="t" r="r" b="b"/>
            <a:pathLst>
              <a:path w="2807335" h="396239">
                <a:moveTo>
                  <a:pt x="0" y="79375"/>
                </a:moveTo>
                <a:lnTo>
                  <a:pt x="6241" y="48488"/>
                </a:lnTo>
                <a:lnTo>
                  <a:pt x="23263" y="23256"/>
                </a:lnTo>
                <a:lnTo>
                  <a:pt x="48509" y="6240"/>
                </a:lnTo>
                <a:lnTo>
                  <a:pt x="79425" y="0"/>
                </a:lnTo>
                <a:lnTo>
                  <a:pt x="2727833" y="0"/>
                </a:lnTo>
                <a:lnTo>
                  <a:pt x="2758719" y="6240"/>
                </a:lnTo>
                <a:lnTo>
                  <a:pt x="2783951" y="23256"/>
                </a:lnTo>
                <a:lnTo>
                  <a:pt x="2800967" y="48488"/>
                </a:lnTo>
                <a:lnTo>
                  <a:pt x="2807208" y="79375"/>
                </a:lnTo>
                <a:lnTo>
                  <a:pt x="2807208" y="316865"/>
                </a:lnTo>
                <a:lnTo>
                  <a:pt x="2800967" y="347751"/>
                </a:lnTo>
                <a:lnTo>
                  <a:pt x="2783951" y="372983"/>
                </a:lnTo>
                <a:lnTo>
                  <a:pt x="2758719" y="389999"/>
                </a:lnTo>
                <a:lnTo>
                  <a:pt x="2727833" y="396240"/>
                </a:lnTo>
                <a:lnTo>
                  <a:pt x="79425" y="396240"/>
                </a:lnTo>
                <a:lnTo>
                  <a:pt x="48509" y="389999"/>
                </a:lnTo>
                <a:lnTo>
                  <a:pt x="23263" y="372983"/>
                </a:lnTo>
                <a:lnTo>
                  <a:pt x="6241" y="347751"/>
                </a:lnTo>
                <a:lnTo>
                  <a:pt x="0" y="316865"/>
                </a:lnTo>
                <a:lnTo>
                  <a:pt x="0" y="79375"/>
                </a:lnTo>
                <a:close/>
              </a:path>
            </a:pathLst>
          </a:custGeom>
          <a:ln w="317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71499" y="3610483"/>
            <a:ext cx="11118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7E7E7E"/>
                </a:solidFill>
                <a:latin typeface="Arial"/>
                <a:cs typeface="Arial"/>
              </a:rPr>
              <a:t>Liquidazione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53439" y="4041647"/>
            <a:ext cx="2807335" cy="394970"/>
          </a:xfrm>
          <a:custGeom>
            <a:avLst/>
            <a:gdLst/>
            <a:ahLst/>
            <a:cxnLst/>
            <a:rect l="l" t="t" r="r" b="b"/>
            <a:pathLst>
              <a:path w="2807335" h="394970">
                <a:moveTo>
                  <a:pt x="0" y="79120"/>
                </a:moveTo>
                <a:lnTo>
                  <a:pt x="6217" y="48327"/>
                </a:lnTo>
                <a:lnTo>
                  <a:pt x="23172" y="23177"/>
                </a:lnTo>
                <a:lnTo>
                  <a:pt x="48322" y="6219"/>
                </a:lnTo>
                <a:lnTo>
                  <a:pt x="79121" y="0"/>
                </a:lnTo>
                <a:lnTo>
                  <a:pt x="2728087" y="0"/>
                </a:lnTo>
                <a:lnTo>
                  <a:pt x="2758880" y="6219"/>
                </a:lnTo>
                <a:lnTo>
                  <a:pt x="2784030" y="23177"/>
                </a:lnTo>
                <a:lnTo>
                  <a:pt x="2800988" y="48327"/>
                </a:lnTo>
                <a:lnTo>
                  <a:pt x="2807208" y="79120"/>
                </a:lnTo>
                <a:lnTo>
                  <a:pt x="2807208" y="315594"/>
                </a:lnTo>
                <a:lnTo>
                  <a:pt x="2800988" y="346388"/>
                </a:lnTo>
                <a:lnTo>
                  <a:pt x="2784030" y="371538"/>
                </a:lnTo>
                <a:lnTo>
                  <a:pt x="2758880" y="388496"/>
                </a:lnTo>
                <a:lnTo>
                  <a:pt x="2728087" y="394715"/>
                </a:lnTo>
                <a:lnTo>
                  <a:pt x="79121" y="394715"/>
                </a:lnTo>
                <a:lnTo>
                  <a:pt x="48322" y="388496"/>
                </a:lnTo>
                <a:lnTo>
                  <a:pt x="23172" y="371538"/>
                </a:lnTo>
                <a:lnTo>
                  <a:pt x="6217" y="346388"/>
                </a:lnTo>
                <a:lnTo>
                  <a:pt x="0" y="315594"/>
                </a:lnTo>
                <a:lnTo>
                  <a:pt x="0" y="79120"/>
                </a:lnTo>
                <a:close/>
              </a:path>
            </a:pathLst>
          </a:custGeom>
          <a:ln w="317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71499" y="4114546"/>
            <a:ext cx="10541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7E7E7E"/>
                </a:solidFill>
                <a:latin typeface="Arial"/>
                <a:cs typeface="Arial"/>
              </a:rPr>
              <a:t>Ordinazione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36041" y="2205989"/>
            <a:ext cx="504825" cy="502920"/>
          </a:xfrm>
          <a:custGeom>
            <a:avLst/>
            <a:gdLst/>
            <a:ahLst/>
            <a:cxnLst/>
            <a:rect l="l" t="t" r="r" b="b"/>
            <a:pathLst>
              <a:path w="504825" h="502919">
                <a:moveTo>
                  <a:pt x="0" y="251460"/>
                </a:moveTo>
                <a:lnTo>
                  <a:pt x="4063" y="206243"/>
                </a:lnTo>
                <a:lnTo>
                  <a:pt x="15780" y="163693"/>
                </a:lnTo>
                <a:lnTo>
                  <a:pt x="34436" y="124516"/>
                </a:lnTo>
                <a:lnTo>
                  <a:pt x="59321" y="89422"/>
                </a:lnTo>
                <a:lnTo>
                  <a:pt x="89720" y="59120"/>
                </a:lnTo>
                <a:lnTo>
                  <a:pt x="124922" y="34318"/>
                </a:lnTo>
                <a:lnTo>
                  <a:pt x="164215" y="15725"/>
                </a:lnTo>
                <a:lnTo>
                  <a:pt x="206886" y="4049"/>
                </a:lnTo>
                <a:lnTo>
                  <a:pt x="252222" y="0"/>
                </a:lnTo>
                <a:lnTo>
                  <a:pt x="297557" y="4049"/>
                </a:lnTo>
                <a:lnTo>
                  <a:pt x="340228" y="15725"/>
                </a:lnTo>
                <a:lnTo>
                  <a:pt x="379521" y="34318"/>
                </a:lnTo>
                <a:lnTo>
                  <a:pt x="414723" y="59120"/>
                </a:lnTo>
                <a:lnTo>
                  <a:pt x="445122" y="89422"/>
                </a:lnTo>
                <a:lnTo>
                  <a:pt x="470007" y="124516"/>
                </a:lnTo>
                <a:lnTo>
                  <a:pt x="488663" y="163693"/>
                </a:lnTo>
                <a:lnTo>
                  <a:pt x="500380" y="206243"/>
                </a:lnTo>
                <a:lnTo>
                  <a:pt x="504444" y="251460"/>
                </a:lnTo>
                <a:lnTo>
                  <a:pt x="500380" y="296676"/>
                </a:lnTo>
                <a:lnTo>
                  <a:pt x="488663" y="339226"/>
                </a:lnTo>
                <a:lnTo>
                  <a:pt x="470007" y="378403"/>
                </a:lnTo>
                <a:lnTo>
                  <a:pt x="445122" y="413497"/>
                </a:lnTo>
                <a:lnTo>
                  <a:pt x="414723" y="443799"/>
                </a:lnTo>
                <a:lnTo>
                  <a:pt x="379521" y="468601"/>
                </a:lnTo>
                <a:lnTo>
                  <a:pt x="340228" y="487194"/>
                </a:lnTo>
                <a:lnTo>
                  <a:pt x="297557" y="498870"/>
                </a:lnTo>
                <a:lnTo>
                  <a:pt x="252222" y="502920"/>
                </a:lnTo>
                <a:lnTo>
                  <a:pt x="206886" y="498870"/>
                </a:lnTo>
                <a:lnTo>
                  <a:pt x="164215" y="487194"/>
                </a:lnTo>
                <a:lnTo>
                  <a:pt x="124922" y="468601"/>
                </a:lnTo>
                <a:lnTo>
                  <a:pt x="89720" y="443799"/>
                </a:lnTo>
                <a:lnTo>
                  <a:pt x="59321" y="413497"/>
                </a:lnTo>
                <a:lnTo>
                  <a:pt x="34436" y="378403"/>
                </a:lnTo>
                <a:lnTo>
                  <a:pt x="15780" y="339226"/>
                </a:lnTo>
                <a:lnTo>
                  <a:pt x="4063" y="296676"/>
                </a:lnTo>
                <a:lnTo>
                  <a:pt x="0" y="251460"/>
                </a:lnTo>
                <a:close/>
              </a:path>
            </a:pathLst>
          </a:custGeom>
          <a:ln w="28956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4424" y="2997707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215646" y="0"/>
                </a:moveTo>
                <a:lnTo>
                  <a:pt x="166199" y="5693"/>
                </a:lnTo>
                <a:lnTo>
                  <a:pt x="120809" y="21913"/>
                </a:lnTo>
                <a:lnTo>
                  <a:pt x="80769" y="47366"/>
                </a:lnTo>
                <a:lnTo>
                  <a:pt x="47374" y="80758"/>
                </a:lnTo>
                <a:lnTo>
                  <a:pt x="21918" y="120798"/>
                </a:lnTo>
                <a:lnTo>
                  <a:pt x="5695" y="166191"/>
                </a:lnTo>
                <a:lnTo>
                  <a:pt x="0" y="215645"/>
                </a:lnTo>
                <a:lnTo>
                  <a:pt x="5695" y="265100"/>
                </a:lnTo>
                <a:lnTo>
                  <a:pt x="21918" y="310493"/>
                </a:lnTo>
                <a:lnTo>
                  <a:pt x="47374" y="350533"/>
                </a:lnTo>
                <a:lnTo>
                  <a:pt x="80769" y="383925"/>
                </a:lnTo>
                <a:lnTo>
                  <a:pt x="120809" y="409378"/>
                </a:lnTo>
                <a:lnTo>
                  <a:pt x="166199" y="425598"/>
                </a:lnTo>
                <a:lnTo>
                  <a:pt x="215646" y="431291"/>
                </a:lnTo>
                <a:lnTo>
                  <a:pt x="265092" y="425598"/>
                </a:lnTo>
                <a:lnTo>
                  <a:pt x="310482" y="409378"/>
                </a:lnTo>
                <a:lnTo>
                  <a:pt x="350522" y="383925"/>
                </a:lnTo>
                <a:lnTo>
                  <a:pt x="383917" y="350533"/>
                </a:lnTo>
                <a:lnTo>
                  <a:pt x="409373" y="310493"/>
                </a:lnTo>
                <a:lnTo>
                  <a:pt x="425596" y="265100"/>
                </a:lnTo>
                <a:lnTo>
                  <a:pt x="431291" y="215645"/>
                </a:lnTo>
                <a:lnTo>
                  <a:pt x="425596" y="166191"/>
                </a:lnTo>
                <a:lnTo>
                  <a:pt x="409373" y="120798"/>
                </a:lnTo>
                <a:lnTo>
                  <a:pt x="383917" y="80758"/>
                </a:lnTo>
                <a:lnTo>
                  <a:pt x="350522" y="47366"/>
                </a:lnTo>
                <a:lnTo>
                  <a:pt x="310482" y="21913"/>
                </a:lnTo>
                <a:lnTo>
                  <a:pt x="265092" y="5693"/>
                </a:lnTo>
                <a:lnTo>
                  <a:pt x="215646" y="0"/>
                </a:lnTo>
                <a:close/>
              </a:path>
            </a:pathLst>
          </a:custGeom>
          <a:solidFill>
            <a:srgbClr val="BBC5D6">
              <a:alpha val="1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4424" y="2997707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0" y="215645"/>
                </a:moveTo>
                <a:lnTo>
                  <a:pt x="5695" y="166191"/>
                </a:lnTo>
                <a:lnTo>
                  <a:pt x="21918" y="120798"/>
                </a:lnTo>
                <a:lnTo>
                  <a:pt x="47374" y="80758"/>
                </a:lnTo>
                <a:lnTo>
                  <a:pt x="80769" y="47366"/>
                </a:lnTo>
                <a:lnTo>
                  <a:pt x="120809" y="21913"/>
                </a:lnTo>
                <a:lnTo>
                  <a:pt x="166199" y="5693"/>
                </a:lnTo>
                <a:lnTo>
                  <a:pt x="215646" y="0"/>
                </a:lnTo>
                <a:lnTo>
                  <a:pt x="265092" y="5693"/>
                </a:lnTo>
                <a:lnTo>
                  <a:pt x="310482" y="21913"/>
                </a:lnTo>
                <a:lnTo>
                  <a:pt x="350522" y="47366"/>
                </a:lnTo>
                <a:lnTo>
                  <a:pt x="383917" y="80758"/>
                </a:lnTo>
                <a:lnTo>
                  <a:pt x="409373" y="120798"/>
                </a:lnTo>
                <a:lnTo>
                  <a:pt x="425596" y="166191"/>
                </a:lnTo>
                <a:lnTo>
                  <a:pt x="431291" y="215645"/>
                </a:lnTo>
                <a:lnTo>
                  <a:pt x="425596" y="265100"/>
                </a:lnTo>
                <a:lnTo>
                  <a:pt x="409373" y="310493"/>
                </a:lnTo>
                <a:lnTo>
                  <a:pt x="383917" y="350533"/>
                </a:lnTo>
                <a:lnTo>
                  <a:pt x="350522" y="383925"/>
                </a:lnTo>
                <a:lnTo>
                  <a:pt x="310482" y="409378"/>
                </a:lnTo>
                <a:lnTo>
                  <a:pt x="265092" y="425598"/>
                </a:lnTo>
                <a:lnTo>
                  <a:pt x="215646" y="431291"/>
                </a:lnTo>
                <a:lnTo>
                  <a:pt x="166199" y="425598"/>
                </a:lnTo>
                <a:lnTo>
                  <a:pt x="120809" y="409378"/>
                </a:lnTo>
                <a:lnTo>
                  <a:pt x="80769" y="383925"/>
                </a:lnTo>
                <a:lnTo>
                  <a:pt x="47374" y="350533"/>
                </a:lnTo>
                <a:lnTo>
                  <a:pt x="21918" y="310493"/>
                </a:lnTo>
                <a:lnTo>
                  <a:pt x="5695" y="265100"/>
                </a:lnTo>
                <a:lnTo>
                  <a:pt x="0" y="215645"/>
                </a:lnTo>
                <a:close/>
              </a:path>
            </a:pathLst>
          </a:custGeom>
          <a:ln w="3175">
            <a:solidFill>
              <a:srgbClr val="BBC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03021" y="3088386"/>
            <a:ext cx="1250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44424" y="3500628"/>
            <a:ext cx="431800" cy="433070"/>
          </a:xfrm>
          <a:custGeom>
            <a:avLst/>
            <a:gdLst/>
            <a:ahLst/>
            <a:cxnLst/>
            <a:rect l="l" t="t" r="r" b="b"/>
            <a:pathLst>
              <a:path w="431800" h="433070">
                <a:moveTo>
                  <a:pt x="0" y="216408"/>
                </a:moveTo>
                <a:lnTo>
                  <a:pt x="5695" y="166791"/>
                </a:lnTo>
                <a:lnTo>
                  <a:pt x="21918" y="121242"/>
                </a:lnTo>
                <a:lnTo>
                  <a:pt x="47374" y="81060"/>
                </a:lnTo>
                <a:lnTo>
                  <a:pt x="80769" y="47546"/>
                </a:lnTo>
                <a:lnTo>
                  <a:pt x="120809" y="21998"/>
                </a:lnTo>
                <a:lnTo>
                  <a:pt x="166199" y="5716"/>
                </a:lnTo>
                <a:lnTo>
                  <a:pt x="215646" y="0"/>
                </a:lnTo>
                <a:lnTo>
                  <a:pt x="265092" y="5716"/>
                </a:lnTo>
                <a:lnTo>
                  <a:pt x="310482" y="21998"/>
                </a:lnTo>
                <a:lnTo>
                  <a:pt x="350522" y="47546"/>
                </a:lnTo>
                <a:lnTo>
                  <a:pt x="383917" y="81060"/>
                </a:lnTo>
                <a:lnTo>
                  <a:pt x="409373" y="121242"/>
                </a:lnTo>
                <a:lnTo>
                  <a:pt x="425596" y="166791"/>
                </a:lnTo>
                <a:lnTo>
                  <a:pt x="431291" y="216408"/>
                </a:lnTo>
                <a:lnTo>
                  <a:pt x="425596" y="266024"/>
                </a:lnTo>
                <a:lnTo>
                  <a:pt x="409373" y="311573"/>
                </a:lnTo>
                <a:lnTo>
                  <a:pt x="383917" y="351755"/>
                </a:lnTo>
                <a:lnTo>
                  <a:pt x="350522" y="385269"/>
                </a:lnTo>
                <a:lnTo>
                  <a:pt x="310482" y="410817"/>
                </a:lnTo>
                <a:lnTo>
                  <a:pt x="265092" y="427099"/>
                </a:lnTo>
                <a:lnTo>
                  <a:pt x="215646" y="432816"/>
                </a:lnTo>
                <a:lnTo>
                  <a:pt x="166199" y="427099"/>
                </a:lnTo>
                <a:lnTo>
                  <a:pt x="120809" y="410817"/>
                </a:lnTo>
                <a:lnTo>
                  <a:pt x="80769" y="385269"/>
                </a:lnTo>
                <a:lnTo>
                  <a:pt x="47374" y="351755"/>
                </a:lnTo>
                <a:lnTo>
                  <a:pt x="21918" y="311573"/>
                </a:lnTo>
                <a:lnTo>
                  <a:pt x="5695" y="266024"/>
                </a:lnTo>
                <a:lnTo>
                  <a:pt x="0" y="216408"/>
                </a:lnTo>
                <a:close/>
              </a:path>
            </a:pathLst>
          </a:custGeom>
          <a:ln w="317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03021" y="3592448"/>
            <a:ext cx="1250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7E7E7E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45947" y="4005071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0" y="215645"/>
                </a:moveTo>
                <a:lnTo>
                  <a:pt x="5695" y="166191"/>
                </a:lnTo>
                <a:lnTo>
                  <a:pt x="21918" y="120798"/>
                </a:lnTo>
                <a:lnTo>
                  <a:pt x="47374" y="80758"/>
                </a:lnTo>
                <a:lnTo>
                  <a:pt x="80769" y="47366"/>
                </a:lnTo>
                <a:lnTo>
                  <a:pt x="120809" y="21913"/>
                </a:lnTo>
                <a:lnTo>
                  <a:pt x="166199" y="5693"/>
                </a:lnTo>
                <a:lnTo>
                  <a:pt x="215646" y="0"/>
                </a:lnTo>
                <a:lnTo>
                  <a:pt x="265092" y="5693"/>
                </a:lnTo>
                <a:lnTo>
                  <a:pt x="310482" y="21913"/>
                </a:lnTo>
                <a:lnTo>
                  <a:pt x="350522" y="47366"/>
                </a:lnTo>
                <a:lnTo>
                  <a:pt x="383917" y="80758"/>
                </a:lnTo>
                <a:lnTo>
                  <a:pt x="409373" y="120798"/>
                </a:lnTo>
                <a:lnTo>
                  <a:pt x="425596" y="166191"/>
                </a:lnTo>
                <a:lnTo>
                  <a:pt x="431292" y="215645"/>
                </a:lnTo>
                <a:lnTo>
                  <a:pt x="425596" y="265100"/>
                </a:lnTo>
                <a:lnTo>
                  <a:pt x="409373" y="310493"/>
                </a:lnTo>
                <a:lnTo>
                  <a:pt x="383917" y="350533"/>
                </a:lnTo>
                <a:lnTo>
                  <a:pt x="350522" y="383925"/>
                </a:lnTo>
                <a:lnTo>
                  <a:pt x="310482" y="409378"/>
                </a:lnTo>
                <a:lnTo>
                  <a:pt x="265092" y="425598"/>
                </a:lnTo>
                <a:lnTo>
                  <a:pt x="215646" y="431291"/>
                </a:lnTo>
                <a:lnTo>
                  <a:pt x="166199" y="425598"/>
                </a:lnTo>
                <a:lnTo>
                  <a:pt x="120809" y="409378"/>
                </a:lnTo>
                <a:lnTo>
                  <a:pt x="80769" y="383925"/>
                </a:lnTo>
                <a:lnTo>
                  <a:pt x="47374" y="350533"/>
                </a:lnTo>
                <a:lnTo>
                  <a:pt x="21918" y="310493"/>
                </a:lnTo>
                <a:lnTo>
                  <a:pt x="5695" y="265100"/>
                </a:lnTo>
                <a:lnTo>
                  <a:pt x="0" y="215645"/>
                </a:lnTo>
                <a:close/>
              </a:path>
            </a:pathLst>
          </a:custGeom>
          <a:ln w="317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03936" y="4096639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7E7E7E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33756" y="2784348"/>
            <a:ext cx="3357245" cy="76200"/>
          </a:xfrm>
          <a:custGeom>
            <a:avLst/>
            <a:gdLst/>
            <a:ahLst/>
            <a:cxnLst/>
            <a:rect l="l" t="t" r="r" b="b"/>
            <a:pathLst>
              <a:path w="3357245" h="76200">
                <a:moveTo>
                  <a:pt x="38100" y="0"/>
                </a:moveTo>
                <a:lnTo>
                  <a:pt x="23268" y="2988"/>
                </a:lnTo>
                <a:lnTo>
                  <a:pt x="11158" y="11144"/>
                </a:lnTo>
                <a:lnTo>
                  <a:pt x="2993" y="23252"/>
                </a:lnTo>
                <a:lnTo>
                  <a:pt x="0" y="38100"/>
                </a:lnTo>
                <a:lnTo>
                  <a:pt x="2993" y="52947"/>
                </a:lnTo>
                <a:lnTo>
                  <a:pt x="11158" y="65055"/>
                </a:lnTo>
                <a:lnTo>
                  <a:pt x="23268" y="73211"/>
                </a:lnTo>
                <a:lnTo>
                  <a:pt x="38100" y="76200"/>
                </a:lnTo>
                <a:lnTo>
                  <a:pt x="52931" y="73211"/>
                </a:lnTo>
                <a:lnTo>
                  <a:pt x="65041" y="65055"/>
                </a:lnTo>
                <a:lnTo>
                  <a:pt x="73206" y="52947"/>
                </a:lnTo>
                <a:lnTo>
                  <a:pt x="74919" y="44450"/>
                </a:lnTo>
                <a:lnTo>
                  <a:pt x="38100" y="44450"/>
                </a:lnTo>
                <a:lnTo>
                  <a:pt x="38100" y="31750"/>
                </a:lnTo>
                <a:lnTo>
                  <a:pt x="74919" y="31750"/>
                </a:lnTo>
                <a:lnTo>
                  <a:pt x="73206" y="23252"/>
                </a:lnTo>
                <a:lnTo>
                  <a:pt x="65041" y="11144"/>
                </a:lnTo>
                <a:lnTo>
                  <a:pt x="52931" y="2988"/>
                </a:lnTo>
                <a:lnTo>
                  <a:pt x="38100" y="0"/>
                </a:lnTo>
                <a:close/>
              </a:path>
              <a:path w="3357245" h="76200">
                <a:moveTo>
                  <a:pt x="3318636" y="0"/>
                </a:moveTo>
                <a:lnTo>
                  <a:pt x="3303789" y="2988"/>
                </a:lnTo>
                <a:lnTo>
                  <a:pt x="3291681" y="11144"/>
                </a:lnTo>
                <a:lnTo>
                  <a:pt x="3283525" y="23252"/>
                </a:lnTo>
                <a:lnTo>
                  <a:pt x="3280536" y="38100"/>
                </a:lnTo>
                <a:lnTo>
                  <a:pt x="3283525" y="52947"/>
                </a:lnTo>
                <a:lnTo>
                  <a:pt x="3291681" y="65055"/>
                </a:lnTo>
                <a:lnTo>
                  <a:pt x="3303789" y="73211"/>
                </a:lnTo>
                <a:lnTo>
                  <a:pt x="3318636" y="76200"/>
                </a:lnTo>
                <a:lnTo>
                  <a:pt x="3333430" y="73211"/>
                </a:lnTo>
                <a:lnTo>
                  <a:pt x="3345545" y="65055"/>
                </a:lnTo>
                <a:lnTo>
                  <a:pt x="3353730" y="52947"/>
                </a:lnTo>
                <a:lnTo>
                  <a:pt x="3355451" y="44450"/>
                </a:lnTo>
                <a:lnTo>
                  <a:pt x="3318636" y="44450"/>
                </a:lnTo>
                <a:lnTo>
                  <a:pt x="3318636" y="31750"/>
                </a:lnTo>
                <a:lnTo>
                  <a:pt x="3355451" y="31750"/>
                </a:lnTo>
                <a:lnTo>
                  <a:pt x="3353730" y="23252"/>
                </a:lnTo>
                <a:lnTo>
                  <a:pt x="3345545" y="11144"/>
                </a:lnTo>
                <a:lnTo>
                  <a:pt x="3333430" y="2988"/>
                </a:lnTo>
                <a:lnTo>
                  <a:pt x="3318636" y="0"/>
                </a:lnTo>
                <a:close/>
              </a:path>
              <a:path w="3357245" h="76200">
                <a:moveTo>
                  <a:pt x="74919" y="31750"/>
                </a:moveTo>
                <a:lnTo>
                  <a:pt x="38100" y="31750"/>
                </a:lnTo>
                <a:lnTo>
                  <a:pt x="38100" y="44450"/>
                </a:lnTo>
                <a:lnTo>
                  <a:pt x="74919" y="44450"/>
                </a:lnTo>
                <a:lnTo>
                  <a:pt x="76200" y="38100"/>
                </a:lnTo>
                <a:lnTo>
                  <a:pt x="74919" y="31750"/>
                </a:lnTo>
                <a:close/>
              </a:path>
              <a:path w="3357245" h="76200">
                <a:moveTo>
                  <a:pt x="3281815" y="31750"/>
                </a:moveTo>
                <a:lnTo>
                  <a:pt x="74919" y="31750"/>
                </a:lnTo>
                <a:lnTo>
                  <a:pt x="76200" y="38100"/>
                </a:lnTo>
                <a:lnTo>
                  <a:pt x="74919" y="44450"/>
                </a:lnTo>
                <a:lnTo>
                  <a:pt x="3281815" y="44450"/>
                </a:lnTo>
                <a:lnTo>
                  <a:pt x="3280536" y="38100"/>
                </a:lnTo>
                <a:lnTo>
                  <a:pt x="3281815" y="31750"/>
                </a:lnTo>
                <a:close/>
              </a:path>
              <a:path w="3357245" h="76200">
                <a:moveTo>
                  <a:pt x="3355451" y="31750"/>
                </a:moveTo>
                <a:lnTo>
                  <a:pt x="3318636" y="31750"/>
                </a:lnTo>
                <a:lnTo>
                  <a:pt x="3318636" y="44450"/>
                </a:lnTo>
                <a:lnTo>
                  <a:pt x="3355451" y="44450"/>
                </a:lnTo>
                <a:lnTo>
                  <a:pt x="3356736" y="38100"/>
                </a:lnTo>
                <a:lnTo>
                  <a:pt x="3355451" y="3175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64102" y="3070098"/>
            <a:ext cx="73660" cy="335280"/>
          </a:xfrm>
          <a:custGeom>
            <a:avLst/>
            <a:gdLst/>
            <a:ahLst/>
            <a:cxnLst/>
            <a:rect l="l" t="t" r="r" b="b"/>
            <a:pathLst>
              <a:path w="73660" h="335279">
                <a:moveTo>
                  <a:pt x="0" y="0"/>
                </a:moveTo>
                <a:lnTo>
                  <a:pt x="0" y="335279"/>
                </a:lnTo>
                <a:lnTo>
                  <a:pt x="73151" y="167639"/>
                </a:lnTo>
                <a:lnTo>
                  <a:pt x="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64102" y="3070098"/>
            <a:ext cx="73660" cy="335280"/>
          </a:xfrm>
          <a:custGeom>
            <a:avLst/>
            <a:gdLst/>
            <a:ahLst/>
            <a:cxnLst/>
            <a:rect l="l" t="t" r="r" b="b"/>
            <a:pathLst>
              <a:path w="73660" h="335279">
                <a:moveTo>
                  <a:pt x="0" y="335279"/>
                </a:moveTo>
                <a:lnTo>
                  <a:pt x="73151" y="167639"/>
                </a:lnTo>
                <a:lnTo>
                  <a:pt x="0" y="0"/>
                </a:lnTo>
                <a:lnTo>
                  <a:pt x="0" y="335279"/>
                </a:lnTo>
                <a:close/>
              </a:path>
            </a:pathLst>
          </a:custGeom>
          <a:ln w="2590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086859" y="2987141"/>
            <a:ext cx="711771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Gli impegni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possono riferirsi soltanto all'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esercizio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corso, ad eccezione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quelli  relativi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a: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086859" y="3627475"/>
            <a:ext cx="711771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6385" algn="just">
              <a:lnSpc>
                <a:spcPct val="150000"/>
              </a:lnSpc>
              <a:spcBef>
                <a:spcPts val="100"/>
              </a:spcBef>
              <a:buFont typeface="Arial"/>
              <a:buChar char="•"/>
              <a:tabLst>
                <a:tab pos="299720" algn="l"/>
              </a:tabLst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spese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conto capitale ripartite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più esercizi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, per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quali l'impegno può  estendersi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più anni.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pagamenti devono comunque essere contenuti nei limiti delle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disponibilità finanziarie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 ogni</a:t>
            </a:r>
            <a:r>
              <a:rPr sz="1400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esercizio;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84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spese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per l'estinzione di</a:t>
            </a:r>
            <a:r>
              <a:rPr sz="1400" b="1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mutui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;</a:t>
            </a:r>
            <a:endParaRPr sz="1400">
              <a:latin typeface="Arial"/>
              <a:cs typeface="Arial"/>
            </a:endParaRPr>
          </a:p>
          <a:p>
            <a:pPr marL="299085" marR="6350" indent="-286385" algn="just">
              <a:lnSpc>
                <a:spcPct val="150000"/>
              </a:lnSpc>
              <a:buFont typeface="Arial"/>
              <a:buChar char="•"/>
              <a:tabLst>
                <a:tab pos="299720" algn="l"/>
              </a:tabLst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spese correnti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o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connesse ai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progetti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pluriennali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,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ove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ciò sia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indispensabile 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per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assicurare la continuità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dei servizi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dell'esecuzione dei</a:t>
            </a:r>
            <a:r>
              <a:rPr sz="1400" spc="-1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progetti.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53439" y="4544567"/>
            <a:ext cx="2807335" cy="396240"/>
          </a:xfrm>
          <a:custGeom>
            <a:avLst/>
            <a:gdLst/>
            <a:ahLst/>
            <a:cxnLst/>
            <a:rect l="l" t="t" r="r" b="b"/>
            <a:pathLst>
              <a:path w="2807335" h="396239">
                <a:moveTo>
                  <a:pt x="0" y="79374"/>
                </a:moveTo>
                <a:lnTo>
                  <a:pt x="6241" y="48488"/>
                </a:lnTo>
                <a:lnTo>
                  <a:pt x="23263" y="23256"/>
                </a:lnTo>
                <a:lnTo>
                  <a:pt x="48509" y="6240"/>
                </a:lnTo>
                <a:lnTo>
                  <a:pt x="79425" y="0"/>
                </a:lnTo>
                <a:lnTo>
                  <a:pt x="2727833" y="0"/>
                </a:lnTo>
                <a:lnTo>
                  <a:pt x="2758719" y="6240"/>
                </a:lnTo>
                <a:lnTo>
                  <a:pt x="2783951" y="23256"/>
                </a:lnTo>
                <a:lnTo>
                  <a:pt x="2800967" y="48488"/>
                </a:lnTo>
                <a:lnTo>
                  <a:pt x="2807208" y="79374"/>
                </a:lnTo>
                <a:lnTo>
                  <a:pt x="2807208" y="316864"/>
                </a:lnTo>
                <a:lnTo>
                  <a:pt x="2800967" y="347751"/>
                </a:lnTo>
                <a:lnTo>
                  <a:pt x="2783951" y="372983"/>
                </a:lnTo>
                <a:lnTo>
                  <a:pt x="2758719" y="389999"/>
                </a:lnTo>
                <a:lnTo>
                  <a:pt x="2727833" y="396239"/>
                </a:lnTo>
                <a:lnTo>
                  <a:pt x="79425" y="396239"/>
                </a:lnTo>
                <a:lnTo>
                  <a:pt x="48509" y="389999"/>
                </a:lnTo>
                <a:lnTo>
                  <a:pt x="23263" y="372983"/>
                </a:lnTo>
                <a:lnTo>
                  <a:pt x="6241" y="347751"/>
                </a:lnTo>
                <a:lnTo>
                  <a:pt x="0" y="316864"/>
                </a:lnTo>
                <a:lnTo>
                  <a:pt x="0" y="79374"/>
                </a:lnTo>
                <a:close/>
              </a:path>
            </a:pathLst>
          </a:custGeom>
          <a:ln w="317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971499" y="4618735"/>
            <a:ext cx="9848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7E7E7E"/>
                </a:solidFill>
                <a:latin typeface="Arial"/>
                <a:cs typeface="Arial"/>
              </a:rPr>
              <a:t>Pa</a:t>
            </a:r>
            <a:r>
              <a:rPr sz="1400" b="1" spc="-10" dirty="0">
                <a:solidFill>
                  <a:srgbClr val="7E7E7E"/>
                </a:solidFill>
                <a:latin typeface="Arial"/>
                <a:cs typeface="Arial"/>
              </a:rPr>
              <a:t>g</a:t>
            </a:r>
            <a:r>
              <a:rPr sz="1400" b="1" dirty="0">
                <a:solidFill>
                  <a:srgbClr val="7E7E7E"/>
                </a:solidFill>
                <a:latin typeface="Arial"/>
                <a:cs typeface="Arial"/>
              </a:rPr>
              <a:t>ame</a:t>
            </a:r>
            <a:r>
              <a:rPr sz="1400" b="1" spc="-10" dirty="0">
                <a:solidFill>
                  <a:srgbClr val="7E7E7E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7E7E7E"/>
                </a:solidFill>
                <a:latin typeface="Arial"/>
                <a:cs typeface="Arial"/>
              </a:rPr>
              <a:t>to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45947" y="4509515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0" y="215645"/>
                </a:moveTo>
                <a:lnTo>
                  <a:pt x="5695" y="166191"/>
                </a:lnTo>
                <a:lnTo>
                  <a:pt x="21918" y="120798"/>
                </a:lnTo>
                <a:lnTo>
                  <a:pt x="47374" y="80758"/>
                </a:lnTo>
                <a:lnTo>
                  <a:pt x="80769" y="47366"/>
                </a:lnTo>
                <a:lnTo>
                  <a:pt x="120809" y="21913"/>
                </a:lnTo>
                <a:lnTo>
                  <a:pt x="166199" y="5693"/>
                </a:lnTo>
                <a:lnTo>
                  <a:pt x="215646" y="0"/>
                </a:lnTo>
                <a:lnTo>
                  <a:pt x="265092" y="5693"/>
                </a:lnTo>
                <a:lnTo>
                  <a:pt x="310482" y="21913"/>
                </a:lnTo>
                <a:lnTo>
                  <a:pt x="350522" y="47366"/>
                </a:lnTo>
                <a:lnTo>
                  <a:pt x="383917" y="80758"/>
                </a:lnTo>
                <a:lnTo>
                  <a:pt x="409373" y="120798"/>
                </a:lnTo>
                <a:lnTo>
                  <a:pt x="425596" y="166191"/>
                </a:lnTo>
                <a:lnTo>
                  <a:pt x="431292" y="215645"/>
                </a:lnTo>
                <a:lnTo>
                  <a:pt x="425596" y="265100"/>
                </a:lnTo>
                <a:lnTo>
                  <a:pt x="409373" y="310493"/>
                </a:lnTo>
                <a:lnTo>
                  <a:pt x="383917" y="350533"/>
                </a:lnTo>
                <a:lnTo>
                  <a:pt x="350522" y="383925"/>
                </a:lnTo>
                <a:lnTo>
                  <a:pt x="310482" y="409378"/>
                </a:lnTo>
                <a:lnTo>
                  <a:pt x="265092" y="425598"/>
                </a:lnTo>
                <a:lnTo>
                  <a:pt x="215646" y="431291"/>
                </a:lnTo>
                <a:lnTo>
                  <a:pt x="166199" y="425598"/>
                </a:lnTo>
                <a:lnTo>
                  <a:pt x="120809" y="409378"/>
                </a:lnTo>
                <a:lnTo>
                  <a:pt x="80769" y="383925"/>
                </a:lnTo>
                <a:lnTo>
                  <a:pt x="47374" y="350533"/>
                </a:lnTo>
                <a:lnTo>
                  <a:pt x="21918" y="310493"/>
                </a:lnTo>
                <a:lnTo>
                  <a:pt x="5695" y="265100"/>
                </a:lnTo>
                <a:lnTo>
                  <a:pt x="0" y="215645"/>
                </a:lnTo>
                <a:close/>
              </a:path>
            </a:pathLst>
          </a:custGeom>
          <a:ln w="317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03936" y="4600702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7E7E7E"/>
                </a:solidFill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16051" y="2286000"/>
            <a:ext cx="341376" cy="3413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13715" y="879474"/>
            <a:ext cx="66001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In merito alla fase di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impegno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delle spese, si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evidenzia quanto</a:t>
            </a:r>
            <a:r>
              <a:rPr sz="1600" b="1" spc="3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segue: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173841" y="6555545"/>
            <a:ext cx="2571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63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40430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Le fasi </a:t>
            </a:r>
            <a:r>
              <a:rPr spc="-5" dirty="0"/>
              <a:t>delle </a:t>
            </a:r>
            <a:r>
              <a:rPr dirty="0"/>
              <a:t>entrate e </a:t>
            </a:r>
            <a:r>
              <a:rPr spc="-5" dirty="0"/>
              <a:t>delle</a:t>
            </a:r>
            <a:r>
              <a:rPr spc="-114" dirty="0"/>
              <a:t> </a:t>
            </a:r>
            <a:r>
              <a:rPr dirty="0"/>
              <a:t>spese</a:t>
            </a:r>
          </a:p>
        </p:txBody>
      </p:sp>
      <p:sp>
        <p:nvSpPr>
          <p:cNvPr id="7" name="object 7"/>
          <p:cNvSpPr/>
          <p:nvPr/>
        </p:nvSpPr>
        <p:spPr>
          <a:xfrm>
            <a:off x="1103375" y="2205202"/>
            <a:ext cx="2446020" cy="5410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1472" y="2264625"/>
            <a:ext cx="909827" cy="4755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29283" y="2231135"/>
            <a:ext cx="2344420" cy="439420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0858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85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SPESE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53439" y="3014472"/>
            <a:ext cx="2807335" cy="396240"/>
          </a:xfrm>
          <a:custGeom>
            <a:avLst/>
            <a:gdLst/>
            <a:ahLst/>
            <a:cxnLst/>
            <a:rect l="l" t="t" r="r" b="b"/>
            <a:pathLst>
              <a:path w="2807335" h="396239">
                <a:moveTo>
                  <a:pt x="0" y="79375"/>
                </a:moveTo>
                <a:lnTo>
                  <a:pt x="6241" y="48488"/>
                </a:lnTo>
                <a:lnTo>
                  <a:pt x="23263" y="23256"/>
                </a:lnTo>
                <a:lnTo>
                  <a:pt x="48509" y="6240"/>
                </a:lnTo>
                <a:lnTo>
                  <a:pt x="79425" y="0"/>
                </a:lnTo>
                <a:lnTo>
                  <a:pt x="2727833" y="0"/>
                </a:lnTo>
                <a:lnTo>
                  <a:pt x="2758719" y="6240"/>
                </a:lnTo>
                <a:lnTo>
                  <a:pt x="2783951" y="23256"/>
                </a:lnTo>
                <a:lnTo>
                  <a:pt x="2800967" y="48488"/>
                </a:lnTo>
                <a:lnTo>
                  <a:pt x="2807208" y="79375"/>
                </a:lnTo>
                <a:lnTo>
                  <a:pt x="2807208" y="316864"/>
                </a:lnTo>
                <a:lnTo>
                  <a:pt x="2800967" y="347751"/>
                </a:lnTo>
                <a:lnTo>
                  <a:pt x="2783951" y="372983"/>
                </a:lnTo>
                <a:lnTo>
                  <a:pt x="2758719" y="389999"/>
                </a:lnTo>
                <a:lnTo>
                  <a:pt x="2727833" y="396239"/>
                </a:lnTo>
                <a:lnTo>
                  <a:pt x="79425" y="396239"/>
                </a:lnTo>
                <a:lnTo>
                  <a:pt x="48509" y="389999"/>
                </a:lnTo>
                <a:lnTo>
                  <a:pt x="23263" y="372983"/>
                </a:lnTo>
                <a:lnTo>
                  <a:pt x="6241" y="347751"/>
                </a:lnTo>
                <a:lnTo>
                  <a:pt x="0" y="316864"/>
                </a:lnTo>
                <a:lnTo>
                  <a:pt x="0" y="79375"/>
                </a:lnTo>
                <a:close/>
              </a:path>
            </a:pathLst>
          </a:custGeom>
          <a:ln w="317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71499" y="3088386"/>
            <a:ext cx="7670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7E7E7E"/>
                </a:solidFill>
                <a:latin typeface="Arial"/>
                <a:cs typeface="Arial"/>
              </a:rPr>
              <a:t>Impegno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53439" y="3537203"/>
            <a:ext cx="2807335" cy="396240"/>
          </a:xfrm>
          <a:custGeom>
            <a:avLst/>
            <a:gdLst/>
            <a:ahLst/>
            <a:cxnLst/>
            <a:rect l="l" t="t" r="r" b="b"/>
            <a:pathLst>
              <a:path w="2807335" h="396239">
                <a:moveTo>
                  <a:pt x="2727833" y="0"/>
                </a:moveTo>
                <a:lnTo>
                  <a:pt x="79425" y="0"/>
                </a:lnTo>
                <a:lnTo>
                  <a:pt x="48509" y="6240"/>
                </a:lnTo>
                <a:lnTo>
                  <a:pt x="23263" y="23256"/>
                </a:lnTo>
                <a:lnTo>
                  <a:pt x="6241" y="48488"/>
                </a:lnTo>
                <a:lnTo>
                  <a:pt x="0" y="79375"/>
                </a:lnTo>
                <a:lnTo>
                  <a:pt x="0" y="316865"/>
                </a:lnTo>
                <a:lnTo>
                  <a:pt x="6241" y="347751"/>
                </a:lnTo>
                <a:lnTo>
                  <a:pt x="23263" y="372983"/>
                </a:lnTo>
                <a:lnTo>
                  <a:pt x="48509" y="389999"/>
                </a:lnTo>
                <a:lnTo>
                  <a:pt x="79425" y="396240"/>
                </a:lnTo>
                <a:lnTo>
                  <a:pt x="2727833" y="396240"/>
                </a:lnTo>
                <a:lnTo>
                  <a:pt x="2758719" y="389999"/>
                </a:lnTo>
                <a:lnTo>
                  <a:pt x="2783951" y="372983"/>
                </a:lnTo>
                <a:lnTo>
                  <a:pt x="2800967" y="347751"/>
                </a:lnTo>
                <a:lnTo>
                  <a:pt x="2807208" y="316865"/>
                </a:lnTo>
                <a:lnTo>
                  <a:pt x="2807208" y="79375"/>
                </a:lnTo>
                <a:lnTo>
                  <a:pt x="2800967" y="48488"/>
                </a:lnTo>
                <a:lnTo>
                  <a:pt x="2783951" y="23256"/>
                </a:lnTo>
                <a:lnTo>
                  <a:pt x="2758719" y="6240"/>
                </a:lnTo>
                <a:lnTo>
                  <a:pt x="2727833" y="0"/>
                </a:lnTo>
                <a:close/>
              </a:path>
            </a:pathLst>
          </a:custGeom>
          <a:solidFill>
            <a:srgbClr val="BBC5D6">
              <a:alpha val="1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3439" y="3537203"/>
            <a:ext cx="2807335" cy="396240"/>
          </a:xfrm>
          <a:custGeom>
            <a:avLst/>
            <a:gdLst/>
            <a:ahLst/>
            <a:cxnLst/>
            <a:rect l="l" t="t" r="r" b="b"/>
            <a:pathLst>
              <a:path w="2807335" h="396239">
                <a:moveTo>
                  <a:pt x="0" y="79375"/>
                </a:moveTo>
                <a:lnTo>
                  <a:pt x="6241" y="48488"/>
                </a:lnTo>
                <a:lnTo>
                  <a:pt x="23263" y="23256"/>
                </a:lnTo>
                <a:lnTo>
                  <a:pt x="48509" y="6240"/>
                </a:lnTo>
                <a:lnTo>
                  <a:pt x="79425" y="0"/>
                </a:lnTo>
                <a:lnTo>
                  <a:pt x="2727833" y="0"/>
                </a:lnTo>
                <a:lnTo>
                  <a:pt x="2758719" y="6240"/>
                </a:lnTo>
                <a:lnTo>
                  <a:pt x="2783951" y="23256"/>
                </a:lnTo>
                <a:lnTo>
                  <a:pt x="2800967" y="48488"/>
                </a:lnTo>
                <a:lnTo>
                  <a:pt x="2807208" y="79375"/>
                </a:lnTo>
                <a:lnTo>
                  <a:pt x="2807208" y="316865"/>
                </a:lnTo>
                <a:lnTo>
                  <a:pt x="2800967" y="347751"/>
                </a:lnTo>
                <a:lnTo>
                  <a:pt x="2783951" y="372983"/>
                </a:lnTo>
                <a:lnTo>
                  <a:pt x="2758719" y="389999"/>
                </a:lnTo>
                <a:lnTo>
                  <a:pt x="2727833" y="396240"/>
                </a:lnTo>
                <a:lnTo>
                  <a:pt x="79425" y="396240"/>
                </a:lnTo>
                <a:lnTo>
                  <a:pt x="48509" y="389999"/>
                </a:lnTo>
                <a:lnTo>
                  <a:pt x="23263" y="372983"/>
                </a:lnTo>
                <a:lnTo>
                  <a:pt x="6241" y="347751"/>
                </a:lnTo>
                <a:lnTo>
                  <a:pt x="0" y="316865"/>
                </a:lnTo>
                <a:lnTo>
                  <a:pt x="0" y="79375"/>
                </a:lnTo>
                <a:close/>
              </a:path>
            </a:pathLst>
          </a:custGeom>
          <a:ln w="3175">
            <a:solidFill>
              <a:srgbClr val="BBC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71499" y="3610483"/>
            <a:ext cx="11118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Liquidazione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53439" y="4041647"/>
            <a:ext cx="2807335" cy="394970"/>
          </a:xfrm>
          <a:custGeom>
            <a:avLst/>
            <a:gdLst/>
            <a:ahLst/>
            <a:cxnLst/>
            <a:rect l="l" t="t" r="r" b="b"/>
            <a:pathLst>
              <a:path w="2807335" h="394970">
                <a:moveTo>
                  <a:pt x="0" y="79120"/>
                </a:moveTo>
                <a:lnTo>
                  <a:pt x="6217" y="48327"/>
                </a:lnTo>
                <a:lnTo>
                  <a:pt x="23172" y="23177"/>
                </a:lnTo>
                <a:lnTo>
                  <a:pt x="48322" y="6219"/>
                </a:lnTo>
                <a:lnTo>
                  <a:pt x="79121" y="0"/>
                </a:lnTo>
                <a:lnTo>
                  <a:pt x="2728087" y="0"/>
                </a:lnTo>
                <a:lnTo>
                  <a:pt x="2758880" y="6219"/>
                </a:lnTo>
                <a:lnTo>
                  <a:pt x="2784030" y="23177"/>
                </a:lnTo>
                <a:lnTo>
                  <a:pt x="2800988" y="48327"/>
                </a:lnTo>
                <a:lnTo>
                  <a:pt x="2807208" y="79120"/>
                </a:lnTo>
                <a:lnTo>
                  <a:pt x="2807208" y="315594"/>
                </a:lnTo>
                <a:lnTo>
                  <a:pt x="2800988" y="346388"/>
                </a:lnTo>
                <a:lnTo>
                  <a:pt x="2784030" y="371538"/>
                </a:lnTo>
                <a:lnTo>
                  <a:pt x="2758880" y="388496"/>
                </a:lnTo>
                <a:lnTo>
                  <a:pt x="2728087" y="394715"/>
                </a:lnTo>
                <a:lnTo>
                  <a:pt x="79121" y="394715"/>
                </a:lnTo>
                <a:lnTo>
                  <a:pt x="48322" y="388496"/>
                </a:lnTo>
                <a:lnTo>
                  <a:pt x="23172" y="371538"/>
                </a:lnTo>
                <a:lnTo>
                  <a:pt x="6217" y="346388"/>
                </a:lnTo>
                <a:lnTo>
                  <a:pt x="0" y="315594"/>
                </a:lnTo>
                <a:lnTo>
                  <a:pt x="0" y="79120"/>
                </a:lnTo>
                <a:close/>
              </a:path>
            </a:pathLst>
          </a:custGeom>
          <a:ln w="317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71499" y="4114546"/>
            <a:ext cx="10541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7E7E7E"/>
                </a:solidFill>
                <a:latin typeface="Arial"/>
                <a:cs typeface="Arial"/>
              </a:rPr>
              <a:t>Ordinazione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44424" y="2997707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0" y="215645"/>
                </a:moveTo>
                <a:lnTo>
                  <a:pt x="5695" y="166191"/>
                </a:lnTo>
                <a:lnTo>
                  <a:pt x="21918" y="120798"/>
                </a:lnTo>
                <a:lnTo>
                  <a:pt x="47374" y="80758"/>
                </a:lnTo>
                <a:lnTo>
                  <a:pt x="80769" y="47366"/>
                </a:lnTo>
                <a:lnTo>
                  <a:pt x="120809" y="21913"/>
                </a:lnTo>
                <a:lnTo>
                  <a:pt x="166199" y="5693"/>
                </a:lnTo>
                <a:lnTo>
                  <a:pt x="215646" y="0"/>
                </a:lnTo>
                <a:lnTo>
                  <a:pt x="265092" y="5693"/>
                </a:lnTo>
                <a:lnTo>
                  <a:pt x="310482" y="21913"/>
                </a:lnTo>
                <a:lnTo>
                  <a:pt x="350522" y="47366"/>
                </a:lnTo>
                <a:lnTo>
                  <a:pt x="383917" y="80758"/>
                </a:lnTo>
                <a:lnTo>
                  <a:pt x="409373" y="120798"/>
                </a:lnTo>
                <a:lnTo>
                  <a:pt x="425596" y="166191"/>
                </a:lnTo>
                <a:lnTo>
                  <a:pt x="431291" y="215645"/>
                </a:lnTo>
                <a:lnTo>
                  <a:pt x="425596" y="265100"/>
                </a:lnTo>
                <a:lnTo>
                  <a:pt x="409373" y="310493"/>
                </a:lnTo>
                <a:lnTo>
                  <a:pt x="383917" y="350533"/>
                </a:lnTo>
                <a:lnTo>
                  <a:pt x="350522" y="383925"/>
                </a:lnTo>
                <a:lnTo>
                  <a:pt x="310482" y="409378"/>
                </a:lnTo>
                <a:lnTo>
                  <a:pt x="265092" y="425598"/>
                </a:lnTo>
                <a:lnTo>
                  <a:pt x="215646" y="431291"/>
                </a:lnTo>
                <a:lnTo>
                  <a:pt x="166199" y="425598"/>
                </a:lnTo>
                <a:lnTo>
                  <a:pt x="120809" y="409378"/>
                </a:lnTo>
                <a:lnTo>
                  <a:pt x="80769" y="383925"/>
                </a:lnTo>
                <a:lnTo>
                  <a:pt x="47374" y="350533"/>
                </a:lnTo>
                <a:lnTo>
                  <a:pt x="21918" y="310493"/>
                </a:lnTo>
                <a:lnTo>
                  <a:pt x="5695" y="265100"/>
                </a:lnTo>
                <a:lnTo>
                  <a:pt x="0" y="215645"/>
                </a:lnTo>
                <a:close/>
              </a:path>
            </a:pathLst>
          </a:custGeom>
          <a:ln w="317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03021" y="3088386"/>
            <a:ext cx="1250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7E7E7E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44424" y="3500628"/>
            <a:ext cx="431800" cy="433070"/>
          </a:xfrm>
          <a:custGeom>
            <a:avLst/>
            <a:gdLst/>
            <a:ahLst/>
            <a:cxnLst/>
            <a:rect l="l" t="t" r="r" b="b"/>
            <a:pathLst>
              <a:path w="431800" h="433070">
                <a:moveTo>
                  <a:pt x="215646" y="0"/>
                </a:moveTo>
                <a:lnTo>
                  <a:pt x="166199" y="5716"/>
                </a:lnTo>
                <a:lnTo>
                  <a:pt x="120809" y="21998"/>
                </a:lnTo>
                <a:lnTo>
                  <a:pt x="80769" y="47546"/>
                </a:lnTo>
                <a:lnTo>
                  <a:pt x="47374" y="81060"/>
                </a:lnTo>
                <a:lnTo>
                  <a:pt x="21918" y="121242"/>
                </a:lnTo>
                <a:lnTo>
                  <a:pt x="5695" y="166791"/>
                </a:lnTo>
                <a:lnTo>
                  <a:pt x="0" y="216408"/>
                </a:lnTo>
                <a:lnTo>
                  <a:pt x="5695" y="266024"/>
                </a:lnTo>
                <a:lnTo>
                  <a:pt x="21918" y="311573"/>
                </a:lnTo>
                <a:lnTo>
                  <a:pt x="47374" y="351755"/>
                </a:lnTo>
                <a:lnTo>
                  <a:pt x="80769" y="385269"/>
                </a:lnTo>
                <a:lnTo>
                  <a:pt x="120809" y="410817"/>
                </a:lnTo>
                <a:lnTo>
                  <a:pt x="166199" y="427099"/>
                </a:lnTo>
                <a:lnTo>
                  <a:pt x="215646" y="432816"/>
                </a:lnTo>
                <a:lnTo>
                  <a:pt x="265092" y="427099"/>
                </a:lnTo>
                <a:lnTo>
                  <a:pt x="310482" y="410817"/>
                </a:lnTo>
                <a:lnTo>
                  <a:pt x="350522" y="385269"/>
                </a:lnTo>
                <a:lnTo>
                  <a:pt x="383917" y="351755"/>
                </a:lnTo>
                <a:lnTo>
                  <a:pt x="409373" y="311573"/>
                </a:lnTo>
                <a:lnTo>
                  <a:pt x="425596" y="266024"/>
                </a:lnTo>
                <a:lnTo>
                  <a:pt x="431291" y="216408"/>
                </a:lnTo>
                <a:lnTo>
                  <a:pt x="425596" y="166791"/>
                </a:lnTo>
                <a:lnTo>
                  <a:pt x="409373" y="121242"/>
                </a:lnTo>
                <a:lnTo>
                  <a:pt x="383917" y="81060"/>
                </a:lnTo>
                <a:lnTo>
                  <a:pt x="350522" y="47546"/>
                </a:lnTo>
                <a:lnTo>
                  <a:pt x="310482" y="21998"/>
                </a:lnTo>
                <a:lnTo>
                  <a:pt x="265092" y="5716"/>
                </a:lnTo>
                <a:lnTo>
                  <a:pt x="215646" y="0"/>
                </a:lnTo>
                <a:close/>
              </a:path>
            </a:pathLst>
          </a:custGeom>
          <a:solidFill>
            <a:srgbClr val="BBC5D6">
              <a:alpha val="1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4424" y="3500628"/>
            <a:ext cx="431800" cy="433070"/>
          </a:xfrm>
          <a:custGeom>
            <a:avLst/>
            <a:gdLst/>
            <a:ahLst/>
            <a:cxnLst/>
            <a:rect l="l" t="t" r="r" b="b"/>
            <a:pathLst>
              <a:path w="431800" h="433070">
                <a:moveTo>
                  <a:pt x="0" y="216408"/>
                </a:moveTo>
                <a:lnTo>
                  <a:pt x="5695" y="166791"/>
                </a:lnTo>
                <a:lnTo>
                  <a:pt x="21918" y="121242"/>
                </a:lnTo>
                <a:lnTo>
                  <a:pt x="47374" y="81060"/>
                </a:lnTo>
                <a:lnTo>
                  <a:pt x="80769" y="47546"/>
                </a:lnTo>
                <a:lnTo>
                  <a:pt x="120809" y="21998"/>
                </a:lnTo>
                <a:lnTo>
                  <a:pt x="166199" y="5716"/>
                </a:lnTo>
                <a:lnTo>
                  <a:pt x="215646" y="0"/>
                </a:lnTo>
                <a:lnTo>
                  <a:pt x="265092" y="5716"/>
                </a:lnTo>
                <a:lnTo>
                  <a:pt x="310482" y="21998"/>
                </a:lnTo>
                <a:lnTo>
                  <a:pt x="350522" y="47546"/>
                </a:lnTo>
                <a:lnTo>
                  <a:pt x="383917" y="81060"/>
                </a:lnTo>
                <a:lnTo>
                  <a:pt x="409373" y="121242"/>
                </a:lnTo>
                <a:lnTo>
                  <a:pt x="425596" y="166791"/>
                </a:lnTo>
                <a:lnTo>
                  <a:pt x="431291" y="216408"/>
                </a:lnTo>
                <a:lnTo>
                  <a:pt x="425596" y="266024"/>
                </a:lnTo>
                <a:lnTo>
                  <a:pt x="409373" y="311573"/>
                </a:lnTo>
                <a:lnTo>
                  <a:pt x="383917" y="351755"/>
                </a:lnTo>
                <a:lnTo>
                  <a:pt x="350522" y="385269"/>
                </a:lnTo>
                <a:lnTo>
                  <a:pt x="310482" y="410817"/>
                </a:lnTo>
                <a:lnTo>
                  <a:pt x="265092" y="427099"/>
                </a:lnTo>
                <a:lnTo>
                  <a:pt x="215646" y="432816"/>
                </a:lnTo>
                <a:lnTo>
                  <a:pt x="166199" y="427099"/>
                </a:lnTo>
                <a:lnTo>
                  <a:pt x="120809" y="410817"/>
                </a:lnTo>
                <a:lnTo>
                  <a:pt x="80769" y="385269"/>
                </a:lnTo>
                <a:lnTo>
                  <a:pt x="47374" y="351755"/>
                </a:lnTo>
                <a:lnTo>
                  <a:pt x="21918" y="311573"/>
                </a:lnTo>
                <a:lnTo>
                  <a:pt x="5695" y="266024"/>
                </a:lnTo>
                <a:lnTo>
                  <a:pt x="0" y="216408"/>
                </a:lnTo>
                <a:close/>
              </a:path>
            </a:pathLst>
          </a:custGeom>
          <a:ln w="3175">
            <a:solidFill>
              <a:srgbClr val="BBC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03021" y="3592448"/>
            <a:ext cx="1250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45947" y="4005071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0" y="215645"/>
                </a:moveTo>
                <a:lnTo>
                  <a:pt x="5695" y="166191"/>
                </a:lnTo>
                <a:lnTo>
                  <a:pt x="21918" y="120798"/>
                </a:lnTo>
                <a:lnTo>
                  <a:pt x="47374" y="80758"/>
                </a:lnTo>
                <a:lnTo>
                  <a:pt x="80769" y="47366"/>
                </a:lnTo>
                <a:lnTo>
                  <a:pt x="120809" y="21913"/>
                </a:lnTo>
                <a:lnTo>
                  <a:pt x="166199" y="5693"/>
                </a:lnTo>
                <a:lnTo>
                  <a:pt x="215646" y="0"/>
                </a:lnTo>
                <a:lnTo>
                  <a:pt x="265092" y="5693"/>
                </a:lnTo>
                <a:lnTo>
                  <a:pt x="310482" y="21913"/>
                </a:lnTo>
                <a:lnTo>
                  <a:pt x="350522" y="47366"/>
                </a:lnTo>
                <a:lnTo>
                  <a:pt x="383917" y="80758"/>
                </a:lnTo>
                <a:lnTo>
                  <a:pt x="409373" y="120798"/>
                </a:lnTo>
                <a:lnTo>
                  <a:pt x="425596" y="166191"/>
                </a:lnTo>
                <a:lnTo>
                  <a:pt x="431292" y="215645"/>
                </a:lnTo>
                <a:lnTo>
                  <a:pt x="425596" y="265100"/>
                </a:lnTo>
                <a:lnTo>
                  <a:pt x="409373" y="310493"/>
                </a:lnTo>
                <a:lnTo>
                  <a:pt x="383917" y="350533"/>
                </a:lnTo>
                <a:lnTo>
                  <a:pt x="350522" y="383925"/>
                </a:lnTo>
                <a:lnTo>
                  <a:pt x="310482" y="409378"/>
                </a:lnTo>
                <a:lnTo>
                  <a:pt x="265092" y="425598"/>
                </a:lnTo>
                <a:lnTo>
                  <a:pt x="215646" y="431291"/>
                </a:lnTo>
                <a:lnTo>
                  <a:pt x="166199" y="425598"/>
                </a:lnTo>
                <a:lnTo>
                  <a:pt x="120809" y="409378"/>
                </a:lnTo>
                <a:lnTo>
                  <a:pt x="80769" y="383925"/>
                </a:lnTo>
                <a:lnTo>
                  <a:pt x="47374" y="350533"/>
                </a:lnTo>
                <a:lnTo>
                  <a:pt x="21918" y="310493"/>
                </a:lnTo>
                <a:lnTo>
                  <a:pt x="5695" y="265100"/>
                </a:lnTo>
                <a:lnTo>
                  <a:pt x="0" y="215645"/>
                </a:lnTo>
                <a:close/>
              </a:path>
            </a:pathLst>
          </a:custGeom>
          <a:ln w="317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03936" y="4096639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7E7E7E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33756" y="2784348"/>
            <a:ext cx="3357245" cy="76200"/>
          </a:xfrm>
          <a:custGeom>
            <a:avLst/>
            <a:gdLst/>
            <a:ahLst/>
            <a:cxnLst/>
            <a:rect l="l" t="t" r="r" b="b"/>
            <a:pathLst>
              <a:path w="3357245" h="76200">
                <a:moveTo>
                  <a:pt x="38100" y="0"/>
                </a:moveTo>
                <a:lnTo>
                  <a:pt x="23268" y="2988"/>
                </a:lnTo>
                <a:lnTo>
                  <a:pt x="11158" y="11144"/>
                </a:lnTo>
                <a:lnTo>
                  <a:pt x="2993" y="23252"/>
                </a:lnTo>
                <a:lnTo>
                  <a:pt x="0" y="38100"/>
                </a:lnTo>
                <a:lnTo>
                  <a:pt x="2993" y="52947"/>
                </a:lnTo>
                <a:lnTo>
                  <a:pt x="11158" y="65055"/>
                </a:lnTo>
                <a:lnTo>
                  <a:pt x="23268" y="73211"/>
                </a:lnTo>
                <a:lnTo>
                  <a:pt x="38100" y="76200"/>
                </a:lnTo>
                <a:lnTo>
                  <a:pt x="52931" y="73211"/>
                </a:lnTo>
                <a:lnTo>
                  <a:pt x="65041" y="65055"/>
                </a:lnTo>
                <a:lnTo>
                  <a:pt x="73206" y="52947"/>
                </a:lnTo>
                <a:lnTo>
                  <a:pt x="74919" y="44450"/>
                </a:lnTo>
                <a:lnTo>
                  <a:pt x="38100" y="44450"/>
                </a:lnTo>
                <a:lnTo>
                  <a:pt x="38100" y="31750"/>
                </a:lnTo>
                <a:lnTo>
                  <a:pt x="74919" y="31750"/>
                </a:lnTo>
                <a:lnTo>
                  <a:pt x="73206" y="23252"/>
                </a:lnTo>
                <a:lnTo>
                  <a:pt x="65041" y="11144"/>
                </a:lnTo>
                <a:lnTo>
                  <a:pt x="52931" y="2988"/>
                </a:lnTo>
                <a:lnTo>
                  <a:pt x="38100" y="0"/>
                </a:lnTo>
                <a:close/>
              </a:path>
              <a:path w="3357245" h="76200">
                <a:moveTo>
                  <a:pt x="3318636" y="0"/>
                </a:moveTo>
                <a:lnTo>
                  <a:pt x="3303789" y="2988"/>
                </a:lnTo>
                <a:lnTo>
                  <a:pt x="3291681" y="11144"/>
                </a:lnTo>
                <a:lnTo>
                  <a:pt x="3283525" y="23252"/>
                </a:lnTo>
                <a:lnTo>
                  <a:pt x="3280536" y="38100"/>
                </a:lnTo>
                <a:lnTo>
                  <a:pt x="3283525" y="52947"/>
                </a:lnTo>
                <a:lnTo>
                  <a:pt x="3291681" y="65055"/>
                </a:lnTo>
                <a:lnTo>
                  <a:pt x="3303789" y="73211"/>
                </a:lnTo>
                <a:lnTo>
                  <a:pt x="3318636" y="76200"/>
                </a:lnTo>
                <a:lnTo>
                  <a:pt x="3333430" y="73211"/>
                </a:lnTo>
                <a:lnTo>
                  <a:pt x="3345545" y="65055"/>
                </a:lnTo>
                <a:lnTo>
                  <a:pt x="3353730" y="52947"/>
                </a:lnTo>
                <a:lnTo>
                  <a:pt x="3355451" y="44450"/>
                </a:lnTo>
                <a:lnTo>
                  <a:pt x="3318636" y="44450"/>
                </a:lnTo>
                <a:lnTo>
                  <a:pt x="3318636" y="31750"/>
                </a:lnTo>
                <a:lnTo>
                  <a:pt x="3355451" y="31750"/>
                </a:lnTo>
                <a:lnTo>
                  <a:pt x="3353730" y="23252"/>
                </a:lnTo>
                <a:lnTo>
                  <a:pt x="3345545" y="11144"/>
                </a:lnTo>
                <a:lnTo>
                  <a:pt x="3333430" y="2988"/>
                </a:lnTo>
                <a:lnTo>
                  <a:pt x="3318636" y="0"/>
                </a:lnTo>
                <a:close/>
              </a:path>
              <a:path w="3357245" h="76200">
                <a:moveTo>
                  <a:pt x="74919" y="31750"/>
                </a:moveTo>
                <a:lnTo>
                  <a:pt x="38100" y="31750"/>
                </a:lnTo>
                <a:lnTo>
                  <a:pt x="38100" y="44450"/>
                </a:lnTo>
                <a:lnTo>
                  <a:pt x="74919" y="44450"/>
                </a:lnTo>
                <a:lnTo>
                  <a:pt x="76200" y="38100"/>
                </a:lnTo>
                <a:lnTo>
                  <a:pt x="74919" y="31750"/>
                </a:lnTo>
                <a:close/>
              </a:path>
              <a:path w="3357245" h="76200">
                <a:moveTo>
                  <a:pt x="3281815" y="31750"/>
                </a:moveTo>
                <a:lnTo>
                  <a:pt x="74919" y="31750"/>
                </a:lnTo>
                <a:lnTo>
                  <a:pt x="76200" y="38100"/>
                </a:lnTo>
                <a:lnTo>
                  <a:pt x="74919" y="44450"/>
                </a:lnTo>
                <a:lnTo>
                  <a:pt x="3281815" y="44450"/>
                </a:lnTo>
                <a:lnTo>
                  <a:pt x="3280536" y="38100"/>
                </a:lnTo>
                <a:lnTo>
                  <a:pt x="3281815" y="31750"/>
                </a:lnTo>
                <a:close/>
              </a:path>
              <a:path w="3357245" h="76200">
                <a:moveTo>
                  <a:pt x="3355451" y="31750"/>
                </a:moveTo>
                <a:lnTo>
                  <a:pt x="3318636" y="31750"/>
                </a:lnTo>
                <a:lnTo>
                  <a:pt x="3318636" y="44450"/>
                </a:lnTo>
                <a:lnTo>
                  <a:pt x="3355451" y="44450"/>
                </a:lnTo>
                <a:lnTo>
                  <a:pt x="3356736" y="38100"/>
                </a:lnTo>
                <a:lnTo>
                  <a:pt x="3355451" y="3175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64102" y="3574541"/>
            <a:ext cx="73660" cy="335280"/>
          </a:xfrm>
          <a:custGeom>
            <a:avLst/>
            <a:gdLst/>
            <a:ahLst/>
            <a:cxnLst/>
            <a:rect l="l" t="t" r="r" b="b"/>
            <a:pathLst>
              <a:path w="73660" h="335279">
                <a:moveTo>
                  <a:pt x="0" y="0"/>
                </a:moveTo>
                <a:lnTo>
                  <a:pt x="0" y="335280"/>
                </a:lnTo>
                <a:lnTo>
                  <a:pt x="73151" y="167640"/>
                </a:lnTo>
                <a:lnTo>
                  <a:pt x="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64102" y="3574541"/>
            <a:ext cx="73660" cy="335280"/>
          </a:xfrm>
          <a:custGeom>
            <a:avLst/>
            <a:gdLst/>
            <a:ahLst/>
            <a:cxnLst/>
            <a:rect l="l" t="t" r="r" b="b"/>
            <a:pathLst>
              <a:path w="73660" h="335279">
                <a:moveTo>
                  <a:pt x="0" y="335280"/>
                </a:moveTo>
                <a:lnTo>
                  <a:pt x="73151" y="167640"/>
                </a:lnTo>
                <a:lnTo>
                  <a:pt x="0" y="0"/>
                </a:lnTo>
                <a:lnTo>
                  <a:pt x="0" y="335280"/>
                </a:lnTo>
                <a:close/>
              </a:path>
            </a:pathLst>
          </a:custGeom>
          <a:ln w="2590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086859" y="3491077"/>
            <a:ext cx="6972934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liquidazione della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spesa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è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effettuata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dal DSGA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,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previo accertamento, nel caso di  acquisto di beni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servizi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 esecuzione di lavori, della regolarità della relativa fornitura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esecuzione, sulla base dei titoli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dei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documenti giustificativi comprovanti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diritto dei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creditori.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90575" y="338709"/>
            <a:ext cx="10983595" cy="1541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Le spese: la liquidazione</a:t>
            </a:r>
            <a:endParaRPr sz="1600">
              <a:latin typeface="Arial"/>
              <a:cs typeface="Arial"/>
            </a:endParaRPr>
          </a:p>
          <a:p>
            <a:pPr marL="135255" marR="5080" algn="just">
              <a:lnSpc>
                <a:spcPct val="150000"/>
              </a:lnSpc>
              <a:spcBef>
                <a:spcPts val="1375"/>
              </a:spcBef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La fase di liquidazione consiste nella determinazione dell’esatto ammontare della spesa o del debito con  contestuale individuazione dell’esatto creditore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: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somma deve essere contenuta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entro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i limiti della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spesa 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impegnata. La liquidazione va corredata dai documenti comprovanti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diritto di credito di</a:t>
            </a:r>
            <a:r>
              <a:rPr sz="1600" spc="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terzi.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53439" y="4544567"/>
            <a:ext cx="2807335" cy="396240"/>
          </a:xfrm>
          <a:custGeom>
            <a:avLst/>
            <a:gdLst/>
            <a:ahLst/>
            <a:cxnLst/>
            <a:rect l="l" t="t" r="r" b="b"/>
            <a:pathLst>
              <a:path w="2807335" h="396239">
                <a:moveTo>
                  <a:pt x="0" y="79374"/>
                </a:moveTo>
                <a:lnTo>
                  <a:pt x="6241" y="48488"/>
                </a:lnTo>
                <a:lnTo>
                  <a:pt x="23263" y="23256"/>
                </a:lnTo>
                <a:lnTo>
                  <a:pt x="48509" y="6240"/>
                </a:lnTo>
                <a:lnTo>
                  <a:pt x="79425" y="0"/>
                </a:lnTo>
                <a:lnTo>
                  <a:pt x="2727833" y="0"/>
                </a:lnTo>
                <a:lnTo>
                  <a:pt x="2758719" y="6240"/>
                </a:lnTo>
                <a:lnTo>
                  <a:pt x="2783951" y="23256"/>
                </a:lnTo>
                <a:lnTo>
                  <a:pt x="2800967" y="48488"/>
                </a:lnTo>
                <a:lnTo>
                  <a:pt x="2807208" y="79374"/>
                </a:lnTo>
                <a:lnTo>
                  <a:pt x="2807208" y="316864"/>
                </a:lnTo>
                <a:lnTo>
                  <a:pt x="2800967" y="347751"/>
                </a:lnTo>
                <a:lnTo>
                  <a:pt x="2783951" y="372983"/>
                </a:lnTo>
                <a:lnTo>
                  <a:pt x="2758719" y="389999"/>
                </a:lnTo>
                <a:lnTo>
                  <a:pt x="2727833" y="396239"/>
                </a:lnTo>
                <a:lnTo>
                  <a:pt x="79425" y="396239"/>
                </a:lnTo>
                <a:lnTo>
                  <a:pt x="48509" y="389999"/>
                </a:lnTo>
                <a:lnTo>
                  <a:pt x="23263" y="372983"/>
                </a:lnTo>
                <a:lnTo>
                  <a:pt x="6241" y="347751"/>
                </a:lnTo>
                <a:lnTo>
                  <a:pt x="0" y="316864"/>
                </a:lnTo>
                <a:lnTo>
                  <a:pt x="0" y="79374"/>
                </a:lnTo>
                <a:close/>
              </a:path>
            </a:pathLst>
          </a:custGeom>
          <a:ln w="317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971499" y="4618735"/>
            <a:ext cx="9848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7E7E7E"/>
                </a:solidFill>
                <a:latin typeface="Arial"/>
                <a:cs typeface="Arial"/>
              </a:rPr>
              <a:t>Pa</a:t>
            </a:r>
            <a:r>
              <a:rPr sz="1400" b="1" spc="-10" dirty="0">
                <a:solidFill>
                  <a:srgbClr val="7E7E7E"/>
                </a:solidFill>
                <a:latin typeface="Arial"/>
                <a:cs typeface="Arial"/>
              </a:rPr>
              <a:t>g</a:t>
            </a:r>
            <a:r>
              <a:rPr sz="1400" b="1" dirty="0">
                <a:solidFill>
                  <a:srgbClr val="7E7E7E"/>
                </a:solidFill>
                <a:latin typeface="Arial"/>
                <a:cs typeface="Arial"/>
              </a:rPr>
              <a:t>ame</a:t>
            </a:r>
            <a:r>
              <a:rPr sz="1400" b="1" spc="-10" dirty="0">
                <a:solidFill>
                  <a:srgbClr val="7E7E7E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7E7E7E"/>
                </a:solidFill>
                <a:latin typeface="Arial"/>
                <a:cs typeface="Arial"/>
              </a:rPr>
              <a:t>to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45947" y="4509515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0" y="215645"/>
                </a:moveTo>
                <a:lnTo>
                  <a:pt x="5695" y="166191"/>
                </a:lnTo>
                <a:lnTo>
                  <a:pt x="21918" y="120798"/>
                </a:lnTo>
                <a:lnTo>
                  <a:pt x="47374" y="80758"/>
                </a:lnTo>
                <a:lnTo>
                  <a:pt x="80769" y="47366"/>
                </a:lnTo>
                <a:lnTo>
                  <a:pt x="120809" y="21913"/>
                </a:lnTo>
                <a:lnTo>
                  <a:pt x="166199" y="5693"/>
                </a:lnTo>
                <a:lnTo>
                  <a:pt x="215646" y="0"/>
                </a:lnTo>
                <a:lnTo>
                  <a:pt x="265092" y="5693"/>
                </a:lnTo>
                <a:lnTo>
                  <a:pt x="310482" y="21913"/>
                </a:lnTo>
                <a:lnTo>
                  <a:pt x="350522" y="47366"/>
                </a:lnTo>
                <a:lnTo>
                  <a:pt x="383917" y="80758"/>
                </a:lnTo>
                <a:lnTo>
                  <a:pt x="409373" y="120798"/>
                </a:lnTo>
                <a:lnTo>
                  <a:pt x="425596" y="166191"/>
                </a:lnTo>
                <a:lnTo>
                  <a:pt x="431292" y="215645"/>
                </a:lnTo>
                <a:lnTo>
                  <a:pt x="425596" y="265100"/>
                </a:lnTo>
                <a:lnTo>
                  <a:pt x="409373" y="310493"/>
                </a:lnTo>
                <a:lnTo>
                  <a:pt x="383917" y="350533"/>
                </a:lnTo>
                <a:lnTo>
                  <a:pt x="350522" y="383925"/>
                </a:lnTo>
                <a:lnTo>
                  <a:pt x="310482" y="409378"/>
                </a:lnTo>
                <a:lnTo>
                  <a:pt x="265092" y="425598"/>
                </a:lnTo>
                <a:lnTo>
                  <a:pt x="215646" y="431291"/>
                </a:lnTo>
                <a:lnTo>
                  <a:pt x="166199" y="425598"/>
                </a:lnTo>
                <a:lnTo>
                  <a:pt x="120809" y="409378"/>
                </a:lnTo>
                <a:lnTo>
                  <a:pt x="80769" y="383925"/>
                </a:lnTo>
                <a:lnTo>
                  <a:pt x="47374" y="350533"/>
                </a:lnTo>
                <a:lnTo>
                  <a:pt x="21918" y="310493"/>
                </a:lnTo>
                <a:lnTo>
                  <a:pt x="5695" y="265100"/>
                </a:lnTo>
                <a:lnTo>
                  <a:pt x="0" y="215645"/>
                </a:lnTo>
                <a:close/>
              </a:path>
            </a:pathLst>
          </a:custGeom>
          <a:ln w="317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03936" y="4600702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7E7E7E"/>
                </a:solidFill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36041" y="2205989"/>
            <a:ext cx="504825" cy="502920"/>
          </a:xfrm>
          <a:custGeom>
            <a:avLst/>
            <a:gdLst/>
            <a:ahLst/>
            <a:cxnLst/>
            <a:rect l="l" t="t" r="r" b="b"/>
            <a:pathLst>
              <a:path w="504825" h="502919">
                <a:moveTo>
                  <a:pt x="0" y="251460"/>
                </a:moveTo>
                <a:lnTo>
                  <a:pt x="4063" y="206243"/>
                </a:lnTo>
                <a:lnTo>
                  <a:pt x="15780" y="163693"/>
                </a:lnTo>
                <a:lnTo>
                  <a:pt x="34436" y="124516"/>
                </a:lnTo>
                <a:lnTo>
                  <a:pt x="59321" y="89422"/>
                </a:lnTo>
                <a:lnTo>
                  <a:pt x="89720" y="59120"/>
                </a:lnTo>
                <a:lnTo>
                  <a:pt x="124922" y="34318"/>
                </a:lnTo>
                <a:lnTo>
                  <a:pt x="164215" y="15725"/>
                </a:lnTo>
                <a:lnTo>
                  <a:pt x="206886" y="4049"/>
                </a:lnTo>
                <a:lnTo>
                  <a:pt x="252222" y="0"/>
                </a:lnTo>
                <a:lnTo>
                  <a:pt x="297557" y="4049"/>
                </a:lnTo>
                <a:lnTo>
                  <a:pt x="340228" y="15725"/>
                </a:lnTo>
                <a:lnTo>
                  <a:pt x="379521" y="34318"/>
                </a:lnTo>
                <a:lnTo>
                  <a:pt x="414723" y="59120"/>
                </a:lnTo>
                <a:lnTo>
                  <a:pt x="445122" y="89422"/>
                </a:lnTo>
                <a:lnTo>
                  <a:pt x="470007" y="124516"/>
                </a:lnTo>
                <a:lnTo>
                  <a:pt x="488663" y="163693"/>
                </a:lnTo>
                <a:lnTo>
                  <a:pt x="500380" y="206243"/>
                </a:lnTo>
                <a:lnTo>
                  <a:pt x="504444" y="251460"/>
                </a:lnTo>
                <a:lnTo>
                  <a:pt x="500380" y="296676"/>
                </a:lnTo>
                <a:lnTo>
                  <a:pt x="488663" y="339226"/>
                </a:lnTo>
                <a:lnTo>
                  <a:pt x="470007" y="378403"/>
                </a:lnTo>
                <a:lnTo>
                  <a:pt x="445122" y="413497"/>
                </a:lnTo>
                <a:lnTo>
                  <a:pt x="414723" y="443799"/>
                </a:lnTo>
                <a:lnTo>
                  <a:pt x="379521" y="468601"/>
                </a:lnTo>
                <a:lnTo>
                  <a:pt x="340228" y="487194"/>
                </a:lnTo>
                <a:lnTo>
                  <a:pt x="297557" y="498870"/>
                </a:lnTo>
                <a:lnTo>
                  <a:pt x="252222" y="502920"/>
                </a:lnTo>
                <a:lnTo>
                  <a:pt x="206886" y="498870"/>
                </a:lnTo>
                <a:lnTo>
                  <a:pt x="164215" y="487194"/>
                </a:lnTo>
                <a:lnTo>
                  <a:pt x="124922" y="468601"/>
                </a:lnTo>
                <a:lnTo>
                  <a:pt x="89720" y="443799"/>
                </a:lnTo>
                <a:lnTo>
                  <a:pt x="59321" y="413497"/>
                </a:lnTo>
                <a:lnTo>
                  <a:pt x="34436" y="378403"/>
                </a:lnTo>
                <a:lnTo>
                  <a:pt x="15780" y="339226"/>
                </a:lnTo>
                <a:lnTo>
                  <a:pt x="4063" y="296676"/>
                </a:lnTo>
                <a:lnTo>
                  <a:pt x="0" y="251460"/>
                </a:lnTo>
                <a:close/>
              </a:path>
            </a:pathLst>
          </a:custGeom>
          <a:ln w="28956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6051" y="2286000"/>
            <a:ext cx="341376" cy="3413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1173841" y="6555545"/>
            <a:ext cx="2571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64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40430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Le fasi </a:t>
            </a:r>
            <a:r>
              <a:rPr spc="-5" dirty="0"/>
              <a:t>delle </a:t>
            </a:r>
            <a:r>
              <a:rPr dirty="0"/>
              <a:t>entrate e </a:t>
            </a:r>
            <a:r>
              <a:rPr spc="-5" dirty="0"/>
              <a:t>delle</a:t>
            </a:r>
            <a:r>
              <a:rPr spc="-114" dirty="0"/>
              <a:t> </a:t>
            </a:r>
            <a:r>
              <a:rPr dirty="0"/>
              <a:t>spese</a:t>
            </a:r>
          </a:p>
        </p:txBody>
      </p:sp>
      <p:sp>
        <p:nvSpPr>
          <p:cNvPr id="7" name="object 7"/>
          <p:cNvSpPr/>
          <p:nvPr/>
        </p:nvSpPr>
        <p:spPr>
          <a:xfrm>
            <a:off x="853439" y="4038600"/>
            <a:ext cx="2807335" cy="396240"/>
          </a:xfrm>
          <a:custGeom>
            <a:avLst/>
            <a:gdLst/>
            <a:ahLst/>
            <a:cxnLst/>
            <a:rect l="l" t="t" r="r" b="b"/>
            <a:pathLst>
              <a:path w="2807335" h="396239">
                <a:moveTo>
                  <a:pt x="2727833" y="0"/>
                </a:moveTo>
                <a:lnTo>
                  <a:pt x="79425" y="0"/>
                </a:lnTo>
                <a:lnTo>
                  <a:pt x="48509" y="6240"/>
                </a:lnTo>
                <a:lnTo>
                  <a:pt x="23263" y="23256"/>
                </a:lnTo>
                <a:lnTo>
                  <a:pt x="6241" y="48488"/>
                </a:lnTo>
                <a:lnTo>
                  <a:pt x="0" y="79375"/>
                </a:lnTo>
                <a:lnTo>
                  <a:pt x="0" y="316864"/>
                </a:lnTo>
                <a:lnTo>
                  <a:pt x="6241" y="347751"/>
                </a:lnTo>
                <a:lnTo>
                  <a:pt x="23263" y="372983"/>
                </a:lnTo>
                <a:lnTo>
                  <a:pt x="48509" y="389999"/>
                </a:lnTo>
                <a:lnTo>
                  <a:pt x="79425" y="396239"/>
                </a:lnTo>
                <a:lnTo>
                  <a:pt x="2727833" y="396239"/>
                </a:lnTo>
                <a:lnTo>
                  <a:pt x="2758719" y="389999"/>
                </a:lnTo>
                <a:lnTo>
                  <a:pt x="2783951" y="372983"/>
                </a:lnTo>
                <a:lnTo>
                  <a:pt x="2800967" y="347751"/>
                </a:lnTo>
                <a:lnTo>
                  <a:pt x="2807208" y="316864"/>
                </a:lnTo>
                <a:lnTo>
                  <a:pt x="2807208" y="79375"/>
                </a:lnTo>
                <a:lnTo>
                  <a:pt x="2800967" y="48488"/>
                </a:lnTo>
                <a:lnTo>
                  <a:pt x="2783951" y="23256"/>
                </a:lnTo>
                <a:lnTo>
                  <a:pt x="2758719" y="6240"/>
                </a:lnTo>
                <a:lnTo>
                  <a:pt x="2727833" y="0"/>
                </a:lnTo>
                <a:close/>
              </a:path>
            </a:pathLst>
          </a:custGeom>
          <a:solidFill>
            <a:srgbClr val="BBC5D6">
              <a:alpha val="1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3439" y="4038600"/>
            <a:ext cx="2807335" cy="396240"/>
          </a:xfrm>
          <a:custGeom>
            <a:avLst/>
            <a:gdLst/>
            <a:ahLst/>
            <a:cxnLst/>
            <a:rect l="l" t="t" r="r" b="b"/>
            <a:pathLst>
              <a:path w="2807335" h="396239">
                <a:moveTo>
                  <a:pt x="0" y="79375"/>
                </a:moveTo>
                <a:lnTo>
                  <a:pt x="6241" y="48488"/>
                </a:lnTo>
                <a:lnTo>
                  <a:pt x="23263" y="23256"/>
                </a:lnTo>
                <a:lnTo>
                  <a:pt x="48509" y="6240"/>
                </a:lnTo>
                <a:lnTo>
                  <a:pt x="79425" y="0"/>
                </a:lnTo>
                <a:lnTo>
                  <a:pt x="2727833" y="0"/>
                </a:lnTo>
                <a:lnTo>
                  <a:pt x="2758719" y="6240"/>
                </a:lnTo>
                <a:lnTo>
                  <a:pt x="2783951" y="23256"/>
                </a:lnTo>
                <a:lnTo>
                  <a:pt x="2800967" y="48488"/>
                </a:lnTo>
                <a:lnTo>
                  <a:pt x="2807208" y="79375"/>
                </a:lnTo>
                <a:lnTo>
                  <a:pt x="2807208" y="316864"/>
                </a:lnTo>
                <a:lnTo>
                  <a:pt x="2800967" y="347751"/>
                </a:lnTo>
                <a:lnTo>
                  <a:pt x="2783951" y="372983"/>
                </a:lnTo>
                <a:lnTo>
                  <a:pt x="2758719" y="389999"/>
                </a:lnTo>
                <a:lnTo>
                  <a:pt x="2727833" y="396239"/>
                </a:lnTo>
                <a:lnTo>
                  <a:pt x="79425" y="396239"/>
                </a:lnTo>
                <a:lnTo>
                  <a:pt x="48509" y="389999"/>
                </a:lnTo>
                <a:lnTo>
                  <a:pt x="23263" y="372983"/>
                </a:lnTo>
                <a:lnTo>
                  <a:pt x="6241" y="347751"/>
                </a:lnTo>
                <a:lnTo>
                  <a:pt x="0" y="316864"/>
                </a:lnTo>
                <a:lnTo>
                  <a:pt x="0" y="79375"/>
                </a:lnTo>
                <a:close/>
              </a:path>
            </a:pathLst>
          </a:custGeom>
          <a:ln w="3175">
            <a:solidFill>
              <a:srgbClr val="BBC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71499" y="4111878"/>
            <a:ext cx="10541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17375E"/>
                </a:solidFill>
                <a:latin typeface="Arial"/>
                <a:cs typeface="Arial"/>
              </a:rPr>
              <a:t>Ordinazione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45947" y="4002023"/>
            <a:ext cx="431800" cy="433070"/>
          </a:xfrm>
          <a:custGeom>
            <a:avLst/>
            <a:gdLst/>
            <a:ahLst/>
            <a:cxnLst/>
            <a:rect l="l" t="t" r="r" b="b"/>
            <a:pathLst>
              <a:path w="431800" h="433070">
                <a:moveTo>
                  <a:pt x="215646" y="0"/>
                </a:moveTo>
                <a:lnTo>
                  <a:pt x="166199" y="5716"/>
                </a:lnTo>
                <a:lnTo>
                  <a:pt x="120809" y="21998"/>
                </a:lnTo>
                <a:lnTo>
                  <a:pt x="80769" y="47546"/>
                </a:lnTo>
                <a:lnTo>
                  <a:pt x="47374" y="81060"/>
                </a:lnTo>
                <a:lnTo>
                  <a:pt x="21918" y="121242"/>
                </a:lnTo>
                <a:lnTo>
                  <a:pt x="5695" y="166791"/>
                </a:lnTo>
                <a:lnTo>
                  <a:pt x="0" y="216407"/>
                </a:lnTo>
                <a:lnTo>
                  <a:pt x="5695" y="266024"/>
                </a:lnTo>
                <a:lnTo>
                  <a:pt x="21918" y="311573"/>
                </a:lnTo>
                <a:lnTo>
                  <a:pt x="47374" y="351755"/>
                </a:lnTo>
                <a:lnTo>
                  <a:pt x="80769" y="385269"/>
                </a:lnTo>
                <a:lnTo>
                  <a:pt x="120809" y="410817"/>
                </a:lnTo>
                <a:lnTo>
                  <a:pt x="166199" y="427099"/>
                </a:lnTo>
                <a:lnTo>
                  <a:pt x="215646" y="432815"/>
                </a:lnTo>
                <a:lnTo>
                  <a:pt x="265092" y="427099"/>
                </a:lnTo>
                <a:lnTo>
                  <a:pt x="310482" y="410817"/>
                </a:lnTo>
                <a:lnTo>
                  <a:pt x="350522" y="385269"/>
                </a:lnTo>
                <a:lnTo>
                  <a:pt x="383917" y="351755"/>
                </a:lnTo>
                <a:lnTo>
                  <a:pt x="409373" y="311573"/>
                </a:lnTo>
                <a:lnTo>
                  <a:pt x="425596" y="266024"/>
                </a:lnTo>
                <a:lnTo>
                  <a:pt x="431292" y="216407"/>
                </a:lnTo>
                <a:lnTo>
                  <a:pt x="425596" y="166791"/>
                </a:lnTo>
                <a:lnTo>
                  <a:pt x="409373" y="121242"/>
                </a:lnTo>
                <a:lnTo>
                  <a:pt x="383917" y="81060"/>
                </a:lnTo>
                <a:lnTo>
                  <a:pt x="350522" y="47546"/>
                </a:lnTo>
                <a:lnTo>
                  <a:pt x="310482" y="21998"/>
                </a:lnTo>
                <a:lnTo>
                  <a:pt x="265092" y="5716"/>
                </a:lnTo>
                <a:lnTo>
                  <a:pt x="215646" y="0"/>
                </a:lnTo>
                <a:close/>
              </a:path>
            </a:pathLst>
          </a:custGeom>
          <a:solidFill>
            <a:srgbClr val="BBC5D6">
              <a:alpha val="1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5947" y="4002023"/>
            <a:ext cx="431800" cy="433070"/>
          </a:xfrm>
          <a:custGeom>
            <a:avLst/>
            <a:gdLst/>
            <a:ahLst/>
            <a:cxnLst/>
            <a:rect l="l" t="t" r="r" b="b"/>
            <a:pathLst>
              <a:path w="431800" h="433070">
                <a:moveTo>
                  <a:pt x="0" y="216407"/>
                </a:moveTo>
                <a:lnTo>
                  <a:pt x="5695" y="166791"/>
                </a:lnTo>
                <a:lnTo>
                  <a:pt x="21918" y="121242"/>
                </a:lnTo>
                <a:lnTo>
                  <a:pt x="47374" y="81060"/>
                </a:lnTo>
                <a:lnTo>
                  <a:pt x="80769" y="47546"/>
                </a:lnTo>
                <a:lnTo>
                  <a:pt x="120809" y="21998"/>
                </a:lnTo>
                <a:lnTo>
                  <a:pt x="166199" y="5716"/>
                </a:lnTo>
                <a:lnTo>
                  <a:pt x="215646" y="0"/>
                </a:lnTo>
                <a:lnTo>
                  <a:pt x="265092" y="5716"/>
                </a:lnTo>
                <a:lnTo>
                  <a:pt x="310482" y="21998"/>
                </a:lnTo>
                <a:lnTo>
                  <a:pt x="350522" y="47546"/>
                </a:lnTo>
                <a:lnTo>
                  <a:pt x="383917" y="81060"/>
                </a:lnTo>
                <a:lnTo>
                  <a:pt x="409373" y="121242"/>
                </a:lnTo>
                <a:lnTo>
                  <a:pt x="425596" y="166791"/>
                </a:lnTo>
                <a:lnTo>
                  <a:pt x="431292" y="216407"/>
                </a:lnTo>
                <a:lnTo>
                  <a:pt x="425596" y="266024"/>
                </a:lnTo>
                <a:lnTo>
                  <a:pt x="409373" y="311573"/>
                </a:lnTo>
                <a:lnTo>
                  <a:pt x="383917" y="351755"/>
                </a:lnTo>
                <a:lnTo>
                  <a:pt x="350522" y="385269"/>
                </a:lnTo>
                <a:lnTo>
                  <a:pt x="310482" y="410817"/>
                </a:lnTo>
                <a:lnTo>
                  <a:pt x="265092" y="427099"/>
                </a:lnTo>
                <a:lnTo>
                  <a:pt x="215646" y="432815"/>
                </a:lnTo>
                <a:lnTo>
                  <a:pt x="166199" y="427099"/>
                </a:lnTo>
                <a:lnTo>
                  <a:pt x="120809" y="410817"/>
                </a:lnTo>
                <a:lnTo>
                  <a:pt x="80769" y="385269"/>
                </a:lnTo>
                <a:lnTo>
                  <a:pt x="47374" y="351755"/>
                </a:lnTo>
                <a:lnTo>
                  <a:pt x="21918" y="311573"/>
                </a:lnTo>
                <a:lnTo>
                  <a:pt x="5695" y="266024"/>
                </a:lnTo>
                <a:lnTo>
                  <a:pt x="0" y="216407"/>
                </a:lnTo>
                <a:close/>
              </a:path>
            </a:pathLst>
          </a:custGeom>
          <a:ln w="3175">
            <a:solidFill>
              <a:srgbClr val="BBC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03936" y="4093286"/>
            <a:ext cx="12509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864102" y="4074414"/>
            <a:ext cx="73660" cy="337185"/>
          </a:xfrm>
          <a:custGeom>
            <a:avLst/>
            <a:gdLst/>
            <a:ahLst/>
            <a:cxnLst/>
            <a:rect l="l" t="t" r="r" b="b"/>
            <a:pathLst>
              <a:path w="73660" h="337185">
                <a:moveTo>
                  <a:pt x="0" y="0"/>
                </a:moveTo>
                <a:lnTo>
                  <a:pt x="0" y="336804"/>
                </a:lnTo>
                <a:lnTo>
                  <a:pt x="73151" y="168402"/>
                </a:lnTo>
                <a:lnTo>
                  <a:pt x="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64102" y="4074414"/>
            <a:ext cx="73660" cy="337185"/>
          </a:xfrm>
          <a:custGeom>
            <a:avLst/>
            <a:gdLst/>
            <a:ahLst/>
            <a:cxnLst/>
            <a:rect l="l" t="t" r="r" b="b"/>
            <a:pathLst>
              <a:path w="73660" h="337185">
                <a:moveTo>
                  <a:pt x="0" y="336804"/>
                </a:moveTo>
                <a:lnTo>
                  <a:pt x="73151" y="168402"/>
                </a:lnTo>
                <a:lnTo>
                  <a:pt x="0" y="0"/>
                </a:lnTo>
                <a:lnTo>
                  <a:pt x="0" y="336804"/>
                </a:lnTo>
                <a:close/>
              </a:path>
            </a:pathLst>
          </a:custGeom>
          <a:ln w="2590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086859" y="3944848"/>
            <a:ext cx="7044690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I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mandati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pagamento sono firmati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dal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DS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dal DSGA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.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contenuto dei mandati di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pagamento è il</a:t>
            </a:r>
            <a:r>
              <a:rPr sz="14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seguente: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86859" y="4489906"/>
            <a:ext cx="7045325" cy="1904364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270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l'ordine rivolto all'istituto cassiere di pagare una determinata somma di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denaro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ad</a:t>
            </a:r>
            <a:r>
              <a:rPr sz="1400" spc="3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una</a:t>
            </a:r>
            <a:endParaRPr sz="14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170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persona o ente, nonché il numero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progressivo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data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400" spc="-2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emissione;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70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l'importo in cifre e in lettere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della somma da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pagare e la causale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</a:t>
            </a:r>
            <a:r>
              <a:rPr sz="1400" spc="-25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pagamento;</a:t>
            </a:r>
            <a:endParaRPr sz="1400">
              <a:latin typeface="Arial"/>
              <a:cs typeface="Arial"/>
            </a:endParaRPr>
          </a:p>
          <a:p>
            <a:pPr marL="299085" marR="5080" indent="-286385" algn="just">
              <a:lnSpc>
                <a:spcPct val="110000"/>
              </a:lnSpc>
              <a:buChar char="•"/>
              <a:tabLst>
                <a:tab pos="299720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dati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anagrafici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identificativi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dati fiscali del creditore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della persona abilitata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 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rilasciare quietanza, nonché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progetto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al quale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spesa si riferisce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la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codifica della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stessa.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65"/>
              </a:spcBef>
              <a:buChar char="•"/>
              <a:tabLst>
                <a:tab pos="299085" algn="l"/>
                <a:tab pos="299720" algn="l"/>
                <a:tab pos="1056640" algn="l"/>
                <a:tab pos="1815464" algn="l"/>
                <a:tab pos="2060575" algn="l"/>
                <a:tab pos="3114040" algn="l"/>
                <a:tab pos="3653790" algn="l"/>
                <a:tab pos="4686935" algn="l"/>
                <a:tab pos="5869940" algn="l"/>
                <a:tab pos="6135370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qu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	rig</a:t>
            </a: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di	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	p</a:t>
            </a: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ga</a:t>
            </a: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to	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el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	r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tri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bu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zioni	fo</a:t>
            </a: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da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en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tali	e	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ie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,</a:t>
            </a:r>
            <a:endParaRPr sz="14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170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l'indicazione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delle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ritenute che su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esse</a:t>
            </a:r>
            <a:r>
              <a:rPr sz="1400" spc="-1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gravano.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0575" y="338709"/>
            <a:ext cx="10982960" cy="1541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Le spese:</a:t>
            </a:r>
            <a:r>
              <a:rPr sz="16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l'ordinazione</a:t>
            </a:r>
            <a:endParaRPr sz="1600">
              <a:latin typeface="Arial"/>
              <a:cs typeface="Arial"/>
            </a:endParaRPr>
          </a:p>
          <a:p>
            <a:pPr marL="135255" marR="5080" algn="just">
              <a:lnSpc>
                <a:spcPct val="150000"/>
              </a:lnSpc>
              <a:spcBef>
                <a:spcPts val="1375"/>
              </a:spcBef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La fase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dell’ordinazione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consiste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nell’emissione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,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da parte dell’amministrazione,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dell’ordine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al tesoriere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pagare al  creditore la somma liquidata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. </a:t>
            </a:r>
            <a:r>
              <a:rPr sz="1600" spc="-50" dirty="0">
                <a:solidFill>
                  <a:srgbClr val="001F5F"/>
                </a:solidFill>
                <a:latin typeface="Arial"/>
                <a:cs typeface="Arial"/>
              </a:rPr>
              <a:t>Tale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ordine prende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nome di “mandato di pagamento”. I pagamenti sono ordinati,  tramite ordinativo informatico con mandati tratti sull'istituto cassiere o effettuati a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mezzo della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carta di</a:t>
            </a:r>
            <a:r>
              <a:rPr sz="1600" spc="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credito.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53439" y="4541520"/>
            <a:ext cx="2807335" cy="396240"/>
          </a:xfrm>
          <a:custGeom>
            <a:avLst/>
            <a:gdLst/>
            <a:ahLst/>
            <a:cxnLst/>
            <a:rect l="l" t="t" r="r" b="b"/>
            <a:pathLst>
              <a:path w="2807335" h="396239">
                <a:moveTo>
                  <a:pt x="0" y="79374"/>
                </a:moveTo>
                <a:lnTo>
                  <a:pt x="6241" y="48488"/>
                </a:lnTo>
                <a:lnTo>
                  <a:pt x="23263" y="23256"/>
                </a:lnTo>
                <a:lnTo>
                  <a:pt x="48509" y="6240"/>
                </a:lnTo>
                <a:lnTo>
                  <a:pt x="79425" y="0"/>
                </a:lnTo>
                <a:lnTo>
                  <a:pt x="2727833" y="0"/>
                </a:lnTo>
                <a:lnTo>
                  <a:pt x="2758719" y="6240"/>
                </a:lnTo>
                <a:lnTo>
                  <a:pt x="2783951" y="23256"/>
                </a:lnTo>
                <a:lnTo>
                  <a:pt x="2800967" y="48488"/>
                </a:lnTo>
                <a:lnTo>
                  <a:pt x="2807208" y="79374"/>
                </a:lnTo>
                <a:lnTo>
                  <a:pt x="2807208" y="316864"/>
                </a:lnTo>
                <a:lnTo>
                  <a:pt x="2800967" y="347751"/>
                </a:lnTo>
                <a:lnTo>
                  <a:pt x="2783951" y="372983"/>
                </a:lnTo>
                <a:lnTo>
                  <a:pt x="2758719" y="389999"/>
                </a:lnTo>
                <a:lnTo>
                  <a:pt x="2727833" y="396239"/>
                </a:lnTo>
                <a:lnTo>
                  <a:pt x="79425" y="396239"/>
                </a:lnTo>
                <a:lnTo>
                  <a:pt x="48509" y="389999"/>
                </a:lnTo>
                <a:lnTo>
                  <a:pt x="23263" y="372983"/>
                </a:lnTo>
                <a:lnTo>
                  <a:pt x="6241" y="347751"/>
                </a:lnTo>
                <a:lnTo>
                  <a:pt x="0" y="316864"/>
                </a:lnTo>
                <a:lnTo>
                  <a:pt x="0" y="79374"/>
                </a:lnTo>
                <a:close/>
              </a:path>
            </a:pathLst>
          </a:custGeom>
          <a:ln w="317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971499" y="4615941"/>
            <a:ext cx="9848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7E7E7E"/>
                </a:solidFill>
                <a:latin typeface="Arial"/>
                <a:cs typeface="Arial"/>
              </a:rPr>
              <a:t>Pa</a:t>
            </a:r>
            <a:r>
              <a:rPr sz="1400" b="1" spc="-10" dirty="0">
                <a:solidFill>
                  <a:srgbClr val="7E7E7E"/>
                </a:solidFill>
                <a:latin typeface="Arial"/>
                <a:cs typeface="Arial"/>
              </a:rPr>
              <a:t>g</a:t>
            </a:r>
            <a:r>
              <a:rPr sz="1400" b="1" dirty="0">
                <a:solidFill>
                  <a:srgbClr val="7E7E7E"/>
                </a:solidFill>
                <a:latin typeface="Arial"/>
                <a:cs typeface="Arial"/>
              </a:rPr>
              <a:t>ame</a:t>
            </a:r>
            <a:r>
              <a:rPr sz="1400" b="1" spc="-10" dirty="0">
                <a:solidFill>
                  <a:srgbClr val="7E7E7E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7E7E7E"/>
                </a:solidFill>
                <a:latin typeface="Arial"/>
                <a:cs typeface="Arial"/>
              </a:rPr>
              <a:t>to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45947" y="4506467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0" y="215645"/>
                </a:moveTo>
                <a:lnTo>
                  <a:pt x="5695" y="166191"/>
                </a:lnTo>
                <a:lnTo>
                  <a:pt x="21918" y="120798"/>
                </a:lnTo>
                <a:lnTo>
                  <a:pt x="47374" y="80758"/>
                </a:lnTo>
                <a:lnTo>
                  <a:pt x="80769" y="47366"/>
                </a:lnTo>
                <a:lnTo>
                  <a:pt x="120809" y="21913"/>
                </a:lnTo>
                <a:lnTo>
                  <a:pt x="166199" y="5693"/>
                </a:lnTo>
                <a:lnTo>
                  <a:pt x="215646" y="0"/>
                </a:lnTo>
                <a:lnTo>
                  <a:pt x="265092" y="5693"/>
                </a:lnTo>
                <a:lnTo>
                  <a:pt x="310482" y="21913"/>
                </a:lnTo>
                <a:lnTo>
                  <a:pt x="350522" y="47366"/>
                </a:lnTo>
                <a:lnTo>
                  <a:pt x="383917" y="80758"/>
                </a:lnTo>
                <a:lnTo>
                  <a:pt x="409373" y="120798"/>
                </a:lnTo>
                <a:lnTo>
                  <a:pt x="425596" y="166191"/>
                </a:lnTo>
                <a:lnTo>
                  <a:pt x="431292" y="215645"/>
                </a:lnTo>
                <a:lnTo>
                  <a:pt x="425596" y="265100"/>
                </a:lnTo>
                <a:lnTo>
                  <a:pt x="409373" y="310493"/>
                </a:lnTo>
                <a:lnTo>
                  <a:pt x="383917" y="350533"/>
                </a:lnTo>
                <a:lnTo>
                  <a:pt x="350522" y="383925"/>
                </a:lnTo>
                <a:lnTo>
                  <a:pt x="310482" y="409378"/>
                </a:lnTo>
                <a:lnTo>
                  <a:pt x="265092" y="425598"/>
                </a:lnTo>
                <a:lnTo>
                  <a:pt x="215646" y="431291"/>
                </a:lnTo>
                <a:lnTo>
                  <a:pt x="166199" y="425598"/>
                </a:lnTo>
                <a:lnTo>
                  <a:pt x="120809" y="409378"/>
                </a:lnTo>
                <a:lnTo>
                  <a:pt x="80769" y="383925"/>
                </a:lnTo>
                <a:lnTo>
                  <a:pt x="47374" y="350533"/>
                </a:lnTo>
                <a:lnTo>
                  <a:pt x="21918" y="310493"/>
                </a:lnTo>
                <a:lnTo>
                  <a:pt x="5695" y="265100"/>
                </a:lnTo>
                <a:lnTo>
                  <a:pt x="0" y="215645"/>
                </a:lnTo>
                <a:close/>
              </a:path>
            </a:pathLst>
          </a:custGeom>
          <a:ln w="317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03936" y="4598034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7E7E7E"/>
                </a:solidFill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103375" y="2205202"/>
            <a:ext cx="2446020" cy="5410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71472" y="2264625"/>
            <a:ext cx="909827" cy="4755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129283" y="2231135"/>
            <a:ext cx="2344420" cy="439420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0858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85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SPESE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53439" y="3014472"/>
            <a:ext cx="2807335" cy="396240"/>
          </a:xfrm>
          <a:custGeom>
            <a:avLst/>
            <a:gdLst/>
            <a:ahLst/>
            <a:cxnLst/>
            <a:rect l="l" t="t" r="r" b="b"/>
            <a:pathLst>
              <a:path w="2807335" h="396239">
                <a:moveTo>
                  <a:pt x="0" y="79375"/>
                </a:moveTo>
                <a:lnTo>
                  <a:pt x="6241" y="48488"/>
                </a:lnTo>
                <a:lnTo>
                  <a:pt x="23263" y="23256"/>
                </a:lnTo>
                <a:lnTo>
                  <a:pt x="48509" y="6240"/>
                </a:lnTo>
                <a:lnTo>
                  <a:pt x="79425" y="0"/>
                </a:lnTo>
                <a:lnTo>
                  <a:pt x="2727833" y="0"/>
                </a:lnTo>
                <a:lnTo>
                  <a:pt x="2758719" y="6240"/>
                </a:lnTo>
                <a:lnTo>
                  <a:pt x="2783951" y="23256"/>
                </a:lnTo>
                <a:lnTo>
                  <a:pt x="2800967" y="48488"/>
                </a:lnTo>
                <a:lnTo>
                  <a:pt x="2807208" y="79375"/>
                </a:lnTo>
                <a:lnTo>
                  <a:pt x="2807208" y="316864"/>
                </a:lnTo>
                <a:lnTo>
                  <a:pt x="2800967" y="347751"/>
                </a:lnTo>
                <a:lnTo>
                  <a:pt x="2783951" y="372983"/>
                </a:lnTo>
                <a:lnTo>
                  <a:pt x="2758719" y="389999"/>
                </a:lnTo>
                <a:lnTo>
                  <a:pt x="2727833" y="396239"/>
                </a:lnTo>
                <a:lnTo>
                  <a:pt x="79425" y="396239"/>
                </a:lnTo>
                <a:lnTo>
                  <a:pt x="48509" y="389999"/>
                </a:lnTo>
                <a:lnTo>
                  <a:pt x="23263" y="372983"/>
                </a:lnTo>
                <a:lnTo>
                  <a:pt x="6241" y="347751"/>
                </a:lnTo>
                <a:lnTo>
                  <a:pt x="0" y="316864"/>
                </a:lnTo>
                <a:lnTo>
                  <a:pt x="0" y="79375"/>
                </a:lnTo>
                <a:close/>
              </a:path>
            </a:pathLst>
          </a:custGeom>
          <a:ln w="317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971499" y="3088386"/>
            <a:ext cx="7670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7E7E7E"/>
                </a:solidFill>
                <a:latin typeface="Arial"/>
                <a:cs typeface="Arial"/>
              </a:rPr>
              <a:t>Impegno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53439" y="3537203"/>
            <a:ext cx="2807335" cy="396240"/>
          </a:xfrm>
          <a:custGeom>
            <a:avLst/>
            <a:gdLst/>
            <a:ahLst/>
            <a:cxnLst/>
            <a:rect l="l" t="t" r="r" b="b"/>
            <a:pathLst>
              <a:path w="2807335" h="396239">
                <a:moveTo>
                  <a:pt x="0" y="79375"/>
                </a:moveTo>
                <a:lnTo>
                  <a:pt x="6241" y="48488"/>
                </a:lnTo>
                <a:lnTo>
                  <a:pt x="23263" y="23256"/>
                </a:lnTo>
                <a:lnTo>
                  <a:pt x="48509" y="6240"/>
                </a:lnTo>
                <a:lnTo>
                  <a:pt x="79425" y="0"/>
                </a:lnTo>
                <a:lnTo>
                  <a:pt x="2727833" y="0"/>
                </a:lnTo>
                <a:lnTo>
                  <a:pt x="2758719" y="6240"/>
                </a:lnTo>
                <a:lnTo>
                  <a:pt x="2783951" y="23256"/>
                </a:lnTo>
                <a:lnTo>
                  <a:pt x="2800967" y="48488"/>
                </a:lnTo>
                <a:lnTo>
                  <a:pt x="2807208" y="79375"/>
                </a:lnTo>
                <a:lnTo>
                  <a:pt x="2807208" y="316865"/>
                </a:lnTo>
                <a:lnTo>
                  <a:pt x="2800967" y="347751"/>
                </a:lnTo>
                <a:lnTo>
                  <a:pt x="2783951" y="372983"/>
                </a:lnTo>
                <a:lnTo>
                  <a:pt x="2758719" y="389999"/>
                </a:lnTo>
                <a:lnTo>
                  <a:pt x="2727833" y="396240"/>
                </a:lnTo>
                <a:lnTo>
                  <a:pt x="79425" y="396240"/>
                </a:lnTo>
                <a:lnTo>
                  <a:pt x="48509" y="389999"/>
                </a:lnTo>
                <a:lnTo>
                  <a:pt x="23263" y="372983"/>
                </a:lnTo>
                <a:lnTo>
                  <a:pt x="6241" y="347751"/>
                </a:lnTo>
                <a:lnTo>
                  <a:pt x="0" y="316865"/>
                </a:lnTo>
                <a:lnTo>
                  <a:pt x="0" y="79375"/>
                </a:lnTo>
                <a:close/>
              </a:path>
            </a:pathLst>
          </a:custGeom>
          <a:ln w="317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971499" y="3610483"/>
            <a:ext cx="11118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7E7E7E"/>
                </a:solidFill>
                <a:latin typeface="Arial"/>
                <a:cs typeface="Arial"/>
              </a:rPr>
              <a:t>Liquidazione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44424" y="2997707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0" y="215645"/>
                </a:moveTo>
                <a:lnTo>
                  <a:pt x="5695" y="166191"/>
                </a:lnTo>
                <a:lnTo>
                  <a:pt x="21918" y="120798"/>
                </a:lnTo>
                <a:lnTo>
                  <a:pt x="47374" y="80758"/>
                </a:lnTo>
                <a:lnTo>
                  <a:pt x="80769" y="47366"/>
                </a:lnTo>
                <a:lnTo>
                  <a:pt x="120809" y="21913"/>
                </a:lnTo>
                <a:lnTo>
                  <a:pt x="166199" y="5693"/>
                </a:lnTo>
                <a:lnTo>
                  <a:pt x="215646" y="0"/>
                </a:lnTo>
                <a:lnTo>
                  <a:pt x="265092" y="5693"/>
                </a:lnTo>
                <a:lnTo>
                  <a:pt x="310482" y="21913"/>
                </a:lnTo>
                <a:lnTo>
                  <a:pt x="350522" y="47366"/>
                </a:lnTo>
                <a:lnTo>
                  <a:pt x="383917" y="80758"/>
                </a:lnTo>
                <a:lnTo>
                  <a:pt x="409373" y="120798"/>
                </a:lnTo>
                <a:lnTo>
                  <a:pt x="425596" y="166191"/>
                </a:lnTo>
                <a:lnTo>
                  <a:pt x="431291" y="215645"/>
                </a:lnTo>
                <a:lnTo>
                  <a:pt x="425596" y="265100"/>
                </a:lnTo>
                <a:lnTo>
                  <a:pt x="409373" y="310493"/>
                </a:lnTo>
                <a:lnTo>
                  <a:pt x="383917" y="350533"/>
                </a:lnTo>
                <a:lnTo>
                  <a:pt x="350522" y="383925"/>
                </a:lnTo>
                <a:lnTo>
                  <a:pt x="310482" y="409378"/>
                </a:lnTo>
                <a:lnTo>
                  <a:pt x="265092" y="425598"/>
                </a:lnTo>
                <a:lnTo>
                  <a:pt x="215646" y="431291"/>
                </a:lnTo>
                <a:lnTo>
                  <a:pt x="166199" y="425598"/>
                </a:lnTo>
                <a:lnTo>
                  <a:pt x="120809" y="409378"/>
                </a:lnTo>
                <a:lnTo>
                  <a:pt x="80769" y="383925"/>
                </a:lnTo>
                <a:lnTo>
                  <a:pt x="47374" y="350533"/>
                </a:lnTo>
                <a:lnTo>
                  <a:pt x="21918" y="310493"/>
                </a:lnTo>
                <a:lnTo>
                  <a:pt x="5695" y="265100"/>
                </a:lnTo>
                <a:lnTo>
                  <a:pt x="0" y="215645"/>
                </a:lnTo>
                <a:close/>
              </a:path>
            </a:pathLst>
          </a:custGeom>
          <a:ln w="317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03021" y="3088386"/>
            <a:ext cx="1250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7E7E7E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44424" y="3500628"/>
            <a:ext cx="431800" cy="433070"/>
          </a:xfrm>
          <a:custGeom>
            <a:avLst/>
            <a:gdLst/>
            <a:ahLst/>
            <a:cxnLst/>
            <a:rect l="l" t="t" r="r" b="b"/>
            <a:pathLst>
              <a:path w="431800" h="433070">
                <a:moveTo>
                  <a:pt x="0" y="216408"/>
                </a:moveTo>
                <a:lnTo>
                  <a:pt x="5695" y="166791"/>
                </a:lnTo>
                <a:lnTo>
                  <a:pt x="21918" y="121242"/>
                </a:lnTo>
                <a:lnTo>
                  <a:pt x="47374" y="81060"/>
                </a:lnTo>
                <a:lnTo>
                  <a:pt x="80769" y="47546"/>
                </a:lnTo>
                <a:lnTo>
                  <a:pt x="120809" y="21998"/>
                </a:lnTo>
                <a:lnTo>
                  <a:pt x="166199" y="5716"/>
                </a:lnTo>
                <a:lnTo>
                  <a:pt x="215646" y="0"/>
                </a:lnTo>
                <a:lnTo>
                  <a:pt x="265092" y="5716"/>
                </a:lnTo>
                <a:lnTo>
                  <a:pt x="310482" y="21998"/>
                </a:lnTo>
                <a:lnTo>
                  <a:pt x="350522" y="47546"/>
                </a:lnTo>
                <a:lnTo>
                  <a:pt x="383917" y="81060"/>
                </a:lnTo>
                <a:lnTo>
                  <a:pt x="409373" y="121242"/>
                </a:lnTo>
                <a:lnTo>
                  <a:pt x="425596" y="166791"/>
                </a:lnTo>
                <a:lnTo>
                  <a:pt x="431291" y="216408"/>
                </a:lnTo>
                <a:lnTo>
                  <a:pt x="425596" y="266024"/>
                </a:lnTo>
                <a:lnTo>
                  <a:pt x="409373" y="311573"/>
                </a:lnTo>
                <a:lnTo>
                  <a:pt x="383917" y="351755"/>
                </a:lnTo>
                <a:lnTo>
                  <a:pt x="350522" y="385269"/>
                </a:lnTo>
                <a:lnTo>
                  <a:pt x="310482" y="410817"/>
                </a:lnTo>
                <a:lnTo>
                  <a:pt x="265092" y="427099"/>
                </a:lnTo>
                <a:lnTo>
                  <a:pt x="215646" y="432816"/>
                </a:lnTo>
                <a:lnTo>
                  <a:pt x="166199" y="427099"/>
                </a:lnTo>
                <a:lnTo>
                  <a:pt x="120809" y="410817"/>
                </a:lnTo>
                <a:lnTo>
                  <a:pt x="80769" y="385269"/>
                </a:lnTo>
                <a:lnTo>
                  <a:pt x="47374" y="351755"/>
                </a:lnTo>
                <a:lnTo>
                  <a:pt x="21918" y="311573"/>
                </a:lnTo>
                <a:lnTo>
                  <a:pt x="5695" y="266024"/>
                </a:lnTo>
                <a:lnTo>
                  <a:pt x="0" y="216408"/>
                </a:lnTo>
                <a:close/>
              </a:path>
            </a:pathLst>
          </a:custGeom>
          <a:ln w="317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03021" y="3592448"/>
            <a:ext cx="1250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7E7E7E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33756" y="2784348"/>
            <a:ext cx="3357245" cy="76200"/>
          </a:xfrm>
          <a:custGeom>
            <a:avLst/>
            <a:gdLst/>
            <a:ahLst/>
            <a:cxnLst/>
            <a:rect l="l" t="t" r="r" b="b"/>
            <a:pathLst>
              <a:path w="3357245" h="76200">
                <a:moveTo>
                  <a:pt x="38100" y="0"/>
                </a:moveTo>
                <a:lnTo>
                  <a:pt x="23268" y="2988"/>
                </a:lnTo>
                <a:lnTo>
                  <a:pt x="11158" y="11144"/>
                </a:lnTo>
                <a:lnTo>
                  <a:pt x="2993" y="23252"/>
                </a:lnTo>
                <a:lnTo>
                  <a:pt x="0" y="38100"/>
                </a:lnTo>
                <a:lnTo>
                  <a:pt x="2993" y="52947"/>
                </a:lnTo>
                <a:lnTo>
                  <a:pt x="11158" y="65055"/>
                </a:lnTo>
                <a:lnTo>
                  <a:pt x="23268" y="73211"/>
                </a:lnTo>
                <a:lnTo>
                  <a:pt x="38100" y="76200"/>
                </a:lnTo>
                <a:lnTo>
                  <a:pt x="52931" y="73211"/>
                </a:lnTo>
                <a:lnTo>
                  <a:pt x="65041" y="65055"/>
                </a:lnTo>
                <a:lnTo>
                  <a:pt x="73206" y="52947"/>
                </a:lnTo>
                <a:lnTo>
                  <a:pt x="74919" y="44450"/>
                </a:lnTo>
                <a:lnTo>
                  <a:pt x="38100" y="44450"/>
                </a:lnTo>
                <a:lnTo>
                  <a:pt x="38100" y="31750"/>
                </a:lnTo>
                <a:lnTo>
                  <a:pt x="74919" y="31750"/>
                </a:lnTo>
                <a:lnTo>
                  <a:pt x="73206" y="23252"/>
                </a:lnTo>
                <a:lnTo>
                  <a:pt x="65041" y="11144"/>
                </a:lnTo>
                <a:lnTo>
                  <a:pt x="52931" y="2988"/>
                </a:lnTo>
                <a:lnTo>
                  <a:pt x="38100" y="0"/>
                </a:lnTo>
                <a:close/>
              </a:path>
              <a:path w="3357245" h="76200">
                <a:moveTo>
                  <a:pt x="3318636" y="0"/>
                </a:moveTo>
                <a:lnTo>
                  <a:pt x="3303789" y="2988"/>
                </a:lnTo>
                <a:lnTo>
                  <a:pt x="3291681" y="11144"/>
                </a:lnTo>
                <a:lnTo>
                  <a:pt x="3283525" y="23252"/>
                </a:lnTo>
                <a:lnTo>
                  <a:pt x="3280536" y="38100"/>
                </a:lnTo>
                <a:lnTo>
                  <a:pt x="3283525" y="52947"/>
                </a:lnTo>
                <a:lnTo>
                  <a:pt x="3291681" y="65055"/>
                </a:lnTo>
                <a:lnTo>
                  <a:pt x="3303789" y="73211"/>
                </a:lnTo>
                <a:lnTo>
                  <a:pt x="3318636" y="76200"/>
                </a:lnTo>
                <a:lnTo>
                  <a:pt x="3333430" y="73211"/>
                </a:lnTo>
                <a:lnTo>
                  <a:pt x="3345545" y="65055"/>
                </a:lnTo>
                <a:lnTo>
                  <a:pt x="3353730" y="52947"/>
                </a:lnTo>
                <a:lnTo>
                  <a:pt x="3355451" y="44450"/>
                </a:lnTo>
                <a:lnTo>
                  <a:pt x="3318636" y="44450"/>
                </a:lnTo>
                <a:lnTo>
                  <a:pt x="3318636" y="31750"/>
                </a:lnTo>
                <a:lnTo>
                  <a:pt x="3355451" y="31750"/>
                </a:lnTo>
                <a:lnTo>
                  <a:pt x="3353730" y="23252"/>
                </a:lnTo>
                <a:lnTo>
                  <a:pt x="3345545" y="11144"/>
                </a:lnTo>
                <a:lnTo>
                  <a:pt x="3333430" y="2988"/>
                </a:lnTo>
                <a:lnTo>
                  <a:pt x="3318636" y="0"/>
                </a:lnTo>
                <a:close/>
              </a:path>
              <a:path w="3357245" h="76200">
                <a:moveTo>
                  <a:pt x="74919" y="31750"/>
                </a:moveTo>
                <a:lnTo>
                  <a:pt x="38100" y="31750"/>
                </a:lnTo>
                <a:lnTo>
                  <a:pt x="38100" y="44450"/>
                </a:lnTo>
                <a:lnTo>
                  <a:pt x="74919" y="44450"/>
                </a:lnTo>
                <a:lnTo>
                  <a:pt x="76200" y="38100"/>
                </a:lnTo>
                <a:lnTo>
                  <a:pt x="74919" y="31750"/>
                </a:lnTo>
                <a:close/>
              </a:path>
              <a:path w="3357245" h="76200">
                <a:moveTo>
                  <a:pt x="3281815" y="31750"/>
                </a:moveTo>
                <a:lnTo>
                  <a:pt x="74919" y="31750"/>
                </a:lnTo>
                <a:lnTo>
                  <a:pt x="76200" y="38100"/>
                </a:lnTo>
                <a:lnTo>
                  <a:pt x="74919" y="44450"/>
                </a:lnTo>
                <a:lnTo>
                  <a:pt x="3281815" y="44450"/>
                </a:lnTo>
                <a:lnTo>
                  <a:pt x="3280536" y="38100"/>
                </a:lnTo>
                <a:lnTo>
                  <a:pt x="3281815" y="31750"/>
                </a:lnTo>
                <a:close/>
              </a:path>
              <a:path w="3357245" h="76200">
                <a:moveTo>
                  <a:pt x="3355451" y="31750"/>
                </a:moveTo>
                <a:lnTo>
                  <a:pt x="3318636" y="31750"/>
                </a:lnTo>
                <a:lnTo>
                  <a:pt x="3318636" y="44450"/>
                </a:lnTo>
                <a:lnTo>
                  <a:pt x="3355451" y="44450"/>
                </a:lnTo>
                <a:lnTo>
                  <a:pt x="3356736" y="38100"/>
                </a:lnTo>
                <a:lnTo>
                  <a:pt x="3355451" y="3175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36041" y="2205989"/>
            <a:ext cx="504825" cy="502920"/>
          </a:xfrm>
          <a:custGeom>
            <a:avLst/>
            <a:gdLst/>
            <a:ahLst/>
            <a:cxnLst/>
            <a:rect l="l" t="t" r="r" b="b"/>
            <a:pathLst>
              <a:path w="504825" h="502919">
                <a:moveTo>
                  <a:pt x="0" y="251460"/>
                </a:moveTo>
                <a:lnTo>
                  <a:pt x="4063" y="206243"/>
                </a:lnTo>
                <a:lnTo>
                  <a:pt x="15780" y="163693"/>
                </a:lnTo>
                <a:lnTo>
                  <a:pt x="34436" y="124516"/>
                </a:lnTo>
                <a:lnTo>
                  <a:pt x="59321" y="89422"/>
                </a:lnTo>
                <a:lnTo>
                  <a:pt x="89720" y="59120"/>
                </a:lnTo>
                <a:lnTo>
                  <a:pt x="124922" y="34318"/>
                </a:lnTo>
                <a:lnTo>
                  <a:pt x="164215" y="15725"/>
                </a:lnTo>
                <a:lnTo>
                  <a:pt x="206886" y="4049"/>
                </a:lnTo>
                <a:lnTo>
                  <a:pt x="252222" y="0"/>
                </a:lnTo>
                <a:lnTo>
                  <a:pt x="297557" y="4049"/>
                </a:lnTo>
                <a:lnTo>
                  <a:pt x="340228" y="15725"/>
                </a:lnTo>
                <a:lnTo>
                  <a:pt x="379521" y="34318"/>
                </a:lnTo>
                <a:lnTo>
                  <a:pt x="414723" y="59120"/>
                </a:lnTo>
                <a:lnTo>
                  <a:pt x="445122" y="89422"/>
                </a:lnTo>
                <a:lnTo>
                  <a:pt x="470007" y="124516"/>
                </a:lnTo>
                <a:lnTo>
                  <a:pt x="488663" y="163693"/>
                </a:lnTo>
                <a:lnTo>
                  <a:pt x="500380" y="206243"/>
                </a:lnTo>
                <a:lnTo>
                  <a:pt x="504444" y="251460"/>
                </a:lnTo>
                <a:lnTo>
                  <a:pt x="500380" y="296676"/>
                </a:lnTo>
                <a:lnTo>
                  <a:pt x="488663" y="339226"/>
                </a:lnTo>
                <a:lnTo>
                  <a:pt x="470007" y="378403"/>
                </a:lnTo>
                <a:lnTo>
                  <a:pt x="445122" y="413497"/>
                </a:lnTo>
                <a:lnTo>
                  <a:pt x="414723" y="443799"/>
                </a:lnTo>
                <a:lnTo>
                  <a:pt x="379521" y="468601"/>
                </a:lnTo>
                <a:lnTo>
                  <a:pt x="340228" y="487194"/>
                </a:lnTo>
                <a:lnTo>
                  <a:pt x="297557" y="498870"/>
                </a:lnTo>
                <a:lnTo>
                  <a:pt x="252222" y="502920"/>
                </a:lnTo>
                <a:lnTo>
                  <a:pt x="206886" y="498870"/>
                </a:lnTo>
                <a:lnTo>
                  <a:pt x="164215" y="487194"/>
                </a:lnTo>
                <a:lnTo>
                  <a:pt x="124922" y="468601"/>
                </a:lnTo>
                <a:lnTo>
                  <a:pt x="89720" y="443799"/>
                </a:lnTo>
                <a:lnTo>
                  <a:pt x="59321" y="413497"/>
                </a:lnTo>
                <a:lnTo>
                  <a:pt x="34436" y="378403"/>
                </a:lnTo>
                <a:lnTo>
                  <a:pt x="15780" y="339226"/>
                </a:lnTo>
                <a:lnTo>
                  <a:pt x="4063" y="296676"/>
                </a:lnTo>
                <a:lnTo>
                  <a:pt x="0" y="251460"/>
                </a:lnTo>
                <a:close/>
              </a:path>
            </a:pathLst>
          </a:custGeom>
          <a:ln w="28956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16051" y="2286000"/>
            <a:ext cx="341376" cy="3413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008882" y="3922014"/>
            <a:ext cx="7272655" cy="2545080"/>
          </a:xfrm>
          <a:custGeom>
            <a:avLst/>
            <a:gdLst/>
            <a:ahLst/>
            <a:cxnLst/>
            <a:rect l="l" t="t" r="r" b="b"/>
            <a:pathLst>
              <a:path w="7272655" h="2545079">
                <a:moveTo>
                  <a:pt x="0" y="2545080"/>
                </a:moveTo>
                <a:lnTo>
                  <a:pt x="7272527" y="2545080"/>
                </a:lnTo>
                <a:lnTo>
                  <a:pt x="7272527" y="0"/>
                </a:lnTo>
                <a:lnTo>
                  <a:pt x="0" y="0"/>
                </a:lnTo>
                <a:lnTo>
                  <a:pt x="0" y="2545080"/>
                </a:lnTo>
                <a:close/>
              </a:path>
            </a:pathLst>
          </a:custGeom>
          <a:ln w="19812">
            <a:solidFill>
              <a:srgbClr val="5B9BD4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720084" y="5757671"/>
            <a:ext cx="398145" cy="76200"/>
          </a:xfrm>
          <a:custGeom>
            <a:avLst/>
            <a:gdLst/>
            <a:ahLst/>
            <a:cxnLst/>
            <a:rect l="l" t="t" r="r" b="b"/>
            <a:pathLst>
              <a:path w="398145" h="76200">
                <a:moveTo>
                  <a:pt x="76200" y="0"/>
                </a:moveTo>
                <a:lnTo>
                  <a:pt x="0" y="38099"/>
                </a:lnTo>
                <a:lnTo>
                  <a:pt x="76200" y="76199"/>
                </a:lnTo>
                <a:lnTo>
                  <a:pt x="76200" y="44449"/>
                </a:lnTo>
                <a:lnTo>
                  <a:pt x="63500" y="44449"/>
                </a:lnTo>
                <a:lnTo>
                  <a:pt x="63500" y="31749"/>
                </a:lnTo>
                <a:lnTo>
                  <a:pt x="76200" y="31749"/>
                </a:lnTo>
                <a:lnTo>
                  <a:pt x="76200" y="0"/>
                </a:lnTo>
                <a:close/>
              </a:path>
              <a:path w="398145" h="76200">
                <a:moveTo>
                  <a:pt x="76200" y="31749"/>
                </a:moveTo>
                <a:lnTo>
                  <a:pt x="63500" y="31749"/>
                </a:lnTo>
                <a:lnTo>
                  <a:pt x="63500" y="44449"/>
                </a:lnTo>
                <a:lnTo>
                  <a:pt x="76200" y="44449"/>
                </a:lnTo>
                <a:lnTo>
                  <a:pt x="76200" y="31749"/>
                </a:lnTo>
                <a:close/>
              </a:path>
              <a:path w="398145" h="76200">
                <a:moveTo>
                  <a:pt x="101600" y="31749"/>
                </a:moveTo>
                <a:lnTo>
                  <a:pt x="76200" y="31749"/>
                </a:lnTo>
                <a:lnTo>
                  <a:pt x="76200" y="44449"/>
                </a:lnTo>
                <a:lnTo>
                  <a:pt x="101600" y="44449"/>
                </a:lnTo>
                <a:lnTo>
                  <a:pt x="101600" y="31749"/>
                </a:lnTo>
                <a:close/>
              </a:path>
              <a:path w="398145" h="76200">
                <a:moveTo>
                  <a:pt x="152400" y="31749"/>
                </a:moveTo>
                <a:lnTo>
                  <a:pt x="114300" y="31749"/>
                </a:lnTo>
                <a:lnTo>
                  <a:pt x="114300" y="44449"/>
                </a:lnTo>
                <a:lnTo>
                  <a:pt x="152400" y="44449"/>
                </a:lnTo>
                <a:lnTo>
                  <a:pt x="152400" y="31749"/>
                </a:lnTo>
                <a:close/>
              </a:path>
              <a:path w="398145" h="76200">
                <a:moveTo>
                  <a:pt x="203200" y="31749"/>
                </a:moveTo>
                <a:lnTo>
                  <a:pt x="165100" y="31749"/>
                </a:lnTo>
                <a:lnTo>
                  <a:pt x="165100" y="44449"/>
                </a:lnTo>
                <a:lnTo>
                  <a:pt x="203200" y="44449"/>
                </a:lnTo>
                <a:lnTo>
                  <a:pt x="203200" y="31749"/>
                </a:lnTo>
                <a:close/>
              </a:path>
              <a:path w="398145" h="76200">
                <a:moveTo>
                  <a:pt x="254000" y="31749"/>
                </a:moveTo>
                <a:lnTo>
                  <a:pt x="215900" y="31749"/>
                </a:lnTo>
                <a:lnTo>
                  <a:pt x="215900" y="44449"/>
                </a:lnTo>
                <a:lnTo>
                  <a:pt x="254000" y="44449"/>
                </a:lnTo>
                <a:lnTo>
                  <a:pt x="254000" y="31749"/>
                </a:lnTo>
                <a:close/>
              </a:path>
              <a:path w="398145" h="76200">
                <a:moveTo>
                  <a:pt x="304800" y="31749"/>
                </a:moveTo>
                <a:lnTo>
                  <a:pt x="266700" y="31749"/>
                </a:lnTo>
                <a:lnTo>
                  <a:pt x="266700" y="44449"/>
                </a:lnTo>
                <a:lnTo>
                  <a:pt x="304800" y="44449"/>
                </a:lnTo>
                <a:lnTo>
                  <a:pt x="304800" y="31749"/>
                </a:lnTo>
                <a:close/>
              </a:path>
              <a:path w="398145" h="76200">
                <a:moveTo>
                  <a:pt x="359663" y="0"/>
                </a:moveTo>
                <a:lnTo>
                  <a:pt x="344816" y="2993"/>
                </a:lnTo>
                <a:lnTo>
                  <a:pt x="332708" y="11158"/>
                </a:lnTo>
                <a:lnTo>
                  <a:pt x="324552" y="23268"/>
                </a:lnTo>
                <a:lnTo>
                  <a:pt x="321563" y="38099"/>
                </a:lnTo>
                <a:lnTo>
                  <a:pt x="324552" y="52931"/>
                </a:lnTo>
                <a:lnTo>
                  <a:pt x="332708" y="65041"/>
                </a:lnTo>
                <a:lnTo>
                  <a:pt x="344816" y="73206"/>
                </a:lnTo>
                <a:lnTo>
                  <a:pt x="359663" y="76199"/>
                </a:lnTo>
                <a:lnTo>
                  <a:pt x="374511" y="73206"/>
                </a:lnTo>
                <a:lnTo>
                  <a:pt x="386619" y="65041"/>
                </a:lnTo>
                <a:lnTo>
                  <a:pt x="394775" y="52931"/>
                </a:lnTo>
                <a:lnTo>
                  <a:pt x="396484" y="44449"/>
                </a:lnTo>
                <a:lnTo>
                  <a:pt x="355600" y="44449"/>
                </a:lnTo>
                <a:lnTo>
                  <a:pt x="355600" y="31749"/>
                </a:lnTo>
                <a:lnTo>
                  <a:pt x="396484" y="31749"/>
                </a:lnTo>
                <a:lnTo>
                  <a:pt x="394775" y="23268"/>
                </a:lnTo>
                <a:lnTo>
                  <a:pt x="386619" y="11158"/>
                </a:lnTo>
                <a:lnTo>
                  <a:pt x="374511" y="2993"/>
                </a:lnTo>
                <a:lnTo>
                  <a:pt x="359663" y="0"/>
                </a:lnTo>
                <a:close/>
              </a:path>
              <a:path w="398145" h="76200">
                <a:moveTo>
                  <a:pt x="322843" y="31749"/>
                </a:moveTo>
                <a:lnTo>
                  <a:pt x="317500" y="31749"/>
                </a:lnTo>
                <a:lnTo>
                  <a:pt x="317500" y="44449"/>
                </a:lnTo>
                <a:lnTo>
                  <a:pt x="322843" y="44449"/>
                </a:lnTo>
                <a:lnTo>
                  <a:pt x="321563" y="38099"/>
                </a:lnTo>
                <a:lnTo>
                  <a:pt x="322843" y="31749"/>
                </a:lnTo>
                <a:close/>
              </a:path>
              <a:path w="398145" h="76200">
                <a:moveTo>
                  <a:pt x="396484" y="31749"/>
                </a:moveTo>
                <a:lnTo>
                  <a:pt x="355600" y="31749"/>
                </a:lnTo>
                <a:lnTo>
                  <a:pt x="355600" y="44449"/>
                </a:lnTo>
                <a:lnTo>
                  <a:pt x="396484" y="44449"/>
                </a:lnTo>
                <a:lnTo>
                  <a:pt x="397763" y="38099"/>
                </a:lnTo>
                <a:lnTo>
                  <a:pt x="396484" y="31749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846226" y="5454802"/>
            <a:ext cx="279527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Ogni mandato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è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sempre corredato  dai documenti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giustificativi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relativi  alla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causale.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63652" y="5445252"/>
            <a:ext cx="533400" cy="533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1173841" y="6555545"/>
            <a:ext cx="2571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65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40430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Le fasi </a:t>
            </a:r>
            <a:r>
              <a:rPr spc="-5" dirty="0"/>
              <a:t>delle </a:t>
            </a:r>
            <a:r>
              <a:rPr dirty="0"/>
              <a:t>entrate e </a:t>
            </a:r>
            <a:r>
              <a:rPr spc="-5" dirty="0"/>
              <a:t>delle</a:t>
            </a:r>
            <a:r>
              <a:rPr spc="-114" dirty="0"/>
              <a:t> </a:t>
            </a:r>
            <a:r>
              <a:rPr dirty="0"/>
              <a:t>spese</a:t>
            </a:r>
          </a:p>
        </p:txBody>
      </p:sp>
      <p:sp>
        <p:nvSpPr>
          <p:cNvPr id="7" name="object 7"/>
          <p:cNvSpPr/>
          <p:nvPr/>
        </p:nvSpPr>
        <p:spPr>
          <a:xfrm>
            <a:off x="1103375" y="2205202"/>
            <a:ext cx="2446020" cy="5410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71472" y="2264625"/>
            <a:ext cx="909827" cy="4755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29283" y="2231135"/>
            <a:ext cx="2344420" cy="439420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0858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85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SPESE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53439" y="3014472"/>
            <a:ext cx="2807335" cy="396240"/>
          </a:xfrm>
          <a:custGeom>
            <a:avLst/>
            <a:gdLst/>
            <a:ahLst/>
            <a:cxnLst/>
            <a:rect l="l" t="t" r="r" b="b"/>
            <a:pathLst>
              <a:path w="2807335" h="396239">
                <a:moveTo>
                  <a:pt x="0" y="79375"/>
                </a:moveTo>
                <a:lnTo>
                  <a:pt x="6241" y="48488"/>
                </a:lnTo>
                <a:lnTo>
                  <a:pt x="23263" y="23256"/>
                </a:lnTo>
                <a:lnTo>
                  <a:pt x="48509" y="6240"/>
                </a:lnTo>
                <a:lnTo>
                  <a:pt x="79425" y="0"/>
                </a:lnTo>
                <a:lnTo>
                  <a:pt x="2727833" y="0"/>
                </a:lnTo>
                <a:lnTo>
                  <a:pt x="2758719" y="6240"/>
                </a:lnTo>
                <a:lnTo>
                  <a:pt x="2783951" y="23256"/>
                </a:lnTo>
                <a:lnTo>
                  <a:pt x="2800967" y="48488"/>
                </a:lnTo>
                <a:lnTo>
                  <a:pt x="2807208" y="79375"/>
                </a:lnTo>
                <a:lnTo>
                  <a:pt x="2807208" y="316864"/>
                </a:lnTo>
                <a:lnTo>
                  <a:pt x="2800967" y="347751"/>
                </a:lnTo>
                <a:lnTo>
                  <a:pt x="2783951" y="372983"/>
                </a:lnTo>
                <a:lnTo>
                  <a:pt x="2758719" y="389999"/>
                </a:lnTo>
                <a:lnTo>
                  <a:pt x="2727833" y="396239"/>
                </a:lnTo>
                <a:lnTo>
                  <a:pt x="79425" y="396239"/>
                </a:lnTo>
                <a:lnTo>
                  <a:pt x="48509" y="389999"/>
                </a:lnTo>
                <a:lnTo>
                  <a:pt x="23263" y="372983"/>
                </a:lnTo>
                <a:lnTo>
                  <a:pt x="6241" y="347751"/>
                </a:lnTo>
                <a:lnTo>
                  <a:pt x="0" y="316864"/>
                </a:lnTo>
                <a:lnTo>
                  <a:pt x="0" y="79375"/>
                </a:lnTo>
                <a:close/>
              </a:path>
            </a:pathLst>
          </a:custGeom>
          <a:ln w="317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71499" y="3088386"/>
            <a:ext cx="7670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7E7E7E"/>
                </a:solidFill>
                <a:latin typeface="Arial"/>
                <a:cs typeface="Arial"/>
              </a:rPr>
              <a:t>Impegno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53439" y="3537203"/>
            <a:ext cx="2807335" cy="396240"/>
          </a:xfrm>
          <a:custGeom>
            <a:avLst/>
            <a:gdLst/>
            <a:ahLst/>
            <a:cxnLst/>
            <a:rect l="l" t="t" r="r" b="b"/>
            <a:pathLst>
              <a:path w="2807335" h="396239">
                <a:moveTo>
                  <a:pt x="0" y="79375"/>
                </a:moveTo>
                <a:lnTo>
                  <a:pt x="6241" y="48488"/>
                </a:lnTo>
                <a:lnTo>
                  <a:pt x="23263" y="23256"/>
                </a:lnTo>
                <a:lnTo>
                  <a:pt x="48509" y="6240"/>
                </a:lnTo>
                <a:lnTo>
                  <a:pt x="79425" y="0"/>
                </a:lnTo>
                <a:lnTo>
                  <a:pt x="2727833" y="0"/>
                </a:lnTo>
                <a:lnTo>
                  <a:pt x="2758719" y="6240"/>
                </a:lnTo>
                <a:lnTo>
                  <a:pt x="2783951" y="23256"/>
                </a:lnTo>
                <a:lnTo>
                  <a:pt x="2800967" y="48488"/>
                </a:lnTo>
                <a:lnTo>
                  <a:pt x="2807208" y="79375"/>
                </a:lnTo>
                <a:lnTo>
                  <a:pt x="2807208" y="316865"/>
                </a:lnTo>
                <a:lnTo>
                  <a:pt x="2800967" y="347751"/>
                </a:lnTo>
                <a:lnTo>
                  <a:pt x="2783951" y="372983"/>
                </a:lnTo>
                <a:lnTo>
                  <a:pt x="2758719" y="389999"/>
                </a:lnTo>
                <a:lnTo>
                  <a:pt x="2727833" y="396240"/>
                </a:lnTo>
                <a:lnTo>
                  <a:pt x="79425" y="396240"/>
                </a:lnTo>
                <a:lnTo>
                  <a:pt x="48509" y="389999"/>
                </a:lnTo>
                <a:lnTo>
                  <a:pt x="23263" y="372983"/>
                </a:lnTo>
                <a:lnTo>
                  <a:pt x="6241" y="347751"/>
                </a:lnTo>
                <a:lnTo>
                  <a:pt x="0" y="316865"/>
                </a:lnTo>
                <a:lnTo>
                  <a:pt x="0" y="79375"/>
                </a:lnTo>
                <a:close/>
              </a:path>
            </a:pathLst>
          </a:custGeom>
          <a:ln w="317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71499" y="3610483"/>
            <a:ext cx="11118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7E7E7E"/>
                </a:solidFill>
                <a:latin typeface="Arial"/>
                <a:cs typeface="Arial"/>
              </a:rPr>
              <a:t>Liquidazione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53439" y="4041647"/>
            <a:ext cx="2807335" cy="394970"/>
          </a:xfrm>
          <a:custGeom>
            <a:avLst/>
            <a:gdLst/>
            <a:ahLst/>
            <a:cxnLst/>
            <a:rect l="l" t="t" r="r" b="b"/>
            <a:pathLst>
              <a:path w="2807335" h="394970">
                <a:moveTo>
                  <a:pt x="0" y="79120"/>
                </a:moveTo>
                <a:lnTo>
                  <a:pt x="6217" y="48327"/>
                </a:lnTo>
                <a:lnTo>
                  <a:pt x="23172" y="23177"/>
                </a:lnTo>
                <a:lnTo>
                  <a:pt x="48322" y="6219"/>
                </a:lnTo>
                <a:lnTo>
                  <a:pt x="79121" y="0"/>
                </a:lnTo>
                <a:lnTo>
                  <a:pt x="2728087" y="0"/>
                </a:lnTo>
                <a:lnTo>
                  <a:pt x="2758880" y="6219"/>
                </a:lnTo>
                <a:lnTo>
                  <a:pt x="2784030" y="23177"/>
                </a:lnTo>
                <a:lnTo>
                  <a:pt x="2800988" y="48327"/>
                </a:lnTo>
                <a:lnTo>
                  <a:pt x="2807208" y="79120"/>
                </a:lnTo>
                <a:lnTo>
                  <a:pt x="2807208" y="315594"/>
                </a:lnTo>
                <a:lnTo>
                  <a:pt x="2800988" y="346388"/>
                </a:lnTo>
                <a:lnTo>
                  <a:pt x="2784030" y="371538"/>
                </a:lnTo>
                <a:lnTo>
                  <a:pt x="2758880" y="388496"/>
                </a:lnTo>
                <a:lnTo>
                  <a:pt x="2728087" y="394715"/>
                </a:lnTo>
                <a:lnTo>
                  <a:pt x="79121" y="394715"/>
                </a:lnTo>
                <a:lnTo>
                  <a:pt x="48322" y="388496"/>
                </a:lnTo>
                <a:lnTo>
                  <a:pt x="23172" y="371538"/>
                </a:lnTo>
                <a:lnTo>
                  <a:pt x="6217" y="346388"/>
                </a:lnTo>
                <a:lnTo>
                  <a:pt x="0" y="315594"/>
                </a:lnTo>
                <a:lnTo>
                  <a:pt x="0" y="79120"/>
                </a:lnTo>
                <a:close/>
              </a:path>
            </a:pathLst>
          </a:custGeom>
          <a:ln w="317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71499" y="4114546"/>
            <a:ext cx="10541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7E7E7E"/>
                </a:solidFill>
                <a:latin typeface="Arial"/>
                <a:cs typeface="Arial"/>
              </a:rPr>
              <a:t>Ordinazione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36041" y="2205989"/>
            <a:ext cx="504825" cy="502920"/>
          </a:xfrm>
          <a:custGeom>
            <a:avLst/>
            <a:gdLst/>
            <a:ahLst/>
            <a:cxnLst/>
            <a:rect l="l" t="t" r="r" b="b"/>
            <a:pathLst>
              <a:path w="504825" h="502919">
                <a:moveTo>
                  <a:pt x="0" y="251460"/>
                </a:moveTo>
                <a:lnTo>
                  <a:pt x="4063" y="206243"/>
                </a:lnTo>
                <a:lnTo>
                  <a:pt x="15780" y="163693"/>
                </a:lnTo>
                <a:lnTo>
                  <a:pt x="34436" y="124516"/>
                </a:lnTo>
                <a:lnTo>
                  <a:pt x="59321" y="89422"/>
                </a:lnTo>
                <a:lnTo>
                  <a:pt x="89720" y="59120"/>
                </a:lnTo>
                <a:lnTo>
                  <a:pt x="124922" y="34318"/>
                </a:lnTo>
                <a:lnTo>
                  <a:pt x="164215" y="15725"/>
                </a:lnTo>
                <a:lnTo>
                  <a:pt x="206886" y="4049"/>
                </a:lnTo>
                <a:lnTo>
                  <a:pt x="252222" y="0"/>
                </a:lnTo>
                <a:lnTo>
                  <a:pt x="297557" y="4049"/>
                </a:lnTo>
                <a:lnTo>
                  <a:pt x="340228" y="15725"/>
                </a:lnTo>
                <a:lnTo>
                  <a:pt x="379521" y="34318"/>
                </a:lnTo>
                <a:lnTo>
                  <a:pt x="414723" y="59120"/>
                </a:lnTo>
                <a:lnTo>
                  <a:pt x="445122" y="89422"/>
                </a:lnTo>
                <a:lnTo>
                  <a:pt x="470007" y="124516"/>
                </a:lnTo>
                <a:lnTo>
                  <a:pt x="488663" y="163693"/>
                </a:lnTo>
                <a:lnTo>
                  <a:pt x="500380" y="206243"/>
                </a:lnTo>
                <a:lnTo>
                  <a:pt x="504444" y="251460"/>
                </a:lnTo>
                <a:lnTo>
                  <a:pt x="500380" y="296676"/>
                </a:lnTo>
                <a:lnTo>
                  <a:pt x="488663" y="339226"/>
                </a:lnTo>
                <a:lnTo>
                  <a:pt x="470007" y="378403"/>
                </a:lnTo>
                <a:lnTo>
                  <a:pt x="445122" y="413497"/>
                </a:lnTo>
                <a:lnTo>
                  <a:pt x="414723" y="443799"/>
                </a:lnTo>
                <a:lnTo>
                  <a:pt x="379521" y="468601"/>
                </a:lnTo>
                <a:lnTo>
                  <a:pt x="340228" y="487194"/>
                </a:lnTo>
                <a:lnTo>
                  <a:pt x="297557" y="498870"/>
                </a:lnTo>
                <a:lnTo>
                  <a:pt x="252222" y="502920"/>
                </a:lnTo>
                <a:lnTo>
                  <a:pt x="206886" y="498870"/>
                </a:lnTo>
                <a:lnTo>
                  <a:pt x="164215" y="487194"/>
                </a:lnTo>
                <a:lnTo>
                  <a:pt x="124922" y="468601"/>
                </a:lnTo>
                <a:lnTo>
                  <a:pt x="89720" y="443799"/>
                </a:lnTo>
                <a:lnTo>
                  <a:pt x="59321" y="413497"/>
                </a:lnTo>
                <a:lnTo>
                  <a:pt x="34436" y="378403"/>
                </a:lnTo>
                <a:lnTo>
                  <a:pt x="15780" y="339226"/>
                </a:lnTo>
                <a:lnTo>
                  <a:pt x="4063" y="296676"/>
                </a:lnTo>
                <a:lnTo>
                  <a:pt x="0" y="251460"/>
                </a:lnTo>
                <a:close/>
              </a:path>
            </a:pathLst>
          </a:custGeom>
          <a:ln w="28956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4424" y="2997707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0" y="215645"/>
                </a:moveTo>
                <a:lnTo>
                  <a:pt x="5695" y="166191"/>
                </a:lnTo>
                <a:lnTo>
                  <a:pt x="21918" y="120798"/>
                </a:lnTo>
                <a:lnTo>
                  <a:pt x="47374" y="80758"/>
                </a:lnTo>
                <a:lnTo>
                  <a:pt x="80769" y="47366"/>
                </a:lnTo>
                <a:lnTo>
                  <a:pt x="120809" y="21913"/>
                </a:lnTo>
                <a:lnTo>
                  <a:pt x="166199" y="5693"/>
                </a:lnTo>
                <a:lnTo>
                  <a:pt x="215646" y="0"/>
                </a:lnTo>
                <a:lnTo>
                  <a:pt x="265092" y="5693"/>
                </a:lnTo>
                <a:lnTo>
                  <a:pt x="310482" y="21913"/>
                </a:lnTo>
                <a:lnTo>
                  <a:pt x="350522" y="47366"/>
                </a:lnTo>
                <a:lnTo>
                  <a:pt x="383917" y="80758"/>
                </a:lnTo>
                <a:lnTo>
                  <a:pt x="409373" y="120798"/>
                </a:lnTo>
                <a:lnTo>
                  <a:pt x="425596" y="166191"/>
                </a:lnTo>
                <a:lnTo>
                  <a:pt x="431291" y="215645"/>
                </a:lnTo>
                <a:lnTo>
                  <a:pt x="425596" y="265100"/>
                </a:lnTo>
                <a:lnTo>
                  <a:pt x="409373" y="310493"/>
                </a:lnTo>
                <a:lnTo>
                  <a:pt x="383917" y="350533"/>
                </a:lnTo>
                <a:lnTo>
                  <a:pt x="350522" y="383925"/>
                </a:lnTo>
                <a:lnTo>
                  <a:pt x="310482" y="409378"/>
                </a:lnTo>
                <a:lnTo>
                  <a:pt x="265092" y="425598"/>
                </a:lnTo>
                <a:lnTo>
                  <a:pt x="215646" y="431291"/>
                </a:lnTo>
                <a:lnTo>
                  <a:pt x="166199" y="425598"/>
                </a:lnTo>
                <a:lnTo>
                  <a:pt x="120809" y="409378"/>
                </a:lnTo>
                <a:lnTo>
                  <a:pt x="80769" y="383925"/>
                </a:lnTo>
                <a:lnTo>
                  <a:pt x="47374" y="350533"/>
                </a:lnTo>
                <a:lnTo>
                  <a:pt x="21918" y="310493"/>
                </a:lnTo>
                <a:lnTo>
                  <a:pt x="5695" y="265100"/>
                </a:lnTo>
                <a:lnTo>
                  <a:pt x="0" y="215645"/>
                </a:lnTo>
                <a:close/>
              </a:path>
            </a:pathLst>
          </a:custGeom>
          <a:ln w="317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03021" y="3088386"/>
            <a:ext cx="1250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7E7E7E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44424" y="3500628"/>
            <a:ext cx="431800" cy="433070"/>
          </a:xfrm>
          <a:custGeom>
            <a:avLst/>
            <a:gdLst/>
            <a:ahLst/>
            <a:cxnLst/>
            <a:rect l="l" t="t" r="r" b="b"/>
            <a:pathLst>
              <a:path w="431800" h="433070">
                <a:moveTo>
                  <a:pt x="0" y="216408"/>
                </a:moveTo>
                <a:lnTo>
                  <a:pt x="5695" y="166791"/>
                </a:lnTo>
                <a:lnTo>
                  <a:pt x="21918" y="121242"/>
                </a:lnTo>
                <a:lnTo>
                  <a:pt x="47374" y="81060"/>
                </a:lnTo>
                <a:lnTo>
                  <a:pt x="80769" y="47546"/>
                </a:lnTo>
                <a:lnTo>
                  <a:pt x="120809" y="21998"/>
                </a:lnTo>
                <a:lnTo>
                  <a:pt x="166199" y="5716"/>
                </a:lnTo>
                <a:lnTo>
                  <a:pt x="215646" y="0"/>
                </a:lnTo>
                <a:lnTo>
                  <a:pt x="265092" y="5716"/>
                </a:lnTo>
                <a:lnTo>
                  <a:pt x="310482" y="21998"/>
                </a:lnTo>
                <a:lnTo>
                  <a:pt x="350522" y="47546"/>
                </a:lnTo>
                <a:lnTo>
                  <a:pt x="383917" y="81060"/>
                </a:lnTo>
                <a:lnTo>
                  <a:pt x="409373" y="121242"/>
                </a:lnTo>
                <a:lnTo>
                  <a:pt x="425596" y="166791"/>
                </a:lnTo>
                <a:lnTo>
                  <a:pt x="431291" y="216408"/>
                </a:lnTo>
                <a:lnTo>
                  <a:pt x="425596" y="266024"/>
                </a:lnTo>
                <a:lnTo>
                  <a:pt x="409373" y="311573"/>
                </a:lnTo>
                <a:lnTo>
                  <a:pt x="383917" y="351755"/>
                </a:lnTo>
                <a:lnTo>
                  <a:pt x="350522" y="385269"/>
                </a:lnTo>
                <a:lnTo>
                  <a:pt x="310482" y="410817"/>
                </a:lnTo>
                <a:lnTo>
                  <a:pt x="265092" y="427099"/>
                </a:lnTo>
                <a:lnTo>
                  <a:pt x="215646" y="432816"/>
                </a:lnTo>
                <a:lnTo>
                  <a:pt x="166199" y="427099"/>
                </a:lnTo>
                <a:lnTo>
                  <a:pt x="120809" y="410817"/>
                </a:lnTo>
                <a:lnTo>
                  <a:pt x="80769" y="385269"/>
                </a:lnTo>
                <a:lnTo>
                  <a:pt x="47374" y="351755"/>
                </a:lnTo>
                <a:lnTo>
                  <a:pt x="21918" y="311573"/>
                </a:lnTo>
                <a:lnTo>
                  <a:pt x="5695" y="266024"/>
                </a:lnTo>
                <a:lnTo>
                  <a:pt x="0" y="216408"/>
                </a:lnTo>
                <a:close/>
              </a:path>
            </a:pathLst>
          </a:custGeom>
          <a:ln w="317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03021" y="3592448"/>
            <a:ext cx="1250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7E7E7E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45947" y="4005071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0" y="215645"/>
                </a:moveTo>
                <a:lnTo>
                  <a:pt x="5695" y="166191"/>
                </a:lnTo>
                <a:lnTo>
                  <a:pt x="21918" y="120798"/>
                </a:lnTo>
                <a:lnTo>
                  <a:pt x="47374" y="80758"/>
                </a:lnTo>
                <a:lnTo>
                  <a:pt x="80769" y="47366"/>
                </a:lnTo>
                <a:lnTo>
                  <a:pt x="120809" y="21913"/>
                </a:lnTo>
                <a:lnTo>
                  <a:pt x="166199" y="5693"/>
                </a:lnTo>
                <a:lnTo>
                  <a:pt x="215646" y="0"/>
                </a:lnTo>
                <a:lnTo>
                  <a:pt x="265092" y="5693"/>
                </a:lnTo>
                <a:lnTo>
                  <a:pt x="310482" y="21913"/>
                </a:lnTo>
                <a:lnTo>
                  <a:pt x="350522" y="47366"/>
                </a:lnTo>
                <a:lnTo>
                  <a:pt x="383917" y="80758"/>
                </a:lnTo>
                <a:lnTo>
                  <a:pt x="409373" y="120798"/>
                </a:lnTo>
                <a:lnTo>
                  <a:pt x="425596" y="166191"/>
                </a:lnTo>
                <a:lnTo>
                  <a:pt x="431292" y="215645"/>
                </a:lnTo>
                <a:lnTo>
                  <a:pt x="425596" y="265100"/>
                </a:lnTo>
                <a:lnTo>
                  <a:pt x="409373" y="310493"/>
                </a:lnTo>
                <a:lnTo>
                  <a:pt x="383917" y="350533"/>
                </a:lnTo>
                <a:lnTo>
                  <a:pt x="350522" y="383925"/>
                </a:lnTo>
                <a:lnTo>
                  <a:pt x="310482" y="409378"/>
                </a:lnTo>
                <a:lnTo>
                  <a:pt x="265092" y="425598"/>
                </a:lnTo>
                <a:lnTo>
                  <a:pt x="215646" y="431291"/>
                </a:lnTo>
                <a:lnTo>
                  <a:pt x="166199" y="425598"/>
                </a:lnTo>
                <a:lnTo>
                  <a:pt x="120809" y="409378"/>
                </a:lnTo>
                <a:lnTo>
                  <a:pt x="80769" y="383925"/>
                </a:lnTo>
                <a:lnTo>
                  <a:pt x="47374" y="350533"/>
                </a:lnTo>
                <a:lnTo>
                  <a:pt x="21918" y="310493"/>
                </a:lnTo>
                <a:lnTo>
                  <a:pt x="5695" y="265100"/>
                </a:lnTo>
                <a:lnTo>
                  <a:pt x="0" y="215645"/>
                </a:lnTo>
                <a:close/>
              </a:path>
            </a:pathLst>
          </a:custGeom>
          <a:ln w="317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03936" y="4096639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7E7E7E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3756" y="2784348"/>
            <a:ext cx="3357245" cy="76200"/>
          </a:xfrm>
          <a:custGeom>
            <a:avLst/>
            <a:gdLst/>
            <a:ahLst/>
            <a:cxnLst/>
            <a:rect l="l" t="t" r="r" b="b"/>
            <a:pathLst>
              <a:path w="3357245" h="76200">
                <a:moveTo>
                  <a:pt x="38100" y="0"/>
                </a:moveTo>
                <a:lnTo>
                  <a:pt x="23268" y="2988"/>
                </a:lnTo>
                <a:lnTo>
                  <a:pt x="11158" y="11144"/>
                </a:lnTo>
                <a:lnTo>
                  <a:pt x="2993" y="23252"/>
                </a:lnTo>
                <a:lnTo>
                  <a:pt x="0" y="38100"/>
                </a:lnTo>
                <a:lnTo>
                  <a:pt x="2993" y="52947"/>
                </a:lnTo>
                <a:lnTo>
                  <a:pt x="11158" y="65055"/>
                </a:lnTo>
                <a:lnTo>
                  <a:pt x="23268" y="73211"/>
                </a:lnTo>
                <a:lnTo>
                  <a:pt x="38100" y="76200"/>
                </a:lnTo>
                <a:lnTo>
                  <a:pt x="52931" y="73211"/>
                </a:lnTo>
                <a:lnTo>
                  <a:pt x="65041" y="65055"/>
                </a:lnTo>
                <a:lnTo>
                  <a:pt x="73206" y="52947"/>
                </a:lnTo>
                <a:lnTo>
                  <a:pt x="74919" y="44450"/>
                </a:lnTo>
                <a:lnTo>
                  <a:pt x="38100" y="44450"/>
                </a:lnTo>
                <a:lnTo>
                  <a:pt x="38100" y="31750"/>
                </a:lnTo>
                <a:lnTo>
                  <a:pt x="74919" y="31750"/>
                </a:lnTo>
                <a:lnTo>
                  <a:pt x="73206" y="23252"/>
                </a:lnTo>
                <a:lnTo>
                  <a:pt x="65041" y="11144"/>
                </a:lnTo>
                <a:lnTo>
                  <a:pt x="52931" y="2988"/>
                </a:lnTo>
                <a:lnTo>
                  <a:pt x="38100" y="0"/>
                </a:lnTo>
                <a:close/>
              </a:path>
              <a:path w="3357245" h="76200">
                <a:moveTo>
                  <a:pt x="3318636" y="0"/>
                </a:moveTo>
                <a:lnTo>
                  <a:pt x="3303789" y="2988"/>
                </a:lnTo>
                <a:lnTo>
                  <a:pt x="3291681" y="11144"/>
                </a:lnTo>
                <a:lnTo>
                  <a:pt x="3283525" y="23252"/>
                </a:lnTo>
                <a:lnTo>
                  <a:pt x="3280536" y="38100"/>
                </a:lnTo>
                <a:lnTo>
                  <a:pt x="3283525" y="52947"/>
                </a:lnTo>
                <a:lnTo>
                  <a:pt x="3291681" y="65055"/>
                </a:lnTo>
                <a:lnTo>
                  <a:pt x="3303789" y="73211"/>
                </a:lnTo>
                <a:lnTo>
                  <a:pt x="3318636" y="76200"/>
                </a:lnTo>
                <a:lnTo>
                  <a:pt x="3333430" y="73211"/>
                </a:lnTo>
                <a:lnTo>
                  <a:pt x="3345545" y="65055"/>
                </a:lnTo>
                <a:lnTo>
                  <a:pt x="3353730" y="52947"/>
                </a:lnTo>
                <a:lnTo>
                  <a:pt x="3355451" y="44450"/>
                </a:lnTo>
                <a:lnTo>
                  <a:pt x="3318636" y="44450"/>
                </a:lnTo>
                <a:lnTo>
                  <a:pt x="3318636" y="31750"/>
                </a:lnTo>
                <a:lnTo>
                  <a:pt x="3355451" y="31750"/>
                </a:lnTo>
                <a:lnTo>
                  <a:pt x="3353730" y="23252"/>
                </a:lnTo>
                <a:lnTo>
                  <a:pt x="3345545" y="11144"/>
                </a:lnTo>
                <a:lnTo>
                  <a:pt x="3333430" y="2988"/>
                </a:lnTo>
                <a:lnTo>
                  <a:pt x="3318636" y="0"/>
                </a:lnTo>
                <a:close/>
              </a:path>
              <a:path w="3357245" h="76200">
                <a:moveTo>
                  <a:pt x="74919" y="31750"/>
                </a:moveTo>
                <a:lnTo>
                  <a:pt x="38100" y="31750"/>
                </a:lnTo>
                <a:lnTo>
                  <a:pt x="38100" y="44450"/>
                </a:lnTo>
                <a:lnTo>
                  <a:pt x="74919" y="44450"/>
                </a:lnTo>
                <a:lnTo>
                  <a:pt x="76200" y="38100"/>
                </a:lnTo>
                <a:lnTo>
                  <a:pt x="74919" y="31750"/>
                </a:lnTo>
                <a:close/>
              </a:path>
              <a:path w="3357245" h="76200">
                <a:moveTo>
                  <a:pt x="3281815" y="31750"/>
                </a:moveTo>
                <a:lnTo>
                  <a:pt x="74919" y="31750"/>
                </a:lnTo>
                <a:lnTo>
                  <a:pt x="76200" y="38100"/>
                </a:lnTo>
                <a:lnTo>
                  <a:pt x="74919" y="44450"/>
                </a:lnTo>
                <a:lnTo>
                  <a:pt x="3281815" y="44450"/>
                </a:lnTo>
                <a:lnTo>
                  <a:pt x="3280536" y="38100"/>
                </a:lnTo>
                <a:lnTo>
                  <a:pt x="3281815" y="31750"/>
                </a:lnTo>
                <a:close/>
              </a:path>
              <a:path w="3357245" h="76200">
                <a:moveTo>
                  <a:pt x="3355451" y="31750"/>
                </a:moveTo>
                <a:lnTo>
                  <a:pt x="3318636" y="31750"/>
                </a:lnTo>
                <a:lnTo>
                  <a:pt x="3318636" y="44450"/>
                </a:lnTo>
                <a:lnTo>
                  <a:pt x="3355451" y="44450"/>
                </a:lnTo>
                <a:lnTo>
                  <a:pt x="3356736" y="38100"/>
                </a:lnTo>
                <a:lnTo>
                  <a:pt x="3355451" y="3175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64102" y="4581905"/>
            <a:ext cx="73660" cy="335280"/>
          </a:xfrm>
          <a:custGeom>
            <a:avLst/>
            <a:gdLst/>
            <a:ahLst/>
            <a:cxnLst/>
            <a:rect l="l" t="t" r="r" b="b"/>
            <a:pathLst>
              <a:path w="73660" h="335279">
                <a:moveTo>
                  <a:pt x="0" y="0"/>
                </a:moveTo>
                <a:lnTo>
                  <a:pt x="0" y="335280"/>
                </a:lnTo>
                <a:lnTo>
                  <a:pt x="73151" y="167640"/>
                </a:lnTo>
                <a:lnTo>
                  <a:pt x="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64102" y="4581905"/>
            <a:ext cx="73660" cy="335280"/>
          </a:xfrm>
          <a:custGeom>
            <a:avLst/>
            <a:gdLst/>
            <a:ahLst/>
            <a:cxnLst/>
            <a:rect l="l" t="t" r="r" b="b"/>
            <a:pathLst>
              <a:path w="73660" h="335279">
                <a:moveTo>
                  <a:pt x="0" y="335280"/>
                </a:moveTo>
                <a:lnTo>
                  <a:pt x="73151" y="167640"/>
                </a:lnTo>
                <a:lnTo>
                  <a:pt x="0" y="0"/>
                </a:lnTo>
                <a:lnTo>
                  <a:pt x="0" y="335280"/>
                </a:lnTo>
                <a:close/>
              </a:path>
            </a:pathLst>
          </a:custGeom>
          <a:ln w="2590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086859" y="4605350"/>
            <a:ext cx="392684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I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mandati di pagamento sono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estinti</a:t>
            </a:r>
            <a:r>
              <a:rPr sz="1400" b="1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mediante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086859" y="4819878"/>
            <a:ext cx="6972934" cy="130619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413384" indent="-400685">
              <a:lnSpc>
                <a:spcPct val="100000"/>
              </a:lnSpc>
              <a:spcBef>
                <a:spcPts val="940"/>
              </a:spcBef>
              <a:buChar char="•"/>
              <a:tabLst>
                <a:tab pos="413384" algn="l"/>
                <a:tab pos="414020" algn="l"/>
              </a:tabLst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accreditamento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in conto corrente bancario, intestato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al</a:t>
            </a:r>
            <a:r>
              <a:rPr sz="1400" spc="-2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creditore;</a:t>
            </a:r>
            <a:endParaRPr sz="1400">
              <a:latin typeface="Arial"/>
              <a:cs typeface="Arial"/>
            </a:endParaRPr>
          </a:p>
          <a:p>
            <a:pPr marL="413384" indent="-400685">
              <a:lnSpc>
                <a:spcPct val="100000"/>
              </a:lnSpc>
              <a:spcBef>
                <a:spcPts val="840"/>
              </a:spcBef>
              <a:buChar char="•"/>
              <a:tabLst>
                <a:tab pos="413384" algn="l"/>
                <a:tab pos="414020" algn="l"/>
              </a:tabLst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accreditamento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versamento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su conto corrente postale, intestato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al</a:t>
            </a:r>
            <a:r>
              <a:rPr sz="1400" spc="-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creditore;</a:t>
            </a:r>
            <a:endParaRPr sz="1400">
              <a:latin typeface="Arial"/>
              <a:cs typeface="Arial"/>
            </a:endParaRPr>
          </a:p>
          <a:p>
            <a:pPr marL="413384" indent="-400685">
              <a:lnSpc>
                <a:spcPct val="100000"/>
              </a:lnSpc>
              <a:spcBef>
                <a:spcPts val="840"/>
              </a:spcBef>
              <a:buChar char="•"/>
              <a:tabLst>
                <a:tab pos="413384" algn="l"/>
                <a:tab pos="414020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su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richiesta del creditore, mediante pagamento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contanti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da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parte</a:t>
            </a:r>
            <a:r>
              <a:rPr sz="14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dell'istituto</a:t>
            </a:r>
            <a:endParaRPr sz="1400">
              <a:latin typeface="Arial"/>
              <a:cs typeface="Arial"/>
            </a:endParaRPr>
          </a:p>
          <a:p>
            <a:pPr marL="413384">
              <a:lnSpc>
                <a:spcPct val="100000"/>
              </a:lnSpc>
              <a:spcBef>
                <a:spcPts val="840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cassiere,</a:t>
            </a:r>
            <a:r>
              <a:rPr sz="1400" spc="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ovvero</a:t>
            </a:r>
            <a:r>
              <a:rPr sz="1400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con</a:t>
            </a:r>
            <a:r>
              <a:rPr sz="1400" spc="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assegno</a:t>
            </a:r>
            <a:r>
              <a:rPr sz="1400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circolare,</a:t>
            </a:r>
            <a:r>
              <a:rPr sz="1400" spc="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nei</a:t>
            </a:r>
            <a:r>
              <a:rPr sz="1400" spc="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limiti</a:t>
            </a:r>
            <a:r>
              <a:rPr sz="1400" spc="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stabiliti</a:t>
            </a:r>
            <a:r>
              <a:rPr sz="1400" spc="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dalle</a:t>
            </a:r>
            <a:r>
              <a:rPr sz="1400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disposizioni</a:t>
            </a:r>
            <a:r>
              <a:rPr sz="1400" spc="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90575" y="338709"/>
            <a:ext cx="10985500" cy="11753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Le spese: il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pagamento</a:t>
            </a:r>
            <a:endParaRPr sz="1600">
              <a:latin typeface="Arial"/>
              <a:cs typeface="Arial"/>
            </a:endParaRPr>
          </a:p>
          <a:p>
            <a:pPr marL="135255" marR="5080">
              <a:lnSpc>
                <a:spcPct val="150000"/>
              </a:lnSpc>
              <a:spcBef>
                <a:spcPts val="1375"/>
              </a:spcBef>
            </a:pP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Nella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fase di pagamento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si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realizza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trasferimento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materiale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al creditore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della somma di denaro dovuta.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Con </a:t>
            </a:r>
            <a:r>
              <a:rPr sz="1600" b="1" spc="5" dirty="0">
                <a:solidFill>
                  <a:srgbClr val="001F5F"/>
                </a:solidFill>
                <a:latin typeface="Arial"/>
                <a:cs typeface="Arial"/>
              </a:rPr>
              <a:t>il 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pagamento si ha l’estinzione</a:t>
            </a:r>
            <a:r>
              <a:rPr sz="1600" b="1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dell’obbligazione.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53439" y="4544567"/>
            <a:ext cx="2807335" cy="396240"/>
          </a:xfrm>
          <a:custGeom>
            <a:avLst/>
            <a:gdLst/>
            <a:ahLst/>
            <a:cxnLst/>
            <a:rect l="l" t="t" r="r" b="b"/>
            <a:pathLst>
              <a:path w="2807335" h="396239">
                <a:moveTo>
                  <a:pt x="2727833" y="0"/>
                </a:moveTo>
                <a:lnTo>
                  <a:pt x="79425" y="0"/>
                </a:lnTo>
                <a:lnTo>
                  <a:pt x="48509" y="6240"/>
                </a:lnTo>
                <a:lnTo>
                  <a:pt x="23263" y="23256"/>
                </a:lnTo>
                <a:lnTo>
                  <a:pt x="6241" y="48488"/>
                </a:lnTo>
                <a:lnTo>
                  <a:pt x="0" y="79374"/>
                </a:lnTo>
                <a:lnTo>
                  <a:pt x="0" y="316864"/>
                </a:lnTo>
                <a:lnTo>
                  <a:pt x="6241" y="347751"/>
                </a:lnTo>
                <a:lnTo>
                  <a:pt x="23263" y="372983"/>
                </a:lnTo>
                <a:lnTo>
                  <a:pt x="48509" y="389999"/>
                </a:lnTo>
                <a:lnTo>
                  <a:pt x="79425" y="396239"/>
                </a:lnTo>
                <a:lnTo>
                  <a:pt x="2727833" y="396239"/>
                </a:lnTo>
                <a:lnTo>
                  <a:pt x="2758719" y="389999"/>
                </a:lnTo>
                <a:lnTo>
                  <a:pt x="2783951" y="372983"/>
                </a:lnTo>
                <a:lnTo>
                  <a:pt x="2800967" y="347751"/>
                </a:lnTo>
                <a:lnTo>
                  <a:pt x="2807208" y="316864"/>
                </a:lnTo>
                <a:lnTo>
                  <a:pt x="2807208" y="79374"/>
                </a:lnTo>
                <a:lnTo>
                  <a:pt x="2800967" y="48488"/>
                </a:lnTo>
                <a:lnTo>
                  <a:pt x="2783951" y="23256"/>
                </a:lnTo>
                <a:lnTo>
                  <a:pt x="2758719" y="6240"/>
                </a:lnTo>
                <a:lnTo>
                  <a:pt x="2727833" y="0"/>
                </a:lnTo>
                <a:close/>
              </a:path>
            </a:pathLst>
          </a:custGeom>
          <a:solidFill>
            <a:srgbClr val="BBC5D6">
              <a:alpha val="1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53439" y="4544567"/>
            <a:ext cx="2807335" cy="396240"/>
          </a:xfrm>
          <a:custGeom>
            <a:avLst/>
            <a:gdLst/>
            <a:ahLst/>
            <a:cxnLst/>
            <a:rect l="l" t="t" r="r" b="b"/>
            <a:pathLst>
              <a:path w="2807335" h="396239">
                <a:moveTo>
                  <a:pt x="0" y="79374"/>
                </a:moveTo>
                <a:lnTo>
                  <a:pt x="6241" y="48488"/>
                </a:lnTo>
                <a:lnTo>
                  <a:pt x="23263" y="23256"/>
                </a:lnTo>
                <a:lnTo>
                  <a:pt x="48509" y="6240"/>
                </a:lnTo>
                <a:lnTo>
                  <a:pt x="79425" y="0"/>
                </a:lnTo>
                <a:lnTo>
                  <a:pt x="2727833" y="0"/>
                </a:lnTo>
                <a:lnTo>
                  <a:pt x="2758719" y="6240"/>
                </a:lnTo>
                <a:lnTo>
                  <a:pt x="2783951" y="23256"/>
                </a:lnTo>
                <a:lnTo>
                  <a:pt x="2800967" y="48488"/>
                </a:lnTo>
                <a:lnTo>
                  <a:pt x="2807208" y="79374"/>
                </a:lnTo>
                <a:lnTo>
                  <a:pt x="2807208" y="316864"/>
                </a:lnTo>
                <a:lnTo>
                  <a:pt x="2800967" y="347751"/>
                </a:lnTo>
                <a:lnTo>
                  <a:pt x="2783951" y="372983"/>
                </a:lnTo>
                <a:lnTo>
                  <a:pt x="2758719" y="389999"/>
                </a:lnTo>
                <a:lnTo>
                  <a:pt x="2727833" y="396239"/>
                </a:lnTo>
                <a:lnTo>
                  <a:pt x="79425" y="396239"/>
                </a:lnTo>
                <a:lnTo>
                  <a:pt x="48509" y="389999"/>
                </a:lnTo>
                <a:lnTo>
                  <a:pt x="23263" y="372983"/>
                </a:lnTo>
                <a:lnTo>
                  <a:pt x="6241" y="347751"/>
                </a:lnTo>
                <a:lnTo>
                  <a:pt x="0" y="316864"/>
                </a:lnTo>
                <a:lnTo>
                  <a:pt x="0" y="79374"/>
                </a:lnTo>
                <a:close/>
              </a:path>
            </a:pathLst>
          </a:custGeom>
          <a:ln w="3175">
            <a:solidFill>
              <a:srgbClr val="BBC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971499" y="4618735"/>
            <a:ext cx="9848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Pa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g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ame</a:t>
            </a:r>
            <a:r>
              <a:rPr sz="1400" b="1" spc="-10" dirty="0">
                <a:solidFill>
                  <a:srgbClr val="17375E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to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45947" y="4509515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215646" y="0"/>
                </a:moveTo>
                <a:lnTo>
                  <a:pt x="166199" y="5693"/>
                </a:lnTo>
                <a:lnTo>
                  <a:pt x="120809" y="21913"/>
                </a:lnTo>
                <a:lnTo>
                  <a:pt x="80769" y="47366"/>
                </a:lnTo>
                <a:lnTo>
                  <a:pt x="47374" y="80758"/>
                </a:lnTo>
                <a:lnTo>
                  <a:pt x="21918" y="120798"/>
                </a:lnTo>
                <a:lnTo>
                  <a:pt x="5695" y="166191"/>
                </a:lnTo>
                <a:lnTo>
                  <a:pt x="0" y="215645"/>
                </a:lnTo>
                <a:lnTo>
                  <a:pt x="5695" y="265100"/>
                </a:lnTo>
                <a:lnTo>
                  <a:pt x="21918" y="310493"/>
                </a:lnTo>
                <a:lnTo>
                  <a:pt x="47374" y="350533"/>
                </a:lnTo>
                <a:lnTo>
                  <a:pt x="80769" y="383925"/>
                </a:lnTo>
                <a:lnTo>
                  <a:pt x="120809" y="409378"/>
                </a:lnTo>
                <a:lnTo>
                  <a:pt x="166199" y="425598"/>
                </a:lnTo>
                <a:lnTo>
                  <a:pt x="215646" y="431291"/>
                </a:lnTo>
                <a:lnTo>
                  <a:pt x="265092" y="425598"/>
                </a:lnTo>
                <a:lnTo>
                  <a:pt x="310482" y="409378"/>
                </a:lnTo>
                <a:lnTo>
                  <a:pt x="350522" y="383925"/>
                </a:lnTo>
                <a:lnTo>
                  <a:pt x="383917" y="350533"/>
                </a:lnTo>
                <a:lnTo>
                  <a:pt x="409373" y="310493"/>
                </a:lnTo>
                <a:lnTo>
                  <a:pt x="425596" y="265100"/>
                </a:lnTo>
                <a:lnTo>
                  <a:pt x="431292" y="215645"/>
                </a:lnTo>
                <a:lnTo>
                  <a:pt x="425596" y="166191"/>
                </a:lnTo>
                <a:lnTo>
                  <a:pt x="409373" y="120798"/>
                </a:lnTo>
                <a:lnTo>
                  <a:pt x="383917" y="80758"/>
                </a:lnTo>
                <a:lnTo>
                  <a:pt x="350522" y="47366"/>
                </a:lnTo>
                <a:lnTo>
                  <a:pt x="310482" y="21913"/>
                </a:lnTo>
                <a:lnTo>
                  <a:pt x="265092" y="5693"/>
                </a:lnTo>
                <a:lnTo>
                  <a:pt x="215646" y="0"/>
                </a:lnTo>
                <a:close/>
              </a:path>
            </a:pathLst>
          </a:custGeom>
          <a:solidFill>
            <a:srgbClr val="BBC5D6">
              <a:alpha val="1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45947" y="4509515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0" y="215645"/>
                </a:moveTo>
                <a:lnTo>
                  <a:pt x="5695" y="166191"/>
                </a:lnTo>
                <a:lnTo>
                  <a:pt x="21918" y="120798"/>
                </a:lnTo>
                <a:lnTo>
                  <a:pt x="47374" y="80758"/>
                </a:lnTo>
                <a:lnTo>
                  <a:pt x="80769" y="47366"/>
                </a:lnTo>
                <a:lnTo>
                  <a:pt x="120809" y="21913"/>
                </a:lnTo>
                <a:lnTo>
                  <a:pt x="166199" y="5693"/>
                </a:lnTo>
                <a:lnTo>
                  <a:pt x="215646" y="0"/>
                </a:lnTo>
                <a:lnTo>
                  <a:pt x="265092" y="5693"/>
                </a:lnTo>
                <a:lnTo>
                  <a:pt x="310482" y="21913"/>
                </a:lnTo>
                <a:lnTo>
                  <a:pt x="350522" y="47366"/>
                </a:lnTo>
                <a:lnTo>
                  <a:pt x="383917" y="80758"/>
                </a:lnTo>
                <a:lnTo>
                  <a:pt x="409373" y="120798"/>
                </a:lnTo>
                <a:lnTo>
                  <a:pt x="425596" y="166191"/>
                </a:lnTo>
                <a:lnTo>
                  <a:pt x="431292" y="215645"/>
                </a:lnTo>
                <a:lnTo>
                  <a:pt x="425596" y="265100"/>
                </a:lnTo>
                <a:lnTo>
                  <a:pt x="409373" y="310493"/>
                </a:lnTo>
                <a:lnTo>
                  <a:pt x="383917" y="350533"/>
                </a:lnTo>
                <a:lnTo>
                  <a:pt x="350522" y="383925"/>
                </a:lnTo>
                <a:lnTo>
                  <a:pt x="310482" y="409378"/>
                </a:lnTo>
                <a:lnTo>
                  <a:pt x="265092" y="425598"/>
                </a:lnTo>
                <a:lnTo>
                  <a:pt x="215646" y="431291"/>
                </a:lnTo>
                <a:lnTo>
                  <a:pt x="166199" y="425598"/>
                </a:lnTo>
                <a:lnTo>
                  <a:pt x="120809" y="409378"/>
                </a:lnTo>
                <a:lnTo>
                  <a:pt x="80769" y="383925"/>
                </a:lnTo>
                <a:lnTo>
                  <a:pt x="47374" y="350533"/>
                </a:lnTo>
                <a:lnTo>
                  <a:pt x="21918" y="310493"/>
                </a:lnTo>
                <a:lnTo>
                  <a:pt x="5695" y="265100"/>
                </a:lnTo>
                <a:lnTo>
                  <a:pt x="0" y="215645"/>
                </a:lnTo>
                <a:close/>
              </a:path>
            </a:pathLst>
          </a:custGeom>
          <a:ln w="3175">
            <a:solidFill>
              <a:srgbClr val="BBC5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03936" y="4600702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7375E"/>
                </a:solidFill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16051" y="2286000"/>
            <a:ext cx="341376" cy="3413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4487926" y="6223329"/>
            <a:ext cx="64846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materia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 tracciabilità dei pagamenti,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antiriciclaggio e utilizzo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denaro</a:t>
            </a:r>
            <a:r>
              <a:rPr sz="14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contante.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1209273" y="6555545"/>
            <a:ext cx="2216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66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4716145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Gestione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Scritture contabili, registri e loro corretta tenuta</a:t>
            </a:r>
            <a:r>
              <a:rPr sz="1600" b="0" spc="155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(1/2)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3715" y="879474"/>
            <a:ext cx="96647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La gestione delle risorse finanziarie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di un'Istituzione scolastica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è supportata da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una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serie di</a:t>
            </a:r>
            <a:r>
              <a:rPr sz="1600" b="1" spc="3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strumenti.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4800" y="2566416"/>
            <a:ext cx="2051304" cy="800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5863" y="2755353"/>
            <a:ext cx="1786127" cy="4755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30708" y="2592323"/>
            <a:ext cx="1949450" cy="698500"/>
          </a:xfrm>
          <a:prstGeom prst="rect">
            <a:avLst/>
          </a:prstGeom>
          <a:solidFill>
            <a:srgbClr val="28649C"/>
          </a:solidFill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600">
              <a:latin typeface="Times New Roman"/>
              <a:cs typeface="Times New Roman"/>
            </a:endParaRPr>
          </a:p>
          <a:p>
            <a:pPr marL="23876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Giornale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sz="14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cassa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8863" y="2330907"/>
            <a:ext cx="12509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1F487C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97636" y="1879092"/>
            <a:ext cx="815339" cy="6903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00883" y="2566416"/>
            <a:ext cx="2051304" cy="800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28316" y="2648699"/>
            <a:ext cx="2039111" cy="6888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526792" y="2592323"/>
            <a:ext cx="1949450" cy="698500"/>
          </a:xfrm>
          <a:prstGeom prst="rect">
            <a:avLst/>
          </a:prstGeom>
          <a:solidFill>
            <a:srgbClr val="28649C"/>
          </a:solidFill>
        </p:spPr>
        <p:txBody>
          <a:bodyPr vert="horz" wrap="square" lIns="0" tIns="1301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2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Registri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dei</a:t>
            </a:r>
            <a:r>
              <a:rPr sz="1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partitari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entrate e</a:t>
            </a:r>
            <a:r>
              <a:rPr sz="1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spese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01645" y="2330907"/>
            <a:ext cx="12509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1F487C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180588" y="1845564"/>
            <a:ext cx="641603" cy="7239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96967" y="2566416"/>
            <a:ext cx="2051304" cy="800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93791" y="2755353"/>
            <a:ext cx="1057643" cy="47552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722876" y="2592323"/>
            <a:ext cx="1949450" cy="698500"/>
          </a:xfrm>
          <a:prstGeom prst="rect">
            <a:avLst/>
          </a:prstGeom>
          <a:solidFill>
            <a:srgbClr val="28649C"/>
          </a:solidFill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600">
              <a:latin typeface="Times New Roman"/>
              <a:cs typeface="Times New Roman"/>
            </a:endParaRPr>
          </a:p>
          <a:p>
            <a:pPr marL="603885">
              <a:lnSpc>
                <a:spcPct val="100000"/>
              </a:lnSpc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Inventari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697984" y="2330907"/>
            <a:ext cx="12509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1F487C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352288" y="1921764"/>
            <a:ext cx="691896" cy="6705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893052" y="2566416"/>
            <a:ext cx="2051303" cy="800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58000" y="2648699"/>
            <a:ext cx="2167128" cy="6888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918959" y="2592323"/>
            <a:ext cx="1949450" cy="698500"/>
          </a:xfrm>
          <a:prstGeom prst="rect">
            <a:avLst/>
          </a:prstGeom>
          <a:solidFill>
            <a:srgbClr val="28649C"/>
          </a:solidFill>
        </p:spPr>
        <p:txBody>
          <a:bodyPr vert="horz" wrap="square" lIns="0" tIns="1301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2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Registro delle</a:t>
            </a:r>
            <a:r>
              <a:rPr sz="14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minute</a:t>
            </a:r>
            <a:endParaRPr sz="14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spese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894703" y="2330907"/>
            <a:ext cx="12509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1F487C"/>
                </a:solidFill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560564" y="1850135"/>
            <a:ext cx="667512" cy="7208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089135" y="2566416"/>
            <a:ext cx="2051303" cy="800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179052" y="2648699"/>
            <a:ext cx="1918716" cy="6888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9115043" y="2592323"/>
            <a:ext cx="1949450" cy="698500"/>
          </a:xfrm>
          <a:prstGeom prst="rect">
            <a:avLst/>
          </a:prstGeom>
          <a:solidFill>
            <a:srgbClr val="28649C"/>
          </a:solidFill>
        </p:spPr>
        <p:txBody>
          <a:bodyPr vert="horz" wrap="square" lIns="0" tIns="130175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2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Registro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1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conto</a:t>
            </a:r>
            <a:endParaRPr sz="14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corrente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postale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091041" y="2330907"/>
            <a:ext cx="12509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749028" y="1911095"/>
            <a:ext cx="682751" cy="68275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099559" y="3747515"/>
            <a:ext cx="3189732" cy="30632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25467" y="3828288"/>
            <a:ext cx="3088005" cy="204470"/>
          </a:xfrm>
          <a:custGeom>
            <a:avLst/>
            <a:gdLst/>
            <a:ahLst/>
            <a:cxnLst/>
            <a:rect l="l" t="t" r="r" b="b"/>
            <a:pathLst>
              <a:path w="3088004" h="204470">
                <a:moveTo>
                  <a:pt x="0" y="0"/>
                </a:moveTo>
                <a:lnTo>
                  <a:pt x="0" y="95123"/>
                </a:lnTo>
                <a:lnTo>
                  <a:pt x="1543812" y="204216"/>
                </a:lnTo>
                <a:lnTo>
                  <a:pt x="2889929" y="109093"/>
                </a:lnTo>
                <a:lnTo>
                  <a:pt x="1543812" y="109093"/>
                </a:lnTo>
                <a:lnTo>
                  <a:pt x="0" y="0"/>
                </a:lnTo>
                <a:close/>
              </a:path>
              <a:path w="3088004" h="204470">
                <a:moveTo>
                  <a:pt x="3087624" y="0"/>
                </a:moveTo>
                <a:lnTo>
                  <a:pt x="1543812" y="109093"/>
                </a:lnTo>
                <a:lnTo>
                  <a:pt x="2889929" y="109093"/>
                </a:lnTo>
                <a:lnTo>
                  <a:pt x="3087624" y="95123"/>
                </a:lnTo>
                <a:lnTo>
                  <a:pt x="3087624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019352" y="4231919"/>
            <a:ext cx="10083800" cy="2181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36065" marR="1854200" indent="-401320">
              <a:lnSpc>
                <a:spcPct val="150000"/>
              </a:lnSpc>
              <a:spcBef>
                <a:spcPts val="100"/>
              </a:spcBef>
            </a:pPr>
            <a:r>
              <a:rPr sz="1600" b="1" i="1" spc="-15" dirty="0">
                <a:solidFill>
                  <a:srgbClr val="001F5F"/>
                </a:solidFill>
                <a:latin typeface="Arial"/>
                <a:cs typeface="Arial"/>
              </a:rPr>
              <a:t>Viene </a:t>
            </a:r>
            <a:r>
              <a:rPr sz="1600" b="1" i="1" spc="-5" dirty="0">
                <a:solidFill>
                  <a:srgbClr val="001F5F"/>
                </a:solidFill>
                <a:latin typeface="Arial"/>
                <a:cs typeface="Arial"/>
              </a:rPr>
              <a:t>eliminato </a:t>
            </a:r>
            <a:r>
              <a:rPr sz="1600" b="1" i="1" spc="-10" dirty="0">
                <a:solidFill>
                  <a:srgbClr val="001F5F"/>
                </a:solidFill>
                <a:latin typeface="Arial"/>
                <a:cs typeface="Arial"/>
              </a:rPr>
              <a:t>l'obbligo </a:t>
            </a:r>
            <a:r>
              <a:rPr sz="1600" b="1" i="1" spc="-5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600" b="1" i="1" spc="-10" dirty="0">
                <a:solidFill>
                  <a:srgbClr val="001F5F"/>
                </a:solidFill>
                <a:latin typeface="Arial"/>
                <a:cs typeface="Arial"/>
              </a:rPr>
              <a:t>tenuta </a:t>
            </a:r>
            <a:r>
              <a:rPr sz="1600" b="1" i="1" spc="-5" dirty="0">
                <a:solidFill>
                  <a:srgbClr val="001F5F"/>
                </a:solidFill>
                <a:latin typeface="Arial"/>
                <a:cs typeface="Arial"/>
              </a:rPr>
              <a:t>dei registri dei contratti stipulati </a:t>
            </a:r>
            <a:r>
              <a:rPr sz="1600" i="1" spc="-10" dirty="0">
                <a:solidFill>
                  <a:srgbClr val="001F5F"/>
                </a:solidFill>
                <a:latin typeface="Arial"/>
                <a:cs typeface="Arial"/>
              </a:rPr>
              <a:t>(fermo  </a:t>
            </a:r>
            <a:r>
              <a:rPr sz="1600" i="1" spc="-5" dirty="0">
                <a:solidFill>
                  <a:srgbClr val="001F5F"/>
                </a:solidFill>
                <a:latin typeface="Arial"/>
                <a:cs typeface="Arial"/>
              </a:rPr>
              <a:t>restando gli obblighi di </a:t>
            </a:r>
            <a:r>
              <a:rPr sz="1600" i="1" spc="-10" dirty="0">
                <a:solidFill>
                  <a:srgbClr val="001F5F"/>
                </a:solidFill>
                <a:latin typeface="Arial"/>
                <a:cs typeface="Arial"/>
              </a:rPr>
              <a:t>pubblicazione </a:t>
            </a:r>
            <a:r>
              <a:rPr sz="1600" i="1" spc="-5" dirty="0">
                <a:solidFill>
                  <a:srgbClr val="001F5F"/>
                </a:solidFill>
                <a:latin typeface="Arial"/>
                <a:cs typeface="Arial"/>
              </a:rPr>
              <a:t>previsti dalla normativa</a:t>
            </a:r>
            <a:r>
              <a:rPr sz="1600" i="1" spc="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001F5F"/>
                </a:solidFill>
                <a:latin typeface="Arial"/>
                <a:cs typeface="Arial"/>
              </a:rPr>
              <a:t>vigente).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299085" marR="5080" indent="-286385">
              <a:lnSpc>
                <a:spcPct val="120000"/>
              </a:lnSpc>
              <a:spcBef>
                <a:spcPts val="1075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Si evidenzia che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qualora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un’istituzione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scolastica non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abbia un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conto corrente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postale attivo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, la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stessa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sarà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esente  dall’obbligo previsto all’art. 40,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c.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1,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lett.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g) e,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pertanto,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non dovrà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necessariamente tenere il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relativo</a:t>
            </a:r>
            <a:r>
              <a:rPr sz="1400" spc="-2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registro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;</a:t>
            </a:r>
            <a:endParaRPr sz="1400">
              <a:latin typeface="Arial"/>
              <a:cs typeface="Arial"/>
            </a:endParaRPr>
          </a:p>
          <a:p>
            <a:pPr marL="299085" marR="5080" indent="-286385">
              <a:lnSpc>
                <a:spcPts val="2020"/>
              </a:lnSpc>
              <a:spcBef>
                <a:spcPts val="120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Nelle slide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seguire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riportano una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breve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descrizione di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tali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strumenti, con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un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focus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specifico sulla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gestione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patrimoniale  dei beni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degli</a:t>
            </a:r>
            <a:r>
              <a:rPr sz="1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inventari.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06908" y="5404103"/>
            <a:ext cx="533399" cy="5334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255537" y="207939"/>
            <a:ext cx="1135031" cy="28126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267748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971056" y="0"/>
                </a:moveTo>
                <a:lnTo>
                  <a:pt x="0" y="0"/>
                </a:lnTo>
                <a:lnTo>
                  <a:pt x="0" y="236554"/>
                </a:lnTo>
                <a:lnTo>
                  <a:pt x="971056" y="236554"/>
                </a:lnTo>
                <a:lnTo>
                  <a:pt x="1089676" y="118276"/>
                </a:lnTo>
                <a:lnTo>
                  <a:pt x="971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267748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0" y="0"/>
                </a:moveTo>
                <a:lnTo>
                  <a:pt x="971056" y="0"/>
                </a:lnTo>
                <a:lnTo>
                  <a:pt x="1089676" y="118276"/>
                </a:lnTo>
                <a:lnTo>
                  <a:pt x="971056" y="236554"/>
                </a:lnTo>
                <a:lnTo>
                  <a:pt x="0" y="236554"/>
                </a:lnTo>
                <a:lnTo>
                  <a:pt x="0" y="0"/>
                </a:lnTo>
                <a:close/>
              </a:path>
            </a:pathLst>
          </a:custGeom>
          <a:ln w="463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494148" y="282902"/>
            <a:ext cx="57721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Programmazione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295788" y="207939"/>
            <a:ext cx="1139682" cy="28126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311487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971637" y="0"/>
                </a:moveTo>
                <a:lnTo>
                  <a:pt x="0" y="0"/>
                </a:lnTo>
                <a:lnTo>
                  <a:pt x="118620" y="118276"/>
                </a:lnTo>
                <a:lnTo>
                  <a:pt x="0" y="236554"/>
                </a:lnTo>
                <a:lnTo>
                  <a:pt x="971637" y="236554"/>
                </a:lnTo>
                <a:lnTo>
                  <a:pt x="1090257" y="118276"/>
                </a:lnTo>
                <a:lnTo>
                  <a:pt x="971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311487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0" y="0"/>
                </a:moveTo>
                <a:lnTo>
                  <a:pt x="971637" y="0"/>
                </a:lnTo>
                <a:lnTo>
                  <a:pt x="1090257" y="118276"/>
                </a:lnTo>
                <a:lnTo>
                  <a:pt x="971637" y="236554"/>
                </a:lnTo>
                <a:lnTo>
                  <a:pt x="0" y="236554"/>
                </a:lnTo>
                <a:lnTo>
                  <a:pt x="118620" y="118276"/>
                </a:lnTo>
                <a:lnTo>
                  <a:pt x="0" y="0"/>
                </a:lnTo>
                <a:close/>
              </a:path>
            </a:pathLst>
          </a:custGeom>
          <a:ln w="463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7698840" y="282902"/>
            <a:ext cx="31623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001F5F"/>
                </a:solidFill>
                <a:latin typeface="Arial"/>
                <a:cs typeface="Arial"/>
              </a:rPr>
              <a:t>Ge</a:t>
            </a:r>
            <a:r>
              <a:rPr sz="500" b="1" spc="1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500" b="1" spc="10" dirty="0">
                <a:solidFill>
                  <a:srgbClr val="001F5F"/>
                </a:solidFill>
                <a:latin typeface="Arial"/>
                <a:cs typeface="Arial"/>
              </a:rPr>
              <a:t>ti</a:t>
            </a:r>
            <a:r>
              <a:rPr sz="500" b="1" spc="15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500" b="1" spc="2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8340691" y="207939"/>
            <a:ext cx="1138519" cy="28126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356391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971056" y="0"/>
                </a:moveTo>
                <a:lnTo>
                  <a:pt x="0" y="0"/>
                </a:lnTo>
                <a:lnTo>
                  <a:pt x="118620" y="118276"/>
                </a:lnTo>
                <a:lnTo>
                  <a:pt x="0" y="236554"/>
                </a:lnTo>
                <a:lnTo>
                  <a:pt x="971056" y="236554"/>
                </a:lnTo>
                <a:lnTo>
                  <a:pt x="1089676" y="118276"/>
                </a:lnTo>
                <a:lnTo>
                  <a:pt x="971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356391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0" y="0"/>
                </a:moveTo>
                <a:lnTo>
                  <a:pt x="971056" y="0"/>
                </a:lnTo>
                <a:lnTo>
                  <a:pt x="1089676" y="118276"/>
                </a:lnTo>
                <a:lnTo>
                  <a:pt x="971056" y="236554"/>
                </a:lnTo>
                <a:lnTo>
                  <a:pt x="0" y="236554"/>
                </a:lnTo>
                <a:lnTo>
                  <a:pt x="118620" y="118276"/>
                </a:lnTo>
                <a:lnTo>
                  <a:pt x="0" y="0"/>
                </a:lnTo>
                <a:close/>
              </a:path>
            </a:pathLst>
          </a:custGeom>
          <a:ln w="463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8618145" y="282902"/>
            <a:ext cx="56832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Rendicontazione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8341861" y="164447"/>
            <a:ext cx="105813" cy="10553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8367434" y="170539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4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6239263" y="164447"/>
            <a:ext cx="106394" cy="10553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6264700" y="170539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4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7249028" y="196342"/>
            <a:ext cx="1198245" cy="285750"/>
          </a:xfrm>
          <a:custGeom>
            <a:avLst/>
            <a:gdLst/>
            <a:ahLst/>
            <a:cxnLst/>
            <a:rect l="l" t="t" r="r" b="b"/>
            <a:pathLst>
              <a:path w="1198245" h="285750">
                <a:moveTo>
                  <a:pt x="25293" y="260023"/>
                </a:moveTo>
                <a:lnTo>
                  <a:pt x="0" y="285257"/>
                </a:lnTo>
                <a:lnTo>
                  <a:pt x="24034" y="285257"/>
                </a:lnTo>
                <a:lnTo>
                  <a:pt x="24034" y="283643"/>
                </a:lnTo>
                <a:lnTo>
                  <a:pt x="17250" y="283643"/>
                </a:lnTo>
                <a:lnTo>
                  <a:pt x="13325" y="274241"/>
                </a:lnTo>
                <a:lnTo>
                  <a:pt x="26661" y="274241"/>
                </a:lnTo>
                <a:lnTo>
                  <a:pt x="33095" y="267812"/>
                </a:lnTo>
                <a:lnTo>
                  <a:pt x="25293" y="260023"/>
                </a:lnTo>
                <a:close/>
              </a:path>
              <a:path w="1198245" h="285750">
                <a:moveTo>
                  <a:pt x="68225" y="274241"/>
                </a:moveTo>
                <a:lnTo>
                  <a:pt x="35082" y="274241"/>
                </a:lnTo>
                <a:lnTo>
                  <a:pt x="35082" y="285257"/>
                </a:lnTo>
                <a:lnTo>
                  <a:pt x="68225" y="285257"/>
                </a:lnTo>
                <a:lnTo>
                  <a:pt x="68225" y="274241"/>
                </a:lnTo>
                <a:close/>
              </a:path>
              <a:path w="1198245" h="285750">
                <a:moveTo>
                  <a:pt x="112417" y="274241"/>
                </a:moveTo>
                <a:lnTo>
                  <a:pt x="79273" y="274241"/>
                </a:lnTo>
                <a:lnTo>
                  <a:pt x="79273" y="285257"/>
                </a:lnTo>
                <a:lnTo>
                  <a:pt x="112417" y="285257"/>
                </a:lnTo>
                <a:lnTo>
                  <a:pt x="112417" y="274241"/>
                </a:lnTo>
                <a:close/>
              </a:path>
              <a:path w="1198245" h="285750">
                <a:moveTo>
                  <a:pt x="156609" y="274241"/>
                </a:moveTo>
                <a:lnTo>
                  <a:pt x="123465" y="274241"/>
                </a:lnTo>
                <a:lnTo>
                  <a:pt x="123465" y="285257"/>
                </a:lnTo>
                <a:lnTo>
                  <a:pt x="156609" y="285257"/>
                </a:lnTo>
                <a:lnTo>
                  <a:pt x="156609" y="274241"/>
                </a:lnTo>
                <a:close/>
              </a:path>
              <a:path w="1198245" h="285750">
                <a:moveTo>
                  <a:pt x="24034" y="274241"/>
                </a:moveTo>
                <a:lnTo>
                  <a:pt x="13325" y="274241"/>
                </a:lnTo>
                <a:lnTo>
                  <a:pt x="17250" y="283643"/>
                </a:lnTo>
                <a:lnTo>
                  <a:pt x="24034" y="276866"/>
                </a:lnTo>
                <a:lnTo>
                  <a:pt x="24034" y="274241"/>
                </a:lnTo>
                <a:close/>
              </a:path>
              <a:path w="1198245" h="285750">
                <a:moveTo>
                  <a:pt x="24034" y="276866"/>
                </a:moveTo>
                <a:lnTo>
                  <a:pt x="17250" y="283643"/>
                </a:lnTo>
                <a:lnTo>
                  <a:pt x="24034" y="283643"/>
                </a:lnTo>
                <a:lnTo>
                  <a:pt x="24034" y="276866"/>
                </a:lnTo>
                <a:close/>
              </a:path>
              <a:path w="1198245" h="285750">
                <a:moveTo>
                  <a:pt x="26661" y="274241"/>
                </a:moveTo>
                <a:lnTo>
                  <a:pt x="24034" y="274241"/>
                </a:lnTo>
                <a:lnTo>
                  <a:pt x="24034" y="276866"/>
                </a:lnTo>
                <a:lnTo>
                  <a:pt x="26661" y="274241"/>
                </a:lnTo>
                <a:close/>
              </a:path>
              <a:path w="1198245" h="285750">
                <a:moveTo>
                  <a:pt x="56548" y="228866"/>
                </a:moveTo>
                <a:lnTo>
                  <a:pt x="33095" y="252233"/>
                </a:lnTo>
                <a:lnTo>
                  <a:pt x="40896" y="260023"/>
                </a:lnTo>
                <a:lnTo>
                  <a:pt x="64349" y="236655"/>
                </a:lnTo>
                <a:lnTo>
                  <a:pt x="56548" y="228866"/>
                </a:lnTo>
                <a:close/>
              </a:path>
              <a:path w="1198245" h="285750">
                <a:moveTo>
                  <a:pt x="87802" y="197708"/>
                </a:moveTo>
                <a:lnTo>
                  <a:pt x="64349" y="221073"/>
                </a:lnTo>
                <a:lnTo>
                  <a:pt x="72150" y="228866"/>
                </a:lnTo>
                <a:lnTo>
                  <a:pt x="95603" y="205496"/>
                </a:lnTo>
                <a:lnTo>
                  <a:pt x="87802" y="197708"/>
                </a:lnTo>
                <a:close/>
              </a:path>
              <a:path w="1198245" h="285750">
                <a:moveTo>
                  <a:pt x="119056" y="166549"/>
                </a:moveTo>
                <a:lnTo>
                  <a:pt x="95603" y="189919"/>
                </a:lnTo>
                <a:lnTo>
                  <a:pt x="103404" y="197708"/>
                </a:lnTo>
                <a:lnTo>
                  <a:pt x="126857" y="174337"/>
                </a:lnTo>
                <a:lnTo>
                  <a:pt x="119056" y="166549"/>
                </a:lnTo>
                <a:close/>
              </a:path>
              <a:path w="1198245" h="285750">
                <a:moveTo>
                  <a:pt x="143017" y="142628"/>
                </a:moveTo>
                <a:lnTo>
                  <a:pt x="126857" y="158760"/>
                </a:lnTo>
                <a:lnTo>
                  <a:pt x="134658" y="166549"/>
                </a:lnTo>
                <a:lnTo>
                  <a:pt x="154768" y="146522"/>
                </a:lnTo>
                <a:lnTo>
                  <a:pt x="146918" y="146522"/>
                </a:lnTo>
                <a:lnTo>
                  <a:pt x="143017" y="142628"/>
                </a:lnTo>
                <a:close/>
              </a:path>
              <a:path w="1198245" h="285750">
                <a:moveTo>
                  <a:pt x="146918" y="138733"/>
                </a:moveTo>
                <a:lnTo>
                  <a:pt x="143017" y="142628"/>
                </a:lnTo>
                <a:lnTo>
                  <a:pt x="146918" y="146522"/>
                </a:lnTo>
                <a:lnTo>
                  <a:pt x="150843" y="142628"/>
                </a:lnTo>
                <a:lnTo>
                  <a:pt x="146918" y="138733"/>
                </a:lnTo>
                <a:close/>
              </a:path>
              <a:path w="1198245" h="285750">
                <a:moveTo>
                  <a:pt x="150843" y="142628"/>
                </a:moveTo>
                <a:lnTo>
                  <a:pt x="146918" y="146522"/>
                </a:lnTo>
                <a:lnTo>
                  <a:pt x="154768" y="146522"/>
                </a:lnTo>
                <a:lnTo>
                  <a:pt x="150843" y="142628"/>
                </a:lnTo>
                <a:close/>
              </a:path>
              <a:path w="1198245" h="285750">
                <a:moveTo>
                  <a:pt x="154768" y="138733"/>
                </a:moveTo>
                <a:lnTo>
                  <a:pt x="146918" y="138733"/>
                </a:lnTo>
                <a:lnTo>
                  <a:pt x="150843" y="142628"/>
                </a:lnTo>
                <a:lnTo>
                  <a:pt x="154768" y="138733"/>
                </a:lnTo>
                <a:close/>
              </a:path>
              <a:path w="1198245" h="285750">
                <a:moveTo>
                  <a:pt x="131315" y="115368"/>
                </a:moveTo>
                <a:lnTo>
                  <a:pt x="123514" y="123156"/>
                </a:lnTo>
                <a:lnTo>
                  <a:pt x="143017" y="142628"/>
                </a:lnTo>
                <a:lnTo>
                  <a:pt x="146918" y="138733"/>
                </a:lnTo>
                <a:lnTo>
                  <a:pt x="154768" y="138733"/>
                </a:lnTo>
                <a:lnTo>
                  <a:pt x="131315" y="115368"/>
                </a:lnTo>
                <a:close/>
              </a:path>
              <a:path w="1198245" h="285750">
                <a:moveTo>
                  <a:pt x="100061" y="84209"/>
                </a:moveTo>
                <a:lnTo>
                  <a:pt x="92260" y="91998"/>
                </a:lnTo>
                <a:lnTo>
                  <a:pt x="115712" y="115368"/>
                </a:lnTo>
                <a:lnTo>
                  <a:pt x="123514" y="107575"/>
                </a:lnTo>
                <a:lnTo>
                  <a:pt x="100061" y="84209"/>
                </a:lnTo>
                <a:close/>
              </a:path>
              <a:path w="1198245" h="285750">
                <a:moveTo>
                  <a:pt x="68807" y="53050"/>
                </a:moveTo>
                <a:lnTo>
                  <a:pt x="61005" y="60839"/>
                </a:lnTo>
                <a:lnTo>
                  <a:pt x="84458" y="84209"/>
                </a:lnTo>
                <a:lnTo>
                  <a:pt x="92260" y="76421"/>
                </a:lnTo>
                <a:lnTo>
                  <a:pt x="68807" y="53050"/>
                </a:lnTo>
                <a:close/>
              </a:path>
              <a:path w="1198245" h="285750">
                <a:moveTo>
                  <a:pt x="37553" y="21891"/>
                </a:moveTo>
                <a:lnTo>
                  <a:pt x="29751" y="29680"/>
                </a:lnTo>
                <a:lnTo>
                  <a:pt x="53204" y="53050"/>
                </a:lnTo>
                <a:lnTo>
                  <a:pt x="61005" y="45262"/>
                </a:lnTo>
                <a:lnTo>
                  <a:pt x="37553" y="21891"/>
                </a:lnTo>
                <a:close/>
              </a:path>
              <a:path w="1198245" h="285750">
                <a:moveTo>
                  <a:pt x="28734" y="0"/>
                </a:moveTo>
                <a:lnTo>
                  <a:pt x="0" y="0"/>
                </a:lnTo>
                <a:lnTo>
                  <a:pt x="21950" y="21891"/>
                </a:lnTo>
                <a:lnTo>
                  <a:pt x="29751" y="14103"/>
                </a:lnTo>
                <a:lnTo>
                  <a:pt x="26661" y="11015"/>
                </a:lnTo>
                <a:lnTo>
                  <a:pt x="13325" y="11015"/>
                </a:lnTo>
                <a:lnTo>
                  <a:pt x="17250" y="1613"/>
                </a:lnTo>
                <a:lnTo>
                  <a:pt x="28734" y="1613"/>
                </a:lnTo>
                <a:lnTo>
                  <a:pt x="28734" y="0"/>
                </a:lnTo>
                <a:close/>
              </a:path>
              <a:path w="1198245" h="285750">
                <a:moveTo>
                  <a:pt x="17250" y="1613"/>
                </a:moveTo>
                <a:lnTo>
                  <a:pt x="13325" y="11015"/>
                </a:lnTo>
                <a:lnTo>
                  <a:pt x="26661" y="11015"/>
                </a:lnTo>
                <a:lnTo>
                  <a:pt x="17250" y="1613"/>
                </a:lnTo>
                <a:close/>
              </a:path>
              <a:path w="1198245" h="285750">
                <a:moveTo>
                  <a:pt x="28734" y="1613"/>
                </a:moveTo>
                <a:lnTo>
                  <a:pt x="17250" y="1613"/>
                </a:lnTo>
                <a:lnTo>
                  <a:pt x="26661" y="11015"/>
                </a:lnTo>
                <a:lnTo>
                  <a:pt x="28734" y="11015"/>
                </a:lnTo>
                <a:lnTo>
                  <a:pt x="28734" y="1613"/>
                </a:lnTo>
                <a:close/>
              </a:path>
              <a:path w="1198245" h="285750">
                <a:moveTo>
                  <a:pt x="72926" y="0"/>
                </a:moveTo>
                <a:lnTo>
                  <a:pt x="39782" y="0"/>
                </a:lnTo>
                <a:lnTo>
                  <a:pt x="39782" y="11015"/>
                </a:lnTo>
                <a:lnTo>
                  <a:pt x="72926" y="11015"/>
                </a:lnTo>
                <a:lnTo>
                  <a:pt x="72926" y="0"/>
                </a:lnTo>
                <a:close/>
              </a:path>
              <a:path w="1198245" h="285750">
                <a:moveTo>
                  <a:pt x="117117" y="0"/>
                </a:moveTo>
                <a:lnTo>
                  <a:pt x="83974" y="0"/>
                </a:lnTo>
                <a:lnTo>
                  <a:pt x="83974" y="11015"/>
                </a:lnTo>
                <a:lnTo>
                  <a:pt x="117117" y="11015"/>
                </a:lnTo>
                <a:lnTo>
                  <a:pt x="117117" y="0"/>
                </a:lnTo>
                <a:close/>
              </a:path>
              <a:path w="1198245" h="285750">
                <a:moveTo>
                  <a:pt x="161309" y="0"/>
                </a:moveTo>
                <a:lnTo>
                  <a:pt x="128165" y="0"/>
                </a:lnTo>
                <a:lnTo>
                  <a:pt x="128165" y="11015"/>
                </a:lnTo>
                <a:lnTo>
                  <a:pt x="161309" y="11015"/>
                </a:lnTo>
                <a:lnTo>
                  <a:pt x="161309" y="0"/>
                </a:lnTo>
                <a:close/>
              </a:path>
              <a:path w="1198245" h="285750">
                <a:moveTo>
                  <a:pt x="205501" y="0"/>
                </a:moveTo>
                <a:lnTo>
                  <a:pt x="172357" y="0"/>
                </a:lnTo>
                <a:lnTo>
                  <a:pt x="172357" y="11015"/>
                </a:lnTo>
                <a:lnTo>
                  <a:pt x="205501" y="11015"/>
                </a:lnTo>
                <a:lnTo>
                  <a:pt x="205501" y="0"/>
                </a:lnTo>
                <a:close/>
              </a:path>
              <a:path w="1198245" h="285750">
                <a:moveTo>
                  <a:pt x="249693" y="0"/>
                </a:moveTo>
                <a:lnTo>
                  <a:pt x="216549" y="0"/>
                </a:lnTo>
                <a:lnTo>
                  <a:pt x="216549" y="11015"/>
                </a:lnTo>
                <a:lnTo>
                  <a:pt x="249693" y="11015"/>
                </a:lnTo>
                <a:lnTo>
                  <a:pt x="249693" y="0"/>
                </a:lnTo>
                <a:close/>
              </a:path>
              <a:path w="1198245" h="285750">
                <a:moveTo>
                  <a:pt x="293885" y="0"/>
                </a:moveTo>
                <a:lnTo>
                  <a:pt x="260741" y="0"/>
                </a:lnTo>
                <a:lnTo>
                  <a:pt x="260741" y="11015"/>
                </a:lnTo>
                <a:lnTo>
                  <a:pt x="293885" y="11015"/>
                </a:lnTo>
                <a:lnTo>
                  <a:pt x="293885" y="0"/>
                </a:lnTo>
                <a:close/>
              </a:path>
              <a:path w="1198245" h="285750">
                <a:moveTo>
                  <a:pt x="338076" y="0"/>
                </a:moveTo>
                <a:lnTo>
                  <a:pt x="304932" y="0"/>
                </a:lnTo>
                <a:lnTo>
                  <a:pt x="304932" y="11015"/>
                </a:lnTo>
                <a:lnTo>
                  <a:pt x="338076" y="11015"/>
                </a:lnTo>
                <a:lnTo>
                  <a:pt x="338076" y="0"/>
                </a:lnTo>
                <a:close/>
              </a:path>
              <a:path w="1198245" h="285750">
                <a:moveTo>
                  <a:pt x="382268" y="0"/>
                </a:moveTo>
                <a:lnTo>
                  <a:pt x="349124" y="0"/>
                </a:lnTo>
                <a:lnTo>
                  <a:pt x="349124" y="11015"/>
                </a:lnTo>
                <a:lnTo>
                  <a:pt x="382268" y="11015"/>
                </a:lnTo>
                <a:lnTo>
                  <a:pt x="382268" y="0"/>
                </a:lnTo>
                <a:close/>
              </a:path>
              <a:path w="1198245" h="285750">
                <a:moveTo>
                  <a:pt x="426460" y="0"/>
                </a:moveTo>
                <a:lnTo>
                  <a:pt x="393316" y="0"/>
                </a:lnTo>
                <a:lnTo>
                  <a:pt x="393316" y="11015"/>
                </a:lnTo>
                <a:lnTo>
                  <a:pt x="426460" y="11015"/>
                </a:lnTo>
                <a:lnTo>
                  <a:pt x="426460" y="0"/>
                </a:lnTo>
                <a:close/>
              </a:path>
              <a:path w="1198245" h="285750">
                <a:moveTo>
                  <a:pt x="470652" y="0"/>
                </a:moveTo>
                <a:lnTo>
                  <a:pt x="437508" y="0"/>
                </a:lnTo>
                <a:lnTo>
                  <a:pt x="437508" y="11015"/>
                </a:lnTo>
                <a:lnTo>
                  <a:pt x="470652" y="11015"/>
                </a:lnTo>
                <a:lnTo>
                  <a:pt x="470652" y="0"/>
                </a:lnTo>
                <a:close/>
              </a:path>
              <a:path w="1198245" h="285750">
                <a:moveTo>
                  <a:pt x="514843" y="0"/>
                </a:moveTo>
                <a:lnTo>
                  <a:pt x="481700" y="0"/>
                </a:lnTo>
                <a:lnTo>
                  <a:pt x="481700" y="11015"/>
                </a:lnTo>
                <a:lnTo>
                  <a:pt x="514843" y="11015"/>
                </a:lnTo>
                <a:lnTo>
                  <a:pt x="514843" y="0"/>
                </a:lnTo>
                <a:close/>
              </a:path>
              <a:path w="1198245" h="285750">
                <a:moveTo>
                  <a:pt x="559035" y="0"/>
                </a:moveTo>
                <a:lnTo>
                  <a:pt x="525891" y="0"/>
                </a:lnTo>
                <a:lnTo>
                  <a:pt x="525891" y="11015"/>
                </a:lnTo>
                <a:lnTo>
                  <a:pt x="559035" y="11015"/>
                </a:lnTo>
                <a:lnTo>
                  <a:pt x="559035" y="0"/>
                </a:lnTo>
                <a:close/>
              </a:path>
              <a:path w="1198245" h="285750">
                <a:moveTo>
                  <a:pt x="603227" y="0"/>
                </a:moveTo>
                <a:lnTo>
                  <a:pt x="570083" y="0"/>
                </a:lnTo>
                <a:lnTo>
                  <a:pt x="570083" y="11015"/>
                </a:lnTo>
                <a:lnTo>
                  <a:pt x="603227" y="11015"/>
                </a:lnTo>
                <a:lnTo>
                  <a:pt x="603227" y="0"/>
                </a:lnTo>
                <a:close/>
              </a:path>
              <a:path w="1198245" h="285750">
                <a:moveTo>
                  <a:pt x="647419" y="0"/>
                </a:moveTo>
                <a:lnTo>
                  <a:pt x="614275" y="0"/>
                </a:lnTo>
                <a:lnTo>
                  <a:pt x="614275" y="11015"/>
                </a:lnTo>
                <a:lnTo>
                  <a:pt x="647419" y="11015"/>
                </a:lnTo>
                <a:lnTo>
                  <a:pt x="647419" y="0"/>
                </a:lnTo>
                <a:close/>
              </a:path>
              <a:path w="1198245" h="285750">
                <a:moveTo>
                  <a:pt x="691611" y="0"/>
                </a:moveTo>
                <a:lnTo>
                  <a:pt x="658467" y="0"/>
                </a:lnTo>
                <a:lnTo>
                  <a:pt x="658467" y="11015"/>
                </a:lnTo>
                <a:lnTo>
                  <a:pt x="691611" y="11015"/>
                </a:lnTo>
                <a:lnTo>
                  <a:pt x="691611" y="0"/>
                </a:lnTo>
                <a:close/>
              </a:path>
              <a:path w="1198245" h="285750">
                <a:moveTo>
                  <a:pt x="735802" y="0"/>
                </a:moveTo>
                <a:lnTo>
                  <a:pt x="702659" y="0"/>
                </a:lnTo>
                <a:lnTo>
                  <a:pt x="702659" y="11015"/>
                </a:lnTo>
                <a:lnTo>
                  <a:pt x="735802" y="11015"/>
                </a:lnTo>
                <a:lnTo>
                  <a:pt x="735802" y="0"/>
                </a:lnTo>
                <a:close/>
              </a:path>
              <a:path w="1198245" h="285750">
                <a:moveTo>
                  <a:pt x="779994" y="0"/>
                </a:moveTo>
                <a:lnTo>
                  <a:pt x="746850" y="0"/>
                </a:lnTo>
                <a:lnTo>
                  <a:pt x="746850" y="11015"/>
                </a:lnTo>
                <a:lnTo>
                  <a:pt x="779994" y="11015"/>
                </a:lnTo>
                <a:lnTo>
                  <a:pt x="779994" y="0"/>
                </a:lnTo>
                <a:close/>
              </a:path>
              <a:path w="1198245" h="285750">
                <a:moveTo>
                  <a:pt x="824186" y="0"/>
                </a:moveTo>
                <a:lnTo>
                  <a:pt x="791042" y="0"/>
                </a:lnTo>
                <a:lnTo>
                  <a:pt x="791042" y="11015"/>
                </a:lnTo>
                <a:lnTo>
                  <a:pt x="824186" y="11015"/>
                </a:lnTo>
                <a:lnTo>
                  <a:pt x="824186" y="0"/>
                </a:lnTo>
                <a:close/>
              </a:path>
              <a:path w="1198245" h="285750">
                <a:moveTo>
                  <a:pt x="868378" y="0"/>
                </a:moveTo>
                <a:lnTo>
                  <a:pt x="835234" y="0"/>
                </a:lnTo>
                <a:lnTo>
                  <a:pt x="835234" y="11015"/>
                </a:lnTo>
                <a:lnTo>
                  <a:pt x="868378" y="11015"/>
                </a:lnTo>
                <a:lnTo>
                  <a:pt x="868378" y="0"/>
                </a:lnTo>
                <a:close/>
              </a:path>
              <a:path w="1198245" h="285750">
                <a:moveTo>
                  <a:pt x="912569" y="0"/>
                </a:moveTo>
                <a:lnTo>
                  <a:pt x="879426" y="0"/>
                </a:lnTo>
                <a:lnTo>
                  <a:pt x="879426" y="11015"/>
                </a:lnTo>
                <a:lnTo>
                  <a:pt x="912569" y="11015"/>
                </a:lnTo>
                <a:lnTo>
                  <a:pt x="912569" y="0"/>
                </a:lnTo>
                <a:close/>
              </a:path>
              <a:path w="1198245" h="285750">
                <a:moveTo>
                  <a:pt x="956761" y="0"/>
                </a:moveTo>
                <a:lnTo>
                  <a:pt x="923617" y="0"/>
                </a:lnTo>
                <a:lnTo>
                  <a:pt x="923617" y="11015"/>
                </a:lnTo>
                <a:lnTo>
                  <a:pt x="956761" y="11015"/>
                </a:lnTo>
                <a:lnTo>
                  <a:pt x="956761" y="0"/>
                </a:lnTo>
                <a:close/>
              </a:path>
              <a:path w="1198245" h="285750">
                <a:moveTo>
                  <a:pt x="1000953" y="0"/>
                </a:moveTo>
                <a:lnTo>
                  <a:pt x="967809" y="0"/>
                </a:lnTo>
                <a:lnTo>
                  <a:pt x="967809" y="11015"/>
                </a:lnTo>
                <a:lnTo>
                  <a:pt x="1000953" y="11015"/>
                </a:lnTo>
                <a:lnTo>
                  <a:pt x="1000953" y="0"/>
                </a:lnTo>
                <a:close/>
              </a:path>
              <a:path w="1198245" h="285750">
                <a:moveTo>
                  <a:pt x="1045145" y="0"/>
                </a:moveTo>
                <a:lnTo>
                  <a:pt x="1012001" y="0"/>
                </a:lnTo>
                <a:lnTo>
                  <a:pt x="1012001" y="11015"/>
                </a:lnTo>
                <a:lnTo>
                  <a:pt x="1045145" y="11015"/>
                </a:lnTo>
                <a:lnTo>
                  <a:pt x="1045145" y="0"/>
                </a:lnTo>
                <a:close/>
              </a:path>
              <a:path w="1198245" h="285750">
                <a:moveTo>
                  <a:pt x="1066027" y="274241"/>
                </a:moveTo>
                <a:lnTo>
                  <a:pt x="1052704" y="274241"/>
                </a:lnTo>
                <a:lnTo>
                  <a:pt x="1051493" y="274739"/>
                </a:lnTo>
                <a:lnTo>
                  <a:pt x="1051493" y="285257"/>
                </a:lnTo>
                <a:lnTo>
                  <a:pt x="1054981" y="285257"/>
                </a:lnTo>
                <a:lnTo>
                  <a:pt x="1066027" y="274241"/>
                </a:lnTo>
                <a:close/>
              </a:path>
              <a:path w="1198245" h="285750">
                <a:moveTo>
                  <a:pt x="1071359" y="253353"/>
                </a:moveTo>
                <a:lnTo>
                  <a:pt x="1048779" y="275854"/>
                </a:lnTo>
                <a:lnTo>
                  <a:pt x="1051493" y="274739"/>
                </a:lnTo>
                <a:lnTo>
                  <a:pt x="1051493" y="274241"/>
                </a:lnTo>
                <a:lnTo>
                  <a:pt x="1066027" y="274241"/>
                </a:lnTo>
                <a:lnTo>
                  <a:pt x="1079161" y="261143"/>
                </a:lnTo>
                <a:lnTo>
                  <a:pt x="1071359" y="253353"/>
                </a:lnTo>
                <a:close/>
              </a:path>
              <a:path w="1198245" h="285750">
                <a:moveTo>
                  <a:pt x="1052704" y="274241"/>
                </a:moveTo>
                <a:lnTo>
                  <a:pt x="1051493" y="274241"/>
                </a:lnTo>
                <a:lnTo>
                  <a:pt x="1051493" y="274739"/>
                </a:lnTo>
                <a:lnTo>
                  <a:pt x="1052704" y="274241"/>
                </a:lnTo>
                <a:close/>
              </a:path>
              <a:path w="1198245" h="285750">
                <a:moveTo>
                  <a:pt x="1102614" y="222194"/>
                </a:moveTo>
                <a:lnTo>
                  <a:pt x="1079161" y="245564"/>
                </a:lnTo>
                <a:lnTo>
                  <a:pt x="1087011" y="253353"/>
                </a:lnTo>
                <a:lnTo>
                  <a:pt x="1110415" y="229982"/>
                </a:lnTo>
                <a:lnTo>
                  <a:pt x="1102614" y="222194"/>
                </a:lnTo>
                <a:close/>
              </a:path>
              <a:path w="1198245" h="285750">
                <a:moveTo>
                  <a:pt x="1133868" y="191035"/>
                </a:moveTo>
                <a:lnTo>
                  <a:pt x="1110415" y="214405"/>
                </a:lnTo>
                <a:lnTo>
                  <a:pt x="1118216" y="222194"/>
                </a:lnTo>
                <a:lnTo>
                  <a:pt x="1141669" y="198828"/>
                </a:lnTo>
                <a:lnTo>
                  <a:pt x="1133868" y="191035"/>
                </a:lnTo>
                <a:close/>
              </a:path>
              <a:path w="1198245" h="285750">
                <a:moveTo>
                  <a:pt x="1165122" y="159881"/>
                </a:moveTo>
                <a:lnTo>
                  <a:pt x="1141669" y="183247"/>
                </a:lnTo>
                <a:lnTo>
                  <a:pt x="1149470" y="191035"/>
                </a:lnTo>
                <a:lnTo>
                  <a:pt x="1172923" y="167670"/>
                </a:lnTo>
                <a:lnTo>
                  <a:pt x="1165122" y="159881"/>
                </a:lnTo>
                <a:close/>
              </a:path>
              <a:path w="1198245" h="285750">
                <a:moveTo>
                  <a:pt x="1182396" y="142629"/>
                </a:moveTo>
                <a:lnTo>
                  <a:pt x="1172923" y="152088"/>
                </a:lnTo>
                <a:lnTo>
                  <a:pt x="1180724" y="159881"/>
                </a:lnTo>
                <a:lnTo>
                  <a:pt x="1194119" y="146522"/>
                </a:lnTo>
                <a:lnTo>
                  <a:pt x="1186297" y="146522"/>
                </a:lnTo>
                <a:lnTo>
                  <a:pt x="1182396" y="142629"/>
                </a:lnTo>
                <a:close/>
              </a:path>
              <a:path w="1198245" h="285750">
                <a:moveTo>
                  <a:pt x="1186297" y="138733"/>
                </a:moveTo>
                <a:lnTo>
                  <a:pt x="1182396" y="142629"/>
                </a:lnTo>
                <a:lnTo>
                  <a:pt x="1186297" y="146522"/>
                </a:lnTo>
                <a:lnTo>
                  <a:pt x="1186297" y="138733"/>
                </a:lnTo>
                <a:close/>
              </a:path>
              <a:path w="1198245" h="285750">
                <a:moveTo>
                  <a:pt x="1194115" y="138733"/>
                </a:moveTo>
                <a:lnTo>
                  <a:pt x="1186297" y="138733"/>
                </a:lnTo>
                <a:lnTo>
                  <a:pt x="1186297" y="146522"/>
                </a:lnTo>
                <a:lnTo>
                  <a:pt x="1194119" y="146522"/>
                </a:lnTo>
                <a:lnTo>
                  <a:pt x="1198023" y="142628"/>
                </a:lnTo>
                <a:lnTo>
                  <a:pt x="1194115" y="138733"/>
                </a:lnTo>
                <a:close/>
              </a:path>
              <a:path w="1198245" h="285750">
                <a:moveTo>
                  <a:pt x="1184068" y="128722"/>
                </a:moveTo>
                <a:lnTo>
                  <a:pt x="1176266" y="136511"/>
                </a:lnTo>
                <a:lnTo>
                  <a:pt x="1182397" y="142628"/>
                </a:lnTo>
                <a:lnTo>
                  <a:pt x="1186297" y="138733"/>
                </a:lnTo>
                <a:lnTo>
                  <a:pt x="1194115" y="138733"/>
                </a:lnTo>
                <a:lnTo>
                  <a:pt x="1184068" y="128722"/>
                </a:lnTo>
                <a:close/>
              </a:path>
              <a:path w="1198245" h="285750">
                <a:moveTo>
                  <a:pt x="1152814" y="97563"/>
                </a:moveTo>
                <a:lnTo>
                  <a:pt x="1145012" y="105352"/>
                </a:lnTo>
                <a:lnTo>
                  <a:pt x="1168465" y="128722"/>
                </a:lnTo>
                <a:lnTo>
                  <a:pt x="1176266" y="120934"/>
                </a:lnTo>
                <a:lnTo>
                  <a:pt x="1152814" y="97563"/>
                </a:lnTo>
                <a:close/>
              </a:path>
              <a:path w="1198245" h="285750">
                <a:moveTo>
                  <a:pt x="1121608" y="66405"/>
                </a:moveTo>
                <a:lnTo>
                  <a:pt x="1113758" y="74193"/>
                </a:lnTo>
                <a:lnTo>
                  <a:pt x="1137211" y="97563"/>
                </a:lnTo>
                <a:lnTo>
                  <a:pt x="1145012" y="89775"/>
                </a:lnTo>
                <a:lnTo>
                  <a:pt x="1121608" y="66405"/>
                </a:lnTo>
                <a:close/>
              </a:path>
              <a:path w="1198245" h="285750">
                <a:moveTo>
                  <a:pt x="1090354" y="35246"/>
                </a:moveTo>
                <a:lnTo>
                  <a:pt x="1082504" y="43034"/>
                </a:lnTo>
                <a:lnTo>
                  <a:pt x="1105957" y="66405"/>
                </a:lnTo>
                <a:lnTo>
                  <a:pt x="1113758" y="58616"/>
                </a:lnTo>
                <a:lnTo>
                  <a:pt x="1090354" y="35246"/>
                </a:lnTo>
                <a:close/>
              </a:path>
              <a:path w="1198245" h="285750">
                <a:moveTo>
                  <a:pt x="1059100" y="4087"/>
                </a:moveTo>
                <a:lnTo>
                  <a:pt x="1051299" y="11880"/>
                </a:lnTo>
                <a:lnTo>
                  <a:pt x="1074703" y="35246"/>
                </a:lnTo>
                <a:lnTo>
                  <a:pt x="1082504" y="27457"/>
                </a:lnTo>
                <a:lnTo>
                  <a:pt x="1059100" y="4087"/>
                </a:lnTo>
                <a:close/>
              </a:path>
              <a:path w="1198245" h="285750">
                <a:moveTo>
                  <a:pt x="1040445" y="274241"/>
                </a:moveTo>
                <a:lnTo>
                  <a:pt x="1007301" y="274241"/>
                </a:lnTo>
                <a:lnTo>
                  <a:pt x="1007301" y="285257"/>
                </a:lnTo>
                <a:lnTo>
                  <a:pt x="1040445" y="285257"/>
                </a:lnTo>
                <a:lnTo>
                  <a:pt x="1040445" y="274241"/>
                </a:lnTo>
                <a:close/>
              </a:path>
              <a:path w="1198245" h="285750">
                <a:moveTo>
                  <a:pt x="996253" y="274241"/>
                </a:moveTo>
                <a:lnTo>
                  <a:pt x="963109" y="274241"/>
                </a:lnTo>
                <a:lnTo>
                  <a:pt x="963109" y="285257"/>
                </a:lnTo>
                <a:lnTo>
                  <a:pt x="996253" y="285257"/>
                </a:lnTo>
                <a:lnTo>
                  <a:pt x="996253" y="274241"/>
                </a:lnTo>
                <a:close/>
              </a:path>
              <a:path w="1198245" h="285750">
                <a:moveTo>
                  <a:pt x="952061" y="274241"/>
                </a:moveTo>
                <a:lnTo>
                  <a:pt x="918917" y="274241"/>
                </a:lnTo>
                <a:lnTo>
                  <a:pt x="918917" y="285257"/>
                </a:lnTo>
                <a:lnTo>
                  <a:pt x="952061" y="285257"/>
                </a:lnTo>
                <a:lnTo>
                  <a:pt x="952061" y="274241"/>
                </a:lnTo>
                <a:close/>
              </a:path>
              <a:path w="1198245" h="285750">
                <a:moveTo>
                  <a:pt x="907869" y="274241"/>
                </a:moveTo>
                <a:lnTo>
                  <a:pt x="874725" y="274241"/>
                </a:lnTo>
                <a:lnTo>
                  <a:pt x="874725" y="285257"/>
                </a:lnTo>
                <a:lnTo>
                  <a:pt x="907869" y="285257"/>
                </a:lnTo>
                <a:lnTo>
                  <a:pt x="907869" y="274241"/>
                </a:lnTo>
                <a:close/>
              </a:path>
              <a:path w="1198245" h="285750">
                <a:moveTo>
                  <a:pt x="863677" y="274241"/>
                </a:moveTo>
                <a:lnTo>
                  <a:pt x="830534" y="274241"/>
                </a:lnTo>
                <a:lnTo>
                  <a:pt x="830534" y="285257"/>
                </a:lnTo>
                <a:lnTo>
                  <a:pt x="863677" y="285257"/>
                </a:lnTo>
                <a:lnTo>
                  <a:pt x="863677" y="274241"/>
                </a:lnTo>
                <a:close/>
              </a:path>
              <a:path w="1198245" h="285750">
                <a:moveTo>
                  <a:pt x="819486" y="274241"/>
                </a:moveTo>
                <a:lnTo>
                  <a:pt x="786342" y="274241"/>
                </a:lnTo>
                <a:lnTo>
                  <a:pt x="786342" y="285257"/>
                </a:lnTo>
                <a:lnTo>
                  <a:pt x="819486" y="285257"/>
                </a:lnTo>
                <a:lnTo>
                  <a:pt x="819486" y="274241"/>
                </a:lnTo>
                <a:close/>
              </a:path>
              <a:path w="1198245" h="285750">
                <a:moveTo>
                  <a:pt x="775294" y="274241"/>
                </a:moveTo>
                <a:lnTo>
                  <a:pt x="742150" y="274241"/>
                </a:lnTo>
                <a:lnTo>
                  <a:pt x="742150" y="285257"/>
                </a:lnTo>
                <a:lnTo>
                  <a:pt x="775294" y="285257"/>
                </a:lnTo>
                <a:lnTo>
                  <a:pt x="775294" y="274241"/>
                </a:lnTo>
                <a:close/>
              </a:path>
              <a:path w="1198245" h="285750">
                <a:moveTo>
                  <a:pt x="731102" y="274241"/>
                </a:moveTo>
                <a:lnTo>
                  <a:pt x="697958" y="274241"/>
                </a:lnTo>
                <a:lnTo>
                  <a:pt x="697958" y="285257"/>
                </a:lnTo>
                <a:lnTo>
                  <a:pt x="731102" y="285257"/>
                </a:lnTo>
                <a:lnTo>
                  <a:pt x="731102" y="274241"/>
                </a:lnTo>
                <a:close/>
              </a:path>
              <a:path w="1198245" h="285750">
                <a:moveTo>
                  <a:pt x="686910" y="274241"/>
                </a:moveTo>
                <a:lnTo>
                  <a:pt x="653767" y="274241"/>
                </a:lnTo>
                <a:lnTo>
                  <a:pt x="653767" y="285257"/>
                </a:lnTo>
                <a:lnTo>
                  <a:pt x="686910" y="285257"/>
                </a:lnTo>
                <a:lnTo>
                  <a:pt x="686910" y="274241"/>
                </a:lnTo>
                <a:close/>
              </a:path>
              <a:path w="1198245" h="285750">
                <a:moveTo>
                  <a:pt x="642719" y="274241"/>
                </a:moveTo>
                <a:lnTo>
                  <a:pt x="609575" y="274241"/>
                </a:lnTo>
                <a:lnTo>
                  <a:pt x="609575" y="285257"/>
                </a:lnTo>
                <a:lnTo>
                  <a:pt x="642719" y="285257"/>
                </a:lnTo>
                <a:lnTo>
                  <a:pt x="642719" y="274241"/>
                </a:lnTo>
                <a:close/>
              </a:path>
              <a:path w="1198245" h="285750">
                <a:moveTo>
                  <a:pt x="598527" y="274241"/>
                </a:moveTo>
                <a:lnTo>
                  <a:pt x="565383" y="274241"/>
                </a:lnTo>
                <a:lnTo>
                  <a:pt x="565383" y="285257"/>
                </a:lnTo>
                <a:lnTo>
                  <a:pt x="598527" y="285257"/>
                </a:lnTo>
                <a:lnTo>
                  <a:pt x="598527" y="274241"/>
                </a:lnTo>
                <a:close/>
              </a:path>
              <a:path w="1198245" h="285750">
                <a:moveTo>
                  <a:pt x="554335" y="274241"/>
                </a:moveTo>
                <a:lnTo>
                  <a:pt x="521191" y="274241"/>
                </a:lnTo>
                <a:lnTo>
                  <a:pt x="521191" y="285257"/>
                </a:lnTo>
                <a:lnTo>
                  <a:pt x="554335" y="285257"/>
                </a:lnTo>
                <a:lnTo>
                  <a:pt x="554335" y="274241"/>
                </a:lnTo>
                <a:close/>
              </a:path>
              <a:path w="1198245" h="285750">
                <a:moveTo>
                  <a:pt x="510143" y="274241"/>
                </a:moveTo>
                <a:lnTo>
                  <a:pt x="476999" y="274241"/>
                </a:lnTo>
                <a:lnTo>
                  <a:pt x="476999" y="285257"/>
                </a:lnTo>
                <a:lnTo>
                  <a:pt x="510143" y="285257"/>
                </a:lnTo>
                <a:lnTo>
                  <a:pt x="510143" y="274241"/>
                </a:lnTo>
                <a:close/>
              </a:path>
              <a:path w="1198245" h="285750">
                <a:moveTo>
                  <a:pt x="465951" y="274241"/>
                </a:moveTo>
                <a:lnTo>
                  <a:pt x="432808" y="274241"/>
                </a:lnTo>
                <a:lnTo>
                  <a:pt x="432808" y="285257"/>
                </a:lnTo>
                <a:lnTo>
                  <a:pt x="465951" y="285257"/>
                </a:lnTo>
                <a:lnTo>
                  <a:pt x="465951" y="274241"/>
                </a:lnTo>
                <a:close/>
              </a:path>
              <a:path w="1198245" h="285750">
                <a:moveTo>
                  <a:pt x="421760" y="274241"/>
                </a:moveTo>
                <a:lnTo>
                  <a:pt x="388616" y="274241"/>
                </a:lnTo>
                <a:lnTo>
                  <a:pt x="388616" y="285257"/>
                </a:lnTo>
                <a:lnTo>
                  <a:pt x="421760" y="285257"/>
                </a:lnTo>
                <a:lnTo>
                  <a:pt x="421760" y="274241"/>
                </a:lnTo>
                <a:close/>
              </a:path>
              <a:path w="1198245" h="285750">
                <a:moveTo>
                  <a:pt x="377568" y="274241"/>
                </a:moveTo>
                <a:lnTo>
                  <a:pt x="344424" y="274241"/>
                </a:lnTo>
                <a:lnTo>
                  <a:pt x="344424" y="285257"/>
                </a:lnTo>
                <a:lnTo>
                  <a:pt x="377568" y="285257"/>
                </a:lnTo>
                <a:lnTo>
                  <a:pt x="377568" y="274241"/>
                </a:lnTo>
                <a:close/>
              </a:path>
              <a:path w="1198245" h="285750">
                <a:moveTo>
                  <a:pt x="333376" y="274241"/>
                </a:moveTo>
                <a:lnTo>
                  <a:pt x="300232" y="274241"/>
                </a:lnTo>
                <a:lnTo>
                  <a:pt x="300232" y="285257"/>
                </a:lnTo>
                <a:lnTo>
                  <a:pt x="333376" y="285257"/>
                </a:lnTo>
                <a:lnTo>
                  <a:pt x="333376" y="274241"/>
                </a:lnTo>
                <a:close/>
              </a:path>
              <a:path w="1198245" h="285750">
                <a:moveTo>
                  <a:pt x="289184" y="274241"/>
                </a:moveTo>
                <a:lnTo>
                  <a:pt x="256040" y="274241"/>
                </a:lnTo>
                <a:lnTo>
                  <a:pt x="256040" y="285257"/>
                </a:lnTo>
                <a:lnTo>
                  <a:pt x="289184" y="285257"/>
                </a:lnTo>
                <a:lnTo>
                  <a:pt x="289184" y="274241"/>
                </a:lnTo>
                <a:close/>
              </a:path>
              <a:path w="1198245" h="285750">
                <a:moveTo>
                  <a:pt x="244993" y="274241"/>
                </a:moveTo>
                <a:lnTo>
                  <a:pt x="211849" y="274241"/>
                </a:lnTo>
                <a:lnTo>
                  <a:pt x="211849" y="285257"/>
                </a:lnTo>
                <a:lnTo>
                  <a:pt x="244993" y="285257"/>
                </a:lnTo>
                <a:lnTo>
                  <a:pt x="244993" y="274241"/>
                </a:lnTo>
                <a:close/>
              </a:path>
              <a:path w="1198245" h="285750">
                <a:moveTo>
                  <a:pt x="200801" y="274241"/>
                </a:moveTo>
                <a:lnTo>
                  <a:pt x="167657" y="274241"/>
                </a:lnTo>
                <a:lnTo>
                  <a:pt x="167657" y="285257"/>
                </a:lnTo>
                <a:lnTo>
                  <a:pt x="200801" y="285257"/>
                </a:lnTo>
                <a:lnTo>
                  <a:pt x="200801" y="274241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298121" y="161548"/>
            <a:ext cx="105813" cy="10553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7323210" y="167757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4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1186541" y="6555545"/>
            <a:ext cx="1962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latin typeface="Arial"/>
                <a:cs typeface="Arial"/>
              </a:rPr>
              <a:t>67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4716145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Gestione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Scritture contabili, registri e loro corretta tenuta</a:t>
            </a:r>
            <a:r>
              <a:rPr sz="1600" b="0" spc="155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(2/2)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6719" y="1274063"/>
            <a:ext cx="1566672" cy="6263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2816" y="1397469"/>
            <a:ext cx="1551432" cy="4221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52627" y="1299972"/>
            <a:ext cx="1464945" cy="524510"/>
          </a:xfrm>
          <a:prstGeom prst="rect">
            <a:avLst/>
          </a:prstGeom>
          <a:solidFill>
            <a:srgbClr val="28649C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Times New Roman"/>
              <a:cs typeface="Times New Roman"/>
            </a:endParaRPr>
          </a:p>
          <a:p>
            <a:pPr marL="98425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Giornale di</a:t>
            </a:r>
            <a:r>
              <a:rPr sz="1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cassa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9188" y="1042161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1F487C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79347" y="765048"/>
            <a:ext cx="611123" cy="5181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51532" y="1956816"/>
            <a:ext cx="8856345" cy="0"/>
          </a:xfrm>
          <a:custGeom>
            <a:avLst/>
            <a:gdLst/>
            <a:ahLst/>
            <a:cxnLst/>
            <a:rect l="l" t="t" r="r" b="b"/>
            <a:pathLst>
              <a:path w="8856345">
                <a:moveTo>
                  <a:pt x="0" y="0"/>
                </a:moveTo>
                <a:lnTo>
                  <a:pt x="8855964" y="0"/>
                </a:lnTo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467482" y="1237843"/>
            <a:ext cx="8593455" cy="580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100"/>
              </a:spcBef>
            </a:pP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Nel 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giornale di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cassa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si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trascrivono tutte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operazioni di pagamento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di riscossione, nel giorno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in cui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sono 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emessi i relativi mandati e</a:t>
            </a:r>
            <a:r>
              <a:rPr sz="1400" i="1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reversali.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29768" y="2453639"/>
            <a:ext cx="1566671" cy="6263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8055" y="2394191"/>
            <a:ext cx="1571244" cy="7879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55676" y="2479548"/>
            <a:ext cx="1464945" cy="524510"/>
          </a:xfrm>
          <a:prstGeom prst="rect">
            <a:avLst/>
          </a:prstGeom>
          <a:solidFill>
            <a:srgbClr val="28649C"/>
          </a:solidFill>
        </p:spPr>
        <p:txBody>
          <a:bodyPr vert="horz" wrap="square" lIns="0" tIns="0" rIns="0" bIns="0" rtlCol="0">
            <a:spAutoFit/>
          </a:bodyPr>
          <a:lstStyle/>
          <a:p>
            <a:pPr marL="315595">
              <a:lnSpc>
                <a:spcPts val="1315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Registri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dei</a:t>
            </a:r>
            <a:endParaRPr sz="1200">
              <a:latin typeface="Arial"/>
              <a:cs typeface="Arial"/>
            </a:endParaRPr>
          </a:p>
          <a:p>
            <a:pPr marL="109855" marR="103505" algn="ctr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partitari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entrate</a:t>
            </a:r>
            <a:r>
              <a:rPr sz="12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e  spese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9188" y="2221738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1F487C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46403" y="1918716"/>
            <a:ext cx="481584" cy="5440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51532" y="3089148"/>
            <a:ext cx="8856345" cy="0"/>
          </a:xfrm>
          <a:custGeom>
            <a:avLst/>
            <a:gdLst/>
            <a:ahLst/>
            <a:cxnLst/>
            <a:rect l="l" t="t" r="r" b="b"/>
            <a:pathLst>
              <a:path w="8856345">
                <a:moveTo>
                  <a:pt x="0" y="0"/>
                </a:moveTo>
                <a:lnTo>
                  <a:pt x="8855964" y="0"/>
                </a:lnTo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467482" y="2369286"/>
            <a:ext cx="8589645" cy="580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100"/>
              </a:spcBef>
            </a:pP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Nei registri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si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aprono tanti conti quante sono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aggregazioni di entrate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spese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e si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annotano 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operazioni  di accertamento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o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impegno e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quelle di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incasso e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400" i="1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pagamento.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351532" y="4219955"/>
            <a:ext cx="8856345" cy="0"/>
          </a:xfrm>
          <a:custGeom>
            <a:avLst/>
            <a:gdLst/>
            <a:ahLst/>
            <a:cxnLst/>
            <a:rect l="l" t="t" r="r" b="b"/>
            <a:pathLst>
              <a:path w="8856345">
                <a:moveTo>
                  <a:pt x="0" y="0"/>
                </a:moveTo>
                <a:lnTo>
                  <a:pt x="8855964" y="0"/>
                </a:lnTo>
              </a:path>
            </a:pathLst>
          </a:custGeom>
          <a:ln w="12191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467482" y="3500475"/>
            <a:ext cx="8594090" cy="581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100"/>
              </a:lnSpc>
              <a:spcBef>
                <a:spcPts val="100"/>
              </a:spcBef>
            </a:pP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Negli inventari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si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iscrivono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i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beni che costituiscono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patrimonio delle Istituzioni scolastiche.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I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beni </a:t>
            </a:r>
            <a:r>
              <a:rPr sz="1400" i="1" spc="5" dirty="0">
                <a:solidFill>
                  <a:srgbClr val="001F5F"/>
                </a:solidFill>
                <a:latin typeface="Arial"/>
                <a:cs typeface="Arial"/>
              </a:rPr>
              <a:t>si 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iscrivono in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differenti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inventari, sulla base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della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specifica categoria</a:t>
            </a:r>
            <a:r>
              <a:rPr sz="1400" i="1" spc="-2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d'appartenenza.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29768" y="3575303"/>
            <a:ext cx="1566671" cy="626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2855" y="3698709"/>
            <a:ext cx="918971" cy="42218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55676" y="3601211"/>
            <a:ext cx="1464945" cy="524510"/>
          </a:xfrm>
          <a:prstGeom prst="rect">
            <a:avLst/>
          </a:prstGeom>
          <a:solidFill>
            <a:srgbClr val="28649C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Times New Roman"/>
              <a:cs typeface="Times New Roman"/>
            </a:endParaRPr>
          </a:p>
          <a:p>
            <a:pPr marL="414655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Inventari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69188" y="3343402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1F487C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928116" y="3098292"/>
            <a:ext cx="519684" cy="5029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29768" y="4750308"/>
            <a:ext cx="1566671" cy="626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5404" y="4782286"/>
            <a:ext cx="1336547" cy="60505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55676" y="4776215"/>
            <a:ext cx="1464945" cy="524510"/>
          </a:xfrm>
          <a:prstGeom prst="rect">
            <a:avLst/>
          </a:prstGeom>
          <a:solidFill>
            <a:srgbClr val="28649C"/>
          </a:solidFill>
        </p:spPr>
        <p:txBody>
          <a:bodyPr vert="horz" wrap="square" lIns="0" tIns="76200" rIns="0" bIns="0" rtlCol="0">
            <a:spAutoFit/>
          </a:bodyPr>
          <a:lstStyle/>
          <a:p>
            <a:pPr marL="242570" marR="220979" indent="-15240">
              <a:lnSpc>
                <a:spcPct val="100000"/>
              </a:lnSpc>
              <a:spcBef>
                <a:spcPts val="6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Registro</a:t>
            </a:r>
            <a:r>
              <a:rPr sz="12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delle  minute</a:t>
            </a:r>
            <a:r>
              <a:rPr sz="12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spese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69188" y="4518736"/>
            <a:ext cx="110489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F487C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37260" y="4218432"/>
            <a:ext cx="501396" cy="54254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9768" y="5879591"/>
            <a:ext cx="1566671" cy="62787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0811" y="5911596"/>
            <a:ext cx="1667256" cy="60505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55676" y="5905500"/>
            <a:ext cx="1464945" cy="525780"/>
          </a:xfrm>
          <a:prstGeom prst="rect">
            <a:avLst/>
          </a:prstGeom>
          <a:solidFill>
            <a:srgbClr val="28649C"/>
          </a:solidFill>
        </p:spPr>
        <p:txBody>
          <a:bodyPr vert="horz" wrap="square" lIns="0" tIns="76835" rIns="0" bIns="0" rtlCol="0">
            <a:spAutoFit/>
          </a:bodyPr>
          <a:lstStyle/>
          <a:p>
            <a:pPr marL="139065" marR="55880" indent="-76200">
              <a:lnSpc>
                <a:spcPct val="100000"/>
              </a:lnSpc>
              <a:spcBef>
                <a:spcPts val="605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Registro del</a:t>
            </a:r>
            <a:r>
              <a:rPr sz="12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conto  corrente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postale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69188" y="5648655"/>
            <a:ext cx="110489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931163" y="5394959"/>
            <a:ext cx="512063" cy="51206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351532" y="5350764"/>
            <a:ext cx="8856345" cy="0"/>
          </a:xfrm>
          <a:custGeom>
            <a:avLst/>
            <a:gdLst/>
            <a:ahLst/>
            <a:cxnLst/>
            <a:rect l="l" t="t" r="r" b="b"/>
            <a:pathLst>
              <a:path w="8856345">
                <a:moveTo>
                  <a:pt x="0" y="0"/>
                </a:moveTo>
                <a:lnTo>
                  <a:pt x="8855964" y="0"/>
                </a:lnTo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467482" y="4632426"/>
            <a:ext cx="8593455" cy="580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100"/>
              </a:spcBef>
            </a:pP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Nel registro 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delle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minute spese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si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annotano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i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progetti/attività alle quali vengono imputate 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spese da 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rimborsare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al</a:t>
            </a:r>
            <a:r>
              <a:rPr sz="1400" i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DSGA.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351532" y="6452615"/>
            <a:ext cx="8856345" cy="0"/>
          </a:xfrm>
          <a:custGeom>
            <a:avLst/>
            <a:gdLst/>
            <a:ahLst/>
            <a:cxnLst/>
            <a:rect l="l" t="t" r="r" b="b"/>
            <a:pathLst>
              <a:path w="8856345">
                <a:moveTo>
                  <a:pt x="0" y="0"/>
                </a:moveTo>
                <a:lnTo>
                  <a:pt x="8855964" y="0"/>
                </a:lnTo>
              </a:path>
            </a:pathLst>
          </a:custGeom>
          <a:ln w="12191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2467482" y="5763869"/>
            <a:ext cx="8590915" cy="580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100"/>
              </a:spcBef>
            </a:pP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Nel registro 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del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conto corrente 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postale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vengono riportati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ordine cronologico tutti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i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versamenti effettuati  da</a:t>
            </a:r>
            <a:r>
              <a:rPr sz="1400" i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alunni</a:t>
            </a:r>
            <a:r>
              <a:rPr sz="1400" i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genitori</a:t>
            </a:r>
            <a:r>
              <a:rPr sz="1400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nel</a:t>
            </a:r>
            <a:r>
              <a:rPr sz="1400" i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conto</a:t>
            </a:r>
            <a:r>
              <a:rPr sz="1400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corrente</a:t>
            </a:r>
            <a:r>
              <a:rPr sz="1400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postale</a:t>
            </a:r>
            <a:r>
              <a:rPr sz="1400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e i</a:t>
            </a:r>
            <a:r>
              <a:rPr sz="1400" i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girofondi</a:t>
            </a:r>
            <a:r>
              <a:rPr sz="1400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da</a:t>
            </a:r>
            <a:r>
              <a:rPr sz="1400" i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questo</a:t>
            </a:r>
            <a:r>
              <a:rPr sz="1400" i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al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 conto</a:t>
            </a:r>
            <a:r>
              <a:rPr sz="1400" i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corrente</a:t>
            </a:r>
            <a:r>
              <a:rPr sz="1400" i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ordinario</a:t>
            </a:r>
            <a:r>
              <a:rPr sz="1400" i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della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Scuola.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054351" y="1260335"/>
            <a:ext cx="210413" cy="5699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080260" y="1341119"/>
            <a:ext cx="108585" cy="467995"/>
          </a:xfrm>
          <a:custGeom>
            <a:avLst/>
            <a:gdLst/>
            <a:ahLst/>
            <a:cxnLst/>
            <a:rect l="l" t="t" r="r" b="b"/>
            <a:pathLst>
              <a:path w="108585" h="467994">
                <a:moveTo>
                  <a:pt x="0" y="0"/>
                </a:moveTo>
                <a:lnTo>
                  <a:pt x="0" y="467867"/>
                </a:lnTo>
                <a:lnTo>
                  <a:pt x="108203" y="233933"/>
                </a:lnTo>
                <a:lnTo>
                  <a:pt x="0" y="0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054351" y="2427719"/>
            <a:ext cx="210413" cy="5699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080260" y="2508504"/>
            <a:ext cx="108585" cy="467995"/>
          </a:xfrm>
          <a:custGeom>
            <a:avLst/>
            <a:gdLst/>
            <a:ahLst/>
            <a:cxnLst/>
            <a:rect l="l" t="t" r="r" b="b"/>
            <a:pathLst>
              <a:path w="108585" h="467994">
                <a:moveTo>
                  <a:pt x="0" y="0"/>
                </a:moveTo>
                <a:lnTo>
                  <a:pt x="0" y="467868"/>
                </a:lnTo>
                <a:lnTo>
                  <a:pt x="108203" y="233934"/>
                </a:lnTo>
                <a:lnTo>
                  <a:pt x="0" y="0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054351" y="3589007"/>
            <a:ext cx="210413" cy="5699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080260" y="3669791"/>
            <a:ext cx="108585" cy="467995"/>
          </a:xfrm>
          <a:custGeom>
            <a:avLst/>
            <a:gdLst/>
            <a:ahLst/>
            <a:cxnLst/>
            <a:rect l="l" t="t" r="r" b="b"/>
            <a:pathLst>
              <a:path w="108585" h="467995">
                <a:moveTo>
                  <a:pt x="0" y="0"/>
                </a:moveTo>
                <a:lnTo>
                  <a:pt x="0" y="467867"/>
                </a:lnTo>
                <a:lnTo>
                  <a:pt x="108203" y="233933"/>
                </a:lnTo>
                <a:lnTo>
                  <a:pt x="0" y="0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054351" y="4751819"/>
            <a:ext cx="210413" cy="5699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080260" y="4832603"/>
            <a:ext cx="108585" cy="467995"/>
          </a:xfrm>
          <a:custGeom>
            <a:avLst/>
            <a:gdLst/>
            <a:ahLst/>
            <a:cxnLst/>
            <a:rect l="l" t="t" r="r" b="b"/>
            <a:pathLst>
              <a:path w="108585" h="467995">
                <a:moveTo>
                  <a:pt x="0" y="0"/>
                </a:moveTo>
                <a:lnTo>
                  <a:pt x="0" y="467868"/>
                </a:lnTo>
                <a:lnTo>
                  <a:pt x="108203" y="233934"/>
                </a:lnTo>
                <a:lnTo>
                  <a:pt x="0" y="0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054351" y="5824728"/>
            <a:ext cx="210413" cy="5699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080260" y="5905500"/>
            <a:ext cx="108585" cy="467995"/>
          </a:xfrm>
          <a:custGeom>
            <a:avLst/>
            <a:gdLst/>
            <a:ahLst/>
            <a:cxnLst/>
            <a:rect l="l" t="t" r="r" b="b"/>
            <a:pathLst>
              <a:path w="108585" h="467995">
                <a:moveTo>
                  <a:pt x="0" y="0"/>
                </a:moveTo>
                <a:lnTo>
                  <a:pt x="0" y="467868"/>
                </a:lnTo>
                <a:lnTo>
                  <a:pt x="108203" y="233934"/>
                </a:lnTo>
                <a:lnTo>
                  <a:pt x="0" y="0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255537" y="207939"/>
            <a:ext cx="1135031" cy="28126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267748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971056" y="0"/>
                </a:moveTo>
                <a:lnTo>
                  <a:pt x="0" y="0"/>
                </a:lnTo>
                <a:lnTo>
                  <a:pt x="0" y="236554"/>
                </a:lnTo>
                <a:lnTo>
                  <a:pt x="971056" y="236554"/>
                </a:lnTo>
                <a:lnTo>
                  <a:pt x="1089676" y="118276"/>
                </a:lnTo>
                <a:lnTo>
                  <a:pt x="971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267748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0" y="0"/>
                </a:moveTo>
                <a:lnTo>
                  <a:pt x="971056" y="0"/>
                </a:lnTo>
                <a:lnTo>
                  <a:pt x="1089676" y="118276"/>
                </a:lnTo>
                <a:lnTo>
                  <a:pt x="971056" y="236554"/>
                </a:lnTo>
                <a:lnTo>
                  <a:pt x="0" y="236554"/>
                </a:lnTo>
                <a:lnTo>
                  <a:pt x="0" y="0"/>
                </a:lnTo>
                <a:close/>
              </a:path>
            </a:pathLst>
          </a:custGeom>
          <a:ln w="463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6494148" y="282902"/>
            <a:ext cx="57721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Programmazione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7295788" y="207939"/>
            <a:ext cx="1139682" cy="28126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311487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971637" y="0"/>
                </a:moveTo>
                <a:lnTo>
                  <a:pt x="0" y="0"/>
                </a:lnTo>
                <a:lnTo>
                  <a:pt x="118620" y="118276"/>
                </a:lnTo>
                <a:lnTo>
                  <a:pt x="0" y="236554"/>
                </a:lnTo>
                <a:lnTo>
                  <a:pt x="971637" y="236554"/>
                </a:lnTo>
                <a:lnTo>
                  <a:pt x="1090257" y="118276"/>
                </a:lnTo>
                <a:lnTo>
                  <a:pt x="971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311487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0" y="0"/>
                </a:moveTo>
                <a:lnTo>
                  <a:pt x="971637" y="0"/>
                </a:lnTo>
                <a:lnTo>
                  <a:pt x="1090257" y="118276"/>
                </a:lnTo>
                <a:lnTo>
                  <a:pt x="971637" y="236554"/>
                </a:lnTo>
                <a:lnTo>
                  <a:pt x="0" y="236554"/>
                </a:lnTo>
                <a:lnTo>
                  <a:pt x="118620" y="118276"/>
                </a:lnTo>
                <a:lnTo>
                  <a:pt x="0" y="0"/>
                </a:lnTo>
                <a:close/>
              </a:path>
            </a:pathLst>
          </a:custGeom>
          <a:ln w="463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7698840" y="282902"/>
            <a:ext cx="31623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001F5F"/>
                </a:solidFill>
                <a:latin typeface="Arial"/>
                <a:cs typeface="Arial"/>
              </a:rPr>
              <a:t>Ge</a:t>
            </a:r>
            <a:r>
              <a:rPr sz="500" b="1" spc="1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500" b="1" spc="10" dirty="0">
                <a:solidFill>
                  <a:srgbClr val="001F5F"/>
                </a:solidFill>
                <a:latin typeface="Arial"/>
                <a:cs typeface="Arial"/>
              </a:rPr>
              <a:t>ti</a:t>
            </a:r>
            <a:r>
              <a:rPr sz="500" b="1" spc="15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500" b="1" spc="2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8340691" y="207939"/>
            <a:ext cx="1138519" cy="28126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356391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971056" y="0"/>
                </a:moveTo>
                <a:lnTo>
                  <a:pt x="0" y="0"/>
                </a:lnTo>
                <a:lnTo>
                  <a:pt x="118620" y="118276"/>
                </a:lnTo>
                <a:lnTo>
                  <a:pt x="0" y="236554"/>
                </a:lnTo>
                <a:lnTo>
                  <a:pt x="971056" y="236554"/>
                </a:lnTo>
                <a:lnTo>
                  <a:pt x="1089676" y="118276"/>
                </a:lnTo>
                <a:lnTo>
                  <a:pt x="971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356391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0" y="0"/>
                </a:moveTo>
                <a:lnTo>
                  <a:pt x="971056" y="0"/>
                </a:lnTo>
                <a:lnTo>
                  <a:pt x="1089676" y="118276"/>
                </a:lnTo>
                <a:lnTo>
                  <a:pt x="971056" y="236554"/>
                </a:lnTo>
                <a:lnTo>
                  <a:pt x="0" y="236554"/>
                </a:lnTo>
                <a:lnTo>
                  <a:pt x="118620" y="118276"/>
                </a:lnTo>
                <a:lnTo>
                  <a:pt x="0" y="0"/>
                </a:lnTo>
                <a:close/>
              </a:path>
            </a:pathLst>
          </a:custGeom>
          <a:ln w="463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8618145" y="282902"/>
            <a:ext cx="56832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Rendicontazione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8341861" y="164447"/>
            <a:ext cx="105813" cy="10553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8367434" y="170539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40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6239263" y="164447"/>
            <a:ext cx="106394" cy="10553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6264700" y="170539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40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7249028" y="196342"/>
            <a:ext cx="1198245" cy="285750"/>
          </a:xfrm>
          <a:custGeom>
            <a:avLst/>
            <a:gdLst/>
            <a:ahLst/>
            <a:cxnLst/>
            <a:rect l="l" t="t" r="r" b="b"/>
            <a:pathLst>
              <a:path w="1198245" h="285750">
                <a:moveTo>
                  <a:pt x="25293" y="260023"/>
                </a:moveTo>
                <a:lnTo>
                  <a:pt x="0" y="285257"/>
                </a:lnTo>
                <a:lnTo>
                  <a:pt x="24034" y="285257"/>
                </a:lnTo>
                <a:lnTo>
                  <a:pt x="24034" y="283643"/>
                </a:lnTo>
                <a:lnTo>
                  <a:pt x="17250" y="283643"/>
                </a:lnTo>
                <a:lnTo>
                  <a:pt x="13325" y="274241"/>
                </a:lnTo>
                <a:lnTo>
                  <a:pt x="26661" y="274241"/>
                </a:lnTo>
                <a:lnTo>
                  <a:pt x="33095" y="267812"/>
                </a:lnTo>
                <a:lnTo>
                  <a:pt x="25293" y="260023"/>
                </a:lnTo>
                <a:close/>
              </a:path>
              <a:path w="1198245" h="285750">
                <a:moveTo>
                  <a:pt x="68225" y="274241"/>
                </a:moveTo>
                <a:lnTo>
                  <a:pt x="35082" y="274241"/>
                </a:lnTo>
                <a:lnTo>
                  <a:pt x="35082" y="285257"/>
                </a:lnTo>
                <a:lnTo>
                  <a:pt x="68225" y="285257"/>
                </a:lnTo>
                <a:lnTo>
                  <a:pt x="68225" y="274241"/>
                </a:lnTo>
                <a:close/>
              </a:path>
              <a:path w="1198245" h="285750">
                <a:moveTo>
                  <a:pt x="112417" y="274241"/>
                </a:moveTo>
                <a:lnTo>
                  <a:pt x="79273" y="274241"/>
                </a:lnTo>
                <a:lnTo>
                  <a:pt x="79273" y="285257"/>
                </a:lnTo>
                <a:lnTo>
                  <a:pt x="112417" y="285257"/>
                </a:lnTo>
                <a:lnTo>
                  <a:pt x="112417" y="274241"/>
                </a:lnTo>
                <a:close/>
              </a:path>
              <a:path w="1198245" h="285750">
                <a:moveTo>
                  <a:pt x="156609" y="274241"/>
                </a:moveTo>
                <a:lnTo>
                  <a:pt x="123465" y="274241"/>
                </a:lnTo>
                <a:lnTo>
                  <a:pt x="123465" y="285257"/>
                </a:lnTo>
                <a:lnTo>
                  <a:pt x="156609" y="285257"/>
                </a:lnTo>
                <a:lnTo>
                  <a:pt x="156609" y="274241"/>
                </a:lnTo>
                <a:close/>
              </a:path>
              <a:path w="1198245" h="285750">
                <a:moveTo>
                  <a:pt x="24034" y="274241"/>
                </a:moveTo>
                <a:lnTo>
                  <a:pt x="13325" y="274241"/>
                </a:lnTo>
                <a:lnTo>
                  <a:pt x="17250" y="283643"/>
                </a:lnTo>
                <a:lnTo>
                  <a:pt x="24034" y="276866"/>
                </a:lnTo>
                <a:lnTo>
                  <a:pt x="24034" y="274241"/>
                </a:lnTo>
                <a:close/>
              </a:path>
              <a:path w="1198245" h="285750">
                <a:moveTo>
                  <a:pt x="24034" y="276866"/>
                </a:moveTo>
                <a:lnTo>
                  <a:pt x="17250" y="283643"/>
                </a:lnTo>
                <a:lnTo>
                  <a:pt x="24034" y="283643"/>
                </a:lnTo>
                <a:lnTo>
                  <a:pt x="24034" y="276866"/>
                </a:lnTo>
                <a:close/>
              </a:path>
              <a:path w="1198245" h="285750">
                <a:moveTo>
                  <a:pt x="26661" y="274241"/>
                </a:moveTo>
                <a:lnTo>
                  <a:pt x="24034" y="274241"/>
                </a:lnTo>
                <a:lnTo>
                  <a:pt x="24034" y="276866"/>
                </a:lnTo>
                <a:lnTo>
                  <a:pt x="26661" y="274241"/>
                </a:lnTo>
                <a:close/>
              </a:path>
              <a:path w="1198245" h="285750">
                <a:moveTo>
                  <a:pt x="56548" y="228866"/>
                </a:moveTo>
                <a:lnTo>
                  <a:pt x="33095" y="252233"/>
                </a:lnTo>
                <a:lnTo>
                  <a:pt x="40896" y="260023"/>
                </a:lnTo>
                <a:lnTo>
                  <a:pt x="64349" y="236655"/>
                </a:lnTo>
                <a:lnTo>
                  <a:pt x="56548" y="228866"/>
                </a:lnTo>
                <a:close/>
              </a:path>
              <a:path w="1198245" h="285750">
                <a:moveTo>
                  <a:pt x="87802" y="197708"/>
                </a:moveTo>
                <a:lnTo>
                  <a:pt x="64349" y="221073"/>
                </a:lnTo>
                <a:lnTo>
                  <a:pt x="72150" y="228866"/>
                </a:lnTo>
                <a:lnTo>
                  <a:pt x="95603" y="205496"/>
                </a:lnTo>
                <a:lnTo>
                  <a:pt x="87802" y="197708"/>
                </a:lnTo>
                <a:close/>
              </a:path>
              <a:path w="1198245" h="285750">
                <a:moveTo>
                  <a:pt x="119056" y="166549"/>
                </a:moveTo>
                <a:lnTo>
                  <a:pt x="95603" y="189919"/>
                </a:lnTo>
                <a:lnTo>
                  <a:pt x="103404" y="197708"/>
                </a:lnTo>
                <a:lnTo>
                  <a:pt x="126857" y="174337"/>
                </a:lnTo>
                <a:lnTo>
                  <a:pt x="119056" y="166549"/>
                </a:lnTo>
                <a:close/>
              </a:path>
              <a:path w="1198245" h="285750">
                <a:moveTo>
                  <a:pt x="143017" y="142628"/>
                </a:moveTo>
                <a:lnTo>
                  <a:pt x="126857" y="158760"/>
                </a:lnTo>
                <a:lnTo>
                  <a:pt x="134658" y="166549"/>
                </a:lnTo>
                <a:lnTo>
                  <a:pt x="154768" y="146522"/>
                </a:lnTo>
                <a:lnTo>
                  <a:pt x="146918" y="146522"/>
                </a:lnTo>
                <a:lnTo>
                  <a:pt x="143017" y="142628"/>
                </a:lnTo>
                <a:close/>
              </a:path>
              <a:path w="1198245" h="285750">
                <a:moveTo>
                  <a:pt x="146918" y="138733"/>
                </a:moveTo>
                <a:lnTo>
                  <a:pt x="143017" y="142628"/>
                </a:lnTo>
                <a:lnTo>
                  <a:pt x="146918" y="146522"/>
                </a:lnTo>
                <a:lnTo>
                  <a:pt x="150843" y="142628"/>
                </a:lnTo>
                <a:lnTo>
                  <a:pt x="146918" y="138733"/>
                </a:lnTo>
                <a:close/>
              </a:path>
              <a:path w="1198245" h="285750">
                <a:moveTo>
                  <a:pt x="150843" y="142628"/>
                </a:moveTo>
                <a:lnTo>
                  <a:pt x="146918" y="146522"/>
                </a:lnTo>
                <a:lnTo>
                  <a:pt x="154768" y="146522"/>
                </a:lnTo>
                <a:lnTo>
                  <a:pt x="150843" y="142628"/>
                </a:lnTo>
                <a:close/>
              </a:path>
              <a:path w="1198245" h="285750">
                <a:moveTo>
                  <a:pt x="154768" y="138733"/>
                </a:moveTo>
                <a:lnTo>
                  <a:pt x="146918" y="138733"/>
                </a:lnTo>
                <a:lnTo>
                  <a:pt x="150843" y="142628"/>
                </a:lnTo>
                <a:lnTo>
                  <a:pt x="154768" y="138733"/>
                </a:lnTo>
                <a:close/>
              </a:path>
              <a:path w="1198245" h="285750">
                <a:moveTo>
                  <a:pt x="131315" y="115368"/>
                </a:moveTo>
                <a:lnTo>
                  <a:pt x="123514" y="123156"/>
                </a:lnTo>
                <a:lnTo>
                  <a:pt x="143017" y="142628"/>
                </a:lnTo>
                <a:lnTo>
                  <a:pt x="146918" y="138733"/>
                </a:lnTo>
                <a:lnTo>
                  <a:pt x="154768" y="138733"/>
                </a:lnTo>
                <a:lnTo>
                  <a:pt x="131315" y="115368"/>
                </a:lnTo>
                <a:close/>
              </a:path>
              <a:path w="1198245" h="285750">
                <a:moveTo>
                  <a:pt x="100061" y="84209"/>
                </a:moveTo>
                <a:lnTo>
                  <a:pt x="92260" y="91998"/>
                </a:lnTo>
                <a:lnTo>
                  <a:pt x="115712" y="115368"/>
                </a:lnTo>
                <a:lnTo>
                  <a:pt x="123514" y="107575"/>
                </a:lnTo>
                <a:lnTo>
                  <a:pt x="100061" y="84209"/>
                </a:lnTo>
                <a:close/>
              </a:path>
              <a:path w="1198245" h="285750">
                <a:moveTo>
                  <a:pt x="68807" y="53050"/>
                </a:moveTo>
                <a:lnTo>
                  <a:pt x="61005" y="60839"/>
                </a:lnTo>
                <a:lnTo>
                  <a:pt x="84458" y="84209"/>
                </a:lnTo>
                <a:lnTo>
                  <a:pt x="92260" y="76421"/>
                </a:lnTo>
                <a:lnTo>
                  <a:pt x="68807" y="53050"/>
                </a:lnTo>
                <a:close/>
              </a:path>
              <a:path w="1198245" h="285750">
                <a:moveTo>
                  <a:pt x="37553" y="21891"/>
                </a:moveTo>
                <a:lnTo>
                  <a:pt x="29751" y="29680"/>
                </a:lnTo>
                <a:lnTo>
                  <a:pt x="53204" y="53050"/>
                </a:lnTo>
                <a:lnTo>
                  <a:pt x="61005" y="45262"/>
                </a:lnTo>
                <a:lnTo>
                  <a:pt x="37553" y="21891"/>
                </a:lnTo>
                <a:close/>
              </a:path>
              <a:path w="1198245" h="285750">
                <a:moveTo>
                  <a:pt x="28734" y="0"/>
                </a:moveTo>
                <a:lnTo>
                  <a:pt x="0" y="0"/>
                </a:lnTo>
                <a:lnTo>
                  <a:pt x="21950" y="21891"/>
                </a:lnTo>
                <a:lnTo>
                  <a:pt x="29751" y="14103"/>
                </a:lnTo>
                <a:lnTo>
                  <a:pt x="26661" y="11015"/>
                </a:lnTo>
                <a:lnTo>
                  <a:pt x="13325" y="11015"/>
                </a:lnTo>
                <a:lnTo>
                  <a:pt x="17250" y="1613"/>
                </a:lnTo>
                <a:lnTo>
                  <a:pt x="28734" y="1613"/>
                </a:lnTo>
                <a:lnTo>
                  <a:pt x="28734" y="0"/>
                </a:lnTo>
                <a:close/>
              </a:path>
              <a:path w="1198245" h="285750">
                <a:moveTo>
                  <a:pt x="17250" y="1613"/>
                </a:moveTo>
                <a:lnTo>
                  <a:pt x="13325" y="11015"/>
                </a:lnTo>
                <a:lnTo>
                  <a:pt x="26661" y="11015"/>
                </a:lnTo>
                <a:lnTo>
                  <a:pt x="17250" y="1613"/>
                </a:lnTo>
                <a:close/>
              </a:path>
              <a:path w="1198245" h="285750">
                <a:moveTo>
                  <a:pt x="28734" y="1613"/>
                </a:moveTo>
                <a:lnTo>
                  <a:pt x="17250" y="1613"/>
                </a:lnTo>
                <a:lnTo>
                  <a:pt x="26661" y="11015"/>
                </a:lnTo>
                <a:lnTo>
                  <a:pt x="28734" y="11015"/>
                </a:lnTo>
                <a:lnTo>
                  <a:pt x="28734" y="1613"/>
                </a:lnTo>
                <a:close/>
              </a:path>
              <a:path w="1198245" h="285750">
                <a:moveTo>
                  <a:pt x="72926" y="0"/>
                </a:moveTo>
                <a:lnTo>
                  <a:pt x="39782" y="0"/>
                </a:lnTo>
                <a:lnTo>
                  <a:pt x="39782" y="11015"/>
                </a:lnTo>
                <a:lnTo>
                  <a:pt x="72926" y="11015"/>
                </a:lnTo>
                <a:lnTo>
                  <a:pt x="72926" y="0"/>
                </a:lnTo>
                <a:close/>
              </a:path>
              <a:path w="1198245" h="285750">
                <a:moveTo>
                  <a:pt x="117117" y="0"/>
                </a:moveTo>
                <a:lnTo>
                  <a:pt x="83974" y="0"/>
                </a:lnTo>
                <a:lnTo>
                  <a:pt x="83974" y="11015"/>
                </a:lnTo>
                <a:lnTo>
                  <a:pt x="117117" y="11015"/>
                </a:lnTo>
                <a:lnTo>
                  <a:pt x="117117" y="0"/>
                </a:lnTo>
                <a:close/>
              </a:path>
              <a:path w="1198245" h="285750">
                <a:moveTo>
                  <a:pt x="161309" y="0"/>
                </a:moveTo>
                <a:lnTo>
                  <a:pt x="128165" y="0"/>
                </a:lnTo>
                <a:lnTo>
                  <a:pt x="128165" y="11015"/>
                </a:lnTo>
                <a:lnTo>
                  <a:pt x="161309" y="11015"/>
                </a:lnTo>
                <a:lnTo>
                  <a:pt x="161309" y="0"/>
                </a:lnTo>
                <a:close/>
              </a:path>
              <a:path w="1198245" h="285750">
                <a:moveTo>
                  <a:pt x="205501" y="0"/>
                </a:moveTo>
                <a:lnTo>
                  <a:pt x="172357" y="0"/>
                </a:lnTo>
                <a:lnTo>
                  <a:pt x="172357" y="11015"/>
                </a:lnTo>
                <a:lnTo>
                  <a:pt x="205501" y="11015"/>
                </a:lnTo>
                <a:lnTo>
                  <a:pt x="205501" y="0"/>
                </a:lnTo>
                <a:close/>
              </a:path>
              <a:path w="1198245" h="285750">
                <a:moveTo>
                  <a:pt x="249693" y="0"/>
                </a:moveTo>
                <a:lnTo>
                  <a:pt x="216549" y="0"/>
                </a:lnTo>
                <a:lnTo>
                  <a:pt x="216549" y="11015"/>
                </a:lnTo>
                <a:lnTo>
                  <a:pt x="249693" y="11015"/>
                </a:lnTo>
                <a:lnTo>
                  <a:pt x="249693" y="0"/>
                </a:lnTo>
                <a:close/>
              </a:path>
              <a:path w="1198245" h="285750">
                <a:moveTo>
                  <a:pt x="293885" y="0"/>
                </a:moveTo>
                <a:lnTo>
                  <a:pt x="260741" y="0"/>
                </a:lnTo>
                <a:lnTo>
                  <a:pt x="260741" y="11015"/>
                </a:lnTo>
                <a:lnTo>
                  <a:pt x="293885" y="11015"/>
                </a:lnTo>
                <a:lnTo>
                  <a:pt x="293885" y="0"/>
                </a:lnTo>
                <a:close/>
              </a:path>
              <a:path w="1198245" h="285750">
                <a:moveTo>
                  <a:pt x="338076" y="0"/>
                </a:moveTo>
                <a:lnTo>
                  <a:pt x="304932" y="0"/>
                </a:lnTo>
                <a:lnTo>
                  <a:pt x="304932" y="11015"/>
                </a:lnTo>
                <a:lnTo>
                  <a:pt x="338076" y="11015"/>
                </a:lnTo>
                <a:lnTo>
                  <a:pt x="338076" y="0"/>
                </a:lnTo>
                <a:close/>
              </a:path>
              <a:path w="1198245" h="285750">
                <a:moveTo>
                  <a:pt x="382268" y="0"/>
                </a:moveTo>
                <a:lnTo>
                  <a:pt x="349124" y="0"/>
                </a:lnTo>
                <a:lnTo>
                  <a:pt x="349124" y="11015"/>
                </a:lnTo>
                <a:lnTo>
                  <a:pt x="382268" y="11015"/>
                </a:lnTo>
                <a:lnTo>
                  <a:pt x="382268" y="0"/>
                </a:lnTo>
                <a:close/>
              </a:path>
              <a:path w="1198245" h="285750">
                <a:moveTo>
                  <a:pt x="426460" y="0"/>
                </a:moveTo>
                <a:lnTo>
                  <a:pt x="393316" y="0"/>
                </a:lnTo>
                <a:lnTo>
                  <a:pt x="393316" y="11015"/>
                </a:lnTo>
                <a:lnTo>
                  <a:pt x="426460" y="11015"/>
                </a:lnTo>
                <a:lnTo>
                  <a:pt x="426460" y="0"/>
                </a:lnTo>
                <a:close/>
              </a:path>
              <a:path w="1198245" h="285750">
                <a:moveTo>
                  <a:pt x="470652" y="0"/>
                </a:moveTo>
                <a:lnTo>
                  <a:pt x="437508" y="0"/>
                </a:lnTo>
                <a:lnTo>
                  <a:pt x="437508" y="11015"/>
                </a:lnTo>
                <a:lnTo>
                  <a:pt x="470652" y="11015"/>
                </a:lnTo>
                <a:lnTo>
                  <a:pt x="470652" y="0"/>
                </a:lnTo>
                <a:close/>
              </a:path>
              <a:path w="1198245" h="285750">
                <a:moveTo>
                  <a:pt x="514843" y="0"/>
                </a:moveTo>
                <a:lnTo>
                  <a:pt x="481700" y="0"/>
                </a:lnTo>
                <a:lnTo>
                  <a:pt x="481700" y="11015"/>
                </a:lnTo>
                <a:lnTo>
                  <a:pt x="514843" y="11015"/>
                </a:lnTo>
                <a:lnTo>
                  <a:pt x="514843" y="0"/>
                </a:lnTo>
                <a:close/>
              </a:path>
              <a:path w="1198245" h="285750">
                <a:moveTo>
                  <a:pt x="559035" y="0"/>
                </a:moveTo>
                <a:lnTo>
                  <a:pt x="525891" y="0"/>
                </a:lnTo>
                <a:lnTo>
                  <a:pt x="525891" y="11015"/>
                </a:lnTo>
                <a:lnTo>
                  <a:pt x="559035" y="11015"/>
                </a:lnTo>
                <a:lnTo>
                  <a:pt x="559035" y="0"/>
                </a:lnTo>
                <a:close/>
              </a:path>
              <a:path w="1198245" h="285750">
                <a:moveTo>
                  <a:pt x="603227" y="0"/>
                </a:moveTo>
                <a:lnTo>
                  <a:pt x="570083" y="0"/>
                </a:lnTo>
                <a:lnTo>
                  <a:pt x="570083" y="11015"/>
                </a:lnTo>
                <a:lnTo>
                  <a:pt x="603227" y="11015"/>
                </a:lnTo>
                <a:lnTo>
                  <a:pt x="603227" y="0"/>
                </a:lnTo>
                <a:close/>
              </a:path>
              <a:path w="1198245" h="285750">
                <a:moveTo>
                  <a:pt x="647419" y="0"/>
                </a:moveTo>
                <a:lnTo>
                  <a:pt x="614275" y="0"/>
                </a:lnTo>
                <a:lnTo>
                  <a:pt x="614275" y="11015"/>
                </a:lnTo>
                <a:lnTo>
                  <a:pt x="647419" y="11015"/>
                </a:lnTo>
                <a:lnTo>
                  <a:pt x="647419" y="0"/>
                </a:lnTo>
                <a:close/>
              </a:path>
              <a:path w="1198245" h="285750">
                <a:moveTo>
                  <a:pt x="691611" y="0"/>
                </a:moveTo>
                <a:lnTo>
                  <a:pt x="658467" y="0"/>
                </a:lnTo>
                <a:lnTo>
                  <a:pt x="658467" y="11015"/>
                </a:lnTo>
                <a:lnTo>
                  <a:pt x="691611" y="11015"/>
                </a:lnTo>
                <a:lnTo>
                  <a:pt x="691611" y="0"/>
                </a:lnTo>
                <a:close/>
              </a:path>
              <a:path w="1198245" h="285750">
                <a:moveTo>
                  <a:pt x="735802" y="0"/>
                </a:moveTo>
                <a:lnTo>
                  <a:pt x="702659" y="0"/>
                </a:lnTo>
                <a:lnTo>
                  <a:pt x="702659" y="11015"/>
                </a:lnTo>
                <a:lnTo>
                  <a:pt x="735802" y="11015"/>
                </a:lnTo>
                <a:lnTo>
                  <a:pt x="735802" y="0"/>
                </a:lnTo>
                <a:close/>
              </a:path>
              <a:path w="1198245" h="285750">
                <a:moveTo>
                  <a:pt x="779994" y="0"/>
                </a:moveTo>
                <a:lnTo>
                  <a:pt x="746850" y="0"/>
                </a:lnTo>
                <a:lnTo>
                  <a:pt x="746850" y="11015"/>
                </a:lnTo>
                <a:lnTo>
                  <a:pt x="779994" y="11015"/>
                </a:lnTo>
                <a:lnTo>
                  <a:pt x="779994" y="0"/>
                </a:lnTo>
                <a:close/>
              </a:path>
              <a:path w="1198245" h="285750">
                <a:moveTo>
                  <a:pt x="824186" y="0"/>
                </a:moveTo>
                <a:lnTo>
                  <a:pt x="791042" y="0"/>
                </a:lnTo>
                <a:lnTo>
                  <a:pt x="791042" y="11015"/>
                </a:lnTo>
                <a:lnTo>
                  <a:pt x="824186" y="11015"/>
                </a:lnTo>
                <a:lnTo>
                  <a:pt x="824186" y="0"/>
                </a:lnTo>
                <a:close/>
              </a:path>
              <a:path w="1198245" h="285750">
                <a:moveTo>
                  <a:pt x="868378" y="0"/>
                </a:moveTo>
                <a:lnTo>
                  <a:pt x="835234" y="0"/>
                </a:lnTo>
                <a:lnTo>
                  <a:pt x="835234" y="11015"/>
                </a:lnTo>
                <a:lnTo>
                  <a:pt x="868378" y="11015"/>
                </a:lnTo>
                <a:lnTo>
                  <a:pt x="868378" y="0"/>
                </a:lnTo>
                <a:close/>
              </a:path>
              <a:path w="1198245" h="285750">
                <a:moveTo>
                  <a:pt x="912569" y="0"/>
                </a:moveTo>
                <a:lnTo>
                  <a:pt x="879426" y="0"/>
                </a:lnTo>
                <a:lnTo>
                  <a:pt x="879426" y="11015"/>
                </a:lnTo>
                <a:lnTo>
                  <a:pt x="912569" y="11015"/>
                </a:lnTo>
                <a:lnTo>
                  <a:pt x="912569" y="0"/>
                </a:lnTo>
                <a:close/>
              </a:path>
              <a:path w="1198245" h="285750">
                <a:moveTo>
                  <a:pt x="956761" y="0"/>
                </a:moveTo>
                <a:lnTo>
                  <a:pt x="923617" y="0"/>
                </a:lnTo>
                <a:lnTo>
                  <a:pt x="923617" y="11015"/>
                </a:lnTo>
                <a:lnTo>
                  <a:pt x="956761" y="11015"/>
                </a:lnTo>
                <a:lnTo>
                  <a:pt x="956761" y="0"/>
                </a:lnTo>
                <a:close/>
              </a:path>
              <a:path w="1198245" h="285750">
                <a:moveTo>
                  <a:pt x="1000953" y="0"/>
                </a:moveTo>
                <a:lnTo>
                  <a:pt x="967809" y="0"/>
                </a:lnTo>
                <a:lnTo>
                  <a:pt x="967809" y="11015"/>
                </a:lnTo>
                <a:lnTo>
                  <a:pt x="1000953" y="11015"/>
                </a:lnTo>
                <a:lnTo>
                  <a:pt x="1000953" y="0"/>
                </a:lnTo>
                <a:close/>
              </a:path>
              <a:path w="1198245" h="285750">
                <a:moveTo>
                  <a:pt x="1045145" y="0"/>
                </a:moveTo>
                <a:lnTo>
                  <a:pt x="1012001" y="0"/>
                </a:lnTo>
                <a:lnTo>
                  <a:pt x="1012001" y="11015"/>
                </a:lnTo>
                <a:lnTo>
                  <a:pt x="1045145" y="11015"/>
                </a:lnTo>
                <a:lnTo>
                  <a:pt x="1045145" y="0"/>
                </a:lnTo>
                <a:close/>
              </a:path>
              <a:path w="1198245" h="285750">
                <a:moveTo>
                  <a:pt x="1066027" y="274241"/>
                </a:moveTo>
                <a:lnTo>
                  <a:pt x="1052704" y="274241"/>
                </a:lnTo>
                <a:lnTo>
                  <a:pt x="1051493" y="274739"/>
                </a:lnTo>
                <a:lnTo>
                  <a:pt x="1051493" y="285257"/>
                </a:lnTo>
                <a:lnTo>
                  <a:pt x="1054981" y="285257"/>
                </a:lnTo>
                <a:lnTo>
                  <a:pt x="1066027" y="274241"/>
                </a:lnTo>
                <a:close/>
              </a:path>
              <a:path w="1198245" h="285750">
                <a:moveTo>
                  <a:pt x="1071359" y="253353"/>
                </a:moveTo>
                <a:lnTo>
                  <a:pt x="1048779" y="275854"/>
                </a:lnTo>
                <a:lnTo>
                  <a:pt x="1051493" y="274739"/>
                </a:lnTo>
                <a:lnTo>
                  <a:pt x="1051493" y="274241"/>
                </a:lnTo>
                <a:lnTo>
                  <a:pt x="1066027" y="274241"/>
                </a:lnTo>
                <a:lnTo>
                  <a:pt x="1079161" y="261143"/>
                </a:lnTo>
                <a:lnTo>
                  <a:pt x="1071359" y="253353"/>
                </a:lnTo>
                <a:close/>
              </a:path>
              <a:path w="1198245" h="285750">
                <a:moveTo>
                  <a:pt x="1052704" y="274241"/>
                </a:moveTo>
                <a:lnTo>
                  <a:pt x="1051493" y="274241"/>
                </a:lnTo>
                <a:lnTo>
                  <a:pt x="1051493" y="274739"/>
                </a:lnTo>
                <a:lnTo>
                  <a:pt x="1052704" y="274241"/>
                </a:lnTo>
                <a:close/>
              </a:path>
              <a:path w="1198245" h="285750">
                <a:moveTo>
                  <a:pt x="1102614" y="222194"/>
                </a:moveTo>
                <a:lnTo>
                  <a:pt x="1079161" y="245564"/>
                </a:lnTo>
                <a:lnTo>
                  <a:pt x="1087011" y="253353"/>
                </a:lnTo>
                <a:lnTo>
                  <a:pt x="1110415" y="229982"/>
                </a:lnTo>
                <a:lnTo>
                  <a:pt x="1102614" y="222194"/>
                </a:lnTo>
                <a:close/>
              </a:path>
              <a:path w="1198245" h="285750">
                <a:moveTo>
                  <a:pt x="1133868" y="191035"/>
                </a:moveTo>
                <a:lnTo>
                  <a:pt x="1110415" y="214405"/>
                </a:lnTo>
                <a:lnTo>
                  <a:pt x="1118216" y="222194"/>
                </a:lnTo>
                <a:lnTo>
                  <a:pt x="1141669" y="198828"/>
                </a:lnTo>
                <a:lnTo>
                  <a:pt x="1133868" y="191035"/>
                </a:lnTo>
                <a:close/>
              </a:path>
              <a:path w="1198245" h="285750">
                <a:moveTo>
                  <a:pt x="1165122" y="159881"/>
                </a:moveTo>
                <a:lnTo>
                  <a:pt x="1141669" y="183247"/>
                </a:lnTo>
                <a:lnTo>
                  <a:pt x="1149470" y="191035"/>
                </a:lnTo>
                <a:lnTo>
                  <a:pt x="1172923" y="167670"/>
                </a:lnTo>
                <a:lnTo>
                  <a:pt x="1165122" y="159881"/>
                </a:lnTo>
                <a:close/>
              </a:path>
              <a:path w="1198245" h="285750">
                <a:moveTo>
                  <a:pt x="1182396" y="142629"/>
                </a:moveTo>
                <a:lnTo>
                  <a:pt x="1172923" y="152088"/>
                </a:lnTo>
                <a:lnTo>
                  <a:pt x="1180724" y="159881"/>
                </a:lnTo>
                <a:lnTo>
                  <a:pt x="1194119" y="146522"/>
                </a:lnTo>
                <a:lnTo>
                  <a:pt x="1186297" y="146522"/>
                </a:lnTo>
                <a:lnTo>
                  <a:pt x="1182396" y="142629"/>
                </a:lnTo>
                <a:close/>
              </a:path>
              <a:path w="1198245" h="285750">
                <a:moveTo>
                  <a:pt x="1186297" y="138733"/>
                </a:moveTo>
                <a:lnTo>
                  <a:pt x="1182396" y="142629"/>
                </a:lnTo>
                <a:lnTo>
                  <a:pt x="1186297" y="146522"/>
                </a:lnTo>
                <a:lnTo>
                  <a:pt x="1186297" y="138733"/>
                </a:lnTo>
                <a:close/>
              </a:path>
              <a:path w="1198245" h="285750">
                <a:moveTo>
                  <a:pt x="1194115" y="138733"/>
                </a:moveTo>
                <a:lnTo>
                  <a:pt x="1186297" y="138733"/>
                </a:lnTo>
                <a:lnTo>
                  <a:pt x="1186297" y="146522"/>
                </a:lnTo>
                <a:lnTo>
                  <a:pt x="1194119" y="146522"/>
                </a:lnTo>
                <a:lnTo>
                  <a:pt x="1198023" y="142628"/>
                </a:lnTo>
                <a:lnTo>
                  <a:pt x="1194115" y="138733"/>
                </a:lnTo>
                <a:close/>
              </a:path>
              <a:path w="1198245" h="285750">
                <a:moveTo>
                  <a:pt x="1184068" y="128722"/>
                </a:moveTo>
                <a:lnTo>
                  <a:pt x="1176266" y="136511"/>
                </a:lnTo>
                <a:lnTo>
                  <a:pt x="1182397" y="142628"/>
                </a:lnTo>
                <a:lnTo>
                  <a:pt x="1186297" y="138733"/>
                </a:lnTo>
                <a:lnTo>
                  <a:pt x="1194115" y="138733"/>
                </a:lnTo>
                <a:lnTo>
                  <a:pt x="1184068" y="128722"/>
                </a:lnTo>
                <a:close/>
              </a:path>
              <a:path w="1198245" h="285750">
                <a:moveTo>
                  <a:pt x="1152814" y="97563"/>
                </a:moveTo>
                <a:lnTo>
                  <a:pt x="1145012" y="105352"/>
                </a:lnTo>
                <a:lnTo>
                  <a:pt x="1168465" y="128722"/>
                </a:lnTo>
                <a:lnTo>
                  <a:pt x="1176266" y="120934"/>
                </a:lnTo>
                <a:lnTo>
                  <a:pt x="1152814" y="97563"/>
                </a:lnTo>
                <a:close/>
              </a:path>
              <a:path w="1198245" h="285750">
                <a:moveTo>
                  <a:pt x="1121608" y="66405"/>
                </a:moveTo>
                <a:lnTo>
                  <a:pt x="1113758" y="74193"/>
                </a:lnTo>
                <a:lnTo>
                  <a:pt x="1137211" y="97563"/>
                </a:lnTo>
                <a:lnTo>
                  <a:pt x="1145012" y="89775"/>
                </a:lnTo>
                <a:lnTo>
                  <a:pt x="1121608" y="66405"/>
                </a:lnTo>
                <a:close/>
              </a:path>
              <a:path w="1198245" h="285750">
                <a:moveTo>
                  <a:pt x="1090354" y="35246"/>
                </a:moveTo>
                <a:lnTo>
                  <a:pt x="1082504" y="43034"/>
                </a:lnTo>
                <a:lnTo>
                  <a:pt x="1105957" y="66405"/>
                </a:lnTo>
                <a:lnTo>
                  <a:pt x="1113758" y="58616"/>
                </a:lnTo>
                <a:lnTo>
                  <a:pt x="1090354" y="35246"/>
                </a:lnTo>
                <a:close/>
              </a:path>
              <a:path w="1198245" h="285750">
                <a:moveTo>
                  <a:pt x="1059100" y="4087"/>
                </a:moveTo>
                <a:lnTo>
                  <a:pt x="1051299" y="11880"/>
                </a:lnTo>
                <a:lnTo>
                  <a:pt x="1074703" y="35246"/>
                </a:lnTo>
                <a:lnTo>
                  <a:pt x="1082504" y="27457"/>
                </a:lnTo>
                <a:lnTo>
                  <a:pt x="1059100" y="4087"/>
                </a:lnTo>
                <a:close/>
              </a:path>
              <a:path w="1198245" h="285750">
                <a:moveTo>
                  <a:pt x="1040445" y="274241"/>
                </a:moveTo>
                <a:lnTo>
                  <a:pt x="1007301" y="274241"/>
                </a:lnTo>
                <a:lnTo>
                  <a:pt x="1007301" y="285257"/>
                </a:lnTo>
                <a:lnTo>
                  <a:pt x="1040445" y="285257"/>
                </a:lnTo>
                <a:lnTo>
                  <a:pt x="1040445" y="274241"/>
                </a:lnTo>
                <a:close/>
              </a:path>
              <a:path w="1198245" h="285750">
                <a:moveTo>
                  <a:pt x="996253" y="274241"/>
                </a:moveTo>
                <a:lnTo>
                  <a:pt x="963109" y="274241"/>
                </a:lnTo>
                <a:lnTo>
                  <a:pt x="963109" y="285257"/>
                </a:lnTo>
                <a:lnTo>
                  <a:pt x="996253" y="285257"/>
                </a:lnTo>
                <a:lnTo>
                  <a:pt x="996253" y="274241"/>
                </a:lnTo>
                <a:close/>
              </a:path>
              <a:path w="1198245" h="285750">
                <a:moveTo>
                  <a:pt x="952061" y="274241"/>
                </a:moveTo>
                <a:lnTo>
                  <a:pt x="918917" y="274241"/>
                </a:lnTo>
                <a:lnTo>
                  <a:pt x="918917" y="285257"/>
                </a:lnTo>
                <a:lnTo>
                  <a:pt x="952061" y="285257"/>
                </a:lnTo>
                <a:lnTo>
                  <a:pt x="952061" y="274241"/>
                </a:lnTo>
                <a:close/>
              </a:path>
              <a:path w="1198245" h="285750">
                <a:moveTo>
                  <a:pt x="907869" y="274241"/>
                </a:moveTo>
                <a:lnTo>
                  <a:pt x="874725" y="274241"/>
                </a:lnTo>
                <a:lnTo>
                  <a:pt x="874725" y="285257"/>
                </a:lnTo>
                <a:lnTo>
                  <a:pt x="907869" y="285257"/>
                </a:lnTo>
                <a:lnTo>
                  <a:pt x="907869" y="274241"/>
                </a:lnTo>
                <a:close/>
              </a:path>
              <a:path w="1198245" h="285750">
                <a:moveTo>
                  <a:pt x="863677" y="274241"/>
                </a:moveTo>
                <a:lnTo>
                  <a:pt x="830534" y="274241"/>
                </a:lnTo>
                <a:lnTo>
                  <a:pt x="830534" y="285257"/>
                </a:lnTo>
                <a:lnTo>
                  <a:pt x="863677" y="285257"/>
                </a:lnTo>
                <a:lnTo>
                  <a:pt x="863677" y="274241"/>
                </a:lnTo>
                <a:close/>
              </a:path>
              <a:path w="1198245" h="285750">
                <a:moveTo>
                  <a:pt x="819486" y="274241"/>
                </a:moveTo>
                <a:lnTo>
                  <a:pt x="786342" y="274241"/>
                </a:lnTo>
                <a:lnTo>
                  <a:pt x="786342" y="285257"/>
                </a:lnTo>
                <a:lnTo>
                  <a:pt x="819486" y="285257"/>
                </a:lnTo>
                <a:lnTo>
                  <a:pt x="819486" y="274241"/>
                </a:lnTo>
                <a:close/>
              </a:path>
              <a:path w="1198245" h="285750">
                <a:moveTo>
                  <a:pt x="775294" y="274241"/>
                </a:moveTo>
                <a:lnTo>
                  <a:pt x="742150" y="274241"/>
                </a:lnTo>
                <a:lnTo>
                  <a:pt x="742150" y="285257"/>
                </a:lnTo>
                <a:lnTo>
                  <a:pt x="775294" y="285257"/>
                </a:lnTo>
                <a:lnTo>
                  <a:pt x="775294" y="274241"/>
                </a:lnTo>
                <a:close/>
              </a:path>
              <a:path w="1198245" h="285750">
                <a:moveTo>
                  <a:pt x="731102" y="274241"/>
                </a:moveTo>
                <a:lnTo>
                  <a:pt x="697958" y="274241"/>
                </a:lnTo>
                <a:lnTo>
                  <a:pt x="697958" y="285257"/>
                </a:lnTo>
                <a:lnTo>
                  <a:pt x="731102" y="285257"/>
                </a:lnTo>
                <a:lnTo>
                  <a:pt x="731102" y="274241"/>
                </a:lnTo>
                <a:close/>
              </a:path>
              <a:path w="1198245" h="285750">
                <a:moveTo>
                  <a:pt x="686910" y="274241"/>
                </a:moveTo>
                <a:lnTo>
                  <a:pt x="653767" y="274241"/>
                </a:lnTo>
                <a:lnTo>
                  <a:pt x="653767" y="285257"/>
                </a:lnTo>
                <a:lnTo>
                  <a:pt x="686910" y="285257"/>
                </a:lnTo>
                <a:lnTo>
                  <a:pt x="686910" y="274241"/>
                </a:lnTo>
                <a:close/>
              </a:path>
              <a:path w="1198245" h="285750">
                <a:moveTo>
                  <a:pt x="642719" y="274241"/>
                </a:moveTo>
                <a:lnTo>
                  <a:pt x="609575" y="274241"/>
                </a:lnTo>
                <a:lnTo>
                  <a:pt x="609575" y="285257"/>
                </a:lnTo>
                <a:lnTo>
                  <a:pt x="642719" y="285257"/>
                </a:lnTo>
                <a:lnTo>
                  <a:pt x="642719" y="274241"/>
                </a:lnTo>
                <a:close/>
              </a:path>
              <a:path w="1198245" h="285750">
                <a:moveTo>
                  <a:pt x="598527" y="274241"/>
                </a:moveTo>
                <a:lnTo>
                  <a:pt x="565383" y="274241"/>
                </a:lnTo>
                <a:lnTo>
                  <a:pt x="565383" y="285257"/>
                </a:lnTo>
                <a:lnTo>
                  <a:pt x="598527" y="285257"/>
                </a:lnTo>
                <a:lnTo>
                  <a:pt x="598527" y="274241"/>
                </a:lnTo>
                <a:close/>
              </a:path>
              <a:path w="1198245" h="285750">
                <a:moveTo>
                  <a:pt x="554335" y="274241"/>
                </a:moveTo>
                <a:lnTo>
                  <a:pt x="521191" y="274241"/>
                </a:lnTo>
                <a:lnTo>
                  <a:pt x="521191" y="285257"/>
                </a:lnTo>
                <a:lnTo>
                  <a:pt x="554335" y="285257"/>
                </a:lnTo>
                <a:lnTo>
                  <a:pt x="554335" y="274241"/>
                </a:lnTo>
                <a:close/>
              </a:path>
              <a:path w="1198245" h="285750">
                <a:moveTo>
                  <a:pt x="510143" y="274241"/>
                </a:moveTo>
                <a:lnTo>
                  <a:pt x="476999" y="274241"/>
                </a:lnTo>
                <a:lnTo>
                  <a:pt x="476999" y="285257"/>
                </a:lnTo>
                <a:lnTo>
                  <a:pt x="510143" y="285257"/>
                </a:lnTo>
                <a:lnTo>
                  <a:pt x="510143" y="274241"/>
                </a:lnTo>
                <a:close/>
              </a:path>
              <a:path w="1198245" h="285750">
                <a:moveTo>
                  <a:pt x="465951" y="274241"/>
                </a:moveTo>
                <a:lnTo>
                  <a:pt x="432808" y="274241"/>
                </a:lnTo>
                <a:lnTo>
                  <a:pt x="432808" y="285257"/>
                </a:lnTo>
                <a:lnTo>
                  <a:pt x="465951" y="285257"/>
                </a:lnTo>
                <a:lnTo>
                  <a:pt x="465951" y="274241"/>
                </a:lnTo>
                <a:close/>
              </a:path>
              <a:path w="1198245" h="285750">
                <a:moveTo>
                  <a:pt x="421760" y="274241"/>
                </a:moveTo>
                <a:lnTo>
                  <a:pt x="388616" y="274241"/>
                </a:lnTo>
                <a:lnTo>
                  <a:pt x="388616" y="285257"/>
                </a:lnTo>
                <a:lnTo>
                  <a:pt x="421760" y="285257"/>
                </a:lnTo>
                <a:lnTo>
                  <a:pt x="421760" y="274241"/>
                </a:lnTo>
                <a:close/>
              </a:path>
              <a:path w="1198245" h="285750">
                <a:moveTo>
                  <a:pt x="377568" y="274241"/>
                </a:moveTo>
                <a:lnTo>
                  <a:pt x="344424" y="274241"/>
                </a:lnTo>
                <a:lnTo>
                  <a:pt x="344424" y="285257"/>
                </a:lnTo>
                <a:lnTo>
                  <a:pt x="377568" y="285257"/>
                </a:lnTo>
                <a:lnTo>
                  <a:pt x="377568" y="274241"/>
                </a:lnTo>
                <a:close/>
              </a:path>
              <a:path w="1198245" h="285750">
                <a:moveTo>
                  <a:pt x="333376" y="274241"/>
                </a:moveTo>
                <a:lnTo>
                  <a:pt x="300232" y="274241"/>
                </a:lnTo>
                <a:lnTo>
                  <a:pt x="300232" y="285257"/>
                </a:lnTo>
                <a:lnTo>
                  <a:pt x="333376" y="285257"/>
                </a:lnTo>
                <a:lnTo>
                  <a:pt x="333376" y="274241"/>
                </a:lnTo>
                <a:close/>
              </a:path>
              <a:path w="1198245" h="285750">
                <a:moveTo>
                  <a:pt x="289184" y="274241"/>
                </a:moveTo>
                <a:lnTo>
                  <a:pt x="256040" y="274241"/>
                </a:lnTo>
                <a:lnTo>
                  <a:pt x="256040" y="285257"/>
                </a:lnTo>
                <a:lnTo>
                  <a:pt x="289184" y="285257"/>
                </a:lnTo>
                <a:lnTo>
                  <a:pt x="289184" y="274241"/>
                </a:lnTo>
                <a:close/>
              </a:path>
              <a:path w="1198245" h="285750">
                <a:moveTo>
                  <a:pt x="244993" y="274241"/>
                </a:moveTo>
                <a:lnTo>
                  <a:pt x="211849" y="274241"/>
                </a:lnTo>
                <a:lnTo>
                  <a:pt x="211849" y="285257"/>
                </a:lnTo>
                <a:lnTo>
                  <a:pt x="244993" y="285257"/>
                </a:lnTo>
                <a:lnTo>
                  <a:pt x="244993" y="274241"/>
                </a:lnTo>
                <a:close/>
              </a:path>
              <a:path w="1198245" h="285750">
                <a:moveTo>
                  <a:pt x="200801" y="274241"/>
                </a:moveTo>
                <a:lnTo>
                  <a:pt x="167657" y="274241"/>
                </a:lnTo>
                <a:lnTo>
                  <a:pt x="167657" y="285257"/>
                </a:lnTo>
                <a:lnTo>
                  <a:pt x="200801" y="285257"/>
                </a:lnTo>
                <a:lnTo>
                  <a:pt x="200801" y="274241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298121" y="161548"/>
            <a:ext cx="105813" cy="10553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7323210" y="167757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4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1173841" y="6555545"/>
            <a:ext cx="2216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68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4953635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Gestione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La gestione patrimoniale dei beni e degli inventari</a:t>
            </a:r>
            <a:r>
              <a:rPr sz="1600" b="0" spc="50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(1/5)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51532" y="1988820"/>
            <a:ext cx="8856345" cy="0"/>
          </a:xfrm>
          <a:custGeom>
            <a:avLst/>
            <a:gdLst/>
            <a:ahLst/>
            <a:cxnLst/>
            <a:rect l="l" t="t" r="r" b="b"/>
            <a:pathLst>
              <a:path w="8856345">
                <a:moveTo>
                  <a:pt x="0" y="0"/>
                </a:moveTo>
                <a:lnTo>
                  <a:pt x="8855964" y="0"/>
                </a:lnTo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467482" y="1193224"/>
            <a:ext cx="8589010" cy="65913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Il</a:t>
            </a:r>
            <a:r>
              <a:rPr sz="1600" spc="2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nuovo</a:t>
            </a:r>
            <a:r>
              <a:rPr sz="1600" spc="2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Regolamento</a:t>
            </a:r>
            <a:r>
              <a:rPr sz="1600" spc="2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delinea</a:t>
            </a:r>
            <a:r>
              <a:rPr sz="1600" spc="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una</a:t>
            </a:r>
            <a:r>
              <a:rPr sz="1600" spc="2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disciplina</a:t>
            </a:r>
            <a:r>
              <a:rPr sz="1600" b="1" spc="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organica</a:t>
            </a:r>
            <a:r>
              <a:rPr sz="1600" b="1" spc="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relativa</a:t>
            </a:r>
            <a:r>
              <a:rPr sz="1600" b="1" spc="2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alla</a:t>
            </a:r>
            <a:r>
              <a:rPr sz="1600" b="1" spc="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gestione</a:t>
            </a:r>
            <a:r>
              <a:rPr sz="1600" b="1" spc="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patrimoniale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dei beni e degli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inventari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delle Istituzioni</a:t>
            </a:r>
            <a:r>
              <a:rPr sz="1600" spc="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scolastiche.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29768" y="1293888"/>
            <a:ext cx="1566671" cy="627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2855" y="1417281"/>
            <a:ext cx="918971" cy="4221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55676" y="1319783"/>
            <a:ext cx="1464945" cy="525780"/>
          </a:xfrm>
          <a:prstGeom prst="rect">
            <a:avLst/>
          </a:prstGeom>
          <a:solidFill>
            <a:srgbClr val="28649C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Times New Roman"/>
              <a:cs typeface="Times New Roman"/>
            </a:endParaRPr>
          </a:p>
          <a:p>
            <a:pPr marL="414655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Inventari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9188" y="1061973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1F487C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28116" y="816863"/>
            <a:ext cx="519684" cy="5044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54351" y="1255763"/>
            <a:ext cx="210413" cy="5699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80260" y="1336547"/>
            <a:ext cx="108585" cy="467995"/>
          </a:xfrm>
          <a:custGeom>
            <a:avLst/>
            <a:gdLst/>
            <a:ahLst/>
            <a:cxnLst/>
            <a:rect l="l" t="t" r="r" b="b"/>
            <a:pathLst>
              <a:path w="108585" h="467994">
                <a:moveTo>
                  <a:pt x="0" y="0"/>
                </a:moveTo>
                <a:lnTo>
                  <a:pt x="0" y="467867"/>
                </a:lnTo>
                <a:lnTo>
                  <a:pt x="108203" y="233934"/>
                </a:lnTo>
                <a:lnTo>
                  <a:pt x="0" y="0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684901" y="4201515"/>
            <a:ext cx="508698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6385">
              <a:lnSpc>
                <a:spcPct val="15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Contiene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anche disposizioni per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gestione dei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beni non 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soggetti all’iscrizione negli</a:t>
            </a:r>
            <a:r>
              <a:rPr sz="1400" b="1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inventari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684901" y="5023865"/>
            <a:ext cx="484568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È redatto in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conformità ad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apposite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linee guida del</a:t>
            </a:r>
            <a:r>
              <a:rPr sz="1400" b="1" spc="-1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MIUR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Font typeface="Arial"/>
              <a:buChar char="•"/>
            </a:pPr>
            <a:endParaRPr sz="12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È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trasmesso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all'USR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territorialmente</a:t>
            </a:r>
            <a:r>
              <a:rPr sz="1400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competente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13816" y="2826994"/>
            <a:ext cx="2834640" cy="7498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02791" y="2842260"/>
            <a:ext cx="2456688" cy="7726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9724" y="2852927"/>
            <a:ext cx="2733040" cy="647700"/>
          </a:xfrm>
          <a:custGeom>
            <a:avLst/>
            <a:gdLst/>
            <a:ahLst/>
            <a:cxnLst/>
            <a:rect l="l" t="t" r="r" b="b"/>
            <a:pathLst>
              <a:path w="2733040" h="647700">
                <a:moveTo>
                  <a:pt x="2624581" y="0"/>
                </a:moveTo>
                <a:lnTo>
                  <a:pt x="107950" y="0"/>
                </a:lnTo>
                <a:lnTo>
                  <a:pt x="65933" y="8491"/>
                </a:lnTo>
                <a:lnTo>
                  <a:pt x="31619" y="31638"/>
                </a:lnTo>
                <a:lnTo>
                  <a:pt x="8483" y="65954"/>
                </a:lnTo>
                <a:lnTo>
                  <a:pt x="0" y="107950"/>
                </a:lnTo>
                <a:lnTo>
                  <a:pt x="0" y="539750"/>
                </a:lnTo>
                <a:lnTo>
                  <a:pt x="8483" y="581745"/>
                </a:lnTo>
                <a:lnTo>
                  <a:pt x="31619" y="616061"/>
                </a:lnTo>
                <a:lnTo>
                  <a:pt x="65933" y="639208"/>
                </a:lnTo>
                <a:lnTo>
                  <a:pt x="107950" y="647700"/>
                </a:lnTo>
                <a:lnTo>
                  <a:pt x="2624581" y="647700"/>
                </a:lnTo>
                <a:lnTo>
                  <a:pt x="2666577" y="639208"/>
                </a:lnTo>
                <a:lnTo>
                  <a:pt x="2700893" y="616061"/>
                </a:lnTo>
                <a:lnTo>
                  <a:pt x="2724040" y="581745"/>
                </a:lnTo>
                <a:lnTo>
                  <a:pt x="2732531" y="539750"/>
                </a:lnTo>
                <a:lnTo>
                  <a:pt x="2732531" y="107950"/>
                </a:lnTo>
                <a:lnTo>
                  <a:pt x="2724040" y="65954"/>
                </a:lnTo>
                <a:lnTo>
                  <a:pt x="2700893" y="31638"/>
                </a:lnTo>
                <a:lnTo>
                  <a:pt x="2666577" y="8491"/>
                </a:lnTo>
                <a:lnTo>
                  <a:pt x="2624581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137919" y="2913633"/>
            <a:ext cx="213614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64795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Patrimonio delle  Istituzioni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scolastiche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02386" y="4116070"/>
            <a:ext cx="75882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526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Beni 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imm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ob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ili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81352" y="4271898"/>
            <a:ext cx="9829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Beni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mobili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81020" y="4130421"/>
            <a:ext cx="98298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 marR="5080" indent="-9779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Beni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mobili 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registrati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254252" y="3532657"/>
            <a:ext cx="522757" cy="55623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80286" y="3613277"/>
            <a:ext cx="421005" cy="454659"/>
          </a:xfrm>
          <a:custGeom>
            <a:avLst/>
            <a:gdLst/>
            <a:ahLst/>
            <a:cxnLst/>
            <a:rect l="l" t="t" r="r" b="b"/>
            <a:pathLst>
              <a:path w="421005" h="454660">
                <a:moveTo>
                  <a:pt x="0" y="357505"/>
                </a:moveTo>
                <a:lnTo>
                  <a:pt x="4825" y="454152"/>
                </a:lnTo>
                <a:lnTo>
                  <a:pt x="101472" y="449199"/>
                </a:lnTo>
                <a:lnTo>
                  <a:pt x="80263" y="430149"/>
                </a:lnTo>
                <a:lnTo>
                  <a:pt x="128591" y="376681"/>
                </a:lnTo>
                <a:lnTo>
                  <a:pt x="21081" y="376681"/>
                </a:lnTo>
                <a:lnTo>
                  <a:pt x="0" y="357505"/>
                </a:lnTo>
                <a:close/>
              </a:path>
              <a:path w="421005" h="454660">
                <a:moveTo>
                  <a:pt x="361442" y="0"/>
                </a:moveTo>
                <a:lnTo>
                  <a:pt x="21081" y="376681"/>
                </a:lnTo>
                <a:lnTo>
                  <a:pt x="128591" y="376681"/>
                </a:lnTo>
                <a:lnTo>
                  <a:pt x="420624" y="53593"/>
                </a:lnTo>
                <a:lnTo>
                  <a:pt x="36144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93848" y="3534118"/>
            <a:ext cx="528802" cy="54867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20898" y="3613784"/>
            <a:ext cx="426720" cy="447040"/>
          </a:xfrm>
          <a:custGeom>
            <a:avLst/>
            <a:gdLst/>
            <a:ahLst/>
            <a:cxnLst/>
            <a:rect l="l" t="t" r="r" b="b"/>
            <a:pathLst>
              <a:path w="426719" h="447039">
                <a:moveTo>
                  <a:pt x="58165" y="0"/>
                </a:moveTo>
                <a:lnTo>
                  <a:pt x="0" y="54609"/>
                </a:lnTo>
                <a:lnTo>
                  <a:pt x="347599" y="424560"/>
                </a:lnTo>
                <a:lnTo>
                  <a:pt x="326898" y="443991"/>
                </a:lnTo>
                <a:lnTo>
                  <a:pt x="423544" y="447039"/>
                </a:lnTo>
                <a:lnTo>
                  <a:pt x="425980" y="369823"/>
                </a:lnTo>
                <a:lnTo>
                  <a:pt x="405764" y="369823"/>
                </a:lnTo>
                <a:lnTo>
                  <a:pt x="58165" y="0"/>
                </a:lnTo>
                <a:close/>
              </a:path>
              <a:path w="426719" h="447039">
                <a:moveTo>
                  <a:pt x="426593" y="350392"/>
                </a:moveTo>
                <a:lnTo>
                  <a:pt x="405764" y="369823"/>
                </a:lnTo>
                <a:lnTo>
                  <a:pt x="425980" y="369823"/>
                </a:lnTo>
                <a:lnTo>
                  <a:pt x="426593" y="35039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86355" y="3564610"/>
            <a:ext cx="239318" cy="67820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12264" y="3645408"/>
            <a:ext cx="137160" cy="576580"/>
          </a:xfrm>
          <a:custGeom>
            <a:avLst/>
            <a:gdLst/>
            <a:ahLst/>
            <a:cxnLst/>
            <a:rect l="l" t="t" r="r" b="b"/>
            <a:pathLst>
              <a:path w="137160" h="576579">
                <a:moveTo>
                  <a:pt x="137160" y="507492"/>
                </a:moveTo>
                <a:lnTo>
                  <a:pt x="0" y="507492"/>
                </a:lnTo>
                <a:lnTo>
                  <a:pt x="68580" y="576072"/>
                </a:lnTo>
                <a:lnTo>
                  <a:pt x="137160" y="507492"/>
                </a:lnTo>
                <a:close/>
              </a:path>
              <a:path w="137160" h="576579">
                <a:moveTo>
                  <a:pt x="108585" y="0"/>
                </a:moveTo>
                <a:lnTo>
                  <a:pt x="28575" y="0"/>
                </a:lnTo>
                <a:lnTo>
                  <a:pt x="28575" y="507492"/>
                </a:lnTo>
                <a:lnTo>
                  <a:pt x="108585" y="507492"/>
                </a:lnTo>
                <a:lnTo>
                  <a:pt x="10858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63523" y="4724400"/>
            <a:ext cx="355092" cy="3535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63701" y="4613909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80" h="576579">
                <a:moveTo>
                  <a:pt x="0" y="288035"/>
                </a:moveTo>
                <a:lnTo>
                  <a:pt x="3769" y="241302"/>
                </a:lnTo>
                <a:lnTo>
                  <a:pt x="14684" y="196973"/>
                </a:lnTo>
                <a:lnTo>
                  <a:pt x="32149" y="155643"/>
                </a:lnTo>
                <a:lnTo>
                  <a:pt x="55573" y="117902"/>
                </a:lnTo>
                <a:lnTo>
                  <a:pt x="84362" y="84343"/>
                </a:lnTo>
                <a:lnTo>
                  <a:pt x="117924" y="55558"/>
                </a:lnTo>
                <a:lnTo>
                  <a:pt x="155665" y="32140"/>
                </a:lnTo>
                <a:lnTo>
                  <a:pt x="196993" y="14679"/>
                </a:lnTo>
                <a:lnTo>
                  <a:pt x="241314" y="3768"/>
                </a:lnTo>
                <a:lnTo>
                  <a:pt x="288036" y="0"/>
                </a:lnTo>
                <a:lnTo>
                  <a:pt x="334757" y="3768"/>
                </a:lnTo>
                <a:lnTo>
                  <a:pt x="379078" y="14679"/>
                </a:lnTo>
                <a:lnTo>
                  <a:pt x="420406" y="32140"/>
                </a:lnTo>
                <a:lnTo>
                  <a:pt x="458147" y="55558"/>
                </a:lnTo>
                <a:lnTo>
                  <a:pt x="491709" y="84343"/>
                </a:lnTo>
                <a:lnTo>
                  <a:pt x="520498" y="117902"/>
                </a:lnTo>
                <a:lnTo>
                  <a:pt x="543922" y="155643"/>
                </a:lnTo>
                <a:lnTo>
                  <a:pt x="561387" y="196973"/>
                </a:lnTo>
                <a:lnTo>
                  <a:pt x="572302" y="241302"/>
                </a:lnTo>
                <a:lnTo>
                  <a:pt x="576072" y="288035"/>
                </a:lnTo>
                <a:lnTo>
                  <a:pt x="572302" y="334769"/>
                </a:lnTo>
                <a:lnTo>
                  <a:pt x="561387" y="379098"/>
                </a:lnTo>
                <a:lnTo>
                  <a:pt x="543922" y="420428"/>
                </a:lnTo>
                <a:lnTo>
                  <a:pt x="520498" y="458169"/>
                </a:lnTo>
                <a:lnTo>
                  <a:pt x="491709" y="491728"/>
                </a:lnTo>
                <a:lnTo>
                  <a:pt x="458147" y="520513"/>
                </a:lnTo>
                <a:lnTo>
                  <a:pt x="420406" y="543931"/>
                </a:lnTo>
                <a:lnTo>
                  <a:pt x="379078" y="561392"/>
                </a:lnTo>
                <a:lnTo>
                  <a:pt x="334757" y="572303"/>
                </a:lnTo>
                <a:lnTo>
                  <a:pt x="288036" y="576071"/>
                </a:lnTo>
                <a:lnTo>
                  <a:pt x="241314" y="572303"/>
                </a:lnTo>
                <a:lnTo>
                  <a:pt x="196993" y="561392"/>
                </a:lnTo>
                <a:lnTo>
                  <a:pt x="155665" y="543931"/>
                </a:lnTo>
                <a:lnTo>
                  <a:pt x="117924" y="520513"/>
                </a:lnTo>
                <a:lnTo>
                  <a:pt x="84362" y="491728"/>
                </a:lnTo>
                <a:lnTo>
                  <a:pt x="55573" y="458169"/>
                </a:lnTo>
                <a:lnTo>
                  <a:pt x="32149" y="420428"/>
                </a:lnTo>
                <a:lnTo>
                  <a:pt x="14684" y="379098"/>
                </a:lnTo>
                <a:lnTo>
                  <a:pt x="3769" y="334769"/>
                </a:lnTo>
                <a:lnTo>
                  <a:pt x="0" y="288035"/>
                </a:lnTo>
                <a:close/>
              </a:path>
            </a:pathLst>
          </a:custGeom>
          <a:ln w="28955">
            <a:solidFill>
              <a:srgbClr val="FBD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928622" y="4598670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80" h="576579">
                <a:moveTo>
                  <a:pt x="0" y="288035"/>
                </a:moveTo>
                <a:lnTo>
                  <a:pt x="3768" y="241302"/>
                </a:lnTo>
                <a:lnTo>
                  <a:pt x="14679" y="196973"/>
                </a:lnTo>
                <a:lnTo>
                  <a:pt x="32140" y="155643"/>
                </a:lnTo>
                <a:lnTo>
                  <a:pt x="55558" y="117902"/>
                </a:lnTo>
                <a:lnTo>
                  <a:pt x="84343" y="84343"/>
                </a:lnTo>
                <a:lnTo>
                  <a:pt x="117902" y="55558"/>
                </a:lnTo>
                <a:lnTo>
                  <a:pt x="155643" y="32140"/>
                </a:lnTo>
                <a:lnTo>
                  <a:pt x="196973" y="14679"/>
                </a:lnTo>
                <a:lnTo>
                  <a:pt x="241302" y="3768"/>
                </a:lnTo>
                <a:lnTo>
                  <a:pt x="288035" y="0"/>
                </a:lnTo>
                <a:lnTo>
                  <a:pt x="334769" y="3768"/>
                </a:lnTo>
                <a:lnTo>
                  <a:pt x="379098" y="14679"/>
                </a:lnTo>
                <a:lnTo>
                  <a:pt x="420428" y="32140"/>
                </a:lnTo>
                <a:lnTo>
                  <a:pt x="458169" y="55558"/>
                </a:lnTo>
                <a:lnTo>
                  <a:pt x="491728" y="84343"/>
                </a:lnTo>
                <a:lnTo>
                  <a:pt x="520513" y="117902"/>
                </a:lnTo>
                <a:lnTo>
                  <a:pt x="543931" y="155643"/>
                </a:lnTo>
                <a:lnTo>
                  <a:pt x="561392" y="196973"/>
                </a:lnTo>
                <a:lnTo>
                  <a:pt x="572303" y="241302"/>
                </a:lnTo>
                <a:lnTo>
                  <a:pt x="576071" y="288035"/>
                </a:lnTo>
                <a:lnTo>
                  <a:pt x="572303" y="334769"/>
                </a:lnTo>
                <a:lnTo>
                  <a:pt x="561392" y="379098"/>
                </a:lnTo>
                <a:lnTo>
                  <a:pt x="543931" y="420428"/>
                </a:lnTo>
                <a:lnTo>
                  <a:pt x="520513" y="458169"/>
                </a:lnTo>
                <a:lnTo>
                  <a:pt x="491728" y="491728"/>
                </a:lnTo>
                <a:lnTo>
                  <a:pt x="458169" y="520513"/>
                </a:lnTo>
                <a:lnTo>
                  <a:pt x="420428" y="543931"/>
                </a:lnTo>
                <a:lnTo>
                  <a:pt x="379098" y="561392"/>
                </a:lnTo>
                <a:lnTo>
                  <a:pt x="334769" y="572303"/>
                </a:lnTo>
                <a:lnTo>
                  <a:pt x="288035" y="576071"/>
                </a:lnTo>
                <a:lnTo>
                  <a:pt x="241302" y="572303"/>
                </a:lnTo>
                <a:lnTo>
                  <a:pt x="196973" y="561392"/>
                </a:lnTo>
                <a:lnTo>
                  <a:pt x="155643" y="543931"/>
                </a:lnTo>
                <a:lnTo>
                  <a:pt x="117902" y="520513"/>
                </a:lnTo>
                <a:lnTo>
                  <a:pt x="84343" y="491728"/>
                </a:lnTo>
                <a:lnTo>
                  <a:pt x="55558" y="458169"/>
                </a:lnTo>
                <a:lnTo>
                  <a:pt x="32140" y="420428"/>
                </a:lnTo>
                <a:lnTo>
                  <a:pt x="14679" y="379098"/>
                </a:lnTo>
                <a:lnTo>
                  <a:pt x="3768" y="334769"/>
                </a:lnTo>
                <a:lnTo>
                  <a:pt x="0" y="288035"/>
                </a:lnTo>
                <a:close/>
              </a:path>
            </a:pathLst>
          </a:custGeom>
          <a:ln w="28956">
            <a:solidFill>
              <a:srgbClr val="FBD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037588" y="4707635"/>
            <a:ext cx="356615" cy="35661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81934" y="4598670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79">
                <a:moveTo>
                  <a:pt x="0" y="288035"/>
                </a:moveTo>
                <a:lnTo>
                  <a:pt x="3768" y="241302"/>
                </a:lnTo>
                <a:lnTo>
                  <a:pt x="14679" y="196973"/>
                </a:lnTo>
                <a:lnTo>
                  <a:pt x="32140" y="155643"/>
                </a:lnTo>
                <a:lnTo>
                  <a:pt x="55558" y="117902"/>
                </a:lnTo>
                <a:lnTo>
                  <a:pt x="84343" y="84343"/>
                </a:lnTo>
                <a:lnTo>
                  <a:pt x="117902" y="55558"/>
                </a:lnTo>
                <a:lnTo>
                  <a:pt x="155643" y="32140"/>
                </a:lnTo>
                <a:lnTo>
                  <a:pt x="196973" y="14679"/>
                </a:lnTo>
                <a:lnTo>
                  <a:pt x="241302" y="3768"/>
                </a:lnTo>
                <a:lnTo>
                  <a:pt x="288036" y="0"/>
                </a:lnTo>
                <a:lnTo>
                  <a:pt x="334769" y="3768"/>
                </a:lnTo>
                <a:lnTo>
                  <a:pt x="379098" y="14679"/>
                </a:lnTo>
                <a:lnTo>
                  <a:pt x="420428" y="32140"/>
                </a:lnTo>
                <a:lnTo>
                  <a:pt x="458169" y="55558"/>
                </a:lnTo>
                <a:lnTo>
                  <a:pt x="491728" y="84343"/>
                </a:lnTo>
                <a:lnTo>
                  <a:pt x="520513" y="117902"/>
                </a:lnTo>
                <a:lnTo>
                  <a:pt x="543931" y="155643"/>
                </a:lnTo>
                <a:lnTo>
                  <a:pt x="561392" y="196973"/>
                </a:lnTo>
                <a:lnTo>
                  <a:pt x="572303" y="241302"/>
                </a:lnTo>
                <a:lnTo>
                  <a:pt x="576071" y="288035"/>
                </a:lnTo>
                <a:lnTo>
                  <a:pt x="572303" y="334769"/>
                </a:lnTo>
                <a:lnTo>
                  <a:pt x="561392" y="379098"/>
                </a:lnTo>
                <a:lnTo>
                  <a:pt x="543931" y="420428"/>
                </a:lnTo>
                <a:lnTo>
                  <a:pt x="520513" y="458169"/>
                </a:lnTo>
                <a:lnTo>
                  <a:pt x="491728" y="491728"/>
                </a:lnTo>
                <a:lnTo>
                  <a:pt x="458169" y="520513"/>
                </a:lnTo>
                <a:lnTo>
                  <a:pt x="420428" y="543931"/>
                </a:lnTo>
                <a:lnTo>
                  <a:pt x="379098" y="561392"/>
                </a:lnTo>
                <a:lnTo>
                  <a:pt x="334769" y="572303"/>
                </a:lnTo>
                <a:lnTo>
                  <a:pt x="288036" y="576071"/>
                </a:lnTo>
                <a:lnTo>
                  <a:pt x="241302" y="572303"/>
                </a:lnTo>
                <a:lnTo>
                  <a:pt x="196973" y="561392"/>
                </a:lnTo>
                <a:lnTo>
                  <a:pt x="155643" y="543931"/>
                </a:lnTo>
                <a:lnTo>
                  <a:pt x="117902" y="520513"/>
                </a:lnTo>
                <a:lnTo>
                  <a:pt x="84343" y="491728"/>
                </a:lnTo>
                <a:lnTo>
                  <a:pt x="55558" y="458169"/>
                </a:lnTo>
                <a:lnTo>
                  <a:pt x="32140" y="420428"/>
                </a:lnTo>
                <a:lnTo>
                  <a:pt x="14679" y="379098"/>
                </a:lnTo>
                <a:lnTo>
                  <a:pt x="3768" y="334769"/>
                </a:lnTo>
                <a:lnTo>
                  <a:pt x="0" y="288035"/>
                </a:lnTo>
                <a:close/>
              </a:path>
            </a:pathLst>
          </a:custGeom>
          <a:ln w="28955">
            <a:solidFill>
              <a:srgbClr val="FBD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363467" y="4669535"/>
            <a:ext cx="391667" cy="39166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29911" y="2907792"/>
            <a:ext cx="275894" cy="287426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645152" y="2961132"/>
            <a:ext cx="173990" cy="2772410"/>
          </a:xfrm>
          <a:custGeom>
            <a:avLst/>
            <a:gdLst/>
            <a:ahLst/>
            <a:cxnLst/>
            <a:rect l="l" t="t" r="r" b="b"/>
            <a:pathLst>
              <a:path w="173989" h="2772410">
                <a:moveTo>
                  <a:pt x="86868" y="0"/>
                </a:moveTo>
                <a:lnTo>
                  <a:pt x="0" y="0"/>
                </a:lnTo>
                <a:lnTo>
                  <a:pt x="86868" y="1386077"/>
                </a:lnTo>
                <a:lnTo>
                  <a:pt x="0" y="2772155"/>
                </a:lnTo>
                <a:lnTo>
                  <a:pt x="86868" y="2772155"/>
                </a:lnTo>
                <a:lnTo>
                  <a:pt x="173736" y="1386077"/>
                </a:lnTo>
                <a:lnTo>
                  <a:pt x="86868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579364" y="2762986"/>
            <a:ext cx="5344668" cy="68582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609844" y="2746248"/>
            <a:ext cx="5341620" cy="77266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605271" y="2788920"/>
            <a:ext cx="5242560" cy="58369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5605271" y="2817622"/>
            <a:ext cx="5242560" cy="133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3035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Regolamento per la gestione del patrimonio e</a:t>
            </a:r>
            <a:r>
              <a:rPr sz="1600" b="1" spc="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degli</a:t>
            </a:r>
            <a:endParaRPr sz="16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inventari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Times New Roman"/>
              <a:cs typeface="Times New Roman"/>
            </a:endParaRPr>
          </a:p>
          <a:p>
            <a:pPr marL="379095" indent="-287020">
              <a:lnSpc>
                <a:spcPct val="100000"/>
              </a:lnSpc>
              <a:buChar char="•"/>
              <a:tabLst>
                <a:tab pos="379095" algn="l"/>
                <a:tab pos="379730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È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obbligatorio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per ogni Istituzione</a:t>
            </a:r>
            <a:r>
              <a:rPr sz="1400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scolastica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Font typeface="Arial"/>
              <a:buChar char="•"/>
            </a:pPr>
            <a:endParaRPr sz="1250">
              <a:latin typeface="Times New Roman"/>
              <a:cs typeface="Times New Roman"/>
            </a:endParaRPr>
          </a:p>
          <a:p>
            <a:pPr marL="379095" indent="-287020">
              <a:lnSpc>
                <a:spcPct val="100000"/>
              </a:lnSpc>
              <a:buChar char="•"/>
              <a:tabLst>
                <a:tab pos="379095" algn="l"/>
                <a:tab pos="379730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È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approvato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con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delibera del Consiglio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d’Istituto</a:t>
            </a:r>
            <a:endParaRPr sz="14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255537" y="207939"/>
            <a:ext cx="1135031" cy="28126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267748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971056" y="0"/>
                </a:moveTo>
                <a:lnTo>
                  <a:pt x="0" y="0"/>
                </a:lnTo>
                <a:lnTo>
                  <a:pt x="0" y="236554"/>
                </a:lnTo>
                <a:lnTo>
                  <a:pt x="971056" y="236554"/>
                </a:lnTo>
                <a:lnTo>
                  <a:pt x="1089676" y="118276"/>
                </a:lnTo>
                <a:lnTo>
                  <a:pt x="971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267748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0" y="0"/>
                </a:moveTo>
                <a:lnTo>
                  <a:pt x="971056" y="0"/>
                </a:lnTo>
                <a:lnTo>
                  <a:pt x="1089676" y="118276"/>
                </a:lnTo>
                <a:lnTo>
                  <a:pt x="971056" y="236554"/>
                </a:lnTo>
                <a:lnTo>
                  <a:pt x="0" y="236554"/>
                </a:lnTo>
                <a:lnTo>
                  <a:pt x="0" y="0"/>
                </a:lnTo>
                <a:close/>
              </a:path>
            </a:pathLst>
          </a:custGeom>
          <a:ln w="463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6494148" y="282902"/>
            <a:ext cx="57721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Programmazione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295788" y="207939"/>
            <a:ext cx="1139682" cy="28126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311487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971637" y="0"/>
                </a:moveTo>
                <a:lnTo>
                  <a:pt x="0" y="0"/>
                </a:lnTo>
                <a:lnTo>
                  <a:pt x="118620" y="118276"/>
                </a:lnTo>
                <a:lnTo>
                  <a:pt x="0" y="236554"/>
                </a:lnTo>
                <a:lnTo>
                  <a:pt x="971637" y="236554"/>
                </a:lnTo>
                <a:lnTo>
                  <a:pt x="1090257" y="118276"/>
                </a:lnTo>
                <a:lnTo>
                  <a:pt x="971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311487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0" y="0"/>
                </a:moveTo>
                <a:lnTo>
                  <a:pt x="971637" y="0"/>
                </a:lnTo>
                <a:lnTo>
                  <a:pt x="1090257" y="118276"/>
                </a:lnTo>
                <a:lnTo>
                  <a:pt x="971637" y="236554"/>
                </a:lnTo>
                <a:lnTo>
                  <a:pt x="0" y="236554"/>
                </a:lnTo>
                <a:lnTo>
                  <a:pt x="118620" y="118276"/>
                </a:lnTo>
                <a:lnTo>
                  <a:pt x="0" y="0"/>
                </a:lnTo>
                <a:close/>
              </a:path>
            </a:pathLst>
          </a:custGeom>
          <a:ln w="463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7698840" y="282902"/>
            <a:ext cx="31623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001F5F"/>
                </a:solidFill>
                <a:latin typeface="Arial"/>
                <a:cs typeface="Arial"/>
              </a:rPr>
              <a:t>Ge</a:t>
            </a:r>
            <a:r>
              <a:rPr sz="500" b="1" spc="1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500" b="1" spc="10" dirty="0">
                <a:solidFill>
                  <a:srgbClr val="001F5F"/>
                </a:solidFill>
                <a:latin typeface="Arial"/>
                <a:cs typeface="Arial"/>
              </a:rPr>
              <a:t>ti</a:t>
            </a:r>
            <a:r>
              <a:rPr sz="500" b="1" spc="15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500" b="1" spc="2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8340691" y="207939"/>
            <a:ext cx="1138519" cy="28126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356391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971056" y="0"/>
                </a:moveTo>
                <a:lnTo>
                  <a:pt x="0" y="0"/>
                </a:lnTo>
                <a:lnTo>
                  <a:pt x="118620" y="118276"/>
                </a:lnTo>
                <a:lnTo>
                  <a:pt x="0" y="236554"/>
                </a:lnTo>
                <a:lnTo>
                  <a:pt x="971056" y="236554"/>
                </a:lnTo>
                <a:lnTo>
                  <a:pt x="1089676" y="118276"/>
                </a:lnTo>
                <a:lnTo>
                  <a:pt x="971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356391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0" y="0"/>
                </a:moveTo>
                <a:lnTo>
                  <a:pt x="971056" y="0"/>
                </a:lnTo>
                <a:lnTo>
                  <a:pt x="1089676" y="118276"/>
                </a:lnTo>
                <a:lnTo>
                  <a:pt x="971056" y="236554"/>
                </a:lnTo>
                <a:lnTo>
                  <a:pt x="0" y="236554"/>
                </a:lnTo>
                <a:lnTo>
                  <a:pt x="118620" y="118276"/>
                </a:lnTo>
                <a:lnTo>
                  <a:pt x="0" y="0"/>
                </a:lnTo>
                <a:close/>
              </a:path>
            </a:pathLst>
          </a:custGeom>
          <a:ln w="463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8618145" y="282902"/>
            <a:ext cx="56832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Rendicontazione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8341861" y="164447"/>
            <a:ext cx="105813" cy="10553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8367434" y="170539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4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6239263" y="164447"/>
            <a:ext cx="106394" cy="10553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6264700" y="170539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40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7249028" y="196342"/>
            <a:ext cx="1198245" cy="285750"/>
          </a:xfrm>
          <a:custGeom>
            <a:avLst/>
            <a:gdLst/>
            <a:ahLst/>
            <a:cxnLst/>
            <a:rect l="l" t="t" r="r" b="b"/>
            <a:pathLst>
              <a:path w="1198245" h="285750">
                <a:moveTo>
                  <a:pt x="25293" y="260023"/>
                </a:moveTo>
                <a:lnTo>
                  <a:pt x="0" y="285257"/>
                </a:lnTo>
                <a:lnTo>
                  <a:pt x="24034" y="285257"/>
                </a:lnTo>
                <a:lnTo>
                  <a:pt x="24034" y="283643"/>
                </a:lnTo>
                <a:lnTo>
                  <a:pt x="17250" y="283643"/>
                </a:lnTo>
                <a:lnTo>
                  <a:pt x="13325" y="274241"/>
                </a:lnTo>
                <a:lnTo>
                  <a:pt x="26661" y="274241"/>
                </a:lnTo>
                <a:lnTo>
                  <a:pt x="33095" y="267812"/>
                </a:lnTo>
                <a:lnTo>
                  <a:pt x="25293" y="260023"/>
                </a:lnTo>
                <a:close/>
              </a:path>
              <a:path w="1198245" h="285750">
                <a:moveTo>
                  <a:pt x="68225" y="274241"/>
                </a:moveTo>
                <a:lnTo>
                  <a:pt x="35082" y="274241"/>
                </a:lnTo>
                <a:lnTo>
                  <a:pt x="35082" y="285257"/>
                </a:lnTo>
                <a:lnTo>
                  <a:pt x="68225" y="285257"/>
                </a:lnTo>
                <a:lnTo>
                  <a:pt x="68225" y="274241"/>
                </a:lnTo>
                <a:close/>
              </a:path>
              <a:path w="1198245" h="285750">
                <a:moveTo>
                  <a:pt x="112417" y="274241"/>
                </a:moveTo>
                <a:lnTo>
                  <a:pt x="79273" y="274241"/>
                </a:lnTo>
                <a:lnTo>
                  <a:pt x="79273" y="285257"/>
                </a:lnTo>
                <a:lnTo>
                  <a:pt x="112417" y="285257"/>
                </a:lnTo>
                <a:lnTo>
                  <a:pt x="112417" y="274241"/>
                </a:lnTo>
                <a:close/>
              </a:path>
              <a:path w="1198245" h="285750">
                <a:moveTo>
                  <a:pt x="156609" y="274241"/>
                </a:moveTo>
                <a:lnTo>
                  <a:pt x="123465" y="274241"/>
                </a:lnTo>
                <a:lnTo>
                  <a:pt x="123465" y="285257"/>
                </a:lnTo>
                <a:lnTo>
                  <a:pt x="156609" y="285257"/>
                </a:lnTo>
                <a:lnTo>
                  <a:pt x="156609" y="274241"/>
                </a:lnTo>
                <a:close/>
              </a:path>
              <a:path w="1198245" h="285750">
                <a:moveTo>
                  <a:pt x="24034" y="274241"/>
                </a:moveTo>
                <a:lnTo>
                  <a:pt x="13325" y="274241"/>
                </a:lnTo>
                <a:lnTo>
                  <a:pt x="17250" y="283643"/>
                </a:lnTo>
                <a:lnTo>
                  <a:pt x="24034" y="276866"/>
                </a:lnTo>
                <a:lnTo>
                  <a:pt x="24034" y="274241"/>
                </a:lnTo>
                <a:close/>
              </a:path>
              <a:path w="1198245" h="285750">
                <a:moveTo>
                  <a:pt x="24034" y="276866"/>
                </a:moveTo>
                <a:lnTo>
                  <a:pt x="17250" y="283643"/>
                </a:lnTo>
                <a:lnTo>
                  <a:pt x="24034" y="283643"/>
                </a:lnTo>
                <a:lnTo>
                  <a:pt x="24034" y="276866"/>
                </a:lnTo>
                <a:close/>
              </a:path>
              <a:path w="1198245" h="285750">
                <a:moveTo>
                  <a:pt x="26661" y="274241"/>
                </a:moveTo>
                <a:lnTo>
                  <a:pt x="24034" y="274241"/>
                </a:lnTo>
                <a:lnTo>
                  <a:pt x="24034" y="276866"/>
                </a:lnTo>
                <a:lnTo>
                  <a:pt x="26661" y="274241"/>
                </a:lnTo>
                <a:close/>
              </a:path>
              <a:path w="1198245" h="285750">
                <a:moveTo>
                  <a:pt x="56548" y="228866"/>
                </a:moveTo>
                <a:lnTo>
                  <a:pt x="33095" y="252233"/>
                </a:lnTo>
                <a:lnTo>
                  <a:pt x="40896" y="260023"/>
                </a:lnTo>
                <a:lnTo>
                  <a:pt x="64349" y="236655"/>
                </a:lnTo>
                <a:lnTo>
                  <a:pt x="56548" y="228866"/>
                </a:lnTo>
                <a:close/>
              </a:path>
              <a:path w="1198245" h="285750">
                <a:moveTo>
                  <a:pt x="87802" y="197708"/>
                </a:moveTo>
                <a:lnTo>
                  <a:pt x="64349" y="221073"/>
                </a:lnTo>
                <a:lnTo>
                  <a:pt x="72150" y="228866"/>
                </a:lnTo>
                <a:lnTo>
                  <a:pt x="95603" y="205496"/>
                </a:lnTo>
                <a:lnTo>
                  <a:pt x="87802" y="197708"/>
                </a:lnTo>
                <a:close/>
              </a:path>
              <a:path w="1198245" h="285750">
                <a:moveTo>
                  <a:pt x="119056" y="166549"/>
                </a:moveTo>
                <a:lnTo>
                  <a:pt x="95603" y="189919"/>
                </a:lnTo>
                <a:lnTo>
                  <a:pt x="103404" y="197708"/>
                </a:lnTo>
                <a:lnTo>
                  <a:pt x="126857" y="174337"/>
                </a:lnTo>
                <a:lnTo>
                  <a:pt x="119056" y="166549"/>
                </a:lnTo>
                <a:close/>
              </a:path>
              <a:path w="1198245" h="285750">
                <a:moveTo>
                  <a:pt x="143017" y="142628"/>
                </a:moveTo>
                <a:lnTo>
                  <a:pt x="126857" y="158760"/>
                </a:lnTo>
                <a:lnTo>
                  <a:pt x="134658" y="166549"/>
                </a:lnTo>
                <a:lnTo>
                  <a:pt x="154768" y="146522"/>
                </a:lnTo>
                <a:lnTo>
                  <a:pt x="146918" y="146522"/>
                </a:lnTo>
                <a:lnTo>
                  <a:pt x="143017" y="142628"/>
                </a:lnTo>
                <a:close/>
              </a:path>
              <a:path w="1198245" h="285750">
                <a:moveTo>
                  <a:pt x="146918" y="138733"/>
                </a:moveTo>
                <a:lnTo>
                  <a:pt x="143017" y="142628"/>
                </a:lnTo>
                <a:lnTo>
                  <a:pt x="146918" y="146522"/>
                </a:lnTo>
                <a:lnTo>
                  <a:pt x="150843" y="142628"/>
                </a:lnTo>
                <a:lnTo>
                  <a:pt x="146918" y="138733"/>
                </a:lnTo>
                <a:close/>
              </a:path>
              <a:path w="1198245" h="285750">
                <a:moveTo>
                  <a:pt x="150843" y="142628"/>
                </a:moveTo>
                <a:lnTo>
                  <a:pt x="146918" y="146522"/>
                </a:lnTo>
                <a:lnTo>
                  <a:pt x="154768" y="146522"/>
                </a:lnTo>
                <a:lnTo>
                  <a:pt x="150843" y="142628"/>
                </a:lnTo>
                <a:close/>
              </a:path>
              <a:path w="1198245" h="285750">
                <a:moveTo>
                  <a:pt x="154768" y="138733"/>
                </a:moveTo>
                <a:lnTo>
                  <a:pt x="146918" y="138733"/>
                </a:lnTo>
                <a:lnTo>
                  <a:pt x="150843" y="142628"/>
                </a:lnTo>
                <a:lnTo>
                  <a:pt x="154768" y="138733"/>
                </a:lnTo>
                <a:close/>
              </a:path>
              <a:path w="1198245" h="285750">
                <a:moveTo>
                  <a:pt x="131315" y="115368"/>
                </a:moveTo>
                <a:lnTo>
                  <a:pt x="123514" y="123156"/>
                </a:lnTo>
                <a:lnTo>
                  <a:pt x="143017" y="142628"/>
                </a:lnTo>
                <a:lnTo>
                  <a:pt x="146918" y="138733"/>
                </a:lnTo>
                <a:lnTo>
                  <a:pt x="154768" y="138733"/>
                </a:lnTo>
                <a:lnTo>
                  <a:pt x="131315" y="115368"/>
                </a:lnTo>
                <a:close/>
              </a:path>
              <a:path w="1198245" h="285750">
                <a:moveTo>
                  <a:pt x="100061" y="84209"/>
                </a:moveTo>
                <a:lnTo>
                  <a:pt x="92260" y="91998"/>
                </a:lnTo>
                <a:lnTo>
                  <a:pt x="115712" y="115368"/>
                </a:lnTo>
                <a:lnTo>
                  <a:pt x="123514" y="107575"/>
                </a:lnTo>
                <a:lnTo>
                  <a:pt x="100061" y="84209"/>
                </a:lnTo>
                <a:close/>
              </a:path>
              <a:path w="1198245" h="285750">
                <a:moveTo>
                  <a:pt x="68807" y="53050"/>
                </a:moveTo>
                <a:lnTo>
                  <a:pt x="61005" y="60839"/>
                </a:lnTo>
                <a:lnTo>
                  <a:pt x="84458" y="84209"/>
                </a:lnTo>
                <a:lnTo>
                  <a:pt x="92260" y="76421"/>
                </a:lnTo>
                <a:lnTo>
                  <a:pt x="68807" y="53050"/>
                </a:lnTo>
                <a:close/>
              </a:path>
              <a:path w="1198245" h="285750">
                <a:moveTo>
                  <a:pt x="37553" y="21891"/>
                </a:moveTo>
                <a:lnTo>
                  <a:pt x="29751" y="29680"/>
                </a:lnTo>
                <a:lnTo>
                  <a:pt x="53204" y="53050"/>
                </a:lnTo>
                <a:lnTo>
                  <a:pt x="61005" y="45262"/>
                </a:lnTo>
                <a:lnTo>
                  <a:pt x="37553" y="21891"/>
                </a:lnTo>
                <a:close/>
              </a:path>
              <a:path w="1198245" h="285750">
                <a:moveTo>
                  <a:pt x="28734" y="0"/>
                </a:moveTo>
                <a:lnTo>
                  <a:pt x="0" y="0"/>
                </a:lnTo>
                <a:lnTo>
                  <a:pt x="21950" y="21891"/>
                </a:lnTo>
                <a:lnTo>
                  <a:pt x="29751" y="14103"/>
                </a:lnTo>
                <a:lnTo>
                  <a:pt x="26661" y="11015"/>
                </a:lnTo>
                <a:lnTo>
                  <a:pt x="13325" y="11015"/>
                </a:lnTo>
                <a:lnTo>
                  <a:pt x="17250" y="1613"/>
                </a:lnTo>
                <a:lnTo>
                  <a:pt x="28734" y="1613"/>
                </a:lnTo>
                <a:lnTo>
                  <a:pt x="28734" y="0"/>
                </a:lnTo>
                <a:close/>
              </a:path>
              <a:path w="1198245" h="285750">
                <a:moveTo>
                  <a:pt x="17250" y="1613"/>
                </a:moveTo>
                <a:lnTo>
                  <a:pt x="13325" y="11015"/>
                </a:lnTo>
                <a:lnTo>
                  <a:pt x="26661" y="11015"/>
                </a:lnTo>
                <a:lnTo>
                  <a:pt x="17250" y="1613"/>
                </a:lnTo>
                <a:close/>
              </a:path>
              <a:path w="1198245" h="285750">
                <a:moveTo>
                  <a:pt x="28734" y="1613"/>
                </a:moveTo>
                <a:lnTo>
                  <a:pt x="17250" y="1613"/>
                </a:lnTo>
                <a:lnTo>
                  <a:pt x="26661" y="11015"/>
                </a:lnTo>
                <a:lnTo>
                  <a:pt x="28734" y="11015"/>
                </a:lnTo>
                <a:lnTo>
                  <a:pt x="28734" y="1613"/>
                </a:lnTo>
                <a:close/>
              </a:path>
              <a:path w="1198245" h="285750">
                <a:moveTo>
                  <a:pt x="72926" y="0"/>
                </a:moveTo>
                <a:lnTo>
                  <a:pt x="39782" y="0"/>
                </a:lnTo>
                <a:lnTo>
                  <a:pt x="39782" y="11015"/>
                </a:lnTo>
                <a:lnTo>
                  <a:pt x="72926" y="11015"/>
                </a:lnTo>
                <a:lnTo>
                  <a:pt x="72926" y="0"/>
                </a:lnTo>
                <a:close/>
              </a:path>
              <a:path w="1198245" h="285750">
                <a:moveTo>
                  <a:pt x="117117" y="0"/>
                </a:moveTo>
                <a:lnTo>
                  <a:pt x="83974" y="0"/>
                </a:lnTo>
                <a:lnTo>
                  <a:pt x="83974" y="11015"/>
                </a:lnTo>
                <a:lnTo>
                  <a:pt x="117117" y="11015"/>
                </a:lnTo>
                <a:lnTo>
                  <a:pt x="117117" y="0"/>
                </a:lnTo>
                <a:close/>
              </a:path>
              <a:path w="1198245" h="285750">
                <a:moveTo>
                  <a:pt x="161309" y="0"/>
                </a:moveTo>
                <a:lnTo>
                  <a:pt x="128165" y="0"/>
                </a:lnTo>
                <a:lnTo>
                  <a:pt x="128165" y="11015"/>
                </a:lnTo>
                <a:lnTo>
                  <a:pt x="161309" y="11015"/>
                </a:lnTo>
                <a:lnTo>
                  <a:pt x="161309" y="0"/>
                </a:lnTo>
                <a:close/>
              </a:path>
              <a:path w="1198245" h="285750">
                <a:moveTo>
                  <a:pt x="205501" y="0"/>
                </a:moveTo>
                <a:lnTo>
                  <a:pt x="172357" y="0"/>
                </a:lnTo>
                <a:lnTo>
                  <a:pt x="172357" y="11015"/>
                </a:lnTo>
                <a:lnTo>
                  <a:pt x="205501" y="11015"/>
                </a:lnTo>
                <a:lnTo>
                  <a:pt x="205501" y="0"/>
                </a:lnTo>
                <a:close/>
              </a:path>
              <a:path w="1198245" h="285750">
                <a:moveTo>
                  <a:pt x="249693" y="0"/>
                </a:moveTo>
                <a:lnTo>
                  <a:pt x="216549" y="0"/>
                </a:lnTo>
                <a:lnTo>
                  <a:pt x="216549" y="11015"/>
                </a:lnTo>
                <a:lnTo>
                  <a:pt x="249693" y="11015"/>
                </a:lnTo>
                <a:lnTo>
                  <a:pt x="249693" y="0"/>
                </a:lnTo>
                <a:close/>
              </a:path>
              <a:path w="1198245" h="285750">
                <a:moveTo>
                  <a:pt x="293885" y="0"/>
                </a:moveTo>
                <a:lnTo>
                  <a:pt x="260741" y="0"/>
                </a:lnTo>
                <a:lnTo>
                  <a:pt x="260741" y="11015"/>
                </a:lnTo>
                <a:lnTo>
                  <a:pt x="293885" y="11015"/>
                </a:lnTo>
                <a:lnTo>
                  <a:pt x="293885" y="0"/>
                </a:lnTo>
                <a:close/>
              </a:path>
              <a:path w="1198245" h="285750">
                <a:moveTo>
                  <a:pt x="338076" y="0"/>
                </a:moveTo>
                <a:lnTo>
                  <a:pt x="304932" y="0"/>
                </a:lnTo>
                <a:lnTo>
                  <a:pt x="304932" y="11015"/>
                </a:lnTo>
                <a:lnTo>
                  <a:pt x="338076" y="11015"/>
                </a:lnTo>
                <a:lnTo>
                  <a:pt x="338076" y="0"/>
                </a:lnTo>
                <a:close/>
              </a:path>
              <a:path w="1198245" h="285750">
                <a:moveTo>
                  <a:pt x="382268" y="0"/>
                </a:moveTo>
                <a:lnTo>
                  <a:pt x="349124" y="0"/>
                </a:lnTo>
                <a:lnTo>
                  <a:pt x="349124" y="11015"/>
                </a:lnTo>
                <a:lnTo>
                  <a:pt x="382268" y="11015"/>
                </a:lnTo>
                <a:lnTo>
                  <a:pt x="382268" y="0"/>
                </a:lnTo>
                <a:close/>
              </a:path>
              <a:path w="1198245" h="285750">
                <a:moveTo>
                  <a:pt x="426460" y="0"/>
                </a:moveTo>
                <a:lnTo>
                  <a:pt x="393316" y="0"/>
                </a:lnTo>
                <a:lnTo>
                  <a:pt x="393316" y="11015"/>
                </a:lnTo>
                <a:lnTo>
                  <a:pt x="426460" y="11015"/>
                </a:lnTo>
                <a:lnTo>
                  <a:pt x="426460" y="0"/>
                </a:lnTo>
                <a:close/>
              </a:path>
              <a:path w="1198245" h="285750">
                <a:moveTo>
                  <a:pt x="470652" y="0"/>
                </a:moveTo>
                <a:lnTo>
                  <a:pt x="437508" y="0"/>
                </a:lnTo>
                <a:lnTo>
                  <a:pt x="437508" y="11015"/>
                </a:lnTo>
                <a:lnTo>
                  <a:pt x="470652" y="11015"/>
                </a:lnTo>
                <a:lnTo>
                  <a:pt x="470652" y="0"/>
                </a:lnTo>
                <a:close/>
              </a:path>
              <a:path w="1198245" h="285750">
                <a:moveTo>
                  <a:pt x="514843" y="0"/>
                </a:moveTo>
                <a:lnTo>
                  <a:pt x="481700" y="0"/>
                </a:lnTo>
                <a:lnTo>
                  <a:pt x="481700" y="11015"/>
                </a:lnTo>
                <a:lnTo>
                  <a:pt x="514843" y="11015"/>
                </a:lnTo>
                <a:lnTo>
                  <a:pt x="514843" y="0"/>
                </a:lnTo>
                <a:close/>
              </a:path>
              <a:path w="1198245" h="285750">
                <a:moveTo>
                  <a:pt x="559035" y="0"/>
                </a:moveTo>
                <a:lnTo>
                  <a:pt x="525891" y="0"/>
                </a:lnTo>
                <a:lnTo>
                  <a:pt x="525891" y="11015"/>
                </a:lnTo>
                <a:lnTo>
                  <a:pt x="559035" y="11015"/>
                </a:lnTo>
                <a:lnTo>
                  <a:pt x="559035" y="0"/>
                </a:lnTo>
                <a:close/>
              </a:path>
              <a:path w="1198245" h="285750">
                <a:moveTo>
                  <a:pt x="603227" y="0"/>
                </a:moveTo>
                <a:lnTo>
                  <a:pt x="570083" y="0"/>
                </a:lnTo>
                <a:lnTo>
                  <a:pt x="570083" y="11015"/>
                </a:lnTo>
                <a:lnTo>
                  <a:pt x="603227" y="11015"/>
                </a:lnTo>
                <a:lnTo>
                  <a:pt x="603227" y="0"/>
                </a:lnTo>
                <a:close/>
              </a:path>
              <a:path w="1198245" h="285750">
                <a:moveTo>
                  <a:pt x="647419" y="0"/>
                </a:moveTo>
                <a:lnTo>
                  <a:pt x="614275" y="0"/>
                </a:lnTo>
                <a:lnTo>
                  <a:pt x="614275" y="11015"/>
                </a:lnTo>
                <a:lnTo>
                  <a:pt x="647419" y="11015"/>
                </a:lnTo>
                <a:lnTo>
                  <a:pt x="647419" y="0"/>
                </a:lnTo>
                <a:close/>
              </a:path>
              <a:path w="1198245" h="285750">
                <a:moveTo>
                  <a:pt x="691611" y="0"/>
                </a:moveTo>
                <a:lnTo>
                  <a:pt x="658467" y="0"/>
                </a:lnTo>
                <a:lnTo>
                  <a:pt x="658467" y="11015"/>
                </a:lnTo>
                <a:lnTo>
                  <a:pt x="691611" y="11015"/>
                </a:lnTo>
                <a:lnTo>
                  <a:pt x="691611" y="0"/>
                </a:lnTo>
                <a:close/>
              </a:path>
              <a:path w="1198245" h="285750">
                <a:moveTo>
                  <a:pt x="735802" y="0"/>
                </a:moveTo>
                <a:lnTo>
                  <a:pt x="702659" y="0"/>
                </a:lnTo>
                <a:lnTo>
                  <a:pt x="702659" y="11015"/>
                </a:lnTo>
                <a:lnTo>
                  <a:pt x="735802" y="11015"/>
                </a:lnTo>
                <a:lnTo>
                  <a:pt x="735802" y="0"/>
                </a:lnTo>
                <a:close/>
              </a:path>
              <a:path w="1198245" h="285750">
                <a:moveTo>
                  <a:pt x="779994" y="0"/>
                </a:moveTo>
                <a:lnTo>
                  <a:pt x="746850" y="0"/>
                </a:lnTo>
                <a:lnTo>
                  <a:pt x="746850" y="11015"/>
                </a:lnTo>
                <a:lnTo>
                  <a:pt x="779994" y="11015"/>
                </a:lnTo>
                <a:lnTo>
                  <a:pt x="779994" y="0"/>
                </a:lnTo>
                <a:close/>
              </a:path>
              <a:path w="1198245" h="285750">
                <a:moveTo>
                  <a:pt x="824186" y="0"/>
                </a:moveTo>
                <a:lnTo>
                  <a:pt x="791042" y="0"/>
                </a:lnTo>
                <a:lnTo>
                  <a:pt x="791042" y="11015"/>
                </a:lnTo>
                <a:lnTo>
                  <a:pt x="824186" y="11015"/>
                </a:lnTo>
                <a:lnTo>
                  <a:pt x="824186" y="0"/>
                </a:lnTo>
                <a:close/>
              </a:path>
              <a:path w="1198245" h="285750">
                <a:moveTo>
                  <a:pt x="868378" y="0"/>
                </a:moveTo>
                <a:lnTo>
                  <a:pt x="835234" y="0"/>
                </a:lnTo>
                <a:lnTo>
                  <a:pt x="835234" y="11015"/>
                </a:lnTo>
                <a:lnTo>
                  <a:pt x="868378" y="11015"/>
                </a:lnTo>
                <a:lnTo>
                  <a:pt x="868378" y="0"/>
                </a:lnTo>
                <a:close/>
              </a:path>
              <a:path w="1198245" h="285750">
                <a:moveTo>
                  <a:pt x="912569" y="0"/>
                </a:moveTo>
                <a:lnTo>
                  <a:pt x="879426" y="0"/>
                </a:lnTo>
                <a:lnTo>
                  <a:pt x="879426" y="11015"/>
                </a:lnTo>
                <a:lnTo>
                  <a:pt x="912569" y="11015"/>
                </a:lnTo>
                <a:lnTo>
                  <a:pt x="912569" y="0"/>
                </a:lnTo>
                <a:close/>
              </a:path>
              <a:path w="1198245" h="285750">
                <a:moveTo>
                  <a:pt x="956761" y="0"/>
                </a:moveTo>
                <a:lnTo>
                  <a:pt x="923617" y="0"/>
                </a:lnTo>
                <a:lnTo>
                  <a:pt x="923617" y="11015"/>
                </a:lnTo>
                <a:lnTo>
                  <a:pt x="956761" y="11015"/>
                </a:lnTo>
                <a:lnTo>
                  <a:pt x="956761" y="0"/>
                </a:lnTo>
                <a:close/>
              </a:path>
              <a:path w="1198245" h="285750">
                <a:moveTo>
                  <a:pt x="1000953" y="0"/>
                </a:moveTo>
                <a:lnTo>
                  <a:pt x="967809" y="0"/>
                </a:lnTo>
                <a:lnTo>
                  <a:pt x="967809" y="11015"/>
                </a:lnTo>
                <a:lnTo>
                  <a:pt x="1000953" y="11015"/>
                </a:lnTo>
                <a:lnTo>
                  <a:pt x="1000953" y="0"/>
                </a:lnTo>
                <a:close/>
              </a:path>
              <a:path w="1198245" h="285750">
                <a:moveTo>
                  <a:pt x="1045145" y="0"/>
                </a:moveTo>
                <a:lnTo>
                  <a:pt x="1012001" y="0"/>
                </a:lnTo>
                <a:lnTo>
                  <a:pt x="1012001" y="11015"/>
                </a:lnTo>
                <a:lnTo>
                  <a:pt x="1045145" y="11015"/>
                </a:lnTo>
                <a:lnTo>
                  <a:pt x="1045145" y="0"/>
                </a:lnTo>
                <a:close/>
              </a:path>
              <a:path w="1198245" h="285750">
                <a:moveTo>
                  <a:pt x="1066027" y="274241"/>
                </a:moveTo>
                <a:lnTo>
                  <a:pt x="1052704" y="274241"/>
                </a:lnTo>
                <a:lnTo>
                  <a:pt x="1051493" y="274739"/>
                </a:lnTo>
                <a:lnTo>
                  <a:pt x="1051493" y="285257"/>
                </a:lnTo>
                <a:lnTo>
                  <a:pt x="1054981" y="285257"/>
                </a:lnTo>
                <a:lnTo>
                  <a:pt x="1066027" y="274241"/>
                </a:lnTo>
                <a:close/>
              </a:path>
              <a:path w="1198245" h="285750">
                <a:moveTo>
                  <a:pt x="1071359" y="253353"/>
                </a:moveTo>
                <a:lnTo>
                  <a:pt x="1048779" y="275854"/>
                </a:lnTo>
                <a:lnTo>
                  <a:pt x="1051493" y="274739"/>
                </a:lnTo>
                <a:lnTo>
                  <a:pt x="1051493" y="274241"/>
                </a:lnTo>
                <a:lnTo>
                  <a:pt x="1066027" y="274241"/>
                </a:lnTo>
                <a:lnTo>
                  <a:pt x="1079161" y="261143"/>
                </a:lnTo>
                <a:lnTo>
                  <a:pt x="1071359" y="253353"/>
                </a:lnTo>
                <a:close/>
              </a:path>
              <a:path w="1198245" h="285750">
                <a:moveTo>
                  <a:pt x="1052704" y="274241"/>
                </a:moveTo>
                <a:lnTo>
                  <a:pt x="1051493" y="274241"/>
                </a:lnTo>
                <a:lnTo>
                  <a:pt x="1051493" y="274739"/>
                </a:lnTo>
                <a:lnTo>
                  <a:pt x="1052704" y="274241"/>
                </a:lnTo>
                <a:close/>
              </a:path>
              <a:path w="1198245" h="285750">
                <a:moveTo>
                  <a:pt x="1102614" y="222194"/>
                </a:moveTo>
                <a:lnTo>
                  <a:pt x="1079161" y="245564"/>
                </a:lnTo>
                <a:lnTo>
                  <a:pt x="1087011" y="253353"/>
                </a:lnTo>
                <a:lnTo>
                  <a:pt x="1110415" y="229982"/>
                </a:lnTo>
                <a:lnTo>
                  <a:pt x="1102614" y="222194"/>
                </a:lnTo>
                <a:close/>
              </a:path>
              <a:path w="1198245" h="285750">
                <a:moveTo>
                  <a:pt x="1133868" y="191035"/>
                </a:moveTo>
                <a:lnTo>
                  <a:pt x="1110415" y="214405"/>
                </a:lnTo>
                <a:lnTo>
                  <a:pt x="1118216" y="222194"/>
                </a:lnTo>
                <a:lnTo>
                  <a:pt x="1141669" y="198828"/>
                </a:lnTo>
                <a:lnTo>
                  <a:pt x="1133868" y="191035"/>
                </a:lnTo>
                <a:close/>
              </a:path>
              <a:path w="1198245" h="285750">
                <a:moveTo>
                  <a:pt x="1165122" y="159881"/>
                </a:moveTo>
                <a:lnTo>
                  <a:pt x="1141669" y="183247"/>
                </a:lnTo>
                <a:lnTo>
                  <a:pt x="1149470" y="191035"/>
                </a:lnTo>
                <a:lnTo>
                  <a:pt x="1172923" y="167670"/>
                </a:lnTo>
                <a:lnTo>
                  <a:pt x="1165122" y="159881"/>
                </a:lnTo>
                <a:close/>
              </a:path>
              <a:path w="1198245" h="285750">
                <a:moveTo>
                  <a:pt x="1182396" y="142629"/>
                </a:moveTo>
                <a:lnTo>
                  <a:pt x="1172923" y="152088"/>
                </a:lnTo>
                <a:lnTo>
                  <a:pt x="1180724" y="159881"/>
                </a:lnTo>
                <a:lnTo>
                  <a:pt x="1194119" y="146522"/>
                </a:lnTo>
                <a:lnTo>
                  <a:pt x="1186297" y="146522"/>
                </a:lnTo>
                <a:lnTo>
                  <a:pt x="1182396" y="142629"/>
                </a:lnTo>
                <a:close/>
              </a:path>
              <a:path w="1198245" h="285750">
                <a:moveTo>
                  <a:pt x="1186297" y="138733"/>
                </a:moveTo>
                <a:lnTo>
                  <a:pt x="1182396" y="142629"/>
                </a:lnTo>
                <a:lnTo>
                  <a:pt x="1186297" y="146522"/>
                </a:lnTo>
                <a:lnTo>
                  <a:pt x="1186297" y="138733"/>
                </a:lnTo>
                <a:close/>
              </a:path>
              <a:path w="1198245" h="285750">
                <a:moveTo>
                  <a:pt x="1194115" y="138733"/>
                </a:moveTo>
                <a:lnTo>
                  <a:pt x="1186297" y="138733"/>
                </a:lnTo>
                <a:lnTo>
                  <a:pt x="1186297" y="146522"/>
                </a:lnTo>
                <a:lnTo>
                  <a:pt x="1194119" y="146522"/>
                </a:lnTo>
                <a:lnTo>
                  <a:pt x="1198023" y="142628"/>
                </a:lnTo>
                <a:lnTo>
                  <a:pt x="1194115" y="138733"/>
                </a:lnTo>
                <a:close/>
              </a:path>
              <a:path w="1198245" h="285750">
                <a:moveTo>
                  <a:pt x="1184068" y="128722"/>
                </a:moveTo>
                <a:lnTo>
                  <a:pt x="1176266" y="136511"/>
                </a:lnTo>
                <a:lnTo>
                  <a:pt x="1182397" y="142628"/>
                </a:lnTo>
                <a:lnTo>
                  <a:pt x="1186297" y="138733"/>
                </a:lnTo>
                <a:lnTo>
                  <a:pt x="1194115" y="138733"/>
                </a:lnTo>
                <a:lnTo>
                  <a:pt x="1184068" y="128722"/>
                </a:lnTo>
                <a:close/>
              </a:path>
              <a:path w="1198245" h="285750">
                <a:moveTo>
                  <a:pt x="1152814" y="97563"/>
                </a:moveTo>
                <a:lnTo>
                  <a:pt x="1145012" y="105352"/>
                </a:lnTo>
                <a:lnTo>
                  <a:pt x="1168465" y="128722"/>
                </a:lnTo>
                <a:lnTo>
                  <a:pt x="1176266" y="120934"/>
                </a:lnTo>
                <a:lnTo>
                  <a:pt x="1152814" y="97563"/>
                </a:lnTo>
                <a:close/>
              </a:path>
              <a:path w="1198245" h="285750">
                <a:moveTo>
                  <a:pt x="1121608" y="66405"/>
                </a:moveTo>
                <a:lnTo>
                  <a:pt x="1113758" y="74193"/>
                </a:lnTo>
                <a:lnTo>
                  <a:pt x="1137211" y="97563"/>
                </a:lnTo>
                <a:lnTo>
                  <a:pt x="1145012" y="89775"/>
                </a:lnTo>
                <a:lnTo>
                  <a:pt x="1121608" y="66405"/>
                </a:lnTo>
                <a:close/>
              </a:path>
              <a:path w="1198245" h="285750">
                <a:moveTo>
                  <a:pt x="1090354" y="35246"/>
                </a:moveTo>
                <a:lnTo>
                  <a:pt x="1082504" y="43034"/>
                </a:lnTo>
                <a:lnTo>
                  <a:pt x="1105957" y="66405"/>
                </a:lnTo>
                <a:lnTo>
                  <a:pt x="1113758" y="58616"/>
                </a:lnTo>
                <a:lnTo>
                  <a:pt x="1090354" y="35246"/>
                </a:lnTo>
                <a:close/>
              </a:path>
              <a:path w="1198245" h="285750">
                <a:moveTo>
                  <a:pt x="1059100" y="4087"/>
                </a:moveTo>
                <a:lnTo>
                  <a:pt x="1051299" y="11880"/>
                </a:lnTo>
                <a:lnTo>
                  <a:pt x="1074703" y="35246"/>
                </a:lnTo>
                <a:lnTo>
                  <a:pt x="1082504" y="27457"/>
                </a:lnTo>
                <a:lnTo>
                  <a:pt x="1059100" y="4087"/>
                </a:lnTo>
                <a:close/>
              </a:path>
              <a:path w="1198245" h="285750">
                <a:moveTo>
                  <a:pt x="1040445" y="274241"/>
                </a:moveTo>
                <a:lnTo>
                  <a:pt x="1007301" y="274241"/>
                </a:lnTo>
                <a:lnTo>
                  <a:pt x="1007301" y="285257"/>
                </a:lnTo>
                <a:lnTo>
                  <a:pt x="1040445" y="285257"/>
                </a:lnTo>
                <a:lnTo>
                  <a:pt x="1040445" y="274241"/>
                </a:lnTo>
                <a:close/>
              </a:path>
              <a:path w="1198245" h="285750">
                <a:moveTo>
                  <a:pt x="996253" y="274241"/>
                </a:moveTo>
                <a:lnTo>
                  <a:pt x="963109" y="274241"/>
                </a:lnTo>
                <a:lnTo>
                  <a:pt x="963109" y="285257"/>
                </a:lnTo>
                <a:lnTo>
                  <a:pt x="996253" y="285257"/>
                </a:lnTo>
                <a:lnTo>
                  <a:pt x="996253" y="274241"/>
                </a:lnTo>
                <a:close/>
              </a:path>
              <a:path w="1198245" h="285750">
                <a:moveTo>
                  <a:pt x="952061" y="274241"/>
                </a:moveTo>
                <a:lnTo>
                  <a:pt x="918917" y="274241"/>
                </a:lnTo>
                <a:lnTo>
                  <a:pt x="918917" y="285257"/>
                </a:lnTo>
                <a:lnTo>
                  <a:pt x="952061" y="285257"/>
                </a:lnTo>
                <a:lnTo>
                  <a:pt x="952061" y="274241"/>
                </a:lnTo>
                <a:close/>
              </a:path>
              <a:path w="1198245" h="285750">
                <a:moveTo>
                  <a:pt x="907869" y="274241"/>
                </a:moveTo>
                <a:lnTo>
                  <a:pt x="874725" y="274241"/>
                </a:lnTo>
                <a:lnTo>
                  <a:pt x="874725" y="285257"/>
                </a:lnTo>
                <a:lnTo>
                  <a:pt x="907869" y="285257"/>
                </a:lnTo>
                <a:lnTo>
                  <a:pt x="907869" y="274241"/>
                </a:lnTo>
                <a:close/>
              </a:path>
              <a:path w="1198245" h="285750">
                <a:moveTo>
                  <a:pt x="863677" y="274241"/>
                </a:moveTo>
                <a:lnTo>
                  <a:pt x="830534" y="274241"/>
                </a:lnTo>
                <a:lnTo>
                  <a:pt x="830534" y="285257"/>
                </a:lnTo>
                <a:lnTo>
                  <a:pt x="863677" y="285257"/>
                </a:lnTo>
                <a:lnTo>
                  <a:pt x="863677" y="274241"/>
                </a:lnTo>
                <a:close/>
              </a:path>
              <a:path w="1198245" h="285750">
                <a:moveTo>
                  <a:pt x="819486" y="274241"/>
                </a:moveTo>
                <a:lnTo>
                  <a:pt x="786342" y="274241"/>
                </a:lnTo>
                <a:lnTo>
                  <a:pt x="786342" y="285257"/>
                </a:lnTo>
                <a:lnTo>
                  <a:pt x="819486" y="285257"/>
                </a:lnTo>
                <a:lnTo>
                  <a:pt x="819486" y="274241"/>
                </a:lnTo>
                <a:close/>
              </a:path>
              <a:path w="1198245" h="285750">
                <a:moveTo>
                  <a:pt x="775294" y="274241"/>
                </a:moveTo>
                <a:lnTo>
                  <a:pt x="742150" y="274241"/>
                </a:lnTo>
                <a:lnTo>
                  <a:pt x="742150" y="285257"/>
                </a:lnTo>
                <a:lnTo>
                  <a:pt x="775294" y="285257"/>
                </a:lnTo>
                <a:lnTo>
                  <a:pt x="775294" y="274241"/>
                </a:lnTo>
                <a:close/>
              </a:path>
              <a:path w="1198245" h="285750">
                <a:moveTo>
                  <a:pt x="731102" y="274241"/>
                </a:moveTo>
                <a:lnTo>
                  <a:pt x="697958" y="274241"/>
                </a:lnTo>
                <a:lnTo>
                  <a:pt x="697958" y="285257"/>
                </a:lnTo>
                <a:lnTo>
                  <a:pt x="731102" y="285257"/>
                </a:lnTo>
                <a:lnTo>
                  <a:pt x="731102" y="274241"/>
                </a:lnTo>
                <a:close/>
              </a:path>
              <a:path w="1198245" h="285750">
                <a:moveTo>
                  <a:pt x="686910" y="274241"/>
                </a:moveTo>
                <a:lnTo>
                  <a:pt x="653767" y="274241"/>
                </a:lnTo>
                <a:lnTo>
                  <a:pt x="653767" y="285257"/>
                </a:lnTo>
                <a:lnTo>
                  <a:pt x="686910" y="285257"/>
                </a:lnTo>
                <a:lnTo>
                  <a:pt x="686910" y="274241"/>
                </a:lnTo>
                <a:close/>
              </a:path>
              <a:path w="1198245" h="285750">
                <a:moveTo>
                  <a:pt x="642719" y="274241"/>
                </a:moveTo>
                <a:lnTo>
                  <a:pt x="609575" y="274241"/>
                </a:lnTo>
                <a:lnTo>
                  <a:pt x="609575" y="285257"/>
                </a:lnTo>
                <a:lnTo>
                  <a:pt x="642719" y="285257"/>
                </a:lnTo>
                <a:lnTo>
                  <a:pt x="642719" y="274241"/>
                </a:lnTo>
                <a:close/>
              </a:path>
              <a:path w="1198245" h="285750">
                <a:moveTo>
                  <a:pt x="598527" y="274241"/>
                </a:moveTo>
                <a:lnTo>
                  <a:pt x="565383" y="274241"/>
                </a:lnTo>
                <a:lnTo>
                  <a:pt x="565383" y="285257"/>
                </a:lnTo>
                <a:lnTo>
                  <a:pt x="598527" y="285257"/>
                </a:lnTo>
                <a:lnTo>
                  <a:pt x="598527" y="274241"/>
                </a:lnTo>
                <a:close/>
              </a:path>
              <a:path w="1198245" h="285750">
                <a:moveTo>
                  <a:pt x="554335" y="274241"/>
                </a:moveTo>
                <a:lnTo>
                  <a:pt x="521191" y="274241"/>
                </a:lnTo>
                <a:lnTo>
                  <a:pt x="521191" y="285257"/>
                </a:lnTo>
                <a:lnTo>
                  <a:pt x="554335" y="285257"/>
                </a:lnTo>
                <a:lnTo>
                  <a:pt x="554335" y="274241"/>
                </a:lnTo>
                <a:close/>
              </a:path>
              <a:path w="1198245" h="285750">
                <a:moveTo>
                  <a:pt x="510143" y="274241"/>
                </a:moveTo>
                <a:lnTo>
                  <a:pt x="476999" y="274241"/>
                </a:lnTo>
                <a:lnTo>
                  <a:pt x="476999" y="285257"/>
                </a:lnTo>
                <a:lnTo>
                  <a:pt x="510143" y="285257"/>
                </a:lnTo>
                <a:lnTo>
                  <a:pt x="510143" y="274241"/>
                </a:lnTo>
                <a:close/>
              </a:path>
              <a:path w="1198245" h="285750">
                <a:moveTo>
                  <a:pt x="465951" y="274241"/>
                </a:moveTo>
                <a:lnTo>
                  <a:pt x="432808" y="274241"/>
                </a:lnTo>
                <a:lnTo>
                  <a:pt x="432808" y="285257"/>
                </a:lnTo>
                <a:lnTo>
                  <a:pt x="465951" y="285257"/>
                </a:lnTo>
                <a:lnTo>
                  <a:pt x="465951" y="274241"/>
                </a:lnTo>
                <a:close/>
              </a:path>
              <a:path w="1198245" h="285750">
                <a:moveTo>
                  <a:pt x="421760" y="274241"/>
                </a:moveTo>
                <a:lnTo>
                  <a:pt x="388616" y="274241"/>
                </a:lnTo>
                <a:lnTo>
                  <a:pt x="388616" y="285257"/>
                </a:lnTo>
                <a:lnTo>
                  <a:pt x="421760" y="285257"/>
                </a:lnTo>
                <a:lnTo>
                  <a:pt x="421760" y="274241"/>
                </a:lnTo>
                <a:close/>
              </a:path>
              <a:path w="1198245" h="285750">
                <a:moveTo>
                  <a:pt x="377568" y="274241"/>
                </a:moveTo>
                <a:lnTo>
                  <a:pt x="344424" y="274241"/>
                </a:lnTo>
                <a:lnTo>
                  <a:pt x="344424" y="285257"/>
                </a:lnTo>
                <a:lnTo>
                  <a:pt x="377568" y="285257"/>
                </a:lnTo>
                <a:lnTo>
                  <a:pt x="377568" y="274241"/>
                </a:lnTo>
                <a:close/>
              </a:path>
              <a:path w="1198245" h="285750">
                <a:moveTo>
                  <a:pt x="333376" y="274241"/>
                </a:moveTo>
                <a:lnTo>
                  <a:pt x="300232" y="274241"/>
                </a:lnTo>
                <a:lnTo>
                  <a:pt x="300232" y="285257"/>
                </a:lnTo>
                <a:lnTo>
                  <a:pt x="333376" y="285257"/>
                </a:lnTo>
                <a:lnTo>
                  <a:pt x="333376" y="274241"/>
                </a:lnTo>
                <a:close/>
              </a:path>
              <a:path w="1198245" h="285750">
                <a:moveTo>
                  <a:pt x="289184" y="274241"/>
                </a:moveTo>
                <a:lnTo>
                  <a:pt x="256040" y="274241"/>
                </a:lnTo>
                <a:lnTo>
                  <a:pt x="256040" y="285257"/>
                </a:lnTo>
                <a:lnTo>
                  <a:pt x="289184" y="285257"/>
                </a:lnTo>
                <a:lnTo>
                  <a:pt x="289184" y="274241"/>
                </a:lnTo>
                <a:close/>
              </a:path>
              <a:path w="1198245" h="285750">
                <a:moveTo>
                  <a:pt x="244993" y="274241"/>
                </a:moveTo>
                <a:lnTo>
                  <a:pt x="211849" y="274241"/>
                </a:lnTo>
                <a:lnTo>
                  <a:pt x="211849" y="285257"/>
                </a:lnTo>
                <a:lnTo>
                  <a:pt x="244993" y="285257"/>
                </a:lnTo>
                <a:lnTo>
                  <a:pt x="244993" y="274241"/>
                </a:lnTo>
                <a:close/>
              </a:path>
              <a:path w="1198245" h="285750">
                <a:moveTo>
                  <a:pt x="200801" y="274241"/>
                </a:moveTo>
                <a:lnTo>
                  <a:pt x="167657" y="274241"/>
                </a:lnTo>
                <a:lnTo>
                  <a:pt x="167657" y="285257"/>
                </a:lnTo>
                <a:lnTo>
                  <a:pt x="200801" y="285257"/>
                </a:lnTo>
                <a:lnTo>
                  <a:pt x="200801" y="274241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298121" y="161548"/>
            <a:ext cx="105813" cy="10553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7323210" y="167757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4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1173841" y="6555545"/>
            <a:ext cx="2216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69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7527" y="232409"/>
            <a:ext cx="12274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Pre</a:t>
            </a:r>
            <a:r>
              <a:rPr spc="-10" dirty="0"/>
              <a:t>m</a:t>
            </a:r>
            <a:r>
              <a:rPr dirty="0"/>
              <a:t>essa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209273" y="6543354"/>
            <a:ext cx="221615" cy="20827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7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3715" y="890803"/>
            <a:ext cx="10788650" cy="2373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8255" indent="-286385">
              <a:lnSpc>
                <a:spcPct val="1501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L'Istituzione scolastica è un'organizzazione complessa, nella quale coesistono diverse figure a cui sono assegnate  responsabilità e compiti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definiti.</a:t>
            </a:r>
            <a:endParaRPr sz="1600">
              <a:latin typeface="Arial"/>
              <a:cs typeface="Arial"/>
            </a:endParaRPr>
          </a:p>
          <a:p>
            <a:pPr marL="299085" marR="5080" indent="-286385">
              <a:lnSpc>
                <a:spcPct val="150000"/>
              </a:lnSpc>
              <a:spcBef>
                <a:spcPts val="600"/>
              </a:spcBef>
              <a:buChar char="•"/>
              <a:tabLst>
                <a:tab pos="299085" algn="l"/>
                <a:tab pos="299720" algn="l"/>
                <a:tab pos="2553335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Il  D.Lgs. </a:t>
            </a:r>
            <a:r>
              <a:rPr sz="16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n.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297/1994	prevede disposizioni specifiche inerenti alla struttura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nonché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alle funzioni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degli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Organi  collegiali.</a:t>
            </a:r>
            <a:endParaRPr sz="1600">
              <a:latin typeface="Arial"/>
              <a:cs typeface="Arial"/>
            </a:endParaRPr>
          </a:p>
          <a:p>
            <a:pPr marL="299085" marR="5080" indent="-286385">
              <a:lnSpc>
                <a:spcPct val="150000"/>
              </a:lnSpc>
              <a:spcBef>
                <a:spcPts val="600"/>
              </a:spcBef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Si evidenzia, tuttavia, che anche alla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luce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della L. 107/2015, e delle novità da questa apportate,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materia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esame  dovrà essere oggetto di revisione</a:t>
            </a:r>
            <a:r>
              <a:rPr sz="1600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normativa.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4955540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Gestione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La gestione patrimoniale dei beni e degli inventari</a:t>
            </a:r>
            <a:r>
              <a:rPr sz="1600" b="0" spc="65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(2/5)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51532" y="1988820"/>
            <a:ext cx="8856345" cy="0"/>
          </a:xfrm>
          <a:custGeom>
            <a:avLst/>
            <a:gdLst/>
            <a:ahLst/>
            <a:cxnLst/>
            <a:rect l="l" t="t" r="r" b="b"/>
            <a:pathLst>
              <a:path w="8856345">
                <a:moveTo>
                  <a:pt x="0" y="0"/>
                </a:moveTo>
                <a:lnTo>
                  <a:pt x="8855964" y="0"/>
                </a:lnTo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467482" y="1193224"/>
            <a:ext cx="8592820" cy="65913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1600" spc="-15" dirty="0">
                <a:solidFill>
                  <a:srgbClr val="001F5F"/>
                </a:solidFill>
                <a:latin typeface="Arial"/>
                <a:cs typeface="Arial"/>
              </a:rPr>
              <a:t>Vengono</a:t>
            </a:r>
            <a:r>
              <a:rPr sz="1600" spc="2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inoltre</a:t>
            </a:r>
            <a:r>
              <a:rPr sz="1600" spc="2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individuati</a:t>
            </a:r>
            <a:r>
              <a:rPr sz="1600" spc="2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600" spc="2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soggetti</a:t>
            </a:r>
            <a:r>
              <a:rPr sz="1600" b="1" spc="2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coinvolti</a:t>
            </a:r>
            <a:r>
              <a:rPr sz="1600" b="1" spc="2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nella</a:t>
            </a:r>
            <a:r>
              <a:rPr sz="1600" b="1" spc="2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gestione</a:t>
            </a:r>
            <a:r>
              <a:rPr sz="1600" b="1" spc="3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del</a:t>
            </a:r>
            <a:r>
              <a:rPr sz="1600" b="1" spc="2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patrimonio</a:t>
            </a:r>
            <a:r>
              <a:rPr sz="1600" b="1" spc="2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600" spc="2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delineati</a:t>
            </a:r>
            <a:r>
              <a:rPr sz="1600" spc="2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relativi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compiti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29768" y="1293888"/>
            <a:ext cx="1566671" cy="627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2855" y="1417281"/>
            <a:ext cx="918971" cy="4221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55676" y="1319783"/>
            <a:ext cx="1464945" cy="525780"/>
          </a:xfrm>
          <a:prstGeom prst="rect">
            <a:avLst/>
          </a:prstGeom>
          <a:solidFill>
            <a:srgbClr val="28649C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Times New Roman"/>
              <a:cs typeface="Times New Roman"/>
            </a:endParaRPr>
          </a:p>
          <a:p>
            <a:pPr marL="414655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Inventari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9188" y="1061973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1F487C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28116" y="816863"/>
            <a:ext cx="519684" cy="5044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54351" y="1255763"/>
            <a:ext cx="210413" cy="5699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80260" y="1336547"/>
            <a:ext cx="108585" cy="467995"/>
          </a:xfrm>
          <a:custGeom>
            <a:avLst/>
            <a:gdLst/>
            <a:ahLst/>
            <a:cxnLst/>
            <a:rect l="l" t="t" r="r" b="b"/>
            <a:pathLst>
              <a:path w="108585" h="467994">
                <a:moveTo>
                  <a:pt x="0" y="0"/>
                </a:moveTo>
                <a:lnTo>
                  <a:pt x="0" y="467867"/>
                </a:lnTo>
                <a:lnTo>
                  <a:pt x="108203" y="233934"/>
                </a:lnTo>
                <a:lnTo>
                  <a:pt x="0" y="0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1969" y="2809494"/>
            <a:ext cx="504825" cy="502920"/>
          </a:xfrm>
          <a:custGeom>
            <a:avLst/>
            <a:gdLst/>
            <a:ahLst/>
            <a:cxnLst/>
            <a:rect l="l" t="t" r="r" b="b"/>
            <a:pathLst>
              <a:path w="504825" h="502920">
                <a:moveTo>
                  <a:pt x="0" y="251459"/>
                </a:moveTo>
                <a:lnTo>
                  <a:pt x="4063" y="206243"/>
                </a:lnTo>
                <a:lnTo>
                  <a:pt x="15780" y="163693"/>
                </a:lnTo>
                <a:lnTo>
                  <a:pt x="34436" y="124516"/>
                </a:lnTo>
                <a:lnTo>
                  <a:pt x="59321" y="89422"/>
                </a:lnTo>
                <a:lnTo>
                  <a:pt x="89720" y="59120"/>
                </a:lnTo>
                <a:lnTo>
                  <a:pt x="124922" y="34318"/>
                </a:lnTo>
                <a:lnTo>
                  <a:pt x="164215" y="15725"/>
                </a:lnTo>
                <a:lnTo>
                  <a:pt x="206886" y="4049"/>
                </a:lnTo>
                <a:lnTo>
                  <a:pt x="252222" y="0"/>
                </a:lnTo>
                <a:lnTo>
                  <a:pt x="297557" y="4049"/>
                </a:lnTo>
                <a:lnTo>
                  <a:pt x="340228" y="15725"/>
                </a:lnTo>
                <a:lnTo>
                  <a:pt x="379521" y="34318"/>
                </a:lnTo>
                <a:lnTo>
                  <a:pt x="414723" y="59120"/>
                </a:lnTo>
                <a:lnTo>
                  <a:pt x="445122" y="89422"/>
                </a:lnTo>
                <a:lnTo>
                  <a:pt x="470007" y="124516"/>
                </a:lnTo>
                <a:lnTo>
                  <a:pt x="488663" y="163693"/>
                </a:lnTo>
                <a:lnTo>
                  <a:pt x="500380" y="206243"/>
                </a:lnTo>
                <a:lnTo>
                  <a:pt x="504443" y="251459"/>
                </a:lnTo>
                <a:lnTo>
                  <a:pt x="500380" y="296676"/>
                </a:lnTo>
                <a:lnTo>
                  <a:pt x="488663" y="339226"/>
                </a:lnTo>
                <a:lnTo>
                  <a:pt x="470007" y="378403"/>
                </a:lnTo>
                <a:lnTo>
                  <a:pt x="445122" y="413497"/>
                </a:lnTo>
                <a:lnTo>
                  <a:pt x="414723" y="443799"/>
                </a:lnTo>
                <a:lnTo>
                  <a:pt x="379521" y="468601"/>
                </a:lnTo>
                <a:lnTo>
                  <a:pt x="340228" y="487194"/>
                </a:lnTo>
                <a:lnTo>
                  <a:pt x="297557" y="498870"/>
                </a:lnTo>
                <a:lnTo>
                  <a:pt x="252222" y="502919"/>
                </a:lnTo>
                <a:lnTo>
                  <a:pt x="206886" y="498870"/>
                </a:lnTo>
                <a:lnTo>
                  <a:pt x="164215" y="487194"/>
                </a:lnTo>
                <a:lnTo>
                  <a:pt x="124922" y="468601"/>
                </a:lnTo>
                <a:lnTo>
                  <a:pt x="89720" y="443799"/>
                </a:lnTo>
                <a:lnTo>
                  <a:pt x="59321" y="413497"/>
                </a:lnTo>
                <a:lnTo>
                  <a:pt x="34436" y="378403"/>
                </a:lnTo>
                <a:lnTo>
                  <a:pt x="15780" y="339226"/>
                </a:lnTo>
                <a:lnTo>
                  <a:pt x="4063" y="296676"/>
                </a:lnTo>
                <a:lnTo>
                  <a:pt x="0" y="251459"/>
                </a:lnTo>
                <a:close/>
              </a:path>
            </a:pathLst>
          </a:custGeom>
          <a:ln w="28956">
            <a:solidFill>
              <a:srgbClr val="FBD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1969" y="4716017"/>
            <a:ext cx="504825" cy="504825"/>
          </a:xfrm>
          <a:custGeom>
            <a:avLst/>
            <a:gdLst/>
            <a:ahLst/>
            <a:cxnLst/>
            <a:rect l="l" t="t" r="r" b="b"/>
            <a:pathLst>
              <a:path w="504825" h="504825">
                <a:moveTo>
                  <a:pt x="0" y="252221"/>
                </a:moveTo>
                <a:lnTo>
                  <a:pt x="4063" y="206879"/>
                </a:lnTo>
                <a:lnTo>
                  <a:pt x="15780" y="164205"/>
                </a:lnTo>
                <a:lnTo>
                  <a:pt x="34436" y="124911"/>
                </a:lnTo>
                <a:lnTo>
                  <a:pt x="59321" y="89710"/>
                </a:lnTo>
                <a:lnTo>
                  <a:pt x="89720" y="59312"/>
                </a:lnTo>
                <a:lnTo>
                  <a:pt x="124922" y="34431"/>
                </a:lnTo>
                <a:lnTo>
                  <a:pt x="164215" y="15777"/>
                </a:lnTo>
                <a:lnTo>
                  <a:pt x="206886" y="4062"/>
                </a:lnTo>
                <a:lnTo>
                  <a:pt x="252222" y="0"/>
                </a:lnTo>
                <a:lnTo>
                  <a:pt x="297557" y="4062"/>
                </a:lnTo>
                <a:lnTo>
                  <a:pt x="340228" y="15777"/>
                </a:lnTo>
                <a:lnTo>
                  <a:pt x="379521" y="34431"/>
                </a:lnTo>
                <a:lnTo>
                  <a:pt x="414723" y="59312"/>
                </a:lnTo>
                <a:lnTo>
                  <a:pt x="445122" y="89710"/>
                </a:lnTo>
                <a:lnTo>
                  <a:pt x="470007" y="124911"/>
                </a:lnTo>
                <a:lnTo>
                  <a:pt x="488663" y="164205"/>
                </a:lnTo>
                <a:lnTo>
                  <a:pt x="500380" y="206879"/>
                </a:lnTo>
                <a:lnTo>
                  <a:pt x="504443" y="252221"/>
                </a:lnTo>
                <a:lnTo>
                  <a:pt x="500380" y="297564"/>
                </a:lnTo>
                <a:lnTo>
                  <a:pt x="488663" y="340238"/>
                </a:lnTo>
                <a:lnTo>
                  <a:pt x="470007" y="379532"/>
                </a:lnTo>
                <a:lnTo>
                  <a:pt x="445122" y="414733"/>
                </a:lnTo>
                <a:lnTo>
                  <a:pt x="414723" y="445131"/>
                </a:lnTo>
                <a:lnTo>
                  <a:pt x="379521" y="470012"/>
                </a:lnTo>
                <a:lnTo>
                  <a:pt x="340228" y="488666"/>
                </a:lnTo>
                <a:lnTo>
                  <a:pt x="297557" y="500381"/>
                </a:lnTo>
                <a:lnTo>
                  <a:pt x="252222" y="504443"/>
                </a:lnTo>
                <a:lnTo>
                  <a:pt x="206886" y="500381"/>
                </a:lnTo>
                <a:lnTo>
                  <a:pt x="164215" y="488666"/>
                </a:lnTo>
                <a:lnTo>
                  <a:pt x="124922" y="470012"/>
                </a:lnTo>
                <a:lnTo>
                  <a:pt x="89720" y="445131"/>
                </a:lnTo>
                <a:lnTo>
                  <a:pt x="59321" y="414733"/>
                </a:lnTo>
                <a:lnTo>
                  <a:pt x="34436" y="379532"/>
                </a:lnTo>
                <a:lnTo>
                  <a:pt x="15780" y="340238"/>
                </a:lnTo>
                <a:lnTo>
                  <a:pt x="4063" y="297564"/>
                </a:lnTo>
                <a:lnTo>
                  <a:pt x="0" y="252221"/>
                </a:lnTo>
                <a:close/>
              </a:path>
            </a:pathLst>
          </a:custGeom>
          <a:ln w="28956">
            <a:solidFill>
              <a:srgbClr val="FBD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455599" y="2198497"/>
          <a:ext cx="10765155" cy="39992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6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9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545">
                <a:tc>
                  <a:txBody>
                    <a:bodyPr/>
                    <a:lstStyle/>
                    <a:p>
                      <a:pPr marL="829944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Soggetti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Funzioni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34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73735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400" b="1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CONSEGNATARIO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0690" indent="-342900">
                        <a:lnSpc>
                          <a:spcPct val="100000"/>
                        </a:lnSpc>
                        <a:spcBef>
                          <a:spcPts val="800"/>
                        </a:spcBef>
                        <a:buAutoNum type="alphaLcParenR"/>
                        <a:tabLst>
                          <a:tab pos="440690" algn="l"/>
                          <a:tab pos="441325" algn="l"/>
                        </a:tabLst>
                      </a:pP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conserva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 gestisce i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beni dell’Istituzione</a:t>
                      </a:r>
                      <a:r>
                        <a:rPr sz="1400" spc="-12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scolastica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40690" indent="-342900">
                        <a:lnSpc>
                          <a:spcPct val="100000"/>
                        </a:lnSpc>
                        <a:spcBef>
                          <a:spcPts val="120"/>
                        </a:spcBef>
                        <a:buAutoNum type="alphaLcParenR"/>
                        <a:tabLst>
                          <a:tab pos="440690" algn="l"/>
                          <a:tab pos="441325" algn="l"/>
                        </a:tabLst>
                      </a:pP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distribuisce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gli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oggetti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di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cancelleria,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gli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stampati e altro materiale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di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facile</a:t>
                      </a:r>
                      <a:r>
                        <a:rPr sz="1400" spc="-229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consumo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40690" indent="-342900">
                        <a:lnSpc>
                          <a:spcPct val="100000"/>
                        </a:lnSpc>
                        <a:spcBef>
                          <a:spcPts val="120"/>
                        </a:spcBef>
                        <a:buAutoNum type="alphaLcParenR"/>
                        <a:tabLst>
                          <a:tab pos="440690" algn="l"/>
                          <a:tab pos="441325" algn="l"/>
                        </a:tabLst>
                      </a:pPr>
                      <a:r>
                        <a:rPr sz="14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cura la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manutenzione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dei beni mobili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degli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arredi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di</a:t>
                      </a:r>
                      <a:r>
                        <a:rPr sz="1400" spc="-16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ufficio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40690" indent="-342900">
                        <a:lnSpc>
                          <a:spcPct val="100000"/>
                        </a:lnSpc>
                        <a:spcBef>
                          <a:spcPts val="120"/>
                        </a:spcBef>
                        <a:buAutoNum type="alphaLcParenR"/>
                        <a:tabLst>
                          <a:tab pos="440690" algn="l"/>
                          <a:tab pos="441325" algn="l"/>
                        </a:tabLst>
                      </a:pPr>
                      <a:r>
                        <a:rPr sz="14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cura il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livello delle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scorte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operative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necessarie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ad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assicurare il regolare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funzionamento degli</a:t>
                      </a:r>
                      <a:r>
                        <a:rPr sz="1400" spc="-204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uffici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40690" marR="75565" indent="-342900">
                        <a:lnSpc>
                          <a:spcPct val="106400"/>
                        </a:lnSpc>
                        <a:spcBef>
                          <a:spcPts val="15"/>
                        </a:spcBef>
                        <a:buAutoNum type="alphaLcParenR"/>
                        <a:tabLst>
                          <a:tab pos="440690" algn="l"/>
                          <a:tab pos="441325" algn="l"/>
                        </a:tabLst>
                      </a:pPr>
                      <a:r>
                        <a:rPr sz="14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vigila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sul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regolare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corretto uso </a:t>
                      </a:r>
                      <a:r>
                        <a:rPr sz="14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bei beni affidati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agli utilizzatori finali, che fruiscono del bene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o 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consumano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il</a:t>
                      </a:r>
                      <a:r>
                        <a:rPr sz="1400" spc="-3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materiale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40690" marR="76200" indent="-342900">
                        <a:lnSpc>
                          <a:spcPct val="107100"/>
                        </a:lnSpc>
                        <a:buAutoNum type="alphaLcParenR"/>
                        <a:tabLst>
                          <a:tab pos="440690" algn="l"/>
                          <a:tab pos="441325" algn="l"/>
                        </a:tabLst>
                      </a:pPr>
                      <a:r>
                        <a:rPr sz="14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vigila, verifica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riscontra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il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regolare adempimento delle prestazioni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delle prescrizioni contenute  nei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patti negoziali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sottoscritti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con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gli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affidatari delle forniture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di beni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-17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servizi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>
                        <a:alpha val="5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570">
                <a:tc>
                  <a:txBody>
                    <a:bodyPr/>
                    <a:lstStyle/>
                    <a:p>
                      <a:pPr marL="673735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SOSTITUTO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73735">
                        <a:lnSpc>
                          <a:spcPct val="100000"/>
                        </a:lnSpc>
                      </a:pPr>
                      <a:r>
                        <a:rPr sz="1400" b="1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CONSEGNATARIO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384810" indent="-2870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84810" algn="l"/>
                          <a:tab pos="385445" algn="l"/>
                        </a:tabLst>
                      </a:pPr>
                      <a:r>
                        <a:rPr sz="14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sostituisce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il Consegnatario in caso di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assenza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o di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impedimento</a:t>
                      </a:r>
                      <a:r>
                        <a:rPr sz="1400" b="1" spc="-27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temporaneo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>
                        <a:alpha val="5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4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73735" marR="318135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4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SUB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-  </a:t>
                      </a:r>
                      <a:r>
                        <a:rPr sz="14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SEG</a:t>
                      </a:r>
                      <a:r>
                        <a:rPr sz="14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spc="-15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-10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00" b="1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350" b="1" baseline="2469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*</a:t>
                      </a:r>
                      <a:endParaRPr sz="1350" baseline="24691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40690" indent="-342900">
                        <a:lnSpc>
                          <a:spcPct val="100000"/>
                        </a:lnSpc>
                        <a:buChar char="•"/>
                        <a:tabLst>
                          <a:tab pos="440690" algn="l"/>
                          <a:tab pos="441325" algn="l"/>
                        </a:tabLst>
                      </a:pPr>
                      <a:r>
                        <a:rPr sz="14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rispondono della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consistenza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 della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conservazione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dei </a:t>
                      </a:r>
                      <a:r>
                        <a:rPr sz="14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beni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ad essi</a:t>
                      </a:r>
                      <a:r>
                        <a:rPr sz="1400" b="1" spc="-229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affidati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40690" indent="-342900">
                        <a:lnSpc>
                          <a:spcPct val="100000"/>
                        </a:lnSpc>
                        <a:spcBef>
                          <a:spcPts val="120"/>
                        </a:spcBef>
                        <a:buChar char="•"/>
                        <a:tabLst>
                          <a:tab pos="440690" algn="l"/>
                          <a:tab pos="441325" algn="l"/>
                        </a:tabLst>
                      </a:pPr>
                      <a:r>
                        <a:rPr sz="14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comunicano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al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consegnatario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le </a:t>
                      </a:r>
                      <a:r>
                        <a:rPr sz="1400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variazioni intervenute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durante l'esercizio</a:t>
                      </a:r>
                      <a:r>
                        <a:rPr sz="1400" spc="-2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finanziario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>
                        <a:alpha val="5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object 19"/>
          <p:cNvSpPr/>
          <p:nvPr/>
        </p:nvSpPr>
        <p:spPr>
          <a:xfrm>
            <a:off x="521969" y="5528309"/>
            <a:ext cx="504825" cy="502920"/>
          </a:xfrm>
          <a:custGeom>
            <a:avLst/>
            <a:gdLst/>
            <a:ahLst/>
            <a:cxnLst/>
            <a:rect l="l" t="t" r="r" b="b"/>
            <a:pathLst>
              <a:path w="504825" h="502920">
                <a:moveTo>
                  <a:pt x="0" y="251459"/>
                </a:moveTo>
                <a:lnTo>
                  <a:pt x="4063" y="206260"/>
                </a:lnTo>
                <a:lnTo>
                  <a:pt x="15780" y="163718"/>
                </a:lnTo>
                <a:lnTo>
                  <a:pt x="34436" y="124544"/>
                </a:lnTo>
                <a:lnTo>
                  <a:pt x="59321" y="89448"/>
                </a:lnTo>
                <a:lnTo>
                  <a:pt x="89720" y="59141"/>
                </a:lnTo>
                <a:lnTo>
                  <a:pt x="124922" y="34332"/>
                </a:lnTo>
                <a:lnTo>
                  <a:pt x="164215" y="15732"/>
                </a:lnTo>
                <a:lnTo>
                  <a:pt x="206886" y="4051"/>
                </a:lnTo>
                <a:lnTo>
                  <a:pt x="252222" y="0"/>
                </a:lnTo>
                <a:lnTo>
                  <a:pt x="297557" y="4051"/>
                </a:lnTo>
                <a:lnTo>
                  <a:pt x="340228" y="15732"/>
                </a:lnTo>
                <a:lnTo>
                  <a:pt x="379521" y="34332"/>
                </a:lnTo>
                <a:lnTo>
                  <a:pt x="414723" y="59141"/>
                </a:lnTo>
                <a:lnTo>
                  <a:pt x="445122" y="89448"/>
                </a:lnTo>
                <a:lnTo>
                  <a:pt x="470007" y="124544"/>
                </a:lnTo>
                <a:lnTo>
                  <a:pt x="488663" y="163718"/>
                </a:lnTo>
                <a:lnTo>
                  <a:pt x="500380" y="206260"/>
                </a:lnTo>
                <a:lnTo>
                  <a:pt x="504443" y="251459"/>
                </a:lnTo>
                <a:lnTo>
                  <a:pt x="500380" y="296659"/>
                </a:lnTo>
                <a:lnTo>
                  <a:pt x="488663" y="339201"/>
                </a:lnTo>
                <a:lnTo>
                  <a:pt x="470007" y="378375"/>
                </a:lnTo>
                <a:lnTo>
                  <a:pt x="445122" y="413471"/>
                </a:lnTo>
                <a:lnTo>
                  <a:pt x="414723" y="443778"/>
                </a:lnTo>
                <a:lnTo>
                  <a:pt x="379521" y="468587"/>
                </a:lnTo>
                <a:lnTo>
                  <a:pt x="340228" y="487187"/>
                </a:lnTo>
                <a:lnTo>
                  <a:pt x="297557" y="498868"/>
                </a:lnTo>
                <a:lnTo>
                  <a:pt x="252222" y="502919"/>
                </a:lnTo>
                <a:lnTo>
                  <a:pt x="206886" y="498868"/>
                </a:lnTo>
                <a:lnTo>
                  <a:pt x="164215" y="487187"/>
                </a:lnTo>
                <a:lnTo>
                  <a:pt x="124922" y="468587"/>
                </a:lnTo>
                <a:lnTo>
                  <a:pt x="89720" y="443778"/>
                </a:lnTo>
                <a:lnTo>
                  <a:pt x="59321" y="413471"/>
                </a:lnTo>
                <a:lnTo>
                  <a:pt x="34436" y="378375"/>
                </a:lnTo>
                <a:lnTo>
                  <a:pt x="15780" y="339201"/>
                </a:lnTo>
                <a:lnTo>
                  <a:pt x="4063" y="296659"/>
                </a:lnTo>
                <a:lnTo>
                  <a:pt x="0" y="251459"/>
                </a:lnTo>
                <a:close/>
              </a:path>
            </a:pathLst>
          </a:custGeom>
          <a:ln w="28956">
            <a:solidFill>
              <a:srgbClr val="FBD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14019" y="6412788"/>
            <a:ext cx="61353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75" spc="-7" baseline="25641" dirty="0">
                <a:solidFill>
                  <a:srgbClr val="001F5F"/>
                </a:solidFill>
                <a:latin typeface="Arial"/>
                <a:cs typeface="Arial"/>
              </a:rPr>
              <a:t>*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Facoltà di nomina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nel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caso di particolare complessità e di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dislocazione dell’istituzione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scolastica </a:t>
            </a:r>
            <a:r>
              <a:rPr sz="1000" dirty="0">
                <a:solidFill>
                  <a:srgbClr val="001F5F"/>
                </a:solidFill>
                <a:latin typeface="Arial"/>
                <a:cs typeface="Arial"/>
              </a:rPr>
              <a:t>su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più</a:t>
            </a:r>
            <a:r>
              <a:rPr sz="1000" spc="2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plessi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83691" y="2897123"/>
            <a:ext cx="379476" cy="3794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65404" y="4779264"/>
            <a:ext cx="416052" cy="4175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4840" y="5631179"/>
            <a:ext cx="312420" cy="3139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55537" y="207939"/>
            <a:ext cx="1135031" cy="2812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67748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971056" y="0"/>
                </a:moveTo>
                <a:lnTo>
                  <a:pt x="0" y="0"/>
                </a:lnTo>
                <a:lnTo>
                  <a:pt x="0" y="236554"/>
                </a:lnTo>
                <a:lnTo>
                  <a:pt x="971056" y="236554"/>
                </a:lnTo>
                <a:lnTo>
                  <a:pt x="1089676" y="118276"/>
                </a:lnTo>
                <a:lnTo>
                  <a:pt x="971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267748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0" y="0"/>
                </a:moveTo>
                <a:lnTo>
                  <a:pt x="971056" y="0"/>
                </a:lnTo>
                <a:lnTo>
                  <a:pt x="1089676" y="118276"/>
                </a:lnTo>
                <a:lnTo>
                  <a:pt x="971056" y="236554"/>
                </a:lnTo>
                <a:lnTo>
                  <a:pt x="0" y="236554"/>
                </a:lnTo>
                <a:lnTo>
                  <a:pt x="0" y="0"/>
                </a:lnTo>
                <a:close/>
              </a:path>
            </a:pathLst>
          </a:custGeom>
          <a:ln w="463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494148" y="282902"/>
            <a:ext cx="57721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Programmazione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295788" y="207939"/>
            <a:ext cx="1139682" cy="28126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311487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971637" y="0"/>
                </a:moveTo>
                <a:lnTo>
                  <a:pt x="0" y="0"/>
                </a:lnTo>
                <a:lnTo>
                  <a:pt x="118620" y="118276"/>
                </a:lnTo>
                <a:lnTo>
                  <a:pt x="0" y="236554"/>
                </a:lnTo>
                <a:lnTo>
                  <a:pt x="971637" y="236554"/>
                </a:lnTo>
                <a:lnTo>
                  <a:pt x="1090257" y="118276"/>
                </a:lnTo>
                <a:lnTo>
                  <a:pt x="971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311487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0" y="0"/>
                </a:moveTo>
                <a:lnTo>
                  <a:pt x="971637" y="0"/>
                </a:lnTo>
                <a:lnTo>
                  <a:pt x="1090257" y="118276"/>
                </a:lnTo>
                <a:lnTo>
                  <a:pt x="971637" y="236554"/>
                </a:lnTo>
                <a:lnTo>
                  <a:pt x="0" y="236554"/>
                </a:lnTo>
                <a:lnTo>
                  <a:pt x="118620" y="118276"/>
                </a:lnTo>
                <a:lnTo>
                  <a:pt x="0" y="0"/>
                </a:lnTo>
                <a:close/>
              </a:path>
            </a:pathLst>
          </a:custGeom>
          <a:ln w="463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698840" y="282902"/>
            <a:ext cx="31623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001F5F"/>
                </a:solidFill>
                <a:latin typeface="Arial"/>
                <a:cs typeface="Arial"/>
              </a:rPr>
              <a:t>Ge</a:t>
            </a:r>
            <a:r>
              <a:rPr sz="500" b="1" spc="1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500" b="1" spc="10" dirty="0">
                <a:solidFill>
                  <a:srgbClr val="001F5F"/>
                </a:solidFill>
                <a:latin typeface="Arial"/>
                <a:cs typeface="Arial"/>
              </a:rPr>
              <a:t>ti</a:t>
            </a:r>
            <a:r>
              <a:rPr sz="500" b="1" spc="15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500" b="1" spc="2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340691" y="207939"/>
            <a:ext cx="1138519" cy="28126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356391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971056" y="0"/>
                </a:moveTo>
                <a:lnTo>
                  <a:pt x="0" y="0"/>
                </a:lnTo>
                <a:lnTo>
                  <a:pt x="118620" y="118276"/>
                </a:lnTo>
                <a:lnTo>
                  <a:pt x="0" y="236554"/>
                </a:lnTo>
                <a:lnTo>
                  <a:pt x="971056" y="236554"/>
                </a:lnTo>
                <a:lnTo>
                  <a:pt x="1089676" y="118276"/>
                </a:lnTo>
                <a:lnTo>
                  <a:pt x="971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356391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0" y="0"/>
                </a:moveTo>
                <a:lnTo>
                  <a:pt x="971056" y="0"/>
                </a:lnTo>
                <a:lnTo>
                  <a:pt x="1089676" y="118276"/>
                </a:lnTo>
                <a:lnTo>
                  <a:pt x="971056" y="236554"/>
                </a:lnTo>
                <a:lnTo>
                  <a:pt x="0" y="236554"/>
                </a:lnTo>
                <a:lnTo>
                  <a:pt x="118620" y="118276"/>
                </a:lnTo>
                <a:lnTo>
                  <a:pt x="0" y="0"/>
                </a:lnTo>
                <a:close/>
              </a:path>
            </a:pathLst>
          </a:custGeom>
          <a:ln w="463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8618145" y="282902"/>
            <a:ext cx="56832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Rendicontazione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341861" y="164447"/>
            <a:ext cx="105813" cy="1055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367434" y="170539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4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239263" y="164447"/>
            <a:ext cx="106394" cy="10553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6264700" y="170539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4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249028" y="196342"/>
            <a:ext cx="1198245" cy="285750"/>
          </a:xfrm>
          <a:custGeom>
            <a:avLst/>
            <a:gdLst/>
            <a:ahLst/>
            <a:cxnLst/>
            <a:rect l="l" t="t" r="r" b="b"/>
            <a:pathLst>
              <a:path w="1198245" h="285750">
                <a:moveTo>
                  <a:pt x="25293" y="260023"/>
                </a:moveTo>
                <a:lnTo>
                  <a:pt x="0" y="285257"/>
                </a:lnTo>
                <a:lnTo>
                  <a:pt x="24034" y="285257"/>
                </a:lnTo>
                <a:lnTo>
                  <a:pt x="24034" y="283643"/>
                </a:lnTo>
                <a:lnTo>
                  <a:pt x="17250" y="283643"/>
                </a:lnTo>
                <a:lnTo>
                  <a:pt x="13325" y="274241"/>
                </a:lnTo>
                <a:lnTo>
                  <a:pt x="26661" y="274241"/>
                </a:lnTo>
                <a:lnTo>
                  <a:pt x="33095" y="267812"/>
                </a:lnTo>
                <a:lnTo>
                  <a:pt x="25293" y="260023"/>
                </a:lnTo>
                <a:close/>
              </a:path>
              <a:path w="1198245" h="285750">
                <a:moveTo>
                  <a:pt x="68225" y="274241"/>
                </a:moveTo>
                <a:lnTo>
                  <a:pt x="35082" y="274241"/>
                </a:lnTo>
                <a:lnTo>
                  <a:pt x="35082" y="285257"/>
                </a:lnTo>
                <a:lnTo>
                  <a:pt x="68225" y="285257"/>
                </a:lnTo>
                <a:lnTo>
                  <a:pt x="68225" y="274241"/>
                </a:lnTo>
                <a:close/>
              </a:path>
              <a:path w="1198245" h="285750">
                <a:moveTo>
                  <a:pt x="112417" y="274241"/>
                </a:moveTo>
                <a:lnTo>
                  <a:pt x="79273" y="274241"/>
                </a:lnTo>
                <a:lnTo>
                  <a:pt x="79273" y="285257"/>
                </a:lnTo>
                <a:lnTo>
                  <a:pt x="112417" y="285257"/>
                </a:lnTo>
                <a:lnTo>
                  <a:pt x="112417" y="274241"/>
                </a:lnTo>
                <a:close/>
              </a:path>
              <a:path w="1198245" h="285750">
                <a:moveTo>
                  <a:pt x="156609" y="274241"/>
                </a:moveTo>
                <a:lnTo>
                  <a:pt x="123465" y="274241"/>
                </a:lnTo>
                <a:lnTo>
                  <a:pt x="123465" y="285257"/>
                </a:lnTo>
                <a:lnTo>
                  <a:pt x="156609" y="285257"/>
                </a:lnTo>
                <a:lnTo>
                  <a:pt x="156609" y="274241"/>
                </a:lnTo>
                <a:close/>
              </a:path>
              <a:path w="1198245" h="285750">
                <a:moveTo>
                  <a:pt x="24034" y="274241"/>
                </a:moveTo>
                <a:lnTo>
                  <a:pt x="13325" y="274241"/>
                </a:lnTo>
                <a:lnTo>
                  <a:pt x="17250" y="283643"/>
                </a:lnTo>
                <a:lnTo>
                  <a:pt x="24034" y="276866"/>
                </a:lnTo>
                <a:lnTo>
                  <a:pt x="24034" y="274241"/>
                </a:lnTo>
                <a:close/>
              </a:path>
              <a:path w="1198245" h="285750">
                <a:moveTo>
                  <a:pt x="24034" y="276866"/>
                </a:moveTo>
                <a:lnTo>
                  <a:pt x="17250" y="283643"/>
                </a:lnTo>
                <a:lnTo>
                  <a:pt x="24034" y="283643"/>
                </a:lnTo>
                <a:lnTo>
                  <a:pt x="24034" y="276866"/>
                </a:lnTo>
                <a:close/>
              </a:path>
              <a:path w="1198245" h="285750">
                <a:moveTo>
                  <a:pt x="26661" y="274241"/>
                </a:moveTo>
                <a:lnTo>
                  <a:pt x="24034" y="274241"/>
                </a:lnTo>
                <a:lnTo>
                  <a:pt x="24034" y="276866"/>
                </a:lnTo>
                <a:lnTo>
                  <a:pt x="26661" y="274241"/>
                </a:lnTo>
                <a:close/>
              </a:path>
              <a:path w="1198245" h="285750">
                <a:moveTo>
                  <a:pt x="56548" y="228866"/>
                </a:moveTo>
                <a:lnTo>
                  <a:pt x="33095" y="252233"/>
                </a:lnTo>
                <a:lnTo>
                  <a:pt x="40896" y="260023"/>
                </a:lnTo>
                <a:lnTo>
                  <a:pt x="64349" y="236655"/>
                </a:lnTo>
                <a:lnTo>
                  <a:pt x="56548" y="228866"/>
                </a:lnTo>
                <a:close/>
              </a:path>
              <a:path w="1198245" h="285750">
                <a:moveTo>
                  <a:pt x="87802" y="197708"/>
                </a:moveTo>
                <a:lnTo>
                  <a:pt x="64349" y="221073"/>
                </a:lnTo>
                <a:lnTo>
                  <a:pt x="72150" y="228866"/>
                </a:lnTo>
                <a:lnTo>
                  <a:pt x="95603" y="205496"/>
                </a:lnTo>
                <a:lnTo>
                  <a:pt x="87802" y="197708"/>
                </a:lnTo>
                <a:close/>
              </a:path>
              <a:path w="1198245" h="285750">
                <a:moveTo>
                  <a:pt x="119056" y="166549"/>
                </a:moveTo>
                <a:lnTo>
                  <a:pt x="95603" y="189919"/>
                </a:lnTo>
                <a:lnTo>
                  <a:pt x="103404" y="197708"/>
                </a:lnTo>
                <a:lnTo>
                  <a:pt x="126857" y="174337"/>
                </a:lnTo>
                <a:lnTo>
                  <a:pt x="119056" y="166549"/>
                </a:lnTo>
                <a:close/>
              </a:path>
              <a:path w="1198245" h="285750">
                <a:moveTo>
                  <a:pt x="143017" y="142628"/>
                </a:moveTo>
                <a:lnTo>
                  <a:pt x="126857" y="158760"/>
                </a:lnTo>
                <a:lnTo>
                  <a:pt x="134658" y="166549"/>
                </a:lnTo>
                <a:lnTo>
                  <a:pt x="154768" y="146522"/>
                </a:lnTo>
                <a:lnTo>
                  <a:pt x="146918" y="146522"/>
                </a:lnTo>
                <a:lnTo>
                  <a:pt x="143017" y="142628"/>
                </a:lnTo>
                <a:close/>
              </a:path>
              <a:path w="1198245" h="285750">
                <a:moveTo>
                  <a:pt x="146918" y="138733"/>
                </a:moveTo>
                <a:lnTo>
                  <a:pt x="143017" y="142628"/>
                </a:lnTo>
                <a:lnTo>
                  <a:pt x="146918" y="146522"/>
                </a:lnTo>
                <a:lnTo>
                  <a:pt x="150843" y="142628"/>
                </a:lnTo>
                <a:lnTo>
                  <a:pt x="146918" y="138733"/>
                </a:lnTo>
                <a:close/>
              </a:path>
              <a:path w="1198245" h="285750">
                <a:moveTo>
                  <a:pt x="150843" y="142628"/>
                </a:moveTo>
                <a:lnTo>
                  <a:pt x="146918" y="146522"/>
                </a:lnTo>
                <a:lnTo>
                  <a:pt x="154768" y="146522"/>
                </a:lnTo>
                <a:lnTo>
                  <a:pt x="150843" y="142628"/>
                </a:lnTo>
                <a:close/>
              </a:path>
              <a:path w="1198245" h="285750">
                <a:moveTo>
                  <a:pt x="154768" y="138733"/>
                </a:moveTo>
                <a:lnTo>
                  <a:pt x="146918" y="138733"/>
                </a:lnTo>
                <a:lnTo>
                  <a:pt x="150843" y="142628"/>
                </a:lnTo>
                <a:lnTo>
                  <a:pt x="154768" y="138733"/>
                </a:lnTo>
                <a:close/>
              </a:path>
              <a:path w="1198245" h="285750">
                <a:moveTo>
                  <a:pt x="131315" y="115368"/>
                </a:moveTo>
                <a:lnTo>
                  <a:pt x="123514" y="123156"/>
                </a:lnTo>
                <a:lnTo>
                  <a:pt x="143017" y="142628"/>
                </a:lnTo>
                <a:lnTo>
                  <a:pt x="146918" y="138733"/>
                </a:lnTo>
                <a:lnTo>
                  <a:pt x="154768" y="138733"/>
                </a:lnTo>
                <a:lnTo>
                  <a:pt x="131315" y="115368"/>
                </a:lnTo>
                <a:close/>
              </a:path>
              <a:path w="1198245" h="285750">
                <a:moveTo>
                  <a:pt x="100061" y="84209"/>
                </a:moveTo>
                <a:lnTo>
                  <a:pt x="92260" y="91998"/>
                </a:lnTo>
                <a:lnTo>
                  <a:pt x="115712" y="115368"/>
                </a:lnTo>
                <a:lnTo>
                  <a:pt x="123514" y="107575"/>
                </a:lnTo>
                <a:lnTo>
                  <a:pt x="100061" y="84209"/>
                </a:lnTo>
                <a:close/>
              </a:path>
              <a:path w="1198245" h="285750">
                <a:moveTo>
                  <a:pt x="68807" y="53050"/>
                </a:moveTo>
                <a:lnTo>
                  <a:pt x="61005" y="60839"/>
                </a:lnTo>
                <a:lnTo>
                  <a:pt x="84458" y="84209"/>
                </a:lnTo>
                <a:lnTo>
                  <a:pt x="92260" y="76421"/>
                </a:lnTo>
                <a:lnTo>
                  <a:pt x="68807" y="53050"/>
                </a:lnTo>
                <a:close/>
              </a:path>
              <a:path w="1198245" h="285750">
                <a:moveTo>
                  <a:pt x="37553" y="21891"/>
                </a:moveTo>
                <a:lnTo>
                  <a:pt x="29751" y="29680"/>
                </a:lnTo>
                <a:lnTo>
                  <a:pt x="53204" y="53050"/>
                </a:lnTo>
                <a:lnTo>
                  <a:pt x="61005" y="45262"/>
                </a:lnTo>
                <a:lnTo>
                  <a:pt x="37553" y="21891"/>
                </a:lnTo>
                <a:close/>
              </a:path>
              <a:path w="1198245" h="285750">
                <a:moveTo>
                  <a:pt x="28734" y="0"/>
                </a:moveTo>
                <a:lnTo>
                  <a:pt x="0" y="0"/>
                </a:lnTo>
                <a:lnTo>
                  <a:pt x="21950" y="21891"/>
                </a:lnTo>
                <a:lnTo>
                  <a:pt x="29751" y="14103"/>
                </a:lnTo>
                <a:lnTo>
                  <a:pt x="26661" y="11015"/>
                </a:lnTo>
                <a:lnTo>
                  <a:pt x="13325" y="11015"/>
                </a:lnTo>
                <a:lnTo>
                  <a:pt x="17250" y="1613"/>
                </a:lnTo>
                <a:lnTo>
                  <a:pt x="28734" y="1613"/>
                </a:lnTo>
                <a:lnTo>
                  <a:pt x="28734" y="0"/>
                </a:lnTo>
                <a:close/>
              </a:path>
              <a:path w="1198245" h="285750">
                <a:moveTo>
                  <a:pt x="17250" y="1613"/>
                </a:moveTo>
                <a:lnTo>
                  <a:pt x="13325" y="11015"/>
                </a:lnTo>
                <a:lnTo>
                  <a:pt x="26661" y="11015"/>
                </a:lnTo>
                <a:lnTo>
                  <a:pt x="17250" y="1613"/>
                </a:lnTo>
                <a:close/>
              </a:path>
              <a:path w="1198245" h="285750">
                <a:moveTo>
                  <a:pt x="28734" y="1613"/>
                </a:moveTo>
                <a:lnTo>
                  <a:pt x="17250" y="1613"/>
                </a:lnTo>
                <a:lnTo>
                  <a:pt x="26661" y="11015"/>
                </a:lnTo>
                <a:lnTo>
                  <a:pt x="28734" y="11015"/>
                </a:lnTo>
                <a:lnTo>
                  <a:pt x="28734" y="1613"/>
                </a:lnTo>
                <a:close/>
              </a:path>
              <a:path w="1198245" h="285750">
                <a:moveTo>
                  <a:pt x="72926" y="0"/>
                </a:moveTo>
                <a:lnTo>
                  <a:pt x="39782" y="0"/>
                </a:lnTo>
                <a:lnTo>
                  <a:pt x="39782" y="11015"/>
                </a:lnTo>
                <a:lnTo>
                  <a:pt x="72926" y="11015"/>
                </a:lnTo>
                <a:lnTo>
                  <a:pt x="72926" y="0"/>
                </a:lnTo>
                <a:close/>
              </a:path>
              <a:path w="1198245" h="285750">
                <a:moveTo>
                  <a:pt x="117117" y="0"/>
                </a:moveTo>
                <a:lnTo>
                  <a:pt x="83974" y="0"/>
                </a:lnTo>
                <a:lnTo>
                  <a:pt x="83974" y="11015"/>
                </a:lnTo>
                <a:lnTo>
                  <a:pt x="117117" y="11015"/>
                </a:lnTo>
                <a:lnTo>
                  <a:pt x="117117" y="0"/>
                </a:lnTo>
                <a:close/>
              </a:path>
              <a:path w="1198245" h="285750">
                <a:moveTo>
                  <a:pt x="161309" y="0"/>
                </a:moveTo>
                <a:lnTo>
                  <a:pt x="128165" y="0"/>
                </a:lnTo>
                <a:lnTo>
                  <a:pt x="128165" y="11015"/>
                </a:lnTo>
                <a:lnTo>
                  <a:pt x="161309" y="11015"/>
                </a:lnTo>
                <a:lnTo>
                  <a:pt x="161309" y="0"/>
                </a:lnTo>
                <a:close/>
              </a:path>
              <a:path w="1198245" h="285750">
                <a:moveTo>
                  <a:pt x="205501" y="0"/>
                </a:moveTo>
                <a:lnTo>
                  <a:pt x="172357" y="0"/>
                </a:lnTo>
                <a:lnTo>
                  <a:pt x="172357" y="11015"/>
                </a:lnTo>
                <a:lnTo>
                  <a:pt x="205501" y="11015"/>
                </a:lnTo>
                <a:lnTo>
                  <a:pt x="205501" y="0"/>
                </a:lnTo>
                <a:close/>
              </a:path>
              <a:path w="1198245" h="285750">
                <a:moveTo>
                  <a:pt x="249693" y="0"/>
                </a:moveTo>
                <a:lnTo>
                  <a:pt x="216549" y="0"/>
                </a:lnTo>
                <a:lnTo>
                  <a:pt x="216549" y="11015"/>
                </a:lnTo>
                <a:lnTo>
                  <a:pt x="249693" y="11015"/>
                </a:lnTo>
                <a:lnTo>
                  <a:pt x="249693" y="0"/>
                </a:lnTo>
                <a:close/>
              </a:path>
              <a:path w="1198245" h="285750">
                <a:moveTo>
                  <a:pt x="293885" y="0"/>
                </a:moveTo>
                <a:lnTo>
                  <a:pt x="260741" y="0"/>
                </a:lnTo>
                <a:lnTo>
                  <a:pt x="260741" y="11015"/>
                </a:lnTo>
                <a:lnTo>
                  <a:pt x="293885" y="11015"/>
                </a:lnTo>
                <a:lnTo>
                  <a:pt x="293885" y="0"/>
                </a:lnTo>
                <a:close/>
              </a:path>
              <a:path w="1198245" h="285750">
                <a:moveTo>
                  <a:pt x="338076" y="0"/>
                </a:moveTo>
                <a:lnTo>
                  <a:pt x="304932" y="0"/>
                </a:lnTo>
                <a:lnTo>
                  <a:pt x="304932" y="11015"/>
                </a:lnTo>
                <a:lnTo>
                  <a:pt x="338076" y="11015"/>
                </a:lnTo>
                <a:lnTo>
                  <a:pt x="338076" y="0"/>
                </a:lnTo>
                <a:close/>
              </a:path>
              <a:path w="1198245" h="285750">
                <a:moveTo>
                  <a:pt x="382268" y="0"/>
                </a:moveTo>
                <a:lnTo>
                  <a:pt x="349124" y="0"/>
                </a:lnTo>
                <a:lnTo>
                  <a:pt x="349124" y="11015"/>
                </a:lnTo>
                <a:lnTo>
                  <a:pt x="382268" y="11015"/>
                </a:lnTo>
                <a:lnTo>
                  <a:pt x="382268" y="0"/>
                </a:lnTo>
                <a:close/>
              </a:path>
              <a:path w="1198245" h="285750">
                <a:moveTo>
                  <a:pt x="426460" y="0"/>
                </a:moveTo>
                <a:lnTo>
                  <a:pt x="393316" y="0"/>
                </a:lnTo>
                <a:lnTo>
                  <a:pt x="393316" y="11015"/>
                </a:lnTo>
                <a:lnTo>
                  <a:pt x="426460" y="11015"/>
                </a:lnTo>
                <a:lnTo>
                  <a:pt x="426460" y="0"/>
                </a:lnTo>
                <a:close/>
              </a:path>
              <a:path w="1198245" h="285750">
                <a:moveTo>
                  <a:pt x="470652" y="0"/>
                </a:moveTo>
                <a:lnTo>
                  <a:pt x="437508" y="0"/>
                </a:lnTo>
                <a:lnTo>
                  <a:pt x="437508" y="11015"/>
                </a:lnTo>
                <a:lnTo>
                  <a:pt x="470652" y="11015"/>
                </a:lnTo>
                <a:lnTo>
                  <a:pt x="470652" y="0"/>
                </a:lnTo>
                <a:close/>
              </a:path>
              <a:path w="1198245" h="285750">
                <a:moveTo>
                  <a:pt x="514843" y="0"/>
                </a:moveTo>
                <a:lnTo>
                  <a:pt x="481700" y="0"/>
                </a:lnTo>
                <a:lnTo>
                  <a:pt x="481700" y="11015"/>
                </a:lnTo>
                <a:lnTo>
                  <a:pt x="514843" y="11015"/>
                </a:lnTo>
                <a:lnTo>
                  <a:pt x="514843" y="0"/>
                </a:lnTo>
                <a:close/>
              </a:path>
              <a:path w="1198245" h="285750">
                <a:moveTo>
                  <a:pt x="559035" y="0"/>
                </a:moveTo>
                <a:lnTo>
                  <a:pt x="525891" y="0"/>
                </a:lnTo>
                <a:lnTo>
                  <a:pt x="525891" y="11015"/>
                </a:lnTo>
                <a:lnTo>
                  <a:pt x="559035" y="11015"/>
                </a:lnTo>
                <a:lnTo>
                  <a:pt x="559035" y="0"/>
                </a:lnTo>
                <a:close/>
              </a:path>
              <a:path w="1198245" h="285750">
                <a:moveTo>
                  <a:pt x="603227" y="0"/>
                </a:moveTo>
                <a:lnTo>
                  <a:pt x="570083" y="0"/>
                </a:lnTo>
                <a:lnTo>
                  <a:pt x="570083" y="11015"/>
                </a:lnTo>
                <a:lnTo>
                  <a:pt x="603227" y="11015"/>
                </a:lnTo>
                <a:lnTo>
                  <a:pt x="603227" y="0"/>
                </a:lnTo>
                <a:close/>
              </a:path>
              <a:path w="1198245" h="285750">
                <a:moveTo>
                  <a:pt x="647419" y="0"/>
                </a:moveTo>
                <a:lnTo>
                  <a:pt x="614275" y="0"/>
                </a:lnTo>
                <a:lnTo>
                  <a:pt x="614275" y="11015"/>
                </a:lnTo>
                <a:lnTo>
                  <a:pt x="647419" y="11015"/>
                </a:lnTo>
                <a:lnTo>
                  <a:pt x="647419" y="0"/>
                </a:lnTo>
                <a:close/>
              </a:path>
              <a:path w="1198245" h="285750">
                <a:moveTo>
                  <a:pt x="691611" y="0"/>
                </a:moveTo>
                <a:lnTo>
                  <a:pt x="658467" y="0"/>
                </a:lnTo>
                <a:lnTo>
                  <a:pt x="658467" y="11015"/>
                </a:lnTo>
                <a:lnTo>
                  <a:pt x="691611" y="11015"/>
                </a:lnTo>
                <a:lnTo>
                  <a:pt x="691611" y="0"/>
                </a:lnTo>
                <a:close/>
              </a:path>
              <a:path w="1198245" h="285750">
                <a:moveTo>
                  <a:pt x="735802" y="0"/>
                </a:moveTo>
                <a:lnTo>
                  <a:pt x="702659" y="0"/>
                </a:lnTo>
                <a:lnTo>
                  <a:pt x="702659" y="11015"/>
                </a:lnTo>
                <a:lnTo>
                  <a:pt x="735802" y="11015"/>
                </a:lnTo>
                <a:lnTo>
                  <a:pt x="735802" y="0"/>
                </a:lnTo>
                <a:close/>
              </a:path>
              <a:path w="1198245" h="285750">
                <a:moveTo>
                  <a:pt x="779994" y="0"/>
                </a:moveTo>
                <a:lnTo>
                  <a:pt x="746850" y="0"/>
                </a:lnTo>
                <a:lnTo>
                  <a:pt x="746850" y="11015"/>
                </a:lnTo>
                <a:lnTo>
                  <a:pt x="779994" y="11015"/>
                </a:lnTo>
                <a:lnTo>
                  <a:pt x="779994" y="0"/>
                </a:lnTo>
                <a:close/>
              </a:path>
              <a:path w="1198245" h="285750">
                <a:moveTo>
                  <a:pt x="824186" y="0"/>
                </a:moveTo>
                <a:lnTo>
                  <a:pt x="791042" y="0"/>
                </a:lnTo>
                <a:lnTo>
                  <a:pt x="791042" y="11015"/>
                </a:lnTo>
                <a:lnTo>
                  <a:pt x="824186" y="11015"/>
                </a:lnTo>
                <a:lnTo>
                  <a:pt x="824186" y="0"/>
                </a:lnTo>
                <a:close/>
              </a:path>
              <a:path w="1198245" h="285750">
                <a:moveTo>
                  <a:pt x="868378" y="0"/>
                </a:moveTo>
                <a:lnTo>
                  <a:pt x="835234" y="0"/>
                </a:lnTo>
                <a:lnTo>
                  <a:pt x="835234" y="11015"/>
                </a:lnTo>
                <a:lnTo>
                  <a:pt x="868378" y="11015"/>
                </a:lnTo>
                <a:lnTo>
                  <a:pt x="868378" y="0"/>
                </a:lnTo>
                <a:close/>
              </a:path>
              <a:path w="1198245" h="285750">
                <a:moveTo>
                  <a:pt x="912569" y="0"/>
                </a:moveTo>
                <a:lnTo>
                  <a:pt x="879426" y="0"/>
                </a:lnTo>
                <a:lnTo>
                  <a:pt x="879426" y="11015"/>
                </a:lnTo>
                <a:lnTo>
                  <a:pt x="912569" y="11015"/>
                </a:lnTo>
                <a:lnTo>
                  <a:pt x="912569" y="0"/>
                </a:lnTo>
                <a:close/>
              </a:path>
              <a:path w="1198245" h="285750">
                <a:moveTo>
                  <a:pt x="956761" y="0"/>
                </a:moveTo>
                <a:lnTo>
                  <a:pt x="923617" y="0"/>
                </a:lnTo>
                <a:lnTo>
                  <a:pt x="923617" y="11015"/>
                </a:lnTo>
                <a:lnTo>
                  <a:pt x="956761" y="11015"/>
                </a:lnTo>
                <a:lnTo>
                  <a:pt x="956761" y="0"/>
                </a:lnTo>
                <a:close/>
              </a:path>
              <a:path w="1198245" h="285750">
                <a:moveTo>
                  <a:pt x="1000953" y="0"/>
                </a:moveTo>
                <a:lnTo>
                  <a:pt x="967809" y="0"/>
                </a:lnTo>
                <a:lnTo>
                  <a:pt x="967809" y="11015"/>
                </a:lnTo>
                <a:lnTo>
                  <a:pt x="1000953" y="11015"/>
                </a:lnTo>
                <a:lnTo>
                  <a:pt x="1000953" y="0"/>
                </a:lnTo>
                <a:close/>
              </a:path>
              <a:path w="1198245" h="285750">
                <a:moveTo>
                  <a:pt x="1045145" y="0"/>
                </a:moveTo>
                <a:lnTo>
                  <a:pt x="1012001" y="0"/>
                </a:lnTo>
                <a:lnTo>
                  <a:pt x="1012001" y="11015"/>
                </a:lnTo>
                <a:lnTo>
                  <a:pt x="1045145" y="11015"/>
                </a:lnTo>
                <a:lnTo>
                  <a:pt x="1045145" y="0"/>
                </a:lnTo>
                <a:close/>
              </a:path>
              <a:path w="1198245" h="285750">
                <a:moveTo>
                  <a:pt x="1066027" y="274241"/>
                </a:moveTo>
                <a:lnTo>
                  <a:pt x="1052704" y="274241"/>
                </a:lnTo>
                <a:lnTo>
                  <a:pt x="1051493" y="274739"/>
                </a:lnTo>
                <a:lnTo>
                  <a:pt x="1051493" y="285257"/>
                </a:lnTo>
                <a:lnTo>
                  <a:pt x="1054981" y="285257"/>
                </a:lnTo>
                <a:lnTo>
                  <a:pt x="1066027" y="274241"/>
                </a:lnTo>
                <a:close/>
              </a:path>
              <a:path w="1198245" h="285750">
                <a:moveTo>
                  <a:pt x="1071359" y="253353"/>
                </a:moveTo>
                <a:lnTo>
                  <a:pt x="1048779" y="275854"/>
                </a:lnTo>
                <a:lnTo>
                  <a:pt x="1051493" y="274739"/>
                </a:lnTo>
                <a:lnTo>
                  <a:pt x="1051493" y="274241"/>
                </a:lnTo>
                <a:lnTo>
                  <a:pt x="1066027" y="274241"/>
                </a:lnTo>
                <a:lnTo>
                  <a:pt x="1079161" y="261143"/>
                </a:lnTo>
                <a:lnTo>
                  <a:pt x="1071359" y="253353"/>
                </a:lnTo>
                <a:close/>
              </a:path>
              <a:path w="1198245" h="285750">
                <a:moveTo>
                  <a:pt x="1052704" y="274241"/>
                </a:moveTo>
                <a:lnTo>
                  <a:pt x="1051493" y="274241"/>
                </a:lnTo>
                <a:lnTo>
                  <a:pt x="1051493" y="274739"/>
                </a:lnTo>
                <a:lnTo>
                  <a:pt x="1052704" y="274241"/>
                </a:lnTo>
                <a:close/>
              </a:path>
              <a:path w="1198245" h="285750">
                <a:moveTo>
                  <a:pt x="1102614" y="222194"/>
                </a:moveTo>
                <a:lnTo>
                  <a:pt x="1079161" y="245564"/>
                </a:lnTo>
                <a:lnTo>
                  <a:pt x="1087011" y="253353"/>
                </a:lnTo>
                <a:lnTo>
                  <a:pt x="1110415" y="229982"/>
                </a:lnTo>
                <a:lnTo>
                  <a:pt x="1102614" y="222194"/>
                </a:lnTo>
                <a:close/>
              </a:path>
              <a:path w="1198245" h="285750">
                <a:moveTo>
                  <a:pt x="1133868" y="191035"/>
                </a:moveTo>
                <a:lnTo>
                  <a:pt x="1110415" y="214405"/>
                </a:lnTo>
                <a:lnTo>
                  <a:pt x="1118216" y="222194"/>
                </a:lnTo>
                <a:lnTo>
                  <a:pt x="1141669" y="198828"/>
                </a:lnTo>
                <a:lnTo>
                  <a:pt x="1133868" y="191035"/>
                </a:lnTo>
                <a:close/>
              </a:path>
              <a:path w="1198245" h="285750">
                <a:moveTo>
                  <a:pt x="1165122" y="159881"/>
                </a:moveTo>
                <a:lnTo>
                  <a:pt x="1141669" y="183247"/>
                </a:lnTo>
                <a:lnTo>
                  <a:pt x="1149470" y="191035"/>
                </a:lnTo>
                <a:lnTo>
                  <a:pt x="1172923" y="167670"/>
                </a:lnTo>
                <a:lnTo>
                  <a:pt x="1165122" y="159881"/>
                </a:lnTo>
                <a:close/>
              </a:path>
              <a:path w="1198245" h="285750">
                <a:moveTo>
                  <a:pt x="1182396" y="142629"/>
                </a:moveTo>
                <a:lnTo>
                  <a:pt x="1172923" y="152088"/>
                </a:lnTo>
                <a:lnTo>
                  <a:pt x="1180724" y="159881"/>
                </a:lnTo>
                <a:lnTo>
                  <a:pt x="1194119" y="146522"/>
                </a:lnTo>
                <a:lnTo>
                  <a:pt x="1186297" y="146522"/>
                </a:lnTo>
                <a:lnTo>
                  <a:pt x="1182396" y="142629"/>
                </a:lnTo>
                <a:close/>
              </a:path>
              <a:path w="1198245" h="285750">
                <a:moveTo>
                  <a:pt x="1186297" y="138733"/>
                </a:moveTo>
                <a:lnTo>
                  <a:pt x="1182396" y="142629"/>
                </a:lnTo>
                <a:lnTo>
                  <a:pt x="1186297" y="146522"/>
                </a:lnTo>
                <a:lnTo>
                  <a:pt x="1186297" y="138733"/>
                </a:lnTo>
                <a:close/>
              </a:path>
              <a:path w="1198245" h="285750">
                <a:moveTo>
                  <a:pt x="1194115" y="138733"/>
                </a:moveTo>
                <a:lnTo>
                  <a:pt x="1186297" y="138733"/>
                </a:lnTo>
                <a:lnTo>
                  <a:pt x="1186297" y="146522"/>
                </a:lnTo>
                <a:lnTo>
                  <a:pt x="1194119" y="146522"/>
                </a:lnTo>
                <a:lnTo>
                  <a:pt x="1198023" y="142628"/>
                </a:lnTo>
                <a:lnTo>
                  <a:pt x="1194115" y="138733"/>
                </a:lnTo>
                <a:close/>
              </a:path>
              <a:path w="1198245" h="285750">
                <a:moveTo>
                  <a:pt x="1184068" y="128722"/>
                </a:moveTo>
                <a:lnTo>
                  <a:pt x="1176266" y="136511"/>
                </a:lnTo>
                <a:lnTo>
                  <a:pt x="1182397" y="142628"/>
                </a:lnTo>
                <a:lnTo>
                  <a:pt x="1186297" y="138733"/>
                </a:lnTo>
                <a:lnTo>
                  <a:pt x="1194115" y="138733"/>
                </a:lnTo>
                <a:lnTo>
                  <a:pt x="1184068" y="128722"/>
                </a:lnTo>
                <a:close/>
              </a:path>
              <a:path w="1198245" h="285750">
                <a:moveTo>
                  <a:pt x="1152814" y="97563"/>
                </a:moveTo>
                <a:lnTo>
                  <a:pt x="1145012" y="105352"/>
                </a:lnTo>
                <a:lnTo>
                  <a:pt x="1168465" y="128722"/>
                </a:lnTo>
                <a:lnTo>
                  <a:pt x="1176266" y="120934"/>
                </a:lnTo>
                <a:lnTo>
                  <a:pt x="1152814" y="97563"/>
                </a:lnTo>
                <a:close/>
              </a:path>
              <a:path w="1198245" h="285750">
                <a:moveTo>
                  <a:pt x="1121608" y="66405"/>
                </a:moveTo>
                <a:lnTo>
                  <a:pt x="1113758" y="74193"/>
                </a:lnTo>
                <a:lnTo>
                  <a:pt x="1137211" y="97563"/>
                </a:lnTo>
                <a:lnTo>
                  <a:pt x="1145012" y="89775"/>
                </a:lnTo>
                <a:lnTo>
                  <a:pt x="1121608" y="66405"/>
                </a:lnTo>
                <a:close/>
              </a:path>
              <a:path w="1198245" h="285750">
                <a:moveTo>
                  <a:pt x="1090354" y="35246"/>
                </a:moveTo>
                <a:lnTo>
                  <a:pt x="1082504" y="43034"/>
                </a:lnTo>
                <a:lnTo>
                  <a:pt x="1105957" y="66405"/>
                </a:lnTo>
                <a:lnTo>
                  <a:pt x="1113758" y="58616"/>
                </a:lnTo>
                <a:lnTo>
                  <a:pt x="1090354" y="35246"/>
                </a:lnTo>
                <a:close/>
              </a:path>
              <a:path w="1198245" h="285750">
                <a:moveTo>
                  <a:pt x="1059100" y="4087"/>
                </a:moveTo>
                <a:lnTo>
                  <a:pt x="1051299" y="11880"/>
                </a:lnTo>
                <a:lnTo>
                  <a:pt x="1074703" y="35246"/>
                </a:lnTo>
                <a:lnTo>
                  <a:pt x="1082504" y="27457"/>
                </a:lnTo>
                <a:lnTo>
                  <a:pt x="1059100" y="4087"/>
                </a:lnTo>
                <a:close/>
              </a:path>
              <a:path w="1198245" h="285750">
                <a:moveTo>
                  <a:pt x="1040445" y="274241"/>
                </a:moveTo>
                <a:lnTo>
                  <a:pt x="1007301" y="274241"/>
                </a:lnTo>
                <a:lnTo>
                  <a:pt x="1007301" y="285257"/>
                </a:lnTo>
                <a:lnTo>
                  <a:pt x="1040445" y="285257"/>
                </a:lnTo>
                <a:lnTo>
                  <a:pt x="1040445" y="274241"/>
                </a:lnTo>
                <a:close/>
              </a:path>
              <a:path w="1198245" h="285750">
                <a:moveTo>
                  <a:pt x="996253" y="274241"/>
                </a:moveTo>
                <a:lnTo>
                  <a:pt x="963109" y="274241"/>
                </a:lnTo>
                <a:lnTo>
                  <a:pt x="963109" y="285257"/>
                </a:lnTo>
                <a:lnTo>
                  <a:pt x="996253" y="285257"/>
                </a:lnTo>
                <a:lnTo>
                  <a:pt x="996253" y="274241"/>
                </a:lnTo>
                <a:close/>
              </a:path>
              <a:path w="1198245" h="285750">
                <a:moveTo>
                  <a:pt x="952061" y="274241"/>
                </a:moveTo>
                <a:lnTo>
                  <a:pt x="918917" y="274241"/>
                </a:lnTo>
                <a:lnTo>
                  <a:pt x="918917" y="285257"/>
                </a:lnTo>
                <a:lnTo>
                  <a:pt x="952061" y="285257"/>
                </a:lnTo>
                <a:lnTo>
                  <a:pt x="952061" y="274241"/>
                </a:lnTo>
                <a:close/>
              </a:path>
              <a:path w="1198245" h="285750">
                <a:moveTo>
                  <a:pt x="907869" y="274241"/>
                </a:moveTo>
                <a:lnTo>
                  <a:pt x="874725" y="274241"/>
                </a:lnTo>
                <a:lnTo>
                  <a:pt x="874725" y="285257"/>
                </a:lnTo>
                <a:lnTo>
                  <a:pt x="907869" y="285257"/>
                </a:lnTo>
                <a:lnTo>
                  <a:pt x="907869" y="274241"/>
                </a:lnTo>
                <a:close/>
              </a:path>
              <a:path w="1198245" h="285750">
                <a:moveTo>
                  <a:pt x="863677" y="274241"/>
                </a:moveTo>
                <a:lnTo>
                  <a:pt x="830534" y="274241"/>
                </a:lnTo>
                <a:lnTo>
                  <a:pt x="830534" y="285257"/>
                </a:lnTo>
                <a:lnTo>
                  <a:pt x="863677" y="285257"/>
                </a:lnTo>
                <a:lnTo>
                  <a:pt x="863677" y="274241"/>
                </a:lnTo>
                <a:close/>
              </a:path>
              <a:path w="1198245" h="285750">
                <a:moveTo>
                  <a:pt x="819486" y="274241"/>
                </a:moveTo>
                <a:lnTo>
                  <a:pt x="786342" y="274241"/>
                </a:lnTo>
                <a:lnTo>
                  <a:pt x="786342" y="285257"/>
                </a:lnTo>
                <a:lnTo>
                  <a:pt x="819486" y="285257"/>
                </a:lnTo>
                <a:lnTo>
                  <a:pt x="819486" y="274241"/>
                </a:lnTo>
                <a:close/>
              </a:path>
              <a:path w="1198245" h="285750">
                <a:moveTo>
                  <a:pt x="775294" y="274241"/>
                </a:moveTo>
                <a:lnTo>
                  <a:pt x="742150" y="274241"/>
                </a:lnTo>
                <a:lnTo>
                  <a:pt x="742150" y="285257"/>
                </a:lnTo>
                <a:lnTo>
                  <a:pt x="775294" y="285257"/>
                </a:lnTo>
                <a:lnTo>
                  <a:pt x="775294" y="274241"/>
                </a:lnTo>
                <a:close/>
              </a:path>
              <a:path w="1198245" h="285750">
                <a:moveTo>
                  <a:pt x="731102" y="274241"/>
                </a:moveTo>
                <a:lnTo>
                  <a:pt x="697958" y="274241"/>
                </a:lnTo>
                <a:lnTo>
                  <a:pt x="697958" y="285257"/>
                </a:lnTo>
                <a:lnTo>
                  <a:pt x="731102" y="285257"/>
                </a:lnTo>
                <a:lnTo>
                  <a:pt x="731102" y="274241"/>
                </a:lnTo>
                <a:close/>
              </a:path>
              <a:path w="1198245" h="285750">
                <a:moveTo>
                  <a:pt x="686910" y="274241"/>
                </a:moveTo>
                <a:lnTo>
                  <a:pt x="653767" y="274241"/>
                </a:lnTo>
                <a:lnTo>
                  <a:pt x="653767" y="285257"/>
                </a:lnTo>
                <a:lnTo>
                  <a:pt x="686910" y="285257"/>
                </a:lnTo>
                <a:lnTo>
                  <a:pt x="686910" y="274241"/>
                </a:lnTo>
                <a:close/>
              </a:path>
              <a:path w="1198245" h="285750">
                <a:moveTo>
                  <a:pt x="642719" y="274241"/>
                </a:moveTo>
                <a:lnTo>
                  <a:pt x="609575" y="274241"/>
                </a:lnTo>
                <a:lnTo>
                  <a:pt x="609575" y="285257"/>
                </a:lnTo>
                <a:lnTo>
                  <a:pt x="642719" y="285257"/>
                </a:lnTo>
                <a:lnTo>
                  <a:pt x="642719" y="274241"/>
                </a:lnTo>
                <a:close/>
              </a:path>
              <a:path w="1198245" h="285750">
                <a:moveTo>
                  <a:pt x="598527" y="274241"/>
                </a:moveTo>
                <a:lnTo>
                  <a:pt x="565383" y="274241"/>
                </a:lnTo>
                <a:lnTo>
                  <a:pt x="565383" y="285257"/>
                </a:lnTo>
                <a:lnTo>
                  <a:pt x="598527" y="285257"/>
                </a:lnTo>
                <a:lnTo>
                  <a:pt x="598527" y="274241"/>
                </a:lnTo>
                <a:close/>
              </a:path>
              <a:path w="1198245" h="285750">
                <a:moveTo>
                  <a:pt x="554335" y="274241"/>
                </a:moveTo>
                <a:lnTo>
                  <a:pt x="521191" y="274241"/>
                </a:lnTo>
                <a:lnTo>
                  <a:pt x="521191" y="285257"/>
                </a:lnTo>
                <a:lnTo>
                  <a:pt x="554335" y="285257"/>
                </a:lnTo>
                <a:lnTo>
                  <a:pt x="554335" y="274241"/>
                </a:lnTo>
                <a:close/>
              </a:path>
              <a:path w="1198245" h="285750">
                <a:moveTo>
                  <a:pt x="510143" y="274241"/>
                </a:moveTo>
                <a:lnTo>
                  <a:pt x="476999" y="274241"/>
                </a:lnTo>
                <a:lnTo>
                  <a:pt x="476999" y="285257"/>
                </a:lnTo>
                <a:lnTo>
                  <a:pt x="510143" y="285257"/>
                </a:lnTo>
                <a:lnTo>
                  <a:pt x="510143" y="274241"/>
                </a:lnTo>
                <a:close/>
              </a:path>
              <a:path w="1198245" h="285750">
                <a:moveTo>
                  <a:pt x="465951" y="274241"/>
                </a:moveTo>
                <a:lnTo>
                  <a:pt x="432808" y="274241"/>
                </a:lnTo>
                <a:lnTo>
                  <a:pt x="432808" y="285257"/>
                </a:lnTo>
                <a:lnTo>
                  <a:pt x="465951" y="285257"/>
                </a:lnTo>
                <a:lnTo>
                  <a:pt x="465951" y="274241"/>
                </a:lnTo>
                <a:close/>
              </a:path>
              <a:path w="1198245" h="285750">
                <a:moveTo>
                  <a:pt x="421760" y="274241"/>
                </a:moveTo>
                <a:lnTo>
                  <a:pt x="388616" y="274241"/>
                </a:lnTo>
                <a:lnTo>
                  <a:pt x="388616" y="285257"/>
                </a:lnTo>
                <a:lnTo>
                  <a:pt x="421760" y="285257"/>
                </a:lnTo>
                <a:lnTo>
                  <a:pt x="421760" y="274241"/>
                </a:lnTo>
                <a:close/>
              </a:path>
              <a:path w="1198245" h="285750">
                <a:moveTo>
                  <a:pt x="377568" y="274241"/>
                </a:moveTo>
                <a:lnTo>
                  <a:pt x="344424" y="274241"/>
                </a:lnTo>
                <a:lnTo>
                  <a:pt x="344424" y="285257"/>
                </a:lnTo>
                <a:lnTo>
                  <a:pt x="377568" y="285257"/>
                </a:lnTo>
                <a:lnTo>
                  <a:pt x="377568" y="274241"/>
                </a:lnTo>
                <a:close/>
              </a:path>
              <a:path w="1198245" h="285750">
                <a:moveTo>
                  <a:pt x="333376" y="274241"/>
                </a:moveTo>
                <a:lnTo>
                  <a:pt x="300232" y="274241"/>
                </a:lnTo>
                <a:lnTo>
                  <a:pt x="300232" y="285257"/>
                </a:lnTo>
                <a:lnTo>
                  <a:pt x="333376" y="285257"/>
                </a:lnTo>
                <a:lnTo>
                  <a:pt x="333376" y="274241"/>
                </a:lnTo>
                <a:close/>
              </a:path>
              <a:path w="1198245" h="285750">
                <a:moveTo>
                  <a:pt x="289184" y="274241"/>
                </a:moveTo>
                <a:lnTo>
                  <a:pt x="256040" y="274241"/>
                </a:lnTo>
                <a:lnTo>
                  <a:pt x="256040" y="285257"/>
                </a:lnTo>
                <a:lnTo>
                  <a:pt x="289184" y="285257"/>
                </a:lnTo>
                <a:lnTo>
                  <a:pt x="289184" y="274241"/>
                </a:lnTo>
                <a:close/>
              </a:path>
              <a:path w="1198245" h="285750">
                <a:moveTo>
                  <a:pt x="244993" y="274241"/>
                </a:moveTo>
                <a:lnTo>
                  <a:pt x="211849" y="274241"/>
                </a:lnTo>
                <a:lnTo>
                  <a:pt x="211849" y="285257"/>
                </a:lnTo>
                <a:lnTo>
                  <a:pt x="244993" y="285257"/>
                </a:lnTo>
                <a:lnTo>
                  <a:pt x="244993" y="274241"/>
                </a:lnTo>
                <a:close/>
              </a:path>
              <a:path w="1198245" h="285750">
                <a:moveTo>
                  <a:pt x="200801" y="274241"/>
                </a:moveTo>
                <a:lnTo>
                  <a:pt x="167657" y="274241"/>
                </a:lnTo>
                <a:lnTo>
                  <a:pt x="167657" y="285257"/>
                </a:lnTo>
                <a:lnTo>
                  <a:pt x="200801" y="285257"/>
                </a:lnTo>
                <a:lnTo>
                  <a:pt x="200801" y="274241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98121" y="161548"/>
            <a:ext cx="105813" cy="10553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7323210" y="167757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4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1173841" y="6555545"/>
            <a:ext cx="2216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70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4955540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Gestione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La gestione patrimoniale dei beni e degli inventari</a:t>
            </a:r>
            <a:r>
              <a:rPr sz="1600" b="0" spc="65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(3/5)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51532" y="1988820"/>
            <a:ext cx="8856345" cy="0"/>
          </a:xfrm>
          <a:custGeom>
            <a:avLst/>
            <a:gdLst/>
            <a:ahLst/>
            <a:cxnLst/>
            <a:rect l="l" t="t" r="r" b="b"/>
            <a:pathLst>
              <a:path w="8856345">
                <a:moveTo>
                  <a:pt x="0" y="0"/>
                </a:moveTo>
                <a:lnTo>
                  <a:pt x="8855964" y="0"/>
                </a:lnTo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467482" y="902995"/>
            <a:ext cx="8592820" cy="977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0100"/>
              </a:lnSpc>
              <a:spcBef>
                <a:spcPts val="100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custodia del materiale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didattico, tecnico e scientifico dei gabinetti, dei laboratori e delle 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officine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è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affidata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dal DSGA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,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su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indicazione vincolante del DS,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ai docenti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utilizzatori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o ad  insegnanti di laboratorio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, ovvero al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personale tecnico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(art. 35, D.I.</a:t>
            </a:r>
            <a:r>
              <a:rPr sz="1600" spc="2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129/2018).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29768" y="1293888"/>
            <a:ext cx="1566671" cy="627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2855" y="1417281"/>
            <a:ext cx="918971" cy="4221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55676" y="1319783"/>
            <a:ext cx="1464945" cy="525780"/>
          </a:xfrm>
          <a:prstGeom prst="rect">
            <a:avLst/>
          </a:prstGeom>
          <a:solidFill>
            <a:srgbClr val="28649C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Times New Roman"/>
              <a:cs typeface="Times New Roman"/>
            </a:endParaRPr>
          </a:p>
          <a:p>
            <a:pPr marL="414655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Inventari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9188" y="1061973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1F487C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28116" y="816863"/>
            <a:ext cx="519684" cy="5044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54351" y="1255763"/>
            <a:ext cx="210413" cy="5699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80260" y="1336547"/>
            <a:ext cx="108585" cy="467995"/>
          </a:xfrm>
          <a:custGeom>
            <a:avLst/>
            <a:gdLst/>
            <a:ahLst/>
            <a:cxnLst/>
            <a:rect l="l" t="t" r="r" b="b"/>
            <a:pathLst>
              <a:path w="108585" h="467994">
                <a:moveTo>
                  <a:pt x="0" y="0"/>
                </a:moveTo>
                <a:lnTo>
                  <a:pt x="0" y="467867"/>
                </a:lnTo>
                <a:lnTo>
                  <a:pt x="108203" y="233934"/>
                </a:lnTo>
                <a:lnTo>
                  <a:pt x="0" y="0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1352" y="2898648"/>
            <a:ext cx="682752" cy="6827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47088" y="2933700"/>
            <a:ext cx="90170" cy="612775"/>
          </a:xfrm>
          <a:custGeom>
            <a:avLst/>
            <a:gdLst/>
            <a:ahLst/>
            <a:cxnLst/>
            <a:rect l="l" t="t" r="r" b="b"/>
            <a:pathLst>
              <a:path w="90169" h="612775">
                <a:moveTo>
                  <a:pt x="41910" y="0"/>
                </a:moveTo>
                <a:lnTo>
                  <a:pt x="0" y="0"/>
                </a:lnTo>
                <a:lnTo>
                  <a:pt x="48006" y="306324"/>
                </a:lnTo>
                <a:lnTo>
                  <a:pt x="0" y="612648"/>
                </a:lnTo>
                <a:lnTo>
                  <a:pt x="41910" y="612648"/>
                </a:lnTo>
                <a:lnTo>
                  <a:pt x="89916" y="306324"/>
                </a:lnTo>
                <a:lnTo>
                  <a:pt x="41910" y="0"/>
                </a:lnTo>
                <a:close/>
              </a:path>
            </a:pathLst>
          </a:custGeom>
          <a:solidFill>
            <a:srgbClr val="2B4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36648" y="3933444"/>
            <a:ext cx="8568055" cy="0"/>
          </a:xfrm>
          <a:custGeom>
            <a:avLst/>
            <a:gdLst/>
            <a:ahLst/>
            <a:cxnLst/>
            <a:rect l="l" t="t" r="r" b="b"/>
            <a:pathLst>
              <a:path w="8568055">
                <a:moveTo>
                  <a:pt x="0" y="0"/>
                </a:moveTo>
                <a:lnTo>
                  <a:pt x="8568055" y="0"/>
                </a:lnTo>
              </a:path>
            </a:pathLst>
          </a:custGeom>
          <a:ln w="3175">
            <a:solidFill>
              <a:srgbClr val="7E7E7E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47088" y="4392167"/>
            <a:ext cx="90170" cy="612775"/>
          </a:xfrm>
          <a:custGeom>
            <a:avLst/>
            <a:gdLst/>
            <a:ahLst/>
            <a:cxnLst/>
            <a:rect l="l" t="t" r="r" b="b"/>
            <a:pathLst>
              <a:path w="90169" h="612775">
                <a:moveTo>
                  <a:pt x="41910" y="0"/>
                </a:moveTo>
                <a:lnTo>
                  <a:pt x="0" y="0"/>
                </a:lnTo>
                <a:lnTo>
                  <a:pt x="48006" y="306323"/>
                </a:lnTo>
                <a:lnTo>
                  <a:pt x="0" y="612647"/>
                </a:lnTo>
                <a:lnTo>
                  <a:pt x="41910" y="612647"/>
                </a:lnTo>
                <a:lnTo>
                  <a:pt x="89916" y="306323"/>
                </a:lnTo>
                <a:lnTo>
                  <a:pt x="41910" y="0"/>
                </a:lnTo>
                <a:close/>
              </a:path>
            </a:pathLst>
          </a:custGeom>
          <a:solidFill>
            <a:srgbClr val="2B4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286761" y="2699105"/>
            <a:ext cx="8309609" cy="2444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400" i="1" spc="-15" dirty="0">
                <a:solidFill>
                  <a:srgbClr val="001F5F"/>
                </a:solidFill>
                <a:latin typeface="Arial"/>
                <a:cs typeface="Arial"/>
              </a:rPr>
              <a:t>L’affidamento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del materiale deve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risultare da 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apposito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verbale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cui 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sono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allegati elenchi descrittivi di  quanto costituisce oggetto di affidamento,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compilati in 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doppio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esemplare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sottoscritti 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dal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DSGA e 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dall’interessato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50000"/>
              </a:lnSpc>
            </a:pPr>
            <a:r>
              <a:rPr sz="1400" b="1" i="1" spc="-15" dirty="0">
                <a:solidFill>
                  <a:srgbClr val="001F5F"/>
                </a:solidFill>
                <a:latin typeface="Arial"/>
                <a:cs typeface="Arial"/>
              </a:rPr>
              <a:t>L’affidatario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assume 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tutte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responsabilità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connesse alla 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custodia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conservazione 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del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materiale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.  </a:t>
            </a:r>
            <a:r>
              <a:rPr sz="1400" i="1" spc="-35" dirty="0">
                <a:solidFill>
                  <a:srgbClr val="001F5F"/>
                </a:solidFill>
                <a:latin typeface="Arial"/>
                <a:cs typeface="Arial"/>
              </a:rPr>
              <a:t>Tali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responsabilità cessano con 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riconsegna al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DSGA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di quanto 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affidato,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quale deve 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avvenire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con </a:t>
            </a:r>
            <a:r>
              <a:rPr sz="1400" i="1" spc="-15" dirty="0">
                <a:solidFill>
                  <a:srgbClr val="001F5F"/>
                </a:solidFill>
                <a:latin typeface="Arial"/>
                <a:cs typeface="Arial"/>
              </a:rPr>
              <a:t>le 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stesse modalità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dell’affidamento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e implica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la cessazione</a:t>
            </a:r>
            <a:r>
              <a:rPr sz="1400" i="1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dall’incarico.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11352" y="4357115"/>
            <a:ext cx="682752" cy="6827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55537" y="207939"/>
            <a:ext cx="1135031" cy="2812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67748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971056" y="0"/>
                </a:moveTo>
                <a:lnTo>
                  <a:pt x="0" y="0"/>
                </a:lnTo>
                <a:lnTo>
                  <a:pt x="0" y="236554"/>
                </a:lnTo>
                <a:lnTo>
                  <a:pt x="971056" y="236554"/>
                </a:lnTo>
                <a:lnTo>
                  <a:pt x="1089676" y="118276"/>
                </a:lnTo>
                <a:lnTo>
                  <a:pt x="971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67748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0" y="0"/>
                </a:moveTo>
                <a:lnTo>
                  <a:pt x="971056" y="0"/>
                </a:lnTo>
                <a:lnTo>
                  <a:pt x="1089676" y="118276"/>
                </a:lnTo>
                <a:lnTo>
                  <a:pt x="971056" y="236554"/>
                </a:lnTo>
                <a:lnTo>
                  <a:pt x="0" y="236554"/>
                </a:lnTo>
                <a:lnTo>
                  <a:pt x="0" y="0"/>
                </a:lnTo>
                <a:close/>
              </a:path>
            </a:pathLst>
          </a:custGeom>
          <a:ln w="463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494148" y="282902"/>
            <a:ext cx="57721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Programmazione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295788" y="207939"/>
            <a:ext cx="1139682" cy="2812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11487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971637" y="0"/>
                </a:moveTo>
                <a:lnTo>
                  <a:pt x="0" y="0"/>
                </a:lnTo>
                <a:lnTo>
                  <a:pt x="118620" y="118276"/>
                </a:lnTo>
                <a:lnTo>
                  <a:pt x="0" y="236554"/>
                </a:lnTo>
                <a:lnTo>
                  <a:pt x="971637" y="236554"/>
                </a:lnTo>
                <a:lnTo>
                  <a:pt x="1090257" y="118276"/>
                </a:lnTo>
                <a:lnTo>
                  <a:pt x="971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11487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0" y="0"/>
                </a:moveTo>
                <a:lnTo>
                  <a:pt x="971637" y="0"/>
                </a:lnTo>
                <a:lnTo>
                  <a:pt x="1090257" y="118276"/>
                </a:lnTo>
                <a:lnTo>
                  <a:pt x="971637" y="236554"/>
                </a:lnTo>
                <a:lnTo>
                  <a:pt x="0" y="236554"/>
                </a:lnTo>
                <a:lnTo>
                  <a:pt x="118620" y="118276"/>
                </a:lnTo>
                <a:lnTo>
                  <a:pt x="0" y="0"/>
                </a:lnTo>
                <a:close/>
              </a:path>
            </a:pathLst>
          </a:custGeom>
          <a:ln w="463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698840" y="282902"/>
            <a:ext cx="31623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001F5F"/>
                </a:solidFill>
                <a:latin typeface="Arial"/>
                <a:cs typeface="Arial"/>
              </a:rPr>
              <a:t>Ge</a:t>
            </a:r>
            <a:r>
              <a:rPr sz="500" b="1" spc="1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500" b="1" spc="10" dirty="0">
                <a:solidFill>
                  <a:srgbClr val="001F5F"/>
                </a:solidFill>
                <a:latin typeface="Arial"/>
                <a:cs typeface="Arial"/>
              </a:rPr>
              <a:t>ti</a:t>
            </a:r>
            <a:r>
              <a:rPr sz="500" b="1" spc="15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500" b="1" spc="2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340691" y="207939"/>
            <a:ext cx="1138519" cy="2812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356391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971056" y="0"/>
                </a:moveTo>
                <a:lnTo>
                  <a:pt x="0" y="0"/>
                </a:lnTo>
                <a:lnTo>
                  <a:pt x="118620" y="118276"/>
                </a:lnTo>
                <a:lnTo>
                  <a:pt x="0" y="236554"/>
                </a:lnTo>
                <a:lnTo>
                  <a:pt x="971056" y="236554"/>
                </a:lnTo>
                <a:lnTo>
                  <a:pt x="1089676" y="118276"/>
                </a:lnTo>
                <a:lnTo>
                  <a:pt x="971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356391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0" y="0"/>
                </a:moveTo>
                <a:lnTo>
                  <a:pt x="971056" y="0"/>
                </a:lnTo>
                <a:lnTo>
                  <a:pt x="1089676" y="118276"/>
                </a:lnTo>
                <a:lnTo>
                  <a:pt x="971056" y="236554"/>
                </a:lnTo>
                <a:lnTo>
                  <a:pt x="0" y="236554"/>
                </a:lnTo>
                <a:lnTo>
                  <a:pt x="118620" y="118276"/>
                </a:lnTo>
                <a:lnTo>
                  <a:pt x="0" y="0"/>
                </a:lnTo>
                <a:close/>
              </a:path>
            </a:pathLst>
          </a:custGeom>
          <a:ln w="463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8618145" y="282902"/>
            <a:ext cx="56832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Rendicontazione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341861" y="164447"/>
            <a:ext cx="105813" cy="1055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8367434" y="170539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4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239263" y="164447"/>
            <a:ext cx="106394" cy="1055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264700" y="170539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4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249028" y="196342"/>
            <a:ext cx="1198245" cy="285750"/>
          </a:xfrm>
          <a:custGeom>
            <a:avLst/>
            <a:gdLst/>
            <a:ahLst/>
            <a:cxnLst/>
            <a:rect l="l" t="t" r="r" b="b"/>
            <a:pathLst>
              <a:path w="1198245" h="285750">
                <a:moveTo>
                  <a:pt x="25293" y="260023"/>
                </a:moveTo>
                <a:lnTo>
                  <a:pt x="0" y="285257"/>
                </a:lnTo>
                <a:lnTo>
                  <a:pt x="24034" y="285257"/>
                </a:lnTo>
                <a:lnTo>
                  <a:pt x="24034" y="283643"/>
                </a:lnTo>
                <a:lnTo>
                  <a:pt x="17250" y="283643"/>
                </a:lnTo>
                <a:lnTo>
                  <a:pt x="13325" y="274241"/>
                </a:lnTo>
                <a:lnTo>
                  <a:pt x="26661" y="274241"/>
                </a:lnTo>
                <a:lnTo>
                  <a:pt x="33095" y="267812"/>
                </a:lnTo>
                <a:lnTo>
                  <a:pt x="25293" y="260023"/>
                </a:lnTo>
                <a:close/>
              </a:path>
              <a:path w="1198245" h="285750">
                <a:moveTo>
                  <a:pt x="68225" y="274241"/>
                </a:moveTo>
                <a:lnTo>
                  <a:pt x="35082" y="274241"/>
                </a:lnTo>
                <a:lnTo>
                  <a:pt x="35082" y="285257"/>
                </a:lnTo>
                <a:lnTo>
                  <a:pt x="68225" y="285257"/>
                </a:lnTo>
                <a:lnTo>
                  <a:pt x="68225" y="274241"/>
                </a:lnTo>
                <a:close/>
              </a:path>
              <a:path w="1198245" h="285750">
                <a:moveTo>
                  <a:pt x="112417" y="274241"/>
                </a:moveTo>
                <a:lnTo>
                  <a:pt x="79273" y="274241"/>
                </a:lnTo>
                <a:lnTo>
                  <a:pt x="79273" y="285257"/>
                </a:lnTo>
                <a:lnTo>
                  <a:pt x="112417" y="285257"/>
                </a:lnTo>
                <a:lnTo>
                  <a:pt x="112417" y="274241"/>
                </a:lnTo>
                <a:close/>
              </a:path>
              <a:path w="1198245" h="285750">
                <a:moveTo>
                  <a:pt x="156609" y="274241"/>
                </a:moveTo>
                <a:lnTo>
                  <a:pt x="123465" y="274241"/>
                </a:lnTo>
                <a:lnTo>
                  <a:pt x="123465" y="285257"/>
                </a:lnTo>
                <a:lnTo>
                  <a:pt x="156609" y="285257"/>
                </a:lnTo>
                <a:lnTo>
                  <a:pt x="156609" y="274241"/>
                </a:lnTo>
                <a:close/>
              </a:path>
              <a:path w="1198245" h="285750">
                <a:moveTo>
                  <a:pt x="24034" y="274241"/>
                </a:moveTo>
                <a:lnTo>
                  <a:pt x="13325" y="274241"/>
                </a:lnTo>
                <a:lnTo>
                  <a:pt x="17250" y="283643"/>
                </a:lnTo>
                <a:lnTo>
                  <a:pt x="24034" y="276866"/>
                </a:lnTo>
                <a:lnTo>
                  <a:pt x="24034" y="274241"/>
                </a:lnTo>
                <a:close/>
              </a:path>
              <a:path w="1198245" h="285750">
                <a:moveTo>
                  <a:pt x="24034" y="276866"/>
                </a:moveTo>
                <a:lnTo>
                  <a:pt x="17250" y="283643"/>
                </a:lnTo>
                <a:lnTo>
                  <a:pt x="24034" y="283643"/>
                </a:lnTo>
                <a:lnTo>
                  <a:pt x="24034" y="276866"/>
                </a:lnTo>
                <a:close/>
              </a:path>
              <a:path w="1198245" h="285750">
                <a:moveTo>
                  <a:pt x="26661" y="274241"/>
                </a:moveTo>
                <a:lnTo>
                  <a:pt x="24034" y="274241"/>
                </a:lnTo>
                <a:lnTo>
                  <a:pt x="24034" y="276866"/>
                </a:lnTo>
                <a:lnTo>
                  <a:pt x="26661" y="274241"/>
                </a:lnTo>
                <a:close/>
              </a:path>
              <a:path w="1198245" h="285750">
                <a:moveTo>
                  <a:pt x="56548" y="228866"/>
                </a:moveTo>
                <a:lnTo>
                  <a:pt x="33095" y="252233"/>
                </a:lnTo>
                <a:lnTo>
                  <a:pt x="40896" y="260023"/>
                </a:lnTo>
                <a:lnTo>
                  <a:pt x="64349" y="236655"/>
                </a:lnTo>
                <a:lnTo>
                  <a:pt x="56548" y="228866"/>
                </a:lnTo>
                <a:close/>
              </a:path>
              <a:path w="1198245" h="285750">
                <a:moveTo>
                  <a:pt x="87802" y="197708"/>
                </a:moveTo>
                <a:lnTo>
                  <a:pt x="64349" y="221073"/>
                </a:lnTo>
                <a:lnTo>
                  <a:pt x="72150" y="228866"/>
                </a:lnTo>
                <a:lnTo>
                  <a:pt x="95603" y="205496"/>
                </a:lnTo>
                <a:lnTo>
                  <a:pt x="87802" y="197708"/>
                </a:lnTo>
                <a:close/>
              </a:path>
              <a:path w="1198245" h="285750">
                <a:moveTo>
                  <a:pt x="119056" y="166549"/>
                </a:moveTo>
                <a:lnTo>
                  <a:pt x="95603" y="189919"/>
                </a:lnTo>
                <a:lnTo>
                  <a:pt x="103404" y="197708"/>
                </a:lnTo>
                <a:lnTo>
                  <a:pt x="126857" y="174337"/>
                </a:lnTo>
                <a:lnTo>
                  <a:pt x="119056" y="166549"/>
                </a:lnTo>
                <a:close/>
              </a:path>
              <a:path w="1198245" h="285750">
                <a:moveTo>
                  <a:pt x="143017" y="142628"/>
                </a:moveTo>
                <a:lnTo>
                  <a:pt x="126857" y="158760"/>
                </a:lnTo>
                <a:lnTo>
                  <a:pt x="134658" y="166549"/>
                </a:lnTo>
                <a:lnTo>
                  <a:pt x="154768" y="146522"/>
                </a:lnTo>
                <a:lnTo>
                  <a:pt x="146918" y="146522"/>
                </a:lnTo>
                <a:lnTo>
                  <a:pt x="143017" y="142628"/>
                </a:lnTo>
                <a:close/>
              </a:path>
              <a:path w="1198245" h="285750">
                <a:moveTo>
                  <a:pt x="146918" y="138733"/>
                </a:moveTo>
                <a:lnTo>
                  <a:pt x="143017" y="142628"/>
                </a:lnTo>
                <a:lnTo>
                  <a:pt x="146918" y="146522"/>
                </a:lnTo>
                <a:lnTo>
                  <a:pt x="150843" y="142628"/>
                </a:lnTo>
                <a:lnTo>
                  <a:pt x="146918" y="138733"/>
                </a:lnTo>
                <a:close/>
              </a:path>
              <a:path w="1198245" h="285750">
                <a:moveTo>
                  <a:pt x="150843" y="142628"/>
                </a:moveTo>
                <a:lnTo>
                  <a:pt x="146918" y="146522"/>
                </a:lnTo>
                <a:lnTo>
                  <a:pt x="154768" y="146522"/>
                </a:lnTo>
                <a:lnTo>
                  <a:pt x="150843" y="142628"/>
                </a:lnTo>
                <a:close/>
              </a:path>
              <a:path w="1198245" h="285750">
                <a:moveTo>
                  <a:pt x="154768" y="138733"/>
                </a:moveTo>
                <a:lnTo>
                  <a:pt x="146918" y="138733"/>
                </a:lnTo>
                <a:lnTo>
                  <a:pt x="150843" y="142628"/>
                </a:lnTo>
                <a:lnTo>
                  <a:pt x="154768" y="138733"/>
                </a:lnTo>
                <a:close/>
              </a:path>
              <a:path w="1198245" h="285750">
                <a:moveTo>
                  <a:pt x="131315" y="115368"/>
                </a:moveTo>
                <a:lnTo>
                  <a:pt x="123514" y="123156"/>
                </a:lnTo>
                <a:lnTo>
                  <a:pt x="143017" y="142628"/>
                </a:lnTo>
                <a:lnTo>
                  <a:pt x="146918" y="138733"/>
                </a:lnTo>
                <a:lnTo>
                  <a:pt x="154768" y="138733"/>
                </a:lnTo>
                <a:lnTo>
                  <a:pt x="131315" y="115368"/>
                </a:lnTo>
                <a:close/>
              </a:path>
              <a:path w="1198245" h="285750">
                <a:moveTo>
                  <a:pt x="100061" y="84209"/>
                </a:moveTo>
                <a:lnTo>
                  <a:pt x="92260" y="91998"/>
                </a:lnTo>
                <a:lnTo>
                  <a:pt x="115712" y="115368"/>
                </a:lnTo>
                <a:lnTo>
                  <a:pt x="123514" y="107575"/>
                </a:lnTo>
                <a:lnTo>
                  <a:pt x="100061" y="84209"/>
                </a:lnTo>
                <a:close/>
              </a:path>
              <a:path w="1198245" h="285750">
                <a:moveTo>
                  <a:pt x="68807" y="53050"/>
                </a:moveTo>
                <a:lnTo>
                  <a:pt x="61005" y="60839"/>
                </a:lnTo>
                <a:lnTo>
                  <a:pt x="84458" y="84209"/>
                </a:lnTo>
                <a:lnTo>
                  <a:pt x="92260" y="76421"/>
                </a:lnTo>
                <a:lnTo>
                  <a:pt x="68807" y="53050"/>
                </a:lnTo>
                <a:close/>
              </a:path>
              <a:path w="1198245" h="285750">
                <a:moveTo>
                  <a:pt x="37553" y="21891"/>
                </a:moveTo>
                <a:lnTo>
                  <a:pt x="29751" y="29680"/>
                </a:lnTo>
                <a:lnTo>
                  <a:pt x="53204" y="53050"/>
                </a:lnTo>
                <a:lnTo>
                  <a:pt x="61005" y="45262"/>
                </a:lnTo>
                <a:lnTo>
                  <a:pt x="37553" y="21891"/>
                </a:lnTo>
                <a:close/>
              </a:path>
              <a:path w="1198245" h="285750">
                <a:moveTo>
                  <a:pt x="28734" y="0"/>
                </a:moveTo>
                <a:lnTo>
                  <a:pt x="0" y="0"/>
                </a:lnTo>
                <a:lnTo>
                  <a:pt x="21950" y="21891"/>
                </a:lnTo>
                <a:lnTo>
                  <a:pt x="29751" y="14103"/>
                </a:lnTo>
                <a:lnTo>
                  <a:pt x="26661" y="11015"/>
                </a:lnTo>
                <a:lnTo>
                  <a:pt x="13325" y="11015"/>
                </a:lnTo>
                <a:lnTo>
                  <a:pt x="17250" y="1613"/>
                </a:lnTo>
                <a:lnTo>
                  <a:pt x="28734" y="1613"/>
                </a:lnTo>
                <a:lnTo>
                  <a:pt x="28734" y="0"/>
                </a:lnTo>
                <a:close/>
              </a:path>
              <a:path w="1198245" h="285750">
                <a:moveTo>
                  <a:pt x="17250" y="1613"/>
                </a:moveTo>
                <a:lnTo>
                  <a:pt x="13325" y="11015"/>
                </a:lnTo>
                <a:lnTo>
                  <a:pt x="26661" y="11015"/>
                </a:lnTo>
                <a:lnTo>
                  <a:pt x="17250" y="1613"/>
                </a:lnTo>
                <a:close/>
              </a:path>
              <a:path w="1198245" h="285750">
                <a:moveTo>
                  <a:pt x="28734" y="1613"/>
                </a:moveTo>
                <a:lnTo>
                  <a:pt x="17250" y="1613"/>
                </a:lnTo>
                <a:lnTo>
                  <a:pt x="26661" y="11015"/>
                </a:lnTo>
                <a:lnTo>
                  <a:pt x="28734" y="11015"/>
                </a:lnTo>
                <a:lnTo>
                  <a:pt x="28734" y="1613"/>
                </a:lnTo>
                <a:close/>
              </a:path>
              <a:path w="1198245" h="285750">
                <a:moveTo>
                  <a:pt x="72926" y="0"/>
                </a:moveTo>
                <a:lnTo>
                  <a:pt x="39782" y="0"/>
                </a:lnTo>
                <a:lnTo>
                  <a:pt x="39782" y="11015"/>
                </a:lnTo>
                <a:lnTo>
                  <a:pt x="72926" y="11015"/>
                </a:lnTo>
                <a:lnTo>
                  <a:pt x="72926" y="0"/>
                </a:lnTo>
                <a:close/>
              </a:path>
              <a:path w="1198245" h="285750">
                <a:moveTo>
                  <a:pt x="117117" y="0"/>
                </a:moveTo>
                <a:lnTo>
                  <a:pt x="83974" y="0"/>
                </a:lnTo>
                <a:lnTo>
                  <a:pt x="83974" y="11015"/>
                </a:lnTo>
                <a:lnTo>
                  <a:pt x="117117" y="11015"/>
                </a:lnTo>
                <a:lnTo>
                  <a:pt x="117117" y="0"/>
                </a:lnTo>
                <a:close/>
              </a:path>
              <a:path w="1198245" h="285750">
                <a:moveTo>
                  <a:pt x="161309" y="0"/>
                </a:moveTo>
                <a:lnTo>
                  <a:pt x="128165" y="0"/>
                </a:lnTo>
                <a:lnTo>
                  <a:pt x="128165" y="11015"/>
                </a:lnTo>
                <a:lnTo>
                  <a:pt x="161309" y="11015"/>
                </a:lnTo>
                <a:lnTo>
                  <a:pt x="161309" y="0"/>
                </a:lnTo>
                <a:close/>
              </a:path>
              <a:path w="1198245" h="285750">
                <a:moveTo>
                  <a:pt x="205501" y="0"/>
                </a:moveTo>
                <a:lnTo>
                  <a:pt x="172357" y="0"/>
                </a:lnTo>
                <a:lnTo>
                  <a:pt x="172357" y="11015"/>
                </a:lnTo>
                <a:lnTo>
                  <a:pt x="205501" y="11015"/>
                </a:lnTo>
                <a:lnTo>
                  <a:pt x="205501" y="0"/>
                </a:lnTo>
                <a:close/>
              </a:path>
              <a:path w="1198245" h="285750">
                <a:moveTo>
                  <a:pt x="249693" y="0"/>
                </a:moveTo>
                <a:lnTo>
                  <a:pt x="216549" y="0"/>
                </a:lnTo>
                <a:lnTo>
                  <a:pt x="216549" y="11015"/>
                </a:lnTo>
                <a:lnTo>
                  <a:pt x="249693" y="11015"/>
                </a:lnTo>
                <a:lnTo>
                  <a:pt x="249693" y="0"/>
                </a:lnTo>
                <a:close/>
              </a:path>
              <a:path w="1198245" h="285750">
                <a:moveTo>
                  <a:pt x="293885" y="0"/>
                </a:moveTo>
                <a:lnTo>
                  <a:pt x="260741" y="0"/>
                </a:lnTo>
                <a:lnTo>
                  <a:pt x="260741" y="11015"/>
                </a:lnTo>
                <a:lnTo>
                  <a:pt x="293885" y="11015"/>
                </a:lnTo>
                <a:lnTo>
                  <a:pt x="293885" y="0"/>
                </a:lnTo>
                <a:close/>
              </a:path>
              <a:path w="1198245" h="285750">
                <a:moveTo>
                  <a:pt x="338076" y="0"/>
                </a:moveTo>
                <a:lnTo>
                  <a:pt x="304932" y="0"/>
                </a:lnTo>
                <a:lnTo>
                  <a:pt x="304932" y="11015"/>
                </a:lnTo>
                <a:lnTo>
                  <a:pt x="338076" y="11015"/>
                </a:lnTo>
                <a:lnTo>
                  <a:pt x="338076" y="0"/>
                </a:lnTo>
                <a:close/>
              </a:path>
              <a:path w="1198245" h="285750">
                <a:moveTo>
                  <a:pt x="382268" y="0"/>
                </a:moveTo>
                <a:lnTo>
                  <a:pt x="349124" y="0"/>
                </a:lnTo>
                <a:lnTo>
                  <a:pt x="349124" y="11015"/>
                </a:lnTo>
                <a:lnTo>
                  <a:pt x="382268" y="11015"/>
                </a:lnTo>
                <a:lnTo>
                  <a:pt x="382268" y="0"/>
                </a:lnTo>
                <a:close/>
              </a:path>
              <a:path w="1198245" h="285750">
                <a:moveTo>
                  <a:pt x="426460" y="0"/>
                </a:moveTo>
                <a:lnTo>
                  <a:pt x="393316" y="0"/>
                </a:lnTo>
                <a:lnTo>
                  <a:pt x="393316" y="11015"/>
                </a:lnTo>
                <a:lnTo>
                  <a:pt x="426460" y="11015"/>
                </a:lnTo>
                <a:lnTo>
                  <a:pt x="426460" y="0"/>
                </a:lnTo>
                <a:close/>
              </a:path>
              <a:path w="1198245" h="285750">
                <a:moveTo>
                  <a:pt x="470652" y="0"/>
                </a:moveTo>
                <a:lnTo>
                  <a:pt x="437508" y="0"/>
                </a:lnTo>
                <a:lnTo>
                  <a:pt x="437508" y="11015"/>
                </a:lnTo>
                <a:lnTo>
                  <a:pt x="470652" y="11015"/>
                </a:lnTo>
                <a:lnTo>
                  <a:pt x="470652" y="0"/>
                </a:lnTo>
                <a:close/>
              </a:path>
              <a:path w="1198245" h="285750">
                <a:moveTo>
                  <a:pt x="514843" y="0"/>
                </a:moveTo>
                <a:lnTo>
                  <a:pt x="481700" y="0"/>
                </a:lnTo>
                <a:lnTo>
                  <a:pt x="481700" y="11015"/>
                </a:lnTo>
                <a:lnTo>
                  <a:pt x="514843" y="11015"/>
                </a:lnTo>
                <a:lnTo>
                  <a:pt x="514843" y="0"/>
                </a:lnTo>
                <a:close/>
              </a:path>
              <a:path w="1198245" h="285750">
                <a:moveTo>
                  <a:pt x="559035" y="0"/>
                </a:moveTo>
                <a:lnTo>
                  <a:pt x="525891" y="0"/>
                </a:lnTo>
                <a:lnTo>
                  <a:pt x="525891" y="11015"/>
                </a:lnTo>
                <a:lnTo>
                  <a:pt x="559035" y="11015"/>
                </a:lnTo>
                <a:lnTo>
                  <a:pt x="559035" y="0"/>
                </a:lnTo>
                <a:close/>
              </a:path>
              <a:path w="1198245" h="285750">
                <a:moveTo>
                  <a:pt x="603227" y="0"/>
                </a:moveTo>
                <a:lnTo>
                  <a:pt x="570083" y="0"/>
                </a:lnTo>
                <a:lnTo>
                  <a:pt x="570083" y="11015"/>
                </a:lnTo>
                <a:lnTo>
                  <a:pt x="603227" y="11015"/>
                </a:lnTo>
                <a:lnTo>
                  <a:pt x="603227" y="0"/>
                </a:lnTo>
                <a:close/>
              </a:path>
              <a:path w="1198245" h="285750">
                <a:moveTo>
                  <a:pt x="647419" y="0"/>
                </a:moveTo>
                <a:lnTo>
                  <a:pt x="614275" y="0"/>
                </a:lnTo>
                <a:lnTo>
                  <a:pt x="614275" y="11015"/>
                </a:lnTo>
                <a:lnTo>
                  <a:pt x="647419" y="11015"/>
                </a:lnTo>
                <a:lnTo>
                  <a:pt x="647419" y="0"/>
                </a:lnTo>
                <a:close/>
              </a:path>
              <a:path w="1198245" h="285750">
                <a:moveTo>
                  <a:pt x="691611" y="0"/>
                </a:moveTo>
                <a:lnTo>
                  <a:pt x="658467" y="0"/>
                </a:lnTo>
                <a:lnTo>
                  <a:pt x="658467" y="11015"/>
                </a:lnTo>
                <a:lnTo>
                  <a:pt x="691611" y="11015"/>
                </a:lnTo>
                <a:lnTo>
                  <a:pt x="691611" y="0"/>
                </a:lnTo>
                <a:close/>
              </a:path>
              <a:path w="1198245" h="285750">
                <a:moveTo>
                  <a:pt x="735802" y="0"/>
                </a:moveTo>
                <a:lnTo>
                  <a:pt x="702659" y="0"/>
                </a:lnTo>
                <a:lnTo>
                  <a:pt x="702659" y="11015"/>
                </a:lnTo>
                <a:lnTo>
                  <a:pt x="735802" y="11015"/>
                </a:lnTo>
                <a:lnTo>
                  <a:pt x="735802" y="0"/>
                </a:lnTo>
                <a:close/>
              </a:path>
              <a:path w="1198245" h="285750">
                <a:moveTo>
                  <a:pt x="779994" y="0"/>
                </a:moveTo>
                <a:lnTo>
                  <a:pt x="746850" y="0"/>
                </a:lnTo>
                <a:lnTo>
                  <a:pt x="746850" y="11015"/>
                </a:lnTo>
                <a:lnTo>
                  <a:pt x="779994" y="11015"/>
                </a:lnTo>
                <a:lnTo>
                  <a:pt x="779994" y="0"/>
                </a:lnTo>
                <a:close/>
              </a:path>
              <a:path w="1198245" h="285750">
                <a:moveTo>
                  <a:pt x="824186" y="0"/>
                </a:moveTo>
                <a:lnTo>
                  <a:pt x="791042" y="0"/>
                </a:lnTo>
                <a:lnTo>
                  <a:pt x="791042" y="11015"/>
                </a:lnTo>
                <a:lnTo>
                  <a:pt x="824186" y="11015"/>
                </a:lnTo>
                <a:lnTo>
                  <a:pt x="824186" y="0"/>
                </a:lnTo>
                <a:close/>
              </a:path>
              <a:path w="1198245" h="285750">
                <a:moveTo>
                  <a:pt x="868378" y="0"/>
                </a:moveTo>
                <a:lnTo>
                  <a:pt x="835234" y="0"/>
                </a:lnTo>
                <a:lnTo>
                  <a:pt x="835234" y="11015"/>
                </a:lnTo>
                <a:lnTo>
                  <a:pt x="868378" y="11015"/>
                </a:lnTo>
                <a:lnTo>
                  <a:pt x="868378" y="0"/>
                </a:lnTo>
                <a:close/>
              </a:path>
              <a:path w="1198245" h="285750">
                <a:moveTo>
                  <a:pt x="912569" y="0"/>
                </a:moveTo>
                <a:lnTo>
                  <a:pt x="879426" y="0"/>
                </a:lnTo>
                <a:lnTo>
                  <a:pt x="879426" y="11015"/>
                </a:lnTo>
                <a:lnTo>
                  <a:pt x="912569" y="11015"/>
                </a:lnTo>
                <a:lnTo>
                  <a:pt x="912569" y="0"/>
                </a:lnTo>
                <a:close/>
              </a:path>
              <a:path w="1198245" h="285750">
                <a:moveTo>
                  <a:pt x="956761" y="0"/>
                </a:moveTo>
                <a:lnTo>
                  <a:pt x="923617" y="0"/>
                </a:lnTo>
                <a:lnTo>
                  <a:pt x="923617" y="11015"/>
                </a:lnTo>
                <a:lnTo>
                  <a:pt x="956761" y="11015"/>
                </a:lnTo>
                <a:lnTo>
                  <a:pt x="956761" y="0"/>
                </a:lnTo>
                <a:close/>
              </a:path>
              <a:path w="1198245" h="285750">
                <a:moveTo>
                  <a:pt x="1000953" y="0"/>
                </a:moveTo>
                <a:lnTo>
                  <a:pt x="967809" y="0"/>
                </a:lnTo>
                <a:lnTo>
                  <a:pt x="967809" y="11015"/>
                </a:lnTo>
                <a:lnTo>
                  <a:pt x="1000953" y="11015"/>
                </a:lnTo>
                <a:lnTo>
                  <a:pt x="1000953" y="0"/>
                </a:lnTo>
                <a:close/>
              </a:path>
              <a:path w="1198245" h="285750">
                <a:moveTo>
                  <a:pt x="1045145" y="0"/>
                </a:moveTo>
                <a:lnTo>
                  <a:pt x="1012001" y="0"/>
                </a:lnTo>
                <a:lnTo>
                  <a:pt x="1012001" y="11015"/>
                </a:lnTo>
                <a:lnTo>
                  <a:pt x="1045145" y="11015"/>
                </a:lnTo>
                <a:lnTo>
                  <a:pt x="1045145" y="0"/>
                </a:lnTo>
                <a:close/>
              </a:path>
              <a:path w="1198245" h="285750">
                <a:moveTo>
                  <a:pt x="1066027" y="274241"/>
                </a:moveTo>
                <a:lnTo>
                  <a:pt x="1052704" y="274241"/>
                </a:lnTo>
                <a:lnTo>
                  <a:pt x="1051493" y="274739"/>
                </a:lnTo>
                <a:lnTo>
                  <a:pt x="1051493" y="285257"/>
                </a:lnTo>
                <a:lnTo>
                  <a:pt x="1054981" y="285257"/>
                </a:lnTo>
                <a:lnTo>
                  <a:pt x="1066027" y="274241"/>
                </a:lnTo>
                <a:close/>
              </a:path>
              <a:path w="1198245" h="285750">
                <a:moveTo>
                  <a:pt x="1071359" y="253353"/>
                </a:moveTo>
                <a:lnTo>
                  <a:pt x="1048779" y="275854"/>
                </a:lnTo>
                <a:lnTo>
                  <a:pt x="1051493" y="274739"/>
                </a:lnTo>
                <a:lnTo>
                  <a:pt x="1051493" y="274241"/>
                </a:lnTo>
                <a:lnTo>
                  <a:pt x="1066027" y="274241"/>
                </a:lnTo>
                <a:lnTo>
                  <a:pt x="1079161" y="261143"/>
                </a:lnTo>
                <a:lnTo>
                  <a:pt x="1071359" y="253353"/>
                </a:lnTo>
                <a:close/>
              </a:path>
              <a:path w="1198245" h="285750">
                <a:moveTo>
                  <a:pt x="1052704" y="274241"/>
                </a:moveTo>
                <a:lnTo>
                  <a:pt x="1051493" y="274241"/>
                </a:lnTo>
                <a:lnTo>
                  <a:pt x="1051493" y="274739"/>
                </a:lnTo>
                <a:lnTo>
                  <a:pt x="1052704" y="274241"/>
                </a:lnTo>
                <a:close/>
              </a:path>
              <a:path w="1198245" h="285750">
                <a:moveTo>
                  <a:pt x="1102614" y="222194"/>
                </a:moveTo>
                <a:lnTo>
                  <a:pt x="1079161" y="245564"/>
                </a:lnTo>
                <a:lnTo>
                  <a:pt x="1087011" y="253353"/>
                </a:lnTo>
                <a:lnTo>
                  <a:pt x="1110415" y="229982"/>
                </a:lnTo>
                <a:lnTo>
                  <a:pt x="1102614" y="222194"/>
                </a:lnTo>
                <a:close/>
              </a:path>
              <a:path w="1198245" h="285750">
                <a:moveTo>
                  <a:pt x="1133868" y="191035"/>
                </a:moveTo>
                <a:lnTo>
                  <a:pt x="1110415" y="214405"/>
                </a:lnTo>
                <a:lnTo>
                  <a:pt x="1118216" y="222194"/>
                </a:lnTo>
                <a:lnTo>
                  <a:pt x="1141669" y="198828"/>
                </a:lnTo>
                <a:lnTo>
                  <a:pt x="1133868" y="191035"/>
                </a:lnTo>
                <a:close/>
              </a:path>
              <a:path w="1198245" h="285750">
                <a:moveTo>
                  <a:pt x="1165122" y="159881"/>
                </a:moveTo>
                <a:lnTo>
                  <a:pt x="1141669" y="183247"/>
                </a:lnTo>
                <a:lnTo>
                  <a:pt x="1149470" y="191035"/>
                </a:lnTo>
                <a:lnTo>
                  <a:pt x="1172923" y="167670"/>
                </a:lnTo>
                <a:lnTo>
                  <a:pt x="1165122" y="159881"/>
                </a:lnTo>
                <a:close/>
              </a:path>
              <a:path w="1198245" h="285750">
                <a:moveTo>
                  <a:pt x="1182396" y="142629"/>
                </a:moveTo>
                <a:lnTo>
                  <a:pt x="1172923" y="152088"/>
                </a:lnTo>
                <a:lnTo>
                  <a:pt x="1180724" y="159881"/>
                </a:lnTo>
                <a:lnTo>
                  <a:pt x="1194119" y="146522"/>
                </a:lnTo>
                <a:lnTo>
                  <a:pt x="1186297" y="146522"/>
                </a:lnTo>
                <a:lnTo>
                  <a:pt x="1182396" y="142629"/>
                </a:lnTo>
                <a:close/>
              </a:path>
              <a:path w="1198245" h="285750">
                <a:moveTo>
                  <a:pt x="1186297" y="138733"/>
                </a:moveTo>
                <a:lnTo>
                  <a:pt x="1182396" y="142629"/>
                </a:lnTo>
                <a:lnTo>
                  <a:pt x="1186297" y="146522"/>
                </a:lnTo>
                <a:lnTo>
                  <a:pt x="1186297" y="138733"/>
                </a:lnTo>
                <a:close/>
              </a:path>
              <a:path w="1198245" h="285750">
                <a:moveTo>
                  <a:pt x="1194115" y="138733"/>
                </a:moveTo>
                <a:lnTo>
                  <a:pt x="1186297" y="138733"/>
                </a:lnTo>
                <a:lnTo>
                  <a:pt x="1186297" y="146522"/>
                </a:lnTo>
                <a:lnTo>
                  <a:pt x="1194119" y="146522"/>
                </a:lnTo>
                <a:lnTo>
                  <a:pt x="1198023" y="142628"/>
                </a:lnTo>
                <a:lnTo>
                  <a:pt x="1194115" y="138733"/>
                </a:lnTo>
                <a:close/>
              </a:path>
              <a:path w="1198245" h="285750">
                <a:moveTo>
                  <a:pt x="1184068" y="128722"/>
                </a:moveTo>
                <a:lnTo>
                  <a:pt x="1176266" y="136511"/>
                </a:lnTo>
                <a:lnTo>
                  <a:pt x="1182397" y="142628"/>
                </a:lnTo>
                <a:lnTo>
                  <a:pt x="1186297" y="138733"/>
                </a:lnTo>
                <a:lnTo>
                  <a:pt x="1194115" y="138733"/>
                </a:lnTo>
                <a:lnTo>
                  <a:pt x="1184068" y="128722"/>
                </a:lnTo>
                <a:close/>
              </a:path>
              <a:path w="1198245" h="285750">
                <a:moveTo>
                  <a:pt x="1152814" y="97563"/>
                </a:moveTo>
                <a:lnTo>
                  <a:pt x="1145012" y="105352"/>
                </a:lnTo>
                <a:lnTo>
                  <a:pt x="1168465" y="128722"/>
                </a:lnTo>
                <a:lnTo>
                  <a:pt x="1176266" y="120934"/>
                </a:lnTo>
                <a:lnTo>
                  <a:pt x="1152814" y="97563"/>
                </a:lnTo>
                <a:close/>
              </a:path>
              <a:path w="1198245" h="285750">
                <a:moveTo>
                  <a:pt x="1121608" y="66405"/>
                </a:moveTo>
                <a:lnTo>
                  <a:pt x="1113758" y="74193"/>
                </a:lnTo>
                <a:lnTo>
                  <a:pt x="1137211" y="97563"/>
                </a:lnTo>
                <a:lnTo>
                  <a:pt x="1145012" y="89775"/>
                </a:lnTo>
                <a:lnTo>
                  <a:pt x="1121608" y="66405"/>
                </a:lnTo>
                <a:close/>
              </a:path>
              <a:path w="1198245" h="285750">
                <a:moveTo>
                  <a:pt x="1090354" y="35246"/>
                </a:moveTo>
                <a:lnTo>
                  <a:pt x="1082504" y="43034"/>
                </a:lnTo>
                <a:lnTo>
                  <a:pt x="1105957" y="66405"/>
                </a:lnTo>
                <a:lnTo>
                  <a:pt x="1113758" y="58616"/>
                </a:lnTo>
                <a:lnTo>
                  <a:pt x="1090354" y="35246"/>
                </a:lnTo>
                <a:close/>
              </a:path>
              <a:path w="1198245" h="285750">
                <a:moveTo>
                  <a:pt x="1059100" y="4087"/>
                </a:moveTo>
                <a:lnTo>
                  <a:pt x="1051299" y="11880"/>
                </a:lnTo>
                <a:lnTo>
                  <a:pt x="1074703" y="35246"/>
                </a:lnTo>
                <a:lnTo>
                  <a:pt x="1082504" y="27457"/>
                </a:lnTo>
                <a:lnTo>
                  <a:pt x="1059100" y="4087"/>
                </a:lnTo>
                <a:close/>
              </a:path>
              <a:path w="1198245" h="285750">
                <a:moveTo>
                  <a:pt x="1040445" y="274241"/>
                </a:moveTo>
                <a:lnTo>
                  <a:pt x="1007301" y="274241"/>
                </a:lnTo>
                <a:lnTo>
                  <a:pt x="1007301" y="285257"/>
                </a:lnTo>
                <a:lnTo>
                  <a:pt x="1040445" y="285257"/>
                </a:lnTo>
                <a:lnTo>
                  <a:pt x="1040445" y="274241"/>
                </a:lnTo>
                <a:close/>
              </a:path>
              <a:path w="1198245" h="285750">
                <a:moveTo>
                  <a:pt x="996253" y="274241"/>
                </a:moveTo>
                <a:lnTo>
                  <a:pt x="963109" y="274241"/>
                </a:lnTo>
                <a:lnTo>
                  <a:pt x="963109" y="285257"/>
                </a:lnTo>
                <a:lnTo>
                  <a:pt x="996253" y="285257"/>
                </a:lnTo>
                <a:lnTo>
                  <a:pt x="996253" y="274241"/>
                </a:lnTo>
                <a:close/>
              </a:path>
              <a:path w="1198245" h="285750">
                <a:moveTo>
                  <a:pt x="952061" y="274241"/>
                </a:moveTo>
                <a:lnTo>
                  <a:pt x="918917" y="274241"/>
                </a:lnTo>
                <a:lnTo>
                  <a:pt x="918917" y="285257"/>
                </a:lnTo>
                <a:lnTo>
                  <a:pt x="952061" y="285257"/>
                </a:lnTo>
                <a:lnTo>
                  <a:pt x="952061" y="274241"/>
                </a:lnTo>
                <a:close/>
              </a:path>
              <a:path w="1198245" h="285750">
                <a:moveTo>
                  <a:pt x="907869" y="274241"/>
                </a:moveTo>
                <a:lnTo>
                  <a:pt x="874725" y="274241"/>
                </a:lnTo>
                <a:lnTo>
                  <a:pt x="874725" y="285257"/>
                </a:lnTo>
                <a:lnTo>
                  <a:pt x="907869" y="285257"/>
                </a:lnTo>
                <a:lnTo>
                  <a:pt x="907869" y="274241"/>
                </a:lnTo>
                <a:close/>
              </a:path>
              <a:path w="1198245" h="285750">
                <a:moveTo>
                  <a:pt x="863677" y="274241"/>
                </a:moveTo>
                <a:lnTo>
                  <a:pt x="830534" y="274241"/>
                </a:lnTo>
                <a:lnTo>
                  <a:pt x="830534" y="285257"/>
                </a:lnTo>
                <a:lnTo>
                  <a:pt x="863677" y="285257"/>
                </a:lnTo>
                <a:lnTo>
                  <a:pt x="863677" y="274241"/>
                </a:lnTo>
                <a:close/>
              </a:path>
              <a:path w="1198245" h="285750">
                <a:moveTo>
                  <a:pt x="819486" y="274241"/>
                </a:moveTo>
                <a:lnTo>
                  <a:pt x="786342" y="274241"/>
                </a:lnTo>
                <a:lnTo>
                  <a:pt x="786342" y="285257"/>
                </a:lnTo>
                <a:lnTo>
                  <a:pt x="819486" y="285257"/>
                </a:lnTo>
                <a:lnTo>
                  <a:pt x="819486" y="274241"/>
                </a:lnTo>
                <a:close/>
              </a:path>
              <a:path w="1198245" h="285750">
                <a:moveTo>
                  <a:pt x="775294" y="274241"/>
                </a:moveTo>
                <a:lnTo>
                  <a:pt x="742150" y="274241"/>
                </a:lnTo>
                <a:lnTo>
                  <a:pt x="742150" y="285257"/>
                </a:lnTo>
                <a:lnTo>
                  <a:pt x="775294" y="285257"/>
                </a:lnTo>
                <a:lnTo>
                  <a:pt x="775294" y="274241"/>
                </a:lnTo>
                <a:close/>
              </a:path>
              <a:path w="1198245" h="285750">
                <a:moveTo>
                  <a:pt x="731102" y="274241"/>
                </a:moveTo>
                <a:lnTo>
                  <a:pt x="697958" y="274241"/>
                </a:lnTo>
                <a:lnTo>
                  <a:pt x="697958" y="285257"/>
                </a:lnTo>
                <a:lnTo>
                  <a:pt x="731102" y="285257"/>
                </a:lnTo>
                <a:lnTo>
                  <a:pt x="731102" y="274241"/>
                </a:lnTo>
                <a:close/>
              </a:path>
              <a:path w="1198245" h="285750">
                <a:moveTo>
                  <a:pt x="686910" y="274241"/>
                </a:moveTo>
                <a:lnTo>
                  <a:pt x="653767" y="274241"/>
                </a:lnTo>
                <a:lnTo>
                  <a:pt x="653767" y="285257"/>
                </a:lnTo>
                <a:lnTo>
                  <a:pt x="686910" y="285257"/>
                </a:lnTo>
                <a:lnTo>
                  <a:pt x="686910" y="274241"/>
                </a:lnTo>
                <a:close/>
              </a:path>
              <a:path w="1198245" h="285750">
                <a:moveTo>
                  <a:pt x="642719" y="274241"/>
                </a:moveTo>
                <a:lnTo>
                  <a:pt x="609575" y="274241"/>
                </a:lnTo>
                <a:lnTo>
                  <a:pt x="609575" y="285257"/>
                </a:lnTo>
                <a:lnTo>
                  <a:pt x="642719" y="285257"/>
                </a:lnTo>
                <a:lnTo>
                  <a:pt x="642719" y="274241"/>
                </a:lnTo>
                <a:close/>
              </a:path>
              <a:path w="1198245" h="285750">
                <a:moveTo>
                  <a:pt x="598527" y="274241"/>
                </a:moveTo>
                <a:lnTo>
                  <a:pt x="565383" y="274241"/>
                </a:lnTo>
                <a:lnTo>
                  <a:pt x="565383" y="285257"/>
                </a:lnTo>
                <a:lnTo>
                  <a:pt x="598527" y="285257"/>
                </a:lnTo>
                <a:lnTo>
                  <a:pt x="598527" y="274241"/>
                </a:lnTo>
                <a:close/>
              </a:path>
              <a:path w="1198245" h="285750">
                <a:moveTo>
                  <a:pt x="554335" y="274241"/>
                </a:moveTo>
                <a:lnTo>
                  <a:pt x="521191" y="274241"/>
                </a:lnTo>
                <a:lnTo>
                  <a:pt x="521191" y="285257"/>
                </a:lnTo>
                <a:lnTo>
                  <a:pt x="554335" y="285257"/>
                </a:lnTo>
                <a:lnTo>
                  <a:pt x="554335" y="274241"/>
                </a:lnTo>
                <a:close/>
              </a:path>
              <a:path w="1198245" h="285750">
                <a:moveTo>
                  <a:pt x="510143" y="274241"/>
                </a:moveTo>
                <a:lnTo>
                  <a:pt x="476999" y="274241"/>
                </a:lnTo>
                <a:lnTo>
                  <a:pt x="476999" y="285257"/>
                </a:lnTo>
                <a:lnTo>
                  <a:pt x="510143" y="285257"/>
                </a:lnTo>
                <a:lnTo>
                  <a:pt x="510143" y="274241"/>
                </a:lnTo>
                <a:close/>
              </a:path>
              <a:path w="1198245" h="285750">
                <a:moveTo>
                  <a:pt x="465951" y="274241"/>
                </a:moveTo>
                <a:lnTo>
                  <a:pt x="432808" y="274241"/>
                </a:lnTo>
                <a:lnTo>
                  <a:pt x="432808" y="285257"/>
                </a:lnTo>
                <a:lnTo>
                  <a:pt x="465951" y="285257"/>
                </a:lnTo>
                <a:lnTo>
                  <a:pt x="465951" y="274241"/>
                </a:lnTo>
                <a:close/>
              </a:path>
              <a:path w="1198245" h="285750">
                <a:moveTo>
                  <a:pt x="421760" y="274241"/>
                </a:moveTo>
                <a:lnTo>
                  <a:pt x="388616" y="274241"/>
                </a:lnTo>
                <a:lnTo>
                  <a:pt x="388616" y="285257"/>
                </a:lnTo>
                <a:lnTo>
                  <a:pt x="421760" y="285257"/>
                </a:lnTo>
                <a:lnTo>
                  <a:pt x="421760" y="274241"/>
                </a:lnTo>
                <a:close/>
              </a:path>
              <a:path w="1198245" h="285750">
                <a:moveTo>
                  <a:pt x="377568" y="274241"/>
                </a:moveTo>
                <a:lnTo>
                  <a:pt x="344424" y="274241"/>
                </a:lnTo>
                <a:lnTo>
                  <a:pt x="344424" y="285257"/>
                </a:lnTo>
                <a:lnTo>
                  <a:pt x="377568" y="285257"/>
                </a:lnTo>
                <a:lnTo>
                  <a:pt x="377568" y="274241"/>
                </a:lnTo>
                <a:close/>
              </a:path>
              <a:path w="1198245" h="285750">
                <a:moveTo>
                  <a:pt x="333376" y="274241"/>
                </a:moveTo>
                <a:lnTo>
                  <a:pt x="300232" y="274241"/>
                </a:lnTo>
                <a:lnTo>
                  <a:pt x="300232" y="285257"/>
                </a:lnTo>
                <a:lnTo>
                  <a:pt x="333376" y="285257"/>
                </a:lnTo>
                <a:lnTo>
                  <a:pt x="333376" y="274241"/>
                </a:lnTo>
                <a:close/>
              </a:path>
              <a:path w="1198245" h="285750">
                <a:moveTo>
                  <a:pt x="289184" y="274241"/>
                </a:moveTo>
                <a:lnTo>
                  <a:pt x="256040" y="274241"/>
                </a:lnTo>
                <a:lnTo>
                  <a:pt x="256040" y="285257"/>
                </a:lnTo>
                <a:lnTo>
                  <a:pt x="289184" y="285257"/>
                </a:lnTo>
                <a:lnTo>
                  <a:pt x="289184" y="274241"/>
                </a:lnTo>
                <a:close/>
              </a:path>
              <a:path w="1198245" h="285750">
                <a:moveTo>
                  <a:pt x="244993" y="274241"/>
                </a:moveTo>
                <a:lnTo>
                  <a:pt x="211849" y="274241"/>
                </a:lnTo>
                <a:lnTo>
                  <a:pt x="211849" y="285257"/>
                </a:lnTo>
                <a:lnTo>
                  <a:pt x="244993" y="285257"/>
                </a:lnTo>
                <a:lnTo>
                  <a:pt x="244993" y="274241"/>
                </a:lnTo>
                <a:close/>
              </a:path>
              <a:path w="1198245" h="285750">
                <a:moveTo>
                  <a:pt x="200801" y="274241"/>
                </a:moveTo>
                <a:lnTo>
                  <a:pt x="167657" y="274241"/>
                </a:lnTo>
                <a:lnTo>
                  <a:pt x="167657" y="285257"/>
                </a:lnTo>
                <a:lnTo>
                  <a:pt x="200801" y="285257"/>
                </a:lnTo>
                <a:lnTo>
                  <a:pt x="200801" y="274241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298121" y="161548"/>
            <a:ext cx="105813" cy="10553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7323210" y="167757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4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173841" y="6555545"/>
            <a:ext cx="2216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71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4955540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Gestione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La gestione patrimoniale dei beni e degli inventari</a:t>
            </a:r>
            <a:r>
              <a:rPr sz="1600" b="0" spc="65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(4/5)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51532" y="1988820"/>
            <a:ext cx="8856345" cy="0"/>
          </a:xfrm>
          <a:custGeom>
            <a:avLst/>
            <a:gdLst/>
            <a:ahLst/>
            <a:cxnLst/>
            <a:rect l="l" t="t" r="r" b="b"/>
            <a:pathLst>
              <a:path w="8856345">
                <a:moveTo>
                  <a:pt x="0" y="0"/>
                </a:moveTo>
                <a:lnTo>
                  <a:pt x="8855964" y="0"/>
                </a:lnTo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467482" y="1193224"/>
            <a:ext cx="8589010" cy="65913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600" b="1" spc="3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beni</a:t>
            </a:r>
            <a:r>
              <a:rPr sz="1600" b="1" spc="3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che</a:t>
            </a:r>
            <a:r>
              <a:rPr sz="1600" spc="3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costituiscono</a:t>
            </a:r>
            <a:r>
              <a:rPr sz="1600" spc="3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il</a:t>
            </a:r>
            <a:r>
              <a:rPr sz="1600" spc="3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patrimonio</a:t>
            </a:r>
            <a:r>
              <a:rPr sz="1600" spc="3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delle</a:t>
            </a:r>
            <a:r>
              <a:rPr sz="1600" spc="3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Istituzioni</a:t>
            </a:r>
            <a:r>
              <a:rPr sz="1600" spc="3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scolastiche</a:t>
            </a:r>
            <a:r>
              <a:rPr sz="1600" spc="3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si</a:t>
            </a:r>
            <a:r>
              <a:rPr sz="1600" b="1" spc="3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iscrivono</a:t>
            </a:r>
            <a:r>
              <a:rPr sz="1600" b="1" spc="3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1600" b="1" spc="3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inventari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distinti per</a:t>
            </a:r>
            <a:r>
              <a:rPr sz="1600" b="1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categorie.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29768" y="1293888"/>
            <a:ext cx="1566671" cy="627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2855" y="1417281"/>
            <a:ext cx="918971" cy="4221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55676" y="1319783"/>
            <a:ext cx="1464945" cy="525780"/>
          </a:xfrm>
          <a:prstGeom prst="rect">
            <a:avLst/>
          </a:prstGeom>
          <a:solidFill>
            <a:srgbClr val="28649C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Times New Roman"/>
              <a:cs typeface="Times New Roman"/>
            </a:endParaRPr>
          </a:p>
          <a:p>
            <a:pPr marL="414655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Inventari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9188" y="1061973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1F487C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28116" y="816863"/>
            <a:ext cx="519684" cy="5044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54351" y="1255763"/>
            <a:ext cx="210413" cy="5699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80260" y="1336547"/>
            <a:ext cx="108585" cy="467995"/>
          </a:xfrm>
          <a:custGeom>
            <a:avLst/>
            <a:gdLst/>
            <a:ahLst/>
            <a:cxnLst/>
            <a:rect l="l" t="t" r="r" b="b"/>
            <a:pathLst>
              <a:path w="108585" h="467994">
                <a:moveTo>
                  <a:pt x="0" y="0"/>
                </a:moveTo>
                <a:lnTo>
                  <a:pt x="0" y="467867"/>
                </a:lnTo>
                <a:lnTo>
                  <a:pt x="108203" y="233934"/>
                </a:lnTo>
                <a:lnTo>
                  <a:pt x="0" y="0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5544" y="2503423"/>
            <a:ext cx="3023616" cy="23713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0143" y="2478023"/>
            <a:ext cx="3023616" cy="23713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56437" y="2521457"/>
            <a:ext cx="2958465" cy="1484630"/>
          </a:xfrm>
          <a:prstGeom prst="rect">
            <a:avLst/>
          </a:prstGeom>
          <a:ln w="19811">
            <a:solidFill>
              <a:srgbClr val="5B9BD4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marL="377825" indent="-342900">
              <a:lnSpc>
                <a:spcPct val="100000"/>
              </a:lnSpc>
              <a:spcBef>
                <a:spcPts val="590"/>
              </a:spcBef>
              <a:buClr>
                <a:srgbClr val="0C2C83"/>
              </a:buClr>
              <a:buAutoNum type="alphaLcParenR"/>
              <a:tabLst>
                <a:tab pos="377825" algn="l"/>
                <a:tab pos="378460" algn="l"/>
              </a:tabLst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beni</a:t>
            </a:r>
            <a:r>
              <a:rPr sz="14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mobili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C2C83"/>
              </a:buClr>
              <a:buFont typeface="Arial"/>
              <a:buAutoNum type="alphaLcParenR"/>
            </a:pPr>
            <a:endParaRPr sz="1250">
              <a:latin typeface="Times New Roman"/>
              <a:cs typeface="Times New Roman"/>
            </a:endParaRPr>
          </a:p>
          <a:p>
            <a:pPr marL="377825" indent="-342900">
              <a:lnSpc>
                <a:spcPct val="100000"/>
              </a:lnSpc>
              <a:buClr>
                <a:srgbClr val="0C2C83"/>
              </a:buClr>
              <a:buAutoNum type="alphaLcParenR"/>
              <a:tabLst>
                <a:tab pos="377825" algn="l"/>
                <a:tab pos="378460" algn="l"/>
              </a:tabLst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beni di valore</a:t>
            </a: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storico-artistico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C2C83"/>
              </a:buClr>
              <a:buFont typeface="Arial"/>
              <a:buAutoNum type="alphaLcParenR"/>
            </a:pPr>
            <a:endParaRPr sz="1250">
              <a:latin typeface="Times New Roman"/>
              <a:cs typeface="Times New Roman"/>
            </a:endParaRPr>
          </a:p>
          <a:p>
            <a:pPr marL="377825" indent="-342900">
              <a:lnSpc>
                <a:spcPct val="100000"/>
              </a:lnSpc>
              <a:buClr>
                <a:srgbClr val="0C2C83"/>
              </a:buClr>
              <a:buAutoNum type="alphaLcParenR"/>
              <a:tabLst>
                <a:tab pos="377825" algn="l"/>
                <a:tab pos="378460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libri e materiale</a:t>
            </a:r>
            <a:r>
              <a:rPr sz="14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bibliografico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C2C83"/>
              </a:buClr>
              <a:buFont typeface="Arial"/>
              <a:buAutoNum type="alphaLcParenR"/>
            </a:pPr>
            <a:endParaRPr sz="1250">
              <a:latin typeface="Times New Roman"/>
              <a:cs typeface="Times New Roman"/>
            </a:endParaRPr>
          </a:p>
          <a:p>
            <a:pPr marL="377825" indent="-342900">
              <a:lnSpc>
                <a:spcPct val="100000"/>
              </a:lnSpc>
              <a:buClr>
                <a:srgbClr val="0C2C83"/>
              </a:buClr>
              <a:buAutoNum type="alphaLcParenR"/>
              <a:tabLst>
                <a:tab pos="377825" algn="l"/>
                <a:tab pos="378460" algn="l"/>
              </a:tabLst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valori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mobiliari;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8942" y="4168521"/>
            <a:ext cx="15951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400" spc="-5" dirty="0">
                <a:solidFill>
                  <a:srgbClr val="0C2C83"/>
                </a:solidFill>
                <a:latin typeface="Arial"/>
                <a:cs typeface="Arial"/>
              </a:rPr>
              <a:t>e)	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veicoli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natanti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6437" y="4496561"/>
            <a:ext cx="2958465" cy="355600"/>
          </a:xfrm>
          <a:prstGeom prst="rect">
            <a:avLst/>
          </a:prstGeom>
          <a:ln w="19811">
            <a:solidFill>
              <a:srgbClr val="5B9BD4"/>
            </a:solidFill>
          </a:ln>
        </p:spPr>
        <p:txBody>
          <a:bodyPr vert="horz" wrap="square" lIns="0" tIns="8128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640"/>
              </a:spcBef>
              <a:tabLst>
                <a:tab pos="377825" algn="l"/>
              </a:tabLst>
            </a:pPr>
            <a:r>
              <a:rPr sz="1400" dirty="0">
                <a:solidFill>
                  <a:srgbClr val="0C2C83"/>
                </a:solidFill>
                <a:latin typeface="Arial"/>
                <a:cs typeface="Arial"/>
              </a:rPr>
              <a:t>f)	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beni</a:t>
            </a:r>
            <a:r>
              <a:rPr sz="14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immobili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573015" y="2325116"/>
            <a:ext cx="6623684" cy="1370330"/>
          </a:xfrm>
          <a:custGeom>
            <a:avLst/>
            <a:gdLst/>
            <a:ahLst/>
            <a:cxnLst/>
            <a:rect l="l" t="t" r="r" b="b"/>
            <a:pathLst>
              <a:path w="6623684" h="1370329">
                <a:moveTo>
                  <a:pt x="0" y="1370075"/>
                </a:moveTo>
                <a:lnTo>
                  <a:pt x="6623304" y="1370075"/>
                </a:lnTo>
                <a:lnTo>
                  <a:pt x="6623304" y="0"/>
                </a:lnTo>
                <a:lnTo>
                  <a:pt x="0" y="0"/>
                </a:lnTo>
                <a:lnTo>
                  <a:pt x="0" y="1370075"/>
                </a:lnTo>
                <a:close/>
              </a:path>
            </a:pathLst>
          </a:custGeom>
          <a:solidFill>
            <a:srgbClr val="CCD5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43015" y="2325370"/>
            <a:ext cx="928369" cy="147955"/>
          </a:xfrm>
          <a:custGeom>
            <a:avLst/>
            <a:gdLst/>
            <a:ahLst/>
            <a:cxnLst/>
            <a:rect l="l" t="t" r="r" b="b"/>
            <a:pathLst>
              <a:path w="928370" h="147955">
                <a:moveTo>
                  <a:pt x="81280" y="111251"/>
                </a:moveTo>
                <a:lnTo>
                  <a:pt x="53721" y="115696"/>
                </a:lnTo>
                <a:lnTo>
                  <a:pt x="56485" y="122814"/>
                </a:lnTo>
                <a:lnTo>
                  <a:pt x="60213" y="129111"/>
                </a:lnTo>
                <a:lnTo>
                  <a:pt x="95079" y="147050"/>
                </a:lnTo>
                <a:lnTo>
                  <a:pt x="105790" y="147574"/>
                </a:lnTo>
                <a:lnTo>
                  <a:pt x="116578" y="146883"/>
                </a:lnTo>
                <a:lnTo>
                  <a:pt x="148934" y="127253"/>
                </a:lnTo>
                <a:lnTo>
                  <a:pt x="98933" y="127253"/>
                </a:lnTo>
                <a:lnTo>
                  <a:pt x="93980" y="125983"/>
                </a:lnTo>
                <a:lnTo>
                  <a:pt x="90424" y="123570"/>
                </a:lnTo>
                <a:lnTo>
                  <a:pt x="86740" y="121157"/>
                </a:lnTo>
                <a:lnTo>
                  <a:pt x="83693" y="117093"/>
                </a:lnTo>
                <a:lnTo>
                  <a:pt x="81280" y="111251"/>
                </a:lnTo>
                <a:close/>
              </a:path>
              <a:path w="928370" h="147955">
                <a:moveTo>
                  <a:pt x="60071" y="0"/>
                </a:moveTo>
                <a:lnTo>
                  <a:pt x="30352" y="0"/>
                </a:lnTo>
                <a:lnTo>
                  <a:pt x="0" y="145033"/>
                </a:lnTo>
                <a:lnTo>
                  <a:pt x="29845" y="145033"/>
                </a:lnTo>
                <a:lnTo>
                  <a:pt x="60071" y="0"/>
                </a:lnTo>
                <a:close/>
              </a:path>
              <a:path w="928370" h="147955">
                <a:moveTo>
                  <a:pt x="117348" y="37464"/>
                </a:moveTo>
                <a:lnTo>
                  <a:pt x="78867" y="50037"/>
                </a:lnTo>
                <a:lnTo>
                  <a:pt x="69469" y="63245"/>
                </a:lnTo>
                <a:lnTo>
                  <a:pt x="69469" y="79882"/>
                </a:lnTo>
                <a:lnTo>
                  <a:pt x="117348" y="107314"/>
                </a:lnTo>
                <a:lnTo>
                  <a:pt x="121285" y="109092"/>
                </a:lnTo>
                <a:lnTo>
                  <a:pt x="122809" y="110489"/>
                </a:lnTo>
                <a:lnTo>
                  <a:pt x="124079" y="112013"/>
                </a:lnTo>
                <a:lnTo>
                  <a:pt x="124840" y="113791"/>
                </a:lnTo>
                <a:lnTo>
                  <a:pt x="124840" y="118490"/>
                </a:lnTo>
                <a:lnTo>
                  <a:pt x="123444" y="120903"/>
                </a:lnTo>
                <a:lnTo>
                  <a:pt x="120776" y="122935"/>
                </a:lnTo>
                <a:lnTo>
                  <a:pt x="116839" y="125729"/>
                </a:lnTo>
                <a:lnTo>
                  <a:pt x="111633" y="127253"/>
                </a:lnTo>
                <a:lnTo>
                  <a:pt x="148934" y="127253"/>
                </a:lnTo>
                <a:lnTo>
                  <a:pt x="150653" y="124523"/>
                </a:lnTo>
                <a:lnTo>
                  <a:pt x="153011" y="117808"/>
                </a:lnTo>
                <a:lnTo>
                  <a:pt x="153727" y="111251"/>
                </a:lnTo>
                <a:lnTo>
                  <a:pt x="153797" y="102869"/>
                </a:lnTo>
                <a:lnTo>
                  <a:pt x="150495" y="96265"/>
                </a:lnTo>
                <a:lnTo>
                  <a:pt x="116077" y="78993"/>
                </a:lnTo>
                <a:lnTo>
                  <a:pt x="107187" y="76326"/>
                </a:lnTo>
                <a:lnTo>
                  <a:pt x="101854" y="74421"/>
                </a:lnTo>
                <a:lnTo>
                  <a:pt x="100202" y="73405"/>
                </a:lnTo>
                <a:lnTo>
                  <a:pt x="97536" y="71627"/>
                </a:lnTo>
                <a:lnTo>
                  <a:pt x="96340" y="69595"/>
                </a:lnTo>
                <a:lnTo>
                  <a:pt x="96265" y="64262"/>
                </a:lnTo>
                <a:lnTo>
                  <a:pt x="97536" y="61975"/>
                </a:lnTo>
                <a:lnTo>
                  <a:pt x="102743" y="58038"/>
                </a:lnTo>
                <a:lnTo>
                  <a:pt x="107061" y="57022"/>
                </a:lnTo>
                <a:lnTo>
                  <a:pt x="159371" y="57022"/>
                </a:lnTo>
                <a:lnTo>
                  <a:pt x="159258" y="56514"/>
                </a:lnTo>
                <a:lnTo>
                  <a:pt x="126845" y="37937"/>
                </a:lnTo>
                <a:lnTo>
                  <a:pt x="117348" y="37464"/>
                </a:lnTo>
                <a:close/>
              </a:path>
              <a:path w="928370" h="147955">
                <a:moveTo>
                  <a:pt x="159371" y="57022"/>
                </a:moveTo>
                <a:lnTo>
                  <a:pt x="118872" y="57022"/>
                </a:lnTo>
                <a:lnTo>
                  <a:pt x="123951" y="58292"/>
                </a:lnTo>
                <a:lnTo>
                  <a:pt x="128143" y="60959"/>
                </a:lnTo>
                <a:lnTo>
                  <a:pt x="131318" y="62864"/>
                </a:lnTo>
                <a:lnTo>
                  <a:pt x="133476" y="65658"/>
                </a:lnTo>
                <a:lnTo>
                  <a:pt x="134874" y="69595"/>
                </a:lnTo>
                <a:lnTo>
                  <a:pt x="161162" y="65024"/>
                </a:lnTo>
                <a:lnTo>
                  <a:pt x="159371" y="57022"/>
                </a:lnTo>
                <a:close/>
              </a:path>
              <a:path w="928370" h="147955">
                <a:moveTo>
                  <a:pt x="234314" y="37464"/>
                </a:moveTo>
                <a:lnTo>
                  <a:pt x="196125" y="51014"/>
                </a:lnTo>
                <a:lnTo>
                  <a:pt x="176037" y="85947"/>
                </a:lnTo>
                <a:lnTo>
                  <a:pt x="174243" y="102615"/>
                </a:lnTo>
                <a:lnTo>
                  <a:pt x="174982" y="112523"/>
                </a:lnTo>
                <a:lnTo>
                  <a:pt x="199898" y="144541"/>
                </a:lnTo>
                <a:lnTo>
                  <a:pt x="217932" y="147574"/>
                </a:lnTo>
                <a:lnTo>
                  <a:pt x="226452" y="146958"/>
                </a:lnTo>
                <a:lnTo>
                  <a:pt x="260635" y="126126"/>
                </a:lnTo>
                <a:lnTo>
                  <a:pt x="261189" y="125221"/>
                </a:lnTo>
                <a:lnTo>
                  <a:pt x="213867" y="125221"/>
                </a:lnTo>
                <a:lnTo>
                  <a:pt x="210058" y="123570"/>
                </a:lnTo>
                <a:lnTo>
                  <a:pt x="207010" y="120268"/>
                </a:lnTo>
                <a:lnTo>
                  <a:pt x="203962" y="116839"/>
                </a:lnTo>
                <a:lnTo>
                  <a:pt x="202437" y="112013"/>
                </a:lnTo>
                <a:lnTo>
                  <a:pt x="202437" y="98678"/>
                </a:lnTo>
                <a:lnTo>
                  <a:pt x="221995" y="60451"/>
                </a:lnTo>
                <a:lnTo>
                  <a:pt x="227076" y="58419"/>
                </a:lnTo>
                <a:lnTo>
                  <a:pt x="272708" y="58419"/>
                </a:lnTo>
                <a:lnTo>
                  <a:pt x="243173" y="38062"/>
                </a:lnTo>
                <a:lnTo>
                  <a:pt x="234314" y="37464"/>
                </a:lnTo>
                <a:close/>
              </a:path>
              <a:path w="928370" h="147955">
                <a:moveTo>
                  <a:pt x="241427" y="105409"/>
                </a:moveTo>
                <a:lnTo>
                  <a:pt x="239140" y="112013"/>
                </a:lnTo>
                <a:lnTo>
                  <a:pt x="235838" y="116966"/>
                </a:lnTo>
                <a:lnTo>
                  <a:pt x="231520" y="120268"/>
                </a:lnTo>
                <a:lnTo>
                  <a:pt x="227330" y="123570"/>
                </a:lnTo>
                <a:lnTo>
                  <a:pt x="223012" y="125221"/>
                </a:lnTo>
                <a:lnTo>
                  <a:pt x="261189" y="125221"/>
                </a:lnTo>
                <a:lnTo>
                  <a:pt x="265279" y="118544"/>
                </a:lnTo>
                <a:lnTo>
                  <a:pt x="269113" y="109854"/>
                </a:lnTo>
                <a:lnTo>
                  <a:pt x="241427" y="105409"/>
                </a:lnTo>
                <a:close/>
              </a:path>
              <a:path w="928370" h="147955">
                <a:moveTo>
                  <a:pt x="272708" y="58419"/>
                </a:moveTo>
                <a:lnTo>
                  <a:pt x="237362" y="58419"/>
                </a:lnTo>
                <a:lnTo>
                  <a:pt x="241173" y="59816"/>
                </a:lnTo>
                <a:lnTo>
                  <a:pt x="247014" y="65404"/>
                </a:lnTo>
                <a:lnTo>
                  <a:pt x="248792" y="69722"/>
                </a:lnTo>
                <a:lnTo>
                  <a:pt x="249428" y="75564"/>
                </a:lnTo>
                <a:lnTo>
                  <a:pt x="276479" y="72643"/>
                </a:lnTo>
                <a:lnTo>
                  <a:pt x="275195" y="65119"/>
                </a:lnTo>
                <a:lnTo>
                  <a:pt x="272708" y="58419"/>
                </a:lnTo>
                <a:close/>
              </a:path>
              <a:path w="928370" h="147955">
                <a:moveTo>
                  <a:pt x="329945" y="40004"/>
                </a:moveTo>
                <a:lnTo>
                  <a:pt x="303403" y="40004"/>
                </a:lnTo>
                <a:lnTo>
                  <a:pt x="281432" y="145033"/>
                </a:lnTo>
                <a:lnTo>
                  <a:pt x="309753" y="145033"/>
                </a:lnTo>
                <a:lnTo>
                  <a:pt x="316738" y="112140"/>
                </a:lnTo>
                <a:lnTo>
                  <a:pt x="318833" y="102735"/>
                </a:lnTo>
                <a:lnTo>
                  <a:pt x="336931" y="67944"/>
                </a:lnTo>
                <a:lnTo>
                  <a:pt x="346963" y="62356"/>
                </a:lnTo>
                <a:lnTo>
                  <a:pt x="360701" y="62356"/>
                </a:lnTo>
                <a:lnTo>
                  <a:pt x="361656" y="60325"/>
                </a:lnTo>
                <a:lnTo>
                  <a:pt x="325628" y="60325"/>
                </a:lnTo>
                <a:lnTo>
                  <a:pt x="329945" y="40004"/>
                </a:lnTo>
                <a:close/>
              </a:path>
              <a:path w="928370" h="147955">
                <a:moveTo>
                  <a:pt x="412623" y="40004"/>
                </a:moveTo>
                <a:lnTo>
                  <a:pt x="384175" y="40004"/>
                </a:lnTo>
                <a:lnTo>
                  <a:pt x="362204" y="145033"/>
                </a:lnTo>
                <a:lnTo>
                  <a:pt x="390652" y="145033"/>
                </a:lnTo>
                <a:lnTo>
                  <a:pt x="412623" y="40004"/>
                </a:lnTo>
                <a:close/>
              </a:path>
              <a:path w="928370" h="147955">
                <a:moveTo>
                  <a:pt x="360701" y="62356"/>
                </a:moveTo>
                <a:lnTo>
                  <a:pt x="354711" y="62356"/>
                </a:lnTo>
                <a:lnTo>
                  <a:pt x="357505" y="62864"/>
                </a:lnTo>
                <a:lnTo>
                  <a:pt x="360044" y="63753"/>
                </a:lnTo>
                <a:lnTo>
                  <a:pt x="360701" y="62356"/>
                </a:lnTo>
                <a:close/>
              </a:path>
              <a:path w="928370" h="147955">
                <a:moveTo>
                  <a:pt x="361950" y="37464"/>
                </a:moveTo>
                <a:lnTo>
                  <a:pt x="357759" y="37464"/>
                </a:lnTo>
                <a:lnTo>
                  <a:pt x="349255" y="38893"/>
                </a:lnTo>
                <a:lnTo>
                  <a:pt x="341074" y="43179"/>
                </a:lnTo>
                <a:lnTo>
                  <a:pt x="333202" y="50323"/>
                </a:lnTo>
                <a:lnTo>
                  <a:pt x="325628" y="60325"/>
                </a:lnTo>
                <a:lnTo>
                  <a:pt x="361656" y="60325"/>
                </a:lnTo>
                <a:lnTo>
                  <a:pt x="370966" y="40512"/>
                </a:lnTo>
                <a:lnTo>
                  <a:pt x="366267" y="38480"/>
                </a:lnTo>
                <a:lnTo>
                  <a:pt x="361950" y="37464"/>
                </a:lnTo>
                <a:close/>
              </a:path>
              <a:path w="928370" h="147955">
                <a:moveTo>
                  <a:pt x="420878" y="0"/>
                </a:moveTo>
                <a:lnTo>
                  <a:pt x="392557" y="0"/>
                </a:lnTo>
                <a:lnTo>
                  <a:pt x="387223" y="25653"/>
                </a:lnTo>
                <a:lnTo>
                  <a:pt x="415543" y="25653"/>
                </a:lnTo>
                <a:lnTo>
                  <a:pt x="420878" y="0"/>
                </a:lnTo>
                <a:close/>
              </a:path>
              <a:path w="928370" h="147955">
                <a:moveTo>
                  <a:pt x="515619" y="40004"/>
                </a:moveTo>
                <a:lnTo>
                  <a:pt x="433196" y="40004"/>
                </a:lnTo>
                <a:lnTo>
                  <a:pt x="428498" y="62102"/>
                </a:lnTo>
                <a:lnTo>
                  <a:pt x="475488" y="62102"/>
                </a:lnTo>
                <a:lnTo>
                  <a:pt x="417957" y="125856"/>
                </a:lnTo>
                <a:lnTo>
                  <a:pt x="413892" y="145033"/>
                </a:lnTo>
                <a:lnTo>
                  <a:pt x="499744" y="145033"/>
                </a:lnTo>
                <a:lnTo>
                  <a:pt x="504570" y="122046"/>
                </a:lnTo>
                <a:lnTo>
                  <a:pt x="454025" y="122046"/>
                </a:lnTo>
                <a:lnTo>
                  <a:pt x="512190" y="56895"/>
                </a:lnTo>
                <a:lnTo>
                  <a:pt x="515619" y="40004"/>
                </a:lnTo>
                <a:close/>
              </a:path>
              <a:path w="928370" h="147955">
                <a:moveTo>
                  <a:pt x="579374" y="0"/>
                </a:moveTo>
                <a:lnTo>
                  <a:pt x="551053" y="0"/>
                </a:lnTo>
                <a:lnTo>
                  <a:pt x="545718" y="25653"/>
                </a:lnTo>
                <a:lnTo>
                  <a:pt x="574039" y="25653"/>
                </a:lnTo>
                <a:lnTo>
                  <a:pt x="579374" y="0"/>
                </a:lnTo>
                <a:close/>
              </a:path>
              <a:path w="928370" h="147955">
                <a:moveTo>
                  <a:pt x="571118" y="40004"/>
                </a:moveTo>
                <a:lnTo>
                  <a:pt x="542670" y="40004"/>
                </a:lnTo>
                <a:lnTo>
                  <a:pt x="520700" y="145033"/>
                </a:lnTo>
                <a:lnTo>
                  <a:pt x="549148" y="145033"/>
                </a:lnTo>
                <a:lnTo>
                  <a:pt x="571118" y="40004"/>
                </a:lnTo>
                <a:close/>
              </a:path>
              <a:path w="928370" h="147955">
                <a:moveTo>
                  <a:pt x="641095" y="37464"/>
                </a:moveTo>
                <a:lnTo>
                  <a:pt x="597788" y="54863"/>
                </a:lnTo>
                <a:lnTo>
                  <a:pt x="581387" y="99885"/>
                </a:lnTo>
                <a:lnTo>
                  <a:pt x="581279" y="109727"/>
                </a:lnTo>
                <a:lnTo>
                  <a:pt x="583184" y="117475"/>
                </a:lnTo>
                <a:lnTo>
                  <a:pt x="616346" y="146065"/>
                </a:lnTo>
                <a:lnTo>
                  <a:pt x="630301" y="147574"/>
                </a:lnTo>
                <a:lnTo>
                  <a:pt x="643326" y="146407"/>
                </a:lnTo>
                <a:lnTo>
                  <a:pt x="654970" y="142906"/>
                </a:lnTo>
                <a:lnTo>
                  <a:pt x="665233" y="137072"/>
                </a:lnTo>
                <a:lnTo>
                  <a:pt x="674115" y="128904"/>
                </a:lnTo>
                <a:lnTo>
                  <a:pt x="676538" y="125602"/>
                </a:lnTo>
                <a:lnTo>
                  <a:pt x="625093" y="125602"/>
                </a:lnTo>
                <a:lnTo>
                  <a:pt x="620013" y="123316"/>
                </a:lnTo>
                <a:lnTo>
                  <a:pt x="615950" y="118871"/>
                </a:lnTo>
                <a:lnTo>
                  <a:pt x="611759" y="114553"/>
                </a:lnTo>
                <a:lnTo>
                  <a:pt x="609727" y="108584"/>
                </a:lnTo>
                <a:lnTo>
                  <a:pt x="609727" y="94995"/>
                </a:lnTo>
                <a:lnTo>
                  <a:pt x="611124" y="88264"/>
                </a:lnTo>
                <a:lnTo>
                  <a:pt x="613790" y="81025"/>
                </a:lnTo>
                <a:lnTo>
                  <a:pt x="616331" y="73787"/>
                </a:lnTo>
                <a:lnTo>
                  <a:pt x="620013" y="68325"/>
                </a:lnTo>
                <a:lnTo>
                  <a:pt x="624839" y="64515"/>
                </a:lnTo>
                <a:lnTo>
                  <a:pt x="629538" y="60705"/>
                </a:lnTo>
                <a:lnTo>
                  <a:pt x="635000" y="58800"/>
                </a:lnTo>
                <a:lnTo>
                  <a:pt x="683865" y="58800"/>
                </a:lnTo>
                <a:lnTo>
                  <a:pt x="683085" y="57243"/>
                </a:lnTo>
                <a:lnTo>
                  <a:pt x="677417" y="50291"/>
                </a:lnTo>
                <a:lnTo>
                  <a:pt x="670224" y="44698"/>
                </a:lnTo>
                <a:lnTo>
                  <a:pt x="661781" y="40687"/>
                </a:lnTo>
                <a:lnTo>
                  <a:pt x="652075" y="38272"/>
                </a:lnTo>
                <a:lnTo>
                  <a:pt x="641095" y="37464"/>
                </a:lnTo>
                <a:close/>
              </a:path>
              <a:path w="928370" h="147955">
                <a:moveTo>
                  <a:pt x="683865" y="58800"/>
                </a:moveTo>
                <a:lnTo>
                  <a:pt x="647318" y="58800"/>
                </a:lnTo>
                <a:lnTo>
                  <a:pt x="652399" y="60832"/>
                </a:lnTo>
                <a:lnTo>
                  <a:pt x="660273" y="68960"/>
                </a:lnTo>
                <a:lnTo>
                  <a:pt x="662178" y="74421"/>
                </a:lnTo>
                <a:lnTo>
                  <a:pt x="662178" y="81152"/>
                </a:lnTo>
                <a:lnTo>
                  <a:pt x="645667" y="122174"/>
                </a:lnTo>
                <a:lnTo>
                  <a:pt x="639190" y="125602"/>
                </a:lnTo>
                <a:lnTo>
                  <a:pt x="676538" y="125602"/>
                </a:lnTo>
                <a:lnTo>
                  <a:pt x="681263" y="119161"/>
                </a:lnTo>
                <a:lnTo>
                  <a:pt x="686339" y="108584"/>
                </a:lnTo>
                <a:lnTo>
                  <a:pt x="689367" y="97151"/>
                </a:lnTo>
                <a:lnTo>
                  <a:pt x="690371" y="84835"/>
                </a:lnTo>
                <a:lnTo>
                  <a:pt x="689611" y="75152"/>
                </a:lnTo>
                <a:lnTo>
                  <a:pt x="689534" y="74421"/>
                </a:lnTo>
                <a:lnTo>
                  <a:pt x="687133" y="65325"/>
                </a:lnTo>
                <a:lnTo>
                  <a:pt x="683865" y="58800"/>
                </a:lnTo>
                <a:close/>
              </a:path>
              <a:path w="928370" h="147955">
                <a:moveTo>
                  <a:pt x="749808" y="40004"/>
                </a:moveTo>
                <a:lnTo>
                  <a:pt x="722884" y="40004"/>
                </a:lnTo>
                <a:lnTo>
                  <a:pt x="700913" y="145033"/>
                </a:lnTo>
                <a:lnTo>
                  <a:pt x="729361" y="145033"/>
                </a:lnTo>
                <a:lnTo>
                  <a:pt x="738378" y="101853"/>
                </a:lnTo>
                <a:lnTo>
                  <a:pt x="740310" y="93212"/>
                </a:lnTo>
                <a:lnTo>
                  <a:pt x="762508" y="59562"/>
                </a:lnTo>
                <a:lnTo>
                  <a:pt x="767207" y="57784"/>
                </a:lnTo>
                <a:lnTo>
                  <a:pt x="812291" y="57784"/>
                </a:lnTo>
                <a:lnTo>
                  <a:pt x="812291" y="56387"/>
                </a:lnTo>
                <a:lnTo>
                  <a:pt x="811217" y="53593"/>
                </a:lnTo>
                <a:lnTo>
                  <a:pt x="747013" y="53593"/>
                </a:lnTo>
                <a:lnTo>
                  <a:pt x="749808" y="40004"/>
                </a:lnTo>
                <a:close/>
              </a:path>
              <a:path w="928370" h="147955">
                <a:moveTo>
                  <a:pt x="812291" y="57784"/>
                </a:moveTo>
                <a:lnTo>
                  <a:pt x="775208" y="57784"/>
                </a:lnTo>
                <a:lnTo>
                  <a:pt x="778129" y="58800"/>
                </a:lnTo>
                <a:lnTo>
                  <a:pt x="780288" y="60832"/>
                </a:lnTo>
                <a:lnTo>
                  <a:pt x="782446" y="62991"/>
                </a:lnTo>
                <a:lnTo>
                  <a:pt x="783463" y="65785"/>
                </a:lnTo>
                <a:lnTo>
                  <a:pt x="783463" y="71119"/>
                </a:lnTo>
                <a:lnTo>
                  <a:pt x="782574" y="76453"/>
                </a:lnTo>
                <a:lnTo>
                  <a:pt x="780500" y="86153"/>
                </a:lnTo>
                <a:lnTo>
                  <a:pt x="768223" y="145033"/>
                </a:lnTo>
                <a:lnTo>
                  <a:pt x="796670" y="145033"/>
                </a:lnTo>
                <a:lnTo>
                  <a:pt x="809043" y="85343"/>
                </a:lnTo>
                <a:lnTo>
                  <a:pt x="811149" y="75310"/>
                </a:lnTo>
                <a:lnTo>
                  <a:pt x="812291" y="68325"/>
                </a:lnTo>
                <a:lnTo>
                  <a:pt x="812291" y="57784"/>
                </a:lnTo>
                <a:close/>
              </a:path>
              <a:path w="928370" h="147955">
                <a:moveTo>
                  <a:pt x="792988" y="37464"/>
                </a:moveTo>
                <a:lnTo>
                  <a:pt x="777875" y="37464"/>
                </a:lnTo>
                <a:lnTo>
                  <a:pt x="771779" y="38734"/>
                </a:lnTo>
                <a:lnTo>
                  <a:pt x="765937" y="41147"/>
                </a:lnTo>
                <a:lnTo>
                  <a:pt x="760094" y="43687"/>
                </a:lnTo>
                <a:lnTo>
                  <a:pt x="753744" y="47751"/>
                </a:lnTo>
                <a:lnTo>
                  <a:pt x="747013" y="53593"/>
                </a:lnTo>
                <a:lnTo>
                  <a:pt x="811217" y="53593"/>
                </a:lnTo>
                <a:lnTo>
                  <a:pt x="809752" y="49783"/>
                </a:lnTo>
                <a:lnTo>
                  <a:pt x="804799" y="44830"/>
                </a:lnTo>
                <a:lnTo>
                  <a:pt x="799845" y="40004"/>
                </a:lnTo>
                <a:lnTo>
                  <a:pt x="792988" y="37464"/>
                </a:lnTo>
                <a:close/>
              </a:path>
              <a:path w="928370" h="147955">
                <a:moveTo>
                  <a:pt x="886206" y="37464"/>
                </a:moveTo>
                <a:lnTo>
                  <a:pt x="848647" y="50270"/>
                </a:lnTo>
                <a:lnTo>
                  <a:pt x="828399" y="88147"/>
                </a:lnTo>
                <a:lnTo>
                  <a:pt x="827659" y="98678"/>
                </a:lnTo>
                <a:lnTo>
                  <a:pt x="828490" y="109126"/>
                </a:lnTo>
                <a:lnTo>
                  <a:pt x="856138" y="144176"/>
                </a:lnTo>
                <a:lnTo>
                  <a:pt x="875411" y="147574"/>
                </a:lnTo>
                <a:lnTo>
                  <a:pt x="882935" y="147077"/>
                </a:lnTo>
                <a:lnTo>
                  <a:pt x="916628" y="127253"/>
                </a:lnTo>
                <a:lnTo>
                  <a:pt x="869823" y="127253"/>
                </a:lnTo>
                <a:lnTo>
                  <a:pt x="864996" y="125094"/>
                </a:lnTo>
                <a:lnTo>
                  <a:pt x="860933" y="120776"/>
                </a:lnTo>
                <a:lnTo>
                  <a:pt x="856995" y="116458"/>
                </a:lnTo>
                <a:lnTo>
                  <a:pt x="854963" y="110870"/>
                </a:lnTo>
                <a:lnTo>
                  <a:pt x="855090" y="101345"/>
                </a:lnTo>
                <a:lnTo>
                  <a:pt x="926338" y="101345"/>
                </a:lnTo>
                <a:lnTo>
                  <a:pt x="927608" y="95884"/>
                </a:lnTo>
                <a:lnTo>
                  <a:pt x="928369" y="89662"/>
                </a:lnTo>
                <a:lnTo>
                  <a:pt x="928369" y="83946"/>
                </a:lnTo>
                <a:lnTo>
                  <a:pt x="857885" y="83946"/>
                </a:lnTo>
                <a:lnTo>
                  <a:pt x="859536" y="75310"/>
                </a:lnTo>
                <a:lnTo>
                  <a:pt x="862711" y="68833"/>
                </a:lnTo>
                <a:lnTo>
                  <a:pt x="872109" y="59943"/>
                </a:lnTo>
                <a:lnTo>
                  <a:pt x="877315" y="57784"/>
                </a:lnTo>
                <a:lnTo>
                  <a:pt x="922773" y="57784"/>
                </a:lnTo>
                <a:lnTo>
                  <a:pt x="921940" y="55979"/>
                </a:lnTo>
                <a:lnTo>
                  <a:pt x="916939" y="49402"/>
                </a:lnTo>
                <a:lnTo>
                  <a:pt x="910744" y="44162"/>
                </a:lnTo>
                <a:lnTo>
                  <a:pt x="903573" y="40433"/>
                </a:lnTo>
                <a:lnTo>
                  <a:pt x="895401" y="38205"/>
                </a:lnTo>
                <a:lnTo>
                  <a:pt x="886206" y="37464"/>
                </a:lnTo>
                <a:close/>
              </a:path>
              <a:path w="928370" h="147955">
                <a:moveTo>
                  <a:pt x="897636" y="112649"/>
                </a:moveTo>
                <a:lnTo>
                  <a:pt x="893254" y="119002"/>
                </a:lnTo>
                <a:lnTo>
                  <a:pt x="888111" y="123571"/>
                </a:lnTo>
                <a:lnTo>
                  <a:pt x="882205" y="126329"/>
                </a:lnTo>
                <a:lnTo>
                  <a:pt x="875538" y="127253"/>
                </a:lnTo>
                <a:lnTo>
                  <a:pt x="916628" y="127253"/>
                </a:lnTo>
                <a:lnTo>
                  <a:pt x="919011" y="124057"/>
                </a:lnTo>
                <a:lnTo>
                  <a:pt x="923036" y="116839"/>
                </a:lnTo>
                <a:lnTo>
                  <a:pt x="897636" y="112649"/>
                </a:lnTo>
                <a:close/>
              </a:path>
              <a:path w="928370" h="147955">
                <a:moveTo>
                  <a:pt x="922773" y="57784"/>
                </a:moveTo>
                <a:lnTo>
                  <a:pt x="889000" y="57784"/>
                </a:lnTo>
                <a:lnTo>
                  <a:pt x="893699" y="59689"/>
                </a:lnTo>
                <a:lnTo>
                  <a:pt x="900684" y="67437"/>
                </a:lnTo>
                <a:lnTo>
                  <a:pt x="902272" y="72655"/>
                </a:lnTo>
                <a:lnTo>
                  <a:pt x="902335" y="83946"/>
                </a:lnTo>
                <a:lnTo>
                  <a:pt x="928369" y="83946"/>
                </a:lnTo>
                <a:lnTo>
                  <a:pt x="928361" y="82676"/>
                </a:lnTo>
                <a:lnTo>
                  <a:pt x="927655" y="72655"/>
                </a:lnTo>
                <a:lnTo>
                  <a:pt x="925512" y="63722"/>
                </a:lnTo>
                <a:lnTo>
                  <a:pt x="922773" y="57784"/>
                </a:lnTo>
                <a:close/>
              </a:path>
            </a:pathLst>
          </a:custGeom>
          <a:solidFill>
            <a:srgbClr val="CCD5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339583" y="2325370"/>
            <a:ext cx="2089531" cy="14757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29403" y="2675382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8067" y="0"/>
                </a:moveTo>
                <a:lnTo>
                  <a:pt x="16001" y="0"/>
                </a:lnTo>
                <a:lnTo>
                  <a:pt x="10795" y="2158"/>
                </a:lnTo>
                <a:lnTo>
                  <a:pt x="2159" y="10794"/>
                </a:lnTo>
                <a:lnTo>
                  <a:pt x="0" y="16001"/>
                </a:lnTo>
                <a:lnTo>
                  <a:pt x="0" y="28193"/>
                </a:lnTo>
                <a:lnTo>
                  <a:pt x="2159" y="33400"/>
                </a:lnTo>
                <a:lnTo>
                  <a:pt x="10795" y="42037"/>
                </a:lnTo>
                <a:lnTo>
                  <a:pt x="16001" y="44195"/>
                </a:lnTo>
                <a:lnTo>
                  <a:pt x="28067" y="44195"/>
                </a:lnTo>
                <a:lnTo>
                  <a:pt x="33274" y="42037"/>
                </a:lnTo>
                <a:lnTo>
                  <a:pt x="37592" y="37718"/>
                </a:lnTo>
                <a:lnTo>
                  <a:pt x="42037" y="33400"/>
                </a:lnTo>
                <a:lnTo>
                  <a:pt x="44196" y="28193"/>
                </a:lnTo>
                <a:lnTo>
                  <a:pt x="44196" y="16001"/>
                </a:lnTo>
                <a:lnTo>
                  <a:pt x="42037" y="10794"/>
                </a:lnTo>
                <a:lnTo>
                  <a:pt x="37592" y="6476"/>
                </a:lnTo>
                <a:lnTo>
                  <a:pt x="33274" y="2158"/>
                </a:lnTo>
                <a:lnTo>
                  <a:pt x="28067" y="0"/>
                </a:lnTo>
                <a:close/>
              </a:path>
            </a:pathLst>
          </a:custGeom>
          <a:solidFill>
            <a:srgbClr val="CCD5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18328" y="2632329"/>
            <a:ext cx="114554" cy="1276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099811" y="2632329"/>
            <a:ext cx="482600" cy="130175"/>
          </a:xfrm>
          <a:custGeom>
            <a:avLst/>
            <a:gdLst/>
            <a:ahLst/>
            <a:cxnLst/>
            <a:rect l="l" t="t" r="r" b="b"/>
            <a:pathLst>
              <a:path w="482600" h="130175">
                <a:moveTo>
                  <a:pt x="43307" y="33147"/>
                </a:moveTo>
                <a:lnTo>
                  <a:pt x="7983" y="50385"/>
                </a:lnTo>
                <a:lnTo>
                  <a:pt x="0" y="81407"/>
                </a:lnTo>
                <a:lnTo>
                  <a:pt x="740" y="92434"/>
                </a:lnTo>
                <a:lnTo>
                  <a:pt x="25765" y="126666"/>
                </a:lnTo>
                <a:lnTo>
                  <a:pt x="43307" y="129794"/>
                </a:lnTo>
                <a:lnTo>
                  <a:pt x="51435" y="129794"/>
                </a:lnTo>
                <a:lnTo>
                  <a:pt x="58800" y="127888"/>
                </a:lnTo>
                <a:lnTo>
                  <a:pt x="72516" y="120269"/>
                </a:lnTo>
                <a:lnTo>
                  <a:pt x="75945" y="116840"/>
                </a:lnTo>
                <a:lnTo>
                  <a:pt x="35560" y="116840"/>
                </a:lnTo>
                <a:lnTo>
                  <a:pt x="28955" y="113919"/>
                </a:lnTo>
                <a:lnTo>
                  <a:pt x="16128" y="81407"/>
                </a:lnTo>
                <a:lnTo>
                  <a:pt x="16607" y="73098"/>
                </a:lnTo>
                <a:lnTo>
                  <a:pt x="35560" y="46100"/>
                </a:lnTo>
                <a:lnTo>
                  <a:pt x="74938" y="46100"/>
                </a:lnTo>
                <a:lnTo>
                  <a:pt x="74549" y="45593"/>
                </a:lnTo>
                <a:lnTo>
                  <a:pt x="68024" y="40112"/>
                </a:lnTo>
                <a:lnTo>
                  <a:pt x="60642" y="36226"/>
                </a:lnTo>
                <a:lnTo>
                  <a:pt x="52403" y="33912"/>
                </a:lnTo>
                <a:lnTo>
                  <a:pt x="43307" y="33147"/>
                </a:lnTo>
                <a:close/>
              </a:path>
              <a:path w="482600" h="130175">
                <a:moveTo>
                  <a:pt x="74938" y="46100"/>
                </a:moveTo>
                <a:lnTo>
                  <a:pt x="51053" y="46100"/>
                </a:lnTo>
                <a:lnTo>
                  <a:pt x="57530" y="49022"/>
                </a:lnTo>
                <a:lnTo>
                  <a:pt x="62737" y="54863"/>
                </a:lnTo>
                <a:lnTo>
                  <a:pt x="70456" y="81407"/>
                </a:lnTo>
                <a:lnTo>
                  <a:pt x="70054" y="88540"/>
                </a:lnTo>
                <a:lnTo>
                  <a:pt x="51180" y="116840"/>
                </a:lnTo>
                <a:lnTo>
                  <a:pt x="75945" y="116840"/>
                </a:lnTo>
                <a:lnTo>
                  <a:pt x="86613" y="80137"/>
                </a:lnTo>
                <a:lnTo>
                  <a:pt x="85853" y="69703"/>
                </a:lnTo>
                <a:lnTo>
                  <a:pt x="83581" y="60483"/>
                </a:lnTo>
                <a:lnTo>
                  <a:pt x="79809" y="52454"/>
                </a:lnTo>
                <a:lnTo>
                  <a:pt x="74938" y="46100"/>
                </a:lnTo>
                <a:close/>
              </a:path>
              <a:path w="482600" h="130175">
                <a:moveTo>
                  <a:pt x="118872" y="35179"/>
                </a:moveTo>
                <a:lnTo>
                  <a:pt x="104648" y="35179"/>
                </a:lnTo>
                <a:lnTo>
                  <a:pt x="104648" y="127635"/>
                </a:lnTo>
                <a:lnTo>
                  <a:pt x="120396" y="127635"/>
                </a:lnTo>
                <a:lnTo>
                  <a:pt x="120396" y="72644"/>
                </a:lnTo>
                <a:lnTo>
                  <a:pt x="121285" y="66548"/>
                </a:lnTo>
                <a:lnTo>
                  <a:pt x="134620" y="49275"/>
                </a:lnTo>
                <a:lnTo>
                  <a:pt x="150858" y="49275"/>
                </a:lnTo>
                <a:lnTo>
                  <a:pt x="118872" y="49149"/>
                </a:lnTo>
                <a:lnTo>
                  <a:pt x="118872" y="35179"/>
                </a:lnTo>
                <a:close/>
              </a:path>
              <a:path w="482600" h="130175">
                <a:moveTo>
                  <a:pt x="150858" y="49275"/>
                </a:moveTo>
                <a:lnTo>
                  <a:pt x="141859" y="49275"/>
                </a:lnTo>
                <a:lnTo>
                  <a:pt x="145668" y="50419"/>
                </a:lnTo>
                <a:lnTo>
                  <a:pt x="149605" y="52705"/>
                </a:lnTo>
                <a:lnTo>
                  <a:pt x="150858" y="49275"/>
                </a:lnTo>
                <a:close/>
              </a:path>
              <a:path w="482600" h="130175">
                <a:moveTo>
                  <a:pt x="144145" y="33147"/>
                </a:moveTo>
                <a:lnTo>
                  <a:pt x="135127" y="33147"/>
                </a:lnTo>
                <a:lnTo>
                  <a:pt x="131825" y="34162"/>
                </a:lnTo>
                <a:lnTo>
                  <a:pt x="128777" y="36195"/>
                </a:lnTo>
                <a:lnTo>
                  <a:pt x="125729" y="38354"/>
                </a:lnTo>
                <a:lnTo>
                  <a:pt x="122427" y="42672"/>
                </a:lnTo>
                <a:lnTo>
                  <a:pt x="118872" y="49149"/>
                </a:lnTo>
                <a:lnTo>
                  <a:pt x="150904" y="49149"/>
                </a:lnTo>
                <a:lnTo>
                  <a:pt x="154939" y="38100"/>
                </a:lnTo>
                <a:lnTo>
                  <a:pt x="149478" y="34798"/>
                </a:lnTo>
                <a:lnTo>
                  <a:pt x="144145" y="33147"/>
                </a:lnTo>
                <a:close/>
              </a:path>
              <a:path w="482600" h="130175">
                <a:moveTo>
                  <a:pt x="203326" y="33147"/>
                </a:moveTo>
                <a:lnTo>
                  <a:pt x="190118" y="33147"/>
                </a:lnTo>
                <a:lnTo>
                  <a:pt x="183261" y="35051"/>
                </a:lnTo>
                <a:lnTo>
                  <a:pt x="177164" y="39116"/>
                </a:lnTo>
                <a:lnTo>
                  <a:pt x="170941" y="43053"/>
                </a:lnTo>
                <a:lnTo>
                  <a:pt x="158623" y="81534"/>
                </a:lnTo>
                <a:lnTo>
                  <a:pt x="158952" y="88391"/>
                </a:lnTo>
                <a:lnTo>
                  <a:pt x="178053" y="123698"/>
                </a:lnTo>
                <a:lnTo>
                  <a:pt x="191135" y="129794"/>
                </a:lnTo>
                <a:lnTo>
                  <a:pt x="198500" y="129794"/>
                </a:lnTo>
                <a:lnTo>
                  <a:pt x="206476" y="128916"/>
                </a:lnTo>
                <a:lnTo>
                  <a:pt x="213439" y="126301"/>
                </a:lnTo>
                <a:lnTo>
                  <a:pt x="219378" y="121971"/>
                </a:lnTo>
                <a:lnTo>
                  <a:pt x="223557" y="116840"/>
                </a:lnTo>
                <a:lnTo>
                  <a:pt x="193166" y="116840"/>
                </a:lnTo>
                <a:lnTo>
                  <a:pt x="187198" y="113919"/>
                </a:lnTo>
                <a:lnTo>
                  <a:pt x="174751" y="81534"/>
                </a:lnTo>
                <a:lnTo>
                  <a:pt x="175182" y="72933"/>
                </a:lnTo>
                <a:lnTo>
                  <a:pt x="192277" y="46100"/>
                </a:lnTo>
                <a:lnTo>
                  <a:pt x="238887" y="46100"/>
                </a:lnTo>
                <a:lnTo>
                  <a:pt x="238887" y="45847"/>
                </a:lnTo>
                <a:lnTo>
                  <a:pt x="223265" y="45847"/>
                </a:lnTo>
                <a:lnTo>
                  <a:pt x="220472" y="42037"/>
                </a:lnTo>
                <a:lnTo>
                  <a:pt x="217042" y="38988"/>
                </a:lnTo>
                <a:lnTo>
                  <a:pt x="212598" y="36575"/>
                </a:lnTo>
                <a:lnTo>
                  <a:pt x="208279" y="34290"/>
                </a:lnTo>
                <a:lnTo>
                  <a:pt x="203326" y="33147"/>
                </a:lnTo>
                <a:close/>
              </a:path>
              <a:path w="482600" h="130175">
                <a:moveTo>
                  <a:pt x="238887" y="115950"/>
                </a:moveTo>
                <a:lnTo>
                  <a:pt x="224282" y="115950"/>
                </a:lnTo>
                <a:lnTo>
                  <a:pt x="224282" y="127635"/>
                </a:lnTo>
                <a:lnTo>
                  <a:pt x="238887" y="127635"/>
                </a:lnTo>
                <a:lnTo>
                  <a:pt x="238887" y="115950"/>
                </a:lnTo>
                <a:close/>
              </a:path>
              <a:path w="482600" h="130175">
                <a:moveTo>
                  <a:pt x="238887" y="46100"/>
                </a:moveTo>
                <a:lnTo>
                  <a:pt x="206375" y="46100"/>
                </a:lnTo>
                <a:lnTo>
                  <a:pt x="212343" y="49022"/>
                </a:lnTo>
                <a:lnTo>
                  <a:pt x="217297" y="54991"/>
                </a:lnTo>
                <a:lnTo>
                  <a:pt x="220464" y="60015"/>
                </a:lnTo>
                <a:lnTo>
                  <a:pt x="222726" y="66325"/>
                </a:lnTo>
                <a:lnTo>
                  <a:pt x="224083" y="73921"/>
                </a:lnTo>
                <a:lnTo>
                  <a:pt x="224536" y="82804"/>
                </a:lnTo>
                <a:lnTo>
                  <a:pt x="224085" y="90902"/>
                </a:lnTo>
                <a:lnTo>
                  <a:pt x="206755" y="116840"/>
                </a:lnTo>
                <a:lnTo>
                  <a:pt x="223557" y="116840"/>
                </a:lnTo>
                <a:lnTo>
                  <a:pt x="224282" y="115950"/>
                </a:lnTo>
                <a:lnTo>
                  <a:pt x="238887" y="115950"/>
                </a:lnTo>
                <a:lnTo>
                  <a:pt x="238887" y="46100"/>
                </a:lnTo>
                <a:close/>
              </a:path>
              <a:path w="482600" h="130175">
                <a:moveTo>
                  <a:pt x="238887" y="0"/>
                </a:moveTo>
                <a:lnTo>
                  <a:pt x="223265" y="0"/>
                </a:lnTo>
                <a:lnTo>
                  <a:pt x="223265" y="45847"/>
                </a:lnTo>
                <a:lnTo>
                  <a:pt x="238887" y="45847"/>
                </a:lnTo>
                <a:lnTo>
                  <a:pt x="238887" y="0"/>
                </a:lnTo>
                <a:close/>
              </a:path>
              <a:path w="482600" h="130175">
                <a:moveTo>
                  <a:pt x="279146" y="0"/>
                </a:moveTo>
                <a:lnTo>
                  <a:pt x="263525" y="0"/>
                </a:lnTo>
                <a:lnTo>
                  <a:pt x="263525" y="18034"/>
                </a:lnTo>
                <a:lnTo>
                  <a:pt x="279146" y="18034"/>
                </a:lnTo>
                <a:lnTo>
                  <a:pt x="279146" y="0"/>
                </a:lnTo>
                <a:close/>
              </a:path>
              <a:path w="482600" h="130175">
                <a:moveTo>
                  <a:pt x="279146" y="35179"/>
                </a:moveTo>
                <a:lnTo>
                  <a:pt x="263525" y="35179"/>
                </a:lnTo>
                <a:lnTo>
                  <a:pt x="263525" y="127635"/>
                </a:lnTo>
                <a:lnTo>
                  <a:pt x="279146" y="127635"/>
                </a:lnTo>
                <a:lnTo>
                  <a:pt x="279146" y="35179"/>
                </a:lnTo>
                <a:close/>
              </a:path>
              <a:path w="482600" h="130175">
                <a:moveTo>
                  <a:pt x="317118" y="35179"/>
                </a:moveTo>
                <a:lnTo>
                  <a:pt x="303022" y="35179"/>
                </a:lnTo>
                <a:lnTo>
                  <a:pt x="303022" y="127635"/>
                </a:lnTo>
                <a:lnTo>
                  <a:pt x="318642" y="127635"/>
                </a:lnTo>
                <a:lnTo>
                  <a:pt x="318719" y="65024"/>
                </a:lnTo>
                <a:lnTo>
                  <a:pt x="321055" y="57276"/>
                </a:lnTo>
                <a:lnTo>
                  <a:pt x="330835" y="48768"/>
                </a:lnTo>
                <a:lnTo>
                  <a:pt x="331906" y="48387"/>
                </a:lnTo>
                <a:lnTo>
                  <a:pt x="317118" y="48387"/>
                </a:lnTo>
                <a:lnTo>
                  <a:pt x="317118" y="35179"/>
                </a:lnTo>
                <a:close/>
              </a:path>
              <a:path w="482600" h="130175">
                <a:moveTo>
                  <a:pt x="374298" y="46736"/>
                </a:moveTo>
                <a:lnTo>
                  <a:pt x="347345" y="46736"/>
                </a:lnTo>
                <a:lnTo>
                  <a:pt x="351027" y="47625"/>
                </a:lnTo>
                <a:lnTo>
                  <a:pt x="354202" y="49530"/>
                </a:lnTo>
                <a:lnTo>
                  <a:pt x="362458" y="65024"/>
                </a:lnTo>
                <a:lnTo>
                  <a:pt x="362458" y="127635"/>
                </a:lnTo>
                <a:lnTo>
                  <a:pt x="378078" y="127635"/>
                </a:lnTo>
                <a:lnTo>
                  <a:pt x="378078" y="63500"/>
                </a:lnTo>
                <a:lnTo>
                  <a:pt x="377825" y="58420"/>
                </a:lnTo>
                <a:lnTo>
                  <a:pt x="377316" y="55499"/>
                </a:lnTo>
                <a:lnTo>
                  <a:pt x="376300" y="51054"/>
                </a:lnTo>
                <a:lnTo>
                  <a:pt x="374650" y="47244"/>
                </a:lnTo>
                <a:lnTo>
                  <a:pt x="374298" y="46736"/>
                </a:lnTo>
                <a:close/>
              </a:path>
              <a:path w="482600" h="130175">
                <a:moveTo>
                  <a:pt x="352043" y="33147"/>
                </a:moveTo>
                <a:lnTo>
                  <a:pt x="346583" y="33147"/>
                </a:lnTo>
                <a:lnTo>
                  <a:pt x="337514" y="34099"/>
                </a:lnTo>
                <a:lnTo>
                  <a:pt x="329564" y="36957"/>
                </a:lnTo>
                <a:lnTo>
                  <a:pt x="322758" y="41719"/>
                </a:lnTo>
                <a:lnTo>
                  <a:pt x="317118" y="48387"/>
                </a:lnTo>
                <a:lnTo>
                  <a:pt x="331906" y="48387"/>
                </a:lnTo>
                <a:lnTo>
                  <a:pt x="336550" y="46736"/>
                </a:lnTo>
                <a:lnTo>
                  <a:pt x="374298" y="46736"/>
                </a:lnTo>
                <a:lnTo>
                  <a:pt x="357250" y="34036"/>
                </a:lnTo>
                <a:lnTo>
                  <a:pt x="352043" y="33147"/>
                </a:lnTo>
                <a:close/>
              </a:path>
              <a:path w="482600" h="130175">
                <a:moveTo>
                  <a:pt x="440054" y="33147"/>
                </a:moveTo>
                <a:lnTo>
                  <a:pt x="403572" y="53093"/>
                </a:lnTo>
                <a:lnTo>
                  <a:pt x="396934" y="81280"/>
                </a:lnTo>
                <a:lnTo>
                  <a:pt x="396971" y="83566"/>
                </a:lnTo>
                <a:lnTo>
                  <a:pt x="415190" y="122721"/>
                </a:lnTo>
                <a:lnTo>
                  <a:pt x="440943" y="129794"/>
                </a:lnTo>
                <a:lnTo>
                  <a:pt x="448607" y="129295"/>
                </a:lnTo>
                <a:lnTo>
                  <a:pt x="472715" y="116840"/>
                </a:lnTo>
                <a:lnTo>
                  <a:pt x="433197" y="116840"/>
                </a:lnTo>
                <a:lnTo>
                  <a:pt x="426847" y="114173"/>
                </a:lnTo>
                <a:lnTo>
                  <a:pt x="421639" y="108712"/>
                </a:lnTo>
                <a:lnTo>
                  <a:pt x="416433" y="103378"/>
                </a:lnTo>
                <a:lnTo>
                  <a:pt x="413638" y="95631"/>
                </a:lnTo>
                <a:lnTo>
                  <a:pt x="413003" y="85471"/>
                </a:lnTo>
                <a:lnTo>
                  <a:pt x="481964" y="85471"/>
                </a:lnTo>
                <a:lnTo>
                  <a:pt x="482091" y="81280"/>
                </a:lnTo>
                <a:lnTo>
                  <a:pt x="481493" y="72517"/>
                </a:lnTo>
                <a:lnTo>
                  <a:pt x="413892" y="72517"/>
                </a:lnTo>
                <a:lnTo>
                  <a:pt x="414400" y="64516"/>
                </a:lnTo>
                <a:lnTo>
                  <a:pt x="417195" y="58038"/>
                </a:lnTo>
                <a:lnTo>
                  <a:pt x="422143" y="53093"/>
                </a:lnTo>
                <a:lnTo>
                  <a:pt x="426974" y="48387"/>
                </a:lnTo>
                <a:lnTo>
                  <a:pt x="432942" y="45974"/>
                </a:lnTo>
                <a:lnTo>
                  <a:pt x="470469" y="45974"/>
                </a:lnTo>
                <a:lnTo>
                  <a:pt x="470280" y="45720"/>
                </a:lnTo>
                <a:lnTo>
                  <a:pt x="464022" y="40219"/>
                </a:lnTo>
                <a:lnTo>
                  <a:pt x="456882" y="36290"/>
                </a:lnTo>
                <a:lnTo>
                  <a:pt x="448885" y="33932"/>
                </a:lnTo>
                <a:lnTo>
                  <a:pt x="440054" y="33147"/>
                </a:lnTo>
                <a:close/>
              </a:path>
              <a:path w="482600" h="130175">
                <a:moveTo>
                  <a:pt x="465327" y="97917"/>
                </a:moveTo>
                <a:lnTo>
                  <a:pt x="462914" y="104521"/>
                </a:lnTo>
                <a:lnTo>
                  <a:pt x="459739" y="109347"/>
                </a:lnTo>
                <a:lnTo>
                  <a:pt x="455675" y="112268"/>
                </a:lnTo>
                <a:lnTo>
                  <a:pt x="451612" y="115316"/>
                </a:lnTo>
                <a:lnTo>
                  <a:pt x="446786" y="116840"/>
                </a:lnTo>
                <a:lnTo>
                  <a:pt x="472715" y="116840"/>
                </a:lnTo>
                <a:lnTo>
                  <a:pt x="476091" y="112490"/>
                </a:lnTo>
                <a:lnTo>
                  <a:pt x="479254" y="106560"/>
                </a:lnTo>
                <a:lnTo>
                  <a:pt x="481584" y="99822"/>
                </a:lnTo>
                <a:lnTo>
                  <a:pt x="465327" y="97917"/>
                </a:lnTo>
                <a:close/>
              </a:path>
              <a:path w="482600" h="130175">
                <a:moveTo>
                  <a:pt x="470469" y="45974"/>
                </a:moveTo>
                <a:lnTo>
                  <a:pt x="448183" y="45974"/>
                </a:lnTo>
                <a:lnTo>
                  <a:pt x="454660" y="49022"/>
                </a:lnTo>
                <a:lnTo>
                  <a:pt x="459613" y="54991"/>
                </a:lnTo>
                <a:lnTo>
                  <a:pt x="462914" y="58928"/>
                </a:lnTo>
                <a:lnTo>
                  <a:pt x="464820" y="64770"/>
                </a:lnTo>
                <a:lnTo>
                  <a:pt x="465582" y="72517"/>
                </a:lnTo>
                <a:lnTo>
                  <a:pt x="481493" y="72517"/>
                </a:lnTo>
                <a:lnTo>
                  <a:pt x="481353" y="70473"/>
                </a:lnTo>
                <a:lnTo>
                  <a:pt x="479139" y="60928"/>
                </a:lnTo>
                <a:lnTo>
                  <a:pt x="475448" y="52669"/>
                </a:lnTo>
                <a:lnTo>
                  <a:pt x="470469" y="45974"/>
                </a:lnTo>
                <a:close/>
              </a:path>
            </a:pathLst>
          </a:custGeom>
          <a:solidFill>
            <a:srgbClr val="CCD5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41847" y="2632329"/>
            <a:ext cx="938149" cy="16522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29403" y="2929889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8067" y="0"/>
                </a:moveTo>
                <a:lnTo>
                  <a:pt x="16001" y="0"/>
                </a:lnTo>
                <a:lnTo>
                  <a:pt x="10795" y="2159"/>
                </a:lnTo>
                <a:lnTo>
                  <a:pt x="2159" y="10795"/>
                </a:lnTo>
                <a:lnTo>
                  <a:pt x="0" y="16001"/>
                </a:lnTo>
                <a:lnTo>
                  <a:pt x="0" y="28194"/>
                </a:lnTo>
                <a:lnTo>
                  <a:pt x="2159" y="33400"/>
                </a:lnTo>
                <a:lnTo>
                  <a:pt x="10795" y="42037"/>
                </a:lnTo>
                <a:lnTo>
                  <a:pt x="16001" y="44196"/>
                </a:lnTo>
                <a:lnTo>
                  <a:pt x="28067" y="44196"/>
                </a:lnTo>
                <a:lnTo>
                  <a:pt x="33274" y="42037"/>
                </a:lnTo>
                <a:lnTo>
                  <a:pt x="37592" y="37719"/>
                </a:lnTo>
                <a:lnTo>
                  <a:pt x="42037" y="33400"/>
                </a:lnTo>
                <a:lnTo>
                  <a:pt x="44196" y="28194"/>
                </a:lnTo>
                <a:lnTo>
                  <a:pt x="44196" y="16001"/>
                </a:lnTo>
                <a:lnTo>
                  <a:pt x="42037" y="10795"/>
                </a:lnTo>
                <a:lnTo>
                  <a:pt x="37592" y="6476"/>
                </a:lnTo>
                <a:lnTo>
                  <a:pt x="33274" y="2159"/>
                </a:lnTo>
                <a:lnTo>
                  <a:pt x="28067" y="0"/>
                </a:lnTo>
                <a:close/>
              </a:path>
            </a:pathLst>
          </a:custGeom>
          <a:solidFill>
            <a:srgbClr val="CCD5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913376" y="2919983"/>
            <a:ext cx="269240" cy="97155"/>
          </a:xfrm>
          <a:custGeom>
            <a:avLst/>
            <a:gdLst/>
            <a:ahLst/>
            <a:cxnLst/>
            <a:rect l="l" t="t" r="r" b="b"/>
            <a:pathLst>
              <a:path w="269239" h="97155">
                <a:moveTo>
                  <a:pt x="42163" y="0"/>
                </a:moveTo>
                <a:lnTo>
                  <a:pt x="34162" y="0"/>
                </a:lnTo>
                <a:lnTo>
                  <a:pt x="26797" y="1777"/>
                </a:lnTo>
                <a:lnTo>
                  <a:pt x="20065" y="5587"/>
                </a:lnTo>
                <a:lnTo>
                  <a:pt x="13335" y="9270"/>
                </a:lnTo>
                <a:lnTo>
                  <a:pt x="0" y="48640"/>
                </a:lnTo>
                <a:lnTo>
                  <a:pt x="716" y="59519"/>
                </a:lnTo>
                <a:lnTo>
                  <a:pt x="24987" y="93519"/>
                </a:lnTo>
                <a:lnTo>
                  <a:pt x="42037" y="96646"/>
                </a:lnTo>
                <a:lnTo>
                  <a:pt x="49347" y="96077"/>
                </a:lnTo>
                <a:lnTo>
                  <a:pt x="56038" y="94376"/>
                </a:lnTo>
                <a:lnTo>
                  <a:pt x="62110" y="91557"/>
                </a:lnTo>
                <a:lnTo>
                  <a:pt x="67563" y="87629"/>
                </a:lnTo>
                <a:lnTo>
                  <a:pt x="71309" y="83692"/>
                </a:lnTo>
                <a:lnTo>
                  <a:pt x="34289" y="83692"/>
                </a:lnTo>
                <a:lnTo>
                  <a:pt x="28066" y="80899"/>
                </a:lnTo>
                <a:lnTo>
                  <a:pt x="16128" y="48132"/>
                </a:lnTo>
                <a:lnTo>
                  <a:pt x="16583" y="39588"/>
                </a:lnTo>
                <a:lnTo>
                  <a:pt x="34925" y="12826"/>
                </a:lnTo>
                <a:lnTo>
                  <a:pt x="73224" y="12826"/>
                </a:lnTo>
                <a:lnTo>
                  <a:pt x="66801" y="7619"/>
                </a:lnTo>
                <a:lnTo>
                  <a:pt x="61684" y="4286"/>
                </a:lnTo>
                <a:lnTo>
                  <a:pt x="55864" y="1905"/>
                </a:lnTo>
                <a:lnTo>
                  <a:pt x="49353" y="476"/>
                </a:lnTo>
                <a:lnTo>
                  <a:pt x="42163" y="0"/>
                </a:lnTo>
                <a:close/>
              </a:path>
              <a:path w="269239" h="97155">
                <a:moveTo>
                  <a:pt x="65150" y="60578"/>
                </a:moveTo>
                <a:lnTo>
                  <a:pt x="64008" y="68452"/>
                </a:lnTo>
                <a:lnTo>
                  <a:pt x="61468" y="74294"/>
                </a:lnTo>
                <a:lnTo>
                  <a:pt x="53212" y="81787"/>
                </a:lnTo>
                <a:lnTo>
                  <a:pt x="48006" y="83692"/>
                </a:lnTo>
                <a:lnTo>
                  <a:pt x="71309" y="83692"/>
                </a:lnTo>
                <a:lnTo>
                  <a:pt x="72302" y="82649"/>
                </a:lnTo>
                <a:lnTo>
                  <a:pt x="76041" y="76834"/>
                </a:lnTo>
                <a:lnTo>
                  <a:pt x="78779" y="70163"/>
                </a:lnTo>
                <a:lnTo>
                  <a:pt x="80518" y="62611"/>
                </a:lnTo>
                <a:lnTo>
                  <a:pt x="65150" y="60578"/>
                </a:lnTo>
                <a:close/>
              </a:path>
              <a:path w="269239" h="97155">
                <a:moveTo>
                  <a:pt x="73224" y="12826"/>
                </a:moveTo>
                <a:lnTo>
                  <a:pt x="48006" y="12826"/>
                </a:lnTo>
                <a:lnTo>
                  <a:pt x="52450" y="14350"/>
                </a:lnTo>
                <a:lnTo>
                  <a:pt x="59816" y="20700"/>
                </a:lnTo>
                <a:lnTo>
                  <a:pt x="62357" y="25400"/>
                </a:lnTo>
                <a:lnTo>
                  <a:pt x="63881" y="31495"/>
                </a:lnTo>
                <a:lnTo>
                  <a:pt x="79121" y="29210"/>
                </a:lnTo>
                <a:lnTo>
                  <a:pt x="77215" y="19812"/>
                </a:lnTo>
                <a:lnTo>
                  <a:pt x="73224" y="12826"/>
                </a:lnTo>
                <a:close/>
              </a:path>
              <a:path w="269239" h="97155">
                <a:moveTo>
                  <a:pt x="132207" y="0"/>
                </a:moveTo>
                <a:lnTo>
                  <a:pt x="96883" y="17238"/>
                </a:lnTo>
                <a:lnTo>
                  <a:pt x="88900" y="48260"/>
                </a:lnTo>
                <a:lnTo>
                  <a:pt x="89640" y="59287"/>
                </a:lnTo>
                <a:lnTo>
                  <a:pt x="114665" y="93519"/>
                </a:lnTo>
                <a:lnTo>
                  <a:pt x="132207" y="96646"/>
                </a:lnTo>
                <a:lnTo>
                  <a:pt x="140335" y="96646"/>
                </a:lnTo>
                <a:lnTo>
                  <a:pt x="147700" y="94741"/>
                </a:lnTo>
                <a:lnTo>
                  <a:pt x="161416" y="87121"/>
                </a:lnTo>
                <a:lnTo>
                  <a:pt x="164846" y="83692"/>
                </a:lnTo>
                <a:lnTo>
                  <a:pt x="124460" y="83692"/>
                </a:lnTo>
                <a:lnTo>
                  <a:pt x="117856" y="80771"/>
                </a:lnTo>
                <a:lnTo>
                  <a:pt x="105028" y="48260"/>
                </a:lnTo>
                <a:lnTo>
                  <a:pt x="105507" y="39951"/>
                </a:lnTo>
                <a:lnTo>
                  <a:pt x="124460" y="12953"/>
                </a:lnTo>
                <a:lnTo>
                  <a:pt x="163838" y="12953"/>
                </a:lnTo>
                <a:lnTo>
                  <a:pt x="163449" y="12445"/>
                </a:lnTo>
                <a:lnTo>
                  <a:pt x="156924" y="6965"/>
                </a:lnTo>
                <a:lnTo>
                  <a:pt x="149542" y="3079"/>
                </a:lnTo>
                <a:lnTo>
                  <a:pt x="141303" y="765"/>
                </a:lnTo>
                <a:lnTo>
                  <a:pt x="132207" y="0"/>
                </a:lnTo>
                <a:close/>
              </a:path>
              <a:path w="269239" h="97155">
                <a:moveTo>
                  <a:pt x="163838" y="12953"/>
                </a:moveTo>
                <a:lnTo>
                  <a:pt x="139953" y="12953"/>
                </a:lnTo>
                <a:lnTo>
                  <a:pt x="146431" y="15875"/>
                </a:lnTo>
                <a:lnTo>
                  <a:pt x="151637" y="21716"/>
                </a:lnTo>
                <a:lnTo>
                  <a:pt x="159356" y="48260"/>
                </a:lnTo>
                <a:lnTo>
                  <a:pt x="158954" y="55393"/>
                </a:lnTo>
                <a:lnTo>
                  <a:pt x="140081" y="83692"/>
                </a:lnTo>
                <a:lnTo>
                  <a:pt x="164846" y="83692"/>
                </a:lnTo>
                <a:lnTo>
                  <a:pt x="175513" y="46989"/>
                </a:lnTo>
                <a:lnTo>
                  <a:pt x="174753" y="36556"/>
                </a:lnTo>
                <a:lnTo>
                  <a:pt x="172481" y="27336"/>
                </a:lnTo>
                <a:lnTo>
                  <a:pt x="168709" y="19307"/>
                </a:lnTo>
                <a:lnTo>
                  <a:pt x="163838" y="12953"/>
                </a:lnTo>
                <a:close/>
              </a:path>
              <a:path w="269239" h="97155">
                <a:moveTo>
                  <a:pt x="207899" y="2031"/>
                </a:moveTo>
                <a:lnTo>
                  <a:pt x="193801" y="2031"/>
                </a:lnTo>
                <a:lnTo>
                  <a:pt x="193801" y="94487"/>
                </a:lnTo>
                <a:lnTo>
                  <a:pt x="209423" y="94487"/>
                </a:lnTo>
                <a:lnTo>
                  <a:pt x="209499" y="31876"/>
                </a:lnTo>
                <a:lnTo>
                  <a:pt x="211836" y="24129"/>
                </a:lnTo>
                <a:lnTo>
                  <a:pt x="221614" y="15620"/>
                </a:lnTo>
                <a:lnTo>
                  <a:pt x="222686" y="15239"/>
                </a:lnTo>
                <a:lnTo>
                  <a:pt x="207899" y="15239"/>
                </a:lnTo>
                <a:lnTo>
                  <a:pt x="207899" y="2031"/>
                </a:lnTo>
                <a:close/>
              </a:path>
              <a:path w="269239" h="97155">
                <a:moveTo>
                  <a:pt x="265078" y="13588"/>
                </a:moveTo>
                <a:lnTo>
                  <a:pt x="238125" y="13588"/>
                </a:lnTo>
                <a:lnTo>
                  <a:pt x="241808" y="14477"/>
                </a:lnTo>
                <a:lnTo>
                  <a:pt x="244983" y="16382"/>
                </a:lnTo>
                <a:lnTo>
                  <a:pt x="253237" y="31876"/>
                </a:lnTo>
                <a:lnTo>
                  <a:pt x="253237" y="94487"/>
                </a:lnTo>
                <a:lnTo>
                  <a:pt x="268859" y="94487"/>
                </a:lnTo>
                <a:lnTo>
                  <a:pt x="268859" y="30352"/>
                </a:lnTo>
                <a:lnTo>
                  <a:pt x="268604" y="25273"/>
                </a:lnTo>
                <a:lnTo>
                  <a:pt x="268097" y="22351"/>
                </a:lnTo>
                <a:lnTo>
                  <a:pt x="267081" y="17906"/>
                </a:lnTo>
                <a:lnTo>
                  <a:pt x="265429" y="14096"/>
                </a:lnTo>
                <a:lnTo>
                  <a:pt x="265078" y="13588"/>
                </a:lnTo>
                <a:close/>
              </a:path>
              <a:path w="269239" h="97155">
                <a:moveTo>
                  <a:pt x="242824" y="0"/>
                </a:moveTo>
                <a:lnTo>
                  <a:pt x="237362" y="0"/>
                </a:lnTo>
                <a:lnTo>
                  <a:pt x="228294" y="952"/>
                </a:lnTo>
                <a:lnTo>
                  <a:pt x="220344" y="3810"/>
                </a:lnTo>
                <a:lnTo>
                  <a:pt x="213538" y="8572"/>
                </a:lnTo>
                <a:lnTo>
                  <a:pt x="207899" y="15239"/>
                </a:lnTo>
                <a:lnTo>
                  <a:pt x="222686" y="15239"/>
                </a:lnTo>
                <a:lnTo>
                  <a:pt x="227329" y="13588"/>
                </a:lnTo>
                <a:lnTo>
                  <a:pt x="265078" y="13588"/>
                </a:lnTo>
                <a:lnTo>
                  <a:pt x="248031" y="888"/>
                </a:lnTo>
                <a:lnTo>
                  <a:pt x="242824" y="0"/>
                </a:lnTo>
                <a:close/>
              </a:path>
            </a:pathLst>
          </a:custGeom>
          <a:solidFill>
            <a:srgbClr val="CCD5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53482" y="2886836"/>
            <a:ext cx="2117597" cy="16522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439025" y="2886836"/>
            <a:ext cx="863092" cy="15290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629403" y="318287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8067" y="0"/>
                </a:moveTo>
                <a:lnTo>
                  <a:pt x="16001" y="0"/>
                </a:lnTo>
                <a:lnTo>
                  <a:pt x="10795" y="2159"/>
                </a:lnTo>
                <a:lnTo>
                  <a:pt x="2159" y="10795"/>
                </a:lnTo>
                <a:lnTo>
                  <a:pt x="0" y="16001"/>
                </a:lnTo>
                <a:lnTo>
                  <a:pt x="0" y="28193"/>
                </a:lnTo>
                <a:lnTo>
                  <a:pt x="2159" y="33400"/>
                </a:lnTo>
                <a:lnTo>
                  <a:pt x="10795" y="42037"/>
                </a:lnTo>
                <a:lnTo>
                  <a:pt x="16001" y="44196"/>
                </a:lnTo>
                <a:lnTo>
                  <a:pt x="28067" y="44196"/>
                </a:lnTo>
                <a:lnTo>
                  <a:pt x="33274" y="42037"/>
                </a:lnTo>
                <a:lnTo>
                  <a:pt x="37592" y="37718"/>
                </a:lnTo>
                <a:lnTo>
                  <a:pt x="42037" y="33400"/>
                </a:lnTo>
                <a:lnTo>
                  <a:pt x="44196" y="28193"/>
                </a:lnTo>
                <a:lnTo>
                  <a:pt x="44196" y="16001"/>
                </a:lnTo>
                <a:lnTo>
                  <a:pt x="42037" y="10795"/>
                </a:lnTo>
                <a:lnTo>
                  <a:pt x="37592" y="6476"/>
                </a:lnTo>
                <a:lnTo>
                  <a:pt x="33274" y="2159"/>
                </a:lnTo>
                <a:lnTo>
                  <a:pt x="28067" y="0"/>
                </a:lnTo>
                <a:close/>
              </a:path>
            </a:pathLst>
          </a:custGeom>
          <a:solidFill>
            <a:srgbClr val="CCD5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913376" y="3172967"/>
            <a:ext cx="269240" cy="97155"/>
          </a:xfrm>
          <a:custGeom>
            <a:avLst/>
            <a:gdLst/>
            <a:ahLst/>
            <a:cxnLst/>
            <a:rect l="l" t="t" r="r" b="b"/>
            <a:pathLst>
              <a:path w="269239" h="97154">
                <a:moveTo>
                  <a:pt x="42163" y="0"/>
                </a:moveTo>
                <a:lnTo>
                  <a:pt x="34162" y="0"/>
                </a:lnTo>
                <a:lnTo>
                  <a:pt x="26797" y="1778"/>
                </a:lnTo>
                <a:lnTo>
                  <a:pt x="20065" y="5587"/>
                </a:lnTo>
                <a:lnTo>
                  <a:pt x="13335" y="9271"/>
                </a:lnTo>
                <a:lnTo>
                  <a:pt x="0" y="48641"/>
                </a:lnTo>
                <a:lnTo>
                  <a:pt x="716" y="59519"/>
                </a:lnTo>
                <a:lnTo>
                  <a:pt x="24987" y="93519"/>
                </a:lnTo>
                <a:lnTo>
                  <a:pt x="42037" y="96647"/>
                </a:lnTo>
                <a:lnTo>
                  <a:pt x="49347" y="96077"/>
                </a:lnTo>
                <a:lnTo>
                  <a:pt x="56038" y="94376"/>
                </a:lnTo>
                <a:lnTo>
                  <a:pt x="62110" y="91557"/>
                </a:lnTo>
                <a:lnTo>
                  <a:pt x="67563" y="87630"/>
                </a:lnTo>
                <a:lnTo>
                  <a:pt x="71309" y="83693"/>
                </a:lnTo>
                <a:lnTo>
                  <a:pt x="34289" y="83693"/>
                </a:lnTo>
                <a:lnTo>
                  <a:pt x="28066" y="80899"/>
                </a:lnTo>
                <a:lnTo>
                  <a:pt x="16128" y="48133"/>
                </a:lnTo>
                <a:lnTo>
                  <a:pt x="16583" y="39588"/>
                </a:lnTo>
                <a:lnTo>
                  <a:pt x="34925" y="12827"/>
                </a:lnTo>
                <a:lnTo>
                  <a:pt x="73224" y="12827"/>
                </a:lnTo>
                <a:lnTo>
                  <a:pt x="73151" y="12700"/>
                </a:lnTo>
                <a:lnTo>
                  <a:pt x="66801" y="7620"/>
                </a:lnTo>
                <a:lnTo>
                  <a:pt x="61684" y="4286"/>
                </a:lnTo>
                <a:lnTo>
                  <a:pt x="55864" y="1905"/>
                </a:lnTo>
                <a:lnTo>
                  <a:pt x="49353" y="476"/>
                </a:lnTo>
                <a:lnTo>
                  <a:pt x="42163" y="0"/>
                </a:lnTo>
                <a:close/>
              </a:path>
              <a:path w="269239" h="97154">
                <a:moveTo>
                  <a:pt x="65150" y="60579"/>
                </a:moveTo>
                <a:lnTo>
                  <a:pt x="64008" y="68453"/>
                </a:lnTo>
                <a:lnTo>
                  <a:pt x="61468" y="74295"/>
                </a:lnTo>
                <a:lnTo>
                  <a:pt x="53212" y="81787"/>
                </a:lnTo>
                <a:lnTo>
                  <a:pt x="48006" y="83693"/>
                </a:lnTo>
                <a:lnTo>
                  <a:pt x="71309" y="83693"/>
                </a:lnTo>
                <a:lnTo>
                  <a:pt x="72302" y="82649"/>
                </a:lnTo>
                <a:lnTo>
                  <a:pt x="76041" y="76835"/>
                </a:lnTo>
                <a:lnTo>
                  <a:pt x="78779" y="70163"/>
                </a:lnTo>
                <a:lnTo>
                  <a:pt x="80518" y="62611"/>
                </a:lnTo>
                <a:lnTo>
                  <a:pt x="65150" y="60579"/>
                </a:lnTo>
                <a:close/>
              </a:path>
              <a:path w="269239" h="97154">
                <a:moveTo>
                  <a:pt x="73224" y="12827"/>
                </a:moveTo>
                <a:lnTo>
                  <a:pt x="48006" y="12827"/>
                </a:lnTo>
                <a:lnTo>
                  <a:pt x="52450" y="14351"/>
                </a:lnTo>
                <a:lnTo>
                  <a:pt x="59816" y="20701"/>
                </a:lnTo>
                <a:lnTo>
                  <a:pt x="62357" y="25400"/>
                </a:lnTo>
                <a:lnTo>
                  <a:pt x="63881" y="31496"/>
                </a:lnTo>
                <a:lnTo>
                  <a:pt x="79121" y="29210"/>
                </a:lnTo>
                <a:lnTo>
                  <a:pt x="77215" y="19812"/>
                </a:lnTo>
                <a:lnTo>
                  <a:pt x="73224" y="12827"/>
                </a:lnTo>
                <a:close/>
              </a:path>
              <a:path w="269239" h="97154">
                <a:moveTo>
                  <a:pt x="132207" y="0"/>
                </a:moveTo>
                <a:lnTo>
                  <a:pt x="96883" y="17238"/>
                </a:lnTo>
                <a:lnTo>
                  <a:pt x="88900" y="48260"/>
                </a:lnTo>
                <a:lnTo>
                  <a:pt x="89640" y="59287"/>
                </a:lnTo>
                <a:lnTo>
                  <a:pt x="114665" y="93519"/>
                </a:lnTo>
                <a:lnTo>
                  <a:pt x="132207" y="96647"/>
                </a:lnTo>
                <a:lnTo>
                  <a:pt x="140335" y="96647"/>
                </a:lnTo>
                <a:lnTo>
                  <a:pt x="147700" y="94742"/>
                </a:lnTo>
                <a:lnTo>
                  <a:pt x="161416" y="87122"/>
                </a:lnTo>
                <a:lnTo>
                  <a:pt x="164846" y="83693"/>
                </a:lnTo>
                <a:lnTo>
                  <a:pt x="124460" y="83693"/>
                </a:lnTo>
                <a:lnTo>
                  <a:pt x="117856" y="80772"/>
                </a:lnTo>
                <a:lnTo>
                  <a:pt x="105028" y="48260"/>
                </a:lnTo>
                <a:lnTo>
                  <a:pt x="105507" y="39951"/>
                </a:lnTo>
                <a:lnTo>
                  <a:pt x="124460" y="12954"/>
                </a:lnTo>
                <a:lnTo>
                  <a:pt x="163838" y="12954"/>
                </a:lnTo>
                <a:lnTo>
                  <a:pt x="163449" y="12446"/>
                </a:lnTo>
                <a:lnTo>
                  <a:pt x="156924" y="6965"/>
                </a:lnTo>
                <a:lnTo>
                  <a:pt x="149542" y="3079"/>
                </a:lnTo>
                <a:lnTo>
                  <a:pt x="141303" y="765"/>
                </a:lnTo>
                <a:lnTo>
                  <a:pt x="132207" y="0"/>
                </a:lnTo>
                <a:close/>
              </a:path>
              <a:path w="269239" h="97154">
                <a:moveTo>
                  <a:pt x="163838" y="12954"/>
                </a:moveTo>
                <a:lnTo>
                  <a:pt x="139953" y="12954"/>
                </a:lnTo>
                <a:lnTo>
                  <a:pt x="146431" y="15875"/>
                </a:lnTo>
                <a:lnTo>
                  <a:pt x="151637" y="21717"/>
                </a:lnTo>
                <a:lnTo>
                  <a:pt x="159356" y="48260"/>
                </a:lnTo>
                <a:lnTo>
                  <a:pt x="158954" y="55393"/>
                </a:lnTo>
                <a:lnTo>
                  <a:pt x="140081" y="83693"/>
                </a:lnTo>
                <a:lnTo>
                  <a:pt x="164846" y="83693"/>
                </a:lnTo>
                <a:lnTo>
                  <a:pt x="175513" y="46990"/>
                </a:lnTo>
                <a:lnTo>
                  <a:pt x="174753" y="36556"/>
                </a:lnTo>
                <a:lnTo>
                  <a:pt x="172481" y="27336"/>
                </a:lnTo>
                <a:lnTo>
                  <a:pt x="168709" y="19307"/>
                </a:lnTo>
                <a:lnTo>
                  <a:pt x="163838" y="12954"/>
                </a:lnTo>
                <a:close/>
              </a:path>
              <a:path w="269239" h="97154">
                <a:moveTo>
                  <a:pt x="207899" y="2032"/>
                </a:moveTo>
                <a:lnTo>
                  <a:pt x="193801" y="2032"/>
                </a:lnTo>
                <a:lnTo>
                  <a:pt x="193801" y="94487"/>
                </a:lnTo>
                <a:lnTo>
                  <a:pt x="209423" y="94487"/>
                </a:lnTo>
                <a:lnTo>
                  <a:pt x="209499" y="31877"/>
                </a:lnTo>
                <a:lnTo>
                  <a:pt x="211836" y="24130"/>
                </a:lnTo>
                <a:lnTo>
                  <a:pt x="221614" y="15621"/>
                </a:lnTo>
                <a:lnTo>
                  <a:pt x="222686" y="15240"/>
                </a:lnTo>
                <a:lnTo>
                  <a:pt x="207899" y="15240"/>
                </a:lnTo>
                <a:lnTo>
                  <a:pt x="207899" y="2032"/>
                </a:lnTo>
                <a:close/>
              </a:path>
              <a:path w="269239" h="97154">
                <a:moveTo>
                  <a:pt x="265078" y="13589"/>
                </a:moveTo>
                <a:lnTo>
                  <a:pt x="238125" y="13589"/>
                </a:lnTo>
                <a:lnTo>
                  <a:pt x="241808" y="14478"/>
                </a:lnTo>
                <a:lnTo>
                  <a:pt x="244983" y="16383"/>
                </a:lnTo>
                <a:lnTo>
                  <a:pt x="253237" y="31877"/>
                </a:lnTo>
                <a:lnTo>
                  <a:pt x="253237" y="94487"/>
                </a:lnTo>
                <a:lnTo>
                  <a:pt x="268859" y="94487"/>
                </a:lnTo>
                <a:lnTo>
                  <a:pt x="268859" y="30353"/>
                </a:lnTo>
                <a:lnTo>
                  <a:pt x="268604" y="25273"/>
                </a:lnTo>
                <a:lnTo>
                  <a:pt x="268097" y="22352"/>
                </a:lnTo>
                <a:lnTo>
                  <a:pt x="267081" y="17907"/>
                </a:lnTo>
                <a:lnTo>
                  <a:pt x="265429" y="14097"/>
                </a:lnTo>
                <a:lnTo>
                  <a:pt x="265078" y="13589"/>
                </a:lnTo>
                <a:close/>
              </a:path>
              <a:path w="269239" h="97154">
                <a:moveTo>
                  <a:pt x="242824" y="0"/>
                </a:moveTo>
                <a:lnTo>
                  <a:pt x="237362" y="0"/>
                </a:lnTo>
                <a:lnTo>
                  <a:pt x="228294" y="952"/>
                </a:lnTo>
                <a:lnTo>
                  <a:pt x="220344" y="3810"/>
                </a:lnTo>
                <a:lnTo>
                  <a:pt x="213538" y="8572"/>
                </a:lnTo>
                <a:lnTo>
                  <a:pt x="207899" y="15240"/>
                </a:lnTo>
                <a:lnTo>
                  <a:pt x="222686" y="15240"/>
                </a:lnTo>
                <a:lnTo>
                  <a:pt x="227329" y="13589"/>
                </a:lnTo>
                <a:lnTo>
                  <a:pt x="265078" y="13589"/>
                </a:lnTo>
                <a:lnTo>
                  <a:pt x="248031" y="889"/>
                </a:lnTo>
                <a:lnTo>
                  <a:pt x="242824" y="0"/>
                </a:lnTo>
                <a:close/>
              </a:path>
            </a:pathLst>
          </a:custGeom>
          <a:solidFill>
            <a:srgbClr val="CCD5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908677" y="3139820"/>
            <a:ext cx="6039993" cy="48640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47615" y="2299716"/>
            <a:ext cx="6623684" cy="1370330"/>
          </a:xfrm>
          <a:custGeom>
            <a:avLst/>
            <a:gdLst/>
            <a:ahLst/>
            <a:cxnLst/>
            <a:rect l="l" t="t" r="r" b="b"/>
            <a:pathLst>
              <a:path w="6623684" h="1370329">
                <a:moveTo>
                  <a:pt x="0" y="1370075"/>
                </a:moveTo>
                <a:lnTo>
                  <a:pt x="6623304" y="1370075"/>
                </a:lnTo>
                <a:lnTo>
                  <a:pt x="6623304" y="0"/>
                </a:lnTo>
                <a:lnTo>
                  <a:pt x="0" y="0"/>
                </a:lnTo>
                <a:lnTo>
                  <a:pt x="0" y="13700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298438" y="2230373"/>
            <a:ext cx="31210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Iscrizione nel relativo</a:t>
            </a:r>
            <a:r>
              <a:rPr sz="1600" b="1" i="1" u="heavy" spc="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1600" b="1" i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inventario</a:t>
            </a:r>
            <a:endParaRPr sz="16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582414" y="2503779"/>
            <a:ext cx="6365240" cy="114427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420"/>
              </a:spcBef>
              <a:buClr>
                <a:srgbClr val="0C2C83"/>
              </a:buClr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in ordine</a:t>
            </a:r>
            <a:r>
              <a:rPr sz="1400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cronologico;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325"/>
              </a:spcBef>
              <a:buClr>
                <a:srgbClr val="0C2C83"/>
              </a:buClr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con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numerazione progressiva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ininterrotta;</a:t>
            </a:r>
            <a:endParaRPr sz="1400">
              <a:latin typeface="Arial"/>
              <a:cs typeface="Arial"/>
            </a:endParaRPr>
          </a:p>
          <a:p>
            <a:pPr marL="299085" marR="5080" indent="-286385">
              <a:lnSpc>
                <a:spcPts val="1410"/>
              </a:lnSpc>
              <a:spcBef>
                <a:spcPts val="585"/>
              </a:spcBef>
              <a:buClr>
                <a:srgbClr val="0C2C83"/>
              </a:buClr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con</a:t>
            </a:r>
            <a:r>
              <a:rPr sz="14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l'indicazione</a:t>
            </a:r>
            <a:r>
              <a:rPr sz="14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tutti</a:t>
            </a:r>
            <a:r>
              <a:rPr sz="14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gli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elementi</a:t>
            </a:r>
            <a:r>
              <a:rPr sz="14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che</a:t>
            </a: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valgano</a:t>
            </a: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stabilirne</a:t>
            </a:r>
            <a:r>
              <a:rPr sz="14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la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provenienza,</a:t>
            </a:r>
            <a:r>
              <a:rPr sz="14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il  luogo in cui si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trovano,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la quantità o il numero, lo stato di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conservazione,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il 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valore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la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eventuale</a:t>
            </a:r>
            <a:r>
              <a:rPr sz="14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rendita.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322320" y="3087623"/>
            <a:ext cx="1153795" cy="78105"/>
          </a:xfrm>
          <a:custGeom>
            <a:avLst/>
            <a:gdLst/>
            <a:ahLst/>
            <a:cxnLst/>
            <a:rect l="l" t="t" r="r" b="b"/>
            <a:pathLst>
              <a:path w="1153795" h="78105">
                <a:moveTo>
                  <a:pt x="1077467" y="1397"/>
                </a:moveTo>
                <a:lnTo>
                  <a:pt x="1077467" y="77597"/>
                </a:lnTo>
                <a:lnTo>
                  <a:pt x="1141180" y="45847"/>
                </a:lnTo>
                <a:lnTo>
                  <a:pt x="1090167" y="45847"/>
                </a:lnTo>
                <a:lnTo>
                  <a:pt x="1090167" y="33147"/>
                </a:lnTo>
                <a:lnTo>
                  <a:pt x="1140757" y="33147"/>
                </a:lnTo>
                <a:lnTo>
                  <a:pt x="1077467" y="1397"/>
                </a:lnTo>
                <a:close/>
              </a:path>
              <a:path w="1153795" h="78105">
                <a:moveTo>
                  <a:pt x="1077467" y="33147"/>
                </a:moveTo>
                <a:lnTo>
                  <a:pt x="1052067" y="33147"/>
                </a:lnTo>
                <a:lnTo>
                  <a:pt x="1052067" y="45847"/>
                </a:lnTo>
                <a:lnTo>
                  <a:pt x="1077467" y="45847"/>
                </a:lnTo>
                <a:lnTo>
                  <a:pt x="1077467" y="33147"/>
                </a:lnTo>
                <a:close/>
              </a:path>
              <a:path w="1153795" h="78105">
                <a:moveTo>
                  <a:pt x="1140757" y="33147"/>
                </a:moveTo>
                <a:lnTo>
                  <a:pt x="1090167" y="33147"/>
                </a:lnTo>
                <a:lnTo>
                  <a:pt x="1090167" y="45847"/>
                </a:lnTo>
                <a:lnTo>
                  <a:pt x="1141180" y="45847"/>
                </a:lnTo>
                <a:lnTo>
                  <a:pt x="1153667" y="39624"/>
                </a:lnTo>
                <a:lnTo>
                  <a:pt x="1140757" y="33147"/>
                </a:lnTo>
                <a:close/>
              </a:path>
              <a:path w="1153795" h="78105">
                <a:moveTo>
                  <a:pt x="1001267" y="33020"/>
                </a:moveTo>
                <a:lnTo>
                  <a:pt x="1001267" y="45720"/>
                </a:lnTo>
                <a:lnTo>
                  <a:pt x="1039367" y="45847"/>
                </a:lnTo>
                <a:lnTo>
                  <a:pt x="1039367" y="33147"/>
                </a:lnTo>
                <a:lnTo>
                  <a:pt x="1001267" y="33020"/>
                </a:lnTo>
                <a:close/>
              </a:path>
              <a:path w="1153795" h="78105">
                <a:moveTo>
                  <a:pt x="988567" y="33020"/>
                </a:moveTo>
                <a:lnTo>
                  <a:pt x="950467" y="33020"/>
                </a:lnTo>
                <a:lnTo>
                  <a:pt x="950467" y="45720"/>
                </a:lnTo>
                <a:lnTo>
                  <a:pt x="988567" y="45720"/>
                </a:lnTo>
                <a:lnTo>
                  <a:pt x="988567" y="33020"/>
                </a:lnTo>
                <a:close/>
              </a:path>
              <a:path w="1153795" h="78105">
                <a:moveTo>
                  <a:pt x="899667" y="32892"/>
                </a:moveTo>
                <a:lnTo>
                  <a:pt x="899667" y="45592"/>
                </a:lnTo>
                <a:lnTo>
                  <a:pt x="937767" y="45720"/>
                </a:lnTo>
                <a:lnTo>
                  <a:pt x="937767" y="33020"/>
                </a:lnTo>
                <a:lnTo>
                  <a:pt x="899667" y="32892"/>
                </a:lnTo>
                <a:close/>
              </a:path>
              <a:path w="1153795" h="78105">
                <a:moveTo>
                  <a:pt x="886967" y="32892"/>
                </a:moveTo>
                <a:lnTo>
                  <a:pt x="848867" y="32892"/>
                </a:lnTo>
                <a:lnTo>
                  <a:pt x="848867" y="45592"/>
                </a:lnTo>
                <a:lnTo>
                  <a:pt x="886967" y="45592"/>
                </a:lnTo>
                <a:lnTo>
                  <a:pt x="886967" y="32892"/>
                </a:lnTo>
                <a:close/>
              </a:path>
              <a:path w="1153795" h="78105">
                <a:moveTo>
                  <a:pt x="798067" y="32765"/>
                </a:moveTo>
                <a:lnTo>
                  <a:pt x="798067" y="45465"/>
                </a:lnTo>
                <a:lnTo>
                  <a:pt x="836167" y="45592"/>
                </a:lnTo>
                <a:lnTo>
                  <a:pt x="836167" y="32892"/>
                </a:lnTo>
                <a:lnTo>
                  <a:pt x="798067" y="32765"/>
                </a:lnTo>
                <a:close/>
              </a:path>
              <a:path w="1153795" h="78105">
                <a:moveTo>
                  <a:pt x="785367" y="32765"/>
                </a:moveTo>
                <a:lnTo>
                  <a:pt x="747267" y="32765"/>
                </a:lnTo>
                <a:lnTo>
                  <a:pt x="747267" y="45465"/>
                </a:lnTo>
                <a:lnTo>
                  <a:pt x="785367" y="45465"/>
                </a:lnTo>
                <a:lnTo>
                  <a:pt x="785367" y="32765"/>
                </a:lnTo>
                <a:close/>
              </a:path>
              <a:path w="1153795" h="78105">
                <a:moveTo>
                  <a:pt x="734567" y="32638"/>
                </a:moveTo>
                <a:lnTo>
                  <a:pt x="696467" y="32638"/>
                </a:lnTo>
                <a:lnTo>
                  <a:pt x="696467" y="45338"/>
                </a:lnTo>
                <a:lnTo>
                  <a:pt x="734567" y="45338"/>
                </a:lnTo>
                <a:lnTo>
                  <a:pt x="734567" y="32638"/>
                </a:lnTo>
                <a:close/>
              </a:path>
              <a:path w="1153795" h="78105">
                <a:moveTo>
                  <a:pt x="683767" y="32638"/>
                </a:moveTo>
                <a:lnTo>
                  <a:pt x="645667" y="32638"/>
                </a:lnTo>
                <a:lnTo>
                  <a:pt x="645667" y="45338"/>
                </a:lnTo>
                <a:lnTo>
                  <a:pt x="683767" y="45338"/>
                </a:lnTo>
                <a:lnTo>
                  <a:pt x="683767" y="32638"/>
                </a:lnTo>
                <a:close/>
              </a:path>
              <a:path w="1153795" h="78105">
                <a:moveTo>
                  <a:pt x="632967" y="32512"/>
                </a:moveTo>
                <a:lnTo>
                  <a:pt x="594867" y="32512"/>
                </a:lnTo>
                <a:lnTo>
                  <a:pt x="594867" y="45212"/>
                </a:lnTo>
                <a:lnTo>
                  <a:pt x="632967" y="45212"/>
                </a:lnTo>
                <a:lnTo>
                  <a:pt x="632967" y="32512"/>
                </a:lnTo>
                <a:close/>
              </a:path>
              <a:path w="1153795" h="78105">
                <a:moveTo>
                  <a:pt x="544067" y="32385"/>
                </a:moveTo>
                <a:lnTo>
                  <a:pt x="544067" y="45085"/>
                </a:lnTo>
                <a:lnTo>
                  <a:pt x="582167" y="45212"/>
                </a:lnTo>
                <a:lnTo>
                  <a:pt x="582167" y="32512"/>
                </a:lnTo>
                <a:lnTo>
                  <a:pt x="544067" y="32385"/>
                </a:lnTo>
                <a:close/>
              </a:path>
              <a:path w="1153795" h="78105">
                <a:moveTo>
                  <a:pt x="531367" y="32385"/>
                </a:moveTo>
                <a:lnTo>
                  <a:pt x="493267" y="32385"/>
                </a:lnTo>
                <a:lnTo>
                  <a:pt x="493267" y="45085"/>
                </a:lnTo>
                <a:lnTo>
                  <a:pt x="531367" y="45085"/>
                </a:lnTo>
                <a:lnTo>
                  <a:pt x="531367" y="32385"/>
                </a:lnTo>
                <a:close/>
              </a:path>
              <a:path w="1153795" h="78105">
                <a:moveTo>
                  <a:pt x="442467" y="32258"/>
                </a:moveTo>
                <a:lnTo>
                  <a:pt x="442467" y="44958"/>
                </a:lnTo>
                <a:lnTo>
                  <a:pt x="480567" y="45085"/>
                </a:lnTo>
                <a:lnTo>
                  <a:pt x="480567" y="32385"/>
                </a:lnTo>
                <a:lnTo>
                  <a:pt x="442467" y="32258"/>
                </a:lnTo>
                <a:close/>
              </a:path>
              <a:path w="1153795" h="78105">
                <a:moveTo>
                  <a:pt x="429767" y="32258"/>
                </a:moveTo>
                <a:lnTo>
                  <a:pt x="391667" y="32258"/>
                </a:lnTo>
                <a:lnTo>
                  <a:pt x="391667" y="44958"/>
                </a:lnTo>
                <a:lnTo>
                  <a:pt x="429767" y="44958"/>
                </a:lnTo>
                <a:lnTo>
                  <a:pt x="429767" y="32258"/>
                </a:lnTo>
                <a:close/>
              </a:path>
              <a:path w="1153795" h="78105">
                <a:moveTo>
                  <a:pt x="340867" y="32130"/>
                </a:moveTo>
                <a:lnTo>
                  <a:pt x="340867" y="44830"/>
                </a:lnTo>
                <a:lnTo>
                  <a:pt x="378967" y="44958"/>
                </a:lnTo>
                <a:lnTo>
                  <a:pt x="378967" y="32258"/>
                </a:lnTo>
                <a:lnTo>
                  <a:pt x="340867" y="32130"/>
                </a:lnTo>
                <a:close/>
              </a:path>
              <a:path w="1153795" h="78105">
                <a:moveTo>
                  <a:pt x="328167" y="32130"/>
                </a:moveTo>
                <a:lnTo>
                  <a:pt x="290067" y="32130"/>
                </a:lnTo>
                <a:lnTo>
                  <a:pt x="290067" y="44830"/>
                </a:lnTo>
                <a:lnTo>
                  <a:pt x="328167" y="44830"/>
                </a:lnTo>
                <a:lnTo>
                  <a:pt x="328167" y="32130"/>
                </a:lnTo>
                <a:close/>
              </a:path>
              <a:path w="1153795" h="78105">
                <a:moveTo>
                  <a:pt x="239267" y="32003"/>
                </a:moveTo>
                <a:lnTo>
                  <a:pt x="239267" y="44703"/>
                </a:lnTo>
                <a:lnTo>
                  <a:pt x="277367" y="44830"/>
                </a:lnTo>
                <a:lnTo>
                  <a:pt x="277367" y="32130"/>
                </a:lnTo>
                <a:lnTo>
                  <a:pt x="239267" y="32003"/>
                </a:lnTo>
                <a:close/>
              </a:path>
              <a:path w="1153795" h="78105">
                <a:moveTo>
                  <a:pt x="226567" y="32003"/>
                </a:moveTo>
                <a:lnTo>
                  <a:pt x="188467" y="32003"/>
                </a:lnTo>
                <a:lnTo>
                  <a:pt x="188467" y="44703"/>
                </a:lnTo>
                <a:lnTo>
                  <a:pt x="226567" y="44703"/>
                </a:lnTo>
                <a:lnTo>
                  <a:pt x="226567" y="32003"/>
                </a:lnTo>
                <a:close/>
              </a:path>
              <a:path w="1153795" h="78105">
                <a:moveTo>
                  <a:pt x="175767" y="31876"/>
                </a:moveTo>
                <a:lnTo>
                  <a:pt x="137667" y="31876"/>
                </a:lnTo>
                <a:lnTo>
                  <a:pt x="137667" y="44576"/>
                </a:lnTo>
                <a:lnTo>
                  <a:pt x="175767" y="44576"/>
                </a:lnTo>
                <a:lnTo>
                  <a:pt x="175767" y="31876"/>
                </a:lnTo>
                <a:close/>
              </a:path>
              <a:path w="1153795" h="78105">
                <a:moveTo>
                  <a:pt x="124967" y="31876"/>
                </a:moveTo>
                <a:lnTo>
                  <a:pt x="86867" y="31876"/>
                </a:lnTo>
                <a:lnTo>
                  <a:pt x="86867" y="44576"/>
                </a:lnTo>
                <a:lnTo>
                  <a:pt x="124967" y="44576"/>
                </a:lnTo>
                <a:lnTo>
                  <a:pt x="124967" y="31876"/>
                </a:lnTo>
                <a:close/>
              </a:path>
              <a:path w="1153795" h="78105">
                <a:moveTo>
                  <a:pt x="38100" y="0"/>
                </a:moveTo>
                <a:lnTo>
                  <a:pt x="23279" y="3006"/>
                </a:lnTo>
                <a:lnTo>
                  <a:pt x="11191" y="11144"/>
                </a:lnTo>
                <a:lnTo>
                  <a:pt x="3006" y="23252"/>
                </a:lnTo>
                <a:lnTo>
                  <a:pt x="0" y="38100"/>
                </a:lnTo>
                <a:lnTo>
                  <a:pt x="2988" y="52893"/>
                </a:lnTo>
                <a:lnTo>
                  <a:pt x="11144" y="65008"/>
                </a:lnTo>
                <a:lnTo>
                  <a:pt x="23252" y="73193"/>
                </a:lnTo>
                <a:lnTo>
                  <a:pt x="38100" y="76200"/>
                </a:lnTo>
                <a:lnTo>
                  <a:pt x="52920" y="73193"/>
                </a:lnTo>
                <a:lnTo>
                  <a:pt x="65008" y="65055"/>
                </a:lnTo>
                <a:lnTo>
                  <a:pt x="73193" y="52947"/>
                </a:lnTo>
                <a:lnTo>
                  <a:pt x="74914" y="44450"/>
                </a:lnTo>
                <a:lnTo>
                  <a:pt x="38100" y="44450"/>
                </a:lnTo>
                <a:lnTo>
                  <a:pt x="38100" y="31750"/>
                </a:lnTo>
                <a:lnTo>
                  <a:pt x="74917" y="31750"/>
                </a:lnTo>
                <a:lnTo>
                  <a:pt x="73211" y="23306"/>
                </a:lnTo>
                <a:lnTo>
                  <a:pt x="65055" y="11191"/>
                </a:lnTo>
                <a:lnTo>
                  <a:pt x="52947" y="3006"/>
                </a:lnTo>
                <a:lnTo>
                  <a:pt x="38100" y="0"/>
                </a:lnTo>
                <a:close/>
              </a:path>
              <a:path w="1153795" h="78105">
                <a:moveTo>
                  <a:pt x="74167" y="31750"/>
                </a:moveTo>
                <a:lnTo>
                  <a:pt x="38100" y="31750"/>
                </a:lnTo>
                <a:lnTo>
                  <a:pt x="38100" y="44450"/>
                </a:lnTo>
                <a:lnTo>
                  <a:pt x="74167" y="44450"/>
                </a:lnTo>
                <a:lnTo>
                  <a:pt x="74167" y="31750"/>
                </a:lnTo>
                <a:close/>
              </a:path>
              <a:path w="1153795" h="78105">
                <a:moveTo>
                  <a:pt x="74917" y="31750"/>
                </a:moveTo>
                <a:lnTo>
                  <a:pt x="74167" y="31750"/>
                </a:lnTo>
                <a:lnTo>
                  <a:pt x="74167" y="44450"/>
                </a:lnTo>
                <a:lnTo>
                  <a:pt x="74914" y="44450"/>
                </a:lnTo>
                <a:lnTo>
                  <a:pt x="76200" y="38100"/>
                </a:lnTo>
                <a:lnTo>
                  <a:pt x="74917" y="3175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322320" y="4614671"/>
            <a:ext cx="1153795" cy="78105"/>
          </a:xfrm>
          <a:custGeom>
            <a:avLst/>
            <a:gdLst/>
            <a:ahLst/>
            <a:cxnLst/>
            <a:rect l="l" t="t" r="r" b="b"/>
            <a:pathLst>
              <a:path w="1153795" h="78104">
                <a:moveTo>
                  <a:pt x="1077467" y="1396"/>
                </a:moveTo>
                <a:lnTo>
                  <a:pt x="1077467" y="77596"/>
                </a:lnTo>
                <a:lnTo>
                  <a:pt x="1141180" y="45846"/>
                </a:lnTo>
                <a:lnTo>
                  <a:pt x="1090167" y="45846"/>
                </a:lnTo>
                <a:lnTo>
                  <a:pt x="1090167" y="33146"/>
                </a:lnTo>
                <a:lnTo>
                  <a:pt x="1140757" y="33146"/>
                </a:lnTo>
                <a:lnTo>
                  <a:pt x="1077467" y="1396"/>
                </a:lnTo>
                <a:close/>
              </a:path>
              <a:path w="1153795" h="78104">
                <a:moveTo>
                  <a:pt x="1077467" y="33146"/>
                </a:moveTo>
                <a:lnTo>
                  <a:pt x="1052067" y="33146"/>
                </a:lnTo>
                <a:lnTo>
                  <a:pt x="1052067" y="45846"/>
                </a:lnTo>
                <a:lnTo>
                  <a:pt x="1077467" y="45846"/>
                </a:lnTo>
                <a:lnTo>
                  <a:pt x="1077467" y="33146"/>
                </a:lnTo>
                <a:close/>
              </a:path>
              <a:path w="1153795" h="78104">
                <a:moveTo>
                  <a:pt x="1140757" y="33146"/>
                </a:moveTo>
                <a:lnTo>
                  <a:pt x="1090167" y="33146"/>
                </a:lnTo>
                <a:lnTo>
                  <a:pt x="1090167" y="45846"/>
                </a:lnTo>
                <a:lnTo>
                  <a:pt x="1141180" y="45846"/>
                </a:lnTo>
                <a:lnTo>
                  <a:pt x="1153667" y="39623"/>
                </a:lnTo>
                <a:lnTo>
                  <a:pt x="1140757" y="33146"/>
                </a:lnTo>
                <a:close/>
              </a:path>
              <a:path w="1153795" h="78104">
                <a:moveTo>
                  <a:pt x="1001267" y="33019"/>
                </a:moveTo>
                <a:lnTo>
                  <a:pt x="1001267" y="45719"/>
                </a:lnTo>
                <a:lnTo>
                  <a:pt x="1039367" y="45846"/>
                </a:lnTo>
                <a:lnTo>
                  <a:pt x="1039367" y="33146"/>
                </a:lnTo>
                <a:lnTo>
                  <a:pt x="1001267" y="33019"/>
                </a:lnTo>
                <a:close/>
              </a:path>
              <a:path w="1153795" h="78104">
                <a:moveTo>
                  <a:pt x="988567" y="33019"/>
                </a:moveTo>
                <a:lnTo>
                  <a:pt x="950467" y="33019"/>
                </a:lnTo>
                <a:lnTo>
                  <a:pt x="950467" y="45719"/>
                </a:lnTo>
                <a:lnTo>
                  <a:pt x="988567" y="45719"/>
                </a:lnTo>
                <a:lnTo>
                  <a:pt x="988567" y="33019"/>
                </a:lnTo>
                <a:close/>
              </a:path>
              <a:path w="1153795" h="78104">
                <a:moveTo>
                  <a:pt x="899667" y="32892"/>
                </a:moveTo>
                <a:lnTo>
                  <a:pt x="899667" y="45592"/>
                </a:lnTo>
                <a:lnTo>
                  <a:pt x="937767" y="45719"/>
                </a:lnTo>
                <a:lnTo>
                  <a:pt x="937767" y="33019"/>
                </a:lnTo>
                <a:lnTo>
                  <a:pt x="899667" y="32892"/>
                </a:lnTo>
                <a:close/>
              </a:path>
              <a:path w="1153795" h="78104">
                <a:moveTo>
                  <a:pt x="886967" y="32892"/>
                </a:moveTo>
                <a:lnTo>
                  <a:pt x="848867" y="32892"/>
                </a:lnTo>
                <a:lnTo>
                  <a:pt x="848867" y="45592"/>
                </a:lnTo>
                <a:lnTo>
                  <a:pt x="886967" y="45592"/>
                </a:lnTo>
                <a:lnTo>
                  <a:pt x="886967" y="32892"/>
                </a:lnTo>
                <a:close/>
              </a:path>
              <a:path w="1153795" h="78104">
                <a:moveTo>
                  <a:pt x="798067" y="32765"/>
                </a:moveTo>
                <a:lnTo>
                  <a:pt x="798067" y="45465"/>
                </a:lnTo>
                <a:lnTo>
                  <a:pt x="836167" y="45592"/>
                </a:lnTo>
                <a:lnTo>
                  <a:pt x="836167" y="32892"/>
                </a:lnTo>
                <a:lnTo>
                  <a:pt x="798067" y="32765"/>
                </a:lnTo>
                <a:close/>
              </a:path>
              <a:path w="1153795" h="78104">
                <a:moveTo>
                  <a:pt x="785367" y="32765"/>
                </a:moveTo>
                <a:lnTo>
                  <a:pt x="747267" y="32765"/>
                </a:lnTo>
                <a:lnTo>
                  <a:pt x="747267" y="45465"/>
                </a:lnTo>
                <a:lnTo>
                  <a:pt x="785367" y="45465"/>
                </a:lnTo>
                <a:lnTo>
                  <a:pt x="785367" y="32765"/>
                </a:lnTo>
                <a:close/>
              </a:path>
              <a:path w="1153795" h="78104">
                <a:moveTo>
                  <a:pt x="734567" y="32638"/>
                </a:moveTo>
                <a:lnTo>
                  <a:pt x="696467" y="32638"/>
                </a:lnTo>
                <a:lnTo>
                  <a:pt x="696467" y="45338"/>
                </a:lnTo>
                <a:lnTo>
                  <a:pt x="734567" y="45338"/>
                </a:lnTo>
                <a:lnTo>
                  <a:pt x="734567" y="32638"/>
                </a:lnTo>
                <a:close/>
              </a:path>
              <a:path w="1153795" h="78104">
                <a:moveTo>
                  <a:pt x="683767" y="32638"/>
                </a:moveTo>
                <a:lnTo>
                  <a:pt x="645667" y="32638"/>
                </a:lnTo>
                <a:lnTo>
                  <a:pt x="645667" y="45338"/>
                </a:lnTo>
                <a:lnTo>
                  <a:pt x="683767" y="45338"/>
                </a:lnTo>
                <a:lnTo>
                  <a:pt x="683767" y="32638"/>
                </a:lnTo>
                <a:close/>
              </a:path>
              <a:path w="1153795" h="78104">
                <a:moveTo>
                  <a:pt x="632967" y="32511"/>
                </a:moveTo>
                <a:lnTo>
                  <a:pt x="594867" y="32511"/>
                </a:lnTo>
                <a:lnTo>
                  <a:pt x="594867" y="45211"/>
                </a:lnTo>
                <a:lnTo>
                  <a:pt x="632967" y="45211"/>
                </a:lnTo>
                <a:lnTo>
                  <a:pt x="632967" y="32511"/>
                </a:lnTo>
                <a:close/>
              </a:path>
              <a:path w="1153795" h="78104">
                <a:moveTo>
                  <a:pt x="544067" y="32384"/>
                </a:moveTo>
                <a:lnTo>
                  <a:pt x="544067" y="45084"/>
                </a:lnTo>
                <a:lnTo>
                  <a:pt x="582167" y="45211"/>
                </a:lnTo>
                <a:lnTo>
                  <a:pt x="582167" y="32511"/>
                </a:lnTo>
                <a:lnTo>
                  <a:pt x="544067" y="32384"/>
                </a:lnTo>
                <a:close/>
              </a:path>
              <a:path w="1153795" h="78104">
                <a:moveTo>
                  <a:pt x="531367" y="32384"/>
                </a:moveTo>
                <a:lnTo>
                  <a:pt x="493267" y="32384"/>
                </a:lnTo>
                <a:lnTo>
                  <a:pt x="493267" y="45084"/>
                </a:lnTo>
                <a:lnTo>
                  <a:pt x="531367" y="45084"/>
                </a:lnTo>
                <a:lnTo>
                  <a:pt x="531367" y="32384"/>
                </a:lnTo>
                <a:close/>
              </a:path>
              <a:path w="1153795" h="78104">
                <a:moveTo>
                  <a:pt x="442467" y="32257"/>
                </a:moveTo>
                <a:lnTo>
                  <a:pt x="442467" y="44957"/>
                </a:lnTo>
                <a:lnTo>
                  <a:pt x="480567" y="45084"/>
                </a:lnTo>
                <a:lnTo>
                  <a:pt x="480567" y="32384"/>
                </a:lnTo>
                <a:lnTo>
                  <a:pt x="442467" y="32257"/>
                </a:lnTo>
                <a:close/>
              </a:path>
              <a:path w="1153795" h="78104">
                <a:moveTo>
                  <a:pt x="429767" y="32257"/>
                </a:moveTo>
                <a:lnTo>
                  <a:pt x="391667" y="32257"/>
                </a:lnTo>
                <a:lnTo>
                  <a:pt x="391667" y="44957"/>
                </a:lnTo>
                <a:lnTo>
                  <a:pt x="429767" y="44957"/>
                </a:lnTo>
                <a:lnTo>
                  <a:pt x="429767" y="32257"/>
                </a:lnTo>
                <a:close/>
              </a:path>
              <a:path w="1153795" h="78104">
                <a:moveTo>
                  <a:pt x="340867" y="32130"/>
                </a:moveTo>
                <a:lnTo>
                  <a:pt x="340867" y="44830"/>
                </a:lnTo>
                <a:lnTo>
                  <a:pt x="378967" y="44957"/>
                </a:lnTo>
                <a:lnTo>
                  <a:pt x="378967" y="32257"/>
                </a:lnTo>
                <a:lnTo>
                  <a:pt x="340867" y="32130"/>
                </a:lnTo>
                <a:close/>
              </a:path>
              <a:path w="1153795" h="78104">
                <a:moveTo>
                  <a:pt x="328167" y="32130"/>
                </a:moveTo>
                <a:lnTo>
                  <a:pt x="290067" y="32130"/>
                </a:lnTo>
                <a:lnTo>
                  <a:pt x="290067" y="44830"/>
                </a:lnTo>
                <a:lnTo>
                  <a:pt x="328167" y="44830"/>
                </a:lnTo>
                <a:lnTo>
                  <a:pt x="328167" y="32130"/>
                </a:lnTo>
                <a:close/>
              </a:path>
              <a:path w="1153795" h="78104">
                <a:moveTo>
                  <a:pt x="239267" y="32003"/>
                </a:moveTo>
                <a:lnTo>
                  <a:pt x="239267" y="44703"/>
                </a:lnTo>
                <a:lnTo>
                  <a:pt x="277367" y="44830"/>
                </a:lnTo>
                <a:lnTo>
                  <a:pt x="277367" y="32130"/>
                </a:lnTo>
                <a:lnTo>
                  <a:pt x="239267" y="32003"/>
                </a:lnTo>
                <a:close/>
              </a:path>
              <a:path w="1153795" h="78104">
                <a:moveTo>
                  <a:pt x="226567" y="32003"/>
                </a:moveTo>
                <a:lnTo>
                  <a:pt x="188467" y="32003"/>
                </a:lnTo>
                <a:lnTo>
                  <a:pt x="188467" y="44703"/>
                </a:lnTo>
                <a:lnTo>
                  <a:pt x="226567" y="44703"/>
                </a:lnTo>
                <a:lnTo>
                  <a:pt x="226567" y="32003"/>
                </a:lnTo>
                <a:close/>
              </a:path>
              <a:path w="1153795" h="78104">
                <a:moveTo>
                  <a:pt x="175767" y="31876"/>
                </a:moveTo>
                <a:lnTo>
                  <a:pt x="137667" y="31876"/>
                </a:lnTo>
                <a:lnTo>
                  <a:pt x="137667" y="44576"/>
                </a:lnTo>
                <a:lnTo>
                  <a:pt x="175767" y="44576"/>
                </a:lnTo>
                <a:lnTo>
                  <a:pt x="175767" y="31876"/>
                </a:lnTo>
                <a:close/>
              </a:path>
              <a:path w="1153795" h="78104">
                <a:moveTo>
                  <a:pt x="124967" y="31876"/>
                </a:moveTo>
                <a:lnTo>
                  <a:pt x="86867" y="31876"/>
                </a:lnTo>
                <a:lnTo>
                  <a:pt x="86867" y="44576"/>
                </a:lnTo>
                <a:lnTo>
                  <a:pt x="124967" y="44576"/>
                </a:lnTo>
                <a:lnTo>
                  <a:pt x="124967" y="31876"/>
                </a:lnTo>
                <a:close/>
              </a:path>
              <a:path w="1153795" h="78104">
                <a:moveTo>
                  <a:pt x="38100" y="0"/>
                </a:moveTo>
                <a:lnTo>
                  <a:pt x="23279" y="3006"/>
                </a:lnTo>
                <a:lnTo>
                  <a:pt x="11191" y="11144"/>
                </a:lnTo>
                <a:lnTo>
                  <a:pt x="3006" y="23252"/>
                </a:lnTo>
                <a:lnTo>
                  <a:pt x="0" y="38100"/>
                </a:lnTo>
                <a:lnTo>
                  <a:pt x="2988" y="52893"/>
                </a:lnTo>
                <a:lnTo>
                  <a:pt x="11144" y="65008"/>
                </a:lnTo>
                <a:lnTo>
                  <a:pt x="23252" y="73193"/>
                </a:lnTo>
                <a:lnTo>
                  <a:pt x="38100" y="76200"/>
                </a:lnTo>
                <a:lnTo>
                  <a:pt x="52920" y="73193"/>
                </a:lnTo>
                <a:lnTo>
                  <a:pt x="65008" y="65055"/>
                </a:lnTo>
                <a:lnTo>
                  <a:pt x="73193" y="52947"/>
                </a:lnTo>
                <a:lnTo>
                  <a:pt x="74914" y="44450"/>
                </a:lnTo>
                <a:lnTo>
                  <a:pt x="38100" y="44450"/>
                </a:lnTo>
                <a:lnTo>
                  <a:pt x="38100" y="31750"/>
                </a:lnTo>
                <a:lnTo>
                  <a:pt x="74917" y="31750"/>
                </a:lnTo>
                <a:lnTo>
                  <a:pt x="73211" y="23306"/>
                </a:lnTo>
                <a:lnTo>
                  <a:pt x="65055" y="11191"/>
                </a:lnTo>
                <a:lnTo>
                  <a:pt x="52947" y="3006"/>
                </a:lnTo>
                <a:lnTo>
                  <a:pt x="38100" y="0"/>
                </a:lnTo>
                <a:close/>
              </a:path>
              <a:path w="1153795" h="78104">
                <a:moveTo>
                  <a:pt x="74167" y="31750"/>
                </a:moveTo>
                <a:lnTo>
                  <a:pt x="38100" y="31750"/>
                </a:lnTo>
                <a:lnTo>
                  <a:pt x="38100" y="44450"/>
                </a:lnTo>
                <a:lnTo>
                  <a:pt x="74167" y="44450"/>
                </a:lnTo>
                <a:lnTo>
                  <a:pt x="74167" y="31750"/>
                </a:lnTo>
                <a:close/>
              </a:path>
              <a:path w="1153795" h="78104">
                <a:moveTo>
                  <a:pt x="74917" y="31750"/>
                </a:moveTo>
                <a:lnTo>
                  <a:pt x="74167" y="31750"/>
                </a:lnTo>
                <a:lnTo>
                  <a:pt x="74167" y="44450"/>
                </a:lnTo>
                <a:lnTo>
                  <a:pt x="74914" y="44450"/>
                </a:lnTo>
                <a:lnTo>
                  <a:pt x="76200" y="38100"/>
                </a:lnTo>
                <a:lnTo>
                  <a:pt x="74917" y="3175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534915" y="4214876"/>
            <a:ext cx="6661784" cy="896619"/>
          </a:xfrm>
          <a:custGeom>
            <a:avLst/>
            <a:gdLst/>
            <a:ahLst/>
            <a:cxnLst/>
            <a:rect l="l" t="t" r="r" b="b"/>
            <a:pathLst>
              <a:path w="6661784" h="896620">
                <a:moveTo>
                  <a:pt x="0" y="896112"/>
                </a:moveTo>
                <a:lnTo>
                  <a:pt x="6661404" y="896112"/>
                </a:lnTo>
                <a:lnTo>
                  <a:pt x="6661404" y="0"/>
                </a:lnTo>
                <a:lnTo>
                  <a:pt x="0" y="0"/>
                </a:lnTo>
                <a:lnTo>
                  <a:pt x="0" y="896112"/>
                </a:lnTo>
                <a:close/>
              </a:path>
            </a:pathLst>
          </a:custGeom>
          <a:solidFill>
            <a:srgbClr val="CCD5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325234" y="4231640"/>
            <a:ext cx="3086226" cy="14757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591811" y="4581778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8193" y="0"/>
                </a:moveTo>
                <a:lnTo>
                  <a:pt x="16001" y="0"/>
                </a:lnTo>
                <a:lnTo>
                  <a:pt x="10795" y="2159"/>
                </a:lnTo>
                <a:lnTo>
                  <a:pt x="6476" y="6350"/>
                </a:lnTo>
                <a:lnTo>
                  <a:pt x="2159" y="10668"/>
                </a:lnTo>
                <a:lnTo>
                  <a:pt x="0" y="15875"/>
                </a:lnTo>
                <a:lnTo>
                  <a:pt x="0" y="28067"/>
                </a:lnTo>
                <a:lnTo>
                  <a:pt x="2159" y="33274"/>
                </a:lnTo>
                <a:lnTo>
                  <a:pt x="10795" y="41910"/>
                </a:lnTo>
                <a:lnTo>
                  <a:pt x="16001" y="44069"/>
                </a:lnTo>
                <a:lnTo>
                  <a:pt x="28193" y="44069"/>
                </a:lnTo>
                <a:lnTo>
                  <a:pt x="33400" y="41910"/>
                </a:lnTo>
                <a:lnTo>
                  <a:pt x="42037" y="33274"/>
                </a:lnTo>
                <a:lnTo>
                  <a:pt x="44196" y="28067"/>
                </a:lnTo>
                <a:lnTo>
                  <a:pt x="44196" y="15875"/>
                </a:lnTo>
                <a:lnTo>
                  <a:pt x="42037" y="10668"/>
                </a:lnTo>
                <a:lnTo>
                  <a:pt x="37718" y="6350"/>
                </a:lnTo>
                <a:lnTo>
                  <a:pt x="33400" y="2159"/>
                </a:lnTo>
                <a:lnTo>
                  <a:pt x="28193" y="0"/>
                </a:lnTo>
                <a:close/>
              </a:path>
            </a:pathLst>
          </a:custGeom>
          <a:solidFill>
            <a:srgbClr val="CCD5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875784" y="4538598"/>
            <a:ext cx="1922017" cy="12979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875021" y="4538598"/>
            <a:ext cx="6100699" cy="48488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107426" y="4538598"/>
            <a:ext cx="219455" cy="12979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477502" y="4538598"/>
            <a:ext cx="219075" cy="12979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758553" y="4538598"/>
            <a:ext cx="621665" cy="130175"/>
          </a:xfrm>
          <a:custGeom>
            <a:avLst/>
            <a:gdLst/>
            <a:ahLst/>
            <a:cxnLst/>
            <a:rect l="l" t="t" r="r" b="b"/>
            <a:pathLst>
              <a:path w="621665" h="130175">
                <a:moveTo>
                  <a:pt x="16637" y="35178"/>
                </a:moveTo>
                <a:lnTo>
                  <a:pt x="0" y="35178"/>
                </a:lnTo>
                <a:lnTo>
                  <a:pt x="35178" y="127634"/>
                </a:lnTo>
                <a:lnTo>
                  <a:pt x="49911" y="127634"/>
                </a:lnTo>
                <a:lnTo>
                  <a:pt x="56867" y="109219"/>
                </a:lnTo>
                <a:lnTo>
                  <a:pt x="42418" y="109219"/>
                </a:lnTo>
                <a:lnTo>
                  <a:pt x="40513" y="102743"/>
                </a:lnTo>
                <a:lnTo>
                  <a:pt x="38607" y="96519"/>
                </a:lnTo>
                <a:lnTo>
                  <a:pt x="36449" y="90550"/>
                </a:lnTo>
                <a:lnTo>
                  <a:pt x="16637" y="35178"/>
                </a:lnTo>
                <a:close/>
              </a:path>
              <a:path w="621665" h="130175">
                <a:moveTo>
                  <a:pt x="84836" y="35178"/>
                </a:moveTo>
                <a:lnTo>
                  <a:pt x="68706" y="35178"/>
                </a:lnTo>
                <a:lnTo>
                  <a:pt x="48132" y="91567"/>
                </a:lnTo>
                <a:lnTo>
                  <a:pt x="45720" y="98425"/>
                </a:lnTo>
                <a:lnTo>
                  <a:pt x="43815" y="104393"/>
                </a:lnTo>
                <a:lnTo>
                  <a:pt x="42418" y="109219"/>
                </a:lnTo>
                <a:lnTo>
                  <a:pt x="56867" y="109219"/>
                </a:lnTo>
                <a:lnTo>
                  <a:pt x="84836" y="35178"/>
                </a:lnTo>
                <a:close/>
              </a:path>
              <a:path w="621665" h="130175">
                <a:moveTo>
                  <a:pt x="168070" y="46100"/>
                </a:moveTo>
                <a:lnTo>
                  <a:pt x="141097" y="46100"/>
                </a:lnTo>
                <a:lnTo>
                  <a:pt x="147066" y="47878"/>
                </a:lnTo>
                <a:lnTo>
                  <a:pt x="154050" y="53975"/>
                </a:lnTo>
                <a:lnTo>
                  <a:pt x="155575" y="58546"/>
                </a:lnTo>
                <a:lnTo>
                  <a:pt x="155448" y="68961"/>
                </a:lnTo>
                <a:lnTo>
                  <a:pt x="150332" y="70510"/>
                </a:lnTo>
                <a:lnTo>
                  <a:pt x="143954" y="71929"/>
                </a:lnTo>
                <a:lnTo>
                  <a:pt x="136338" y="73229"/>
                </a:lnTo>
                <a:lnTo>
                  <a:pt x="127507" y="74421"/>
                </a:lnTo>
                <a:lnTo>
                  <a:pt x="121285" y="75183"/>
                </a:lnTo>
                <a:lnTo>
                  <a:pt x="116586" y="75945"/>
                </a:lnTo>
                <a:lnTo>
                  <a:pt x="94233" y="90931"/>
                </a:lnTo>
                <a:lnTo>
                  <a:pt x="92075" y="94614"/>
                </a:lnTo>
                <a:lnTo>
                  <a:pt x="91058" y="98806"/>
                </a:lnTo>
                <a:lnTo>
                  <a:pt x="91058" y="110998"/>
                </a:lnTo>
                <a:lnTo>
                  <a:pt x="93852" y="117348"/>
                </a:lnTo>
                <a:lnTo>
                  <a:pt x="104775" y="127253"/>
                </a:lnTo>
                <a:lnTo>
                  <a:pt x="112522" y="129793"/>
                </a:lnTo>
                <a:lnTo>
                  <a:pt x="128904" y="129793"/>
                </a:lnTo>
                <a:lnTo>
                  <a:pt x="134620" y="128777"/>
                </a:lnTo>
                <a:lnTo>
                  <a:pt x="145415" y="124713"/>
                </a:lnTo>
                <a:lnTo>
                  <a:pt x="150875" y="121157"/>
                </a:lnTo>
                <a:lnTo>
                  <a:pt x="155220" y="117475"/>
                </a:lnTo>
                <a:lnTo>
                  <a:pt x="120396" y="117475"/>
                </a:lnTo>
                <a:lnTo>
                  <a:pt x="115697" y="116077"/>
                </a:lnTo>
                <a:lnTo>
                  <a:pt x="109347" y="110489"/>
                </a:lnTo>
                <a:lnTo>
                  <a:pt x="107935" y="107314"/>
                </a:lnTo>
                <a:lnTo>
                  <a:pt x="107823" y="100075"/>
                </a:lnTo>
                <a:lnTo>
                  <a:pt x="108585" y="97662"/>
                </a:lnTo>
                <a:lnTo>
                  <a:pt x="129794" y="87249"/>
                </a:lnTo>
                <a:lnTo>
                  <a:pt x="137820" y="85941"/>
                </a:lnTo>
                <a:lnTo>
                  <a:pt x="144764" y="84502"/>
                </a:lnTo>
                <a:lnTo>
                  <a:pt x="150635" y="82944"/>
                </a:lnTo>
                <a:lnTo>
                  <a:pt x="155448" y="81280"/>
                </a:lnTo>
                <a:lnTo>
                  <a:pt x="171323" y="81280"/>
                </a:lnTo>
                <a:lnTo>
                  <a:pt x="171323" y="61087"/>
                </a:lnTo>
                <a:lnTo>
                  <a:pt x="171069" y="56261"/>
                </a:lnTo>
                <a:lnTo>
                  <a:pt x="170561" y="53593"/>
                </a:lnTo>
                <a:lnTo>
                  <a:pt x="169545" y="49275"/>
                </a:lnTo>
                <a:lnTo>
                  <a:pt x="168070" y="46100"/>
                </a:lnTo>
                <a:close/>
              </a:path>
              <a:path w="621665" h="130175">
                <a:moveTo>
                  <a:pt x="172292" y="116205"/>
                </a:moveTo>
                <a:lnTo>
                  <a:pt x="156718" y="116205"/>
                </a:lnTo>
                <a:lnTo>
                  <a:pt x="157225" y="120650"/>
                </a:lnTo>
                <a:lnTo>
                  <a:pt x="158242" y="124459"/>
                </a:lnTo>
                <a:lnTo>
                  <a:pt x="159893" y="127634"/>
                </a:lnTo>
                <a:lnTo>
                  <a:pt x="176275" y="127634"/>
                </a:lnTo>
                <a:lnTo>
                  <a:pt x="174244" y="124078"/>
                </a:lnTo>
                <a:lnTo>
                  <a:pt x="172974" y="120395"/>
                </a:lnTo>
                <a:lnTo>
                  <a:pt x="172339" y="116586"/>
                </a:lnTo>
                <a:lnTo>
                  <a:pt x="172292" y="116205"/>
                </a:lnTo>
                <a:close/>
              </a:path>
              <a:path w="621665" h="130175">
                <a:moveTo>
                  <a:pt x="171323" y="81280"/>
                </a:moveTo>
                <a:lnTo>
                  <a:pt x="155448" y="81280"/>
                </a:lnTo>
                <a:lnTo>
                  <a:pt x="155339" y="94614"/>
                </a:lnTo>
                <a:lnTo>
                  <a:pt x="154558" y="99187"/>
                </a:lnTo>
                <a:lnTo>
                  <a:pt x="132461" y="117475"/>
                </a:lnTo>
                <a:lnTo>
                  <a:pt x="155220" y="117475"/>
                </a:lnTo>
                <a:lnTo>
                  <a:pt x="156718" y="116205"/>
                </a:lnTo>
                <a:lnTo>
                  <a:pt x="172292" y="116205"/>
                </a:lnTo>
                <a:lnTo>
                  <a:pt x="171858" y="112652"/>
                </a:lnTo>
                <a:lnTo>
                  <a:pt x="171575" y="107314"/>
                </a:lnTo>
                <a:lnTo>
                  <a:pt x="171458" y="102743"/>
                </a:lnTo>
                <a:lnTo>
                  <a:pt x="171333" y="90931"/>
                </a:lnTo>
                <a:lnTo>
                  <a:pt x="171323" y="81280"/>
                </a:lnTo>
                <a:close/>
              </a:path>
              <a:path w="621665" h="130175">
                <a:moveTo>
                  <a:pt x="143382" y="33146"/>
                </a:moveTo>
                <a:lnTo>
                  <a:pt x="127507" y="33146"/>
                </a:lnTo>
                <a:lnTo>
                  <a:pt x="120523" y="34162"/>
                </a:lnTo>
                <a:lnTo>
                  <a:pt x="93852" y="61594"/>
                </a:lnTo>
                <a:lnTo>
                  <a:pt x="109093" y="63626"/>
                </a:lnTo>
                <a:lnTo>
                  <a:pt x="110744" y="57150"/>
                </a:lnTo>
                <a:lnTo>
                  <a:pt x="113411" y="52577"/>
                </a:lnTo>
                <a:lnTo>
                  <a:pt x="120396" y="47370"/>
                </a:lnTo>
                <a:lnTo>
                  <a:pt x="125856" y="46100"/>
                </a:lnTo>
                <a:lnTo>
                  <a:pt x="168070" y="46100"/>
                </a:lnTo>
                <a:lnTo>
                  <a:pt x="167894" y="45719"/>
                </a:lnTo>
                <a:lnTo>
                  <a:pt x="163322" y="40131"/>
                </a:lnTo>
                <a:lnTo>
                  <a:pt x="159639" y="37718"/>
                </a:lnTo>
                <a:lnTo>
                  <a:pt x="154686" y="35940"/>
                </a:lnTo>
                <a:lnTo>
                  <a:pt x="149860" y="34036"/>
                </a:lnTo>
                <a:lnTo>
                  <a:pt x="143382" y="33146"/>
                </a:lnTo>
                <a:close/>
              </a:path>
              <a:path w="621665" h="130175">
                <a:moveTo>
                  <a:pt x="210820" y="0"/>
                </a:moveTo>
                <a:lnTo>
                  <a:pt x="195072" y="0"/>
                </a:lnTo>
                <a:lnTo>
                  <a:pt x="195072" y="127634"/>
                </a:lnTo>
                <a:lnTo>
                  <a:pt x="210820" y="127634"/>
                </a:lnTo>
                <a:lnTo>
                  <a:pt x="210820" y="0"/>
                </a:lnTo>
                <a:close/>
              </a:path>
              <a:path w="621665" h="130175">
                <a:moveTo>
                  <a:pt x="272669" y="33146"/>
                </a:moveTo>
                <a:lnTo>
                  <a:pt x="237325" y="50438"/>
                </a:lnTo>
                <a:lnTo>
                  <a:pt x="229235" y="81406"/>
                </a:lnTo>
                <a:lnTo>
                  <a:pt x="229993" y="92434"/>
                </a:lnTo>
                <a:lnTo>
                  <a:pt x="255063" y="126666"/>
                </a:lnTo>
                <a:lnTo>
                  <a:pt x="272669" y="129793"/>
                </a:lnTo>
                <a:lnTo>
                  <a:pt x="280670" y="129793"/>
                </a:lnTo>
                <a:lnTo>
                  <a:pt x="288163" y="127888"/>
                </a:lnTo>
                <a:lnTo>
                  <a:pt x="294894" y="124078"/>
                </a:lnTo>
                <a:lnTo>
                  <a:pt x="301751" y="120268"/>
                </a:lnTo>
                <a:lnTo>
                  <a:pt x="305180" y="116839"/>
                </a:lnTo>
                <a:lnTo>
                  <a:pt x="264795" y="116839"/>
                </a:lnTo>
                <a:lnTo>
                  <a:pt x="258318" y="113918"/>
                </a:lnTo>
                <a:lnTo>
                  <a:pt x="245364" y="81406"/>
                </a:lnTo>
                <a:lnTo>
                  <a:pt x="245842" y="73098"/>
                </a:lnTo>
                <a:lnTo>
                  <a:pt x="264795" y="46100"/>
                </a:lnTo>
                <a:lnTo>
                  <a:pt x="304177" y="46100"/>
                </a:lnTo>
                <a:lnTo>
                  <a:pt x="303783" y="45593"/>
                </a:lnTo>
                <a:lnTo>
                  <a:pt x="297279" y="40165"/>
                </a:lnTo>
                <a:lnTo>
                  <a:pt x="289940" y="36274"/>
                </a:lnTo>
                <a:lnTo>
                  <a:pt x="281745" y="33930"/>
                </a:lnTo>
                <a:lnTo>
                  <a:pt x="272669" y="33146"/>
                </a:lnTo>
                <a:close/>
              </a:path>
              <a:path w="621665" h="130175">
                <a:moveTo>
                  <a:pt x="304177" y="46100"/>
                </a:moveTo>
                <a:lnTo>
                  <a:pt x="280289" y="46100"/>
                </a:lnTo>
                <a:lnTo>
                  <a:pt x="286766" y="49021"/>
                </a:lnTo>
                <a:lnTo>
                  <a:pt x="291973" y="54990"/>
                </a:lnTo>
                <a:lnTo>
                  <a:pt x="299691" y="81406"/>
                </a:lnTo>
                <a:lnTo>
                  <a:pt x="299289" y="88594"/>
                </a:lnTo>
                <a:lnTo>
                  <a:pt x="280416" y="116839"/>
                </a:lnTo>
                <a:lnTo>
                  <a:pt x="305180" y="116839"/>
                </a:lnTo>
                <a:lnTo>
                  <a:pt x="315849" y="80137"/>
                </a:lnTo>
                <a:lnTo>
                  <a:pt x="315106" y="69703"/>
                </a:lnTo>
                <a:lnTo>
                  <a:pt x="312864" y="60483"/>
                </a:lnTo>
                <a:lnTo>
                  <a:pt x="309098" y="52454"/>
                </a:lnTo>
                <a:lnTo>
                  <a:pt x="304177" y="46100"/>
                </a:lnTo>
                <a:close/>
              </a:path>
              <a:path w="621665" h="130175">
                <a:moveTo>
                  <a:pt x="348106" y="35178"/>
                </a:moveTo>
                <a:lnTo>
                  <a:pt x="334010" y="35178"/>
                </a:lnTo>
                <a:lnTo>
                  <a:pt x="334010" y="127634"/>
                </a:lnTo>
                <a:lnTo>
                  <a:pt x="349630" y="127634"/>
                </a:lnTo>
                <a:lnTo>
                  <a:pt x="349630" y="72643"/>
                </a:lnTo>
                <a:lnTo>
                  <a:pt x="350520" y="66548"/>
                </a:lnTo>
                <a:lnTo>
                  <a:pt x="352298" y="60959"/>
                </a:lnTo>
                <a:lnTo>
                  <a:pt x="353441" y="57276"/>
                </a:lnTo>
                <a:lnTo>
                  <a:pt x="355346" y="54482"/>
                </a:lnTo>
                <a:lnTo>
                  <a:pt x="358140" y="52450"/>
                </a:lnTo>
                <a:lnTo>
                  <a:pt x="360806" y="50292"/>
                </a:lnTo>
                <a:lnTo>
                  <a:pt x="363854" y="49275"/>
                </a:lnTo>
                <a:lnTo>
                  <a:pt x="348106" y="49275"/>
                </a:lnTo>
                <a:lnTo>
                  <a:pt x="348106" y="35178"/>
                </a:lnTo>
                <a:close/>
              </a:path>
              <a:path w="621665" h="130175">
                <a:moveTo>
                  <a:pt x="373379" y="33146"/>
                </a:moveTo>
                <a:lnTo>
                  <a:pt x="364490" y="33146"/>
                </a:lnTo>
                <a:lnTo>
                  <a:pt x="361061" y="34162"/>
                </a:lnTo>
                <a:lnTo>
                  <a:pt x="358013" y="36194"/>
                </a:lnTo>
                <a:lnTo>
                  <a:pt x="354965" y="38353"/>
                </a:lnTo>
                <a:lnTo>
                  <a:pt x="351663" y="42671"/>
                </a:lnTo>
                <a:lnTo>
                  <a:pt x="348106" y="49275"/>
                </a:lnTo>
                <a:lnTo>
                  <a:pt x="371094" y="49275"/>
                </a:lnTo>
                <a:lnTo>
                  <a:pt x="375030" y="50418"/>
                </a:lnTo>
                <a:lnTo>
                  <a:pt x="378841" y="52705"/>
                </a:lnTo>
                <a:lnTo>
                  <a:pt x="384175" y="38226"/>
                </a:lnTo>
                <a:lnTo>
                  <a:pt x="378714" y="34798"/>
                </a:lnTo>
                <a:lnTo>
                  <a:pt x="373379" y="33146"/>
                </a:lnTo>
                <a:close/>
              </a:path>
              <a:path w="621665" h="130175">
                <a:moveTo>
                  <a:pt x="431546" y="33146"/>
                </a:moveTo>
                <a:lnTo>
                  <a:pt x="395170" y="53093"/>
                </a:lnTo>
                <a:lnTo>
                  <a:pt x="388427" y="81280"/>
                </a:lnTo>
                <a:lnTo>
                  <a:pt x="388462" y="83565"/>
                </a:lnTo>
                <a:lnTo>
                  <a:pt x="406735" y="122721"/>
                </a:lnTo>
                <a:lnTo>
                  <a:pt x="432435" y="129793"/>
                </a:lnTo>
                <a:lnTo>
                  <a:pt x="440098" y="129295"/>
                </a:lnTo>
                <a:lnTo>
                  <a:pt x="464262" y="116839"/>
                </a:lnTo>
                <a:lnTo>
                  <a:pt x="424815" y="116839"/>
                </a:lnTo>
                <a:lnTo>
                  <a:pt x="418338" y="114173"/>
                </a:lnTo>
                <a:lnTo>
                  <a:pt x="413130" y="108838"/>
                </a:lnTo>
                <a:lnTo>
                  <a:pt x="408050" y="103377"/>
                </a:lnTo>
                <a:lnTo>
                  <a:pt x="405129" y="95631"/>
                </a:lnTo>
                <a:lnTo>
                  <a:pt x="404495" y="85470"/>
                </a:lnTo>
                <a:lnTo>
                  <a:pt x="473455" y="85470"/>
                </a:lnTo>
                <a:lnTo>
                  <a:pt x="473582" y="81280"/>
                </a:lnTo>
                <a:lnTo>
                  <a:pt x="472986" y="72517"/>
                </a:lnTo>
                <a:lnTo>
                  <a:pt x="405383" y="72517"/>
                </a:lnTo>
                <a:lnTo>
                  <a:pt x="405892" y="64515"/>
                </a:lnTo>
                <a:lnTo>
                  <a:pt x="408686" y="58038"/>
                </a:lnTo>
                <a:lnTo>
                  <a:pt x="413634" y="53093"/>
                </a:lnTo>
                <a:lnTo>
                  <a:pt x="418465" y="48387"/>
                </a:lnTo>
                <a:lnTo>
                  <a:pt x="424561" y="45974"/>
                </a:lnTo>
                <a:lnTo>
                  <a:pt x="462085" y="45974"/>
                </a:lnTo>
                <a:lnTo>
                  <a:pt x="461899" y="45719"/>
                </a:lnTo>
                <a:lnTo>
                  <a:pt x="455566" y="40219"/>
                </a:lnTo>
                <a:lnTo>
                  <a:pt x="448389" y="36290"/>
                </a:lnTo>
                <a:lnTo>
                  <a:pt x="440378" y="33932"/>
                </a:lnTo>
                <a:lnTo>
                  <a:pt x="431546" y="33146"/>
                </a:lnTo>
                <a:close/>
              </a:path>
              <a:path w="621665" h="130175">
                <a:moveTo>
                  <a:pt x="456946" y="97917"/>
                </a:moveTo>
                <a:lnTo>
                  <a:pt x="438276" y="116839"/>
                </a:lnTo>
                <a:lnTo>
                  <a:pt x="464262" y="116839"/>
                </a:lnTo>
                <a:lnTo>
                  <a:pt x="467629" y="112506"/>
                </a:lnTo>
                <a:lnTo>
                  <a:pt x="470763" y="106614"/>
                </a:lnTo>
                <a:lnTo>
                  <a:pt x="473075" y="99949"/>
                </a:lnTo>
                <a:lnTo>
                  <a:pt x="456946" y="97917"/>
                </a:lnTo>
                <a:close/>
              </a:path>
              <a:path w="621665" h="130175">
                <a:moveTo>
                  <a:pt x="462085" y="45974"/>
                </a:moveTo>
                <a:lnTo>
                  <a:pt x="439674" y="45974"/>
                </a:lnTo>
                <a:lnTo>
                  <a:pt x="446150" y="49021"/>
                </a:lnTo>
                <a:lnTo>
                  <a:pt x="451103" y="55118"/>
                </a:lnTo>
                <a:lnTo>
                  <a:pt x="454405" y="58927"/>
                </a:lnTo>
                <a:lnTo>
                  <a:pt x="456311" y="64769"/>
                </a:lnTo>
                <a:lnTo>
                  <a:pt x="457073" y="72517"/>
                </a:lnTo>
                <a:lnTo>
                  <a:pt x="472986" y="72517"/>
                </a:lnTo>
                <a:lnTo>
                  <a:pt x="472846" y="70473"/>
                </a:lnTo>
                <a:lnTo>
                  <a:pt x="470646" y="60928"/>
                </a:lnTo>
                <a:lnTo>
                  <a:pt x="466992" y="52669"/>
                </a:lnTo>
                <a:lnTo>
                  <a:pt x="462085" y="45974"/>
                </a:lnTo>
                <a:close/>
              </a:path>
              <a:path w="621665" h="130175">
                <a:moveTo>
                  <a:pt x="579374" y="33146"/>
                </a:moveTo>
                <a:lnTo>
                  <a:pt x="542998" y="53093"/>
                </a:lnTo>
                <a:lnTo>
                  <a:pt x="536255" y="81280"/>
                </a:lnTo>
                <a:lnTo>
                  <a:pt x="536290" y="83565"/>
                </a:lnTo>
                <a:lnTo>
                  <a:pt x="554563" y="122721"/>
                </a:lnTo>
                <a:lnTo>
                  <a:pt x="580263" y="129793"/>
                </a:lnTo>
                <a:lnTo>
                  <a:pt x="587926" y="129295"/>
                </a:lnTo>
                <a:lnTo>
                  <a:pt x="612090" y="116839"/>
                </a:lnTo>
                <a:lnTo>
                  <a:pt x="572643" y="116839"/>
                </a:lnTo>
                <a:lnTo>
                  <a:pt x="566166" y="114173"/>
                </a:lnTo>
                <a:lnTo>
                  <a:pt x="560958" y="108838"/>
                </a:lnTo>
                <a:lnTo>
                  <a:pt x="555878" y="103377"/>
                </a:lnTo>
                <a:lnTo>
                  <a:pt x="552957" y="95631"/>
                </a:lnTo>
                <a:lnTo>
                  <a:pt x="552323" y="85470"/>
                </a:lnTo>
                <a:lnTo>
                  <a:pt x="621283" y="85470"/>
                </a:lnTo>
                <a:lnTo>
                  <a:pt x="621411" y="83565"/>
                </a:lnTo>
                <a:lnTo>
                  <a:pt x="621411" y="81280"/>
                </a:lnTo>
                <a:lnTo>
                  <a:pt x="620814" y="72517"/>
                </a:lnTo>
                <a:lnTo>
                  <a:pt x="553212" y="72517"/>
                </a:lnTo>
                <a:lnTo>
                  <a:pt x="553720" y="64515"/>
                </a:lnTo>
                <a:lnTo>
                  <a:pt x="556514" y="58038"/>
                </a:lnTo>
                <a:lnTo>
                  <a:pt x="561462" y="53093"/>
                </a:lnTo>
                <a:lnTo>
                  <a:pt x="566293" y="48387"/>
                </a:lnTo>
                <a:lnTo>
                  <a:pt x="572389" y="45974"/>
                </a:lnTo>
                <a:lnTo>
                  <a:pt x="609913" y="45974"/>
                </a:lnTo>
                <a:lnTo>
                  <a:pt x="609726" y="45719"/>
                </a:lnTo>
                <a:lnTo>
                  <a:pt x="603394" y="40219"/>
                </a:lnTo>
                <a:lnTo>
                  <a:pt x="596217" y="36290"/>
                </a:lnTo>
                <a:lnTo>
                  <a:pt x="588206" y="33932"/>
                </a:lnTo>
                <a:lnTo>
                  <a:pt x="579374" y="33146"/>
                </a:lnTo>
                <a:close/>
              </a:path>
              <a:path w="621665" h="130175">
                <a:moveTo>
                  <a:pt x="604774" y="97917"/>
                </a:moveTo>
                <a:lnTo>
                  <a:pt x="586104" y="116839"/>
                </a:lnTo>
                <a:lnTo>
                  <a:pt x="612090" y="116839"/>
                </a:lnTo>
                <a:lnTo>
                  <a:pt x="615457" y="112506"/>
                </a:lnTo>
                <a:lnTo>
                  <a:pt x="618591" y="106614"/>
                </a:lnTo>
                <a:lnTo>
                  <a:pt x="620902" y="99949"/>
                </a:lnTo>
                <a:lnTo>
                  <a:pt x="604774" y="97917"/>
                </a:lnTo>
                <a:close/>
              </a:path>
              <a:path w="621665" h="130175">
                <a:moveTo>
                  <a:pt x="609913" y="45974"/>
                </a:moveTo>
                <a:lnTo>
                  <a:pt x="587501" y="45974"/>
                </a:lnTo>
                <a:lnTo>
                  <a:pt x="593978" y="49021"/>
                </a:lnTo>
                <a:lnTo>
                  <a:pt x="598931" y="55118"/>
                </a:lnTo>
                <a:lnTo>
                  <a:pt x="602233" y="58927"/>
                </a:lnTo>
                <a:lnTo>
                  <a:pt x="604139" y="64769"/>
                </a:lnTo>
                <a:lnTo>
                  <a:pt x="604901" y="72517"/>
                </a:lnTo>
                <a:lnTo>
                  <a:pt x="620814" y="72517"/>
                </a:lnTo>
                <a:lnTo>
                  <a:pt x="620674" y="70473"/>
                </a:lnTo>
                <a:lnTo>
                  <a:pt x="618474" y="60928"/>
                </a:lnTo>
                <a:lnTo>
                  <a:pt x="614820" y="52669"/>
                </a:lnTo>
                <a:lnTo>
                  <a:pt x="609913" y="45974"/>
                </a:lnTo>
                <a:close/>
              </a:path>
            </a:pathLst>
          </a:custGeom>
          <a:solidFill>
            <a:srgbClr val="CCD5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509515" y="4189476"/>
            <a:ext cx="6661784" cy="896619"/>
          </a:xfrm>
          <a:custGeom>
            <a:avLst/>
            <a:gdLst/>
            <a:ahLst/>
            <a:cxnLst/>
            <a:rect l="l" t="t" r="r" b="b"/>
            <a:pathLst>
              <a:path w="6661784" h="896620">
                <a:moveTo>
                  <a:pt x="0" y="896112"/>
                </a:moveTo>
                <a:lnTo>
                  <a:pt x="6661404" y="896112"/>
                </a:lnTo>
                <a:lnTo>
                  <a:pt x="6661404" y="0"/>
                </a:lnTo>
                <a:lnTo>
                  <a:pt x="0" y="0"/>
                </a:lnTo>
                <a:lnTo>
                  <a:pt x="0" y="896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4544695" y="4056225"/>
            <a:ext cx="6433820" cy="98933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748789">
              <a:lnSpc>
                <a:spcPct val="100000"/>
              </a:lnSpc>
              <a:spcBef>
                <a:spcPts val="730"/>
              </a:spcBef>
            </a:pPr>
            <a:r>
              <a:rPr sz="1600" b="1" i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Iscrizione nel relativo</a:t>
            </a:r>
            <a:r>
              <a:rPr sz="1600" b="1" i="1" u="heavy" spc="6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1600" b="1" i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inventario</a:t>
            </a:r>
            <a:endParaRPr sz="1600">
              <a:latin typeface="Arial"/>
              <a:cs typeface="Arial"/>
            </a:endParaRPr>
          </a:p>
          <a:p>
            <a:pPr marL="299085" marR="5080" indent="-286385">
              <a:lnSpc>
                <a:spcPct val="83200"/>
              </a:lnSpc>
              <a:spcBef>
                <a:spcPts val="844"/>
              </a:spcBef>
              <a:buClr>
                <a:srgbClr val="0C2C83"/>
              </a:buClr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con indicazione del titolo di provenienza,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dati catastali,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 valore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dell’eventuale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rendita annua,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dell’eventuale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esistenza di diritti 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favore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400" spc="-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terzi, 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della destinazione d’uso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dell’utilizzo</a:t>
            </a:r>
            <a:r>
              <a:rPr sz="1400" spc="-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attuale.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68883" y="2201113"/>
            <a:ext cx="20193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u="heavy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CATEGORIE </a:t>
            </a:r>
            <a:r>
              <a:rPr sz="1600" b="1" i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DI</a:t>
            </a:r>
            <a:r>
              <a:rPr sz="1600" b="1" i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1600" b="1" i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BENI</a:t>
            </a:r>
            <a:endParaRPr sz="16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512824" y="5254244"/>
            <a:ext cx="9683750" cy="1309370"/>
          </a:xfrm>
          <a:custGeom>
            <a:avLst/>
            <a:gdLst/>
            <a:ahLst/>
            <a:cxnLst/>
            <a:rect l="l" t="t" r="r" b="b"/>
            <a:pathLst>
              <a:path w="9683750" h="1309370">
                <a:moveTo>
                  <a:pt x="0" y="1309115"/>
                </a:moveTo>
                <a:lnTo>
                  <a:pt x="9683496" y="1309115"/>
                </a:lnTo>
                <a:lnTo>
                  <a:pt x="9683496" y="0"/>
                </a:lnTo>
                <a:lnTo>
                  <a:pt x="0" y="0"/>
                </a:lnTo>
                <a:lnTo>
                  <a:pt x="0" y="1309115"/>
                </a:lnTo>
                <a:close/>
              </a:path>
            </a:pathLst>
          </a:custGeom>
          <a:solidFill>
            <a:srgbClr val="CCD5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568830" y="5261355"/>
            <a:ext cx="381000" cy="147955"/>
          </a:xfrm>
          <a:custGeom>
            <a:avLst/>
            <a:gdLst/>
            <a:ahLst/>
            <a:cxnLst/>
            <a:rect l="l" t="t" r="r" b="b"/>
            <a:pathLst>
              <a:path w="381000" h="147954">
                <a:moveTo>
                  <a:pt x="58166" y="0"/>
                </a:moveTo>
                <a:lnTo>
                  <a:pt x="30225" y="0"/>
                </a:lnTo>
                <a:lnTo>
                  <a:pt x="0" y="145034"/>
                </a:lnTo>
                <a:lnTo>
                  <a:pt x="27812" y="145034"/>
                </a:lnTo>
                <a:lnTo>
                  <a:pt x="48132" y="47625"/>
                </a:lnTo>
                <a:lnTo>
                  <a:pt x="77427" y="47625"/>
                </a:lnTo>
                <a:lnTo>
                  <a:pt x="58166" y="0"/>
                </a:lnTo>
                <a:close/>
              </a:path>
              <a:path w="381000" h="147954">
                <a:moveTo>
                  <a:pt x="77427" y="47625"/>
                </a:moveTo>
                <a:lnTo>
                  <a:pt x="48132" y="47625"/>
                </a:lnTo>
                <a:lnTo>
                  <a:pt x="87375" y="145034"/>
                </a:lnTo>
                <a:lnTo>
                  <a:pt x="115188" y="145034"/>
                </a:lnTo>
                <a:lnTo>
                  <a:pt x="125193" y="97028"/>
                </a:lnTo>
                <a:lnTo>
                  <a:pt x="97408" y="97028"/>
                </a:lnTo>
                <a:lnTo>
                  <a:pt x="77427" y="47625"/>
                </a:lnTo>
                <a:close/>
              </a:path>
              <a:path w="381000" h="147954">
                <a:moveTo>
                  <a:pt x="145414" y="0"/>
                </a:moveTo>
                <a:lnTo>
                  <a:pt x="117729" y="0"/>
                </a:lnTo>
                <a:lnTo>
                  <a:pt x="97408" y="97028"/>
                </a:lnTo>
                <a:lnTo>
                  <a:pt x="125193" y="97028"/>
                </a:lnTo>
                <a:lnTo>
                  <a:pt x="145414" y="0"/>
                </a:lnTo>
                <a:close/>
              </a:path>
              <a:path w="381000" h="147954">
                <a:moveTo>
                  <a:pt x="209169" y="37465"/>
                </a:moveTo>
                <a:lnTo>
                  <a:pt x="165862" y="54864"/>
                </a:lnTo>
                <a:lnTo>
                  <a:pt x="149595" y="99885"/>
                </a:lnTo>
                <a:lnTo>
                  <a:pt x="149479" y="109728"/>
                </a:lnTo>
                <a:lnTo>
                  <a:pt x="151256" y="117475"/>
                </a:lnTo>
                <a:lnTo>
                  <a:pt x="184499" y="146065"/>
                </a:lnTo>
                <a:lnTo>
                  <a:pt x="198500" y="147574"/>
                </a:lnTo>
                <a:lnTo>
                  <a:pt x="211526" y="146407"/>
                </a:lnTo>
                <a:lnTo>
                  <a:pt x="223170" y="142906"/>
                </a:lnTo>
                <a:lnTo>
                  <a:pt x="233433" y="137072"/>
                </a:lnTo>
                <a:lnTo>
                  <a:pt x="242316" y="128905"/>
                </a:lnTo>
                <a:lnTo>
                  <a:pt x="244733" y="125603"/>
                </a:lnTo>
                <a:lnTo>
                  <a:pt x="193294" y="125603"/>
                </a:lnTo>
                <a:lnTo>
                  <a:pt x="188213" y="123317"/>
                </a:lnTo>
                <a:lnTo>
                  <a:pt x="184023" y="118999"/>
                </a:lnTo>
                <a:lnTo>
                  <a:pt x="179958" y="114554"/>
                </a:lnTo>
                <a:lnTo>
                  <a:pt x="177943" y="108632"/>
                </a:lnTo>
                <a:lnTo>
                  <a:pt x="177926" y="94996"/>
                </a:lnTo>
                <a:lnTo>
                  <a:pt x="179196" y="88265"/>
                </a:lnTo>
                <a:lnTo>
                  <a:pt x="181863" y="81026"/>
                </a:lnTo>
                <a:lnTo>
                  <a:pt x="184531" y="73914"/>
                </a:lnTo>
                <a:lnTo>
                  <a:pt x="188213" y="68326"/>
                </a:lnTo>
                <a:lnTo>
                  <a:pt x="193039" y="64516"/>
                </a:lnTo>
                <a:lnTo>
                  <a:pt x="197738" y="60706"/>
                </a:lnTo>
                <a:lnTo>
                  <a:pt x="203200" y="58928"/>
                </a:lnTo>
                <a:lnTo>
                  <a:pt x="252083" y="58928"/>
                </a:lnTo>
                <a:lnTo>
                  <a:pt x="251231" y="57243"/>
                </a:lnTo>
                <a:lnTo>
                  <a:pt x="245491" y="50292"/>
                </a:lnTo>
                <a:lnTo>
                  <a:pt x="238351" y="44698"/>
                </a:lnTo>
                <a:lnTo>
                  <a:pt x="229901" y="40687"/>
                </a:lnTo>
                <a:lnTo>
                  <a:pt x="220166" y="38272"/>
                </a:lnTo>
                <a:lnTo>
                  <a:pt x="209169" y="37465"/>
                </a:lnTo>
                <a:close/>
              </a:path>
              <a:path w="381000" h="147954">
                <a:moveTo>
                  <a:pt x="252083" y="58928"/>
                </a:moveTo>
                <a:lnTo>
                  <a:pt x="215519" y="58928"/>
                </a:lnTo>
                <a:lnTo>
                  <a:pt x="220599" y="60833"/>
                </a:lnTo>
                <a:lnTo>
                  <a:pt x="228473" y="68961"/>
                </a:lnTo>
                <a:lnTo>
                  <a:pt x="230377" y="74422"/>
                </a:lnTo>
                <a:lnTo>
                  <a:pt x="230377" y="81153"/>
                </a:lnTo>
                <a:lnTo>
                  <a:pt x="213868" y="122301"/>
                </a:lnTo>
                <a:lnTo>
                  <a:pt x="207263" y="125603"/>
                </a:lnTo>
                <a:lnTo>
                  <a:pt x="244733" y="125603"/>
                </a:lnTo>
                <a:lnTo>
                  <a:pt x="249410" y="119215"/>
                </a:lnTo>
                <a:lnTo>
                  <a:pt x="254504" y="108585"/>
                </a:lnTo>
                <a:lnTo>
                  <a:pt x="257550" y="97168"/>
                </a:lnTo>
                <a:lnTo>
                  <a:pt x="258571" y="84836"/>
                </a:lnTo>
                <a:lnTo>
                  <a:pt x="257810" y="75168"/>
                </a:lnTo>
                <a:lnTo>
                  <a:pt x="257732" y="74422"/>
                </a:lnTo>
                <a:lnTo>
                  <a:pt x="255317" y="65325"/>
                </a:lnTo>
                <a:lnTo>
                  <a:pt x="252083" y="58928"/>
                </a:lnTo>
                <a:close/>
              </a:path>
              <a:path w="381000" h="147954">
                <a:moveTo>
                  <a:pt x="318007" y="40005"/>
                </a:moveTo>
                <a:lnTo>
                  <a:pt x="291083" y="40005"/>
                </a:lnTo>
                <a:lnTo>
                  <a:pt x="269113" y="145034"/>
                </a:lnTo>
                <a:lnTo>
                  <a:pt x="297561" y="145034"/>
                </a:lnTo>
                <a:lnTo>
                  <a:pt x="306577" y="101981"/>
                </a:lnTo>
                <a:lnTo>
                  <a:pt x="308457" y="93283"/>
                </a:lnTo>
                <a:lnTo>
                  <a:pt x="330707" y="59563"/>
                </a:lnTo>
                <a:lnTo>
                  <a:pt x="335280" y="57785"/>
                </a:lnTo>
                <a:lnTo>
                  <a:pt x="380492" y="57785"/>
                </a:lnTo>
                <a:lnTo>
                  <a:pt x="380492" y="56388"/>
                </a:lnTo>
                <a:lnTo>
                  <a:pt x="379396" y="53594"/>
                </a:lnTo>
                <a:lnTo>
                  <a:pt x="315213" y="53594"/>
                </a:lnTo>
                <a:lnTo>
                  <a:pt x="318007" y="40005"/>
                </a:lnTo>
                <a:close/>
              </a:path>
              <a:path w="381000" h="147954">
                <a:moveTo>
                  <a:pt x="380492" y="57785"/>
                </a:moveTo>
                <a:lnTo>
                  <a:pt x="343281" y="57785"/>
                </a:lnTo>
                <a:lnTo>
                  <a:pt x="346329" y="58801"/>
                </a:lnTo>
                <a:lnTo>
                  <a:pt x="348488" y="60833"/>
                </a:lnTo>
                <a:lnTo>
                  <a:pt x="350646" y="62992"/>
                </a:lnTo>
                <a:lnTo>
                  <a:pt x="351663" y="65786"/>
                </a:lnTo>
                <a:lnTo>
                  <a:pt x="351663" y="71120"/>
                </a:lnTo>
                <a:lnTo>
                  <a:pt x="350774" y="76454"/>
                </a:lnTo>
                <a:lnTo>
                  <a:pt x="348816" y="85598"/>
                </a:lnTo>
                <a:lnTo>
                  <a:pt x="336423" y="145034"/>
                </a:lnTo>
                <a:lnTo>
                  <a:pt x="364870" y="145034"/>
                </a:lnTo>
                <a:lnTo>
                  <a:pt x="377243" y="85344"/>
                </a:lnTo>
                <a:lnTo>
                  <a:pt x="379349" y="75311"/>
                </a:lnTo>
                <a:lnTo>
                  <a:pt x="380492" y="68326"/>
                </a:lnTo>
                <a:lnTo>
                  <a:pt x="380492" y="57785"/>
                </a:lnTo>
                <a:close/>
              </a:path>
              <a:path w="381000" h="147954">
                <a:moveTo>
                  <a:pt x="361188" y="37465"/>
                </a:moveTo>
                <a:lnTo>
                  <a:pt x="346075" y="37465"/>
                </a:lnTo>
                <a:lnTo>
                  <a:pt x="339979" y="38735"/>
                </a:lnTo>
                <a:lnTo>
                  <a:pt x="334137" y="41148"/>
                </a:lnTo>
                <a:lnTo>
                  <a:pt x="328294" y="43688"/>
                </a:lnTo>
                <a:lnTo>
                  <a:pt x="321944" y="47752"/>
                </a:lnTo>
                <a:lnTo>
                  <a:pt x="315213" y="53594"/>
                </a:lnTo>
                <a:lnTo>
                  <a:pt x="379396" y="53594"/>
                </a:lnTo>
                <a:lnTo>
                  <a:pt x="377951" y="49911"/>
                </a:lnTo>
                <a:lnTo>
                  <a:pt x="368045" y="40005"/>
                </a:lnTo>
                <a:lnTo>
                  <a:pt x="361188" y="37465"/>
                </a:lnTo>
                <a:close/>
              </a:path>
            </a:pathLst>
          </a:custGeom>
          <a:solidFill>
            <a:srgbClr val="CCD5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015235" y="5261355"/>
            <a:ext cx="2386203" cy="14757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569211" y="5608396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8066" y="0"/>
                </a:moveTo>
                <a:lnTo>
                  <a:pt x="16001" y="0"/>
                </a:lnTo>
                <a:lnTo>
                  <a:pt x="10794" y="2146"/>
                </a:lnTo>
                <a:lnTo>
                  <a:pt x="2159" y="10744"/>
                </a:lnTo>
                <a:lnTo>
                  <a:pt x="0" y="15938"/>
                </a:lnTo>
                <a:lnTo>
                  <a:pt x="0" y="28117"/>
                </a:lnTo>
                <a:lnTo>
                  <a:pt x="2159" y="33337"/>
                </a:lnTo>
                <a:lnTo>
                  <a:pt x="10794" y="41986"/>
                </a:lnTo>
                <a:lnTo>
                  <a:pt x="16001" y="44145"/>
                </a:lnTo>
                <a:lnTo>
                  <a:pt x="28066" y="44145"/>
                </a:lnTo>
                <a:lnTo>
                  <a:pt x="33274" y="41986"/>
                </a:lnTo>
                <a:lnTo>
                  <a:pt x="41909" y="33337"/>
                </a:lnTo>
                <a:lnTo>
                  <a:pt x="44068" y="28117"/>
                </a:lnTo>
                <a:lnTo>
                  <a:pt x="44068" y="15938"/>
                </a:lnTo>
                <a:lnTo>
                  <a:pt x="41909" y="10744"/>
                </a:lnTo>
                <a:lnTo>
                  <a:pt x="33274" y="2146"/>
                </a:lnTo>
                <a:lnTo>
                  <a:pt x="28066" y="0"/>
                </a:lnTo>
                <a:close/>
              </a:path>
            </a:pathLst>
          </a:custGeom>
          <a:solidFill>
            <a:srgbClr val="CCD5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851914" y="5565266"/>
            <a:ext cx="160528" cy="16518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080386" y="5563108"/>
            <a:ext cx="1106043" cy="16734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250249" y="5565266"/>
            <a:ext cx="267970" cy="130175"/>
          </a:xfrm>
          <a:custGeom>
            <a:avLst/>
            <a:gdLst/>
            <a:ahLst/>
            <a:cxnLst/>
            <a:rect l="l" t="t" r="r" b="b"/>
            <a:pathLst>
              <a:path w="267970" h="130175">
                <a:moveTo>
                  <a:pt x="43114" y="33121"/>
                </a:moveTo>
                <a:lnTo>
                  <a:pt x="6738" y="53098"/>
                </a:lnTo>
                <a:lnTo>
                  <a:pt x="0" y="81267"/>
                </a:lnTo>
                <a:lnTo>
                  <a:pt x="31" y="83591"/>
                </a:lnTo>
                <a:lnTo>
                  <a:pt x="18321" y="122731"/>
                </a:lnTo>
                <a:lnTo>
                  <a:pt x="44003" y="129755"/>
                </a:lnTo>
                <a:lnTo>
                  <a:pt x="51722" y="129267"/>
                </a:lnTo>
                <a:lnTo>
                  <a:pt x="75846" y="116878"/>
                </a:lnTo>
                <a:lnTo>
                  <a:pt x="36383" y="116878"/>
                </a:lnTo>
                <a:lnTo>
                  <a:pt x="29906" y="114173"/>
                </a:lnTo>
                <a:lnTo>
                  <a:pt x="24826" y="108775"/>
                </a:lnTo>
                <a:lnTo>
                  <a:pt x="19619" y="103378"/>
                </a:lnTo>
                <a:lnTo>
                  <a:pt x="16825" y="95605"/>
                </a:lnTo>
                <a:lnTo>
                  <a:pt x="16190" y="85445"/>
                </a:lnTo>
                <a:lnTo>
                  <a:pt x="85151" y="85445"/>
                </a:lnTo>
                <a:lnTo>
                  <a:pt x="85278" y="81267"/>
                </a:lnTo>
                <a:lnTo>
                  <a:pt x="84683" y="72555"/>
                </a:lnTo>
                <a:lnTo>
                  <a:pt x="17079" y="72555"/>
                </a:lnTo>
                <a:lnTo>
                  <a:pt x="17587" y="64490"/>
                </a:lnTo>
                <a:lnTo>
                  <a:pt x="20254" y="58051"/>
                </a:lnTo>
                <a:lnTo>
                  <a:pt x="30160" y="48412"/>
                </a:lnTo>
                <a:lnTo>
                  <a:pt x="36129" y="45999"/>
                </a:lnTo>
                <a:lnTo>
                  <a:pt x="73656" y="45999"/>
                </a:lnTo>
                <a:lnTo>
                  <a:pt x="73467" y="45745"/>
                </a:lnTo>
                <a:lnTo>
                  <a:pt x="67152" y="40220"/>
                </a:lnTo>
                <a:lnTo>
                  <a:pt x="60005" y="36275"/>
                </a:lnTo>
                <a:lnTo>
                  <a:pt x="52000" y="33909"/>
                </a:lnTo>
                <a:lnTo>
                  <a:pt x="43114" y="33121"/>
                </a:lnTo>
                <a:close/>
              </a:path>
              <a:path w="267970" h="130175">
                <a:moveTo>
                  <a:pt x="68514" y="97891"/>
                </a:moveTo>
                <a:lnTo>
                  <a:pt x="66101" y="104508"/>
                </a:lnTo>
                <a:lnTo>
                  <a:pt x="62926" y="109334"/>
                </a:lnTo>
                <a:lnTo>
                  <a:pt x="54798" y="115366"/>
                </a:lnTo>
                <a:lnTo>
                  <a:pt x="49845" y="116878"/>
                </a:lnTo>
                <a:lnTo>
                  <a:pt x="75846" y="116878"/>
                </a:lnTo>
                <a:lnTo>
                  <a:pt x="79214" y="112499"/>
                </a:lnTo>
                <a:lnTo>
                  <a:pt x="82333" y="106596"/>
                </a:lnTo>
                <a:lnTo>
                  <a:pt x="84643" y="99898"/>
                </a:lnTo>
                <a:lnTo>
                  <a:pt x="68514" y="97891"/>
                </a:lnTo>
                <a:close/>
              </a:path>
              <a:path w="267970" h="130175">
                <a:moveTo>
                  <a:pt x="73656" y="45999"/>
                </a:moveTo>
                <a:lnTo>
                  <a:pt x="51242" y="45999"/>
                </a:lnTo>
                <a:lnTo>
                  <a:pt x="57719" y="49022"/>
                </a:lnTo>
                <a:lnTo>
                  <a:pt x="62799" y="55054"/>
                </a:lnTo>
                <a:lnTo>
                  <a:pt x="65974" y="58940"/>
                </a:lnTo>
                <a:lnTo>
                  <a:pt x="68006" y="64782"/>
                </a:lnTo>
                <a:lnTo>
                  <a:pt x="68641" y="72555"/>
                </a:lnTo>
                <a:lnTo>
                  <a:pt x="84683" y="72555"/>
                </a:lnTo>
                <a:lnTo>
                  <a:pt x="84540" y="70459"/>
                </a:lnTo>
                <a:lnTo>
                  <a:pt x="82325" y="60934"/>
                </a:lnTo>
                <a:lnTo>
                  <a:pt x="78634" y="52695"/>
                </a:lnTo>
                <a:lnTo>
                  <a:pt x="73656" y="45999"/>
                </a:lnTo>
                <a:close/>
              </a:path>
              <a:path w="267970" h="130175">
                <a:moveTo>
                  <a:pt x="192085" y="33121"/>
                </a:moveTo>
                <a:lnTo>
                  <a:pt x="178877" y="33121"/>
                </a:lnTo>
                <a:lnTo>
                  <a:pt x="172019" y="35115"/>
                </a:lnTo>
                <a:lnTo>
                  <a:pt x="148524" y="68324"/>
                </a:lnTo>
                <a:lnTo>
                  <a:pt x="147381" y="81521"/>
                </a:lnTo>
                <a:lnTo>
                  <a:pt x="147692" y="88414"/>
                </a:lnTo>
                <a:lnTo>
                  <a:pt x="166812" y="123659"/>
                </a:lnTo>
                <a:lnTo>
                  <a:pt x="179766" y="129755"/>
                </a:lnTo>
                <a:lnTo>
                  <a:pt x="187132" y="129755"/>
                </a:lnTo>
                <a:lnTo>
                  <a:pt x="195180" y="128896"/>
                </a:lnTo>
                <a:lnTo>
                  <a:pt x="202181" y="126317"/>
                </a:lnTo>
                <a:lnTo>
                  <a:pt x="208134" y="122019"/>
                </a:lnTo>
                <a:lnTo>
                  <a:pt x="212325" y="116878"/>
                </a:lnTo>
                <a:lnTo>
                  <a:pt x="181798" y="116878"/>
                </a:lnTo>
                <a:lnTo>
                  <a:pt x="175945" y="113931"/>
                </a:lnTo>
                <a:lnTo>
                  <a:pt x="163510" y="81521"/>
                </a:lnTo>
                <a:lnTo>
                  <a:pt x="163940" y="72953"/>
                </a:lnTo>
                <a:lnTo>
                  <a:pt x="181036" y="46088"/>
                </a:lnTo>
                <a:lnTo>
                  <a:pt x="227518" y="46088"/>
                </a:lnTo>
                <a:lnTo>
                  <a:pt x="227518" y="45834"/>
                </a:lnTo>
                <a:lnTo>
                  <a:pt x="212024" y="45834"/>
                </a:lnTo>
                <a:lnTo>
                  <a:pt x="209230" y="42062"/>
                </a:lnTo>
                <a:lnTo>
                  <a:pt x="205674" y="38989"/>
                </a:lnTo>
                <a:lnTo>
                  <a:pt x="197038" y="34290"/>
                </a:lnTo>
                <a:lnTo>
                  <a:pt x="192085" y="33121"/>
                </a:lnTo>
                <a:close/>
              </a:path>
              <a:path w="267970" h="130175">
                <a:moveTo>
                  <a:pt x="227518" y="116001"/>
                </a:moveTo>
                <a:lnTo>
                  <a:pt x="213040" y="116001"/>
                </a:lnTo>
                <a:lnTo>
                  <a:pt x="213040" y="127673"/>
                </a:lnTo>
                <a:lnTo>
                  <a:pt x="227518" y="127673"/>
                </a:lnTo>
                <a:lnTo>
                  <a:pt x="227518" y="116001"/>
                </a:lnTo>
                <a:close/>
              </a:path>
              <a:path w="267970" h="130175">
                <a:moveTo>
                  <a:pt x="227518" y="46088"/>
                </a:moveTo>
                <a:lnTo>
                  <a:pt x="195133" y="46088"/>
                </a:lnTo>
                <a:lnTo>
                  <a:pt x="201102" y="49047"/>
                </a:lnTo>
                <a:lnTo>
                  <a:pt x="205928" y="54965"/>
                </a:lnTo>
                <a:lnTo>
                  <a:pt x="209168" y="60042"/>
                </a:lnTo>
                <a:lnTo>
                  <a:pt x="211468" y="66378"/>
                </a:lnTo>
                <a:lnTo>
                  <a:pt x="212839" y="73973"/>
                </a:lnTo>
                <a:lnTo>
                  <a:pt x="213294" y="82829"/>
                </a:lnTo>
                <a:lnTo>
                  <a:pt x="212841" y="90897"/>
                </a:lnTo>
                <a:lnTo>
                  <a:pt x="195514" y="116878"/>
                </a:lnTo>
                <a:lnTo>
                  <a:pt x="212325" y="116878"/>
                </a:lnTo>
                <a:lnTo>
                  <a:pt x="213040" y="116001"/>
                </a:lnTo>
                <a:lnTo>
                  <a:pt x="227518" y="116001"/>
                </a:lnTo>
                <a:lnTo>
                  <a:pt x="227518" y="46088"/>
                </a:lnTo>
                <a:close/>
              </a:path>
              <a:path w="267970" h="130175">
                <a:moveTo>
                  <a:pt x="227518" y="0"/>
                </a:moveTo>
                <a:lnTo>
                  <a:pt x="212024" y="0"/>
                </a:lnTo>
                <a:lnTo>
                  <a:pt x="212024" y="45834"/>
                </a:lnTo>
                <a:lnTo>
                  <a:pt x="227518" y="45834"/>
                </a:lnTo>
                <a:lnTo>
                  <a:pt x="227518" y="0"/>
                </a:lnTo>
                <a:close/>
              </a:path>
              <a:path w="267970" h="130175">
                <a:moveTo>
                  <a:pt x="267904" y="0"/>
                </a:moveTo>
                <a:lnTo>
                  <a:pt x="252156" y="0"/>
                </a:lnTo>
                <a:lnTo>
                  <a:pt x="252156" y="18034"/>
                </a:lnTo>
                <a:lnTo>
                  <a:pt x="267904" y="18034"/>
                </a:lnTo>
                <a:lnTo>
                  <a:pt x="267904" y="0"/>
                </a:lnTo>
                <a:close/>
              </a:path>
              <a:path w="267970" h="130175">
                <a:moveTo>
                  <a:pt x="267904" y="35204"/>
                </a:moveTo>
                <a:lnTo>
                  <a:pt x="252156" y="35204"/>
                </a:lnTo>
                <a:lnTo>
                  <a:pt x="252156" y="127673"/>
                </a:lnTo>
                <a:lnTo>
                  <a:pt x="267904" y="127673"/>
                </a:lnTo>
                <a:lnTo>
                  <a:pt x="267904" y="35204"/>
                </a:lnTo>
                <a:close/>
              </a:path>
            </a:pathLst>
          </a:custGeom>
          <a:solidFill>
            <a:srgbClr val="CCD5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579495" y="5563108"/>
            <a:ext cx="1284710" cy="13191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924044" y="5565266"/>
            <a:ext cx="3092957" cy="16310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079105" y="5565266"/>
            <a:ext cx="962533" cy="12975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109202" y="5565266"/>
            <a:ext cx="1040383" cy="16283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69211" y="5897956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8066" y="0"/>
                </a:moveTo>
                <a:lnTo>
                  <a:pt x="16001" y="0"/>
                </a:lnTo>
                <a:lnTo>
                  <a:pt x="10794" y="2146"/>
                </a:lnTo>
                <a:lnTo>
                  <a:pt x="2159" y="10744"/>
                </a:lnTo>
                <a:lnTo>
                  <a:pt x="0" y="15938"/>
                </a:lnTo>
                <a:lnTo>
                  <a:pt x="0" y="28117"/>
                </a:lnTo>
                <a:lnTo>
                  <a:pt x="2159" y="33337"/>
                </a:lnTo>
                <a:lnTo>
                  <a:pt x="10794" y="41986"/>
                </a:lnTo>
                <a:lnTo>
                  <a:pt x="16001" y="44145"/>
                </a:lnTo>
                <a:lnTo>
                  <a:pt x="28066" y="44145"/>
                </a:lnTo>
                <a:lnTo>
                  <a:pt x="33274" y="41986"/>
                </a:lnTo>
                <a:lnTo>
                  <a:pt x="41909" y="33337"/>
                </a:lnTo>
                <a:lnTo>
                  <a:pt x="44068" y="28117"/>
                </a:lnTo>
                <a:lnTo>
                  <a:pt x="44068" y="15938"/>
                </a:lnTo>
                <a:lnTo>
                  <a:pt x="41909" y="10744"/>
                </a:lnTo>
                <a:lnTo>
                  <a:pt x="33274" y="2146"/>
                </a:lnTo>
                <a:lnTo>
                  <a:pt x="28066" y="0"/>
                </a:lnTo>
                <a:close/>
              </a:path>
            </a:pathLst>
          </a:custGeom>
          <a:solidFill>
            <a:srgbClr val="CCD5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946401" y="5854865"/>
            <a:ext cx="914400" cy="130175"/>
          </a:xfrm>
          <a:custGeom>
            <a:avLst/>
            <a:gdLst/>
            <a:ahLst/>
            <a:cxnLst/>
            <a:rect l="l" t="t" r="r" b="b"/>
            <a:pathLst>
              <a:path w="914400" h="130175">
                <a:moveTo>
                  <a:pt x="80991" y="114045"/>
                </a:moveTo>
                <a:lnTo>
                  <a:pt x="22606" y="114045"/>
                </a:lnTo>
                <a:lnTo>
                  <a:pt x="26416" y="119214"/>
                </a:lnTo>
                <a:lnTo>
                  <a:pt x="30861" y="123113"/>
                </a:lnTo>
                <a:lnTo>
                  <a:pt x="41021" y="128396"/>
                </a:lnTo>
                <a:lnTo>
                  <a:pt x="46228" y="129717"/>
                </a:lnTo>
                <a:lnTo>
                  <a:pt x="51562" y="129717"/>
                </a:lnTo>
                <a:lnTo>
                  <a:pt x="80991" y="114045"/>
                </a:lnTo>
                <a:close/>
              </a:path>
              <a:path w="914400" h="130175">
                <a:moveTo>
                  <a:pt x="24384" y="0"/>
                </a:moveTo>
                <a:lnTo>
                  <a:pt x="0" y="0"/>
                </a:lnTo>
                <a:lnTo>
                  <a:pt x="0" y="127634"/>
                </a:lnTo>
                <a:lnTo>
                  <a:pt x="22606" y="127634"/>
                </a:lnTo>
                <a:lnTo>
                  <a:pt x="22606" y="114045"/>
                </a:lnTo>
                <a:lnTo>
                  <a:pt x="80991" y="114045"/>
                </a:lnTo>
                <a:lnTo>
                  <a:pt x="83526" y="110388"/>
                </a:lnTo>
                <a:lnTo>
                  <a:pt x="38608" y="110388"/>
                </a:lnTo>
                <a:lnTo>
                  <a:pt x="33020" y="107137"/>
                </a:lnTo>
                <a:lnTo>
                  <a:pt x="28702" y="100647"/>
                </a:lnTo>
                <a:lnTo>
                  <a:pt x="25781" y="96062"/>
                </a:lnTo>
                <a:lnTo>
                  <a:pt x="24256" y="88976"/>
                </a:lnTo>
                <a:lnTo>
                  <a:pt x="24382" y="69659"/>
                </a:lnTo>
                <a:lnTo>
                  <a:pt x="26162" y="63195"/>
                </a:lnTo>
                <a:lnTo>
                  <a:pt x="30099" y="58635"/>
                </a:lnTo>
                <a:lnTo>
                  <a:pt x="33909" y="54076"/>
                </a:lnTo>
                <a:lnTo>
                  <a:pt x="38862" y="51803"/>
                </a:lnTo>
                <a:lnTo>
                  <a:pt x="83746" y="51803"/>
                </a:lnTo>
                <a:lnTo>
                  <a:pt x="79582" y="45961"/>
                </a:lnTo>
                <a:lnTo>
                  <a:pt x="24384" y="45961"/>
                </a:lnTo>
                <a:lnTo>
                  <a:pt x="24384" y="0"/>
                </a:lnTo>
                <a:close/>
              </a:path>
              <a:path w="914400" h="130175">
                <a:moveTo>
                  <a:pt x="83746" y="51803"/>
                </a:moveTo>
                <a:lnTo>
                  <a:pt x="50673" y="51803"/>
                </a:lnTo>
                <a:lnTo>
                  <a:pt x="55625" y="54140"/>
                </a:lnTo>
                <a:lnTo>
                  <a:pt x="63246" y="63474"/>
                </a:lnTo>
                <a:lnTo>
                  <a:pt x="65150" y="71094"/>
                </a:lnTo>
                <a:lnTo>
                  <a:pt x="65148" y="91602"/>
                </a:lnTo>
                <a:lnTo>
                  <a:pt x="63246" y="98856"/>
                </a:lnTo>
                <a:lnTo>
                  <a:pt x="55625" y="108089"/>
                </a:lnTo>
                <a:lnTo>
                  <a:pt x="51054" y="110388"/>
                </a:lnTo>
                <a:lnTo>
                  <a:pt x="83526" y="110388"/>
                </a:lnTo>
                <a:lnTo>
                  <a:pt x="83901" y="109847"/>
                </a:lnTo>
                <a:lnTo>
                  <a:pt x="87391" y="101404"/>
                </a:lnTo>
                <a:lnTo>
                  <a:pt x="89478" y="91592"/>
                </a:lnTo>
                <a:lnTo>
                  <a:pt x="90170" y="80441"/>
                </a:lnTo>
                <a:lnTo>
                  <a:pt x="89479" y="69659"/>
                </a:lnTo>
                <a:lnTo>
                  <a:pt x="87407" y="60210"/>
                </a:lnTo>
                <a:lnTo>
                  <a:pt x="83954" y="52095"/>
                </a:lnTo>
                <a:lnTo>
                  <a:pt x="83746" y="51803"/>
                </a:lnTo>
                <a:close/>
              </a:path>
              <a:path w="914400" h="130175">
                <a:moveTo>
                  <a:pt x="51181" y="33083"/>
                </a:moveTo>
                <a:lnTo>
                  <a:pt x="43725" y="33888"/>
                </a:lnTo>
                <a:lnTo>
                  <a:pt x="36782" y="36302"/>
                </a:lnTo>
                <a:lnTo>
                  <a:pt x="30339" y="40327"/>
                </a:lnTo>
                <a:lnTo>
                  <a:pt x="24384" y="45961"/>
                </a:lnTo>
                <a:lnTo>
                  <a:pt x="79582" y="45961"/>
                </a:lnTo>
                <a:lnTo>
                  <a:pt x="51181" y="33083"/>
                </a:lnTo>
                <a:close/>
              </a:path>
              <a:path w="914400" h="130175">
                <a:moveTo>
                  <a:pt x="144399" y="33083"/>
                </a:moveTo>
                <a:lnTo>
                  <a:pt x="108805" y="53230"/>
                </a:lnTo>
                <a:lnTo>
                  <a:pt x="102108" y="82092"/>
                </a:lnTo>
                <a:lnTo>
                  <a:pt x="102679" y="91300"/>
                </a:lnTo>
                <a:lnTo>
                  <a:pt x="125904" y="125780"/>
                </a:lnTo>
                <a:lnTo>
                  <a:pt x="146939" y="129717"/>
                </a:lnTo>
                <a:lnTo>
                  <a:pt x="154227" y="129279"/>
                </a:lnTo>
                <a:lnTo>
                  <a:pt x="183875" y="111442"/>
                </a:lnTo>
                <a:lnTo>
                  <a:pt x="141478" y="111442"/>
                </a:lnTo>
                <a:lnTo>
                  <a:pt x="136779" y="109423"/>
                </a:lnTo>
                <a:lnTo>
                  <a:pt x="133096" y="105384"/>
                </a:lnTo>
                <a:lnTo>
                  <a:pt x="129286" y="101358"/>
                </a:lnTo>
                <a:lnTo>
                  <a:pt x="127254" y="95707"/>
                </a:lnTo>
                <a:lnTo>
                  <a:pt x="127127" y="88455"/>
                </a:lnTo>
                <a:lnTo>
                  <a:pt x="188468" y="88455"/>
                </a:lnTo>
                <a:lnTo>
                  <a:pt x="187896" y="75301"/>
                </a:lnTo>
                <a:lnTo>
                  <a:pt x="187560" y="73482"/>
                </a:lnTo>
                <a:lnTo>
                  <a:pt x="127508" y="73482"/>
                </a:lnTo>
                <a:lnTo>
                  <a:pt x="127635" y="66395"/>
                </a:lnTo>
                <a:lnTo>
                  <a:pt x="129159" y="61518"/>
                </a:lnTo>
                <a:lnTo>
                  <a:pt x="132715" y="57632"/>
                </a:lnTo>
                <a:lnTo>
                  <a:pt x="136144" y="53746"/>
                </a:lnTo>
                <a:lnTo>
                  <a:pt x="140589" y="51803"/>
                </a:lnTo>
                <a:lnTo>
                  <a:pt x="180432" y="51803"/>
                </a:lnTo>
                <a:lnTo>
                  <a:pt x="177037" y="46710"/>
                </a:lnTo>
                <a:lnTo>
                  <a:pt x="170509" y="40745"/>
                </a:lnTo>
                <a:lnTo>
                  <a:pt x="162909" y="36487"/>
                </a:lnTo>
                <a:lnTo>
                  <a:pt x="154213" y="33934"/>
                </a:lnTo>
                <a:lnTo>
                  <a:pt x="144399" y="33083"/>
                </a:lnTo>
                <a:close/>
              </a:path>
              <a:path w="914400" h="130175">
                <a:moveTo>
                  <a:pt x="162687" y="98209"/>
                </a:moveTo>
                <a:lnTo>
                  <a:pt x="151003" y="111442"/>
                </a:lnTo>
                <a:lnTo>
                  <a:pt x="183875" y="111442"/>
                </a:lnTo>
                <a:lnTo>
                  <a:pt x="184023" y="111239"/>
                </a:lnTo>
                <a:lnTo>
                  <a:pt x="187071" y="102298"/>
                </a:lnTo>
                <a:lnTo>
                  <a:pt x="162687" y="98209"/>
                </a:lnTo>
                <a:close/>
              </a:path>
              <a:path w="914400" h="130175">
                <a:moveTo>
                  <a:pt x="180432" y="51803"/>
                </a:moveTo>
                <a:lnTo>
                  <a:pt x="150875" y="51803"/>
                </a:lnTo>
                <a:lnTo>
                  <a:pt x="155194" y="53644"/>
                </a:lnTo>
                <a:lnTo>
                  <a:pt x="158623" y="57327"/>
                </a:lnTo>
                <a:lnTo>
                  <a:pt x="162179" y="61010"/>
                </a:lnTo>
                <a:lnTo>
                  <a:pt x="163956" y="66395"/>
                </a:lnTo>
                <a:lnTo>
                  <a:pt x="164084" y="73482"/>
                </a:lnTo>
                <a:lnTo>
                  <a:pt x="187560" y="73482"/>
                </a:lnTo>
                <a:lnTo>
                  <a:pt x="185800" y="63958"/>
                </a:lnTo>
                <a:lnTo>
                  <a:pt x="182181" y="54428"/>
                </a:lnTo>
                <a:lnTo>
                  <a:pt x="180432" y="51803"/>
                </a:lnTo>
                <a:close/>
              </a:path>
              <a:path w="914400" h="130175">
                <a:moveTo>
                  <a:pt x="230759" y="35166"/>
                </a:moveTo>
                <a:lnTo>
                  <a:pt x="208025" y="35166"/>
                </a:lnTo>
                <a:lnTo>
                  <a:pt x="208025" y="127634"/>
                </a:lnTo>
                <a:lnTo>
                  <a:pt x="232537" y="127634"/>
                </a:lnTo>
                <a:lnTo>
                  <a:pt x="232537" y="75425"/>
                </a:lnTo>
                <a:lnTo>
                  <a:pt x="233172" y="68338"/>
                </a:lnTo>
                <a:lnTo>
                  <a:pt x="248539" y="51803"/>
                </a:lnTo>
                <a:lnTo>
                  <a:pt x="290513" y="51803"/>
                </a:lnTo>
                <a:lnTo>
                  <a:pt x="290068" y="49885"/>
                </a:lnTo>
                <a:lnTo>
                  <a:pt x="289565" y="48755"/>
                </a:lnTo>
                <a:lnTo>
                  <a:pt x="230759" y="48755"/>
                </a:lnTo>
                <a:lnTo>
                  <a:pt x="230759" y="35166"/>
                </a:lnTo>
                <a:close/>
              </a:path>
              <a:path w="914400" h="130175">
                <a:moveTo>
                  <a:pt x="290513" y="51803"/>
                </a:moveTo>
                <a:lnTo>
                  <a:pt x="256031" y="51803"/>
                </a:lnTo>
                <a:lnTo>
                  <a:pt x="258825" y="52616"/>
                </a:lnTo>
                <a:lnTo>
                  <a:pt x="261239" y="54241"/>
                </a:lnTo>
                <a:lnTo>
                  <a:pt x="263525" y="55867"/>
                </a:lnTo>
                <a:lnTo>
                  <a:pt x="265303" y="58140"/>
                </a:lnTo>
                <a:lnTo>
                  <a:pt x="267335" y="64007"/>
                </a:lnTo>
                <a:lnTo>
                  <a:pt x="267843" y="70459"/>
                </a:lnTo>
                <a:lnTo>
                  <a:pt x="267843" y="127634"/>
                </a:lnTo>
                <a:lnTo>
                  <a:pt x="292354" y="127634"/>
                </a:lnTo>
                <a:lnTo>
                  <a:pt x="292354" y="63030"/>
                </a:lnTo>
                <a:lnTo>
                  <a:pt x="291846" y="57543"/>
                </a:lnTo>
                <a:lnTo>
                  <a:pt x="290513" y="51803"/>
                </a:lnTo>
                <a:close/>
              </a:path>
              <a:path w="914400" h="130175">
                <a:moveTo>
                  <a:pt x="266700" y="33083"/>
                </a:moveTo>
                <a:lnTo>
                  <a:pt x="261239" y="33083"/>
                </a:lnTo>
                <a:lnTo>
                  <a:pt x="252475" y="34062"/>
                </a:lnTo>
                <a:lnTo>
                  <a:pt x="244475" y="36999"/>
                </a:lnTo>
                <a:lnTo>
                  <a:pt x="237236" y="41897"/>
                </a:lnTo>
                <a:lnTo>
                  <a:pt x="230759" y="48755"/>
                </a:lnTo>
                <a:lnTo>
                  <a:pt x="289565" y="48755"/>
                </a:lnTo>
                <a:lnTo>
                  <a:pt x="266700" y="33083"/>
                </a:lnTo>
                <a:close/>
              </a:path>
              <a:path w="914400" h="130175">
                <a:moveTo>
                  <a:pt x="340868" y="0"/>
                </a:moveTo>
                <a:lnTo>
                  <a:pt x="316484" y="0"/>
                </a:lnTo>
                <a:lnTo>
                  <a:pt x="316484" y="22631"/>
                </a:lnTo>
                <a:lnTo>
                  <a:pt x="340868" y="22631"/>
                </a:lnTo>
                <a:lnTo>
                  <a:pt x="340868" y="0"/>
                </a:lnTo>
                <a:close/>
              </a:path>
              <a:path w="914400" h="130175">
                <a:moveTo>
                  <a:pt x="340868" y="35166"/>
                </a:moveTo>
                <a:lnTo>
                  <a:pt x="316484" y="35166"/>
                </a:lnTo>
                <a:lnTo>
                  <a:pt x="316484" y="127634"/>
                </a:lnTo>
                <a:lnTo>
                  <a:pt x="340868" y="127634"/>
                </a:lnTo>
                <a:lnTo>
                  <a:pt x="340868" y="35166"/>
                </a:lnTo>
                <a:close/>
              </a:path>
              <a:path w="914400" h="130175">
                <a:moveTo>
                  <a:pt x="434721" y="35166"/>
                </a:moveTo>
                <a:lnTo>
                  <a:pt x="412115" y="35166"/>
                </a:lnTo>
                <a:lnTo>
                  <a:pt x="412115" y="127634"/>
                </a:lnTo>
                <a:lnTo>
                  <a:pt x="436625" y="127634"/>
                </a:lnTo>
                <a:lnTo>
                  <a:pt x="436625" y="73825"/>
                </a:lnTo>
                <a:lnTo>
                  <a:pt x="437261" y="67475"/>
                </a:lnTo>
                <a:lnTo>
                  <a:pt x="438531" y="63639"/>
                </a:lnTo>
                <a:lnTo>
                  <a:pt x="439928" y="59804"/>
                </a:lnTo>
                <a:lnTo>
                  <a:pt x="442087" y="56883"/>
                </a:lnTo>
                <a:lnTo>
                  <a:pt x="445135" y="54851"/>
                </a:lnTo>
                <a:lnTo>
                  <a:pt x="448056" y="52819"/>
                </a:lnTo>
                <a:lnTo>
                  <a:pt x="451485" y="51803"/>
                </a:lnTo>
                <a:lnTo>
                  <a:pt x="546693" y="51803"/>
                </a:lnTo>
                <a:lnTo>
                  <a:pt x="545592" y="49364"/>
                </a:lnTo>
                <a:lnTo>
                  <a:pt x="544918" y="47790"/>
                </a:lnTo>
                <a:lnTo>
                  <a:pt x="434721" y="47790"/>
                </a:lnTo>
                <a:lnTo>
                  <a:pt x="434721" y="35166"/>
                </a:lnTo>
                <a:close/>
              </a:path>
              <a:path w="914400" h="130175">
                <a:moveTo>
                  <a:pt x="507238" y="51803"/>
                </a:moveTo>
                <a:lnTo>
                  <a:pt x="458343" y="51803"/>
                </a:lnTo>
                <a:lnTo>
                  <a:pt x="460883" y="52438"/>
                </a:lnTo>
                <a:lnTo>
                  <a:pt x="462661" y="53708"/>
                </a:lnTo>
                <a:lnTo>
                  <a:pt x="468122" y="127634"/>
                </a:lnTo>
                <a:lnTo>
                  <a:pt x="492506" y="127634"/>
                </a:lnTo>
                <a:lnTo>
                  <a:pt x="492575" y="73825"/>
                </a:lnTo>
                <a:lnTo>
                  <a:pt x="493141" y="68148"/>
                </a:lnTo>
                <a:lnTo>
                  <a:pt x="494538" y="64122"/>
                </a:lnTo>
                <a:lnTo>
                  <a:pt x="495808" y="60083"/>
                </a:lnTo>
                <a:lnTo>
                  <a:pt x="498094" y="57022"/>
                </a:lnTo>
                <a:lnTo>
                  <a:pt x="501126" y="54851"/>
                </a:lnTo>
                <a:lnTo>
                  <a:pt x="504063" y="52844"/>
                </a:lnTo>
                <a:lnTo>
                  <a:pt x="507238" y="51803"/>
                </a:lnTo>
                <a:close/>
              </a:path>
              <a:path w="914400" h="130175">
                <a:moveTo>
                  <a:pt x="546693" y="51803"/>
                </a:moveTo>
                <a:lnTo>
                  <a:pt x="515366" y="51803"/>
                </a:lnTo>
                <a:lnTo>
                  <a:pt x="518922" y="53543"/>
                </a:lnTo>
                <a:lnTo>
                  <a:pt x="521208" y="57022"/>
                </a:lnTo>
                <a:lnTo>
                  <a:pt x="522859" y="59689"/>
                </a:lnTo>
                <a:lnTo>
                  <a:pt x="523748" y="65608"/>
                </a:lnTo>
                <a:lnTo>
                  <a:pt x="523748" y="127634"/>
                </a:lnTo>
                <a:lnTo>
                  <a:pt x="548132" y="127634"/>
                </a:lnTo>
                <a:lnTo>
                  <a:pt x="548132" y="59689"/>
                </a:lnTo>
                <a:lnTo>
                  <a:pt x="547370" y="53301"/>
                </a:lnTo>
                <a:lnTo>
                  <a:pt x="546693" y="51803"/>
                </a:lnTo>
                <a:close/>
              </a:path>
              <a:path w="914400" h="130175">
                <a:moveTo>
                  <a:pt x="469392" y="33083"/>
                </a:moveTo>
                <a:lnTo>
                  <a:pt x="463550" y="33083"/>
                </a:lnTo>
                <a:lnTo>
                  <a:pt x="455455" y="34002"/>
                </a:lnTo>
                <a:lnTo>
                  <a:pt x="447944" y="36760"/>
                </a:lnTo>
                <a:lnTo>
                  <a:pt x="441029" y="41355"/>
                </a:lnTo>
                <a:lnTo>
                  <a:pt x="434721" y="47790"/>
                </a:lnTo>
                <a:lnTo>
                  <a:pt x="489712" y="47790"/>
                </a:lnTo>
                <a:lnTo>
                  <a:pt x="486918" y="42862"/>
                </a:lnTo>
                <a:lnTo>
                  <a:pt x="483235" y="39179"/>
                </a:lnTo>
                <a:lnTo>
                  <a:pt x="474599" y="34302"/>
                </a:lnTo>
                <a:lnTo>
                  <a:pt x="469392" y="33083"/>
                </a:lnTo>
                <a:close/>
              </a:path>
              <a:path w="914400" h="130175">
                <a:moveTo>
                  <a:pt x="524637" y="33083"/>
                </a:moveTo>
                <a:lnTo>
                  <a:pt x="512572" y="33083"/>
                </a:lnTo>
                <a:lnTo>
                  <a:pt x="507492" y="34302"/>
                </a:lnTo>
                <a:lnTo>
                  <a:pt x="498094" y="39179"/>
                </a:lnTo>
                <a:lnTo>
                  <a:pt x="493775" y="42862"/>
                </a:lnTo>
                <a:lnTo>
                  <a:pt x="489712" y="47790"/>
                </a:lnTo>
                <a:lnTo>
                  <a:pt x="544918" y="47790"/>
                </a:lnTo>
                <a:lnTo>
                  <a:pt x="543306" y="44018"/>
                </a:lnTo>
                <a:lnTo>
                  <a:pt x="539750" y="39966"/>
                </a:lnTo>
                <a:lnTo>
                  <a:pt x="530352" y="34455"/>
                </a:lnTo>
                <a:lnTo>
                  <a:pt x="524637" y="33083"/>
                </a:lnTo>
                <a:close/>
              </a:path>
              <a:path w="914400" h="130175">
                <a:moveTo>
                  <a:pt x="614426" y="33083"/>
                </a:moveTo>
                <a:lnTo>
                  <a:pt x="605409" y="33083"/>
                </a:lnTo>
                <a:lnTo>
                  <a:pt x="597154" y="35077"/>
                </a:lnTo>
                <a:lnTo>
                  <a:pt x="589915" y="39090"/>
                </a:lnTo>
                <a:lnTo>
                  <a:pt x="582549" y="43091"/>
                </a:lnTo>
                <a:lnTo>
                  <a:pt x="576834" y="48894"/>
                </a:lnTo>
                <a:lnTo>
                  <a:pt x="572897" y="56502"/>
                </a:lnTo>
                <a:lnTo>
                  <a:pt x="568833" y="64109"/>
                </a:lnTo>
                <a:lnTo>
                  <a:pt x="566801" y="71970"/>
                </a:lnTo>
                <a:lnTo>
                  <a:pt x="566866" y="81406"/>
                </a:lnTo>
                <a:lnTo>
                  <a:pt x="567182" y="87761"/>
                </a:lnTo>
                <a:lnTo>
                  <a:pt x="598043" y="127800"/>
                </a:lnTo>
                <a:lnTo>
                  <a:pt x="606171" y="129717"/>
                </a:lnTo>
                <a:lnTo>
                  <a:pt x="614680" y="129717"/>
                </a:lnTo>
                <a:lnTo>
                  <a:pt x="653670" y="109778"/>
                </a:lnTo>
                <a:lnTo>
                  <a:pt x="608203" y="109778"/>
                </a:lnTo>
                <a:lnTo>
                  <a:pt x="602742" y="107340"/>
                </a:lnTo>
                <a:lnTo>
                  <a:pt x="594106" y="97599"/>
                </a:lnTo>
                <a:lnTo>
                  <a:pt x="591947" y="90576"/>
                </a:lnTo>
                <a:lnTo>
                  <a:pt x="592025" y="71970"/>
                </a:lnTo>
                <a:lnTo>
                  <a:pt x="594106" y="65201"/>
                </a:lnTo>
                <a:lnTo>
                  <a:pt x="602742" y="55460"/>
                </a:lnTo>
                <a:lnTo>
                  <a:pt x="608203" y="53022"/>
                </a:lnTo>
                <a:lnTo>
                  <a:pt x="653932" y="53022"/>
                </a:lnTo>
                <a:lnTo>
                  <a:pt x="648843" y="46710"/>
                </a:lnTo>
                <a:lnTo>
                  <a:pt x="641679" y="40745"/>
                </a:lnTo>
                <a:lnTo>
                  <a:pt x="633539" y="36487"/>
                </a:lnTo>
                <a:lnTo>
                  <a:pt x="624447" y="33934"/>
                </a:lnTo>
                <a:lnTo>
                  <a:pt x="614426" y="33083"/>
                </a:lnTo>
                <a:close/>
              </a:path>
              <a:path w="914400" h="130175">
                <a:moveTo>
                  <a:pt x="653932" y="53022"/>
                </a:moveTo>
                <a:lnTo>
                  <a:pt x="620903" y="53022"/>
                </a:lnTo>
                <a:lnTo>
                  <a:pt x="626237" y="55460"/>
                </a:lnTo>
                <a:lnTo>
                  <a:pt x="634873" y="65201"/>
                </a:lnTo>
                <a:lnTo>
                  <a:pt x="636969" y="71970"/>
                </a:lnTo>
                <a:lnTo>
                  <a:pt x="637012" y="90576"/>
                </a:lnTo>
                <a:lnTo>
                  <a:pt x="634873" y="97599"/>
                </a:lnTo>
                <a:lnTo>
                  <a:pt x="626237" y="107340"/>
                </a:lnTo>
                <a:lnTo>
                  <a:pt x="620903" y="109778"/>
                </a:lnTo>
                <a:lnTo>
                  <a:pt x="653670" y="109778"/>
                </a:lnTo>
                <a:lnTo>
                  <a:pt x="654643" y="108572"/>
                </a:lnTo>
                <a:lnTo>
                  <a:pt x="658891" y="100323"/>
                </a:lnTo>
                <a:lnTo>
                  <a:pt x="661449" y="91179"/>
                </a:lnTo>
                <a:lnTo>
                  <a:pt x="662282" y="81406"/>
                </a:lnTo>
                <a:lnTo>
                  <a:pt x="662215" y="80098"/>
                </a:lnTo>
                <a:lnTo>
                  <a:pt x="661451" y="71186"/>
                </a:lnTo>
                <a:lnTo>
                  <a:pt x="658907" y="62129"/>
                </a:lnTo>
                <a:lnTo>
                  <a:pt x="654696" y="53970"/>
                </a:lnTo>
                <a:lnTo>
                  <a:pt x="653932" y="53022"/>
                </a:lnTo>
                <a:close/>
              </a:path>
              <a:path w="914400" h="130175">
                <a:moveTo>
                  <a:pt x="760695" y="114045"/>
                </a:moveTo>
                <a:lnTo>
                  <a:pt x="702310" y="114045"/>
                </a:lnTo>
                <a:lnTo>
                  <a:pt x="706120" y="119214"/>
                </a:lnTo>
                <a:lnTo>
                  <a:pt x="710565" y="123113"/>
                </a:lnTo>
                <a:lnTo>
                  <a:pt x="720725" y="128396"/>
                </a:lnTo>
                <a:lnTo>
                  <a:pt x="725932" y="129717"/>
                </a:lnTo>
                <a:lnTo>
                  <a:pt x="731266" y="129717"/>
                </a:lnTo>
                <a:lnTo>
                  <a:pt x="760695" y="114045"/>
                </a:lnTo>
                <a:close/>
              </a:path>
              <a:path w="914400" h="130175">
                <a:moveTo>
                  <a:pt x="704088" y="0"/>
                </a:moveTo>
                <a:lnTo>
                  <a:pt x="679704" y="0"/>
                </a:lnTo>
                <a:lnTo>
                  <a:pt x="679704" y="127634"/>
                </a:lnTo>
                <a:lnTo>
                  <a:pt x="702310" y="127634"/>
                </a:lnTo>
                <a:lnTo>
                  <a:pt x="702310" y="114045"/>
                </a:lnTo>
                <a:lnTo>
                  <a:pt x="760695" y="114045"/>
                </a:lnTo>
                <a:lnTo>
                  <a:pt x="763230" y="110388"/>
                </a:lnTo>
                <a:lnTo>
                  <a:pt x="718312" y="110388"/>
                </a:lnTo>
                <a:lnTo>
                  <a:pt x="712724" y="107137"/>
                </a:lnTo>
                <a:lnTo>
                  <a:pt x="708406" y="100647"/>
                </a:lnTo>
                <a:lnTo>
                  <a:pt x="705485" y="96062"/>
                </a:lnTo>
                <a:lnTo>
                  <a:pt x="703961" y="88976"/>
                </a:lnTo>
                <a:lnTo>
                  <a:pt x="704086" y="69659"/>
                </a:lnTo>
                <a:lnTo>
                  <a:pt x="705866" y="63195"/>
                </a:lnTo>
                <a:lnTo>
                  <a:pt x="709803" y="58635"/>
                </a:lnTo>
                <a:lnTo>
                  <a:pt x="713613" y="54076"/>
                </a:lnTo>
                <a:lnTo>
                  <a:pt x="718566" y="51803"/>
                </a:lnTo>
                <a:lnTo>
                  <a:pt x="763450" y="51803"/>
                </a:lnTo>
                <a:lnTo>
                  <a:pt x="759286" y="45961"/>
                </a:lnTo>
                <a:lnTo>
                  <a:pt x="704088" y="45961"/>
                </a:lnTo>
                <a:lnTo>
                  <a:pt x="704088" y="0"/>
                </a:lnTo>
                <a:close/>
              </a:path>
              <a:path w="914400" h="130175">
                <a:moveTo>
                  <a:pt x="763450" y="51803"/>
                </a:moveTo>
                <a:lnTo>
                  <a:pt x="730377" y="51803"/>
                </a:lnTo>
                <a:lnTo>
                  <a:pt x="735330" y="54140"/>
                </a:lnTo>
                <a:lnTo>
                  <a:pt x="742950" y="63474"/>
                </a:lnTo>
                <a:lnTo>
                  <a:pt x="744855" y="71094"/>
                </a:lnTo>
                <a:lnTo>
                  <a:pt x="744852" y="91602"/>
                </a:lnTo>
                <a:lnTo>
                  <a:pt x="742950" y="98856"/>
                </a:lnTo>
                <a:lnTo>
                  <a:pt x="735330" y="108089"/>
                </a:lnTo>
                <a:lnTo>
                  <a:pt x="730758" y="110388"/>
                </a:lnTo>
                <a:lnTo>
                  <a:pt x="763230" y="110388"/>
                </a:lnTo>
                <a:lnTo>
                  <a:pt x="763605" y="109847"/>
                </a:lnTo>
                <a:lnTo>
                  <a:pt x="767095" y="101404"/>
                </a:lnTo>
                <a:lnTo>
                  <a:pt x="769182" y="91592"/>
                </a:lnTo>
                <a:lnTo>
                  <a:pt x="769874" y="80441"/>
                </a:lnTo>
                <a:lnTo>
                  <a:pt x="769183" y="69659"/>
                </a:lnTo>
                <a:lnTo>
                  <a:pt x="767111" y="60210"/>
                </a:lnTo>
                <a:lnTo>
                  <a:pt x="763658" y="52095"/>
                </a:lnTo>
                <a:lnTo>
                  <a:pt x="763450" y="51803"/>
                </a:lnTo>
                <a:close/>
              </a:path>
              <a:path w="914400" h="130175">
                <a:moveTo>
                  <a:pt x="730885" y="33083"/>
                </a:moveTo>
                <a:lnTo>
                  <a:pt x="723429" y="33888"/>
                </a:lnTo>
                <a:lnTo>
                  <a:pt x="716486" y="36302"/>
                </a:lnTo>
                <a:lnTo>
                  <a:pt x="710043" y="40327"/>
                </a:lnTo>
                <a:lnTo>
                  <a:pt x="704088" y="45961"/>
                </a:lnTo>
                <a:lnTo>
                  <a:pt x="759286" y="45961"/>
                </a:lnTo>
                <a:lnTo>
                  <a:pt x="730885" y="33083"/>
                </a:lnTo>
                <a:close/>
              </a:path>
              <a:path w="914400" h="130175">
                <a:moveTo>
                  <a:pt x="813308" y="0"/>
                </a:moveTo>
                <a:lnTo>
                  <a:pt x="788924" y="0"/>
                </a:lnTo>
                <a:lnTo>
                  <a:pt x="788924" y="22631"/>
                </a:lnTo>
                <a:lnTo>
                  <a:pt x="813308" y="22631"/>
                </a:lnTo>
                <a:lnTo>
                  <a:pt x="813308" y="0"/>
                </a:lnTo>
                <a:close/>
              </a:path>
              <a:path w="914400" h="130175">
                <a:moveTo>
                  <a:pt x="813308" y="35166"/>
                </a:moveTo>
                <a:lnTo>
                  <a:pt x="788924" y="35166"/>
                </a:lnTo>
                <a:lnTo>
                  <a:pt x="788924" y="127634"/>
                </a:lnTo>
                <a:lnTo>
                  <a:pt x="813308" y="127634"/>
                </a:lnTo>
                <a:lnTo>
                  <a:pt x="813308" y="35166"/>
                </a:lnTo>
                <a:close/>
              </a:path>
              <a:path w="914400" h="130175">
                <a:moveTo>
                  <a:pt x="863600" y="0"/>
                </a:moveTo>
                <a:lnTo>
                  <a:pt x="839216" y="0"/>
                </a:lnTo>
                <a:lnTo>
                  <a:pt x="839216" y="127634"/>
                </a:lnTo>
                <a:lnTo>
                  <a:pt x="863600" y="127634"/>
                </a:lnTo>
                <a:lnTo>
                  <a:pt x="863600" y="0"/>
                </a:lnTo>
                <a:close/>
              </a:path>
              <a:path w="914400" h="130175">
                <a:moveTo>
                  <a:pt x="913892" y="0"/>
                </a:moveTo>
                <a:lnTo>
                  <a:pt x="889508" y="0"/>
                </a:lnTo>
                <a:lnTo>
                  <a:pt x="889508" y="22631"/>
                </a:lnTo>
                <a:lnTo>
                  <a:pt x="913892" y="22631"/>
                </a:lnTo>
                <a:lnTo>
                  <a:pt x="913892" y="0"/>
                </a:lnTo>
                <a:close/>
              </a:path>
              <a:path w="914400" h="130175">
                <a:moveTo>
                  <a:pt x="913892" y="35166"/>
                </a:moveTo>
                <a:lnTo>
                  <a:pt x="889508" y="35166"/>
                </a:lnTo>
                <a:lnTo>
                  <a:pt x="889508" y="127634"/>
                </a:lnTo>
                <a:lnTo>
                  <a:pt x="913892" y="127634"/>
                </a:lnTo>
                <a:lnTo>
                  <a:pt x="913892" y="35166"/>
                </a:lnTo>
                <a:close/>
              </a:path>
            </a:pathLst>
          </a:custGeom>
          <a:solidFill>
            <a:srgbClr val="CCD5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925191" y="5854865"/>
            <a:ext cx="657225" cy="130175"/>
          </a:xfrm>
          <a:custGeom>
            <a:avLst/>
            <a:gdLst/>
            <a:ahLst/>
            <a:cxnLst/>
            <a:rect l="l" t="t" r="r" b="b"/>
            <a:pathLst>
              <a:path w="657225" h="130175">
                <a:moveTo>
                  <a:pt x="44703" y="33083"/>
                </a:moveTo>
                <a:lnTo>
                  <a:pt x="31495" y="33083"/>
                </a:lnTo>
                <a:lnTo>
                  <a:pt x="24637" y="35077"/>
                </a:lnTo>
                <a:lnTo>
                  <a:pt x="1143" y="68286"/>
                </a:lnTo>
                <a:lnTo>
                  <a:pt x="0" y="81483"/>
                </a:lnTo>
                <a:lnTo>
                  <a:pt x="311" y="88376"/>
                </a:lnTo>
                <a:lnTo>
                  <a:pt x="19431" y="123621"/>
                </a:lnTo>
                <a:lnTo>
                  <a:pt x="32384" y="129717"/>
                </a:lnTo>
                <a:lnTo>
                  <a:pt x="39750" y="129717"/>
                </a:lnTo>
                <a:lnTo>
                  <a:pt x="47799" y="128858"/>
                </a:lnTo>
                <a:lnTo>
                  <a:pt x="54800" y="126279"/>
                </a:lnTo>
                <a:lnTo>
                  <a:pt x="60753" y="121981"/>
                </a:lnTo>
                <a:lnTo>
                  <a:pt x="64944" y="116839"/>
                </a:lnTo>
                <a:lnTo>
                  <a:pt x="34416" y="116839"/>
                </a:lnTo>
                <a:lnTo>
                  <a:pt x="28564" y="113893"/>
                </a:lnTo>
                <a:lnTo>
                  <a:pt x="16128" y="81483"/>
                </a:lnTo>
                <a:lnTo>
                  <a:pt x="16559" y="72915"/>
                </a:lnTo>
                <a:lnTo>
                  <a:pt x="33654" y="46050"/>
                </a:lnTo>
                <a:lnTo>
                  <a:pt x="80136" y="46050"/>
                </a:lnTo>
                <a:lnTo>
                  <a:pt x="80136" y="45796"/>
                </a:lnTo>
                <a:lnTo>
                  <a:pt x="64642" y="45796"/>
                </a:lnTo>
                <a:lnTo>
                  <a:pt x="61848" y="42024"/>
                </a:lnTo>
                <a:lnTo>
                  <a:pt x="58292" y="38950"/>
                </a:lnTo>
                <a:lnTo>
                  <a:pt x="49656" y="34251"/>
                </a:lnTo>
                <a:lnTo>
                  <a:pt x="44703" y="33083"/>
                </a:lnTo>
                <a:close/>
              </a:path>
              <a:path w="657225" h="130175">
                <a:moveTo>
                  <a:pt x="80136" y="115963"/>
                </a:moveTo>
                <a:lnTo>
                  <a:pt x="65658" y="115963"/>
                </a:lnTo>
                <a:lnTo>
                  <a:pt x="65658" y="127634"/>
                </a:lnTo>
                <a:lnTo>
                  <a:pt x="80136" y="127634"/>
                </a:lnTo>
                <a:lnTo>
                  <a:pt x="80136" y="115963"/>
                </a:lnTo>
                <a:close/>
              </a:path>
              <a:path w="657225" h="130175">
                <a:moveTo>
                  <a:pt x="80136" y="46050"/>
                </a:moveTo>
                <a:lnTo>
                  <a:pt x="47751" y="46050"/>
                </a:lnTo>
                <a:lnTo>
                  <a:pt x="53720" y="49009"/>
                </a:lnTo>
                <a:lnTo>
                  <a:pt x="58546" y="54927"/>
                </a:lnTo>
                <a:lnTo>
                  <a:pt x="61787" y="60004"/>
                </a:lnTo>
                <a:lnTo>
                  <a:pt x="64087" y="66340"/>
                </a:lnTo>
                <a:lnTo>
                  <a:pt x="65458" y="73935"/>
                </a:lnTo>
                <a:lnTo>
                  <a:pt x="65912" y="82791"/>
                </a:lnTo>
                <a:lnTo>
                  <a:pt x="65460" y="90858"/>
                </a:lnTo>
                <a:lnTo>
                  <a:pt x="48132" y="116839"/>
                </a:lnTo>
                <a:lnTo>
                  <a:pt x="64944" y="116839"/>
                </a:lnTo>
                <a:lnTo>
                  <a:pt x="65658" y="115963"/>
                </a:lnTo>
                <a:lnTo>
                  <a:pt x="80136" y="115963"/>
                </a:lnTo>
                <a:lnTo>
                  <a:pt x="80136" y="46050"/>
                </a:lnTo>
                <a:close/>
              </a:path>
              <a:path w="657225" h="130175">
                <a:moveTo>
                  <a:pt x="80136" y="0"/>
                </a:moveTo>
                <a:lnTo>
                  <a:pt x="64642" y="0"/>
                </a:lnTo>
                <a:lnTo>
                  <a:pt x="64642" y="45796"/>
                </a:lnTo>
                <a:lnTo>
                  <a:pt x="80136" y="45796"/>
                </a:lnTo>
                <a:lnTo>
                  <a:pt x="80136" y="0"/>
                </a:lnTo>
                <a:close/>
              </a:path>
              <a:path w="657225" h="130175">
                <a:moveTo>
                  <a:pt x="120522" y="0"/>
                </a:moveTo>
                <a:lnTo>
                  <a:pt x="104775" y="0"/>
                </a:lnTo>
                <a:lnTo>
                  <a:pt x="104775" y="18021"/>
                </a:lnTo>
                <a:lnTo>
                  <a:pt x="120522" y="18021"/>
                </a:lnTo>
                <a:lnTo>
                  <a:pt x="120522" y="0"/>
                </a:lnTo>
                <a:close/>
              </a:path>
              <a:path w="657225" h="130175">
                <a:moveTo>
                  <a:pt x="120522" y="35166"/>
                </a:moveTo>
                <a:lnTo>
                  <a:pt x="104775" y="35166"/>
                </a:lnTo>
                <a:lnTo>
                  <a:pt x="104775" y="127634"/>
                </a:lnTo>
                <a:lnTo>
                  <a:pt x="120522" y="127634"/>
                </a:lnTo>
                <a:lnTo>
                  <a:pt x="120522" y="35166"/>
                </a:lnTo>
                <a:close/>
              </a:path>
              <a:path w="657225" h="130175">
                <a:moveTo>
                  <a:pt x="200151" y="35166"/>
                </a:moveTo>
                <a:lnTo>
                  <a:pt x="183641" y="35166"/>
                </a:lnTo>
                <a:lnTo>
                  <a:pt x="218820" y="127634"/>
                </a:lnTo>
                <a:lnTo>
                  <a:pt x="233425" y="127634"/>
                </a:lnTo>
                <a:lnTo>
                  <a:pt x="240425" y="109169"/>
                </a:lnTo>
                <a:lnTo>
                  <a:pt x="225932" y="109169"/>
                </a:lnTo>
                <a:lnTo>
                  <a:pt x="224154" y="102730"/>
                </a:lnTo>
                <a:lnTo>
                  <a:pt x="222122" y="96519"/>
                </a:lnTo>
                <a:lnTo>
                  <a:pt x="219963" y="90538"/>
                </a:lnTo>
                <a:lnTo>
                  <a:pt x="200151" y="35166"/>
                </a:lnTo>
                <a:close/>
              </a:path>
              <a:path w="657225" h="130175">
                <a:moveTo>
                  <a:pt x="268477" y="35166"/>
                </a:moveTo>
                <a:lnTo>
                  <a:pt x="252348" y="35166"/>
                </a:lnTo>
                <a:lnTo>
                  <a:pt x="231775" y="91592"/>
                </a:lnTo>
                <a:lnTo>
                  <a:pt x="229234" y="98437"/>
                </a:lnTo>
                <a:lnTo>
                  <a:pt x="227329" y="104292"/>
                </a:lnTo>
                <a:lnTo>
                  <a:pt x="225932" y="109169"/>
                </a:lnTo>
                <a:lnTo>
                  <a:pt x="240425" y="109169"/>
                </a:lnTo>
                <a:lnTo>
                  <a:pt x="268477" y="35166"/>
                </a:lnTo>
                <a:close/>
              </a:path>
              <a:path w="657225" h="130175">
                <a:moveTo>
                  <a:pt x="351701" y="46050"/>
                </a:moveTo>
                <a:lnTo>
                  <a:pt x="324738" y="46050"/>
                </a:lnTo>
                <a:lnTo>
                  <a:pt x="330707" y="47828"/>
                </a:lnTo>
                <a:lnTo>
                  <a:pt x="337566" y="53974"/>
                </a:lnTo>
                <a:lnTo>
                  <a:pt x="339089" y="58470"/>
                </a:lnTo>
                <a:lnTo>
                  <a:pt x="338962" y="68948"/>
                </a:lnTo>
                <a:lnTo>
                  <a:pt x="333865" y="70463"/>
                </a:lnTo>
                <a:lnTo>
                  <a:pt x="327517" y="71866"/>
                </a:lnTo>
                <a:lnTo>
                  <a:pt x="319907" y="73159"/>
                </a:lnTo>
                <a:lnTo>
                  <a:pt x="311022" y="74345"/>
                </a:lnTo>
                <a:lnTo>
                  <a:pt x="304800" y="75107"/>
                </a:lnTo>
                <a:lnTo>
                  <a:pt x="300227" y="75882"/>
                </a:lnTo>
                <a:lnTo>
                  <a:pt x="274700" y="98729"/>
                </a:lnTo>
                <a:lnTo>
                  <a:pt x="274700" y="110972"/>
                </a:lnTo>
                <a:lnTo>
                  <a:pt x="277367" y="117309"/>
                </a:lnTo>
                <a:lnTo>
                  <a:pt x="288289" y="127241"/>
                </a:lnTo>
                <a:lnTo>
                  <a:pt x="296163" y="129717"/>
                </a:lnTo>
                <a:lnTo>
                  <a:pt x="312419" y="129717"/>
                </a:lnTo>
                <a:lnTo>
                  <a:pt x="318134" y="128701"/>
                </a:lnTo>
                <a:lnTo>
                  <a:pt x="328930" y="124637"/>
                </a:lnTo>
                <a:lnTo>
                  <a:pt x="334518" y="121157"/>
                </a:lnTo>
                <a:lnTo>
                  <a:pt x="338914" y="117449"/>
                </a:lnTo>
                <a:lnTo>
                  <a:pt x="303910" y="117449"/>
                </a:lnTo>
                <a:lnTo>
                  <a:pt x="299338" y="116052"/>
                </a:lnTo>
                <a:lnTo>
                  <a:pt x="292988" y="110477"/>
                </a:lnTo>
                <a:lnTo>
                  <a:pt x="291446" y="107226"/>
                </a:lnTo>
                <a:lnTo>
                  <a:pt x="291338" y="100088"/>
                </a:lnTo>
                <a:lnTo>
                  <a:pt x="292100" y="97612"/>
                </a:lnTo>
                <a:lnTo>
                  <a:pt x="293623" y="95376"/>
                </a:lnTo>
                <a:lnTo>
                  <a:pt x="295020" y="93141"/>
                </a:lnTo>
                <a:lnTo>
                  <a:pt x="297052" y="91439"/>
                </a:lnTo>
                <a:lnTo>
                  <a:pt x="302386" y="89115"/>
                </a:lnTo>
                <a:lnTo>
                  <a:pt x="306958" y="88074"/>
                </a:lnTo>
                <a:lnTo>
                  <a:pt x="313435" y="87147"/>
                </a:lnTo>
                <a:lnTo>
                  <a:pt x="321407" y="85863"/>
                </a:lnTo>
                <a:lnTo>
                  <a:pt x="328342" y="84450"/>
                </a:lnTo>
                <a:lnTo>
                  <a:pt x="334206" y="82905"/>
                </a:lnTo>
                <a:lnTo>
                  <a:pt x="338962" y="81229"/>
                </a:lnTo>
                <a:lnTo>
                  <a:pt x="354837" y="81229"/>
                </a:lnTo>
                <a:lnTo>
                  <a:pt x="354837" y="61023"/>
                </a:lnTo>
                <a:lnTo>
                  <a:pt x="354583" y="56210"/>
                </a:lnTo>
                <a:lnTo>
                  <a:pt x="354075" y="53543"/>
                </a:lnTo>
                <a:lnTo>
                  <a:pt x="353186" y="49250"/>
                </a:lnTo>
                <a:lnTo>
                  <a:pt x="351701" y="46050"/>
                </a:lnTo>
                <a:close/>
              </a:path>
              <a:path w="657225" h="130175">
                <a:moveTo>
                  <a:pt x="355820" y="116230"/>
                </a:moveTo>
                <a:lnTo>
                  <a:pt x="340359" y="116230"/>
                </a:lnTo>
                <a:lnTo>
                  <a:pt x="340741" y="120573"/>
                </a:lnTo>
                <a:lnTo>
                  <a:pt x="341883" y="124383"/>
                </a:lnTo>
                <a:lnTo>
                  <a:pt x="343407" y="127634"/>
                </a:lnTo>
                <a:lnTo>
                  <a:pt x="359791" y="127634"/>
                </a:lnTo>
                <a:lnTo>
                  <a:pt x="357885" y="124091"/>
                </a:lnTo>
                <a:lnTo>
                  <a:pt x="356488" y="120395"/>
                </a:lnTo>
                <a:lnTo>
                  <a:pt x="355854" y="116535"/>
                </a:lnTo>
                <a:lnTo>
                  <a:pt x="355820" y="116230"/>
                </a:lnTo>
                <a:close/>
              </a:path>
              <a:path w="657225" h="130175">
                <a:moveTo>
                  <a:pt x="354837" y="81229"/>
                </a:moveTo>
                <a:lnTo>
                  <a:pt x="338962" y="81229"/>
                </a:lnTo>
                <a:lnTo>
                  <a:pt x="338859" y="94589"/>
                </a:lnTo>
                <a:lnTo>
                  <a:pt x="338200" y="99098"/>
                </a:lnTo>
                <a:lnTo>
                  <a:pt x="336422" y="102641"/>
                </a:lnTo>
                <a:lnTo>
                  <a:pt x="334263" y="107226"/>
                </a:lnTo>
                <a:lnTo>
                  <a:pt x="330834" y="110845"/>
                </a:lnTo>
                <a:lnTo>
                  <a:pt x="321436" y="116128"/>
                </a:lnTo>
                <a:lnTo>
                  <a:pt x="316102" y="117449"/>
                </a:lnTo>
                <a:lnTo>
                  <a:pt x="338914" y="117449"/>
                </a:lnTo>
                <a:lnTo>
                  <a:pt x="340359" y="116230"/>
                </a:lnTo>
                <a:lnTo>
                  <a:pt x="355820" y="116230"/>
                </a:lnTo>
                <a:lnTo>
                  <a:pt x="355427" y="112634"/>
                </a:lnTo>
                <a:lnTo>
                  <a:pt x="355107" y="106726"/>
                </a:lnTo>
                <a:lnTo>
                  <a:pt x="355004" y="102641"/>
                </a:lnTo>
                <a:lnTo>
                  <a:pt x="354877" y="94589"/>
                </a:lnTo>
                <a:lnTo>
                  <a:pt x="354837" y="81229"/>
                </a:lnTo>
                <a:close/>
              </a:path>
              <a:path w="657225" h="130175">
                <a:moveTo>
                  <a:pt x="327024" y="33083"/>
                </a:moveTo>
                <a:lnTo>
                  <a:pt x="311150" y="33083"/>
                </a:lnTo>
                <a:lnTo>
                  <a:pt x="304164" y="34162"/>
                </a:lnTo>
                <a:lnTo>
                  <a:pt x="277367" y="61544"/>
                </a:lnTo>
                <a:lnTo>
                  <a:pt x="292734" y="63639"/>
                </a:lnTo>
                <a:lnTo>
                  <a:pt x="294385" y="57086"/>
                </a:lnTo>
                <a:lnTo>
                  <a:pt x="296925" y="52514"/>
                </a:lnTo>
                <a:lnTo>
                  <a:pt x="304038" y="47345"/>
                </a:lnTo>
                <a:lnTo>
                  <a:pt x="309371" y="46050"/>
                </a:lnTo>
                <a:lnTo>
                  <a:pt x="351701" y="46050"/>
                </a:lnTo>
                <a:lnTo>
                  <a:pt x="351535" y="45694"/>
                </a:lnTo>
                <a:lnTo>
                  <a:pt x="349249" y="42875"/>
                </a:lnTo>
                <a:lnTo>
                  <a:pt x="346836" y="40055"/>
                </a:lnTo>
                <a:lnTo>
                  <a:pt x="343281" y="37718"/>
                </a:lnTo>
                <a:lnTo>
                  <a:pt x="333374" y="34010"/>
                </a:lnTo>
                <a:lnTo>
                  <a:pt x="327024" y="33083"/>
                </a:lnTo>
                <a:close/>
              </a:path>
              <a:path w="657225" h="130175">
                <a:moveTo>
                  <a:pt x="394334" y="0"/>
                </a:moveTo>
                <a:lnTo>
                  <a:pt x="378713" y="0"/>
                </a:lnTo>
                <a:lnTo>
                  <a:pt x="378713" y="127634"/>
                </a:lnTo>
                <a:lnTo>
                  <a:pt x="394334" y="127634"/>
                </a:lnTo>
                <a:lnTo>
                  <a:pt x="394334" y="0"/>
                </a:lnTo>
                <a:close/>
              </a:path>
              <a:path w="657225" h="130175">
                <a:moveTo>
                  <a:pt x="456183" y="33083"/>
                </a:moveTo>
                <a:lnTo>
                  <a:pt x="420860" y="50370"/>
                </a:lnTo>
                <a:lnTo>
                  <a:pt x="412876" y="81406"/>
                </a:lnTo>
                <a:lnTo>
                  <a:pt x="413617" y="92427"/>
                </a:lnTo>
                <a:lnTo>
                  <a:pt x="438642" y="126609"/>
                </a:lnTo>
                <a:lnTo>
                  <a:pt x="456183" y="129717"/>
                </a:lnTo>
                <a:lnTo>
                  <a:pt x="464311" y="129717"/>
                </a:lnTo>
                <a:lnTo>
                  <a:pt x="471678" y="127838"/>
                </a:lnTo>
                <a:lnTo>
                  <a:pt x="485394" y="120294"/>
                </a:lnTo>
                <a:lnTo>
                  <a:pt x="488707" y="116839"/>
                </a:lnTo>
                <a:lnTo>
                  <a:pt x="448309" y="116839"/>
                </a:lnTo>
                <a:lnTo>
                  <a:pt x="441821" y="113880"/>
                </a:lnTo>
                <a:lnTo>
                  <a:pt x="428879" y="81406"/>
                </a:lnTo>
                <a:lnTo>
                  <a:pt x="429375" y="73082"/>
                </a:lnTo>
                <a:lnTo>
                  <a:pt x="448309" y="46050"/>
                </a:lnTo>
                <a:lnTo>
                  <a:pt x="487675" y="46050"/>
                </a:lnTo>
                <a:lnTo>
                  <a:pt x="487298" y="45567"/>
                </a:lnTo>
                <a:lnTo>
                  <a:pt x="480847" y="40107"/>
                </a:lnTo>
                <a:lnTo>
                  <a:pt x="473503" y="36206"/>
                </a:lnTo>
                <a:lnTo>
                  <a:pt x="465278" y="33864"/>
                </a:lnTo>
                <a:lnTo>
                  <a:pt x="456183" y="33083"/>
                </a:lnTo>
                <a:close/>
              </a:path>
              <a:path w="657225" h="130175">
                <a:moveTo>
                  <a:pt x="487675" y="46050"/>
                </a:moveTo>
                <a:lnTo>
                  <a:pt x="463931" y="46050"/>
                </a:lnTo>
                <a:lnTo>
                  <a:pt x="470407" y="48996"/>
                </a:lnTo>
                <a:lnTo>
                  <a:pt x="475614" y="54889"/>
                </a:lnTo>
                <a:lnTo>
                  <a:pt x="483332" y="81406"/>
                </a:lnTo>
                <a:lnTo>
                  <a:pt x="482931" y="88547"/>
                </a:lnTo>
                <a:lnTo>
                  <a:pt x="463931" y="116839"/>
                </a:lnTo>
                <a:lnTo>
                  <a:pt x="488707" y="116839"/>
                </a:lnTo>
                <a:lnTo>
                  <a:pt x="499491" y="80098"/>
                </a:lnTo>
                <a:lnTo>
                  <a:pt x="498729" y="69675"/>
                </a:lnTo>
                <a:lnTo>
                  <a:pt x="496443" y="60447"/>
                </a:lnTo>
                <a:lnTo>
                  <a:pt x="492632" y="52411"/>
                </a:lnTo>
                <a:lnTo>
                  <a:pt x="487675" y="46050"/>
                </a:lnTo>
                <a:close/>
              </a:path>
              <a:path w="657225" h="130175">
                <a:moveTo>
                  <a:pt x="531621" y="35166"/>
                </a:moveTo>
                <a:lnTo>
                  <a:pt x="517524" y="35166"/>
                </a:lnTo>
                <a:lnTo>
                  <a:pt x="517524" y="127634"/>
                </a:lnTo>
                <a:lnTo>
                  <a:pt x="533272" y="127634"/>
                </a:lnTo>
                <a:lnTo>
                  <a:pt x="533272" y="72605"/>
                </a:lnTo>
                <a:lnTo>
                  <a:pt x="534034" y="66509"/>
                </a:lnTo>
                <a:lnTo>
                  <a:pt x="547496" y="49275"/>
                </a:lnTo>
                <a:lnTo>
                  <a:pt x="563629" y="49275"/>
                </a:lnTo>
                <a:lnTo>
                  <a:pt x="531621" y="49187"/>
                </a:lnTo>
                <a:lnTo>
                  <a:pt x="531621" y="35166"/>
                </a:lnTo>
                <a:close/>
              </a:path>
              <a:path w="657225" h="130175">
                <a:moveTo>
                  <a:pt x="563629" y="49275"/>
                </a:moveTo>
                <a:lnTo>
                  <a:pt x="554735" y="49275"/>
                </a:lnTo>
                <a:lnTo>
                  <a:pt x="558545" y="50406"/>
                </a:lnTo>
                <a:lnTo>
                  <a:pt x="562356" y="52666"/>
                </a:lnTo>
                <a:lnTo>
                  <a:pt x="563629" y="49275"/>
                </a:lnTo>
                <a:close/>
              </a:path>
              <a:path w="657225" h="130175">
                <a:moveTo>
                  <a:pt x="557021" y="33083"/>
                </a:moveTo>
                <a:lnTo>
                  <a:pt x="548005" y="33083"/>
                </a:lnTo>
                <a:lnTo>
                  <a:pt x="544703" y="34124"/>
                </a:lnTo>
                <a:lnTo>
                  <a:pt x="538607" y="38303"/>
                </a:lnTo>
                <a:lnTo>
                  <a:pt x="535305" y="42633"/>
                </a:lnTo>
                <a:lnTo>
                  <a:pt x="531621" y="49187"/>
                </a:lnTo>
                <a:lnTo>
                  <a:pt x="563662" y="49187"/>
                </a:lnTo>
                <a:lnTo>
                  <a:pt x="567817" y="38125"/>
                </a:lnTo>
                <a:lnTo>
                  <a:pt x="562356" y="34759"/>
                </a:lnTo>
                <a:lnTo>
                  <a:pt x="557021" y="33083"/>
                </a:lnTo>
                <a:close/>
              </a:path>
              <a:path w="657225" h="130175">
                <a:moveTo>
                  <a:pt x="615060" y="33083"/>
                </a:moveTo>
                <a:lnTo>
                  <a:pt x="578685" y="53060"/>
                </a:lnTo>
                <a:lnTo>
                  <a:pt x="571946" y="81229"/>
                </a:lnTo>
                <a:lnTo>
                  <a:pt x="571978" y="83553"/>
                </a:lnTo>
                <a:lnTo>
                  <a:pt x="590268" y="122693"/>
                </a:lnTo>
                <a:lnTo>
                  <a:pt x="615949" y="129717"/>
                </a:lnTo>
                <a:lnTo>
                  <a:pt x="623669" y="129229"/>
                </a:lnTo>
                <a:lnTo>
                  <a:pt x="647792" y="116839"/>
                </a:lnTo>
                <a:lnTo>
                  <a:pt x="608330" y="116839"/>
                </a:lnTo>
                <a:lnTo>
                  <a:pt x="601853" y="114134"/>
                </a:lnTo>
                <a:lnTo>
                  <a:pt x="596772" y="108737"/>
                </a:lnTo>
                <a:lnTo>
                  <a:pt x="591566" y="103339"/>
                </a:lnTo>
                <a:lnTo>
                  <a:pt x="588771" y="95567"/>
                </a:lnTo>
                <a:lnTo>
                  <a:pt x="588136" y="85407"/>
                </a:lnTo>
                <a:lnTo>
                  <a:pt x="657097" y="85407"/>
                </a:lnTo>
                <a:lnTo>
                  <a:pt x="657224" y="81229"/>
                </a:lnTo>
                <a:lnTo>
                  <a:pt x="656629" y="72516"/>
                </a:lnTo>
                <a:lnTo>
                  <a:pt x="589025" y="72516"/>
                </a:lnTo>
                <a:lnTo>
                  <a:pt x="589533" y="64452"/>
                </a:lnTo>
                <a:lnTo>
                  <a:pt x="592200" y="58013"/>
                </a:lnTo>
                <a:lnTo>
                  <a:pt x="602107" y="48374"/>
                </a:lnTo>
                <a:lnTo>
                  <a:pt x="608075" y="45961"/>
                </a:lnTo>
                <a:lnTo>
                  <a:pt x="645602" y="45961"/>
                </a:lnTo>
                <a:lnTo>
                  <a:pt x="645413" y="45707"/>
                </a:lnTo>
                <a:lnTo>
                  <a:pt x="639099" y="40182"/>
                </a:lnTo>
                <a:lnTo>
                  <a:pt x="631951" y="36237"/>
                </a:lnTo>
                <a:lnTo>
                  <a:pt x="623947" y="33871"/>
                </a:lnTo>
                <a:lnTo>
                  <a:pt x="615060" y="33083"/>
                </a:lnTo>
                <a:close/>
              </a:path>
              <a:path w="657225" h="130175">
                <a:moveTo>
                  <a:pt x="640460" y="97853"/>
                </a:moveTo>
                <a:lnTo>
                  <a:pt x="638047" y="104470"/>
                </a:lnTo>
                <a:lnTo>
                  <a:pt x="634872" y="109296"/>
                </a:lnTo>
                <a:lnTo>
                  <a:pt x="626744" y="115328"/>
                </a:lnTo>
                <a:lnTo>
                  <a:pt x="621792" y="116839"/>
                </a:lnTo>
                <a:lnTo>
                  <a:pt x="647792" y="116839"/>
                </a:lnTo>
                <a:lnTo>
                  <a:pt x="651160" y="112461"/>
                </a:lnTo>
                <a:lnTo>
                  <a:pt x="654280" y="106558"/>
                </a:lnTo>
                <a:lnTo>
                  <a:pt x="656589" y="99860"/>
                </a:lnTo>
                <a:lnTo>
                  <a:pt x="640460" y="97853"/>
                </a:lnTo>
                <a:close/>
              </a:path>
              <a:path w="657225" h="130175">
                <a:moveTo>
                  <a:pt x="645602" y="45961"/>
                </a:moveTo>
                <a:lnTo>
                  <a:pt x="623188" y="45961"/>
                </a:lnTo>
                <a:lnTo>
                  <a:pt x="629666" y="48983"/>
                </a:lnTo>
                <a:lnTo>
                  <a:pt x="634745" y="55016"/>
                </a:lnTo>
                <a:lnTo>
                  <a:pt x="637920" y="58915"/>
                </a:lnTo>
                <a:lnTo>
                  <a:pt x="639953" y="64744"/>
                </a:lnTo>
                <a:lnTo>
                  <a:pt x="640587" y="72516"/>
                </a:lnTo>
                <a:lnTo>
                  <a:pt x="656629" y="72516"/>
                </a:lnTo>
                <a:lnTo>
                  <a:pt x="656486" y="70421"/>
                </a:lnTo>
                <a:lnTo>
                  <a:pt x="654272" y="60896"/>
                </a:lnTo>
                <a:lnTo>
                  <a:pt x="650581" y="52657"/>
                </a:lnTo>
                <a:lnTo>
                  <a:pt x="645602" y="45961"/>
                </a:lnTo>
                <a:close/>
              </a:path>
            </a:pathLst>
          </a:custGeom>
          <a:solidFill>
            <a:srgbClr val="CCD5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650488" y="5852680"/>
            <a:ext cx="2149094" cy="16498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57629" y="5854865"/>
            <a:ext cx="8683117" cy="37642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569211" y="6400876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8066" y="0"/>
                </a:moveTo>
                <a:lnTo>
                  <a:pt x="16001" y="0"/>
                </a:lnTo>
                <a:lnTo>
                  <a:pt x="10794" y="2146"/>
                </a:lnTo>
                <a:lnTo>
                  <a:pt x="2159" y="10744"/>
                </a:lnTo>
                <a:lnTo>
                  <a:pt x="0" y="15938"/>
                </a:lnTo>
                <a:lnTo>
                  <a:pt x="0" y="28117"/>
                </a:lnTo>
                <a:lnTo>
                  <a:pt x="2159" y="33337"/>
                </a:lnTo>
                <a:lnTo>
                  <a:pt x="10794" y="41986"/>
                </a:lnTo>
                <a:lnTo>
                  <a:pt x="16001" y="44145"/>
                </a:lnTo>
                <a:lnTo>
                  <a:pt x="28066" y="44145"/>
                </a:lnTo>
                <a:lnTo>
                  <a:pt x="33274" y="41986"/>
                </a:lnTo>
                <a:lnTo>
                  <a:pt x="41909" y="33337"/>
                </a:lnTo>
                <a:lnTo>
                  <a:pt x="44068" y="28117"/>
                </a:lnTo>
                <a:lnTo>
                  <a:pt x="44068" y="15938"/>
                </a:lnTo>
                <a:lnTo>
                  <a:pt x="41909" y="10744"/>
                </a:lnTo>
                <a:lnTo>
                  <a:pt x="33274" y="2146"/>
                </a:lnTo>
                <a:lnTo>
                  <a:pt x="28066" y="0"/>
                </a:lnTo>
                <a:close/>
              </a:path>
            </a:pathLst>
          </a:custGeom>
          <a:solidFill>
            <a:srgbClr val="CCD5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59026" y="6357785"/>
            <a:ext cx="129540" cy="12971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054605" y="6357785"/>
            <a:ext cx="507365" cy="130175"/>
          </a:xfrm>
          <a:custGeom>
            <a:avLst/>
            <a:gdLst/>
            <a:ahLst/>
            <a:cxnLst/>
            <a:rect l="l" t="t" r="r" b="b"/>
            <a:pathLst>
              <a:path w="507364" h="130175">
                <a:moveTo>
                  <a:pt x="22606" y="35166"/>
                </a:moveTo>
                <a:lnTo>
                  <a:pt x="0" y="35166"/>
                </a:lnTo>
                <a:lnTo>
                  <a:pt x="0" y="127635"/>
                </a:lnTo>
                <a:lnTo>
                  <a:pt x="24383" y="127635"/>
                </a:lnTo>
                <a:lnTo>
                  <a:pt x="24383" y="99072"/>
                </a:lnTo>
                <a:lnTo>
                  <a:pt x="24522" y="88290"/>
                </a:lnTo>
                <a:lnTo>
                  <a:pt x="32131" y="57848"/>
                </a:lnTo>
                <a:lnTo>
                  <a:pt x="34417" y="55968"/>
                </a:lnTo>
                <a:lnTo>
                  <a:pt x="37337" y="55016"/>
                </a:lnTo>
                <a:lnTo>
                  <a:pt x="53733" y="55016"/>
                </a:lnTo>
                <a:lnTo>
                  <a:pt x="56088" y="48310"/>
                </a:lnTo>
                <a:lnTo>
                  <a:pt x="22606" y="48310"/>
                </a:lnTo>
                <a:lnTo>
                  <a:pt x="22606" y="35166"/>
                </a:lnTo>
                <a:close/>
              </a:path>
              <a:path w="507364" h="130175">
                <a:moveTo>
                  <a:pt x="53733" y="55016"/>
                </a:moveTo>
                <a:lnTo>
                  <a:pt x="44323" y="55016"/>
                </a:lnTo>
                <a:lnTo>
                  <a:pt x="48132" y="56349"/>
                </a:lnTo>
                <a:lnTo>
                  <a:pt x="52324" y="59029"/>
                </a:lnTo>
                <a:lnTo>
                  <a:pt x="53733" y="55016"/>
                </a:lnTo>
                <a:close/>
              </a:path>
              <a:path w="507364" h="130175">
                <a:moveTo>
                  <a:pt x="49275" y="33083"/>
                </a:moveTo>
                <a:lnTo>
                  <a:pt x="39750" y="33083"/>
                </a:lnTo>
                <a:lnTo>
                  <a:pt x="36321" y="34061"/>
                </a:lnTo>
                <a:lnTo>
                  <a:pt x="33146" y="36042"/>
                </a:lnTo>
                <a:lnTo>
                  <a:pt x="30099" y="38011"/>
                </a:lnTo>
                <a:lnTo>
                  <a:pt x="26543" y="42100"/>
                </a:lnTo>
                <a:lnTo>
                  <a:pt x="22606" y="48310"/>
                </a:lnTo>
                <a:lnTo>
                  <a:pt x="56088" y="48310"/>
                </a:lnTo>
                <a:lnTo>
                  <a:pt x="59817" y="37693"/>
                </a:lnTo>
                <a:lnTo>
                  <a:pt x="54737" y="34620"/>
                </a:lnTo>
                <a:lnTo>
                  <a:pt x="49275" y="33083"/>
                </a:lnTo>
                <a:close/>
              </a:path>
              <a:path w="507364" h="130175">
                <a:moveTo>
                  <a:pt x="95504" y="0"/>
                </a:moveTo>
                <a:lnTo>
                  <a:pt x="71119" y="0"/>
                </a:lnTo>
                <a:lnTo>
                  <a:pt x="71119" y="22631"/>
                </a:lnTo>
                <a:lnTo>
                  <a:pt x="95504" y="22631"/>
                </a:lnTo>
                <a:lnTo>
                  <a:pt x="95504" y="0"/>
                </a:lnTo>
                <a:close/>
              </a:path>
              <a:path w="507364" h="130175">
                <a:moveTo>
                  <a:pt x="95504" y="35166"/>
                </a:moveTo>
                <a:lnTo>
                  <a:pt x="71119" y="35166"/>
                </a:lnTo>
                <a:lnTo>
                  <a:pt x="71119" y="127635"/>
                </a:lnTo>
                <a:lnTo>
                  <a:pt x="95504" y="127635"/>
                </a:lnTo>
                <a:lnTo>
                  <a:pt x="95504" y="35166"/>
                </a:lnTo>
                <a:close/>
              </a:path>
              <a:path w="507364" h="130175">
                <a:moveTo>
                  <a:pt x="135255" y="35166"/>
                </a:moveTo>
                <a:lnTo>
                  <a:pt x="109600" y="35166"/>
                </a:lnTo>
                <a:lnTo>
                  <a:pt x="146812" y="127635"/>
                </a:lnTo>
                <a:lnTo>
                  <a:pt x="168782" y="127635"/>
                </a:lnTo>
                <a:lnTo>
                  <a:pt x="180538" y="98120"/>
                </a:lnTo>
                <a:lnTo>
                  <a:pt x="157733" y="98120"/>
                </a:lnTo>
                <a:lnTo>
                  <a:pt x="152654" y="82359"/>
                </a:lnTo>
                <a:lnTo>
                  <a:pt x="135255" y="35166"/>
                </a:lnTo>
                <a:close/>
              </a:path>
              <a:path w="507364" h="130175">
                <a:moveTo>
                  <a:pt x="205612" y="35166"/>
                </a:moveTo>
                <a:lnTo>
                  <a:pt x="180467" y="35166"/>
                </a:lnTo>
                <a:lnTo>
                  <a:pt x="162813" y="82359"/>
                </a:lnTo>
                <a:lnTo>
                  <a:pt x="161036" y="87579"/>
                </a:lnTo>
                <a:lnTo>
                  <a:pt x="159893" y="91465"/>
                </a:lnTo>
                <a:lnTo>
                  <a:pt x="159004" y="94107"/>
                </a:lnTo>
                <a:lnTo>
                  <a:pt x="157733" y="98120"/>
                </a:lnTo>
                <a:lnTo>
                  <a:pt x="180538" y="98120"/>
                </a:lnTo>
                <a:lnTo>
                  <a:pt x="205612" y="35166"/>
                </a:lnTo>
                <a:close/>
              </a:path>
              <a:path w="507364" h="130175">
                <a:moveTo>
                  <a:pt x="243331" y="0"/>
                </a:moveTo>
                <a:lnTo>
                  <a:pt x="218948" y="0"/>
                </a:lnTo>
                <a:lnTo>
                  <a:pt x="218948" y="22631"/>
                </a:lnTo>
                <a:lnTo>
                  <a:pt x="243331" y="22631"/>
                </a:lnTo>
                <a:lnTo>
                  <a:pt x="243331" y="0"/>
                </a:lnTo>
                <a:close/>
              </a:path>
              <a:path w="507364" h="130175">
                <a:moveTo>
                  <a:pt x="243331" y="35166"/>
                </a:moveTo>
                <a:lnTo>
                  <a:pt x="218948" y="35166"/>
                </a:lnTo>
                <a:lnTo>
                  <a:pt x="218948" y="127635"/>
                </a:lnTo>
                <a:lnTo>
                  <a:pt x="243331" y="127635"/>
                </a:lnTo>
                <a:lnTo>
                  <a:pt x="243331" y="35166"/>
                </a:lnTo>
                <a:close/>
              </a:path>
              <a:path w="507364" h="130175">
                <a:moveTo>
                  <a:pt x="285114" y="97510"/>
                </a:moveTo>
                <a:lnTo>
                  <a:pt x="260604" y="101257"/>
                </a:lnTo>
                <a:lnTo>
                  <a:pt x="262889" y="110020"/>
                </a:lnTo>
                <a:lnTo>
                  <a:pt x="267716" y="116954"/>
                </a:lnTo>
                <a:lnTo>
                  <a:pt x="304926" y="129717"/>
                </a:lnTo>
                <a:lnTo>
                  <a:pt x="314686" y="129146"/>
                </a:lnTo>
                <a:lnTo>
                  <a:pt x="344597" y="112052"/>
                </a:lnTo>
                <a:lnTo>
                  <a:pt x="299212" y="112052"/>
                </a:lnTo>
                <a:lnTo>
                  <a:pt x="294639" y="110820"/>
                </a:lnTo>
                <a:lnTo>
                  <a:pt x="288289" y="105879"/>
                </a:lnTo>
                <a:lnTo>
                  <a:pt x="286131" y="102273"/>
                </a:lnTo>
                <a:lnTo>
                  <a:pt x="285114" y="97510"/>
                </a:lnTo>
                <a:close/>
              </a:path>
              <a:path w="507364" h="130175">
                <a:moveTo>
                  <a:pt x="302894" y="33083"/>
                </a:moveTo>
                <a:lnTo>
                  <a:pt x="267207" y="46723"/>
                </a:lnTo>
                <a:lnTo>
                  <a:pt x="264032" y="53454"/>
                </a:lnTo>
                <a:lnTo>
                  <a:pt x="264032" y="70345"/>
                </a:lnTo>
                <a:lnTo>
                  <a:pt x="299011" y="91000"/>
                </a:lnTo>
                <a:lnTo>
                  <a:pt x="316738" y="95186"/>
                </a:lnTo>
                <a:lnTo>
                  <a:pt x="319405" y="96266"/>
                </a:lnTo>
                <a:lnTo>
                  <a:pt x="320758" y="97510"/>
                </a:lnTo>
                <a:lnTo>
                  <a:pt x="321818" y="98640"/>
                </a:lnTo>
                <a:lnTo>
                  <a:pt x="322452" y="100177"/>
                </a:lnTo>
                <a:lnTo>
                  <a:pt x="322452" y="104762"/>
                </a:lnTo>
                <a:lnTo>
                  <a:pt x="321310" y="106934"/>
                </a:lnTo>
                <a:lnTo>
                  <a:pt x="319150" y="108559"/>
                </a:lnTo>
                <a:lnTo>
                  <a:pt x="315975" y="110883"/>
                </a:lnTo>
                <a:lnTo>
                  <a:pt x="311276" y="112052"/>
                </a:lnTo>
                <a:lnTo>
                  <a:pt x="344597" y="112052"/>
                </a:lnTo>
                <a:lnTo>
                  <a:pt x="346963" y="107200"/>
                </a:lnTo>
                <a:lnTo>
                  <a:pt x="346963" y="90944"/>
                </a:lnTo>
                <a:lnTo>
                  <a:pt x="312038" y="69646"/>
                </a:lnTo>
                <a:lnTo>
                  <a:pt x="298957" y="66687"/>
                </a:lnTo>
                <a:lnTo>
                  <a:pt x="291338" y="64389"/>
                </a:lnTo>
                <a:lnTo>
                  <a:pt x="287527" y="61544"/>
                </a:lnTo>
                <a:lnTo>
                  <a:pt x="286766" y="60071"/>
                </a:lnTo>
                <a:lnTo>
                  <a:pt x="286766" y="56299"/>
                </a:lnTo>
                <a:lnTo>
                  <a:pt x="287655" y="54648"/>
                </a:lnTo>
                <a:lnTo>
                  <a:pt x="292226" y="51562"/>
                </a:lnTo>
                <a:lnTo>
                  <a:pt x="296925" y="50673"/>
                </a:lnTo>
                <a:lnTo>
                  <a:pt x="341841" y="50673"/>
                </a:lnTo>
                <a:lnTo>
                  <a:pt x="341502" y="49479"/>
                </a:lnTo>
                <a:lnTo>
                  <a:pt x="311800" y="33469"/>
                </a:lnTo>
                <a:lnTo>
                  <a:pt x="302894" y="33083"/>
                </a:lnTo>
                <a:close/>
              </a:path>
              <a:path w="507364" h="130175">
                <a:moveTo>
                  <a:pt x="341841" y="50673"/>
                </a:moveTo>
                <a:lnTo>
                  <a:pt x="308482" y="50673"/>
                </a:lnTo>
                <a:lnTo>
                  <a:pt x="312419" y="51625"/>
                </a:lnTo>
                <a:lnTo>
                  <a:pt x="315087" y="53543"/>
                </a:lnTo>
                <a:lnTo>
                  <a:pt x="317881" y="55460"/>
                </a:lnTo>
                <a:lnTo>
                  <a:pt x="319786" y="58216"/>
                </a:lnTo>
                <a:lnTo>
                  <a:pt x="320801" y="61810"/>
                </a:lnTo>
                <a:lnTo>
                  <a:pt x="343788" y="57543"/>
                </a:lnTo>
                <a:lnTo>
                  <a:pt x="341841" y="50673"/>
                </a:lnTo>
                <a:close/>
              </a:path>
              <a:path w="507364" h="130175">
                <a:moveTo>
                  <a:pt x="393954" y="54673"/>
                </a:moveTo>
                <a:lnTo>
                  <a:pt x="369443" y="54673"/>
                </a:lnTo>
                <a:lnTo>
                  <a:pt x="369509" y="105130"/>
                </a:lnTo>
                <a:lnTo>
                  <a:pt x="369708" y="109435"/>
                </a:lnTo>
                <a:lnTo>
                  <a:pt x="370205" y="112217"/>
                </a:lnTo>
                <a:lnTo>
                  <a:pt x="370839" y="116230"/>
                </a:lnTo>
                <a:lnTo>
                  <a:pt x="388874" y="129717"/>
                </a:lnTo>
                <a:lnTo>
                  <a:pt x="400557" y="129717"/>
                </a:lnTo>
                <a:lnTo>
                  <a:pt x="407035" y="128498"/>
                </a:lnTo>
                <a:lnTo>
                  <a:pt x="412623" y="126060"/>
                </a:lnTo>
                <a:lnTo>
                  <a:pt x="410842" y="109435"/>
                </a:lnTo>
                <a:lnTo>
                  <a:pt x="399161" y="109435"/>
                </a:lnTo>
                <a:lnTo>
                  <a:pt x="397763" y="109029"/>
                </a:lnTo>
                <a:lnTo>
                  <a:pt x="395477" y="107403"/>
                </a:lnTo>
                <a:lnTo>
                  <a:pt x="394716" y="106375"/>
                </a:lnTo>
                <a:lnTo>
                  <a:pt x="394462" y="105130"/>
                </a:lnTo>
                <a:lnTo>
                  <a:pt x="394081" y="103873"/>
                </a:lnTo>
                <a:lnTo>
                  <a:pt x="393954" y="54673"/>
                </a:lnTo>
                <a:close/>
              </a:path>
              <a:path w="507364" h="130175">
                <a:moveTo>
                  <a:pt x="410591" y="107086"/>
                </a:moveTo>
                <a:lnTo>
                  <a:pt x="406273" y="108648"/>
                </a:lnTo>
                <a:lnTo>
                  <a:pt x="402970" y="109435"/>
                </a:lnTo>
                <a:lnTo>
                  <a:pt x="410842" y="109435"/>
                </a:lnTo>
                <a:lnTo>
                  <a:pt x="410591" y="107086"/>
                </a:lnTo>
                <a:close/>
              </a:path>
              <a:path w="507364" h="130175">
                <a:moveTo>
                  <a:pt x="410718" y="35166"/>
                </a:moveTo>
                <a:lnTo>
                  <a:pt x="358139" y="35166"/>
                </a:lnTo>
                <a:lnTo>
                  <a:pt x="358139" y="54673"/>
                </a:lnTo>
                <a:lnTo>
                  <a:pt x="410718" y="54673"/>
                </a:lnTo>
                <a:lnTo>
                  <a:pt x="410718" y="35166"/>
                </a:lnTo>
                <a:close/>
              </a:path>
              <a:path w="507364" h="130175">
                <a:moveTo>
                  <a:pt x="393954" y="2514"/>
                </a:moveTo>
                <a:lnTo>
                  <a:pt x="369443" y="16802"/>
                </a:lnTo>
                <a:lnTo>
                  <a:pt x="369443" y="35166"/>
                </a:lnTo>
                <a:lnTo>
                  <a:pt x="393954" y="35166"/>
                </a:lnTo>
                <a:lnTo>
                  <a:pt x="393954" y="2514"/>
                </a:lnTo>
                <a:close/>
              </a:path>
              <a:path w="507364" h="130175">
                <a:moveTo>
                  <a:pt x="462914" y="33083"/>
                </a:moveTo>
                <a:lnTo>
                  <a:pt x="427321" y="53230"/>
                </a:lnTo>
                <a:lnTo>
                  <a:pt x="420624" y="82092"/>
                </a:lnTo>
                <a:lnTo>
                  <a:pt x="421195" y="91300"/>
                </a:lnTo>
                <a:lnTo>
                  <a:pt x="444420" y="125780"/>
                </a:lnTo>
                <a:lnTo>
                  <a:pt x="465455" y="129717"/>
                </a:lnTo>
                <a:lnTo>
                  <a:pt x="472743" y="129279"/>
                </a:lnTo>
                <a:lnTo>
                  <a:pt x="502391" y="111442"/>
                </a:lnTo>
                <a:lnTo>
                  <a:pt x="459994" y="111442"/>
                </a:lnTo>
                <a:lnTo>
                  <a:pt x="455294" y="109423"/>
                </a:lnTo>
                <a:lnTo>
                  <a:pt x="451612" y="105384"/>
                </a:lnTo>
                <a:lnTo>
                  <a:pt x="447801" y="101358"/>
                </a:lnTo>
                <a:lnTo>
                  <a:pt x="445769" y="95707"/>
                </a:lnTo>
                <a:lnTo>
                  <a:pt x="445643" y="88455"/>
                </a:lnTo>
                <a:lnTo>
                  <a:pt x="506983" y="88455"/>
                </a:lnTo>
                <a:lnTo>
                  <a:pt x="506412" y="75301"/>
                </a:lnTo>
                <a:lnTo>
                  <a:pt x="506076" y="73482"/>
                </a:lnTo>
                <a:lnTo>
                  <a:pt x="446024" y="73482"/>
                </a:lnTo>
                <a:lnTo>
                  <a:pt x="446150" y="66395"/>
                </a:lnTo>
                <a:lnTo>
                  <a:pt x="447675" y="61518"/>
                </a:lnTo>
                <a:lnTo>
                  <a:pt x="451231" y="57632"/>
                </a:lnTo>
                <a:lnTo>
                  <a:pt x="454660" y="53746"/>
                </a:lnTo>
                <a:lnTo>
                  <a:pt x="459105" y="51803"/>
                </a:lnTo>
                <a:lnTo>
                  <a:pt x="498948" y="51803"/>
                </a:lnTo>
                <a:lnTo>
                  <a:pt x="495554" y="46710"/>
                </a:lnTo>
                <a:lnTo>
                  <a:pt x="489025" y="40745"/>
                </a:lnTo>
                <a:lnTo>
                  <a:pt x="481425" y="36487"/>
                </a:lnTo>
                <a:lnTo>
                  <a:pt x="472729" y="33934"/>
                </a:lnTo>
                <a:lnTo>
                  <a:pt x="462914" y="33083"/>
                </a:lnTo>
                <a:close/>
              </a:path>
              <a:path w="507364" h="130175">
                <a:moveTo>
                  <a:pt x="481202" y="98209"/>
                </a:moveTo>
                <a:lnTo>
                  <a:pt x="469519" y="111442"/>
                </a:lnTo>
                <a:lnTo>
                  <a:pt x="502391" y="111442"/>
                </a:lnTo>
                <a:lnTo>
                  <a:pt x="502538" y="111239"/>
                </a:lnTo>
                <a:lnTo>
                  <a:pt x="505587" y="102298"/>
                </a:lnTo>
                <a:lnTo>
                  <a:pt x="481202" y="98209"/>
                </a:lnTo>
                <a:close/>
              </a:path>
              <a:path w="507364" h="130175">
                <a:moveTo>
                  <a:pt x="498948" y="51803"/>
                </a:moveTo>
                <a:lnTo>
                  <a:pt x="469392" y="51803"/>
                </a:lnTo>
                <a:lnTo>
                  <a:pt x="473710" y="53644"/>
                </a:lnTo>
                <a:lnTo>
                  <a:pt x="477138" y="57327"/>
                </a:lnTo>
                <a:lnTo>
                  <a:pt x="480694" y="61010"/>
                </a:lnTo>
                <a:lnTo>
                  <a:pt x="482473" y="66395"/>
                </a:lnTo>
                <a:lnTo>
                  <a:pt x="482600" y="73482"/>
                </a:lnTo>
                <a:lnTo>
                  <a:pt x="506076" y="73482"/>
                </a:lnTo>
                <a:lnTo>
                  <a:pt x="504317" y="63958"/>
                </a:lnTo>
                <a:lnTo>
                  <a:pt x="500697" y="54428"/>
                </a:lnTo>
                <a:lnTo>
                  <a:pt x="498948" y="51803"/>
                </a:lnTo>
                <a:close/>
              </a:path>
            </a:pathLst>
          </a:custGeom>
          <a:solidFill>
            <a:srgbClr val="CCD5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20837" y="6357785"/>
            <a:ext cx="581025" cy="130175"/>
          </a:xfrm>
          <a:custGeom>
            <a:avLst/>
            <a:gdLst/>
            <a:ahLst/>
            <a:cxnLst/>
            <a:rect l="l" t="t" r="r" b="b"/>
            <a:pathLst>
              <a:path w="581025" h="130175">
                <a:moveTo>
                  <a:pt x="43114" y="33083"/>
                </a:moveTo>
                <a:lnTo>
                  <a:pt x="6738" y="53060"/>
                </a:lnTo>
                <a:lnTo>
                  <a:pt x="0" y="81229"/>
                </a:lnTo>
                <a:lnTo>
                  <a:pt x="31" y="83553"/>
                </a:lnTo>
                <a:lnTo>
                  <a:pt x="18321" y="122693"/>
                </a:lnTo>
                <a:lnTo>
                  <a:pt x="44003" y="129717"/>
                </a:lnTo>
                <a:lnTo>
                  <a:pt x="51722" y="129229"/>
                </a:lnTo>
                <a:lnTo>
                  <a:pt x="75846" y="116839"/>
                </a:lnTo>
                <a:lnTo>
                  <a:pt x="36383" y="116839"/>
                </a:lnTo>
                <a:lnTo>
                  <a:pt x="29906" y="114134"/>
                </a:lnTo>
                <a:lnTo>
                  <a:pt x="24826" y="108737"/>
                </a:lnTo>
                <a:lnTo>
                  <a:pt x="19619" y="103339"/>
                </a:lnTo>
                <a:lnTo>
                  <a:pt x="16825" y="95567"/>
                </a:lnTo>
                <a:lnTo>
                  <a:pt x="16190" y="85407"/>
                </a:lnTo>
                <a:lnTo>
                  <a:pt x="85151" y="85407"/>
                </a:lnTo>
                <a:lnTo>
                  <a:pt x="85275" y="82181"/>
                </a:lnTo>
                <a:lnTo>
                  <a:pt x="85278" y="81229"/>
                </a:lnTo>
                <a:lnTo>
                  <a:pt x="84683" y="72517"/>
                </a:lnTo>
                <a:lnTo>
                  <a:pt x="17079" y="72517"/>
                </a:lnTo>
                <a:lnTo>
                  <a:pt x="17587" y="64452"/>
                </a:lnTo>
                <a:lnTo>
                  <a:pt x="20254" y="58013"/>
                </a:lnTo>
                <a:lnTo>
                  <a:pt x="30160" y="48374"/>
                </a:lnTo>
                <a:lnTo>
                  <a:pt x="36129" y="45961"/>
                </a:lnTo>
                <a:lnTo>
                  <a:pt x="73656" y="45961"/>
                </a:lnTo>
                <a:lnTo>
                  <a:pt x="73467" y="45707"/>
                </a:lnTo>
                <a:lnTo>
                  <a:pt x="67152" y="40182"/>
                </a:lnTo>
                <a:lnTo>
                  <a:pt x="60005" y="36237"/>
                </a:lnTo>
                <a:lnTo>
                  <a:pt x="52000" y="33871"/>
                </a:lnTo>
                <a:lnTo>
                  <a:pt x="43114" y="33083"/>
                </a:lnTo>
                <a:close/>
              </a:path>
              <a:path w="581025" h="130175">
                <a:moveTo>
                  <a:pt x="68514" y="97853"/>
                </a:moveTo>
                <a:lnTo>
                  <a:pt x="66101" y="104470"/>
                </a:lnTo>
                <a:lnTo>
                  <a:pt x="62926" y="109296"/>
                </a:lnTo>
                <a:lnTo>
                  <a:pt x="54798" y="115328"/>
                </a:lnTo>
                <a:lnTo>
                  <a:pt x="49845" y="116839"/>
                </a:lnTo>
                <a:lnTo>
                  <a:pt x="75846" y="116839"/>
                </a:lnTo>
                <a:lnTo>
                  <a:pt x="79214" y="112461"/>
                </a:lnTo>
                <a:lnTo>
                  <a:pt x="82333" y="106558"/>
                </a:lnTo>
                <a:lnTo>
                  <a:pt x="84643" y="99860"/>
                </a:lnTo>
                <a:lnTo>
                  <a:pt x="68514" y="97853"/>
                </a:lnTo>
                <a:close/>
              </a:path>
              <a:path w="581025" h="130175">
                <a:moveTo>
                  <a:pt x="73656" y="45961"/>
                </a:moveTo>
                <a:lnTo>
                  <a:pt x="51242" y="45961"/>
                </a:lnTo>
                <a:lnTo>
                  <a:pt x="57719" y="48983"/>
                </a:lnTo>
                <a:lnTo>
                  <a:pt x="62799" y="55016"/>
                </a:lnTo>
                <a:lnTo>
                  <a:pt x="65974" y="58902"/>
                </a:lnTo>
                <a:lnTo>
                  <a:pt x="68006" y="64744"/>
                </a:lnTo>
                <a:lnTo>
                  <a:pt x="68641" y="72517"/>
                </a:lnTo>
                <a:lnTo>
                  <a:pt x="84683" y="72517"/>
                </a:lnTo>
                <a:lnTo>
                  <a:pt x="84540" y="70421"/>
                </a:lnTo>
                <a:lnTo>
                  <a:pt x="82325" y="60896"/>
                </a:lnTo>
                <a:lnTo>
                  <a:pt x="78634" y="52657"/>
                </a:lnTo>
                <a:lnTo>
                  <a:pt x="73656" y="45961"/>
                </a:lnTo>
                <a:close/>
              </a:path>
              <a:path w="581025" h="130175">
                <a:moveTo>
                  <a:pt x="143317" y="33083"/>
                </a:moveTo>
                <a:lnTo>
                  <a:pt x="130109" y="33083"/>
                </a:lnTo>
                <a:lnTo>
                  <a:pt x="123251" y="35077"/>
                </a:lnTo>
                <a:lnTo>
                  <a:pt x="99756" y="68286"/>
                </a:lnTo>
                <a:lnTo>
                  <a:pt x="98613" y="81483"/>
                </a:lnTo>
                <a:lnTo>
                  <a:pt x="98924" y="88376"/>
                </a:lnTo>
                <a:lnTo>
                  <a:pt x="118044" y="123621"/>
                </a:lnTo>
                <a:lnTo>
                  <a:pt x="130998" y="129717"/>
                </a:lnTo>
                <a:lnTo>
                  <a:pt x="138364" y="129717"/>
                </a:lnTo>
                <a:lnTo>
                  <a:pt x="146412" y="128858"/>
                </a:lnTo>
                <a:lnTo>
                  <a:pt x="153413" y="126279"/>
                </a:lnTo>
                <a:lnTo>
                  <a:pt x="159366" y="121981"/>
                </a:lnTo>
                <a:lnTo>
                  <a:pt x="163557" y="116839"/>
                </a:lnTo>
                <a:lnTo>
                  <a:pt x="133030" y="116839"/>
                </a:lnTo>
                <a:lnTo>
                  <a:pt x="127177" y="113893"/>
                </a:lnTo>
                <a:lnTo>
                  <a:pt x="114742" y="81483"/>
                </a:lnTo>
                <a:lnTo>
                  <a:pt x="115172" y="72915"/>
                </a:lnTo>
                <a:lnTo>
                  <a:pt x="132268" y="46050"/>
                </a:lnTo>
                <a:lnTo>
                  <a:pt x="178750" y="46050"/>
                </a:lnTo>
                <a:lnTo>
                  <a:pt x="178750" y="45796"/>
                </a:lnTo>
                <a:lnTo>
                  <a:pt x="163256" y="45796"/>
                </a:lnTo>
                <a:lnTo>
                  <a:pt x="160462" y="42024"/>
                </a:lnTo>
                <a:lnTo>
                  <a:pt x="156906" y="38950"/>
                </a:lnTo>
                <a:lnTo>
                  <a:pt x="148270" y="34251"/>
                </a:lnTo>
                <a:lnTo>
                  <a:pt x="143317" y="33083"/>
                </a:lnTo>
                <a:close/>
              </a:path>
              <a:path w="581025" h="130175">
                <a:moveTo>
                  <a:pt x="178750" y="115963"/>
                </a:moveTo>
                <a:lnTo>
                  <a:pt x="164272" y="115963"/>
                </a:lnTo>
                <a:lnTo>
                  <a:pt x="164272" y="127635"/>
                </a:lnTo>
                <a:lnTo>
                  <a:pt x="178750" y="127635"/>
                </a:lnTo>
                <a:lnTo>
                  <a:pt x="178750" y="115963"/>
                </a:lnTo>
                <a:close/>
              </a:path>
              <a:path w="581025" h="130175">
                <a:moveTo>
                  <a:pt x="178750" y="46050"/>
                </a:moveTo>
                <a:lnTo>
                  <a:pt x="146365" y="46050"/>
                </a:lnTo>
                <a:lnTo>
                  <a:pt x="152334" y="49009"/>
                </a:lnTo>
                <a:lnTo>
                  <a:pt x="157160" y="54927"/>
                </a:lnTo>
                <a:lnTo>
                  <a:pt x="160400" y="60004"/>
                </a:lnTo>
                <a:lnTo>
                  <a:pt x="162700" y="66340"/>
                </a:lnTo>
                <a:lnTo>
                  <a:pt x="164071" y="73935"/>
                </a:lnTo>
                <a:lnTo>
                  <a:pt x="164526" y="82791"/>
                </a:lnTo>
                <a:lnTo>
                  <a:pt x="164073" y="90858"/>
                </a:lnTo>
                <a:lnTo>
                  <a:pt x="146746" y="116839"/>
                </a:lnTo>
                <a:lnTo>
                  <a:pt x="163557" y="116839"/>
                </a:lnTo>
                <a:lnTo>
                  <a:pt x="164272" y="115963"/>
                </a:lnTo>
                <a:lnTo>
                  <a:pt x="178750" y="115963"/>
                </a:lnTo>
                <a:lnTo>
                  <a:pt x="178750" y="46050"/>
                </a:lnTo>
                <a:close/>
              </a:path>
              <a:path w="581025" h="130175">
                <a:moveTo>
                  <a:pt x="178750" y="0"/>
                </a:moveTo>
                <a:lnTo>
                  <a:pt x="163256" y="0"/>
                </a:lnTo>
                <a:lnTo>
                  <a:pt x="163256" y="45796"/>
                </a:lnTo>
                <a:lnTo>
                  <a:pt x="178750" y="45796"/>
                </a:lnTo>
                <a:lnTo>
                  <a:pt x="178750" y="0"/>
                </a:lnTo>
                <a:close/>
              </a:path>
              <a:path w="581025" h="130175">
                <a:moveTo>
                  <a:pt x="323822" y="46050"/>
                </a:moveTo>
                <a:lnTo>
                  <a:pt x="296860" y="46050"/>
                </a:lnTo>
                <a:lnTo>
                  <a:pt x="302829" y="47828"/>
                </a:lnTo>
                <a:lnTo>
                  <a:pt x="309687" y="53975"/>
                </a:lnTo>
                <a:lnTo>
                  <a:pt x="311211" y="58470"/>
                </a:lnTo>
                <a:lnTo>
                  <a:pt x="311084" y="68948"/>
                </a:lnTo>
                <a:lnTo>
                  <a:pt x="305986" y="70463"/>
                </a:lnTo>
                <a:lnTo>
                  <a:pt x="299638" y="71866"/>
                </a:lnTo>
                <a:lnTo>
                  <a:pt x="292028" y="73159"/>
                </a:lnTo>
                <a:lnTo>
                  <a:pt x="283144" y="74345"/>
                </a:lnTo>
                <a:lnTo>
                  <a:pt x="276921" y="75107"/>
                </a:lnTo>
                <a:lnTo>
                  <a:pt x="272349" y="75882"/>
                </a:lnTo>
                <a:lnTo>
                  <a:pt x="246822" y="98729"/>
                </a:lnTo>
                <a:lnTo>
                  <a:pt x="246822" y="110972"/>
                </a:lnTo>
                <a:lnTo>
                  <a:pt x="249489" y="117309"/>
                </a:lnTo>
                <a:lnTo>
                  <a:pt x="260411" y="127241"/>
                </a:lnTo>
                <a:lnTo>
                  <a:pt x="268285" y="129717"/>
                </a:lnTo>
                <a:lnTo>
                  <a:pt x="284541" y="129717"/>
                </a:lnTo>
                <a:lnTo>
                  <a:pt x="290256" y="128701"/>
                </a:lnTo>
                <a:lnTo>
                  <a:pt x="301051" y="124637"/>
                </a:lnTo>
                <a:lnTo>
                  <a:pt x="306639" y="121157"/>
                </a:lnTo>
                <a:lnTo>
                  <a:pt x="311035" y="117449"/>
                </a:lnTo>
                <a:lnTo>
                  <a:pt x="276032" y="117449"/>
                </a:lnTo>
                <a:lnTo>
                  <a:pt x="271460" y="116052"/>
                </a:lnTo>
                <a:lnTo>
                  <a:pt x="265110" y="110477"/>
                </a:lnTo>
                <a:lnTo>
                  <a:pt x="263567" y="107226"/>
                </a:lnTo>
                <a:lnTo>
                  <a:pt x="263459" y="100088"/>
                </a:lnTo>
                <a:lnTo>
                  <a:pt x="264221" y="97612"/>
                </a:lnTo>
                <a:lnTo>
                  <a:pt x="265745" y="95377"/>
                </a:lnTo>
                <a:lnTo>
                  <a:pt x="267142" y="93141"/>
                </a:lnTo>
                <a:lnTo>
                  <a:pt x="269174" y="91440"/>
                </a:lnTo>
                <a:lnTo>
                  <a:pt x="274508" y="89115"/>
                </a:lnTo>
                <a:lnTo>
                  <a:pt x="279080" y="88074"/>
                </a:lnTo>
                <a:lnTo>
                  <a:pt x="285557" y="87147"/>
                </a:lnTo>
                <a:lnTo>
                  <a:pt x="293528" y="85863"/>
                </a:lnTo>
                <a:lnTo>
                  <a:pt x="300463" y="84450"/>
                </a:lnTo>
                <a:lnTo>
                  <a:pt x="306327" y="82905"/>
                </a:lnTo>
                <a:lnTo>
                  <a:pt x="311084" y="81229"/>
                </a:lnTo>
                <a:lnTo>
                  <a:pt x="326959" y="81229"/>
                </a:lnTo>
                <a:lnTo>
                  <a:pt x="326959" y="61023"/>
                </a:lnTo>
                <a:lnTo>
                  <a:pt x="326705" y="56210"/>
                </a:lnTo>
                <a:lnTo>
                  <a:pt x="326197" y="53543"/>
                </a:lnTo>
                <a:lnTo>
                  <a:pt x="325308" y="49250"/>
                </a:lnTo>
                <a:lnTo>
                  <a:pt x="323822" y="46050"/>
                </a:lnTo>
                <a:close/>
              </a:path>
              <a:path w="581025" h="130175">
                <a:moveTo>
                  <a:pt x="327941" y="116230"/>
                </a:moveTo>
                <a:lnTo>
                  <a:pt x="312481" y="116230"/>
                </a:lnTo>
                <a:lnTo>
                  <a:pt x="312862" y="120573"/>
                </a:lnTo>
                <a:lnTo>
                  <a:pt x="314005" y="124383"/>
                </a:lnTo>
                <a:lnTo>
                  <a:pt x="315529" y="127635"/>
                </a:lnTo>
                <a:lnTo>
                  <a:pt x="331912" y="127635"/>
                </a:lnTo>
                <a:lnTo>
                  <a:pt x="330007" y="124091"/>
                </a:lnTo>
                <a:lnTo>
                  <a:pt x="328610" y="120396"/>
                </a:lnTo>
                <a:lnTo>
                  <a:pt x="327975" y="116535"/>
                </a:lnTo>
                <a:lnTo>
                  <a:pt x="327941" y="116230"/>
                </a:lnTo>
                <a:close/>
              </a:path>
              <a:path w="581025" h="130175">
                <a:moveTo>
                  <a:pt x="326959" y="81229"/>
                </a:moveTo>
                <a:lnTo>
                  <a:pt x="311084" y="81229"/>
                </a:lnTo>
                <a:lnTo>
                  <a:pt x="310980" y="94589"/>
                </a:lnTo>
                <a:lnTo>
                  <a:pt x="310322" y="99098"/>
                </a:lnTo>
                <a:lnTo>
                  <a:pt x="308544" y="102641"/>
                </a:lnTo>
                <a:lnTo>
                  <a:pt x="306385" y="107226"/>
                </a:lnTo>
                <a:lnTo>
                  <a:pt x="302956" y="110845"/>
                </a:lnTo>
                <a:lnTo>
                  <a:pt x="293558" y="116128"/>
                </a:lnTo>
                <a:lnTo>
                  <a:pt x="288224" y="117449"/>
                </a:lnTo>
                <a:lnTo>
                  <a:pt x="311035" y="117449"/>
                </a:lnTo>
                <a:lnTo>
                  <a:pt x="312481" y="116230"/>
                </a:lnTo>
                <a:lnTo>
                  <a:pt x="327941" y="116230"/>
                </a:lnTo>
                <a:lnTo>
                  <a:pt x="327548" y="112634"/>
                </a:lnTo>
                <a:lnTo>
                  <a:pt x="327229" y="106726"/>
                </a:lnTo>
                <a:lnTo>
                  <a:pt x="327125" y="102641"/>
                </a:lnTo>
                <a:lnTo>
                  <a:pt x="326999" y="94589"/>
                </a:lnTo>
                <a:lnTo>
                  <a:pt x="326959" y="81229"/>
                </a:lnTo>
                <a:close/>
              </a:path>
              <a:path w="581025" h="130175">
                <a:moveTo>
                  <a:pt x="299146" y="33083"/>
                </a:moveTo>
                <a:lnTo>
                  <a:pt x="283271" y="33083"/>
                </a:lnTo>
                <a:lnTo>
                  <a:pt x="276286" y="34162"/>
                </a:lnTo>
                <a:lnTo>
                  <a:pt x="249489" y="61544"/>
                </a:lnTo>
                <a:lnTo>
                  <a:pt x="264856" y="63639"/>
                </a:lnTo>
                <a:lnTo>
                  <a:pt x="266507" y="57086"/>
                </a:lnTo>
                <a:lnTo>
                  <a:pt x="269047" y="52514"/>
                </a:lnTo>
                <a:lnTo>
                  <a:pt x="276159" y="47345"/>
                </a:lnTo>
                <a:lnTo>
                  <a:pt x="281493" y="46050"/>
                </a:lnTo>
                <a:lnTo>
                  <a:pt x="323822" y="46050"/>
                </a:lnTo>
                <a:lnTo>
                  <a:pt x="323657" y="45694"/>
                </a:lnTo>
                <a:lnTo>
                  <a:pt x="321371" y="42875"/>
                </a:lnTo>
                <a:lnTo>
                  <a:pt x="318958" y="40055"/>
                </a:lnTo>
                <a:lnTo>
                  <a:pt x="315402" y="37718"/>
                </a:lnTo>
                <a:lnTo>
                  <a:pt x="305496" y="34010"/>
                </a:lnTo>
                <a:lnTo>
                  <a:pt x="299146" y="33083"/>
                </a:lnTo>
                <a:close/>
              </a:path>
              <a:path w="581025" h="130175">
                <a:moveTo>
                  <a:pt x="366456" y="0"/>
                </a:moveTo>
                <a:lnTo>
                  <a:pt x="350835" y="0"/>
                </a:lnTo>
                <a:lnTo>
                  <a:pt x="350835" y="127635"/>
                </a:lnTo>
                <a:lnTo>
                  <a:pt x="366456" y="127635"/>
                </a:lnTo>
                <a:lnTo>
                  <a:pt x="366456" y="0"/>
                </a:lnTo>
                <a:close/>
              </a:path>
              <a:path w="581025" h="130175">
                <a:moveTo>
                  <a:pt x="409255" y="47358"/>
                </a:moveTo>
                <a:lnTo>
                  <a:pt x="393634" y="47358"/>
                </a:lnTo>
                <a:lnTo>
                  <a:pt x="393643" y="110045"/>
                </a:lnTo>
                <a:lnTo>
                  <a:pt x="409763" y="128854"/>
                </a:lnTo>
                <a:lnTo>
                  <a:pt x="418907" y="128854"/>
                </a:lnTo>
                <a:lnTo>
                  <a:pt x="422844" y="128384"/>
                </a:lnTo>
                <a:lnTo>
                  <a:pt x="427289" y="127457"/>
                </a:lnTo>
                <a:lnTo>
                  <a:pt x="425103" y="114223"/>
                </a:lnTo>
                <a:lnTo>
                  <a:pt x="415859" y="114223"/>
                </a:lnTo>
                <a:lnTo>
                  <a:pt x="413954" y="113842"/>
                </a:lnTo>
                <a:lnTo>
                  <a:pt x="412811" y="113093"/>
                </a:lnTo>
                <a:lnTo>
                  <a:pt x="411541" y="112331"/>
                </a:lnTo>
                <a:lnTo>
                  <a:pt x="410652" y="111328"/>
                </a:lnTo>
                <a:lnTo>
                  <a:pt x="409982" y="109956"/>
                </a:lnTo>
                <a:lnTo>
                  <a:pt x="409509" y="108762"/>
                </a:lnTo>
                <a:lnTo>
                  <a:pt x="409255" y="105892"/>
                </a:lnTo>
                <a:lnTo>
                  <a:pt x="409255" y="47358"/>
                </a:lnTo>
                <a:close/>
              </a:path>
              <a:path w="581025" h="130175">
                <a:moveTo>
                  <a:pt x="425003" y="113614"/>
                </a:moveTo>
                <a:lnTo>
                  <a:pt x="422209" y="114020"/>
                </a:lnTo>
                <a:lnTo>
                  <a:pt x="419923" y="114223"/>
                </a:lnTo>
                <a:lnTo>
                  <a:pt x="425103" y="114223"/>
                </a:lnTo>
                <a:lnTo>
                  <a:pt x="425003" y="113614"/>
                </a:lnTo>
                <a:close/>
              </a:path>
              <a:path w="581025" h="130175">
                <a:moveTo>
                  <a:pt x="425003" y="35166"/>
                </a:moveTo>
                <a:lnTo>
                  <a:pt x="382204" y="35166"/>
                </a:lnTo>
                <a:lnTo>
                  <a:pt x="382204" y="47358"/>
                </a:lnTo>
                <a:lnTo>
                  <a:pt x="425003" y="47358"/>
                </a:lnTo>
                <a:lnTo>
                  <a:pt x="425003" y="35166"/>
                </a:lnTo>
                <a:close/>
              </a:path>
              <a:path w="581025" h="130175">
                <a:moveTo>
                  <a:pt x="409255" y="2870"/>
                </a:moveTo>
                <a:lnTo>
                  <a:pt x="393634" y="12268"/>
                </a:lnTo>
                <a:lnTo>
                  <a:pt x="393634" y="35166"/>
                </a:lnTo>
                <a:lnTo>
                  <a:pt x="409255" y="35166"/>
                </a:lnTo>
                <a:lnTo>
                  <a:pt x="409255" y="2870"/>
                </a:lnTo>
                <a:close/>
              </a:path>
              <a:path w="581025" h="130175">
                <a:moveTo>
                  <a:pt x="454975" y="35166"/>
                </a:moveTo>
                <a:lnTo>
                  <a:pt x="440878" y="35166"/>
                </a:lnTo>
                <a:lnTo>
                  <a:pt x="440878" y="127635"/>
                </a:lnTo>
                <a:lnTo>
                  <a:pt x="456626" y="127635"/>
                </a:lnTo>
                <a:lnTo>
                  <a:pt x="456626" y="72605"/>
                </a:lnTo>
                <a:lnTo>
                  <a:pt x="457388" y="66509"/>
                </a:lnTo>
                <a:lnTo>
                  <a:pt x="470850" y="49276"/>
                </a:lnTo>
                <a:lnTo>
                  <a:pt x="486982" y="49276"/>
                </a:lnTo>
                <a:lnTo>
                  <a:pt x="454975" y="49187"/>
                </a:lnTo>
                <a:lnTo>
                  <a:pt x="454975" y="35166"/>
                </a:lnTo>
                <a:close/>
              </a:path>
              <a:path w="581025" h="130175">
                <a:moveTo>
                  <a:pt x="486982" y="49276"/>
                </a:moveTo>
                <a:lnTo>
                  <a:pt x="478089" y="49276"/>
                </a:lnTo>
                <a:lnTo>
                  <a:pt x="481899" y="50406"/>
                </a:lnTo>
                <a:lnTo>
                  <a:pt x="485709" y="52666"/>
                </a:lnTo>
                <a:lnTo>
                  <a:pt x="486982" y="49276"/>
                </a:lnTo>
                <a:close/>
              </a:path>
              <a:path w="581025" h="130175">
                <a:moveTo>
                  <a:pt x="480375" y="33083"/>
                </a:moveTo>
                <a:lnTo>
                  <a:pt x="471358" y="33083"/>
                </a:lnTo>
                <a:lnTo>
                  <a:pt x="468056" y="34124"/>
                </a:lnTo>
                <a:lnTo>
                  <a:pt x="461960" y="38303"/>
                </a:lnTo>
                <a:lnTo>
                  <a:pt x="458658" y="42633"/>
                </a:lnTo>
                <a:lnTo>
                  <a:pt x="454975" y="49187"/>
                </a:lnTo>
                <a:lnTo>
                  <a:pt x="487016" y="49187"/>
                </a:lnTo>
                <a:lnTo>
                  <a:pt x="491170" y="38125"/>
                </a:lnTo>
                <a:lnTo>
                  <a:pt x="485709" y="34759"/>
                </a:lnTo>
                <a:lnTo>
                  <a:pt x="480375" y="33083"/>
                </a:lnTo>
                <a:close/>
              </a:path>
              <a:path w="581025" h="130175">
                <a:moveTo>
                  <a:pt x="538414" y="33083"/>
                </a:moveTo>
                <a:lnTo>
                  <a:pt x="502038" y="53060"/>
                </a:lnTo>
                <a:lnTo>
                  <a:pt x="495300" y="81229"/>
                </a:lnTo>
                <a:lnTo>
                  <a:pt x="495331" y="83553"/>
                </a:lnTo>
                <a:lnTo>
                  <a:pt x="513621" y="122693"/>
                </a:lnTo>
                <a:lnTo>
                  <a:pt x="539303" y="129717"/>
                </a:lnTo>
                <a:lnTo>
                  <a:pt x="547022" y="129229"/>
                </a:lnTo>
                <a:lnTo>
                  <a:pt x="571146" y="116839"/>
                </a:lnTo>
                <a:lnTo>
                  <a:pt x="531683" y="116839"/>
                </a:lnTo>
                <a:lnTo>
                  <a:pt x="525206" y="114134"/>
                </a:lnTo>
                <a:lnTo>
                  <a:pt x="520126" y="108737"/>
                </a:lnTo>
                <a:lnTo>
                  <a:pt x="514919" y="103339"/>
                </a:lnTo>
                <a:lnTo>
                  <a:pt x="512125" y="95567"/>
                </a:lnTo>
                <a:lnTo>
                  <a:pt x="511490" y="85407"/>
                </a:lnTo>
                <a:lnTo>
                  <a:pt x="580451" y="85407"/>
                </a:lnTo>
                <a:lnTo>
                  <a:pt x="580575" y="82181"/>
                </a:lnTo>
                <a:lnTo>
                  <a:pt x="580578" y="81229"/>
                </a:lnTo>
                <a:lnTo>
                  <a:pt x="579983" y="72517"/>
                </a:lnTo>
                <a:lnTo>
                  <a:pt x="512379" y="72517"/>
                </a:lnTo>
                <a:lnTo>
                  <a:pt x="512887" y="64452"/>
                </a:lnTo>
                <a:lnTo>
                  <a:pt x="515554" y="58013"/>
                </a:lnTo>
                <a:lnTo>
                  <a:pt x="525460" y="48374"/>
                </a:lnTo>
                <a:lnTo>
                  <a:pt x="531429" y="45961"/>
                </a:lnTo>
                <a:lnTo>
                  <a:pt x="568956" y="45961"/>
                </a:lnTo>
                <a:lnTo>
                  <a:pt x="568767" y="45707"/>
                </a:lnTo>
                <a:lnTo>
                  <a:pt x="562452" y="40182"/>
                </a:lnTo>
                <a:lnTo>
                  <a:pt x="555305" y="36237"/>
                </a:lnTo>
                <a:lnTo>
                  <a:pt x="547300" y="33871"/>
                </a:lnTo>
                <a:lnTo>
                  <a:pt x="538414" y="33083"/>
                </a:lnTo>
                <a:close/>
              </a:path>
              <a:path w="581025" h="130175">
                <a:moveTo>
                  <a:pt x="563814" y="97853"/>
                </a:moveTo>
                <a:lnTo>
                  <a:pt x="561401" y="104470"/>
                </a:lnTo>
                <a:lnTo>
                  <a:pt x="558226" y="109296"/>
                </a:lnTo>
                <a:lnTo>
                  <a:pt x="550098" y="115328"/>
                </a:lnTo>
                <a:lnTo>
                  <a:pt x="545145" y="116839"/>
                </a:lnTo>
                <a:lnTo>
                  <a:pt x="571146" y="116839"/>
                </a:lnTo>
                <a:lnTo>
                  <a:pt x="574514" y="112461"/>
                </a:lnTo>
                <a:lnTo>
                  <a:pt x="577633" y="106558"/>
                </a:lnTo>
                <a:lnTo>
                  <a:pt x="579943" y="99860"/>
                </a:lnTo>
                <a:lnTo>
                  <a:pt x="563814" y="97853"/>
                </a:lnTo>
                <a:close/>
              </a:path>
              <a:path w="581025" h="130175">
                <a:moveTo>
                  <a:pt x="568956" y="45961"/>
                </a:moveTo>
                <a:lnTo>
                  <a:pt x="546542" y="45961"/>
                </a:lnTo>
                <a:lnTo>
                  <a:pt x="553019" y="48983"/>
                </a:lnTo>
                <a:lnTo>
                  <a:pt x="558099" y="55016"/>
                </a:lnTo>
                <a:lnTo>
                  <a:pt x="561274" y="58902"/>
                </a:lnTo>
                <a:lnTo>
                  <a:pt x="563306" y="64744"/>
                </a:lnTo>
                <a:lnTo>
                  <a:pt x="563941" y="72517"/>
                </a:lnTo>
                <a:lnTo>
                  <a:pt x="579983" y="72517"/>
                </a:lnTo>
                <a:lnTo>
                  <a:pt x="579840" y="70421"/>
                </a:lnTo>
                <a:lnTo>
                  <a:pt x="577625" y="60896"/>
                </a:lnTo>
                <a:lnTo>
                  <a:pt x="573934" y="52657"/>
                </a:lnTo>
                <a:lnTo>
                  <a:pt x="568956" y="45961"/>
                </a:lnTo>
                <a:close/>
              </a:path>
            </a:pathLst>
          </a:custGeom>
          <a:solidFill>
            <a:srgbClr val="CCD5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266440" y="6357785"/>
            <a:ext cx="2061210" cy="16280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384927" y="6357785"/>
            <a:ext cx="1597278" cy="16515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055866" y="6357785"/>
            <a:ext cx="303530" cy="130175"/>
          </a:xfrm>
          <a:custGeom>
            <a:avLst/>
            <a:gdLst/>
            <a:ahLst/>
            <a:cxnLst/>
            <a:rect l="l" t="t" r="r" b="b"/>
            <a:pathLst>
              <a:path w="303529" h="130175">
                <a:moveTo>
                  <a:pt x="24383" y="0"/>
                </a:moveTo>
                <a:lnTo>
                  <a:pt x="0" y="0"/>
                </a:lnTo>
                <a:lnTo>
                  <a:pt x="0" y="127635"/>
                </a:lnTo>
                <a:lnTo>
                  <a:pt x="24383" y="127635"/>
                </a:lnTo>
                <a:lnTo>
                  <a:pt x="24383" y="0"/>
                </a:lnTo>
                <a:close/>
              </a:path>
              <a:path w="303529" h="130175">
                <a:moveTo>
                  <a:pt x="74675" y="0"/>
                </a:moveTo>
                <a:lnTo>
                  <a:pt x="50291" y="0"/>
                </a:lnTo>
                <a:lnTo>
                  <a:pt x="50291" y="22631"/>
                </a:lnTo>
                <a:lnTo>
                  <a:pt x="74675" y="22631"/>
                </a:lnTo>
                <a:lnTo>
                  <a:pt x="74675" y="0"/>
                </a:lnTo>
                <a:close/>
              </a:path>
              <a:path w="303529" h="130175">
                <a:moveTo>
                  <a:pt x="74675" y="35166"/>
                </a:moveTo>
                <a:lnTo>
                  <a:pt x="50291" y="35166"/>
                </a:lnTo>
                <a:lnTo>
                  <a:pt x="50291" y="127635"/>
                </a:lnTo>
                <a:lnTo>
                  <a:pt x="74675" y="127635"/>
                </a:lnTo>
                <a:lnTo>
                  <a:pt x="74675" y="35166"/>
                </a:lnTo>
                <a:close/>
              </a:path>
              <a:path w="303529" h="130175">
                <a:moveTo>
                  <a:pt x="180559" y="114046"/>
                </a:moveTo>
                <a:lnTo>
                  <a:pt x="122174" y="114046"/>
                </a:lnTo>
                <a:lnTo>
                  <a:pt x="125983" y="119214"/>
                </a:lnTo>
                <a:lnTo>
                  <a:pt x="130428" y="123113"/>
                </a:lnTo>
                <a:lnTo>
                  <a:pt x="140588" y="128397"/>
                </a:lnTo>
                <a:lnTo>
                  <a:pt x="145795" y="129717"/>
                </a:lnTo>
                <a:lnTo>
                  <a:pt x="151129" y="129717"/>
                </a:lnTo>
                <a:lnTo>
                  <a:pt x="180559" y="114046"/>
                </a:lnTo>
                <a:close/>
              </a:path>
              <a:path w="303529" h="130175">
                <a:moveTo>
                  <a:pt x="123951" y="0"/>
                </a:moveTo>
                <a:lnTo>
                  <a:pt x="99567" y="0"/>
                </a:lnTo>
                <a:lnTo>
                  <a:pt x="99567" y="127635"/>
                </a:lnTo>
                <a:lnTo>
                  <a:pt x="122174" y="127635"/>
                </a:lnTo>
                <a:lnTo>
                  <a:pt x="122174" y="114046"/>
                </a:lnTo>
                <a:lnTo>
                  <a:pt x="180559" y="114046"/>
                </a:lnTo>
                <a:lnTo>
                  <a:pt x="183094" y="110388"/>
                </a:lnTo>
                <a:lnTo>
                  <a:pt x="138175" y="110388"/>
                </a:lnTo>
                <a:lnTo>
                  <a:pt x="132587" y="107137"/>
                </a:lnTo>
                <a:lnTo>
                  <a:pt x="128269" y="100647"/>
                </a:lnTo>
                <a:lnTo>
                  <a:pt x="125349" y="96062"/>
                </a:lnTo>
                <a:lnTo>
                  <a:pt x="123825" y="88976"/>
                </a:lnTo>
                <a:lnTo>
                  <a:pt x="123950" y="69659"/>
                </a:lnTo>
                <a:lnTo>
                  <a:pt x="125729" y="63195"/>
                </a:lnTo>
                <a:lnTo>
                  <a:pt x="129666" y="58635"/>
                </a:lnTo>
                <a:lnTo>
                  <a:pt x="133476" y="54076"/>
                </a:lnTo>
                <a:lnTo>
                  <a:pt x="138429" y="51803"/>
                </a:lnTo>
                <a:lnTo>
                  <a:pt x="183314" y="51803"/>
                </a:lnTo>
                <a:lnTo>
                  <a:pt x="179150" y="45961"/>
                </a:lnTo>
                <a:lnTo>
                  <a:pt x="123951" y="45961"/>
                </a:lnTo>
                <a:lnTo>
                  <a:pt x="123951" y="0"/>
                </a:lnTo>
                <a:close/>
              </a:path>
              <a:path w="303529" h="130175">
                <a:moveTo>
                  <a:pt x="183314" y="51803"/>
                </a:moveTo>
                <a:lnTo>
                  <a:pt x="150240" y="51803"/>
                </a:lnTo>
                <a:lnTo>
                  <a:pt x="155193" y="54140"/>
                </a:lnTo>
                <a:lnTo>
                  <a:pt x="162813" y="63474"/>
                </a:lnTo>
                <a:lnTo>
                  <a:pt x="164718" y="71094"/>
                </a:lnTo>
                <a:lnTo>
                  <a:pt x="164716" y="91602"/>
                </a:lnTo>
                <a:lnTo>
                  <a:pt x="162813" y="98856"/>
                </a:lnTo>
                <a:lnTo>
                  <a:pt x="155193" y="108089"/>
                </a:lnTo>
                <a:lnTo>
                  <a:pt x="150622" y="110388"/>
                </a:lnTo>
                <a:lnTo>
                  <a:pt x="183094" y="110388"/>
                </a:lnTo>
                <a:lnTo>
                  <a:pt x="183469" y="109847"/>
                </a:lnTo>
                <a:lnTo>
                  <a:pt x="186959" y="101404"/>
                </a:lnTo>
                <a:lnTo>
                  <a:pt x="189046" y="91592"/>
                </a:lnTo>
                <a:lnTo>
                  <a:pt x="189737" y="80441"/>
                </a:lnTo>
                <a:lnTo>
                  <a:pt x="189047" y="69659"/>
                </a:lnTo>
                <a:lnTo>
                  <a:pt x="186975" y="60210"/>
                </a:lnTo>
                <a:lnTo>
                  <a:pt x="183522" y="52095"/>
                </a:lnTo>
                <a:lnTo>
                  <a:pt x="183314" y="51803"/>
                </a:lnTo>
                <a:close/>
              </a:path>
              <a:path w="303529" h="130175">
                <a:moveTo>
                  <a:pt x="150749" y="33083"/>
                </a:moveTo>
                <a:lnTo>
                  <a:pt x="143293" y="33888"/>
                </a:lnTo>
                <a:lnTo>
                  <a:pt x="136350" y="36302"/>
                </a:lnTo>
                <a:lnTo>
                  <a:pt x="129907" y="40327"/>
                </a:lnTo>
                <a:lnTo>
                  <a:pt x="123951" y="45961"/>
                </a:lnTo>
                <a:lnTo>
                  <a:pt x="179150" y="45961"/>
                </a:lnTo>
                <a:lnTo>
                  <a:pt x="150749" y="33083"/>
                </a:lnTo>
                <a:close/>
              </a:path>
              <a:path w="303529" h="130175">
                <a:moveTo>
                  <a:pt x="230377" y="35166"/>
                </a:moveTo>
                <a:lnTo>
                  <a:pt x="207772" y="35166"/>
                </a:lnTo>
                <a:lnTo>
                  <a:pt x="207772" y="127635"/>
                </a:lnTo>
                <a:lnTo>
                  <a:pt x="232155" y="127635"/>
                </a:lnTo>
                <a:lnTo>
                  <a:pt x="232155" y="99072"/>
                </a:lnTo>
                <a:lnTo>
                  <a:pt x="232294" y="88290"/>
                </a:lnTo>
                <a:lnTo>
                  <a:pt x="239902" y="57848"/>
                </a:lnTo>
                <a:lnTo>
                  <a:pt x="242188" y="55968"/>
                </a:lnTo>
                <a:lnTo>
                  <a:pt x="245109" y="55016"/>
                </a:lnTo>
                <a:lnTo>
                  <a:pt x="261505" y="55016"/>
                </a:lnTo>
                <a:lnTo>
                  <a:pt x="263860" y="48310"/>
                </a:lnTo>
                <a:lnTo>
                  <a:pt x="230377" y="48310"/>
                </a:lnTo>
                <a:lnTo>
                  <a:pt x="230377" y="35166"/>
                </a:lnTo>
                <a:close/>
              </a:path>
              <a:path w="303529" h="130175">
                <a:moveTo>
                  <a:pt x="261505" y="55016"/>
                </a:moveTo>
                <a:lnTo>
                  <a:pt x="252094" y="55016"/>
                </a:lnTo>
                <a:lnTo>
                  <a:pt x="255904" y="56349"/>
                </a:lnTo>
                <a:lnTo>
                  <a:pt x="260095" y="59029"/>
                </a:lnTo>
                <a:lnTo>
                  <a:pt x="261505" y="55016"/>
                </a:lnTo>
                <a:close/>
              </a:path>
              <a:path w="303529" h="130175">
                <a:moveTo>
                  <a:pt x="257048" y="33083"/>
                </a:moveTo>
                <a:lnTo>
                  <a:pt x="247523" y="33083"/>
                </a:lnTo>
                <a:lnTo>
                  <a:pt x="244093" y="34061"/>
                </a:lnTo>
                <a:lnTo>
                  <a:pt x="240918" y="36042"/>
                </a:lnTo>
                <a:lnTo>
                  <a:pt x="237870" y="38011"/>
                </a:lnTo>
                <a:lnTo>
                  <a:pt x="234314" y="42100"/>
                </a:lnTo>
                <a:lnTo>
                  <a:pt x="230377" y="48310"/>
                </a:lnTo>
                <a:lnTo>
                  <a:pt x="263860" y="48310"/>
                </a:lnTo>
                <a:lnTo>
                  <a:pt x="267588" y="37693"/>
                </a:lnTo>
                <a:lnTo>
                  <a:pt x="262508" y="34620"/>
                </a:lnTo>
                <a:lnTo>
                  <a:pt x="257048" y="33083"/>
                </a:lnTo>
                <a:close/>
              </a:path>
              <a:path w="303529" h="130175">
                <a:moveTo>
                  <a:pt x="303275" y="0"/>
                </a:moveTo>
                <a:lnTo>
                  <a:pt x="278891" y="0"/>
                </a:lnTo>
                <a:lnTo>
                  <a:pt x="278891" y="22631"/>
                </a:lnTo>
                <a:lnTo>
                  <a:pt x="303275" y="22631"/>
                </a:lnTo>
                <a:lnTo>
                  <a:pt x="303275" y="0"/>
                </a:lnTo>
                <a:close/>
              </a:path>
              <a:path w="303529" h="130175">
                <a:moveTo>
                  <a:pt x="303275" y="35166"/>
                </a:moveTo>
                <a:lnTo>
                  <a:pt x="278891" y="35166"/>
                </a:lnTo>
                <a:lnTo>
                  <a:pt x="278891" y="127635"/>
                </a:lnTo>
                <a:lnTo>
                  <a:pt x="303275" y="127635"/>
                </a:lnTo>
                <a:lnTo>
                  <a:pt x="303275" y="35166"/>
                </a:lnTo>
                <a:close/>
              </a:path>
            </a:pathLst>
          </a:custGeom>
          <a:solidFill>
            <a:srgbClr val="CCD5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424039" y="6357785"/>
            <a:ext cx="2052954" cy="12971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544811" y="6357785"/>
            <a:ext cx="493395" cy="130175"/>
          </a:xfrm>
          <a:custGeom>
            <a:avLst/>
            <a:gdLst/>
            <a:ahLst/>
            <a:cxnLst/>
            <a:rect l="l" t="t" r="r" b="b"/>
            <a:pathLst>
              <a:path w="493395" h="130175">
                <a:moveTo>
                  <a:pt x="42164" y="33083"/>
                </a:moveTo>
                <a:lnTo>
                  <a:pt x="34163" y="33083"/>
                </a:lnTo>
                <a:lnTo>
                  <a:pt x="26797" y="34950"/>
                </a:lnTo>
                <a:lnTo>
                  <a:pt x="1238" y="67710"/>
                </a:lnTo>
                <a:lnTo>
                  <a:pt x="0" y="81749"/>
                </a:lnTo>
                <a:lnTo>
                  <a:pt x="716" y="92658"/>
                </a:lnTo>
                <a:lnTo>
                  <a:pt x="24892" y="126619"/>
                </a:lnTo>
                <a:lnTo>
                  <a:pt x="42037" y="129717"/>
                </a:lnTo>
                <a:lnTo>
                  <a:pt x="49293" y="129155"/>
                </a:lnTo>
                <a:lnTo>
                  <a:pt x="55991" y="127468"/>
                </a:lnTo>
                <a:lnTo>
                  <a:pt x="62093" y="124654"/>
                </a:lnTo>
                <a:lnTo>
                  <a:pt x="67564" y="120713"/>
                </a:lnTo>
                <a:lnTo>
                  <a:pt x="71280" y="116839"/>
                </a:lnTo>
                <a:lnTo>
                  <a:pt x="34163" y="116839"/>
                </a:lnTo>
                <a:lnTo>
                  <a:pt x="27940" y="114020"/>
                </a:lnTo>
                <a:lnTo>
                  <a:pt x="16129" y="81318"/>
                </a:lnTo>
                <a:lnTo>
                  <a:pt x="16583" y="72745"/>
                </a:lnTo>
                <a:lnTo>
                  <a:pt x="34798" y="45961"/>
                </a:lnTo>
                <a:lnTo>
                  <a:pt x="73259" y="45961"/>
                </a:lnTo>
                <a:lnTo>
                  <a:pt x="73152" y="45770"/>
                </a:lnTo>
                <a:lnTo>
                  <a:pt x="66802" y="40703"/>
                </a:lnTo>
                <a:lnTo>
                  <a:pt x="61630" y="37369"/>
                </a:lnTo>
                <a:lnTo>
                  <a:pt x="55816" y="34988"/>
                </a:lnTo>
                <a:lnTo>
                  <a:pt x="49335" y="33559"/>
                </a:lnTo>
                <a:lnTo>
                  <a:pt x="42164" y="33083"/>
                </a:lnTo>
                <a:close/>
              </a:path>
              <a:path w="493395" h="130175">
                <a:moveTo>
                  <a:pt x="65151" y="93764"/>
                </a:moveTo>
                <a:lnTo>
                  <a:pt x="48006" y="116839"/>
                </a:lnTo>
                <a:lnTo>
                  <a:pt x="71280" y="116839"/>
                </a:lnTo>
                <a:lnTo>
                  <a:pt x="72302" y="115774"/>
                </a:lnTo>
                <a:lnTo>
                  <a:pt x="76041" y="109970"/>
                </a:lnTo>
                <a:lnTo>
                  <a:pt x="78779" y="103302"/>
                </a:lnTo>
                <a:lnTo>
                  <a:pt x="80518" y="95770"/>
                </a:lnTo>
                <a:lnTo>
                  <a:pt x="65151" y="93764"/>
                </a:lnTo>
                <a:close/>
              </a:path>
              <a:path w="493395" h="130175">
                <a:moveTo>
                  <a:pt x="73259" y="45961"/>
                </a:moveTo>
                <a:lnTo>
                  <a:pt x="48006" y="45961"/>
                </a:lnTo>
                <a:lnTo>
                  <a:pt x="52451" y="47536"/>
                </a:lnTo>
                <a:lnTo>
                  <a:pt x="59817" y="53797"/>
                </a:lnTo>
                <a:lnTo>
                  <a:pt x="62357" y="58470"/>
                </a:lnTo>
                <a:lnTo>
                  <a:pt x="63754" y="64681"/>
                </a:lnTo>
                <a:lnTo>
                  <a:pt x="78994" y="62331"/>
                </a:lnTo>
                <a:lnTo>
                  <a:pt x="77216" y="52984"/>
                </a:lnTo>
                <a:lnTo>
                  <a:pt x="73259" y="45961"/>
                </a:lnTo>
                <a:close/>
              </a:path>
              <a:path w="493395" h="130175">
                <a:moveTo>
                  <a:pt x="109982" y="0"/>
                </a:moveTo>
                <a:lnTo>
                  <a:pt x="94361" y="0"/>
                </a:lnTo>
                <a:lnTo>
                  <a:pt x="94361" y="127635"/>
                </a:lnTo>
                <a:lnTo>
                  <a:pt x="109982" y="127635"/>
                </a:lnTo>
                <a:lnTo>
                  <a:pt x="109982" y="0"/>
                </a:lnTo>
                <a:close/>
              </a:path>
              <a:path w="493395" h="130175">
                <a:moveTo>
                  <a:pt x="206032" y="46050"/>
                </a:moveTo>
                <a:lnTo>
                  <a:pt x="179070" y="46050"/>
                </a:lnTo>
                <a:lnTo>
                  <a:pt x="185039" y="47828"/>
                </a:lnTo>
                <a:lnTo>
                  <a:pt x="191897" y="53975"/>
                </a:lnTo>
                <a:lnTo>
                  <a:pt x="193421" y="58470"/>
                </a:lnTo>
                <a:lnTo>
                  <a:pt x="193294" y="68948"/>
                </a:lnTo>
                <a:lnTo>
                  <a:pt x="188196" y="70463"/>
                </a:lnTo>
                <a:lnTo>
                  <a:pt x="181848" y="71866"/>
                </a:lnTo>
                <a:lnTo>
                  <a:pt x="174238" y="73159"/>
                </a:lnTo>
                <a:lnTo>
                  <a:pt x="165354" y="74345"/>
                </a:lnTo>
                <a:lnTo>
                  <a:pt x="159131" y="75107"/>
                </a:lnTo>
                <a:lnTo>
                  <a:pt x="154559" y="75882"/>
                </a:lnTo>
                <a:lnTo>
                  <a:pt x="129032" y="98729"/>
                </a:lnTo>
                <a:lnTo>
                  <a:pt x="129032" y="110972"/>
                </a:lnTo>
                <a:lnTo>
                  <a:pt x="131699" y="117309"/>
                </a:lnTo>
                <a:lnTo>
                  <a:pt x="142621" y="127241"/>
                </a:lnTo>
                <a:lnTo>
                  <a:pt x="150495" y="129717"/>
                </a:lnTo>
                <a:lnTo>
                  <a:pt x="166751" y="129717"/>
                </a:lnTo>
                <a:lnTo>
                  <a:pt x="172466" y="128701"/>
                </a:lnTo>
                <a:lnTo>
                  <a:pt x="183261" y="124637"/>
                </a:lnTo>
                <a:lnTo>
                  <a:pt x="188849" y="121157"/>
                </a:lnTo>
                <a:lnTo>
                  <a:pt x="193245" y="117449"/>
                </a:lnTo>
                <a:lnTo>
                  <a:pt x="158242" y="117449"/>
                </a:lnTo>
                <a:lnTo>
                  <a:pt x="153670" y="116052"/>
                </a:lnTo>
                <a:lnTo>
                  <a:pt x="147320" y="110477"/>
                </a:lnTo>
                <a:lnTo>
                  <a:pt x="145777" y="107226"/>
                </a:lnTo>
                <a:lnTo>
                  <a:pt x="145669" y="100088"/>
                </a:lnTo>
                <a:lnTo>
                  <a:pt x="146431" y="97612"/>
                </a:lnTo>
                <a:lnTo>
                  <a:pt x="167767" y="87147"/>
                </a:lnTo>
                <a:lnTo>
                  <a:pt x="175738" y="85863"/>
                </a:lnTo>
                <a:lnTo>
                  <a:pt x="182673" y="84450"/>
                </a:lnTo>
                <a:lnTo>
                  <a:pt x="188537" y="82905"/>
                </a:lnTo>
                <a:lnTo>
                  <a:pt x="193294" y="81229"/>
                </a:lnTo>
                <a:lnTo>
                  <a:pt x="209169" y="81229"/>
                </a:lnTo>
                <a:lnTo>
                  <a:pt x="209169" y="61023"/>
                </a:lnTo>
                <a:lnTo>
                  <a:pt x="208915" y="56210"/>
                </a:lnTo>
                <a:lnTo>
                  <a:pt x="208407" y="53543"/>
                </a:lnTo>
                <a:lnTo>
                  <a:pt x="207518" y="49250"/>
                </a:lnTo>
                <a:lnTo>
                  <a:pt x="206032" y="46050"/>
                </a:lnTo>
                <a:close/>
              </a:path>
              <a:path w="493395" h="130175">
                <a:moveTo>
                  <a:pt x="210151" y="116230"/>
                </a:moveTo>
                <a:lnTo>
                  <a:pt x="194691" y="116230"/>
                </a:lnTo>
                <a:lnTo>
                  <a:pt x="195072" y="120573"/>
                </a:lnTo>
                <a:lnTo>
                  <a:pt x="196215" y="124383"/>
                </a:lnTo>
                <a:lnTo>
                  <a:pt x="197739" y="127635"/>
                </a:lnTo>
                <a:lnTo>
                  <a:pt x="214122" y="127635"/>
                </a:lnTo>
                <a:lnTo>
                  <a:pt x="212217" y="124091"/>
                </a:lnTo>
                <a:lnTo>
                  <a:pt x="210820" y="120396"/>
                </a:lnTo>
                <a:lnTo>
                  <a:pt x="210185" y="116535"/>
                </a:lnTo>
                <a:lnTo>
                  <a:pt x="210151" y="116230"/>
                </a:lnTo>
                <a:close/>
              </a:path>
              <a:path w="493395" h="130175">
                <a:moveTo>
                  <a:pt x="209169" y="81229"/>
                </a:moveTo>
                <a:lnTo>
                  <a:pt x="193294" y="81229"/>
                </a:lnTo>
                <a:lnTo>
                  <a:pt x="193190" y="94589"/>
                </a:lnTo>
                <a:lnTo>
                  <a:pt x="192532" y="99098"/>
                </a:lnTo>
                <a:lnTo>
                  <a:pt x="190754" y="102641"/>
                </a:lnTo>
                <a:lnTo>
                  <a:pt x="188595" y="107226"/>
                </a:lnTo>
                <a:lnTo>
                  <a:pt x="185166" y="110845"/>
                </a:lnTo>
                <a:lnTo>
                  <a:pt x="175768" y="116128"/>
                </a:lnTo>
                <a:lnTo>
                  <a:pt x="170434" y="117449"/>
                </a:lnTo>
                <a:lnTo>
                  <a:pt x="193245" y="117449"/>
                </a:lnTo>
                <a:lnTo>
                  <a:pt x="194691" y="116230"/>
                </a:lnTo>
                <a:lnTo>
                  <a:pt x="210151" y="116230"/>
                </a:lnTo>
                <a:lnTo>
                  <a:pt x="209758" y="112634"/>
                </a:lnTo>
                <a:lnTo>
                  <a:pt x="209438" y="106726"/>
                </a:lnTo>
                <a:lnTo>
                  <a:pt x="209335" y="102641"/>
                </a:lnTo>
                <a:lnTo>
                  <a:pt x="209208" y="94589"/>
                </a:lnTo>
                <a:lnTo>
                  <a:pt x="209169" y="81229"/>
                </a:lnTo>
                <a:close/>
              </a:path>
              <a:path w="493395" h="130175">
                <a:moveTo>
                  <a:pt x="181356" y="33083"/>
                </a:moveTo>
                <a:lnTo>
                  <a:pt x="165481" y="33083"/>
                </a:lnTo>
                <a:lnTo>
                  <a:pt x="158496" y="34162"/>
                </a:lnTo>
                <a:lnTo>
                  <a:pt x="131699" y="61544"/>
                </a:lnTo>
                <a:lnTo>
                  <a:pt x="147066" y="63639"/>
                </a:lnTo>
                <a:lnTo>
                  <a:pt x="148717" y="57086"/>
                </a:lnTo>
                <a:lnTo>
                  <a:pt x="151257" y="52514"/>
                </a:lnTo>
                <a:lnTo>
                  <a:pt x="158369" y="47345"/>
                </a:lnTo>
                <a:lnTo>
                  <a:pt x="163703" y="46050"/>
                </a:lnTo>
                <a:lnTo>
                  <a:pt x="206032" y="46050"/>
                </a:lnTo>
                <a:lnTo>
                  <a:pt x="205867" y="45694"/>
                </a:lnTo>
                <a:lnTo>
                  <a:pt x="203581" y="42875"/>
                </a:lnTo>
                <a:lnTo>
                  <a:pt x="201168" y="40055"/>
                </a:lnTo>
                <a:lnTo>
                  <a:pt x="197612" y="37718"/>
                </a:lnTo>
                <a:lnTo>
                  <a:pt x="187706" y="34010"/>
                </a:lnTo>
                <a:lnTo>
                  <a:pt x="181356" y="33083"/>
                </a:lnTo>
                <a:close/>
              </a:path>
              <a:path w="493395" h="130175">
                <a:moveTo>
                  <a:pt x="242570" y="97599"/>
                </a:moveTo>
                <a:lnTo>
                  <a:pt x="227076" y="100037"/>
                </a:lnTo>
                <a:lnTo>
                  <a:pt x="228854" y="109842"/>
                </a:lnTo>
                <a:lnTo>
                  <a:pt x="232918" y="117246"/>
                </a:lnTo>
                <a:lnTo>
                  <a:pt x="266573" y="129717"/>
                </a:lnTo>
                <a:lnTo>
                  <a:pt x="273939" y="129717"/>
                </a:lnTo>
                <a:lnTo>
                  <a:pt x="280416" y="128460"/>
                </a:lnTo>
                <a:lnTo>
                  <a:pt x="291846" y="123405"/>
                </a:lnTo>
                <a:lnTo>
                  <a:pt x="296291" y="119837"/>
                </a:lnTo>
                <a:lnTo>
                  <a:pt x="298272" y="116839"/>
                </a:lnTo>
                <a:lnTo>
                  <a:pt x="259461" y="116839"/>
                </a:lnTo>
                <a:lnTo>
                  <a:pt x="253873" y="115176"/>
                </a:lnTo>
                <a:lnTo>
                  <a:pt x="249809" y="111874"/>
                </a:lnTo>
                <a:lnTo>
                  <a:pt x="245872" y="108559"/>
                </a:lnTo>
                <a:lnTo>
                  <a:pt x="243459" y="103809"/>
                </a:lnTo>
                <a:lnTo>
                  <a:pt x="242570" y="97599"/>
                </a:lnTo>
                <a:close/>
              </a:path>
              <a:path w="493395" h="130175">
                <a:moveTo>
                  <a:pt x="271018" y="33083"/>
                </a:moveTo>
                <a:lnTo>
                  <a:pt x="258953" y="33083"/>
                </a:lnTo>
                <a:lnTo>
                  <a:pt x="254381" y="33705"/>
                </a:lnTo>
                <a:lnTo>
                  <a:pt x="245999" y="36195"/>
                </a:lnTo>
                <a:lnTo>
                  <a:pt x="242697" y="37718"/>
                </a:lnTo>
                <a:lnTo>
                  <a:pt x="240284" y="39522"/>
                </a:lnTo>
                <a:lnTo>
                  <a:pt x="236982" y="41846"/>
                </a:lnTo>
                <a:lnTo>
                  <a:pt x="234442" y="44754"/>
                </a:lnTo>
                <a:lnTo>
                  <a:pt x="230632" y="51777"/>
                </a:lnTo>
                <a:lnTo>
                  <a:pt x="229743" y="55600"/>
                </a:lnTo>
                <a:lnTo>
                  <a:pt x="229743" y="64249"/>
                </a:lnTo>
                <a:lnTo>
                  <a:pt x="275717" y="90601"/>
                </a:lnTo>
                <a:lnTo>
                  <a:pt x="281051" y="92367"/>
                </a:lnTo>
                <a:lnTo>
                  <a:pt x="283210" y="93764"/>
                </a:lnTo>
                <a:lnTo>
                  <a:pt x="286258" y="95796"/>
                </a:lnTo>
                <a:lnTo>
                  <a:pt x="287782" y="98577"/>
                </a:lnTo>
                <a:lnTo>
                  <a:pt x="287782" y="106070"/>
                </a:lnTo>
                <a:lnTo>
                  <a:pt x="286004" y="109512"/>
                </a:lnTo>
                <a:lnTo>
                  <a:pt x="282575" y="112433"/>
                </a:lnTo>
                <a:lnTo>
                  <a:pt x="279019" y="115366"/>
                </a:lnTo>
                <a:lnTo>
                  <a:pt x="273685" y="116839"/>
                </a:lnTo>
                <a:lnTo>
                  <a:pt x="298272" y="116839"/>
                </a:lnTo>
                <a:lnTo>
                  <a:pt x="302387" y="110617"/>
                </a:lnTo>
                <a:lnTo>
                  <a:pt x="303793" y="106070"/>
                </a:lnTo>
                <a:lnTo>
                  <a:pt x="303911" y="95123"/>
                </a:lnTo>
                <a:lnTo>
                  <a:pt x="302641" y="90652"/>
                </a:lnTo>
                <a:lnTo>
                  <a:pt x="300101" y="87058"/>
                </a:lnTo>
                <a:lnTo>
                  <a:pt x="297688" y="83464"/>
                </a:lnTo>
                <a:lnTo>
                  <a:pt x="294259" y="80721"/>
                </a:lnTo>
                <a:lnTo>
                  <a:pt x="289755" y="78803"/>
                </a:lnTo>
                <a:lnTo>
                  <a:pt x="285496" y="76949"/>
                </a:lnTo>
                <a:lnTo>
                  <a:pt x="277749" y="74523"/>
                </a:lnTo>
                <a:lnTo>
                  <a:pt x="266573" y="71564"/>
                </a:lnTo>
                <a:lnTo>
                  <a:pt x="258953" y="69468"/>
                </a:lnTo>
                <a:lnTo>
                  <a:pt x="246761" y="63373"/>
                </a:lnTo>
                <a:lnTo>
                  <a:pt x="245491" y="61747"/>
                </a:lnTo>
                <a:lnTo>
                  <a:pt x="244856" y="59918"/>
                </a:lnTo>
                <a:lnTo>
                  <a:pt x="244856" y="54698"/>
                </a:lnTo>
                <a:lnTo>
                  <a:pt x="246380" y="51917"/>
                </a:lnTo>
                <a:lnTo>
                  <a:pt x="249428" y="49529"/>
                </a:lnTo>
                <a:lnTo>
                  <a:pt x="252603" y="47155"/>
                </a:lnTo>
                <a:lnTo>
                  <a:pt x="257683" y="45961"/>
                </a:lnTo>
                <a:lnTo>
                  <a:pt x="295915" y="45961"/>
                </a:lnTo>
                <a:lnTo>
                  <a:pt x="295021" y="44704"/>
                </a:lnTo>
                <a:lnTo>
                  <a:pt x="292354" y="41135"/>
                </a:lnTo>
                <a:lnTo>
                  <a:pt x="288290" y="38303"/>
                </a:lnTo>
                <a:lnTo>
                  <a:pt x="277368" y="34124"/>
                </a:lnTo>
                <a:lnTo>
                  <a:pt x="271018" y="33083"/>
                </a:lnTo>
                <a:close/>
              </a:path>
              <a:path w="493395" h="130175">
                <a:moveTo>
                  <a:pt x="295915" y="45961"/>
                </a:moveTo>
                <a:lnTo>
                  <a:pt x="271018" y="45961"/>
                </a:lnTo>
                <a:lnTo>
                  <a:pt x="275717" y="47294"/>
                </a:lnTo>
                <a:lnTo>
                  <a:pt x="282321" y="52641"/>
                </a:lnTo>
                <a:lnTo>
                  <a:pt x="284353" y="56349"/>
                </a:lnTo>
                <a:lnTo>
                  <a:pt x="285115" y="61112"/>
                </a:lnTo>
                <a:lnTo>
                  <a:pt x="300355" y="59029"/>
                </a:lnTo>
                <a:lnTo>
                  <a:pt x="299466" y="53047"/>
                </a:lnTo>
                <a:lnTo>
                  <a:pt x="297561" y="48272"/>
                </a:lnTo>
                <a:lnTo>
                  <a:pt x="295915" y="45961"/>
                </a:lnTo>
                <a:close/>
              </a:path>
              <a:path w="493395" h="130175">
                <a:moveTo>
                  <a:pt x="332486" y="97599"/>
                </a:moveTo>
                <a:lnTo>
                  <a:pt x="316992" y="100037"/>
                </a:lnTo>
                <a:lnTo>
                  <a:pt x="318770" y="109842"/>
                </a:lnTo>
                <a:lnTo>
                  <a:pt x="322834" y="117246"/>
                </a:lnTo>
                <a:lnTo>
                  <a:pt x="356489" y="129717"/>
                </a:lnTo>
                <a:lnTo>
                  <a:pt x="363855" y="129717"/>
                </a:lnTo>
                <a:lnTo>
                  <a:pt x="370332" y="128460"/>
                </a:lnTo>
                <a:lnTo>
                  <a:pt x="381762" y="123405"/>
                </a:lnTo>
                <a:lnTo>
                  <a:pt x="386207" y="119837"/>
                </a:lnTo>
                <a:lnTo>
                  <a:pt x="388188" y="116839"/>
                </a:lnTo>
                <a:lnTo>
                  <a:pt x="349377" y="116839"/>
                </a:lnTo>
                <a:lnTo>
                  <a:pt x="343789" y="115176"/>
                </a:lnTo>
                <a:lnTo>
                  <a:pt x="339725" y="111874"/>
                </a:lnTo>
                <a:lnTo>
                  <a:pt x="335788" y="108559"/>
                </a:lnTo>
                <a:lnTo>
                  <a:pt x="333375" y="103809"/>
                </a:lnTo>
                <a:lnTo>
                  <a:pt x="332486" y="97599"/>
                </a:lnTo>
                <a:close/>
              </a:path>
              <a:path w="493395" h="130175">
                <a:moveTo>
                  <a:pt x="360934" y="33083"/>
                </a:moveTo>
                <a:lnTo>
                  <a:pt x="348869" y="33083"/>
                </a:lnTo>
                <a:lnTo>
                  <a:pt x="344297" y="33705"/>
                </a:lnTo>
                <a:lnTo>
                  <a:pt x="335915" y="36195"/>
                </a:lnTo>
                <a:lnTo>
                  <a:pt x="332613" y="37718"/>
                </a:lnTo>
                <a:lnTo>
                  <a:pt x="330200" y="39522"/>
                </a:lnTo>
                <a:lnTo>
                  <a:pt x="326898" y="41846"/>
                </a:lnTo>
                <a:lnTo>
                  <a:pt x="324358" y="44754"/>
                </a:lnTo>
                <a:lnTo>
                  <a:pt x="320548" y="51777"/>
                </a:lnTo>
                <a:lnTo>
                  <a:pt x="319659" y="55600"/>
                </a:lnTo>
                <a:lnTo>
                  <a:pt x="319659" y="64249"/>
                </a:lnTo>
                <a:lnTo>
                  <a:pt x="365633" y="90601"/>
                </a:lnTo>
                <a:lnTo>
                  <a:pt x="370967" y="92367"/>
                </a:lnTo>
                <a:lnTo>
                  <a:pt x="373126" y="93764"/>
                </a:lnTo>
                <a:lnTo>
                  <a:pt x="376174" y="95796"/>
                </a:lnTo>
                <a:lnTo>
                  <a:pt x="377698" y="98577"/>
                </a:lnTo>
                <a:lnTo>
                  <a:pt x="377698" y="106070"/>
                </a:lnTo>
                <a:lnTo>
                  <a:pt x="375920" y="109512"/>
                </a:lnTo>
                <a:lnTo>
                  <a:pt x="372491" y="112433"/>
                </a:lnTo>
                <a:lnTo>
                  <a:pt x="368935" y="115366"/>
                </a:lnTo>
                <a:lnTo>
                  <a:pt x="363601" y="116839"/>
                </a:lnTo>
                <a:lnTo>
                  <a:pt x="388188" y="116839"/>
                </a:lnTo>
                <a:lnTo>
                  <a:pt x="392303" y="110617"/>
                </a:lnTo>
                <a:lnTo>
                  <a:pt x="393709" y="106070"/>
                </a:lnTo>
                <a:lnTo>
                  <a:pt x="393827" y="95123"/>
                </a:lnTo>
                <a:lnTo>
                  <a:pt x="392557" y="90652"/>
                </a:lnTo>
                <a:lnTo>
                  <a:pt x="390017" y="87058"/>
                </a:lnTo>
                <a:lnTo>
                  <a:pt x="387604" y="83464"/>
                </a:lnTo>
                <a:lnTo>
                  <a:pt x="384175" y="80721"/>
                </a:lnTo>
                <a:lnTo>
                  <a:pt x="379671" y="78803"/>
                </a:lnTo>
                <a:lnTo>
                  <a:pt x="375412" y="76949"/>
                </a:lnTo>
                <a:lnTo>
                  <a:pt x="367665" y="74523"/>
                </a:lnTo>
                <a:lnTo>
                  <a:pt x="356489" y="71564"/>
                </a:lnTo>
                <a:lnTo>
                  <a:pt x="348869" y="69468"/>
                </a:lnTo>
                <a:lnTo>
                  <a:pt x="336677" y="63373"/>
                </a:lnTo>
                <a:lnTo>
                  <a:pt x="335407" y="61747"/>
                </a:lnTo>
                <a:lnTo>
                  <a:pt x="334772" y="59918"/>
                </a:lnTo>
                <a:lnTo>
                  <a:pt x="334772" y="54698"/>
                </a:lnTo>
                <a:lnTo>
                  <a:pt x="336296" y="51917"/>
                </a:lnTo>
                <a:lnTo>
                  <a:pt x="339344" y="49529"/>
                </a:lnTo>
                <a:lnTo>
                  <a:pt x="342519" y="47155"/>
                </a:lnTo>
                <a:lnTo>
                  <a:pt x="347599" y="45961"/>
                </a:lnTo>
                <a:lnTo>
                  <a:pt x="385831" y="45961"/>
                </a:lnTo>
                <a:lnTo>
                  <a:pt x="384937" y="44704"/>
                </a:lnTo>
                <a:lnTo>
                  <a:pt x="382270" y="41135"/>
                </a:lnTo>
                <a:lnTo>
                  <a:pt x="378206" y="38303"/>
                </a:lnTo>
                <a:lnTo>
                  <a:pt x="367284" y="34124"/>
                </a:lnTo>
                <a:lnTo>
                  <a:pt x="360934" y="33083"/>
                </a:lnTo>
                <a:close/>
              </a:path>
              <a:path w="493395" h="130175">
                <a:moveTo>
                  <a:pt x="385831" y="45961"/>
                </a:moveTo>
                <a:lnTo>
                  <a:pt x="360934" y="45961"/>
                </a:lnTo>
                <a:lnTo>
                  <a:pt x="365633" y="47294"/>
                </a:lnTo>
                <a:lnTo>
                  <a:pt x="372237" y="52641"/>
                </a:lnTo>
                <a:lnTo>
                  <a:pt x="374269" y="56349"/>
                </a:lnTo>
                <a:lnTo>
                  <a:pt x="375031" y="61112"/>
                </a:lnTo>
                <a:lnTo>
                  <a:pt x="390271" y="59029"/>
                </a:lnTo>
                <a:lnTo>
                  <a:pt x="389382" y="53047"/>
                </a:lnTo>
                <a:lnTo>
                  <a:pt x="387477" y="48272"/>
                </a:lnTo>
                <a:lnTo>
                  <a:pt x="385831" y="45961"/>
                </a:lnTo>
                <a:close/>
              </a:path>
              <a:path w="493395" h="130175">
                <a:moveTo>
                  <a:pt x="451104" y="33083"/>
                </a:moveTo>
                <a:lnTo>
                  <a:pt x="414728" y="53060"/>
                </a:lnTo>
                <a:lnTo>
                  <a:pt x="407989" y="81229"/>
                </a:lnTo>
                <a:lnTo>
                  <a:pt x="408021" y="83553"/>
                </a:lnTo>
                <a:lnTo>
                  <a:pt x="426311" y="122693"/>
                </a:lnTo>
                <a:lnTo>
                  <a:pt x="451993" y="129717"/>
                </a:lnTo>
                <a:lnTo>
                  <a:pt x="459712" y="129229"/>
                </a:lnTo>
                <a:lnTo>
                  <a:pt x="483835" y="116839"/>
                </a:lnTo>
                <a:lnTo>
                  <a:pt x="444373" y="116839"/>
                </a:lnTo>
                <a:lnTo>
                  <a:pt x="437896" y="114134"/>
                </a:lnTo>
                <a:lnTo>
                  <a:pt x="432816" y="108737"/>
                </a:lnTo>
                <a:lnTo>
                  <a:pt x="427609" y="103339"/>
                </a:lnTo>
                <a:lnTo>
                  <a:pt x="424815" y="95567"/>
                </a:lnTo>
                <a:lnTo>
                  <a:pt x="424180" y="85407"/>
                </a:lnTo>
                <a:lnTo>
                  <a:pt x="493141" y="85407"/>
                </a:lnTo>
                <a:lnTo>
                  <a:pt x="493268" y="81229"/>
                </a:lnTo>
                <a:lnTo>
                  <a:pt x="492672" y="72517"/>
                </a:lnTo>
                <a:lnTo>
                  <a:pt x="425069" y="72517"/>
                </a:lnTo>
                <a:lnTo>
                  <a:pt x="425577" y="64452"/>
                </a:lnTo>
                <a:lnTo>
                  <a:pt x="428244" y="58013"/>
                </a:lnTo>
                <a:lnTo>
                  <a:pt x="438150" y="48374"/>
                </a:lnTo>
                <a:lnTo>
                  <a:pt x="444119" y="45961"/>
                </a:lnTo>
                <a:lnTo>
                  <a:pt x="481645" y="45961"/>
                </a:lnTo>
                <a:lnTo>
                  <a:pt x="481457" y="45707"/>
                </a:lnTo>
                <a:lnTo>
                  <a:pt x="475142" y="40182"/>
                </a:lnTo>
                <a:lnTo>
                  <a:pt x="467995" y="36237"/>
                </a:lnTo>
                <a:lnTo>
                  <a:pt x="459990" y="33871"/>
                </a:lnTo>
                <a:lnTo>
                  <a:pt x="451104" y="33083"/>
                </a:lnTo>
                <a:close/>
              </a:path>
              <a:path w="493395" h="130175">
                <a:moveTo>
                  <a:pt x="476504" y="97853"/>
                </a:moveTo>
                <a:lnTo>
                  <a:pt x="474091" y="104470"/>
                </a:lnTo>
                <a:lnTo>
                  <a:pt x="470916" y="109296"/>
                </a:lnTo>
                <a:lnTo>
                  <a:pt x="462788" y="115328"/>
                </a:lnTo>
                <a:lnTo>
                  <a:pt x="457835" y="116839"/>
                </a:lnTo>
                <a:lnTo>
                  <a:pt x="483835" y="116839"/>
                </a:lnTo>
                <a:lnTo>
                  <a:pt x="487203" y="112461"/>
                </a:lnTo>
                <a:lnTo>
                  <a:pt x="490323" y="106558"/>
                </a:lnTo>
                <a:lnTo>
                  <a:pt x="492633" y="99860"/>
                </a:lnTo>
                <a:lnTo>
                  <a:pt x="476504" y="97853"/>
                </a:lnTo>
                <a:close/>
              </a:path>
              <a:path w="493395" h="130175">
                <a:moveTo>
                  <a:pt x="481645" y="45961"/>
                </a:moveTo>
                <a:lnTo>
                  <a:pt x="459232" y="45961"/>
                </a:lnTo>
                <a:lnTo>
                  <a:pt x="465709" y="48983"/>
                </a:lnTo>
                <a:lnTo>
                  <a:pt x="470789" y="55016"/>
                </a:lnTo>
                <a:lnTo>
                  <a:pt x="473964" y="58902"/>
                </a:lnTo>
                <a:lnTo>
                  <a:pt x="475996" y="64744"/>
                </a:lnTo>
                <a:lnTo>
                  <a:pt x="476631" y="72517"/>
                </a:lnTo>
                <a:lnTo>
                  <a:pt x="492672" y="72517"/>
                </a:lnTo>
                <a:lnTo>
                  <a:pt x="492529" y="70421"/>
                </a:lnTo>
                <a:lnTo>
                  <a:pt x="490315" y="60896"/>
                </a:lnTo>
                <a:lnTo>
                  <a:pt x="486624" y="52657"/>
                </a:lnTo>
                <a:lnTo>
                  <a:pt x="481645" y="45961"/>
                </a:lnTo>
                <a:close/>
              </a:path>
            </a:pathLst>
          </a:custGeom>
          <a:solidFill>
            <a:srgbClr val="CCD5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487424" y="5228844"/>
            <a:ext cx="9683750" cy="1309370"/>
          </a:xfrm>
          <a:custGeom>
            <a:avLst/>
            <a:gdLst/>
            <a:ahLst/>
            <a:cxnLst/>
            <a:rect l="l" t="t" r="r" b="b"/>
            <a:pathLst>
              <a:path w="9683750" h="1309370">
                <a:moveTo>
                  <a:pt x="0" y="1309115"/>
                </a:moveTo>
                <a:lnTo>
                  <a:pt x="9683496" y="1309115"/>
                </a:lnTo>
                <a:lnTo>
                  <a:pt x="9683496" y="0"/>
                </a:lnTo>
                <a:lnTo>
                  <a:pt x="0" y="0"/>
                </a:lnTo>
                <a:lnTo>
                  <a:pt x="0" y="13091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1521713" y="5089095"/>
            <a:ext cx="9013190" cy="142113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1600" b="1" i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Non si iscrivono in</a:t>
            </a:r>
            <a:r>
              <a:rPr sz="1600" b="1" i="1" u="heavy" spc="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1600" b="1" i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inventario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40"/>
              </a:spcBef>
              <a:buClr>
                <a:srgbClr val="0C2C83"/>
              </a:buClr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gli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oggetti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fragili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facile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consumo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che,</a:t>
            </a:r>
            <a:r>
              <a:rPr sz="14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per</a:t>
            </a: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l'uso</a:t>
            </a:r>
            <a:r>
              <a:rPr sz="14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continuo,</a:t>
            </a:r>
            <a:r>
              <a:rPr sz="14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sono</a:t>
            </a:r>
            <a:r>
              <a:rPr sz="14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destinati</a:t>
            </a:r>
            <a:r>
              <a:rPr sz="14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deteriorarsi</a:t>
            </a:r>
            <a:r>
              <a:rPr sz="14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rapidamente</a:t>
            </a:r>
            <a:endParaRPr sz="140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spcBef>
                <a:spcPts val="600"/>
              </a:spcBef>
              <a:buClr>
                <a:srgbClr val="0C2C83"/>
              </a:buClr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beni mobili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valore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pari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o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inferiore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a 200,00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€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,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IVA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compresa, salvo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che non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costituiscano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elementi di una 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universalità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di beni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mobili avente valore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superiore a 200,00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€,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IVA</a:t>
            </a:r>
            <a:r>
              <a:rPr sz="1400" spc="-1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compresa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lr>
                <a:srgbClr val="0C2C83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le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riviste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ed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altre</a:t>
            </a:r>
            <a:r>
              <a:rPr sz="14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pubblicazioni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periodiche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qualsiasi</a:t>
            </a:r>
            <a:r>
              <a:rPr sz="14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genere,</a:t>
            </a:r>
            <a:r>
              <a:rPr sz="14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libri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destinati</a:t>
            </a:r>
            <a:r>
              <a:rPr sz="14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alle</a:t>
            </a: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biblioteche</a:t>
            </a:r>
            <a:r>
              <a:rPr sz="14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4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classe</a:t>
            </a:r>
            <a:endParaRPr sz="1400">
              <a:latin typeface="Arial"/>
              <a:cs typeface="Arial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3503676" y="5695188"/>
            <a:ext cx="2375916" cy="35966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80059" y="5516879"/>
            <a:ext cx="670560" cy="66751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255537" y="207939"/>
            <a:ext cx="1135031" cy="28126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267748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971056" y="0"/>
                </a:moveTo>
                <a:lnTo>
                  <a:pt x="0" y="0"/>
                </a:lnTo>
                <a:lnTo>
                  <a:pt x="0" y="236554"/>
                </a:lnTo>
                <a:lnTo>
                  <a:pt x="971056" y="236554"/>
                </a:lnTo>
                <a:lnTo>
                  <a:pt x="1089676" y="118276"/>
                </a:lnTo>
                <a:lnTo>
                  <a:pt x="971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267748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0" y="0"/>
                </a:moveTo>
                <a:lnTo>
                  <a:pt x="971056" y="0"/>
                </a:lnTo>
                <a:lnTo>
                  <a:pt x="1089676" y="118276"/>
                </a:lnTo>
                <a:lnTo>
                  <a:pt x="971056" y="236554"/>
                </a:lnTo>
                <a:lnTo>
                  <a:pt x="0" y="236554"/>
                </a:lnTo>
                <a:lnTo>
                  <a:pt x="0" y="0"/>
                </a:lnTo>
                <a:close/>
              </a:path>
            </a:pathLst>
          </a:custGeom>
          <a:ln w="463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6494148" y="282902"/>
            <a:ext cx="57721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Programmazione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7295788" y="207939"/>
            <a:ext cx="1139682" cy="281264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311487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971637" y="0"/>
                </a:moveTo>
                <a:lnTo>
                  <a:pt x="0" y="0"/>
                </a:lnTo>
                <a:lnTo>
                  <a:pt x="118620" y="118276"/>
                </a:lnTo>
                <a:lnTo>
                  <a:pt x="0" y="236554"/>
                </a:lnTo>
                <a:lnTo>
                  <a:pt x="971637" y="236554"/>
                </a:lnTo>
                <a:lnTo>
                  <a:pt x="1090257" y="118276"/>
                </a:lnTo>
                <a:lnTo>
                  <a:pt x="971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311487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0" y="0"/>
                </a:moveTo>
                <a:lnTo>
                  <a:pt x="971637" y="0"/>
                </a:lnTo>
                <a:lnTo>
                  <a:pt x="1090257" y="118276"/>
                </a:lnTo>
                <a:lnTo>
                  <a:pt x="971637" y="236554"/>
                </a:lnTo>
                <a:lnTo>
                  <a:pt x="0" y="236554"/>
                </a:lnTo>
                <a:lnTo>
                  <a:pt x="118620" y="118276"/>
                </a:lnTo>
                <a:lnTo>
                  <a:pt x="0" y="0"/>
                </a:lnTo>
                <a:close/>
              </a:path>
            </a:pathLst>
          </a:custGeom>
          <a:ln w="463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7698840" y="282902"/>
            <a:ext cx="31623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001F5F"/>
                </a:solidFill>
                <a:latin typeface="Arial"/>
                <a:cs typeface="Arial"/>
              </a:rPr>
              <a:t>Ge</a:t>
            </a:r>
            <a:r>
              <a:rPr sz="500" b="1" spc="1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500" b="1" spc="10" dirty="0">
                <a:solidFill>
                  <a:srgbClr val="001F5F"/>
                </a:solidFill>
                <a:latin typeface="Arial"/>
                <a:cs typeface="Arial"/>
              </a:rPr>
              <a:t>ti</a:t>
            </a:r>
            <a:r>
              <a:rPr sz="500" b="1" spc="15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500" b="1" spc="2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8340691" y="207939"/>
            <a:ext cx="1138519" cy="281264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356391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971056" y="0"/>
                </a:moveTo>
                <a:lnTo>
                  <a:pt x="0" y="0"/>
                </a:lnTo>
                <a:lnTo>
                  <a:pt x="118620" y="118276"/>
                </a:lnTo>
                <a:lnTo>
                  <a:pt x="0" y="236554"/>
                </a:lnTo>
                <a:lnTo>
                  <a:pt x="971056" y="236554"/>
                </a:lnTo>
                <a:lnTo>
                  <a:pt x="1089676" y="118276"/>
                </a:lnTo>
                <a:lnTo>
                  <a:pt x="971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356391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0" y="0"/>
                </a:moveTo>
                <a:lnTo>
                  <a:pt x="971056" y="0"/>
                </a:lnTo>
                <a:lnTo>
                  <a:pt x="1089676" y="118276"/>
                </a:lnTo>
                <a:lnTo>
                  <a:pt x="971056" y="236554"/>
                </a:lnTo>
                <a:lnTo>
                  <a:pt x="0" y="236554"/>
                </a:lnTo>
                <a:lnTo>
                  <a:pt x="118620" y="118276"/>
                </a:lnTo>
                <a:lnTo>
                  <a:pt x="0" y="0"/>
                </a:lnTo>
                <a:close/>
              </a:path>
            </a:pathLst>
          </a:custGeom>
          <a:ln w="463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8618145" y="282902"/>
            <a:ext cx="56832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Rendicontazione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8341861" y="164447"/>
            <a:ext cx="105813" cy="10553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8367434" y="170539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400">
              <a:latin typeface="Arial"/>
              <a:cs typeface="Arial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6239263" y="164447"/>
            <a:ext cx="106394" cy="10553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6264700" y="170539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400">
              <a:latin typeface="Arial"/>
              <a:cs typeface="Arial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7249028" y="196342"/>
            <a:ext cx="1198245" cy="285750"/>
          </a:xfrm>
          <a:custGeom>
            <a:avLst/>
            <a:gdLst/>
            <a:ahLst/>
            <a:cxnLst/>
            <a:rect l="l" t="t" r="r" b="b"/>
            <a:pathLst>
              <a:path w="1198245" h="285750">
                <a:moveTo>
                  <a:pt x="25293" y="260023"/>
                </a:moveTo>
                <a:lnTo>
                  <a:pt x="0" y="285257"/>
                </a:lnTo>
                <a:lnTo>
                  <a:pt x="24034" y="285257"/>
                </a:lnTo>
                <a:lnTo>
                  <a:pt x="24034" y="283643"/>
                </a:lnTo>
                <a:lnTo>
                  <a:pt x="17250" y="283643"/>
                </a:lnTo>
                <a:lnTo>
                  <a:pt x="13325" y="274241"/>
                </a:lnTo>
                <a:lnTo>
                  <a:pt x="26661" y="274241"/>
                </a:lnTo>
                <a:lnTo>
                  <a:pt x="33095" y="267812"/>
                </a:lnTo>
                <a:lnTo>
                  <a:pt x="25293" y="260023"/>
                </a:lnTo>
                <a:close/>
              </a:path>
              <a:path w="1198245" h="285750">
                <a:moveTo>
                  <a:pt x="68225" y="274241"/>
                </a:moveTo>
                <a:lnTo>
                  <a:pt x="35082" y="274241"/>
                </a:lnTo>
                <a:lnTo>
                  <a:pt x="35082" y="285257"/>
                </a:lnTo>
                <a:lnTo>
                  <a:pt x="68225" y="285257"/>
                </a:lnTo>
                <a:lnTo>
                  <a:pt x="68225" y="274241"/>
                </a:lnTo>
                <a:close/>
              </a:path>
              <a:path w="1198245" h="285750">
                <a:moveTo>
                  <a:pt x="112417" y="274241"/>
                </a:moveTo>
                <a:lnTo>
                  <a:pt x="79273" y="274241"/>
                </a:lnTo>
                <a:lnTo>
                  <a:pt x="79273" y="285257"/>
                </a:lnTo>
                <a:lnTo>
                  <a:pt x="112417" y="285257"/>
                </a:lnTo>
                <a:lnTo>
                  <a:pt x="112417" y="274241"/>
                </a:lnTo>
                <a:close/>
              </a:path>
              <a:path w="1198245" h="285750">
                <a:moveTo>
                  <a:pt x="156609" y="274241"/>
                </a:moveTo>
                <a:lnTo>
                  <a:pt x="123465" y="274241"/>
                </a:lnTo>
                <a:lnTo>
                  <a:pt x="123465" y="285257"/>
                </a:lnTo>
                <a:lnTo>
                  <a:pt x="156609" y="285257"/>
                </a:lnTo>
                <a:lnTo>
                  <a:pt x="156609" y="274241"/>
                </a:lnTo>
                <a:close/>
              </a:path>
              <a:path w="1198245" h="285750">
                <a:moveTo>
                  <a:pt x="24034" y="274241"/>
                </a:moveTo>
                <a:lnTo>
                  <a:pt x="13325" y="274241"/>
                </a:lnTo>
                <a:lnTo>
                  <a:pt x="17250" y="283643"/>
                </a:lnTo>
                <a:lnTo>
                  <a:pt x="24034" y="276866"/>
                </a:lnTo>
                <a:lnTo>
                  <a:pt x="24034" y="274241"/>
                </a:lnTo>
                <a:close/>
              </a:path>
              <a:path w="1198245" h="285750">
                <a:moveTo>
                  <a:pt x="24034" y="276866"/>
                </a:moveTo>
                <a:lnTo>
                  <a:pt x="17250" y="283643"/>
                </a:lnTo>
                <a:lnTo>
                  <a:pt x="24034" y="283643"/>
                </a:lnTo>
                <a:lnTo>
                  <a:pt x="24034" y="276866"/>
                </a:lnTo>
                <a:close/>
              </a:path>
              <a:path w="1198245" h="285750">
                <a:moveTo>
                  <a:pt x="26661" y="274241"/>
                </a:moveTo>
                <a:lnTo>
                  <a:pt x="24034" y="274241"/>
                </a:lnTo>
                <a:lnTo>
                  <a:pt x="24034" y="276866"/>
                </a:lnTo>
                <a:lnTo>
                  <a:pt x="26661" y="274241"/>
                </a:lnTo>
                <a:close/>
              </a:path>
              <a:path w="1198245" h="285750">
                <a:moveTo>
                  <a:pt x="56548" y="228866"/>
                </a:moveTo>
                <a:lnTo>
                  <a:pt x="33095" y="252233"/>
                </a:lnTo>
                <a:lnTo>
                  <a:pt x="40896" y="260023"/>
                </a:lnTo>
                <a:lnTo>
                  <a:pt x="64349" y="236655"/>
                </a:lnTo>
                <a:lnTo>
                  <a:pt x="56548" y="228866"/>
                </a:lnTo>
                <a:close/>
              </a:path>
              <a:path w="1198245" h="285750">
                <a:moveTo>
                  <a:pt x="87802" y="197708"/>
                </a:moveTo>
                <a:lnTo>
                  <a:pt x="64349" y="221073"/>
                </a:lnTo>
                <a:lnTo>
                  <a:pt x="72150" y="228866"/>
                </a:lnTo>
                <a:lnTo>
                  <a:pt x="95603" y="205496"/>
                </a:lnTo>
                <a:lnTo>
                  <a:pt x="87802" y="197708"/>
                </a:lnTo>
                <a:close/>
              </a:path>
              <a:path w="1198245" h="285750">
                <a:moveTo>
                  <a:pt x="119056" y="166549"/>
                </a:moveTo>
                <a:lnTo>
                  <a:pt x="95603" y="189919"/>
                </a:lnTo>
                <a:lnTo>
                  <a:pt x="103404" y="197708"/>
                </a:lnTo>
                <a:lnTo>
                  <a:pt x="126857" y="174337"/>
                </a:lnTo>
                <a:lnTo>
                  <a:pt x="119056" y="166549"/>
                </a:lnTo>
                <a:close/>
              </a:path>
              <a:path w="1198245" h="285750">
                <a:moveTo>
                  <a:pt x="143017" y="142628"/>
                </a:moveTo>
                <a:lnTo>
                  <a:pt x="126857" y="158760"/>
                </a:lnTo>
                <a:lnTo>
                  <a:pt x="134658" y="166549"/>
                </a:lnTo>
                <a:lnTo>
                  <a:pt x="154768" y="146522"/>
                </a:lnTo>
                <a:lnTo>
                  <a:pt x="146918" y="146522"/>
                </a:lnTo>
                <a:lnTo>
                  <a:pt x="143017" y="142628"/>
                </a:lnTo>
                <a:close/>
              </a:path>
              <a:path w="1198245" h="285750">
                <a:moveTo>
                  <a:pt x="146918" y="138733"/>
                </a:moveTo>
                <a:lnTo>
                  <a:pt x="143017" y="142628"/>
                </a:lnTo>
                <a:lnTo>
                  <a:pt x="146918" y="146522"/>
                </a:lnTo>
                <a:lnTo>
                  <a:pt x="150843" y="142628"/>
                </a:lnTo>
                <a:lnTo>
                  <a:pt x="146918" y="138733"/>
                </a:lnTo>
                <a:close/>
              </a:path>
              <a:path w="1198245" h="285750">
                <a:moveTo>
                  <a:pt x="150843" y="142628"/>
                </a:moveTo>
                <a:lnTo>
                  <a:pt x="146918" y="146522"/>
                </a:lnTo>
                <a:lnTo>
                  <a:pt x="154768" y="146522"/>
                </a:lnTo>
                <a:lnTo>
                  <a:pt x="150843" y="142628"/>
                </a:lnTo>
                <a:close/>
              </a:path>
              <a:path w="1198245" h="285750">
                <a:moveTo>
                  <a:pt x="154768" y="138733"/>
                </a:moveTo>
                <a:lnTo>
                  <a:pt x="146918" y="138733"/>
                </a:lnTo>
                <a:lnTo>
                  <a:pt x="150843" y="142628"/>
                </a:lnTo>
                <a:lnTo>
                  <a:pt x="154768" y="138733"/>
                </a:lnTo>
                <a:close/>
              </a:path>
              <a:path w="1198245" h="285750">
                <a:moveTo>
                  <a:pt x="131315" y="115368"/>
                </a:moveTo>
                <a:lnTo>
                  <a:pt x="123514" y="123156"/>
                </a:lnTo>
                <a:lnTo>
                  <a:pt x="143017" y="142628"/>
                </a:lnTo>
                <a:lnTo>
                  <a:pt x="146918" y="138733"/>
                </a:lnTo>
                <a:lnTo>
                  <a:pt x="154768" y="138733"/>
                </a:lnTo>
                <a:lnTo>
                  <a:pt x="131315" y="115368"/>
                </a:lnTo>
                <a:close/>
              </a:path>
              <a:path w="1198245" h="285750">
                <a:moveTo>
                  <a:pt x="100061" y="84209"/>
                </a:moveTo>
                <a:lnTo>
                  <a:pt x="92260" y="91998"/>
                </a:lnTo>
                <a:lnTo>
                  <a:pt x="115712" y="115368"/>
                </a:lnTo>
                <a:lnTo>
                  <a:pt x="123514" y="107575"/>
                </a:lnTo>
                <a:lnTo>
                  <a:pt x="100061" y="84209"/>
                </a:lnTo>
                <a:close/>
              </a:path>
              <a:path w="1198245" h="285750">
                <a:moveTo>
                  <a:pt x="68807" y="53050"/>
                </a:moveTo>
                <a:lnTo>
                  <a:pt x="61005" y="60839"/>
                </a:lnTo>
                <a:lnTo>
                  <a:pt x="84458" y="84209"/>
                </a:lnTo>
                <a:lnTo>
                  <a:pt x="92260" y="76421"/>
                </a:lnTo>
                <a:lnTo>
                  <a:pt x="68807" y="53050"/>
                </a:lnTo>
                <a:close/>
              </a:path>
              <a:path w="1198245" h="285750">
                <a:moveTo>
                  <a:pt x="37553" y="21891"/>
                </a:moveTo>
                <a:lnTo>
                  <a:pt x="29751" y="29680"/>
                </a:lnTo>
                <a:lnTo>
                  <a:pt x="53204" y="53050"/>
                </a:lnTo>
                <a:lnTo>
                  <a:pt x="61005" y="45262"/>
                </a:lnTo>
                <a:lnTo>
                  <a:pt x="37553" y="21891"/>
                </a:lnTo>
                <a:close/>
              </a:path>
              <a:path w="1198245" h="285750">
                <a:moveTo>
                  <a:pt x="28734" y="0"/>
                </a:moveTo>
                <a:lnTo>
                  <a:pt x="0" y="0"/>
                </a:lnTo>
                <a:lnTo>
                  <a:pt x="21950" y="21891"/>
                </a:lnTo>
                <a:lnTo>
                  <a:pt x="29751" y="14103"/>
                </a:lnTo>
                <a:lnTo>
                  <a:pt x="26661" y="11015"/>
                </a:lnTo>
                <a:lnTo>
                  <a:pt x="13325" y="11015"/>
                </a:lnTo>
                <a:lnTo>
                  <a:pt x="17250" y="1613"/>
                </a:lnTo>
                <a:lnTo>
                  <a:pt x="28734" y="1613"/>
                </a:lnTo>
                <a:lnTo>
                  <a:pt x="28734" y="0"/>
                </a:lnTo>
                <a:close/>
              </a:path>
              <a:path w="1198245" h="285750">
                <a:moveTo>
                  <a:pt x="17250" y="1613"/>
                </a:moveTo>
                <a:lnTo>
                  <a:pt x="13325" y="11015"/>
                </a:lnTo>
                <a:lnTo>
                  <a:pt x="26661" y="11015"/>
                </a:lnTo>
                <a:lnTo>
                  <a:pt x="17250" y="1613"/>
                </a:lnTo>
                <a:close/>
              </a:path>
              <a:path w="1198245" h="285750">
                <a:moveTo>
                  <a:pt x="28734" y="1613"/>
                </a:moveTo>
                <a:lnTo>
                  <a:pt x="17250" y="1613"/>
                </a:lnTo>
                <a:lnTo>
                  <a:pt x="26661" y="11015"/>
                </a:lnTo>
                <a:lnTo>
                  <a:pt x="28734" y="11015"/>
                </a:lnTo>
                <a:lnTo>
                  <a:pt x="28734" y="1613"/>
                </a:lnTo>
                <a:close/>
              </a:path>
              <a:path w="1198245" h="285750">
                <a:moveTo>
                  <a:pt x="72926" y="0"/>
                </a:moveTo>
                <a:lnTo>
                  <a:pt x="39782" y="0"/>
                </a:lnTo>
                <a:lnTo>
                  <a:pt x="39782" y="11015"/>
                </a:lnTo>
                <a:lnTo>
                  <a:pt x="72926" y="11015"/>
                </a:lnTo>
                <a:lnTo>
                  <a:pt x="72926" y="0"/>
                </a:lnTo>
                <a:close/>
              </a:path>
              <a:path w="1198245" h="285750">
                <a:moveTo>
                  <a:pt x="117117" y="0"/>
                </a:moveTo>
                <a:lnTo>
                  <a:pt x="83974" y="0"/>
                </a:lnTo>
                <a:lnTo>
                  <a:pt x="83974" y="11015"/>
                </a:lnTo>
                <a:lnTo>
                  <a:pt x="117117" y="11015"/>
                </a:lnTo>
                <a:lnTo>
                  <a:pt x="117117" y="0"/>
                </a:lnTo>
                <a:close/>
              </a:path>
              <a:path w="1198245" h="285750">
                <a:moveTo>
                  <a:pt x="161309" y="0"/>
                </a:moveTo>
                <a:lnTo>
                  <a:pt x="128165" y="0"/>
                </a:lnTo>
                <a:lnTo>
                  <a:pt x="128165" y="11015"/>
                </a:lnTo>
                <a:lnTo>
                  <a:pt x="161309" y="11015"/>
                </a:lnTo>
                <a:lnTo>
                  <a:pt x="161309" y="0"/>
                </a:lnTo>
                <a:close/>
              </a:path>
              <a:path w="1198245" h="285750">
                <a:moveTo>
                  <a:pt x="205501" y="0"/>
                </a:moveTo>
                <a:lnTo>
                  <a:pt x="172357" y="0"/>
                </a:lnTo>
                <a:lnTo>
                  <a:pt x="172357" y="11015"/>
                </a:lnTo>
                <a:lnTo>
                  <a:pt x="205501" y="11015"/>
                </a:lnTo>
                <a:lnTo>
                  <a:pt x="205501" y="0"/>
                </a:lnTo>
                <a:close/>
              </a:path>
              <a:path w="1198245" h="285750">
                <a:moveTo>
                  <a:pt x="249693" y="0"/>
                </a:moveTo>
                <a:lnTo>
                  <a:pt x="216549" y="0"/>
                </a:lnTo>
                <a:lnTo>
                  <a:pt x="216549" y="11015"/>
                </a:lnTo>
                <a:lnTo>
                  <a:pt x="249693" y="11015"/>
                </a:lnTo>
                <a:lnTo>
                  <a:pt x="249693" y="0"/>
                </a:lnTo>
                <a:close/>
              </a:path>
              <a:path w="1198245" h="285750">
                <a:moveTo>
                  <a:pt x="293885" y="0"/>
                </a:moveTo>
                <a:lnTo>
                  <a:pt x="260741" y="0"/>
                </a:lnTo>
                <a:lnTo>
                  <a:pt x="260741" y="11015"/>
                </a:lnTo>
                <a:lnTo>
                  <a:pt x="293885" y="11015"/>
                </a:lnTo>
                <a:lnTo>
                  <a:pt x="293885" y="0"/>
                </a:lnTo>
                <a:close/>
              </a:path>
              <a:path w="1198245" h="285750">
                <a:moveTo>
                  <a:pt x="338076" y="0"/>
                </a:moveTo>
                <a:lnTo>
                  <a:pt x="304932" y="0"/>
                </a:lnTo>
                <a:lnTo>
                  <a:pt x="304932" y="11015"/>
                </a:lnTo>
                <a:lnTo>
                  <a:pt x="338076" y="11015"/>
                </a:lnTo>
                <a:lnTo>
                  <a:pt x="338076" y="0"/>
                </a:lnTo>
                <a:close/>
              </a:path>
              <a:path w="1198245" h="285750">
                <a:moveTo>
                  <a:pt x="382268" y="0"/>
                </a:moveTo>
                <a:lnTo>
                  <a:pt x="349124" y="0"/>
                </a:lnTo>
                <a:lnTo>
                  <a:pt x="349124" y="11015"/>
                </a:lnTo>
                <a:lnTo>
                  <a:pt x="382268" y="11015"/>
                </a:lnTo>
                <a:lnTo>
                  <a:pt x="382268" y="0"/>
                </a:lnTo>
                <a:close/>
              </a:path>
              <a:path w="1198245" h="285750">
                <a:moveTo>
                  <a:pt x="426460" y="0"/>
                </a:moveTo>
                <a:lnTo>
                  <a:pt x="393316" y="0"/>
                </a:lnTo>
                <a:lnTo>
                  <a:pt x="393316" y="11015"/>
                </a:lnTo>
                <a:lnTo>
                  <a:pt x="426460" y="11015"/>
                </a:lnTo>
                <a:lnTo>
                  <a:pt x="426460" y="0"/>
                </a:lnTo>
                <a:close/>
              </a:path>
              <a:path w="1198245" h="285750">
                <a:moveTo>
                  <a:pt x="470652" y="0"/>
                </a:moveTo>
                <a:lnTo>
                  <a:pt x="437508" y="0"/>
                </a:lnTo>
                <a:lnTo>
                  <a:pt x="437508" y="11015"/>
                </a:lnTo>
                <a:lnTo>
                  <a:pt x="470652" y="11015"/>
                </a:lnTo>
                <a:lnTo>
                  <a:pt x="470652" y="0"/>
                </a:lnTo>
                <a:close/>
              </a:path>
              <a:path w="1198245" h="285750">
                <a:moveTo>
                  <a:pt x="514843" y="0"/>
                </a:moveTo>
                <a:lnTo>
                  <a:pt x="481700" y="0"/>
                </a:lnTo>
                <a:lnTo>
                  <a:pt x="481700" y="11015"/>
                </a:lnTo>
                <a:lnTo>
                  <a:pt x="514843" y="11015"/>
                </a:lnTo>
                <a:lnTo>
                  <a:pt x="514843" y="0"/>
                </a:lnTo>
                <a:close/>
              </a:path>
              <a:path w="1198245" h="285750">
                <a:moveTo>
                  <a:pt x="559035" y="0"/>
                </a:moveTo>
                <a:lnTo>
                  <a:pt x="525891" y="0"/>
                </a:lnTo>
                <a:lnTo>
                  <a:pt x="525891" y="11015"/>
                </a:lnTo>
                <a:lnTo>
                  <a:pt x="559035" y="11015"/>
                </a:lnTo>
                <a:lnTo>
                  <a:pt x="559035" y="0"/>
                </a:lnTo>
                <a:close/>
              </a:path>
              <a:path w="1198245" h="285750">
                <a:moveTo>
                  <a:pt x="603227" y="0"/>
                </a:moveTo>
                <a:lnTo>
                  <a:pt x="570083" y="0"/>
                </a:lnTo>
                <a:lnTo>
                  <a:pt x="570083" y="11015"/>
                </a:lnTo>
                <a:lnTo>
                  <a:pt x="603227" y="11015"/>
                </a:lnTo>
                <a:lnTo>
                  <a:pt x="603227" y="0"/>
                </a:lnTo>
                <a:close/>
              </a:path>
              <a:path w="1198245" h="285750">
                <a:moveTo>
                  <a:pt x="647419" y="0"/>
                </a:moveTo>
                <a:lnTo>
                  <a:pt x="614275" y="0"/>
                </a:lnTo>
                <a:lnTo>
                  <a:pt x="614275" y="11015"/>
                </a:lnTo>
                <a:lnTo>
                  <a:pt x="647419" y="11015"/>
                </a:lnTo>
                <a:lnTo>
                  <a:pt x="647419" y="0"/>
                </a:lnTo>
                <a:close/>
              </a:path>
              <a:path w="1198245" h="285750">
                <a:moveTo>
                  <a:pt x="691611" y="0"/>
                </a:moveTo>
                <a:lnTo>
                  <a:pt x="658467" y="0"/>
                </a:lnTo>
                <a:lnTo>
                  <a:pt x="658467" y="11015"/>
                </a:lnTo>
                <a:lnTo>
                  <a:pt x="691611" y="11015"/>
                </a:lnTo>
                <a:lnTo>
                  <a:pt x="691611" y="0"/>
                </a:lnTo>
                <a:close/>
              </a:path>
              <a:path w="1198245" h="285750">
                <a:moveTo>
                  <a:pt x="735802" y="0"/>
                </a:moveTo>
                <a:lnTo>
                  <a:pt x="702659" y="0"/>
                </a:lnTo>
                <a:lnTo>
                  <a:pt x="702659" y="11015"/>
                </a:lnTo>
                <a:lnTo>
                  <a:pt x="735802" y="11015"/>
                </a:lnTo>
                <a:lnTo>
                  <a:pt x="735802" y="0"/>
                </a:lnTo>
                <a:close/>
              </a:path>
              <a:path w="1198245" h="285750">
                <a:moveTo>
                  <a:pt x="779994" y="0"/>
                </a:moveTo>
                <a:lnTo>
                  <a:pt x="746850" y="0"/>
                </a:lnTo>
                <a:lnTo>
                  <a:pt x="746850" y="11015"/>
                </a:lnTo>
                <a:lnTo>
                  <a:pt x="779994" y="11015"/>
                </a:lnTo>
                <a:lnTo>
                  <a:pt x="779994" y="0"/>
                </a:lnTo>
                <a:close/>
              </a:path>
              <a:path w="1198245" h="285750">
                <a:moveTo>
                  <a:pt x="824186" y="0"/>
                </a:moveTo>
                <a:lnTo>
                  <a:pt x="791042" y="0"/>
                </a:lnTo>
                <a:lnTo>
                  <a:pt x="791042" y="11015"/>
                </a:lnTo>
                <a:lnTo>
                  <a:pt x="824186" y="11015"/>
                </a:lnTo>
                <a:lnTo>
                  <a:pt x="824186" y="0"/>
                </a:lnTo>
                <a:close/>
              </a:path>
              <a:path w="1198245" h="285750">
                <a:moveTo>
                  <a:pt x="868378" y="0"/>
                </a:moveTo>
                <a:lnTo>
                  <a:pt x="835234" y="0"/>
                </a:lnTo>
                <a:lnTo>
                  <a:pt x="835234" y="11015"/>
                </a:lnTo>
                <a:lnTo>
                  <a:pt x="868378" y="11015"/>
                </a:lnTo>
                <a:lnTo>
                  <a:pt x="868378" y="0"/>
                </a:lnTo>
                <a:close/>
              </a:path>
              <a:path w="1198245" h="285750">
                <a:moveTo>
                  <a:pt x="912569" y="0"/>
                </a:moveTo>
                <a:lnTo>
                  <a:pt x="879426" y="0"/>
                </a:lnTo>
                <a:lnTo>
                  <a:pt x="879426" y="11015"/>
                </a:lnTo>
                <a:lnTo>
                  <a:pt x="912569" y="11015"/>
                </a:lnTo>
                <a:lnTo>
                  <a:pt x="912569" y="0"/>
                </a:lnTo>
                <a:close/>
              </a:path>
              <a:path w="1198245" h="285750">
                <a:moveTo>
                  <a:pt x="956761" y="0"/>
                </a:moveTo>
                <a:lnTo>
                  <a:pt x="923617" y="0"/>
                </a:lnTo>
                <a:lnTo>
                  <a:pt x="923617" y="11015"/>
                </a:lnTo>
                <a:lnTo>
                  <a:pt x="956761" y="11015"/>
                </a:lnTo>
                <a:lnTo>
                  <a:pt x="956761" y="0"/>
                </a:lnTo>
                <a:close/>
              </a:path>
              <a:path w="1198245" h="285750">
                <a:moveTo>
                  <a:pt x="1000953" y="0"/>
                </a:moveTo>
                <a:lnTo>
                  <a:pt x="967809" y="0"/>
                </a:lnTo>
                <a:lnTo>
                  <a:pt x="967809" y="11015"/>
                </a:lnTo>
                <a:lnTo>
                  <a:pt x="1000953" y="11015"/>
                </a:lnTo>
                <a:lnTo>
                  <a:pt x="1000953" y="0"/>
                </a:lnTo>
                <a:close/>
              </a:path>
              <a:path w="1198245" h="285750">
                <a:moveTo>
                  <a:pt x="1045145" y="0"/>
                </a:moveTo>
                <a:lnTo>
                  <a:pt x="1012001" y="0"/>
                </a:lnTo>
                <a:lnTo>
                  <a:pt x="1012001" y="11015"/>
                </a:lnTo>
                <a:lnTo>
                  <a:pt x="1045145" y="11015"/>
                </a:lnTo>
                <a:lnTo>
                  <a:pt x="1045145" y="0"/>
                </a:lnTo>
                <a:close/>
              </a:path>
              <a:path w="1198245" h="285750">
                <a:moveTo>
                  <a:pt x="1066027" y="274241"/>
                </a:moveTo>
                <a:lnTo>
                  <a:pt x="1052704" y="274241"/>
                </a:lnTo>
                <a:lnTo>
                  <a:pt x="1051493" y="274739"/>
                </a:lnTo>
                <a:lnTo>
                  <a:pt x="1051493" y="285257"/>
                </a:lnTo>
                <a:lnTo>
                  <a:pt x="1054981" y="285257"/>
                </a:lnTo>
                <a:lnTo>
                  <a:pt x="1066027" y="274241"/>
                </a:lnTo>
                <a:close/>
              </a:path>
              <a:path w="1198245" h="285750">
                <a:moveTo>
                  <a:pt x="1071359" y="253353"/>
                </a:moveTo>
                <a:lnTo>
                  <a:pt x="1048779" y="275854"/>
                </a:lnTo>
                <a:lnTo>
                  <a:pt x="1051493" y="274739"/>
                </a:lnTo>
                <a:lnTo>
                  <a:pt x="1051493" y="274241"/>
                </a:lnTo>
                <a:lnTo>
                  <a:pt x="1066027" y="274241"/>
                </a:lnTo>
                <a:lnTo>
                  <a:pt x="1079161" y="261143"/>
                </a:lnTo>
                <a:lnTo>
                  <a:pt x="1071359" y="253353"/>
                </a:lnTo>
                <a:close/>
              </a:path>
              <a:path w="1198245" h="285750">
                <a:moveTo>
                  <a:pt x="1052704" y="274241"/>
                </a:moveTo>
                <a:lnTo>
                  <a:pt x="1051493" y="274241"/>
                </a:lnTo>
                <a:lnTo>
                  <a:pt x="1051493" y="274739"/>
                </a:lnTo>
                <a:lnTo>
                  <a:pt x="1052704" y="274241"/>
                </a:lnTo>
                <a:close/>
              </a:path>
              <a:path w="1198245" h="285750">
                <a:moveTo>
                  <a:pt x="1102614" y="222194"/>
                </a:moveTo>
                <a:lnTo>
                  <a:pt x="1079161" y="245564"/>
                </a:lnTo>
                <a:lnTo>
                  <a:pt x="1087011" y="253353"/>
                </a:lnTo>
                <a:lnTo>
                  <a:pt x="1110415" y="229982"/>
                </a:lnTo>
                <a:lnTo>
                  <a:pt x="1102614" y="222194"/>
                </a:lnTo>
                <a:close/>
              </a:path>
              <a:path w="1198245" h="285750">
                <a:moveTo>
                  <a:pt x="1133868" y="191035"/>
                </a:moveTo>
                <a:lnTo>
                  <a:pt x="1110415" y="214405"/>
                </a:lnTo>
                <a:lnTo>
                  <a:pt x="1118216" y="222194"/>
                </a:lnTo>
                <a:lnTo>
                  <a:pt x="1141669" y="198828"/>
                </a:lnTo>
                <a:lnTo>
                  <a:pt x="1133868" y="191035"/>
                </a:lnTo>
                <a:close/>
              </a:path>
              <a:path w="1198245" h="285750">
                <a:moveTo>
                  <a:pt x="1165122" y="159881"/>
                </a:moveTo>
                <a:lnTo>
                  <a:pt x="1141669" y="183247"/>
                </a:lnTo>
                <a:lnTo>
                  <a:pt x="1149470" y="191035"/>
                </a:lnTo>
                <a:lnTo>
                  <a:pt x="1172923" y="167670"/>
                </a:lnTo>
                <a:lnTo>
                  <a:pt x="1165122" y="159881"/>
                </a:lnTo>
                <a:close/>
              </a:path>
              <a:path w="1198245" h="285750">
                <a:moveTo>
                  <a:pt x="1182396" y="142629"/>
                </a:moveTo>
                <a:lnTo>
                  <a:pt x="1172923" y="152088"/>
                </a:lnTo>
                <a:lnTo>
                  <a:pt x="1180724" y="159881"/>
                </a:lnTo>
                <a:lnTo>
                  <a:pt x="1194119" y="146522"/>
                </a:lnTo>
                <a:lnTo>
                  <a:pt x="1186297" y="146522"/>
                </a:lnTo>
                <a:lnTo>
                  <a:pt x="1182396" y="142629"/>
                </a:lnTo>
                <a:close/>
              </a:path>
              <a:path w="1198245" h="285750">
                <a:moveTo>
                  <a:pt x="1186297" y="138733"/>
                </a:moveTo>
                <a:lnTo>
                  <a:pt x="1182396" y="142629"/>
                </a:lnTo>
                <a:lnTo>
                  <a:pt x="1186297" y="146522"/>
                </a:lnTo>
                <a:lnTo>
                  <a:pt x="1186297" y="138733"/>
                </a:lnTo>
                <a:close/>
              </a:path>
              <a:path w="1198245" h="285750">
                <a:moveTo>
                  <a:pt x="1194115" y="138733"/>
                </a:moveTo>
                <a:lnTo>
                  <a:pt x="1186297" y="138733"/>
                </a:lnTo>
                <a:lnTo>
                  <a:pt x="1186297" y="146522"/>
                </a:lnTo>
                <a:lnTo>
                  <a:pt x="1194119" y="146522"/>
                </a:lnTo>
                <a:lnTo>
                  <a:pt x="1198023" y="142628"/>
                </a:lnTo>
                <a:lnTo>
                  <a:pt x="1194115" y="138733"/>
                </a:lnTo>
                <a:close/>
              </a:path>
              <a:path w="1198245" h="285750">
                <a:moveTo>
                  <a:pt x="1184068" y="128722"/>
                </a:moveTo>
                <a:lnTo>
                  <a:pt x="1176266" y="136511"/>
                </a:lnTo>
                <a:lnTo>
                  <a:pt x="1182397" y="142628"/>
                </a:lnTo>
                <a:lnTo>
                  <a:pt x="1186297" y="138733"/>
                </a:lnTo>
                <a:lnTo>
                  <a:pt x="1194115" y="138733"/>
                </a:lnTo>
                <a:lnTo>
                  <a:pt x="1184068" y="128722"/>
                </a:lnTo>
                <a:close/>
              </a:path>
              <a:path w="1198245" h="285750">
                <a:moveTo>
                  <a:pt x="1152814" y="97563"/>
                </a:moveTo>
                <a:lnTo>
                  <a:pt x="1145012" y="105352"/>
                </a:lnTo>
                <a:lnTo>
                  <a:pt x="1168465" y="128722"/>
                </a:lnTo>
                <a:lnTo>
                  <a:pt x="1176266" y="120934"/>
                </a:lnTo>
                <a:lnTo>
                  <a:pt x="1152814" y="97563"/>
                </a:lnTo>
                <a:close/>
              </a:path>
              <a:path w="1198245" h="285750">
                <a:moveTo>
                  <a:pt x="1121608" y="66405"/>
                </a:moveTo>
                <a:lnTo>
                  <a:pt x="1113758" y="74193"/>
                </a:lnTo>
                <a:lnTo>
                  <a:pt x="1137211" y="97563"/>
                </a:lnTo>
                <a:lnTo>
                  <a:pt x="1145012" y="89775"/>
                </a:lnTo>
                <a:lnTo>
                  <a:pt x="1121608" y="66405"/>
                </a:lnTo>
                <a:close/>
              </a:path>
              <a:path w="1198245" h="285750">
                <a:moveTo>
                  <a:pt x="1090354" y="35246"/>
                </a:moveTo>
                <a:lnTo>
                  <a:pt x="1082504" y="43034"/>
                </a:lnTo>
                <a:lnTo>
                  <a:pt x="1105957" y="66405"/>
                </a:lnTo>
                <a:lnTo>
                  <a:pt x="1113758" y="58616"/>
                </a:lnTo>
                <a:lnTo>
                  <a:pt x="1090354" y="35246"/>
                </a:lnTo>
                <a:close/>
              </a:path>
              <a:path w="1198245" h="285750">
                <a:moveTo>
                  <a:pt x="1059100" y="4087"/>
                </a:moveTo>
                <a:lnTo>
                  <a:pt x="1051299" y="11880"/>
                </a:lnTo>
                <a:lnTo>
                  <a:pt x="1074703" y="35246"/>
                </a:lnTo>
                <a:lnTo>
                  <a:pt x="1082504" y="27457"/>
                </a:lnTo>
                <a:lnTo>
                  <a:pt x="1059100" y="4087"/>
                </a:lnTo>
                <a:close/>
              </a:path>
              <a:path w="1198245" h="285750">
                <a:moveTo>
                  <a:pt x="1040445" y="274241"/>
                </a:moveTo>
                <a:lnTo>
                  <a:pt x="1007301" y="274241"/>
                </a:lnTo>
                <a:lnTo>
                  <a:pt x="1007301" y="285257"/>
                </a:lnTo>
                <a:lnTo>
                  <a:pt x="1040445" y="285257"/>
                </a:lnTo>
                <a:lnTo>
                  <a:pt x="1040445" y="274241"/>
                </a:lnTo>
                <a:close/>
              </a:path>
              <a:path w="1198245" h="285750">
                <a:moveTo>
                  <a:pt x="996253" y="274241"/>
                </a:moveTo>
                <a:lnTo>
                  <a:pt x="963109" y="274241"/>
                </a:lnTo>
                <a:lnTo>
                  <a:pt x="963109" y="285257"/>
                </a:lnTo>
                <a:lnTo>
                  <a:pt x="996253" y="285257"/>
                </a:lnTo>
                <a:lnTo>
                  <a:pt x="996253" y="274241"/>
                </a:lnTo>
                <a:close/>
              </a:path>
              <a:path w="1198245" h="285750">
                <a:moveTo>
                  <a:pt x="952061" y="274241"/>
                </a:moveTo>
                <a:lnTo>
                  <a:pt x="918917" y="274241"/>
                </a:lnTo>
                <a:lnTo>
                  <a:pt x="918917" y="285257"/>
                </a:lnTo>
                <a:lnTo>
                  <a:pt x="952061" y="285257"/>
                </a:lnTo>
                <a:lnTo>
                  <a:pt x="952061" y="274241"/>
                </a:lnTo>
                <a:close/>
              </a:path>
              <a:path w="1198245" h="285750">
                <a:moveTo>
                  <a:pt x="907869" y="274241"/>
                </a:moveTo>
                <a:lnTo>
                  <a:pt x="874725" y="274241"/>
                </a:lnTo>
                <a:lnTo>
                  <a:pt x="874725" y="285257"/>
                </a:lnTo>
                <a:lnTo>
                  <a:pt x="907869" y="285257"/>
                </a:lnTo>
                <a:lnTo>
                  <a:pt x="907869" y="274241"/>
                </a:lnTo>
                <a:close/>
              </a:path>
              <a:path w="1198245" h="285750">
                <a:moveTo>
                  <a:pt x="863677" y="274241"/>
                </a:moveTo>
                <a:lnTo>
                  <a:pt x="830534" y="274241"/>
                </a:lnTo>
                <a:lnTo>
                  <a:pt x="830534" y="285257"/>
                </a:lnTo>
                <a:lnTo>
                  <a:pt x="863677" y="285257"/>
                </a:lnTo>
                <a:lnTo>
                  <a:pt x="863677" y="274241"/>
                </a:lnTo>
                <a:close/>
              </a:path>
              <a:path w="1198245" h="285750">
                <a:moveTo>
                  <a:pt x="819486" y="274241"/>
                </a:moveTo>
                <a:lnTo>
                  <a:pt x="786342" y="274241"/>
                </a:lnTo>
                <a:lnTo>
                  <a:pt x="786342" y="285257"/>
                </a:lnTo>
                <a:lnTo>
                  <a:pt x="819486" y="285257"/>
                </a:lnTo>
                <a:lnTo>
                  <a:pt x="819486" y="274241"/>
                </a:lnTo>
                <a:close/>
              </a:path>
              <a:path w="1198245" h="285750">
                <a:moveTo>
                  <a:pt x="775294" y="274241"/>
                </a:moveTo>
                <a:lnTo>
                  <a:pt x="742150" y="274241"/>
                </a:lnTo>
                <a:lnTo>
                  <a:pt x="742150" y="285257"/>
                </a:lnTo>
                <a:lnTo>
                  <a:pt x="775294" y="285257"/>
                </a:lnTo>
                <a:lnTo>
                  <a:pt x="775294" y="274241"/>
                </a:lnTo>
                <a:close/>
              </a:path>
              <a:path w="1198245" h="285750">
                <a:moveTo>
                  <a:pt x="731102" y="274241"/>
                </a:moveTo>
                <a:lnTo>
                  <a:pt x="697958" y="274241"/>
                </a:lnTo>
                <a:lnTo>
                  <a:pt x="697958" y="285257"/>
                </a:lnTo>
                <a:lnTo>
                  <a:pt x="731102" y="285257"/>
                </a:lnTo>
                <a:lnTo>
                  <a:pt x="731102" y="274241"/>
                </a:lnTo>
                <a:close/>
              </a:path>
              <a:path w="1198245" h="285750">
                <a:moveTo>
                  <a:pt x="686910" y="274241"/>
                </a:moveTo>
                <a:lnTo>
                  <a:pt x="653767" y="274241"/>
                </a:lnTo>
                <a:lnTo>
                  <a:pt x="653767" y="285257"/>
                </a:lnTo>
                <a:lnTo>
                  <a:pt x="686910" y="285257"/>
                </a:lnTo>
                <a:lnTo>
                  <a:pt x="686910" y="274241"/>
                </a:lnTo>
                <a:close/>
              </a:path>
              <a:path w="1198245" h="285750">
                <a:moveTo>
                  <a:pt x="642719" y="274241"/>
                </a:moveTo>
                <a:lnTo>
                  <a:pt x="609575" y="274241"/>
                </a:lnTo>
                <a:lnTo>
                  <a:pt x="609575" y="285257"/>
                </a:lnTo>
                <a:lnTo>
                  <a:pt x="642719" y="285257"/>
                </a:lnTo>
                <a:lnTo>
                  <a:pt x="642719" y="274241"/>
                </a:lnTo>
                <a:close/>
              </a:path>
              <a:path w="1198245" h="285750">
                <a:moveTo>
                  <a:pt x="598527" y="274241"/>
                </a:moveTo>
                <a:lnTo>
                  <a:pt x="565383" y="274241"/>
                </a:lnTo>
                <a:lnTo>
                  <a:pt x="565383" y="285257"/>
                </a:lnTo>
                <a:lnTo>
                  <a:pt x="598527" y="285257"/>
                </a:lnTo>
                <a:lnTo>
                  <a:pt x="598527" y="274241"/>
                </a:lnTo>
                <a:close/>
              </a:path>
              <a:path w="1198245" h="285750">
                <a:moveTo>
                  <a:pt x="554335" y="274241"/>
                </a:moveTo>
                <a:lnTo>
                  <a:pt x="521191" y="274241"/>
                </a:lnTo>
                <a:lnTo>
                  <a:pt x="521191" y="285257"/>
                </a:lnTo>
                <a:lnTo>
                  <a:pt x="554335" y="285257"/>
                </a:lnTo>
                <a:lnTo>
                  <a:pt x="554335" y="274241"/>
                </a:lnTo>
                <a:close/>
              </a:path>
              <a:path w="1198245" h="285750">
                <a:moveTo>
                  <a:pt x="510143" y="274241"/>
                </a:moveTo>
                <a:lnTo>
                  <a:pt x="476999" y="274241"/>
                </a:lnTo>
                <a:lnTo>
                  <a:pt x="476999" y="285257"/>
                </a:lnTo>
                <a:lnTo>
                  <a:pt x="510143" y="285257"/>
                </a:lnTo>
                <a:lnTo>
                  <a:pt x="510143" y="274241"/>
                </a:lnTo>
                <a:close/>
              </a:path>
              <a:path w="1198245" h="285750">
                <a:moveTo>
                  <a:pt x="465951" y="274241"/>
                </a:moveTo>
                <a:lnTo>
                  <a:pt x="432808" y="274241"/>
                </a:lnTo>
                <a:lnTo>
                  <a:pt x="432808" y="285257"/>
                </a:lnTo>
                <a:lnTo>
                  <a:pt x="465951" y="285257"/>
                </a:lnTo>
                <a:lnTo>
                  <a:pt x="465951" y="274241"/>
                </a:lnTo>
                <a:close/>
              </a:path>
              <a:path w="1198245" h="285750">
                <a:moveTo>
                  <a:pt x="421760" y="274241"/>
                </a:moveTo>
                <a:lnTo>
                  <a:pt x="388616" y="274241"/>
                </a:lnTo>
                <a:lnTo>
                  <a:pt x="388616" y="285257"/>
                </a:lnTo>
                <a:lnTo>
                  <a:pt x="421760" y="285257"/>
                </a:lnTo>
                <a:lnTo>
                  <a:pt x="421760" y="274241"/>
                </a:lnTo>
                <a:close/>
              </a:path>
              <a:path w="1198245" h="285750">
                <a:moveTo>
                  <a:pt x="377568" y="274241"/>
                </a:moveTo>
                <a:lnTo>
                  <a:pt x="344424" y="274241"/>
                </a:lnTo>
                <a:lnTo>
                  <a:pt x="344424" y="285257"/>
                </a:lnTo>
                <a:lnTo>
                  <a:pt x="377568" y="285257"/>
                </a:lnTo>
                <a:lnTo>
                  <a:pt x="377568" y="274241"/>
                </a:lnTo>
                <a:close/>
              </a:path>
              <a:path w="1198245" h="285750">
                <a:moveTo>
                  <a:pt x="333376" y="274241"/>
                </a:moveTo>
                <a:lnTo>
                  <a:pt x="300232" y="274241"/>
                </a:lnTo>
                <a:lnTo>
                  <a:pt x="300232" y="285257"/>
                </a:lnTo>
                <a:lnTo>
                  <a:pt x="333376" y="285257"/>
                </a:lnTo>
                <a:lnTo>
                  <a:pt x="333376" y="274241"/>
                </a:lnTo>
                <a:close/>
              </a:path>
              <a:path w="1198245" h="285750">
                <a:moveTo>
                  <a:pt x="289184" y="274241"/>
                </a:moveTo>
                <a:lnTo>
                  <a:pt x="256040" y="274241"/>
                </a:lnTo>
                <a:lnTo>
                  <a:pt x="256040" y="285257"/>
                </a:lnTo>
                <a:lnTo>
                  <a:pt x="289184" y="285257"/>
                </a:lnTo>
                <a:lnTo>
                  <a:pt x="289184" y="274241"/>
                </a:lnTo>
                <a:close/>
              </a:path>
              <a:path w="1198245" h="285750">
                <a:moveTo>
                  <a:pt x="244993" y="274241"/>
                </a:moveTo>
                <a:lnTo>
                  <a:pt x="211849" y="274241"/>
                </a:lnTo>
                <a:lnTo>
                  <a:pt x="211849" y="285257"/>
                </a:lnTo>
                <a:lnTo>
                  <a:pt x="244993" y="285257"/>
                </a:lnTo>
                <a:lnTo>
                  <a:pt x="244993" y="274241"/>
                </a:lnTo>
                <a:close/>
              </a:path>
              <a:path w="1198245" h="285750">
                <a:moveTo>
                  <a:pt x="200801" y="274241"/>
                </a:moveTo>
                <a:lnTo>
                  <a:pt x="167657" y="274241"/>
                </a:lnTo>
                <a:lnTo>
                  <a:pt x="167657" y="285257"/>
                </a:lnTo>
                <a:lnTo>
                  <a:pt x="200801" y="285257"/>
                </a:lnTo>
                <a:lnTo>
                  <a:pt x="200801" y="274241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298121" y="161548"/>
            <a:ext cx="105813" cy="10553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7323210" y="167757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4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1173841" y="6555545"/>
            <a:ext cx="2216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72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4955540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Gestione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La gestione patrimoniale dei beni e degli inventari</a:t>
            </a:r>
            <a:r>
              <a:rPr sz="1600" b="0" spc="65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(5/5)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51532" y="1988820"/>
            <a:ext cx="8856345" cy="0"/>
          </a:xfrm>
          <a:custGeom>
            <a:avLst/>
            <a:gdLst/>
            <a:ahLst/>
            <a:cxnLst/>
            <a:rect l="l" t="t" r="r" b="b"/>
            <a:pathLst>
              <a:path w="8856345">
                <a:moveTo>
                  <a:pt x="0" y="0"/>
                </a:moveTo>
                <a:lnTo>
                  <a:pt x="8855964" y="0"/>
                </a:lnTo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467482" y="1193224"/>
            <a:ext cx="8587740" cy="65913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Nel</a:t>
            </a:r>
            <a:r>
              <a:rPr sz="1600" spc="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nuovo</a:t>
            </a:r>
            <a:r>
              <a:rPr sz="1600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Regolamento</a:t>
            </a:r>
            <a:r>
              <a:rPr sz="1600" spc="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sono</a:t>
            </a:r>
            <a:r>
              <a:rPr sz="1600" spc="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precisate</a:t>
            </a:r>
            <a:r>
              <a:rPr sz="1600" spc="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le</a:t>
            </a:r>
            <a:r>
              <a:rPr sz="1600" spc="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modalità</a:t>
            </a:r>
            <a:r>
              <a:rPr sz="1600" b="1" spc="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600" b="1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eliminazione</a:t>
            </a:r>
            <a:r>
              <a:rPr sz="1600" b="1" spc="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dei</a:t>
            </a:r>
            <a:r>
              <a:rPr sz="1600" b="1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beni</a:t>
            </a:r>
            <a:r>
              <a:rPr sz="1600" b="1" spc="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dall'inventario,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vendita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di materiali fuori uso e di beni non più</a:t>
            </a:r>
            <a:r>
              <a:rPr sz="1600" b="1" spc="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utilizzabili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29768" y="1293888"/>
            <a:ext cx="1566671" cy="627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2855" y="1417281"/>
            <a:ext cx="918971" cy="4221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55676" y="1319783"/>
            <a:ext cx="1464945" cy="525780"/>
          </a:xfrm>
          <a:prstGeom prst="rect">
            <a:avLst/>
          </a:prstGeom>
          <a:solidFill>
            <a:srgbClr val="28649C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Times New Roman"/>
              <a:cs typeface="Times New Roman"/>
            </a:endParaRPr>
          </a:p>
          <a:p>
            <a:pPr marL="414655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Inventari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9188" y="1061973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1F487C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28116" y="816863"/>
            <a:ext cx="519684" cy="5044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54351" y="1255763"/>
            <a:ext cx="210413" cy="5699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80260" y="1336547"/>
            <a:ext cx="108585" cy="467995"/>
          </a:xfrm>
          <a:custGeom>
            <a:avLst/>
            <a:gdLst/>
            <a:ahLst/>
            <a:cxnLst/>
            <a:rect l="l" t="t" r="r" b="b"/>
            <a:pathLst>
              <a:path w="108585" h="467994">
                <a:moveTo>
                  <a:pt x="0" y="0"/>
                </a:moveTo>
                <a:lnTo>
                  <a:pt x="0" y="467867"/>
                </a:lnTo>
                <a:lnTo>
                  <a:pt x="108203" y="233934"/>
                </a:lnTo>
                <a:lnTo>
                  <a:pt x="0" y="0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45108" y="2034552"/>
            <a:ext cx="4389120" cy="6827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57172" y="2164041"/>
            <a:ext cx="3364991" cy="47552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71016" y="2060448"/>
            <a:ext cx="4287520" cy="581025"/>
          </a:xfrm>
          <a:custGeom>
            <a:avLst/>
            <a:gdLst/>
            <a:ahLst/>
            <a:cxnLst/>
            <a:rect l="l" t="t" r="r" b="b"/>
            <a:pathLst>
              <a:path w="4287520" h="581025">
                <a:moveTo>
                  <a:pt x="4190238" y="0"/>
                </a:moveTo>
                <a:lnTo>
                  <a:pt x="96774" y="0"/>
                </a:lnTo>
                <a:lnTo>
                  <a:pt x="59096" y="7602"/>
                </a:lnTo>
                <a:lnTo>
                  <a:pt x="28336" y="28336"/>
                </a:lnTo>
                <a:lnTo>
                  <a:pt x="7602" y="59096"/>
                </a:lnTo>
                <a:lnTo>
                  <a:pt x="0" y="96774"/>
                </a:lnTo>
                <a:lnTo>
                  <a:pt x="0" y="483869"/>
                </a:lnTo>
                <a:lnTo>
                  <a:pt x="7602" y="521547"/>
                </a:lnTo>
                <a:lnTo>
                  <a:pt x="28336" y="552307"/>
                </a:lnTo>
                <a:lnTo>
                  <a:pt x="59096" y="573041"/>
                </a:lnTo>
                <a:lnTo>
                  <a:pt x="96774" y="580643"/>
                </a:lnTo>
                <a:lnTo>
                  <a:pt x="4190238" y="580643"/>
                </a:lnTo>
                <a:lnTo>
                  <a:pt x="4227915" y="573041"/>
                </a:lnTo>
                <a:lnTo>
                  <a:pt x="4258675" y="552307"/>
                </a:lnTo>
                <a:lnTo>
                  <a:pt x="4279409" y="521547"/>
                </a:lnTo>
                <a:lnTo>
                  <a:pt x="4287012" y="483869"/>
                </a:lnTo>
                <a:lnTo>
                  <a:pt x="4287012" y="96774"/>
                </a:lnTo>
                <a:lnTo>
                  <a:pt x="4279409" y="59096"/>
                </a:lnTo>
                <a:lnTo>
                  <a:pt x="4258675" y="28336"/>
                </a:lnTo>
                <a:lnTo>
                  <a:pt x="4227915" y="7602"/>
                </a:lnTo>
                <a:lnTo>
                  <a:pt x="4190238" y="0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877314" y="2225801"/>
            <a:ext cx="30746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Eliminazione dei beni</a:t>
            </a:r>
            <a:r>
              <a:rPr sz="1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dell'inventario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52450" y="2061210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80" h="576580">
                <a:moveTo>
                  <a:pt x="0" y="288036"/>
                </a:moveTo>
                <a:lnTo>
                  <a:pt x="3769" y="241302"/>
                </a:lnTo>
                <a:lnTo>
                  <a:pt x="14684" y="196973"/>
                </a:lnTo>
                <a:lnTo>
                  <a:pt x="32149" y="155643"/>
                </a:lnTo>
                <a:lnTo>
                  <a:pt x="55573" y="117902"/>
                </a:lnTo>
                <a:lnTo>
                  <a:pt x="84362" y="84343"/>
                </a:lnTo>
                <a:lnTo>
                  <a:pt x="117924" y="55558"/>
                </a:lnTo>
                <a:lnTo>
                  <a:pt x="155665" y="32140"/>
                </a:lnTo>
                <a:lnTo>
                  <a:pt x="196993" y="14679"/>
                </a:lnTo>
                <a:lnTo>
                  <a:pt x="241314" y="3768"/>
                </a:lnTo>
                <a:lnTo>
                  <a:pt x="288036" y="0"/>
                </a:lnTo>
                <a:lnTo>
                  <a:pt x="334757" y="3768"/>
                </a:lnTo>
                <a:lnTo>
                  <a:pt x="379078" y="14679"/>
                </a:lnTo>
                <a:lnTo>
                  <a:pt x="420406" y="32140"/>
                </a:lnTo>
                <a:lnTo>
                  <a:pt x="458147" y="55558"/>
                </a:lnTo>
                <a:lnTo>
                  <a:pt x="491709" y="84343"/>
                </a:lnTo>
                <a:lnTo>
                  <a:pt x="520498" y="117902"/>
                </a:lnTo>
                <a:lnTo>
                  <a:pt x="543922" y="155643"/>
                </a:lnTo>
                <a:lnTo>
                  <a:pt x="561387" y="196973"/>
                </a:lnTo>
                <a:lnTo>
                  <a:pt x="572302" y="241302"/>
                </a:lnTo>
                <a:lnTo>
                  <a:pt x="576072" y="288036"/>
                </a:lnTo>
                <a:lnTo>
                  <a:pt x="572302" y="334769"/>
                </a:lnTo>
                <a:lnTo>
                  <a:pt x="561387" y="379098"/>
                </a:lnTo>
                <a:lnTo>
                  <a:pt x="543922" y="420428"/>
                </a:lnTo>
                <a:lnTo>
                  <a:pt x="520498" y="458169"/>
                </a:lnTo>
                <a:lnTo>
                  <a:pt x="491709" y="491728"/>
                </a:lnTo>
                <a:lnTo>
                  <a:pt x="458147" y="520513"/>
                </a:lnTo>
                <a:lnTo>
                  <a:pt x="420406" y="543931"/>
                </a:lnTo>
                <a:lnTo>
                  <a:pt x="379078" y="561392"/>
                </a:lnTo>
                <a:lnTo>
                  <a:pt x="334757" y="572303"/>
                </a:lnTo>
                <a:lnTo>
                  <a:pt x="288036" y="576072"/>
                </a:lnTo>
                <a:lnTo>
                  <a:pt x="241314" y="572303"/>
                </a:lnTo>
                <a:lnTo>
                  <a:pt x="196993" y="561392"/>
                </a:lnTo>
                <a:lnTo>
                  <a:pt x="155665" y="543931"/>
                </a:lnTo>
                <a:lnTo>
                  <a:pt x="117924" y="520513"/>
                </a:lnTo>
                <a:lnTo>
                  <a:pt x="84362" y="491728"/>
                </a:lnTo>
                <a:lnTo>
                  <a:pt x="55573" y="458169"/>
                </a:lnTo>
                <a:lnTo>
                  <a:pt x="32149" y="420428"/>
                </a:lnTo>
                <a:lnTo>
                  <a:pt x="14684" y="379098"/>
                </a:lnTo>
                <a:lnTo>
                  <a:pt x="3769" y="334769"/>
                </a:lnTo>
                <a:lnTo>
                  <a:pt x="0" y="288036"/>
                </a:lnTo>
                <a:close/>
              </a:path>
            </a:pathLst>
          </a:custGeom>
          <a:ln w="28955">
            <a:solidFill>
              <a:srgbClr val="FBD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2272" y="2168651"/>
            <a:ext cx="373379" cy="3733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40017" y="2061210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79" h="576580">
                <a:moveTo>
                  <a:pt x="0" y="288036"/>
                </a:moveTo>
                <a:lnTo>
                  <a:pt x="3768" y="241302"/>
                </a:lnTo>
                <a:lnTo>
                  <a:pt x="14679" y="196973"/>
                </a:lnTo>
                <a:lnTo>
                  <a:pt x="32140" y="155643"/>
                </a:lnTo>
                <a:lnTo>
                  <a:pt x="55558" y="117902"/>
                </a:lnTo>
                <a:lnTo>
                  <a:pt x="84343" y="84343"/>
                </a:lnTo>
                <a:lnTo>
                  <a:pt x="117902" y="55558"/>
                </a:lnTo>
                <a:lnTo>
                  <a:pt x="155643" y="32140"/>
                </a:lnTo>
                <a:lnTo>
                  <a:pt x="196973" y="14679"/>
                </a:lnTo>
                <a:lnTo>
                  <a:pt x="241302" y="3768"/>
                </a:lnTo>
                <a:lnTo>
                  <a:pt x="288036" y="0"/>
                </a:lnTo>
                <a:lnTo>
                  <a:pt x="334769" y="3768"/>
                </a:lnTo>
                <a:lnTo>
                  <a:pt x="379098" y="14679"/>
                </a:lnTo>
                <a:lnTo>
                  <a:pt x="420428" y="32140"/>
                </a:lnTo>
                <a:lnTo>
                  <a:pt x="458169" y="55558"/>
                </a:lnTo>
                <a:lnTo>
                  <a:pt x="491728" y="84343"/>
                </a:lnTo>
                <a:lnTo>
                  <a:pt x="520513" y="117902"/>
                </a:lnTo>
                <a:lnTo>
                  <a:pt x="543931" y="155643"/>
                </a:lnTo>
                <a:lnTo>
                  <a:pt x="561392" y="196973"/>
                </a:lnTo>
                <a:lnTo>
                  <a:pt x="572303" y="241302"/>
                </a:lnTo>
                <a:lnTo>
                  <a:pt x="576072" y="288036"/>
                </a:lnTo>
                <a:lnTo>
                  <a:pt x="572303" y="334769"/>
                </a:lnTo>
                <a:lnTo>
                  <a:pt x="561392" y="379098"/>
                </a:lnTo>
                <a:lnTo>
                  <a:pt x="543931" y="420428"/>
                </a:lnTo>
                <a:lnTo>
                  <a:pt x="520513" y="458169"/>
                </a:lnTo>
                <a:lnTo>
                  <a:pt x="491728" y="491728"/>
                </a:lnTo>
                <a:lnTo>
                  <a:pt x="458169" y="520513"/>
                </a:lnTo>
                <a:lnTo>
                  <a:pt x="420428" y="543931"/>
                </a:lnTo>
                <a:lnTo>
                  <a:pt x="379098" y="561392"/>
                </a:lnTo>
                <a:lnTo>
                  <a:pt x="334769" y="572303"/>
                </a:lnTo>
                <a:lnTo>
                  <a:pt x="288036" y="576072"/>
                </a:lnTo>
                <a:lnTo>
                  <a:pt x="241302" y="572303"/>
                </a:lnTo>
                <a:lnTo>
                  <a:pt x="196973" y="561392"/>
                </a:lnTo>
                <a:lnTo>
                  <a:pt x="155643" y="543931"/>
                </a:lnTo>
                <a:lnTo>
                  <a:pt x="117902" y="520513"/>
                </a:lnTo>
                <a:lnTo>
                  <a:pt x="84343" y="491728"/>
                </a:lnTo>
                <a:lnTo>
                  <a:pt x="55558" y="458169"/>
                </a:lnTo>
                <a:lnTo>
                  <a:pt x="32140" y="420428"/>
                </a:lnTo>
                <a:lnTo>
                  <a:pt x="14679" y="379098"/>
                </a:lnTo>
                <a:lnTo>
                  <a:pt x="3768" y="334769"/>
                </a:lnTo>
                <a:lnTo>
                  <a:pt x="0" y="288036"/>
                </a:lnTo>
                <a:close/>
              </a:path>
            </a:pathLst>
          </a:custGeom>
          <a:ln w="28956">
            <a:solidFill>
              <a:srgbClr val="FBD4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91071" y="2135123"/>
            <a:ext cx="463296" cy="4632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44868" y="2034539"/>
            <a:ext cx="4389120" cy="6812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036307" y="2054339"/>
            <a:ext cx="4250436" cy="6888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970776" y="2060448"/>
            <a:ext cx="4287520" cy="579120"/>
          </a:xfrm>
          <a:custGeom>
            <a:avLst/>
            <a:gdLst/>
            <a:ahLst/>
            <a:cxnLst/>
            <a:rect l="l" t="t" r="r" b="b"/>
            <a:pathLst>
              <a:path w="4287520" h="579119">
                <a:moveTo>
                  <a:pt x="4190492" y="0"/>
                </a:moveTo>
                <a:lnTo>
                  <a:pt x="96520" y="0"/>
                </a:lnTo>
                <a:lnTo>
                  <a:pt x="58935" y="7580"/>
                </a:lnTo>
                <a:lnTo>
                  <a:pt x="28257" y="28257"/>
                </a:lnTo>
                <a:lnTo>
                  <a:pt x="7580" y="58935"/>
                </a:lnTo>
                <a:lnTo>
                  <a:pt x="0" y="96519"/>
                </a:lnTo>
                <a:lnTo>
                  <a:pt x="0" y="482600"/>
                </a:lnTo>
                <a:lnTo>
                  <a:pt x="7580" y="520184"/>
                </a:lnTo>
                <a:lnTo>
                  <a:pt x="28257" y="550862"/>
                </a:lnTo>
                <a:lnTo>
                  <a:pt x="58935" y="571539"/>
                </a:lnTo>
                <a:lnTo>
                  <a:pt x="96520" y="579119"/>
                </a:lnTo>
                <a:lnTo>
                  <a:pt x="4190492" y="579119"/>
                </a:lnTo>
                <a:lnTo>
                  <a:pt x="4228076" y="571539"/>
                </a:lnTo>
                <a:lnTo>
                  <a:pt x="4258754" y="550862"/>
                </a:lnTo>
                <a:lnTo>
                  <a:pt x="4279431" y="520184"/>
                </a:lnTo>
                <a:lnTo>
                  <a:pt x="4287012" y="482600"/>
                </a:lnTo>
                <a:lnTo>
                  <a:pt x="4287012" y="96519"/>
                </a:lnTo>
                <a:lnTo>
                  <a:pt x="4279431" y="58935"/>
                </a:lnTo>
                <a:lnTo>
                  <a:pt x="4258754" y="28257"/>
                </a:lnTo>
                <a:lnTo>
                  <a:pt x="4228076" y="7580"/>
                </a:lnTo>
                <a:lnTo>
                  <a:pt x="4190492" y="0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157973" y="2116582"/>
            <a:ext cx="391223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30350" marR="5080" indent="-1518285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Vendita di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materiali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fuori uso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di beni non</a:t>
            </a:r>
            <a:r>
              <a:rPr sz="1400" b="1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più  utilizzabili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55395" y="3300450"/>
            <a:ext cx="4136390" cy="60452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700"/>
              </a:spcBef>
              <a:buClr>
                <a:srgbClr val="0C2C83"/>
              </a:buClr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mancanti per furto o per causa di forza</a:t>
            </a:r>
            <a:r>
              <a:rPr sz="1400" spc="-2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maggiore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lr>
                <a:srgbClr val="0C2C83"/>
              </a:buClr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divenuti inservibili</a:t>
            </a: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all'uso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455409" y="3155670"/>
            <a:ext cx="2090420" cy="118427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700"/>
              </a:spcBef>
              <a:buClr>
                <a:srgbClr val="0C2C83"/>
              </a:buClr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materiali di</a:t>
            </a:r>
            <a:r>
              <a:rPr sz="140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risulta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lr>
                <a:srgbClr val="0C2C83"/>
              </a:buClr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beni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fuori</a:t>
            </a:r>
            <a:r>
              <a:rPr sz="140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uso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lr>
                <a:srgbClr val="0C2C83"/>
              </a:buClr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beni</a:t>
            </a:r>
            <a:r>
              <a:rPr sz="14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obsoleti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lr>
                <a:srgbClr val="0C2C83"/>
              </a:buClr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beni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non più</a:t>
            </a:r>
            <a:r>
              <a:rPr sz="1400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utilizzabili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962657" y="4564760"/>
            <a:ext cx="21259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Modalità di</a:t>
            </a:r>
            <a:r>
              <a:rPr sz="1400" b="1" i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eliminazione: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866126" y="4564760"/>
            <a:ext cx="17278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Modalità di</a:t>
            </a:r>
            <a:r>
              <a:rPr sz="1400" b="1" i="1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vendita</a:t>
            </a:r>
            <a:r>
              <a:rPr sz="1350" b="1" i="1" baseline="24691" dirty="0">
                <a:solidFill>
                  <a:srgbClr val="001F5F"/>
                </a:solidFill>
                <a:latin typeface="Arial"/>
                <a:cs typeface="Arial"/>
              </a:rPr>
              <a:t>*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397251" y="4791506"/>
            <a:ext cx="1362455" cy="24696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23160" y="4872228"/>
            <a:ext cx="1260475" cy="144780"/>
          </a:xfrm>
          <a:custGeom>
            <a:avLst/>
            <a:gdLst/>
            <a:ahLst/>
            <a:cxnLst/>
            <a:rect l="l" t="t" r="r" b="b"/>
            <a:pathLst>
              <a:path w="1260475" h="144779">
                <a:moveTo>
                  <a:pt x="0" y="0"/>
                </a:moveTo>
                <a:lnTo>
                  <a:pt x="0" y="67437"/>
                </a:lnTo>
                <a:lnTo>
                  <a:pt x="630173" y="144780"/>
                </a:lnTo>
                <a:lnTo>
                  <a:pt x="1179636" y="77343"/>
                </a:lnTo>
                <a:lnTo>
                  <a:pt x="630173" y="77343"/>
                </a:lnTo>
                <a:lnTo>
                  <a:pt x="0" y="0"/>
                </a:lnTo>
                <a:close/>
              </a:path>
              <a:path w="1260475" h="144779">
                <a:moveTo>
                  <a:pt x="1260348" y="0"/>
                </a:moveTo>
                <a:lnTo>
                  <a:pt x="630173" y="77343"/>
                </a:lnTo>
                <a:lnTo>
                  <a:pt x="1179636" y="77343"/>
                </a:lnTo>
                <a:lnTo>
                  <a:pt x="1260348" y="67437"/>
                </a:lnTo>
                <a:lnTo>
                  <a:pt x="1260348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097011" y="4791506"/>
            <a:ext cx="1362455" cy="24696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122919" y="4872228"/>
            <a:ext cx="1260475" cy="144780"/>
          </a:xfrm>
          <a:custGeom>
            <a:avLst/>
            <a:gdLst/>
            <a:ahLst/>
            <a:cxnLst/>
            <a:rect l="l" t="t" r="r" b="b"/>
            <a:pathLst>
              <a:path w="1260475" h="144779">
                <a:moveTo>
                  <a:pt x="0" y="0"/>
                </a:moveTo>
                <a:lnTo>
                  <a:pt x="0" y="67437"/>
                </a:lnTo>
                <a:lnTo>
                  <a:pt x="630174" y="144780"/>
                </a:lnTo>
                <a:lnTo>
                  <a:pt x="1179636" y="77343"/>
                </a:lnTo>
                <a:lnTo>
                  <a:pt x="630174" y="77343"/>
                </a:lnTo>
                <a:lnTo>
                  <a:pt x="0" y="0"/>
                </a:lnTo>
                <a:close/>
              </a:path>
              <a:path w="1260475" h="144779">
                <a:moveTo>
                  <a:pt x="1260348" y="0"/>
                </a:moveTo>
                <a:lnTo>
                  <a:pt x="630174" y="77343"/>
                </a:lnTo>
                <a:lnTo>
                  <a:pt x="1179636" y="77343"/>
                </a:lnTo>
                <a:lnTo>
                  <a:pt x="1260348" y="67437"/>
                </a:lnTo>
                <a:lnTo>
                  <a:pt x="1260348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59383" y="5490464"/>
            <a:ext cx="47885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Con </a:t>
            </a:r>
            <a:r>
              <a:rPr sz="1200" b="1" i="1" dirty="0">
                <a:solidFill>
                  <a:srgbClr val="001F5F"/>
                </a:solidFill>
                <a:latin typeface="Arial"/>
                <a:cs typeface="Arial"/>
              </a:rPr>
              <a:t>provvedimento del </a:t>
            </a:r>
            <a:r>
              <a:rPr sz="1200" b="1" i="1" spc="-5" dirty="0">
                <a:solidFill>
                  <a:srgbClr val="001F5F"/>
                </a:solidFill>
                <a:latin typeface="Arial"/>
                <a:cs typeface="Arial"/>
              </a:rPr>
              <a:t>DS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che,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nel caso di beni mancanti per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furto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o  per causa di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forza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maggiore, deve essere accompagnato da una  </a:t>
            </a:r>
            <a:r>
              <a:rPr sz="1200" b="1" i="1" dirty="0">
                <a:solidFill>
                  <a:srgbClr val="001F5F"/>
                </a:solidFill>
                <a:latin typeface="Arial"/>
                <a:cs typeface="Arial"/>
              </a:rPr>
              <a:t>relazione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del </a:t>
            </a:r>
            <a:r>
              <a:rPr sz="1200" b="1" i="1" dirty="0">
                <a:solidFill>
                  <a:srgbClr val="001F5F"/>
                </a:solidFill>
                <a:latin typeface="Arial"/>
                <a:cs typeface="Arial"/>
              </a:rPr>
              <a:t>DSGA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relativa alle circostanze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che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hanno determinato</a:t>
            </a:r>
            <a:r>
              <a:rPr sz="1200" i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la  sottrazione o la perdita dei</a:t>
            </a:r>
            <a:r>
              <a:rPr sz="1200" i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beni.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274689" y="5069840"/>
            <a:ext cx="4692650" cy="1641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0"/>
              </a:spcBef>
              <a:buClr>
                <a:srgbClr val="0C2C83"/>
              </a:buClr>
              <a:buFont typeface="Wingdings"/>
              <a:buChar char=""/>
              <a:tabLst>
                <a:tab pos="185420" algn="l"/>
              </a:tabLst>
            </a:pP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vendita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avviene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previo </a:t>
            </a:r>
            <a:r>
              <a:rPr sz="1200" b="1" spc="-10" dirty="0">
                <a:solidFill>
                  <a:srgbClr val="001F5F"/>
                </a:solidFill>
                <a:latin typeface="Arial"/>
                <a:cs typeface="Arial"/>
              </a:rPr>
              <a:t>avviso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da pubblicarsi sul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sito</a:t>
            </a:r>
            <a:r>
              <a:rPr sz="1200" b="1" spc="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spc="5" dirty="0">
                <a:solidFill>
                  <a:srgbClr val="001F5F"/>
                </a:solidFill>
                <a:latin typeface="Arial"/>
                <a:cs typeface="Arial"/>
              </a:rPr>
              <a:t>web</a:t>
            </a:r>
            <a:endParaRPr sz="1200">
              <a:latin typeface="Arial"/>
              <a:cs typeface="Arial"/>
            </a:endParaRPr>
          </a:p>
          <a:p>
            <a:pPr marL="184785">
              <a:lnSpc>
                <a:spcPct val="100000"/>
              </a:lnSpc>
            </a:pP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dell'Istituzione</a:t>
            </a:r>
            <a:r>
              <a:rPr sz="1200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scolastica</a:t>
            </a:r>
            <a:endParaRPr sz="1200">
              <a:latin typeface="Arial"/>
              <a:cs typeface="Arial"/>
            </a:endParaRPr>
          </a:p>
          <a:p>
            <a:pPr marL="184785" marR="12700" indent="-172085">
              <a:lnSpc>
                <a:spcPct val="100000"/>
              </a:lnSpc>
              <a:spcBef>
                <a:spcPts val="600"/>
              </a:spcBef>
              <a:buClr>
                <a:srgbClr val="0C2C83"/>
              </a:buClr>
              <a:buFont typeface="Wingdings"/>
              <a:buChar char=""/>
              <a:tabLst>
                <a:tab pos="185420" algn="l"/>
              </a:tabLst>
            </a:pP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Nel caso in cui la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gara sia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andata deserta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,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i materiali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fuori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uso  possono essere ceduti a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trattativa privata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o a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titolo gratuito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e,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in  mancanza, essere destinati allo</a:t>
            </a:r>
            <a:r>
              <a:rPr sz="12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smaltimento</a:t>
            </a:r>
            <a:endParaRPr sz="1200">
              <a:latin typeface="Arial"/>
              <a:cs typeface="Arial"/>
            </a:endParaRPr>
          </a:p>
          <a:p>
            <a:pPr marL="184785" marR="5080" indent="-172085">
              <a:lnSpc>
                <a:spcPct val="100000"/>
              </a:lnSpc>
              <a:spcBef>
                <a:spcPts val="600"/>
              </a:spcBef>
              <a:buClr>
                <a:srgbClr val="0C2C83"/>
              </a:buClr>
              <a:buFont typeface="Wingdings"/>
              <a:buChar char=""/>
              <a:tabLst>
                <a:tab pos="185420" algn="l"/>
              </a:tabLst>
            </a:pP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I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soli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beni non più utilizzabili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possono essere ceduti direttamente 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tramite </a:t>
            </a:r>
            <a:r>
              <a:rPr sz="1200" spc="-5" dirty="0">
                <a:solidFill>
                  <a:srgbClr val="001F5F"/>
                </a:solidFill>
                <a:latin typeface="Arial"/>
                <a:cs typeface="Arial"/>
              </a:rPr>
              <a:t>trattativa privata ad altre Istituzioni scolastiche o altri </a:t>
            </a:r>
            <a:r>
              <a:rPr sz="1200" dirty="0">
                <a:solidFill>
                  <a:srgbClr val="001F5F"/>
                </a:solidFill>
                <a:latin typeface="Arial"/>
                <a:cs typeface="Arial"/>
              </a:rPr>
              <a:t>enti  pubblici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929884" y="2060446"/>
            <a:ext cx="0" cy="4680585"/>
          </a:xfrm>
          <a:custGeom>
            <a:avLst/>
            <a:gdLst/>
            <a:ahLst/>
            <a:cxnLst/>
            <a:rect l="l" t="t" r="r" b="b"/>
            <a:pathLst>
              <a:path h="4680584">
                <a:moveTo>
                  <a:pt x="0" y="0"/>
                </a:moveTo>
                <a:lnTo>
                  <a:pt x="0" y="4680204"/>
                </a:lnTo>
              </a:path>
            </a:pathLst>
          </a:custGeom>
          <a:ln w="45720">
            <a:solidFill>
              <a:srgbClr val="DCE6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1186541" y="6541109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73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14019" y="6412788"/>
            <a:ext cx="207581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75" spc="7" baseline="25641" dirty="0">
                <a:solidFill>
                  <a:srgbClr val="001F5F"/>
                </a:solidFill>
                <a:latin typeface="Arial"/>
                <a:cs typeface="Arial"/>
              </a:rPr>
              <a:t>*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Sempre con provvedimento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del</a:t>
            </a:r>
            <a:r>
              <a:rPr sz="100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DS.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87044" y="2847797"/>
            <a:ext cx="413321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i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Sono </a:t>
            </a:r>
            <a:r>
              <a:rPr sz="1400" b="1" i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eliminati </a:t>
            </a:r>
            <a:r>
              <a:rPr sz="1400" b="1" i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dagli </a:t>
            </a:r>
            <a:r>
              <a:rPr sz="1400" b="1" i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inventari, i materiali e i</a:t>
            </a:r>
            <a:r>
              <a:rPr sz="1400" b="1" i="1" u="heavy" spc="-1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1400" b="1" i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beni:</a:t>
            </a:r>
            <a:endParaRPr sz="14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068057" y="2847797"/>
            <a:ext cx="337312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i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Sono ceduti dall'Istituzione scolastica</a:t>
            </a:r>
            <a:r>
              <a:rPr sz="1400" b="1" i="1" u="heavy" spc="-8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1400" b="1" i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i:</a:t>
            </a:r>
            <a:endParaRPr sz="14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255537" y="207939"/>
            <a:ext cx="1135031" cy="28126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267748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971056" y="0"/>
                </a:moveTo>
                <a:lnTo>
                  <a:pt x="0" y="0"/>
                </a:lnTo>
                <a:lnTo>
                  <a:pt x="0" y="236554"/>
                </a:lnTo>
                <a:lnTo>
                  <a:pt x="971056" y="236554"/>
                </a:lnTo>
                <a:lnTo>
                  <a:pt x="1089676" y="118276"/>
                </a:lnTo>
                <a:lnTo>
                  <a:pt x="971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267748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0" y="0"/>
                </a:moveTo>
                <a:lnTo>
                  <a:pt x="971056" y="0"/>
                </a:lnTo>
                <a:lnTo>
                  <a:pt x="1089676" y="118276"/>
                </a:lnTo>
                <a:lnTo>
                  <a:pt x="971056" y="236554"/>
                </a:lnTo>
                <a:lnTo>
                  <a:pt x="0" y="236554"/>
                </a:lnTo>
                <a:lnTo>
                  <a:pt x="0" y="0"/>
                </a:lnTo>
                <a:close/>
              </a:path>
            </a:pathLst>
          </a:custGeom>
          <a:ln w="463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6494148" y="282902"/>
            <a:ext cx="57721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Programmazione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295788" y="207939"/>
            <a:ext cx="1139682" cy="28126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311487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971637" y="0"/>
                </a:moveTo>
                <a:lnTo>
                  <a:pt x="0" y="0"/>
                </a:lnTo>
                <a:lnTo>
                  <a:pt x="118620" y="118276"/>
                </a:lnTo>
                <a:lnTo>
                  <a:pt x="0" y="236554"/>
                </a:lnTo>
                <a:lnTo>
                  <a:pt x="971637" y="236554"/>
                </a:lnTo>
                <a:lnTo>
                  <a:pt x="1090257" y="118276"/>
                </a:lnTo>
                <a:lnTo>
                  <a:pt x="971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311487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0" y="0"/>
                </a:moveTo>
                <a:lnTo>
                  <a:pt x="971637" y="0"/>
                </a:lnTo>
                <a:lnTo>
                  <a:pt x="1090257" y="118276"/>
                </a:lnTo>
                <a:lnTo>
                  <a:pt x="971637" y="236554"/>
                </a:lnTo>
                <a:lnTo>
                  <a:pt x="0" y="236554"/>
                </a:lnTo>
                <a:lnTo>
                  <a:pt x="118620" y="118276"/>
                </a:lnTo>
                <a:lnTo>
                  <a:pt x="0" y="0"/>
                </a:lnTo>
                <a:close/>
              </a:path>
            </a:pathLst>
          </a:custGeom>
          <a:ln w="463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7698840" y="282902"/>
            <a:ext cx="31623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001F5F"/>
                </a:solidFill>
                <a:latin typeface="Arial"/>
                <a:cs typeface="Arial"/>
              </a:rPr>
              <a:t>Ge</a:t>
            </a:r>
            <a:r>
              <a:rPr sz="500" b="1" spc="1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500" b="1" spc="10" dirty="0">
                <a:solidFill>
                  <a:srgbClr val="001F5F"/>
                </a:solidFill>
                <a:latin typeface="Arial"/>
                <a:cs typeface="Arial"/>
              </a:rPr>
              <a:t>ti</a:t>
            </a:r>
            <a:r>
              <a:rPr sz="500" b="1" spc="15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500" b="1" spc="2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8340691" y="207939"/>
            <a:ext cx="1138519" cy="28126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356391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971056" y="0"/>
                </a:moveTo>
                <a:lnTo>
                  <a:pt x="0" y="0"/>
                </a:lnTo>
                <a:lnTo>
                  <a:pt x="118620" y="118276"/>
                </a:lnTo>
                <a:lnTo>
                  <a:pt x="0" y="236554"/>
                </a:lnTo>
                <a:lnTo>
                  <a:pt x="971056" y="236554"/>
                </a:lnTo>
                <a:lnTo>
                  <a:pt x="1089676" y="118276"/>
                </a:lnTo>
                <a:lnTo>
                  <a:pt x="971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356391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0" y="0"/>
                </a:moveTo>
                <a:lnTo>
                  <a:pt x="971056" y="0"/>
                </a:lnTo>
                <a:lnTo>
                  <a:pt x="1089676" y="118276"/>
                </a:lnTo>
                <a:lnTo>
                  <a:pt x="971056" y="236554"/>
                </a:lnTo>
                <a:lnTo>
                  <a:pt x="0" y="236554"/>
                </a:lnTo>
                <a:lnTo>
                  <a:pt x="118620" y="118276"/>
                </a:lnTo>
                <a:lnTo>
                  <a:pt x="0" y="0"/>
                </a:lnTo>
                <a:close/>
              </a:path>
            </a:pathLst>
          </a:custGeom>
          <a:ln w="463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8618145" y="282902"/>
            <a:ext cx="56832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Rendicontazione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8341861" y="164447"/>
            <a:ext cx="105813" cy="10553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8367434" y="170539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4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6239263" y="164447"/>
            <a:ext cx="106394" cy="10553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6264700" y="170539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40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7249028" y="196342"/>
            <a:ext cx="1198245" cy="285750"/>
          </a:xfrm>
          <a:custGeom>
            <a:avLst/>
            <a:gdLst/>
            <a:ahLst/>
            <a:cxnLst/>
            <a:rect l="l" t="t" r="r" b="b"/>
            <a:pathLst>
              <a:path w="1198245" h="285750">
                <a:moveTo>
                  <a:pt x="25293" y="260023"/>
                </a:moveTo>
                <a:lnTo>
                  <a:pt x="0" y="285257"/>
                </a:lnTo>
                <a:lnTo>
                  <a:pt x="24034" y="285257"/>
                </a:lnTo>
                <a:lnTo>
                  <a:pt x="24034" y="283643"/>
                </a:lnTo>
                <a:lnTo>
                  <a:pt x="17250" y="283643"/>
                </a:lnTo>
                <a:lnTo>
                  <a:pt x="13325" y="274241"/>
                </a:lnTo>
                <a:lnTo>
                  <a:pt x="26661" y="274241"/>
                </a:lnTo>
                <a:lnTo>
                  <a:pt x="33095" y="267812"/>
                </a:lnTo>
                <a:lnTo>
                  <a:pt x="25293" y="260023"/>
                </a:lnTo>
                <a:close/>
              </a:path>
              <a:path w="1198245" h="285750">
                <a:moveTo>
                  <a:pt x="68225" y="274241"/>
                </a:moveTo>
                <a:lnTo>
                  <a:pt x="35082" y="274241"/>
                </a:lnTo>
                <a:lnTo>
                  <a:pt x="35082" y="285257"/>
                </a:lnTo>
                <a:lnTo>
                  <a:pt x="68225" y="285257"/>
                </a:lnTo>
                <a:lnTo>
                  <a:pt x="68225" y="274241"/>
                </a:lnTo>
                <a:close/>
              </a:path>
              <a:path w="1198245" h="285750">
                <a:moveTo>
                  <a:pt x="112417" y="274241"/>
                </a:moveTo>
                <a:lnTo>
                  <a:pt x="79273" y="274241"/>
                </a:lnTo>
                <a:lnTo>
                  <a:pt x="79273" y="285257"/>
                </a:lnTo>
                <a:lnTo>
                  <a:pt x="112417" y="285257"/>
                </a:lnTo>
                <a:lnTo>
                  <a:pt x="112417" y="274241"/>
                </a:lnTo>
                <a:close/>
              </a:path>
              <a:path w="1198245" h="285750">
                <a:moveTo>
                  <a:pt x="156609" y="274241"/>
                </a:moveTo>
                <a:lnTo>
                  <a:pt x="123465" y="274241"/>
                </a:lnTo>
                <a:lnTo>
                  <a:pt x="123465" y="285257"/>
                </a:lnTo>
                <a:lnTo>
                  <a:pt x="156609" y="285257"/>
                </a:lnTo>
                <a:lnTo>
                  <a:pt x="156609" y="274241"/>
                </a:lnTo>
                <a:close/>
              </a:path>
              <a:path w="1198245" h="285750">
                <a:moveTo>
                  <a:pt x="24034" y="274241"/>
                </a:moveTo>
                <a:lnTo>
                  <a:pt x="13325" y="274241"/>
                </a:lnTo>
                <a:lnTo>
                  <a:pt x="17250" y="283643"/>
                </a:lnTo>
                <a:lnTo>
                  <a:pt x="24034" y="276866"/>
                </a:lnTo>
                <a:lnTo>
                  <a:pt x="24034" y="274241"/>
                </a:lnTo>
                <a:close/>
              </a:path>
              <a:path w="1198245" h="285750">
                <a:moveTo>
                  <a:pt x="24034" y="276866"/>
                </a:moveTo>
                <a:lnTo>
                  <a:pt x="17250" y="283643"/>
                </a:lnTo>
                <a:lnTo>
                  <a:pt x="24034" y="283643"/>
                </a:lnTo>
                <a:lnTo>
                  <a:pt x="24034" y="276866"/>
                </a:lnTo>
                <a:close/>
              </a:path>
              <a:path w="1198245" h="285750">
                <a:moveTo>
                  <a:pt x="26661" y="274241"/>
                </a:moveTo>
                <a:lnTo>
                  <a:pt x="24034" y="274241"/>
                </a:lnTo>
                <a:lnTo>
                  <a:pt x="24034" y="276866"/>
                </a:lnTo>
                <a:lnTo>
                  <a:pt x="26661" y="274241"/>
                </a:lnTo>
                <a:close/>
              </a:path>
              <a:path w="1198245" h="285750">
                <a:moveTo>
                  <a:pt x="56548" y="228866"/>
                </a:moveTo>
                <a:lnTo>
                  <a:pt x="33095" y="252233"/>
                </a:lnTo>
                <a:lnTo>
                  <a:pt x="40896" y="260023"/>
                </a:lnTo>
                <a:lnTo>
                  <a:pt x="64349" y="236655"/>
                </a:lnTo>
                <a:lnTo>
                  <a:pt x="56548" y="228866"/>
                </a:lnTo>
                <a:close/>
              </a:path>
              <a:path w="1198245" h="285750">
                <a:moveTo>
                  <a:pt x="87802" y="197708"/>
                </a:moveTo>
                <a:lnTo>
                  <a:pt x="64349" y="221073"/>
                </a:lnTo>
                <a:lnTo>
                  <a:pt x="72150" y="228866"/>
                </a:lnTo>
                <a:lnTo>
                  <a:pt x="95603" y="205496"/>
                </a:lnTo>
                <a:lnTo>
                  <a:pt x="87802" y="197708"/>
                </a:lnTo>
                <a:close/>
              </a:path>
              <a:path w="1198245" h="285750">
                <a:moveTo>
                  <a:pt x="119056" y="166549"/>
                </a:moveTo>
                <a:lnTo>
                  <a:pt x="95603" y="189919"/>
                </a:lnTo>
                <a:lnTo>
                  <a:pt x="103404" y="197708"/>
                </a:lnTo>
                <a:lnTo>
                  <a:pt x="126857" y="174337"/>
                </a:lnTo>
                <a:lnTo>
                  <a:pt x="119056" y="166549"/>
                </a:lnTo>
                <a:close/>
              </a:path>
              <a:path w="1198245" h="285750">
                <a:moveTo>
                  <a:pt x="143017" y="142628"/>
                </a:moveTo>
                <a:lnTo>
                  <a:pt x="126857" y="158760"/>
                </a:lnTo>
                <a:lnTo>
                  <a:pt x="134658" y="166549"/>
                </a:lnTo>
                <a:lnTo>
                  <a:pt x="154768" y="146522"/>
                </a:lnTo>
                <a:lnTo>
                  <a:pt x="146918" y="146522"/>
                </a:lnTo>
                <a:lnTo>
                  <a:pt x="143017" y="142628"/>
                </a:lnTo>
                <a:close/>
              </a:path>
              <a:path w="1198245" h="285750">
                <a:moveTo>
                  <a:pt x="146918" y="138733"/>
                </a:moveTo>
                <a:lnTo>
                  <a:pt x="143017" y="142628"/>
                </a:lnTo>
                <a:lnTo>
                  <a:pt x="146918" y="146522"/>
                </a:lnTo>
                <a:lnTo>
                  <a:pt x="150843" y="142628"/>
                </a:lnTo>
                <a:lnTo>
                  <a:pt x="146918" y="138733"/>
                </a:lnTo>
                <a:close/>
              </a:path>
              <a:path w="1198245" h="285750">
                <a:moveTo>
                  <a:pt x="150843" y="142628"/>
                </a:moveTo>
                <a:lnTo>
                  <a:pt x="146918" y="146522"/>
                </a:lnTo>
                <a:lnTo>
                  <a:pt x="154768" y="146522"/>
                </a:lnTo>
                <a:lnTo>
                  <a:pt x="150843" y="142628"/>
                </a:lnTo>
                <a:close/>
              </a:path>
              <a:path w="1198245" h="285750">
                <a:moveTo>
                  <a:pt x="154768" y="138733"/>
                </a:moveTo>
                <a:lnTo>
                  <a:pt x="146918" y="138733"/>
                </a:lnTo>
                <a:lnTo>
                  <a:pt x="150843" y="142628"/>
                </a:lnTo>
                <a:lnTo>
                  <a:pt x="154768" y="138733"/>
                </a:lnTo>
                <a:close/>
              </a:path>
              <a:path w="1198245" h="285750">
                <a:moveTo>
                  <a:pt x="131315" y="115368"/>
                </a:moveTo>
                <a:lnTo>
                  <a:pt x="123514" y="123156"/>
                </a:lnTo>
                <a:lnTo>
                  <a:pt x="143017" y="142628"/>
                </a:lnTo>
                <a:lnTo>
                  <a:pt x="146918" y="138733"/>
                </a:lnTo>
                <a:lnTo>
                  <a:pt x="154768" y="138733"/>
                </a:lnTo>
                <a:lnTo>
                  <a:pt x="131315" y="115368"/>
                </a:lnTo>
                <a:close/>
              </a:path>
              <a:path w="1198245" h="285750">
                <a:moveTo>
                  <a:pt x="100061" y="84209"/>
                </a:moveTo>
                <a:lnTo>
                  <a:pt x="92260" y="91998"/>
                </a:lnTo>
                <a:lnTo>
                  <a:pt x="115712" y="115368"/>
                </a:lnTo>
                <a:lnTo>
                  <a:pt x="123514" y="107575"/>
                </a:lnTo>
                <a:lnTo>
                  <a:pt x="100061" y="84209"/>
                </a:lnTo>
                <a:close/>
              </a:path>
              <a:path w="1198245" h="285750">
                <a:moveTo>
                  <a:pt x="68807" y="53050"/>
                </a:moveTo>
                <a:lnTo>
                  <a:pt x="61005" y="60839"/>
                </a:lnTo>
                <a:lnTo>
                  <a:pt x="84458" y="84209"/>
                </a:lnTo>
                <a:lnTo>
                  <a:pt x="92260" y="76421"/>
                </a:lnTo>
                <a:lnTo>
                  <a:pt x="68807" y="53050"/>
                </a:lnTo>
                <a:close/>
              </a:path>
              <a:path w="1198245" h="285750">
                <a:moveTo>
                  <a:pt x="37553" y="21891"/>
                </a:moveTo>
                <a:lnTo>
                  <a:pt x="29751" y="29680"/>
                </a:lnTo>
                <a:lnTo>
                  <a:pt x="53204" y="53050"/>
                </a:lnTo>
                <a:lnTo>
                  <a:pt x="61005" y="45262"/>
                </a:lnTo>
                <a:lnTo>
                  <a:pt x="37553" y="21891"/>
                </a:lnTo>
                <a:close/>
              </a:path>
              <a:path w="1198245" h="285750">
                <a:moveTo>
                  <a:pt x="28734" y="0"/>
                </a:moveTo>
                <a:lnTo>
                  <a:pt x="0" y="0"/>
                </a:lnTo>
                <a:lnTo>
                  <a:pt x="21950" y="21891"/>
                </a:lnTo>
                <a:lnTo>
                  <a:pt x="29751" y="14103"/>
                </a:lnTo>
                <a:lnTo>
                  <a:pt x="26661" y="11015"/>
                </a:lnTo>
                <a:lnTo>
                  <a:pt x="13325" y="11015"/>
                </a:lnTo>
                <a:lnTo>
                  <a:pt x="17250" y="1613"/>
                </a:lnTo>
                <a:lnTo>
                  <a:pt x="28734" y="1613"/>
                </a:lnTo>
                <a:lnTo>
                  <a:pt x="28734" y="0"/>
                </a:lnTo>
                <a:close/>
              </a:path>
              <a:path w="1198245" h="285750">
                <a:moveTo>
                  <a:pt x="17250" y="1613"/>
                </a:moveTo>
                <a:lnTo>
                  <a:pt x="13325" y="11015"/>
                </a:lnTo>
                <a:lnTo>
                  <a:pt x="26661" y="11015"/>
                </a:lnTo>
                <a:lnTo>
                  <a:pt x="17250" y="1613"/>
                </a:lnTo>
                <a:close/>
              </a:path>
              <a:path w="1198245" h="285750">
                <a:moveTo>
                  <a:pt x="28734" y="1613"/>
                </a:moveTo>
                <a:lnTo>
                  <a:pt x="17250" y="1613"/>
                </a:lnTo>
                <a:lnTo>
                  <a:pt x="26661" y="11015"/>
                </a:lnTo>
                <a:lnTo>
                  <a:pt x="28734" y="11015"/>
                </a:lnTo>
                <a:lnTo>
                  <a:pt x="28734" y="1613"/>
                </a:lnTo>
                <a:close/>
              </a:path>
              <a:path w="1198245" h="285750">
                <a:moveTo>
                  <a:pt x="72926" y="0"/>
                </a:moveTo>
                <a:lnTo>
                  <a:pt x="39782" y="0"/>
                </a:lnTo>
                <a:lnTo>
                  <a:pt x="39782" y="11015"/>
                </a:lnTo>
                <a:lnTo>
                  <a:pt x="72926" y="11015"/>
                </a:lnTo>
                <a:lnTo>
                  <a:pt x="72926" y="0"/>
                </a:lnTo>
                <a:close/>
              </a:path>
              <a:path w="1198245" h="285750">
                <a:moveTo>
                  <a:pt x="117117" y="0"/>
                </a:moveTo>
                <a:lnTo>
                  <a:pt x="83974" y="0"/>
                </a:lnTo>
                <a:lnTo>
                  <a:pt x="83974" y="11015"/>
                </a:lnTo>
                <a:lnTo>
                  <a:pt x="117117" y="11015"/>
                </a:lnTo>
                <a:lnTo>
                  <a:pt x="117117" y="0"/>
                </a:lnTo>
                <a:close/>
              </a:path>
              <a:path w="1198245" h="285750">
                <a:moveTo>
                  <a:pt x="161309" y="0"/>
                </a:moveTo>
                <a:lnTo>
                  <a:pt x="128165" y="0"/>
                </a:lnTo>
                <a:lnTo>
                  <a:pt x="128165" y="11015"/>
                </a:lnTo>
                <a:lnTo>
                  <a:pt x="161309" y="11015"/>
                </a:lnTo>
                <a:lnTo>
                  <a:pt x="161309" y="0"/>
                </a:lnTo>
                <a:close/>
              </a:path>
              <a:path w="1198245" h="285750">
                <a:moveTo>
                  <a:pt x="205501" y="0"/>
                </a:moveTo>
                <a:lnTo>
                  <a:pt x="172357" y="0"/>
                </a:lnTo>
                <a:lnTo>
                  <a:pt x="172357" y="11015"/>
                </a:lnTo>
                <a:lnTo>
                  <a:pt x="205501" y="11015"/>
                </a:lnTo>
                <a:lnTo>
                  <a:pt x="205501" y="0"/>
                </a:lnTo>
                <a:close/>
              </a:path>
              <a:path w="1198245" h="285750">
                <a:moveTo>
                  <a:pt x="249693" y="0"/>
                </a:moveTo>
                <a:lnTo>
                  <a:pt x="216549" y="0"/>
                </a:lnTo>
                <a:lnTo>
                  <a:pt x="216549" y="11015"/>
                </a:lnTo>
                <a:lnTo>
                  <a:pt x="249693" y="11015"/>
                </a:lnTo>
                <a:lnTo>
                  <a:pt x="249693" y="0"/>
                </a:lnTo>
                <a:close/>
              </a:path>
              <a:path w="1198245" h="285750">
                <a:moveTo>
                  <a:pt x="293885" y="0"/>
                </a:moveTo>
                <a:lnTo>
                  <a:pt x="260741" y="0"/>
                </a:lnTo>
                <a:lnTo>
                  <a:pt x="260741" y="11015"/>
                </a:lnTo>
                <a:lnTo>
                  <a:pt x="293885" y="11015"/>
                </a:lnTo>
                <a:lnTo>
                  <a:pt x="293885" y="0"/>
                </a:lnTo>
                <a:close/>
              </a:path>
              <a:path w="1198245" h="285750">
                <a:moveTo>
                  <a:pt x="338076" y="0"/>
                </a:moveTo>
                <a:lnTo>
                  <a:pt x="304932" y="0"/>
                </a:lnTo>
                <a:lnTo>
                  <a:pt x="304932" y="11015"/>
                </a:lnTo>
                <a:lnTo>
                  <a:pt x="338076" y="11015"/>
                </a:lnTo>
                <a:lnTo>
                  <a:pt x="338076" y="0"/>
                </a:lnTo>
                <a:close/>
              </a:path>
              <a:path w="1198245" h="285750">
                <a:moveTo>
                  <a:pt x="382268" y="0"/>
                </a:moveTo>
                <a:lnTo>
                  <a:pt x="349124" y="0"/>
                </a:lnTo>
                <a:lnTo>
                  <a:pt x="349124" y="11015"/>
                </a:lnTo>
                <a:lnTo>
                  <a:pt x="382268" y="11015"/>
                </a:lnTo>
                <a:lnTo>
                  <a:pt x="382268" y="0"/>
                </a:lnTo>
                <a:close/>
              </a:path>
              <a:path w="1198245" h="285750">
                <a:moveTo>
                  <a:pt x="426460" y="0"/>
                </a:moveTo>
                <a:lnTo>
                  <a:pt x="393316" y="0"/>
                </a:lnTo>
                <a:lnTo>
                  <a:pt x="393316" y="11015"/>
                </a:lnTo>
                <a:lnTo>
                  <a:pt x="426460" y="11015"/>
                </a:lnTo>
                <a:lnTo>
                  <a:pt x="426460" y="0"/>
                </a:lnTo>
                <a:close/>
              </a:path>
              <a:path w="1198245" h="285750">
                <a:moveTo>
                  <a:pt x="470652" y="0"/>
                </a:moveTo>
                <a:lnTo>
                  <a:pt x="437508" y="0"/>
                </a:lnTo>
                <a:lnTo>
                  <a:pt x="437508" y="11015"/>
                </a:lnTo>
                <a:lnTo>
                  <a:pt x="470652" y="11015"/>
                </a:lnTo>
                <a:lnTo>
                  <a:pt x="470652" y="0"/>
                </a:lnTo>
                <a:close/>
              </a:path>
              <a:path w="1198245" h="285750">
                <a:moveTo>
                  <a:pt x="514843" y="0"/>
                </a:moveTo>
                <a:lnTo>
                  <a:pt x="481700" y="0"/>
                </a:lnTo>
                <a:lnTo>
                  <a:pt x="481700" y="11015"/>
                </a:lnTo>
                <a:lnTo>
                  <a:pt x="514843" y="11015"/>
                </a:lnTo>
                <a:lnTo>
                  <a:pt x="514843" y="0"/>
                </a:lnTo>
                <a:close/>
              </a:path>
              <a:path w="1198245" h="285750">
                <a:moveTo>
                  <a:pt x="559035" y="0"/>
                </a:moveTo>
                <a:lnTo>
                  <a:pt x="525891" y="0"/>
                </a:lnTo>
                <a:lnTo>
                  <a:pt x="525891" y="11015"/>
                </a:lnTo>
                <a:lnTo>
                  <a:pt x="559035" y="11015"/>
                </a:lnTo>
                <a:lnTo>
                  <a:pt x="559035" y="0"/>
                </a:lnTo>
                <a:close/>
              </a:path>
              <a:path w="1198245" h="285750">
                <a:moveTo>
                  <a:pt x="603227" y="0"/>
                </a:moveTo>
                <a:lnTo>
                  <a:pt x="570083" y="0"/>
                </a:lnTo>
                <a:lnTo>
                  <a:pt x="570083" y="11015"/>
                </a:lnTo>
                <a:lnTo>
                  <a:pt x="603227" y="11015"/>
                </a:lnTo>
                <a:lnTo>
                  <a:pt x="603227" y="0"/>
                </a:lnTo>
                <a:close/>
              </a:path>
              <a:path w="1198245" h="285750">
                <a:moveTo>
                  <a:pt x="647419" y="0"/>
                </a:moveTo>
                <a:lnTo>
                  <a:pt x="614275" y="0"/>
                </a:lnTo>
                <a:lnTo>
                  <a:pt x="614275" y="11015"/>
                </a:lnTo>
                <a:lnTo>
                  <a:pt x="647419" y="11015"/>
                </a:lnTo>
                <a:lnTo>
                  <a:pt x="647419" y="0"/>
                </a:lnTo>
                <a:close/>
              </a:path>
              <a:path w="1198245" h="285750">
                <a:moveTo>
                  <a:pt x="691611" y="0"/>
                </a:moveTo>
                <a:lnTo>
                  <a:pt x="658467" y="0"/>
                </a:lnTo>
                <a:lnTo>
                  <a:pt x="658467" y="11015"/>
                </a:lnTo>
                <a:lnTo>
                  <a:pt x="691611" y="11015"/>
                </a:lnTo>
                <a:lnTo>
                  <a:pt x="691611" y="0"/>
                </a:lnTo>
                <a:close/>
              </a:path>
              <a:path w="1198245" h="285750">
                <a:moveTo>
                  <a:pt x="735802" y="0"/>
                </a:moveTo>
                <a:lnTo>
                  <a:pt x="702659" y="0"/>
                </a:lnTo>
                <a:lnTo>
                  <a:pt x="702659" y="11015"/>
                </a:lnTo>
                <a:lnTo>
                  <a:pt x="735802" y="11015"/>
                </a:lnTo>
                <a:lnTo>
                  <a:pt x="735802" y="0"/>
                </a:lnTo>
                <a:close/>
              </a:path>
              <a:path w="1198245" h="285750">
                <a:moveTo>
                  <a:pt x="779994" y="0"/>
                </a:moveTo>
                <a:lnTo>
                  <a:pt x="746850" y="0"/>
                </a:lnTo>
                <a:lnTo>
                  <a:pt x="746850" y="11015"/>
                </a:lnTo>
                <a:lnTo>
                  <a:pt x="779994" y="11015"/>
                </a:lnTo>
                <a:lnTo>
                  <a:pt x="779994" y="0"/>
                </a:lnTo>
                <a:close/>
              </a:path>
              <a:path w="1198245" h="285750">
                <a:moveTo>
                  <a:pt x="824186" y="0"/>
                </a:moveTo>
                <a:lnTo>
                  <a:pt x="791042" y="0"/>
                </a:lnTo>
                <a:lnTo>
                  <a:pt x="791042" y="11015"/>
                </a:lnTo>
                <a:lnTo>
                  <a:pt x="824186" y="11015"/>
                </a:lnTo>
                <a:lnTo>
                  <a:pt x="824186" y="0"/>
                </a:lnTo>
                <a:close/>
              </a:path>
              <a:path w="1198245" h="285750">
                <a:moveTo>
                  <a:pt x="868378" y="0"/>
                </a:moveTo>
                <a:lnTo>
                  <a:pt x="835234" y="0"/>
                </a:lnTo>
                <a:lnTo>
                  <a:pt x="835234" y="11015"/>
                </a:lnTo>
                <a:lnTo>
                  <a:pt x="868378" y="11015"/>
                </a:lnTo>
                <a:lnTo>
                  <a:pt x="868378" y="0"/>
                </a:lnTo>
                <a:close/>
              </a:path>
              <a:path w="1198245" h="285750">
                <a:moveTo>
                  <a:pt x="912569" y="0"/>
                </a:moveTo>
                <a:lnTo>
                  <a:pt x="879426" y="0"/>
                </a:lnTo>
                <a:lnTo>
                  <a:pt x="879426" y="11015"/>
                </a:lnTo>
                <a:lnTo>
                  <a:pt x="912569" y="11015"/>
                </a:lnTo>
                <a:lnTo>
                  <a:pt x="912569" y="0"/>
                </a:lnTo>
                <a:close/>
              </a:path>
              <a:path w="1198245" h="285750">
                <a:moveTo>
                  <a:pt x="956761" y="0"/>
                </a:moveTo>
                <a:lnTo>
                  <a:pt x="923617" y="0"/>
                </a:lnTo>
                <a:lnTo>
                  <a:pt x="923617" y="11015"/>
                </a:lnTo>
                <a:lnTo>
                  <a:pt x="956761" y="11015"/>
                </a:lnTo>
                <a:lnTo>
                  <a:pt x="956761" y="0"/>
                </a:lnTo>
                <a:close/>
              </a:path>
              <a:path w="1198245" h="285750">
                <a:moveTo>
                  <a:pt x="1000953" y="0"/>
                </a:moveTo>
                <a:lnTo>
                  <a:pt x="967809" y="0"/>
                </a:lnTo>
                <a:lnTo>
                  <a:pt x="967809" y="11015"/>
                </a:lnTo>
                <a:lnTo>
                  <a:pt x="1000953" y="11015"/>
                </a:lnTo>
                <a:lnTo>
                  <a:pt x="1000953" y="0"/>
                </a:lnTo>
                <a:close/>
              </a:path>
              <a:path w="1198245" h="285750">
                <a:moveTo>
                  <a:pt x="1045145" y="0"/>
                </a:moveTo>
                <a:lnTo>
                  <a:pt x="1012001" y="0"/>
                </a:lnTo>
                <a:lnTo>
                  <a:pt x="1012001" y="11015"/>
                </a:lnTo>
                <a:lnTo>
                  <a:pt x="1045145" y="11015"/>
                </a:lnTo>
                <a:lnTo>
                  <a:pt x="1045145" y="0"/>
                </a:lnTo>
                <a:close/>
              </a:path>
              <a:path w="1198245" h="285750">
                <a:moveTo>
                  <a:pt x="1066027" y="274241"/>
                </a:moveTo>
                <a:lnTo>
                  <a:pt x="1052704" y="274241"/>
                </a:lnTo>
                <a:lnTo>
                  <a:pt x="1051493" y="274739"/>
                </a:lnTo>
                <a:lnTo>
                  <a:pt x="1051493" y="285257"/>
                </a:lnTo>
                <a:lnTo>
                  <a:pt x="1054981" y="285257"/>
                </a:lnTo>
                <a:lnTo>
                  <a:pt x="1066027" y="274241"/>
                </a:lnTo>
                <a:close/>
              </a:path>
              <a:path w="1198245" h="285750">
                <a:moveTo>
                  <a:pt x="1071359" y="253353"/>
                </a:moveTo>
                <a:lnTo>
                  <a:pt x="1048779" y="275854"/>
                </a:lnTo>
                <a:lnTo>
                  <a:pt x="1051493" y="274739"/>
                </a:lnTo>
                <a:lnTo>
                  <a:pt x="1051493" y="274241"/>
                </a:lnTo>
                <a:lnTo>
                  <a:pt x="1066027" y="274241"/>
                </a:lnTo>
                <a:lnTo>
                  <a:pt x="1079161" y="261143"/>
                </a:lnTo>
                <a:lnTo>
                  <a:pt x="1071359" y="253353"/>
                </a:lnTo>
                <a:close/>
              </a:path>
              <a:path w="1198245" h="285750">
                <a:moveTo>
                  <a:pt x="1052704" y="274241"/>
                </a:moveTo>
                <a:lnTo>
                  <a:pt x="1051493" y="274241"/>
                </a:lnTo>
                <a:lnTo>
                  <a:pt x="1051493" y="274739"/>
                </a:lnTo>
                <a:lnTo>
                  <a:pt x="1052704" y="274241"/>
                </a:lnTo>
                <a:close/>
              </a:path>
              <a:path w="1198245" h="285750">
                <a:moveTo>
                  <a:pt x="1102614" y="222194"/>
                </a:moveTo>
                <a:lnTo>
                  <a:pt x="1079161" y="245564"/>
                </a:lnTo>
                <a:lnTo>
                  <a:pt x="1087011" y="253353"/>
                </a:lnTo>
                <a:lnTo>
                  <a:pt x="1110415" y="229982"/>
                </a:lnTo>
                <a:lnTo>
                  <a:pt x="1102614" y="222194"/>
                </a:lnTo>
                <a:close/>
              </a:path>
              <a:path w="1198245" h="285750">
                <a:moveTo>
                  <a:pt x="1133868" y="191035"/>
                </a:moveTo>
                <a:lnTo>
                  <a:pt x="1110415" y="214405"/>
                </a:lnTo>
                <a:lnTo>
                  <a:pt x="1118216" y="222194"/>
                </a:lnTo>
                <a:lnTo>
                  <a:pt x="1141669" y="198828"/>
                </a:lnTo>
                <a:lnTo>
                  <a:pt x="1133868" y="191035"/>
                </a:lnTo>
                <a:close/>
              </a:path>
              <a:path w="1198245" h="285750">
                <a:moveTo>
                  <a:pt x="1165122" y="159881"/>
                </a:moveTo>
                <a:lnTo>
                  <a:pt x="1141669" y="183247"/>
                </a:lnTo>
                <a:lnTo>
                  <a:pt x="1149470" y="191035"/>
                </a:lnTo>
                <a:lnTo>
                  <a:pt x="1172923" y="167670"/>
                </a:lnTo>
                <a:lnTo>
                  <a:pt x="1165122" y="159881"/>
                </a:lnTo>
                <a:close/>
              </a:path>
              <a:path w="1198245" h="285750">
                <a:moveTo>
                  <a:pt x="1182396" y="142629"/>
                </a:moveTo>
                <a:lnTo>
                  <a:pt x="1172923" y="152088"/>
                </a:lnTo>
                <a:lnTo>
                  <a:pt x="1180724" y="159881"/>
                </a:lnTo>
                <a:lnTo>
                  <a:pt x="1194119" y="146522"/>
                </a:lnTo>
                <a:lnTo>
                  <a:pt x="1186297" y="146522"/>
                </a:lnTo>
                <a:lnTo>
                  <a:pt x="1182396" y="142629"/>
                </a:lnTo>
                <a:close/>
              </a:path>
              <a:path w="1198245" h="285750">
                <a:moveTo>
                  <a:pt x="1186297" y="138733"/>
                </a:moveTo>
                <a:lnTo>
                  <a:pt x="1182396" y="142629"/>
                </a:lnTo>
                <a:lnTo>
                  <a:pt x="1186297" y="146522"/>
                </a:lnTo>
                <a:lnTo>
                  <a:pt x="1186297" y="138733"/>
                </a:lnTo>
                <a:close/>
              </a:path>
              <a:path w="1198245" h="285750">
                <a:moveTo>
                  <a:pt x="1194115" y="138733"/>
                </a:moveTo>
                <a:lnTo>
                  <a:pt x="1186297" y="138733"/>
                </a:lnTo>
                <a:lnTo>
                  <a:pt x="1186297" y="146522"/>
                </a:lnTo>
                <a:lnTo>
                  <a:pt x="1194119" y="146522"/>
                </a:lnTo>
                <a:lnTo>
                  <a:pt x="1198023" y="142628"/>
                </a:lnTo>
                <a:lnTo>
                  <a:pt x="1194115" y="138733"/>
                </a:lnTo>
                <a:close/>
              </a:path>
              <a:path w="1198245" h="285750">
                <a:moveTo>
                  <a:pt x="1184068" y="128722"/>
                </a:moveTo>
                <a:lnTo>
                  <a:pt x="1176266" y="136511"/>
                </a:lnTo>
                <a:lnTo>
                  <a:pt x="1182397" y="142628"/>
                </a:lnTo>
                <a:lnTo>
                  <a:pt x="1186297" y="138733"/>
                </a:lnTo>
                <a:lnTo>
                  <a:pt x="1194115" y="138733"/>
                </a:lnTo>
                <a:lnTo>
                  <a:pt x="1184068" y="128722"/>
                </a:lnTo>
                <a:close/>
              </a:path>
              <a:path w="1198245" h="285750">
                <a:moveTo>
                  <a:pt x="1152814" y="97563"/>
                </a:moveTo>
                <a:lnTo>
                  <a:pt x="1145012" y="105352"/>
                </a:lnTo>
                <a:lnTo>
                  <a:pt x="1168465" y="128722"/>
                </a:lnTo>
                <a:lnTo>
                  <a:pt x="1176266" y="120934"/>
                </a:lnTo>
                <a:lnTo>
                  <a:pt x="1152814" y="97563"/>
                </a:lnTo>
                <a:close/>
              </a:path>
              <a:path w="1198245" h="285750">
                <a:moveTo>
                  <a:pt x="1121608" y="66405"/>
                </a:moveTo>
                <a:lnTo>
                  <a:pt x="1113758" y="74193"/>
                </a:lnTo>
                <a:lnTo>
                  <a:pt x="1137211" y="97563"/>
                </a:lnTo>
                <a:lnTo>
                  <a:pt x="1145012" y="89775"/>
                </a:lnTo>
                <a:lnTo>
                  <a:pt x="1121608" y="66405"/>
                </a:lnTo>
                <a:close/>
              </a:path>
              <a:path w="1198245" h="285750">
                <a:moveTo>
                  <a:pt x="1090354" y="35246"/>
                </a:moveTo>
                <a:lnTo>
                  <a:pt x="1082504" y="43034"/>
                </a:lnTo>
                <a:lnTo>
                  <a:pt x="1105957" y="66405"/>
                </a:lnTo>
                <a:lnTo>
                  <a:pt x="1113758" y="58616"/>
                </a:lnTo>
                <a:lnTo>
                  <a:pt x="1090354" y="35246"/>
                </a:lnTo>
                <a:close/>
              </a:path>
              <a:path w="1198245" h="285750">
                <a:moveTo>
                  <a:pt x="1059100" y="4087"/>
                </a:moveTo>
                <a:lnTo>
                  <a:pt x="1051299" y="11880"/>
                </a:lnTo>
                <a:lnTo>
                  <a:pt x="1074703" y="35246"/>
                </a:lnTo>
                <a:lnTo>
                  <a:pt x="1082504" y="27457"/>
                </a:lnTo>
                <a:lnTo>
                  <a:pt x="1059100" y="4087"/>
                </a:lnTo>
                <a:close/>
              </a:path>
              <a:path w="1198245" h="285750">
                <a:moveTo>
                  <a:pt x="1040445" y="274241"/>
                </a:moveTo>
                <a:lnTo>
                  <a:pt x="1007301" y="274241"/>
                </a:lnTo>
                <a:lnTo>
                  <a:pt x="1007301" y="285257"/>
                </a:lnTo>
                <a:lnTo>
                  <a:pt x="1040445" y="285257"/>
                </a:lnTo>
                <a:lnTo>
                  <a:pt x="1040445" y="274241"/>
                </a:lnTo>
                <a:close/>
              </a:path>
              <a:path w="1198245" h="285750">
                <a:moveTo>
                  <a:pt x="996253" y="274241"/>
                </a:moveTo>
                <a:lnTo>
                  <a:pt x="963109" y="274241"/>
                </a:lnTo>
                <a:lnTo>
                  <a:pt x="963109" y="285257"/>
                </a:lnTo>
                <a:lnTo>
                  <a:pt x="996253" y="285257"/>
                </a:lnTo>
                <a:lnTo>
                  <a:pt x="996253" y="274241"/>
                </a:lnTo>
                <a:close/>
              </a:path>
              <a:path w="1198245" h="285750">
                <a:moveTo>
                  <a:pt x="952061" y="274241"/>
                </a:moveTo>
                <a:lnTo>
                  <a:pt x="918917" y="274241"/>
                </a:lnTo>
                <a:lnTo>
                  <a:pt x="918917" y="285257"/>
                </a:lnTo>
                <a:lnTo>
                  <a:pt x="952061" y="285257"/>
                </a:lnTo>
                <a:lnTo>
                  <a:pt x="952061" y="274241"/>
                </a:lnTo>
                <a:close/>
              </a:path>
              <a:path w="1198245" h="285750">
                <a:moveTo>
                  <a:pt x="907869" y="274241"/>
                </a:moveTo>
                <a:lnTo>
                  <a:pt x="874725" y="274241"/>
                </a:lnTo>
                <a:lnTo>
                  <a:pt x="874725" y="285257"/>
                </a:lnTo>
                <a:lnTo>
                  <a:pt x="907869" y="285257"/>
                </a:lnTo>
                <a:lnTo>
                  <a:pt x="907869" y="274241"/>
                </a:lnTo>
                <a:close/>
              </a:path>
              <a:path w="1198245" h="285750">
                <a:moveTo>
                  <a:pt x="863677" y="274241"/>
                </a:moveTo>
                <a:lnTo>
                  <a:pt x="830534" y="274241"/>
                </a:lnTo>
                <a:lnTo>
                  <a:pt x="830534" y="285257"/>
                </a:lnTo>
                <a:lnTo>
                  <a:pt x="863677" y="285257"/>
                </a:lnTo>
                <a:lnTo>
                  <a:pt x="863677" y="274241"/>
                </a:lnTo>
                <a:close/>
              </a:path>
              <a:path w="1198245" h="285750">
                <a:moveTo>
                  <a:pt x="819486" y="274241"/>
                </a:moveTo>
                <a:lnTo>
                  <a:pt x="786342" y="274241"/>
                </a:lnTo>
                <a:lnTo>
                  <a:pt x="786342" y="285257"/>
                </a:lnTo>
                <a:lnTo>
                  <a:pt x="819486" y="285257"/>
                </a:lnTo>
                <a:lnTo>
                  <a:pt x="819486" y="274241"/>
                </a:lnTo>
                <a:close/>
              </a:path>
              <a:path w="1198245" h="285750">
                <a:moveTo>
                  <a:pt x="775294" y="274241"/>
                </a:moveTo>
                <a:lnTo>
                  <a:pt x="742150" y="274241"/>
                </a:lnTo>
                <a:lnTo>
                  <a:pt x="742150" y="285257"/>
                </a:lnTo>
                <a:lnTo>
                  <a:pt x="775294" y="285257"/>
                </a:lnTo>
                <a:lnTo>
                  <a:pt x="775294" y="274241"/>
                </a:lnTo>
                <a:close/>
              </a:path>
              <a:path w="1198245" h="285750">
                <a:moveTo>
                  <a:pt x="731102" y="274241"/>
                </a:moveTo>
                <a:lnTo>
                  <a:pt x="697958" y="274241"/>
                </a:lnTo>
                <a:lnTo>
                  <a:pt x="697958" y="285257"/>
                </a:lnTo>
                <a:lnTo>
                  <a:pt x="731102" y="285257"/>
                </a:lnTo>
                <a:lnTo>
                  <a:pt x="731102" y="274241"/>
                </a:lnTo>
                <a:close/>
              </a:path>
              <a:path w="1198245" h="285750">
                <a:moveTo>
                  <a:pt x="686910" y="274241"/>
                </a:moveTo>
                <a:lnTo>
                  <a:pt x="653767" y="274241"/>
                </a:lnTo>
                <a:lnTo>
                  <a:pt x="653767" y="285257"/>
                </a:lnTo>
                <a:lnTo>
                  <a:pt x="686910" y="285257"/>
                </a:lnTo>
                <a:lnTo>
                  <a:pt x="686910" y="274241"/>
                </a:lnTo>
                <a:close/>
              </a:path>
              <a:path w="1198245" h="285750">
                <a:moveTo>
                  <a:pt x="642719" y="274241"/>
                </a:moveTo>
                <a:lnTo>
                  <a:pt x="609575" y="274241"/>
                </a:lnTo>
                <a:lnTo>
                  <a:pt x="609575" y="285257"/>
                </a:lnTo>
                <a:lnTo>
                  <a:pt x="642719" y="285257"/>
                </a:lnTo>
                <a:lnTo>
                  <a:pt x="642719" y="274241"/>
                </a:lnTo>
                <a:close/>
              </a:path>
              <a:path w="1198245" h="285750">
                <a:moveTo>
                  <a:pt x="598527" y="274241"/>
                </a:moveTo>
                <a:lnTo>
                  <a:pt x="565383" y="274241"/>
                </a:lnTo>
                <a:lnTo>
                  <a:pt x="565383" y="285257"/>
                </a:lnTo>
                <a:lnTo>
                  <a:pt x="598527" y="285257"/>
                </a:lnTo>
                <a:lnTo>
                  <a:pt x="598527" y="274241"/>
                </a:lnTo>
                <a:close/>
              </a:path>
              <a:path w="1198245" h="285750">
                <a:moveTo>
                  <a:pt x="554335" y="274241"/>
                </a:moveTo>
                <a:lnTo>
                  <a:pt x="521191" y="274241"/>
                </a:lnTo>
                <a:lnTo>
                  <a:pt x="521191" y="285257"/>
                </a:lnTo>
                <a:lnTo>
                  <a:pt x="554335" y="285257"/>
                </a:lnTo>
                <a:lnTo>
                  <a:pt x="554335" y="274241"/>
                </a:lnTo>
                <a:close/>
              </a:path>
              <a:path w="1198245" h="285750">
                <a:moveTo>
                  <a:pt x="510143" y="274241"/>
                </a:moveTo>
                <a:lnTo>
                  <a:pt x="476999" y="274241"/>
                </a:lnTo>
                <a:lnTo>
                  <a:pt x="476999" y="285257"/>
                </a:lnTo>
                <a:lnTo>
                  <a:pt x="510143" y="285257"/>
                </a:lnTo>
                <a:lnTo>
                  <a:pt x="510143" y="274241"/>
                </a:lnTo>
                <a:close/>
              </a:path>
              <a:path w="1198245" h="285750">
                <a:moveTo>
                  <a:pt x="465951" y="274241"/>
                </a:moveTo>
                <a:lnTo>
                  <a:pt x="432808" y="274241"/>
                </a:lnTo>
                <a:lnTo>
                  <a:pt x="432808" y="285257"/>
                </a:lnTo>
                <a:lnTo>
                  <a:pt x="465951" y="285257"/>
                </a:lnTo>
                <a:lnTo>
                  <a:pt x="465951" y="274241"/>
                </a:lnTo>
                <a:close/>
              </a:path>
              <a:path w="1198245" h="285750">
                <a:moveTo>
                  <a:pt x="421760" y="274241"/>
                </a:moveTo>
                <a:lnTo>
                  <a:pt x="388616" y="274241"/>
                </a:lnTo>
                <a:lnTo>
                  <a:pt x="388616" y="285257"/>
                </a:lnTo>
                <a:lnTo>
                  <a:pt x="421760" y="285257"/>
                </a:lnTo>
                <a:lnTo>
                  <a:pt x="421760" y="274241"/>
                </a:lnTo>
                <a:close/>
              </a:path>
              <a:path w="1198245" h="285750">
                <a:moveTo>
                  <a:pt x="377568" y="274241"/>
                </a:moveTo>
                <a:lnTo>
                  <a:pt x="344424" y="274241"/>
                </a:lnTo>
                <a:lnTo>
                  <a:pt x="344424" y="285257"/>
                </a:lnTo>
                <a:lnTo>
                  <a:pt x="377568" y="285257"/>
                </a:lnTo>
                <a:lnTo>
                  <a:pt x="377568" y="274241"/>
                </a:lnTo>
                <a:close/>
              </a:path>
              <a:path w="1198245" h="285750">
                <a:moveTo>
                  <a:pt x="333376" y="274241"/>
                </a:moveTo>
                <a:lnTo>
                  <a:pt x="300232" y="274241"/>
                </a:lnTo>
                <a:lnTo>
                  <a:pt x="300232" y="285257"/>
                </a:lnTo>
                <a:lnTo>
                  <a:pt x="333376" y="285257"/>
                </a:lnTo>
                <a:lnTo>
                  <a:pt x="333376" y="274241"/>
                </a:lnTo>
                <a:close/>
              </a:path>
              <a:path w="1198245" h="285750">
                <a:moveTo>
                  <a:pt x="289184" y="274241"/>
                </a:moveTo>
                <a:lnTo>
                  <a:pt x="256040" y="274241"/>
                </a:lnTo>
                <a:lnTo>
                  <a:pt x="256040" y="285257"/>
                </a:lnTo>
                <a:lnTo>
                  <a:pt x="289184" y="285257"/>
                </a:lnTo>
                <a:lnTo>
                  <a:pt x="289184" y="274241"/>
                </a:lnTo>
                <a:close/>
              </a:path>
              <a:path w="1198245" h="285750">
                <a:moveTo>
                  <a:pt x="244993" y="274241"/>
                </a:moveTo>
                <a:lnTo>
                  <a:pt x="211849" y="274241"/>
                </a:lnTo>
                <a:lnTo>
                  <a:pt x="211849" y="285257"/>
                </a:lnTo>
                <a:lnTo>
                  <a:pt x="244993" y="285257"/>
                </a:lnTo>
                <a:lnTo>
                  <a:pt x="244993" y="274241"/>
                </a:lnTo>
                <a:close/>
              </a:path>
              <a:path w="1198245" h="285750">
                <a:moveTo>
                  <a:pt x="200801" y="274241"/>
                </a:moveTo>
                <a:lnTo>
                  <a:pt x="167657" y="274241"/>
                </a:lnTo>
                <a:lnTo>
                  <a:pt x="167657" y="285257"/>
                </a:lnTo>
                <a:lnTo>
                  <a:pt x="200801" y="285257"/>
                </a:lnTo>
                <a:lnTo>
                  <a:pt x="200801" y="274241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298121" y="161548"/>
            <a:ext cx="105813" cy="10553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7323210" y="167757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5318760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Gestione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La gestione del fondo economale per le minute spese</a:t>
            </a:r>
            <a:r>
              <a:rPr sz="1600" b="0" spc="75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(1/4)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51532" y="1988820"/>
            <a:ext cx="8928100" cy="0"/>
          </a:xfrm>
          <a:custGeom>
            <a:avLst/>
            <a:gdLst/>
            <a:ahLst/>
            <a:cxnLst/>
            <a:rect l="l" t="t" r="r" b="b"/>
            <a:pathLst>
              <a:path w="8928100">
                <a:moveTo>
                  <a:pt x="0" y="0"/>
                </a:moveTo>
                <a:lnTo>
                  <a:pt x="8927973" y="0"/>
                </a:lnTo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9768" y="1293888"/>
            <a:ext cx="1566671" cy="627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5404" y="1325854"/>
            <a:ext cx="1336547" cy="6050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55676" y="1319783"/>
            <a:ext cx="1464945" cy="525780"/>
          </a:xfrm>
          <a:prstGeom prst="rect">
            <a:avLst/>
          </a:prstGeom>
          <a:solidFill>
            <a:srgbClr val="28649C"/>
          </a:solidFill>
        </p:spPr>
        <p:txBody>
          <a:bodyPr vert="horz" wrap="square" lIns="0" tIns="75565" rIns="0" bIns="0" rtlCol="0">
            <a:spAutoFit/>
          </a:bodyPr>
          <a:lstStyle/>
          <a:p>
            <a:pPr marL="242570" marR="220979" indent="-15240">
              <a:lnSpc>
                <a:spcPct val="100000"/>
              </a:lnSpc>
              <a:spcBef>
                <a:spcPts val="595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Registro</a:t>
            </a:r>
            <a:r>
              <a:rPr sz="12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delle  minute</a:t>
            </a:r>
            <a:r>
              <a:rPr sz="12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spese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9188" y="1061973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1F487C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054351" y="1255763"/>
            <a:ext cx="210413" cy="5699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80260" y="1336547"/>
            <a:ext cx="108585" cy="467995"/>
          </a:xfrm>
          <a:custGeom>
            <a:avLst/>
            <a:gdLst/>
            <a:ahLst/>
            <a:cxnLst/>
            <a:rect l="l" t="t" r="r" b="b"/>
            <a:pathLst>
              <a:path w="108585" h="467994">
                <a:moveTo>
                  <a:pt x="0" y="0"/>
                </a:moveTo>
                <a:lnTo>
                  <a:pt x="0" y="467867"/>
                </a:lnTo>
                <a:lnTo>
                  <a:pt x="108203" y="233934"/>
                </a:lnTo>
                <a:lnTo>
                  <a:pt x="0" y="0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23544" y="810768"/>
            <a:ext cx="466344" cy="5044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486025" y="1123594"/>
            <a:ext cx="8589645" cy="659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100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Il nuovo Regolamento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detta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una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disciplina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maggiormente specifica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merito alle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modalità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di 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costituzione e gestione del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fondo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economale per le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minute</a:t>
            </a:r>
            <a:r>
              <a:rPr sz="1600" b="1" spc="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spese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8883" y="1971573"/>
            <a:ext cx="1073467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In particolare, l'art. 21 del DI 129/2018 prevede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possibilità di utilizzare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fondo economale per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minute spese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per 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l’acquisizione di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beni e servizi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modesta entità, e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vieta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l'utilizzo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dello stesso per acquisti per i quali l’Istituzione  scolastica ha un contratto d’appalto in</a:t>
            </a:r>
            <a:r>
              <a:rPr sz="1600" b="1" spc="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corso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12700" marR="6985" algn="just">
              <a:lnSpc>
                <a:spcPct val="150000"/>
              </a:lnSpc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Inoltre,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stabilisce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che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Consiglio d’istituto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,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sede di approvazione del programma annuale,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con apposita 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autonoma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delibera </a:t>
            </a:r>
            <a:r>
              <a:rPr sz="1600" b="1" spc="-15" dirty="0">
                <a:solidFill>
                  <a:srgbClr val="001F5F"/>
                </a:solidFill>
                <a:latin typeface="Arial"/>
                <a:cs typeface="Arial"/>
              </a:rPr>
              <a:t>deve</a:t>
            </a:r>
            <a:r>
              <a:rPr sz="1600" b="1" spc="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determinare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95220" y="4203953"/>
            <a:ext cx="32194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La consistenza massima del fondo*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36689" y="4203319"/>
            <a:ext cx="36391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solidFill>
                  <a:srgbClr val="001F5F"/>
                </a:solidFill>
                <a:latin typeface="Arial"/>
                <a:cs typeface="Arial"/>
              </a:rPr>
              <a:t>L’importo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massimo di ogni spesa</a:t>
            </a:r>
            <a:r>
              <a:rPr sz="1600" spc="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minuta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125979" y="4168140"/>
            <a:ext cx="144780" cy="361315"/>
          </a:xfrm>
          <a:custGeom>
            <a:avLst/>
            <a:gdLst/>
            <a:ahLst/>
            <a:cxnLst/>
            <a:rect l="l" t="t" r="r" b="b"/>
            <a:pathLst>
              <a:path w="144780" h="361314">
                <a:moveTo>
                  <a:pt x="0" y="0"/>
                </a:moveTo>
                <a:lnTo>
                  <a:pt x="0" y="361188"/>
                </a:lnTo>
                <a:lnTo>
                  <a:pt x="144780" y="180594"/>
                </a:lnTo>
                <a:lnTo>
                  <a:pt x="0" y="0"/>
                </a:lnTo>
                <a:close/>
              </a:path>
            </a:pathLst>
          </a:custGeom>
          <a:solidFill>
            <a:srgbClr val="0C2C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15328" y="4152900"/>
            <a:ext cx="144780" cy="361315"/>
          </a:xfrm>
          <a:custGeom>
            <a:avLst/>
            <a:gdLst/>
            <a:ahLst/>
            <a:cxnLst/>
            <a:rect l="l" t="t" r="r" b="b"/>
            <a:pathLst>
              <a:path w="144779" h="361314">
                <a:moveTo>
                  <a:pt x="0" y="0"/>
                </a:moveTo>
                <a:lnTo>
                  <a:pt x="0" y="361188"/>
                </a:lnTo>
                <a:lnTo>
                  <a:pt x="144779" y="180594"/>
                </a:lnTo>
                <a:lnTo>
                  <a:pt x="0" y="0"/>
                </a:lnTo>
                <a:close/>
              </a:path>
            </a:pathLst>
          </a:custGeom>
          <a:solidFill>
            <a:srgbClr val="0C2C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56360" y="4064508"/>
            <a:ext cx="531875" cy="5318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60947" y="4064508"/>
            <a:ext cx="533400" cy="5333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92124" y="4856988"/>
            <a:ext cx="10244328" cy="9220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22603" y="4942332"/>
            <a:ext cx="10133330" cy="810895"/>
          </a:xfrm>
          <a:custGeom>
            <a:avLst/>
            <a:gdLst/>
            <a:ahLst/>
            <a:cxnLst/>
            <a:rect l="l" t="t" r="r" b="b"/>
            <a:pathLst>
              <a:path w="10133330" h="810895">
                <a:moveTo>
                  <a:pt x="9997948" y="0"/>
                </a:moveTo>
                <a:lnTo>
                  <a:pt x="135128" y="0"/>
                </a:lnTo>
                <a:lnTo>
                  <a:pt x="92418" y="6884"/>
                </a:lnTo>
                <a:lnTo>
                  <a:pt x="55324" y="26058"/>
                </a:lnTo>
                <a:lnTo>
                  <a:pt x="26072" y="55302"/>
                </a:lnTo>
                <a:lnTo>
                  <a:pt x="6889" y="92399"/>
                </a:lnTo>
                <a:lnTo>
                  <a:pt x="0" y="135128"/>
                </a:lnTo>
                <a:lnTo>
                  <a:pt x="0" y="675640"/>
                </a:lnTo>
                <a:lnTo>
                  <a:pt x="6889" y="718349"/>
                </a:lnTo>
                <a:lnTo>
                  <a:pt x="26072" y="755443"/>
                </a:lnTo>
                <a:lnTo>
                  <a:pt x="55324" y="784695"/>
                </a:lnTo>
                <a:lnTo>
                  <a:pt x="92418" y="803878"/>
                </a:lnTo>
                <a:lnTo>
                  <a:pt x="135128" y="810768"/>
                </a:lnTo>
                <a:lnTo>
                  <a:pt x="9997948" y="810768"/>
                </a:lnTo>
                <a:lnTo>
                  <a:pt x="10040676" y="803878"/>
                </a:lnTo>
                <a:lnTo>
                  <a:pt x="10077773" y="784695"/>
                </a:lnTo>
                <a:lnTo>
                  <a:pt x="10107017" y="755443"/>
                </a:lnTo>
                <a:lnTo>
                  <a:pt x="10126191" y="718349"/>
                </a:lnTo>
                <a:lnTo>
                  <a:pt x="10133076" y="675640"/>
                </a:lnTo>
                <a:lnTo>
                  <a:pt x="10133076" y="135128"/>
                </a:lnTo>
                <a:lnTo>
                  <a:pt x="10126191" y="92399"/>
                </a:lnTo>
                <a:lnTo>
                  <a:pt x="10107017" y="55302"/>
                </a:lnTo>
                <a:lnTo>
                  <a:pt x="10077773" y="26058"/>
                </a:lnTo>
                <a:lnTo>
                  <a:pt x="10040676" y="6884"/>
                </a:lnTo>
                <a:lnTo>
                  <a:pt x="99979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22603" y="4942332"/>
            <a:ext cx="10133330" cy="810895"/>
          </a:xfrm>
          <a:custGeom>
            <a:avLst/>
            <a:gdLst/>
            <a:ahLst/>
            <a:cxnLst/>
            <a:rect l="l" t="t" r="r" b="b"/>
            <a:pathLst>
              <a:path w="10133330" h="810895">
                <a:moveTo>
                  <a:pt x="0" y="135128"/>
                </a:moveTo>
                <a:lnTo>
                  <a:pt x="6889" y="92399"/>
                </a:lnTo>
                <a:lnTo>
                  <a:pt x="26072" y="55302"/>
                </a:lnTo>
                <a:lnTo>
                  <a:pt x="55324" y="26058"/>
                </a:lnTo>
                <a:lnTo>
                  <a:pt x="92418" y="6884"/>
                </a:lnTo>
                <a:lnTo>
                  <a:pt x="135128" y="0"/>
                </a:lnTo>
                <a:lnTo>
                  <a:pt x="9997948" y="0"/>
                </a:lnTo>
                <a:lnTo>
                  <a:pt x="10040676" y="6884"/>
                </a:lnTo>
                <a:lnTo>
                  <a:pt x="10077773" y="26058"/>
                </a:lnTo>
                <a:lnTo>
                  <a:pt x="10107017" y="55302"/>
                </a:lnTo>
                <a:lnTo>
                  <a:pt x="10126191" y="92399"/>
                </a:lnTo>
                <a:lnTo>
                  <a:pt x="10133076" y="135128"/>
                </a:lnTo>
                <a:lnTo>
                  <a:pt x="10133076" y="675640"/>
                </a:lnTo>
                <a:lnTo>
                  <a:pt x="10126191" y="718349"/>
                </a:lnTo>
                <a:lnTo>
                  <a:pt x="10107017" y="755443"/>
                </a:lnTo>
                <a:lnTo>
                  <a:pt x="10077773" y="784695"/>
                </a:lnTo>
                <a:lnTo>
                  <a:pt x="10040676" y="803878"/>
                </a:lnTo>
                <a:lnTo>
                  <a:pt x="9997948" y="810768"/>
                </a:lnTo>
                <a:lnTo>
                  <a:pt x="135128" y="810768"/>
                </a:lnTo>
                <a:lnTo>
                  <a:pt x="92418" y="803878"/>
                </a:lnTo>
                <a:lnTo>
                  <a:pt x="55324" y="784695"/>
                </a:lnTo>
                <a:lnTo>
                  <a:pt x="26072" y="755443"/>
                </a:lnTo>
                <a:lnTo>
                  <a:pt x="6889" y="718349"/>
                </a:lnTo>
                <a:lnTo>
                  <a:pt x="0" y="675640"/>
                </a:lnTo>
                <a:lnTo>
                  <a:pt x="0" y="135128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246428" y="4969461"/>
            <a:ext cx="9742170" cy="66548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Si</a:t>
            </a:r>
            <a:r>
              <a:rPr sz="1400" i="1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precisa</a:t>
            </a:r>
            <a:r>
              <a:rPr sz="1400" i="1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che</a:t>
            </a:r>
            <a:r>
              <a:rPr sz="1400" i="1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l’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importo</a:t>
            </a:r>
            <a:r>
              <a:rPr sz="1400" b="1" i="1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della</a:t>
            </a:r>
            <a:r>
              <a:rPr sz="1400" b="1" i="1" spc="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singola</a:t>
            </a:r>
            <a:r>
              <a:rPr sz="1400" b="1" i="1" spc="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spesa</a:t>
            </a:r>
            <a:r>
              <a:rPr sz="1400" b="1" i="1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minuta</a:t>
            </a:r>
            <a:r>
              <a:rPr sz="1400" b="1" i="1" spc="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non</a:t>
            </a:r>
            <a:r>
              <a:rPr sz="1400" b="1" i="1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può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,</a:t>
            </a:r>
            <a:r>
              <a:rPr sz="1400" i="1" spc="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1400" i="1" spc="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ogni</a:t>
            </a:r>
            <a:r>
              <a:rPr sz="1400" i="1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caso,</a:t>
            </a:r>
            <a:r>
              <a:rPr sz="1400" i="1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superare</a:t>
            </a:r>
            <a:r>
              <a:rPr sz="1400" b="1" i="1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il</a:t>
            </a:r>
            <a:r>
              <a:rPr sz="1400" b="1" i="1" spc="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limite</a:t>
            </a:r>
            <a:r>
              <a:rPr sz="1400" b="1" i="1" spc="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massimo</a:t>
            </a:r>
            <a:r>
              <a:rPr sz="1400" b="1" i="1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previsto</a:t>
            </a:r>
            <a:r>
              <a:rPr sz="1400" b="1" i="1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dalla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vigente normativa </a:t>
            </a:r>
            <a:r>
              <a:rPr sz="1400" b="1" i="1" spc="5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materia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di antiriciclaggio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utilizzo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del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denaro contante</a:t>
            </a:r>
            <a:r>
              <a:rPr sz="1350" b="1" i="1" baseline="24691" dirty="0">
                <a:solidFill>
                  <a:srgbClr val="001F5F"/>
                </a:solidFill>
                <a:latin typeface="Arial"/>
                <a:cs typeface="Arial"/>
              </a:rPr>
              <a:t>*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(D.Lgs. 231/2007 e</a:t>
            </a:r>
            <a:r>
              <a:rPr sz="1400" i="1" spc="-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ss.mm.ii.)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30708" y="5081015"/>
            <a:ext cx="533399" cy="533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55537" y="207939"/>
            <a:ext cx="1135031" cy="28126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67748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971056" y="0"/>
                </a:moveTo>
                <a:lnTo>
                  <a:pt x="0" y="0"/>
                </a:lnTo>
                <a:lnTo>
                  <a:pt x="0" y="236554"/>
                </a:lnTo>
                <a:lnTo>
                  <a:pt x="971056" y="236554"/>
                </a:lnTo>
                <a:lnTo>
                  <a:pt x="1089676" y="118276"/>
                </a:lnTo>
                <a:lnTo>
                  <a:pt x="971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67748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0" y="0"/>
                </a:moveTo>
                <a:lnTo>
                  <a:pt x="971056" y="0"/>
                </a:lnTo>
                <a:lnTo>
                  <a:pt x="1089676" y="118276"/>
                </a:lnTo>
                <a:lnTo>
                  <a:pt x="971056" y="236554"/>
                </a:lnTo>
                <a:lnTo>
                  <a:pt x="0" y="236554"/>
                </a:lnTo>
                <a:lnTo>
                  <a:pt x="0" y="0"/>
                </a:lnTo>
                <a:close/>
              </a:path>
            </a:pathLst>
          </a:custGeom>
          <a:ln w="463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494148" y="282902"/>
            <a:ext cx="57721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Programmazione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295788" y="207939"/>
            <a:ext cx="1139682" cy="28126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311487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971637" y="0"/>
                </a:moveTo>
                <a:lnTo>
                  <a:pt x="0" y="0"/>
                </a:lnTo>
                <a:lnTo>
                  <a:pt x="118620" y="118276"/>
                </a:lnTo>
                <a:lnTo>
                  <a:pt x="0" y="236554"/>
                </a:lnTo>
                <a:lnTo>
                  <a:pt x="971637" y="236554"/>
                </a:lnTo>
                <a:lnTo>
                  <a:pt x="1090257" y="118276"/>
                </a:lnTo>
                <a:lnTo>
                  <a:pt x="971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311487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0" y="0"/>
                </a:moveTo>
                <a:lnTo>
                  <a:pt x="971637" y="0"/>
                </a:lnTo>
                <a:lnTo>
                  <a:pt x="1090257" y="118276"/>
                </a:lnTo>
                <a:lnTo>
                  <a:pt x="971637" y="236554"/>
                </a:lnTo>
                <a:lnTo>
                  <a:pt x="0" y="236554"/>
                </a:lnTo>
                <a:lnTo>
                  <a:pt x="118620" y="118276"/>
                </a:lnTo>
                <a:lnTo>
                  <a:pt x="0" y="0"/>
                </a:lnTo>
                <a:close/>
              </a:path>
            </a:pathLst>
          </a:custGeom>
          <a:ln w="463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698840" y="282902"/>
            <a:ext cx="31623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001F5F"/>
                </a:solidFill>
                <a:latin typeface="Arial"/>
                <a:cs typeface="Arial"/>
              </a:rPr>
              <a:t>Ge</a:t>
            </a:r>
            <a:r>
              <a:rPr sz="500" b="1" spc="1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500" b="1" spc="10" dirty="0">
                <a:solidFill>
                  <a:srgbClr val="001F5F"/>
                </a:solidFill>
                <a:latin typeface="Arial"/>
                <a:cs typeface="Arial"/>
              </a:rPr>
              <a:t>ti</a:t>
            </a:r>
            <a:r>
              <a:rPr sz="500" b="1" spc="15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500" b="1" spc="2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340691" y="207939"/>
            <a:ext cx="1138519" cy="28126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356391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971056" y="0"/>
                </a:moveTo>
                <a:lnTo>
                  <a:pt x="0" y="0"/>
                </a:lnTo>
                <a:lnTo>
                  <a:pt x="118620" y="118276"/>
                </a:lnTo>
                <a:lnTo>
                  <a:pt x="0" y="236554"/>
                </a:lnTo>
                <a:lnTo>
                  <a:pt x="971056" y="236554"/>
                </a:lnTo>
                <a:lnTo>
                  <a:pt x="1089676" y="118276"/>
                </a:lnTo>
                <a:lnTo>
                  <a:pt x="971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356391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0" y="0"/>
                </a:moveTo>
                <a:lnTo>
                  <a:pt x="971056" y="0"/>
                </a:lnTo>
                <a:lnTo>
                  <a:pt x="1089676" y="118276"/>
                </a:lnTo>
                <a:lnTo>
                  <a:pt x="971056" y="236554"/>
                </a:lnTo>
                <a:lnTo>
                  <a:pt x="0" y="236554"/>
                </a:lnTo>
                <a:lnTo>
                  <a:pt x="118620" y="118276"/>
                </a:lnTo>
                <a:lnTo>
                  <a:pt x="0" y="0"/>
                </a:lnTo>
                <a:close/>
              </a:path>
            </a:pathLst>
          </a:custGeom>
          <a:ln w="463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8618145" y="282902"/>
            <a:ext cx="56832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Rendicontazione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8341861" y="164447"/>
            <a:ext cx="105813" cy="10553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8367434" y="170539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4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239263" y="164447"/>
            <a:ext cx="106394" cy="10553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264700" y="170539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4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249028" y="196342"/>
            <a:ext cx="1198245" cy="285750"/>
          </a:xfrm>
          <a:custGeom>
            <a:avLst/>
            <a:gdLst/>
            <a:ahLst/>
            <a:cxnLst/>
            <a:rect l="l" t="t" r="r" b="b"/>
            <a:pathLst>
              <a:path w="1198245" h="285750">
                <a:moveTo>
                  <a:pt x="25293" y="260023"/>
                </a:moveTo>
                <a:lnTo>
                  <a:pt x="0" y="285257"/>
                </a:lnTo>
                <a:lnTo>
                  <a:pt x="24034" y="285257"/>
                </a:lnTo>
                <a:lnTo>
                  <a:pt x="24034" y="283643"/>
                </a:lnTo>
                <a:lnTo>
                  <a:pt x="17250" y="283643"/>
                </a:lnTo>
                <a:lnTo>
                  <a:pt x="13325" y="274241"/>
                </a:lnTo>
                <a:lnTo>
                  <a:pt x="26661" y="274241"/>
                </a:lnTo>
                <a:lnTo>
                  <a:pt x="33095" y="267812"/>
                </a:lnTo>
                <a:lnTo>
                  <a:pt x="25293" y="260023"/>
                </a:lnTo>
                <a:close/>
              </a:path>
              <a:path w="1198245" h="285750">
                <a:moveTo>
                  <a:pt x="68225" y="274241"/>
                </a:moveTo>
                <a:lnTo>
                  <a:pt x="35082" y="274241"/>
                </a:lnTo>
                <a:lnTo>
                  <a:pt x="35082" y="285257"/>
                </a:lnTo>
                <a:lnTo>
                  <a:pt x="68225" y="285257"/>
                </a:lnTo>
                <a:lnTo>
                  <a:pt x="68225" y="274241"/>
                </a:lnTo>
                <a:close/>
              </a:path>
              <a:path w="1198245" h="285750">
                <a:moveTo>
                  <a:pt x="112417" y="274241"/>
                </a:moveTo>
                <a:lnTo>
                  <a:pt x="79273" y="274241"/>
                </a:lnTo>
                <a:lnTo>
                  <a:pt x="79273" y="285257"/>
                </a:lnTo>
                <a:lnTo>
                  <a:pt x="112417" y="285257"/>
                </a:lnTo>
                <a:lnTo>
                  <a:pt x="112417" y="274241"/>
                </a:lnTo>
                <a:close/>
              </a:path>
              <a:path w="1198245" h="285750">
                <a:moveTo>
                  <a:pt x="156609" y="274241"/>
                </a:moveTo>
                <a:lnTo>
                  <a:pt x="123465" y="274241"/>
                </a:lnTo>
                <a:lnTo>
                  <a:pt x="123465" y="285257"/>
                </a:lnTo>
                <a:lnTo>
                  <a:pt x="156609" y="285257"/>
                </a:lnTo>
                <a:lnTo>
                  <a:pt x="156609" y="274241"/>
                </a:lnTo>
                <a:close/>
              </a:path>
              <a:path w="1198245" h="285750">
                <a:moveTo>
                  <a:pt x="24034" y="274241"/>
                </a:moveTo>
                <a:lnTo>
                  <a:pt x="13325" y="274241"/>
                </a:lnTo>
                <a:lnTo>
                  <a:pt x="17250" y="283643"/>
                </a:lnTo>
                <a:lnTo>
                  <a:pt x="24034" y="276866"/>
                </a:lnTo>
                <a:lnTo>
                  <a:pt x="24034" y="274241"/>
                </a:lnTo>
                <a:close/>
              </a:path>
              <a:path w="1198245" h="285750">
                <a:moveTo>
                  <a:pt x="24034" y="276866"/>
                </a:moveTo>
                <a:lnTo>
                  <a:pt x="17250" y="283643"/>
                </a:lnTo>
                <a:lnTo>
                  <a:pt x="24034" y="283643"/>
                </a:lnTo>
                <a:lnTo>
                  <a:pt x="24034" y="276866"/>
                </a:lnTo>
                <a:close/>
              </a:path>
              <a:path w="1198245" h="285750">
                <a:moveTo>
                  <a:pt x="26661" y="274241"/>
                </a:moveTo>
                <a:lnTo>
                  <a:pt x="24034" y="274241"/>
                </a:lnTo>
                <a:lnTo>
                  <a:pt x="24034" y="276866"/>
                </a:lnTo>
                <a:lnTo>
                  <a:pt x="26661" y="274241"/>
                </a:lnTo>
                <a:close/>
              </a:path>
              <a:path w="1198245" h="285750">
                <a:moveTo>
                  <a:pt x="56548" y="228866"/>
                </a:moveTo>
                <a:lnTo>
                  <a:pt x="33095" y="252233"/>
                </a:lnTo>
                <a:lnTo>
                  <a:pt x="40896" y="260023"/>
                </a:lnTo>
                <a:lnTo>
                  <a:pt x="64349" y="236655"/>
                </a:lnTo>
                <a:lnTo>
                  <a:pt x="56548" y="228866"/>
                </a:lnTo>
                <a:close/>
              </a:path>
              <a:path w="1198245" h="285750">
                <a:moveTo>
                  <a:pt x="87802" y="197708"/>
                </a:moveTo>
                <a:lnTo>
                  <a:pt x="64349" y="221073"/>
                </a:lnTo>
                <a:lnTo>
                  <a:pt x="72150" y="228866"/>
                </a:lnTo>
                <a:lnTo>
                  <a:pt x="95603" y="205496"/>
                </a:lnTo>
                <a:lnTo>
                  <a:pt x="87802" y="197708"/>
                </a:lnTo>
                <a:close/>
              </a:path>
              <a:path w="1198245" h="285750">
                <a:moveTo>
                  <a:pt x="119056" y="166549"/>
                </a:moveTo>
                <a:lnTo>
                  <a:pt x="95603" y="189919"/>
                </a:lnTo>
                <a:lnTo>
                  <a:pt x="103404" y="197708"/>
                </a:lnTo>
                <a:lnTo>
                  <a:pt x="126857" y="174337"/>
                </a:lnTo>
                <a:lnTo>
                  <a:pt x="119056" y="166549"/>
                </a:lnTo>
                <a:close/>
              </a:path>
              <a:path w="1198245" h="285750">
                <a:moveTo>
                  <a:pt x="143017" y="142628"/>
                </a:moveTo>
                <a:lnTo>
                  <a:pt x="126857" y="158760"/>
                </a:lnTo>
                <a:lnTo>
                  <a:pt x="134658" y="166549"/>
                </a:lnTo>
                <a:lnTo>
                  <a:pt x="154768" y="146522"/>
                </a:lnTo>
                <a:lnTo>
                  <a:pt x="146918" y="146522"/>
                </a:lnTo>
                <a:lnTo>
                  <a:pt x="143017" y="142628"/>
                </a:lnTo>
                <a:close/>
              </a:path>
              <a:path w="1198245" h="285750">
                <a:moveTo>
                  <a:pt x="146918" y="138733"/>
                </a:moveTo>
                <a:lnTo>
                  <a:pt x="143017" y="142628"/>
                </a:lnTo>
                <a:lnTo>
                  <a:pt x="146918" y="146522"/>
                </a:lnTo>
                <a:lnTo>
                  <a:pt x="150843" y="142628"/>
                </a:lnTo>
                <a:lnTo>
                  <a:pt x="146918" y="138733"/>
                </a:lnTo>
                <a:close/>
              </a:path>
              <a:path w="1198245" h="285750">
                <a:moveTo>
                  <a:pt x="150843" y="142628"/>
                </a:moveTo>
                <a:lnTo>
                  <a:pt x="146918" y="146522"/>
                </a:lnTo>
                <a:lnTo>
                  <a:pt x="154768" y="146522"/>
                </a:lnTo>
                <a:lnTo>
                  <a:pt x="150843" y="142628"/>
                </a:lnTo>
                <a:close/>
              </a:path>
              <a:path w="1198245" h="285750">
                <a:moveTo>
                  <a:pt x="154768" y="138733"/>
                </a:moveTo>
                <a:lnTo>
                  <a:pt x="146918" y="138733"/>
                </a:lnTo>
                <a:lnTo>
                  <a:pt x="150843" y="142628"/>
                </a:lnTo>
                <a:lnTo>
                  <a:pt x="154768" y="138733"/>
                </a:lnTo>
                <a:close/>
              </a:path>
              <a:path w="1198245" h="285750">
                <a:moveTo>
                  <a:pt x="131315" y="115368"/>
                </a:moveTo>
                <a:lnTo>
                  <a:pt x="123514" y="123156"/>
                </a:lnTo>
                <a:lnTo>
                  <a:pt x="143017" y="142628"/>
                </a:lnTo>
                <a:lnTo>
                  <a:pt x="146918" y="138733"/>
                </a:lnTo>
                <a:lnTo>
                  <a:pt x="154768" y="138733"/>
                </a:lnTo>
                <a:lnTo>
                  <a:pt x="131315" y="115368"/>
                </a:lnTo>
                <a:close/>
              </a:path>
              <a:path w="1198245" h="285750">
                <a:moveTo>
                  <a:pt x="100061" y="84209"/>
                </a:moveTo>
                <a:lnTo>
                  <a:pt x="92260" y="91998"/>
                </a:lnTo>
                <a:lnTo>
                  <a:pt x="115712" y="115368"/>
                </a:lnTo>
                <a:lnTo>
                  <a:pt x="123514" y="107575"/>
                </a:lnTo>
                <a:lnTo>
                  <a:pt x="100061" y="84209"/>
                </a:lnTo>
                <a:close/>
              </a:path>
              <a:path w="1198245" h="285750">
                <a:moveTo>
                  <a:pt x="68807" y="53050"/>
                </a:moveTo>
                <a:lnTo>
                  <a:pt x="61005" y="60839"/>
                </a:lnTo>
                <a:lnTo>
                  <a:pt x="84458" y="84209"/>
                </a:lnTo>
                <a:lnTo>
                  <a:pt x="92260" y="76421"/>
                </a:lnTo>
                <a:lnTo>
                  <a:pt x="68807" y="53050"/>
                </a:lnTo>
                <a:close/>
              </a:path>
              <a:path w="1198245" h="285750">
                <a:moveTo>
                  <a:pt x="37553" y="21891"/>
                </a:moveTo>
                <a:lnTo>
                  <a:pt x="29751" y="29680"/>
                </a:lnTo>
                <a:lnTo>
                  <a:pt x="53204" y="53050"/>
                </a:lnTo>
                <a:lnTo>
                  <a:pt x="61005" y="45262"/>
                </a:lnTo>
                <a:lnTo>
                  <a:pt x="37553" y="21891"/>
                </a:lnTo>
                <a:close/>
              </a:path>
              <a:path w="1198245" h="285750">
                <a:moveTo>
                  <a:pt x="28734" y="0"/>
                </a:moveTo>
                <a:lnTo>
                  <a:pt x="0" y="0"/>
                </a:lnTo>
                <a:lnTo>
                  <a:pt x="21950" y="21891"/>
                </a:lnTo>
                <a:lnTo>
                  <a:pt x="29751" y="14103"/>
                </a:lnTo>
                <a:lnTo>
                  <a:pt x="26661" y="11015"/>
                </a:lnTo>
                <a:lnTo>
                  <a:pt x="13325" y="11015"/>
                </a:lnTo>
                <a:lnTo>
                  <a:pt x="17250" y="1613"/>
                </a:lnTo>
                <a:lnTo>
                  <a:pt x="28734" y="1613"/>
                </a:lnTo>
                <a:lnTo>
                  <a:pt x="28734" y="0"/>
                </a:lnTo>
                <a:close/>
              </a:path>
              <a:path w="1198245" h="285750">
                <a:moveTo>
                  <a:pt x="17250" y="1613"/>
                </a:moveTo>
                <a:lnTo>
                  <a:pt x="13325" y="11015"/>
                </a:lnTo>
                <a:lnTo>
                  <a:pt x="26661" y="11015"/>
                </a:lnTo>
                <a:lnTo>
                  <a:pt x="17250" y="1613"/>
                </a:lnTo>
                <a:close/>
              </a:path>
              <a:path w="1198245" h="285750">
                <a:moveTo>
                  <a:pt x="28734" y="1613"/>
                </a:moveTo>
                <a:lnTo>
                  <a:pt x="17250" y="1613"/>
                </a:lnTo>
                <a:lnTo>
                  <a:pt x="26661" y="11015"/>
                </a:lnTo>
                <a:lnTo>
                  <a:pt x="28734" y="11015"/>
                </a:lnTo>
                <a:lnTo>
                  <a:pt x="28734" y="1613"/>
                </a:lnTo>
                <a:close/>
              </a:path>
              <a:path w="1198245" h="285750">
                <a:moveTo>
                  <a:pt x="72926" y="0"/>
                </a:moveTo>
                <a:lnTo>
                  <a:pt x="39782" y="0"/>
                </a:lnTo>
                <a:lnTo>
                  <a:pt x="39782" y="11015"/>
                </a:lnTo>
                <a:lnTo>
                  <a:pt x="72926" y="11015"/>
                </a:lnTo>
                <a:lnTo>
                  <a:pt x="72926" y="0"/>
                </a:lnTo>
                <a:close/>
              </a:path>
              <a:path w="1198245" h="285750">
                <a:moveTo>
                  <a:pt x="117117" y="0"/>
                </a:moveTo>
                <a:lnTo>
                  <a:pt x="83974" y="0"/>
                </a:lnTo>
                <a:lnTo>
                  <a:pt x="83974" y="11015"/>
                </a:lnTo>
                <a:lnTo>
                  <a:pt x="117117" y="11015"/>
                </a:lnTo>
                <a:lnTo>
                  <a:pt x="117117" y="0"/>
                </a:lnTo>
                <a:close/>
              </a:path>
              <a:path w="1198245" h="285750">
                <a:moveTo>
                  <a:pt x="161309" y="0"/>
                </a:moveTo>
                <a:lnTo>
                  <a:pt x="128165" y="0"/>
                </a:lnTo>
                <a:lnTo>
                  <a:pt x="128165" y="11015"/>
                </a:lnTo>
                <a:lnTo>
                  <a:pt x="161309" y="11015"/>
                </a:lnTo>
                <a:lnTo>
                  <a:pt x="161309" y="0"/>
                </a:lnTo>
                <a:close/>
              </a:path>
              <a:path w="1198245" h="285750">
                <a:moveTo>
                  <a:pt x="205501" y="0"/>
                </a:moveTo>
                <a:lnTo>
                  <a:pt x="172357" y="0"/>
                </a:lnTo>
                <a:lnTo>
                  <a:pt x="172357" y="11015"/>
                </a:lnTo>
                <a:lnTo>
                  <a:pt x="205501" y="11015"/>
                </a:lnTo>
                <a:lnTo>
                  <a:pt x="205501" y="0"/>
                </a:lnTo>
                <a:close/>
              </a:path>
              <a:path w="1198245" h="285750">
                <a:moveTo>
                  <a:pt x="249693" y="0"/>
                </a:moveTo>
                <a:lnTo>
                  <a:pt x="216549" y="0"/>
                </a:lnTo>
                <a:lnTo>
                  <a:pt x="216549" y="11015"/>
                </a:lnTo>
                <a:lnTo>
                  <a:pt x="249693" y="11015"/>
                </a:lnTo>
                <a:lnTo>
                  <a:pt x="249693" y="0"/>
                </a:lnTo>
                <a:close/>
              </a:path>
              <a:path w="1198245" h="285750">
                <a:moveTo>
                  <a:pt x="293885" y="0"/>
                </a:moveTo>
                <a:lnTo>
                  <a:pt x="260741" y="0"/>
                </a:lnTo>
                <a:lnTo>
                  <a:pt x="260741" y="11015"/>
                </a:lnTo>
                <a:lnTo>
                  <a:pt x="293885" y="11015"/>
                </a:lnTo>
                <a:lnTo>
                  <a:pt x="293885" y="0"/>
                </a:lnTo>
                <a:close/>
              </a:path>
              <a:path w="1198245" h="285750">
                <a:moveTo>
                  <a:pt x="338076" y="0"/>
                </a:moveTo>
                <a:lnTo>
                  <a:pt x="304932" y="0"/>
                </a:lnTo>
                <a:lnTo>
                  <a:pt x="304932" y="11015"/>
                </a:lnTo>
                <a:lnTo>
                  <a:pt x="338076" y="11015"/>
                </a:lnTo>
                <a:lnTo>
                  <a:pt x="338076" y="0"/>
                </a:lnTo>
                <a:close/>
              </a:path>
              <a:path w="1198245" h="285750">
                <a:moveTo>
                  <a:pt x="382268" y="0"/>
                </a:moveTo>
                <a:lnTo>
                  <a:pt x="349124" y="0"/>
                </a:lnTo>
                <a:lnTo>
                  <a:pt x="349124" y="11015"/>
                </a:lnTo>
                <a:lnTo>
                  <a:pt x="382268" y="11015"/>
                </a:lnTo>
                <a:lnTo>
                  <a:pt x="382268" y="0"/>
                </a:lnTo>
                <a:close/>
              </a:path>
              <a:path w="1198245" h="285750">
                <a:moveTo>
                  <a:pt x="426460" y="0"/>
                </a:moveTo>
                <a:lnTo>
                  <a:pt x="393316" y="0"/>
                </a:lnTo>
                <a:lnTo>
                  <a:pt x="393316" y="11015"/>
                </a:lnTo>
                <a:lnTo>
                  <a:pt x="426460" y="11015"/>
                </a:lnTo>
                <a:lnTo>
                  <a:pt x="426460" y="0"/>
                </a:lnTo>
                <a:close/>
              </a:path>
              <a:path w="1198245" h="285750">
                <a:moveTo>
                  <a:pt x="470652" y="0"/>
                </a:moveTo>
                <a:lnTo>
                  <a:pt x="437508" y="0"/>
                </a:lnTo>
                <a:lnTo>
                  <a:pt x="437508" y="11015"/>
                </a:lnTo>
                <a:lnTo>
                  <a:pt x="470652" y="11015"/>
                </a:lnTo>
                <a:lnTo>
                  <a:pt x="470652" y="0"/>
                </a:lnTo>
                <a:close/>
              </a:path>
              <a:path w="1198245" h="285750">
                <a:moveTo>
                  <a:pt x="514843" y="0"/>
                </a:moveTo>
                <a:lnTo>
                  <a:pt x="481700" y="0"/>
                </a:lnTo>
                <a:lnTo>
                  <a:pt x="481700" y="11015"/>
                </a:lnTo>
                <a:lnTo>
                  <a:pt x="514843" y="11015"/>
                </a:lnTo>
                <a:lnTo>
                  <a:pt x="514843" y="0"/>
                </a:lnTo>
                <a:close/>
              </a:path>
              <a:path w="1198245" h="285750">
                <a:moveTo>
                  <a:pt x="559035" y="0"/>
                </a:moveTo>
                <a:lnTo>
                  <a:pt x="525891" y="0"/>
                </a:lnTo>
                <a:lnTo>
                  <a:pt x="525891" y="11015"/>
                </a:lnTo>
                <a:lnTo>
                  <a:pt x="559035" y="11015"/>
                </a:lnTo>
                <a:lnTo>
                  <a:pt x="559035" y="0"/>
                </a:lnTo>
                <a:close/>
              </a:path>
              <a:path w="1198245" h="285750">
                <a:moveTo>
                  <a:pt x="603227" y="0"/>
                </a:moveTo>
                <a:lnTo>
                  <a:pt x="570083" y="0"/>
                </a:lnTo>
                <a:lnTo>
                  <a:pt x="570083" y="11015"/>
                </a:lnTo>
                <a:lnTo>
                  <a:pt x="603227" y="11015"/>
                </a:lnTo>
                <a:lnTo>
                  <a:pt x="603227" y="0"/>
                </a:lnTo>
                <a:close/>
              </a:path>
              <a:path w="1198245" h="285750">
                <a:moveTo>
                  <a:pt x="647419" y="0"/>
                </a:moveTo>
                <a:lnTo>
                  <a:pt x="614275" y="0"/>
                </a:lnTo>
                <a:lnTo>
                  <a:pt x="614275" y="11015"/>
                </a:lnTo>
                <a:lnTo>
                  <a:pt x="647419" y="11015"/>
                </a:lnTo>
                <a:lnTo>
                  <a:pt x="647419" y="0"/>
                </a:lnTo>
                <a:close/>
              </a:path>
              <a:path w="1198245" h="285750">
                <a:moveTo>
                  <a:pt x="691611" y="0"/>
                </a:moveTo>
                <a:lnTo>
                  <a:pt x="658467" y="0"/>
                </a:lnTo>
                <a:lnTo>
                  <a:pt x="658467" y="11015"/>
                </a:lnTo>
                <a:lnTo>
                  <a:pt x="691611" y="11015"/>
                </a:lnTo>
                <a:lnTo>
                  <a:pt x="691611" y="0"/>
                </a:lnTo>
                <a:close/>
              </a:path>
              <a:path w="1198245" h="285750">
                <a:moveTo>
                  <a:pt x="735802" y="0"/>
                </a:moveTo>
                <a:lnTo>
                  <a:pt x="702659" y="0"/>
                </a:lnTo>
                <a:lnTo>
                  <a:pt x="702659" y="11015"/>
                </a:lnTo>
                <a:lnTo>
                  <a:pt x="735802" y="11015"/>
                </a:lnTo>
                <a:lnTo>
                  <a:pt x="735802" y="0"/>
                </a:lnTo>
                <a:close/>
              </a:path>
              <a:path w="1198245" h="285750">
                <a:moveTo>
                  <a:pt x="779994" y="0"/>
                </a:moveTo>
                <a:lnTo>
                  <a:pt x="746850" y="0"/>
                </a:lnTo>
                <a:lnTo>
                  <a:pt x="746850" y="11015"/>
                </a:lnTo>
                <a:lnTo>
                  <a:pt x="779994" y="11015"/>
                </a:lnTo>
                <a:lnTo>
                  <a:pt x="779994" y="0"/>
                </a:lnTo>
                <a:close/>
              </a:path>
              <a:path w="1198245" h="285750">
                <a:moveTo>
                  <a:pt x="824186" y="0"/>
                </a:moveTo>
                <a:lnTo>
                  <a:pt x="791042" y="0"/>
                </a:lnTo>
                <a:lnTo>
                  <a:pt x="791042" y="11015"/>
                </a:lnTo>
                <a:lnTo>
                  <a:pt x="824186" y="11015"/>
                </a:lnTo>
                <a:lnTo>
                  <a:pt x="824186" y="0"/>
                </a:lnTo>
                <a:close/>
              </a:path>
              <a:path w="1198245" h="285750">
                <a:moveTo>
                  <a:pt x="868378" y="0"/>
                </a:moveTo>
                <a:lnTo>
                  <a:pt x="835234" y="0"/>
                </a:lnTo>
                <a:lnTo>
                  <a:pt x="835234" y="11015"/>
                </a:lnTo>
                <a:lnTo>
                  <a:pt x="868378" y="11015"/>
                </a:lnTo>
                <a:lnTo>
                  <a:pt x="868378" y="0"/>
                </a:lnTo>
                <a:close/>
              </a:path>
              <a:path w="1198245" h="285750">
                <a:moveTo>
                  <a:pt x="912569" y="0"/>
                </a:moveTo>
                <a:lnTo>
                  <a:pt x="879426" y="0"/>
                </a:lnTo>
                <a:lnTo>
                  <a:pt x="879426" y="11015"/>
                </a:lnTo>
                <a:lnTo>
                  <a:pt x="912569" y="11015"/>
                </a:lnTo>
                <a:lnTo>
                  <a:pt x="912569" y="0"/>
                </a:lnTo>
                <a:close/>
              </a:path>
              <a:path w="1198245" h="285750">
                <a:moveTo>
                  <a:pt x="956761" y="0"/>
                </a:moveTo>
                <a:lnTo>
                  <a:pt x="923617" y="0"/>
                </a:lnTo>
                <a:lnTo>
                  <a:pt x="923617" y="11015"/>
                </a:lnTo>
                <a:lnTo>
                  <a:pt x="956761" y="11015"/>
                </a:lnTo>
                <a:lnTo>
                  <a:pt x="956761" y="0"/>
                </a:lnTo>
                <a:close/>
              </a:path>
              <a:path w="1198245" h="285750">
                <a:moveTo>
                  <a:pt x="1000953" y="0"/>
                </a:moveTo>
                <a:lnTo>
                  <a:pt x="967809" y="0"/>
                </a:lnTo>
                <a:lnTo>
                  <a:pt x="967809" y="11015"/>
                </a:lnTo>
                <a:lnTo>
                  <a:pt x="1000953" y="11015"/>
                </a:lnTo>
                <a:lnTo>
                  <a:pt x="1000953" y="0"/>
                </a:lnTo>
                <a:close/>
              </a:path>
              <a:path w="1198245" h="285750">
                <a:moveTo>
                  <a:pt x="1045145" y="0"/>
                </a:moveTo>
                <a:lnTo>
                  <a:pt x="1012001" y="0"/>
                </a:lnTo>
                <a:lnTo>
                  <a:pt x="1012001" y="11015"/>
                </a:lnTo>
                <a:lnTo>
                  <a:pt x="1045145" y="11015"/>
                </a:lnTo>
                <a:lnTo>
                  <a:pt x="1045145" y="0"/>
                </a:lnTo>
                <a:close/>
              </a:path>
              <a:path w="1198245" h="285750">
                <a:moveTo>
                  <a:pt x="1066027" y="274241"/>
                </a:moveTo>
                <a:lnTo>
                  <a:pt x="1052704" y="274241"/>
                </a:lnTo>
                <a:lnTo>
                  <a:pt x="1051493" y="274739"/>
                </a:lnTo>
                <a:lnTo>
                  <a:pt x="1051493" y="285257"/>
                </a:lnTo>
                <a:lnTo>
                  <a:pt x="1054981" y="285257"/>
                </a:lnTo>
                <a:lnTo>
                  <a:pt x="1066027" y="274241"/>
                </a:lnTo>
                <a:close/>
              </a:path>
              <a:path w="1198245" h="285750">
                <a:moveTo>
                  <a:pt x="1071359" y="253353"/>
                </a:moveTo>
                <a:lnTo>
                  <a:pt x="1048779" y="275854"/>
                </a:lnTo>
                <a:lnTo>
                  <a:pt x="1051493" y="274739"/>
                </a:lnTo>
                <a:lnTo>
                  <a:pt x="1051493" y="274241"/>
                </a:lnTo>
                <a:lnTo>
                  <a:pt x="1066027" y="274241"/>
                </a:lnTo>
                <a:lnTo>
                  <a:pt x="1079161" y="261143"/>
                </a:lnTo>
                <a:lnTo>
                  <a:pt x="1071359" y="253353"/>
                </a:lnTo>
                <a:close/>
              </a:path>
              <a:path w="1198245" h="285750">
                <a:moveTo>
                  <a:pt x="1052704" y="274241"/>
                </a:moveTo>
                <a:lnTo>
                  <a:pt x="1051493" y="274241"/>
                </a:lnTo>
                <a:lnTo>
                  <a:pt x="1051493" y="274739"/>
                </a:lnTo>
                <a:lnTo>
                  <a:pt x="1052704" y="274241"/>
                </a:lnTo>
                <a:close/>
              </a:path>
              <a:path w="1198245" h="285750">
                <a:moveTo>
                  <a:pt x="1102614" y="222194"/>
                </a:moveTo>
                <a:lnTo>
                  <a:pt x="1079161" y="245564"/>
                </a:lnTo>
                <a:lnTo>
                  <a:pt x="1087011" y="253353"/>
                </a:lnTo>
                <a:lnTo>
                  <a:pt x="1110415" y="229982"/>
                </a:lnTo>
                <a:lnTo>
                  <a:pt x="1102614" y="222194"/>
                </a:lnTo>
                <a:close/>
              </a:path>
              <a:path w="1198245" h="285750">
                <a:moveTo>
                  <a:pt x="1133868" y="191035"/>
                </a:moveTo>
                <a:lnTo>
                  <a:pt x="1110415" y="214405"/>
                </a:lnTo>
                <a:lnTo>
                  <a:pt x="1118216" y="222194"/>
                </a:lnTo>
                <a:lnTo>
                  <a:pt x="1141669" y="198828"/>
                </a:lnTo>
                <a:lnTo>
                  <a:pt x="1133868" y="191035"/>
                </a:lnTo>
                <a:close/>
              </a:path>
              <a:path w="1198245" h="285750">
                <a:moveTo>
                  <a:pt x="1165122" y="159881"/>
                </a:moveTo>
                <a:lnTo>
                  <a:pt x="1141669" y="183247"/>
                </a:lnTo>
                <a:lnTo>
                  <a:pt x="1149470" y="191035"/>
                </a:lnTo>
                <a:lnTo>
                  <a:pt x="1172923" y="167670"/>
                </a:lnTo>
                <a:lnTo>
                  <a:pt x="1165122" y="159881"/>
                </a:lnTo>
                <a:close/>
              </a:path>
              <a:path w="1198245" h="285750">
                <a:moveTo>
                  <a:pt x="1182396" y="142629"/>
                </a:moveTo>
                <a:lnTo>
                  <a:pt x="1172923" y="152088"/>
                </a:lnTo>
                <a:lnTo>
                  <a:pt x="1180724" y="159881"/>
                </a:lnTo>
                <a:lnTo>
                  <a:pt x="1194119" y="146522"/>
                </a:lnTo>
                <a:lnTo>
                  <a:pt x="1186297" y="146522"/>
                </a:lnTo>
                <a:lnTo>
                  <a:pt x="1182396" y="142629"/>
                </a:lnTo>
                <a:close/>
              </a:path>
              <a:path w="1198245" h="285750">
                <a:moveTo>
                  <a:pt x="1186297" y="138733"/>
                </a:moveTo>
                <a:lnTo>
                  <a:pt x="1182396" y="142629"/>
                </a:lnTo>
                <a:lnTo>
                  <a:pt x="1186297" y="146522"/>
                </a:lnTo>
                <a:lnTo>
                  <a:pt x="1186297" y="138733"/>
                </a:lnTo>
                <a:close/>
              </a:path>
              <a:path w="1198245" h="285750">
                <a:moveTo>
                  <a:pt x="1194115" y="138733"/>
                </a:moveTo>
                <a:lnTo>
                  <a:pt x="1186297" y="138733"/>
                </a:lnTo>
                <a:lnTo>
                  <a:pt x="1186297" y="146522"/>
                </a:lnTo>
                <a:lnTo>
                  <a:pt x="1194119" y="146522"/>
                </a:lnTo>
                <a:lnTo>
                  <a:pt x="1198023" y="142628"/>
                </a:lnTo>
                <a:lnTo>
                  <a:pt x="1194115" y="138733"/>
                </a:lnTo>
                <a:close/>
              </a:path>
              <a:path w="1198245" h="285750">
                <a:moveTo>
                  <a:pt x="1184068" y="128722"/>
                </a:moveTo>
                <a:lnTo>
                  <a:pt x="1176266" y="136511"/>
                </a:lnTo>
                <a:lnTo>
                  <a:pt x="1182397" y="142628"/>
                </a:lnTo>
                <a:lnTo>
                  <a:pt x="1186297" y="138733"/>
                </a:lnTo>
                <a:lnTo>
                  <a:pt x="1194115" y="138733"/>
                </a:lnTo>
                <a:lnTo>
                  <a:pt x="1184068" y="128722"/>
                </a:lnTo>
                <a:close/>
              </a:path>
              <a:path w="1198245" h="285750">
                <a:moveTo>
                  <a:pt x="1152814" y="97563"/>
                </a:moveTo>
                <a:lnTo>
                  <a:pt x="1145012" y="105352"/>
                </a:lnTo>
                <a:lnTo>
                  <a:pt x="1168465" y="128722"/>
                </a:lnTo>
                <a:lnTo>
                  <a:pt x="1176266" y="120934"/>
                </a:lnTo>
                <a:lnTo>
                  <a:pt x="1152814" y="97563"/>
                </a:lnTo>
                <a:close/>
              </a:path>
              <a:path w="1198245" h="285750">
                <a:moveTo>
                  <a:pt x="1121608" y="66405"/>
                </a:moveTo>
                <a:lnTo>
                  <a:pt x="1113758" y="74193"/>
                </a:lnTo>
                <a:lnTo>
                  <a:pt x="1137211" y="97563"/>
                </a:lnTo>
                <a:lnTo>
                  <a:pt x="1145012" y="89775"/>
                </a:lnTo>
                <a:lnTo>
                  <a:pt x="1121608" y="66405"/>
                </a:lnTo>
                <a:close/>
              </a:path>
              <a:path w="1198245" h="285750">
                <a:moveTo>
                  <a:pt x="1090354" y="35246"/>
                </a:moveTo>
                <a:lnTo>
                  <a:pt x="1082504" y="43034"/>
                </a:lnTo>
                <a:lnTo>
                  <a:pt x="1105957" y="66405"/>
                </a:lnTo>
                <a:lnTo>
                  <a:pt x="1113758" y="58616"/>
                </a:lnTo>
                <a:lnTo>
                  <a:pt x="1090354" y="35246"/>
                </a:lnTo>
                <a:close/>
              </a:path>
              <a:path w="1198245" h="285750">
                <a:moveTo>
                  <a:pt x="1059100" y="4087"/>
                </a:moveTo>
                <a:lnTo>
                  <a:pt x="1051299" y="11880"/>
                </a:lnTo>
                <a:lnTo>
                  <a:pt x="1074703" y="35246"/>
                </a:lnTo>
                <a:lnTo>
                  <a:pt x="1082504" y="27457"/>
                </a:lnTo>
                <a:lnTo>
                  <a:pt x="1059100" y="4087"/>
                </a:lnTo>
                <a:close/>
              </a:path>
              <a:path w="1198245" h="285750">
                <a:moveTo>
                  <a:pt x="1040445" y="274241"/>
                </a:moveTo>
                <a:lnTo>
                  <a:pt x="1007301" y="274241"/>
                </a:lnTo>
                <a:lnTo>
                  <a:pt x="1007301" y="285257"/>
                </a:lnTo>
                <a:lnTo>
                  <a:pt x="1040445" y="285257"/>
                </a:lnTo>
                <a:lnTo>
                  <a:pt x="1040445" y="274241"/>
                </a:lnTo>
                <a:close/>
              </a:path>
              <a:path w="1198245" h="285750">
                <a:moveTo>
                  <a:pt x="996253" y="274241"/>
                </a:moveTo>
                <a:lnTo>
                  <a:pt x="963109" y="274241"/>
                </a:lnTo>
                <a:lnTo>
                  <a:pt x="963109" y="285257"/>
                </a:lnTo>
                <a:lnTo>
                  <a:pt x="996253" y="285257"/>
                </a:lnTo>
                <a:lnTo>
                  <a:pt x="996253" y="274241"/>
                </a:lnTo>
                <a:close/>
              </a:path>
              <a:path w="1198245" h="285750">
                <a:moveTo>
                  <a:pt x="952061" y="274241"/>
                </a:moveTo>
                <a:lnTo>
                  <a:pt x="918917" y="274241"/>
                </a:lnTo>
                <a:lnTo>
                  <a:pt x="918917" y="285257"/>
                </a:lnTo>
                <a:lnTo>
                  <a:pt x="952061" y="285257"/>
                </a:lnTo>
                <a:lnTo>
                  <a:pt x="952061" y="274241"/>
                </a:lnTo>
                <a:close/>
              </a:path>
              <a:path w="1198245" h="285750">
                <a:moveTo>
                  <a:pt x="907869" y="274241"/>
                </a:moveTo>
                <a:lnTo>
                  <a:pt x="874725" y="274241"/>
                </a:lnTo>
                <a:lnTo>
                  <a:pt x="874725" y="285257"/>
                </a:lnTo>
                <a:lnTo>
                  <a:pt x="907869" y="285257"/>
                </a:lnTo>
                <a:lnTo>
                  <a:pt x="907869" y="274241"/>
                </a:lnTo>
                <a:close/>
              </a:path>
              <a:path w="1198245" h="285750">
                <a:moveTo>
                  <a:pt x="863677" y="274241"/>
                </a:moveTo>
                <a:lnTo>
                  <a:pt x="830534" y="274241"/>
                </a:lnTo>
                <a:lnTo>
                  <a:pt x="830534" y="285257"/>
                </a:lnTo>
                <a:lnTo>
                  <a:pt x="863677" y="285257"/>
                </a:lnTo>
                <a:lnTo>
                  <a:pt x="863677" y="274241"/>
                </a:lnTo>
                <a:close/>
              </a:path>
              <a:path w="1198245" h="285750">
                <a:moveTo>
                  <a:pt x="819486" y="274241"/>
                </a:moveTo>
                <a:lnTo>
                  <a:pt x="786342" y="274241"/>
                </a:lnTo>
                <a:lnTo>
                  <a:pt x="786342" y="285257"/>
                </a:lnTo>
                <a:lnTo>
                  <a:pt x="819486" y="285257"/>
                </a:lnTo>
                <a:lnTo>
                  <a:pt x="819486" y="274241"/>
                </a:lnTo>
                <a:close/>
              </a:path>
              <a:path w="1198245" h="285750">
                <a:moveTo>
                  <a:pt x="775294" y="274241"/>
                </a:moveTo>
                <a:lnTo>
                  <a:pt x="742150" y="274241"/>
                </a:lnTo>
                <a:lnTo>
                  <a:pt x="742150" y="285257"/>
                </a:lnTo>
                <a:lnTo>
                  <a:pt x="775294" y="285257"/>
                </a:lnTo>
                <a:lnTo>
                  <a:pt x="775294" y="274241"/>
                </a:lnTo>
                <a:close/>
              </a:path>
              <a:path w="1198245" h="285750">
                <a:moveTo>
                  <a:pt x="731102" y="274241"/>
                </a:moveTo>
                <a:lnTo>
                  <a:pt x="697958" y="274241"/>
                </a:lnTo>
                <a:lnTo>
                  <a:pt x="697958" y="285257"/>
                </a:lnTo>
                <a:lnTo>
                  <a:pt x="731102" y="285257"/>
                </a:lnTo>
                <a:lnTo>
                  <a:pt x="731102" y="274241"/>
                </a:lnTo>
                <a:close/>
              </a:path>
              <a:path w="1198245" h="285750">
                <a:moveTo>
                  <a:pt x="686910" y="274241"/>
                </a:moveTo>
                <a:lnTo>
                  <a:pt x="653767" y="274241"/>
                </a:lnTo>
                <a:lnTo>
                  <a:pt x="653767" y="285257"/>
                </a:lnTo>
                <a:lnTo>
                  <a:pt x="686910" y="285257"/>
                </a:lnTo>
                <a:lnTo>
                  <a:pt x="686910" y="274241"/>
                </a:lnTo>
                <a:close/>
              </a:path>
              <a:path w="1198245" h="285750">
                <a:moveTo>
                  <a:pt x="642719" y="274241"/>
                </a:moveTo>
                <a:lnTo>
                  <a:pt x="609575" y="274241"/>
                </a:lnTo>
                <a:lnTo>
                  <a:pt x="609575" y="285257"/>
                </a:lnTo>
                <a:lnTo>
                  <a:pt x="642719" y="285257"/>
                </a:lnTo>
                <a:lnTo>
                  <a:pt x="642719" y="274241"/>
                </a:lnTo>
                <a:close/>
              </a:path>
              <a:path w="1198245" h="285750">
                <a:moveTo>
                  <a:pt x="598527" y="274241"/>
                </a:moveTo>
                <a:lnTo>
                  <a:pt x="565383" y="274241"/>
                </a:lnTo>
                <a:lnTo>
                  <a:pt x="565383" y="285257"/>
                </a:lnTo>
                <a:lnTo>
                  <a:pt x="598527" y="285257"/>
                </a:lnTo>
                <a:lnTo>
                  <a:pt x="598527" y="274241"/>
                </a:lnTo>
                <a:close/>
              </a:path>
              <a:path w="1198245" h="285750">
                <a:moveTo>
                  <a:pt x="554335" y="274241"/>
                </a:moveTo>
                <a:lnTo>
                  <a:pt x="521191" y="274241"/>
                </a:lnTo>
                <a:lnTo>
                  <a:pt x="521191" y="285257"/>
                </a:lnTo>
                <a:lnTo>
                  <a:pt x="554335" y="285257"/>
                </a:lnTo>
                <a:lnTo>
                  <a:pt x="554335" y="274241"/>
                </a:lnTo>
                <a:close/>
              </a:path>
              <a:path w="1198245" h="285750">
                <a:moveTo>
                  <a:pt x="510143" y="274241"/>
                </a:moveTo>
                <a:lnTo>
                  <a:pt x="476999" y="274241"/>
                </a:lnTo>
                <a:lnTo>
                  <a:pt x="476999" y="285257"/>
                </a:lnTo>
                <a:lnTo>
                  <a:pt x="510143" y="285257"/>
                </a:lnTo>
                <a:lnTo>
                  <a:pt x="510143" y="274241"/>
                </a:lnTo>
                <a:close/>
              </a:path>
              <a:path w="1198245" h="285750">
                <a:moveTo>
                  <a:pt x="465951" y="274241"/>
                </a:moveTo>
                <a:lnTo>
                  <a:pt x="432808" y="274241"/>
                </a:lnTo>
                <a:lnTo>
                  <a:pt x="432808" y="285257"/>
                </a:lnTo>
                <a:lnTo>
                  <a:pt x="465951" y="285257"/>
                </a:lnTo>
                <a:lnTo>
                  <a:pt x="465951" y="274241"/>
                </a:lnTo>
                <a:close/>
              </a:path>
              <a:path w="1198245" h="285750">
                <a:moveTo>
                  <a:pt x="421760" y="274241"/>
                </a:moveTo>
                <a:lnTo>
                  <a:pt x="388616" y="274241"/>
                </a:lnTo>
                <a:lnTo>
                  <a:pt x="388616" y="285257"/>
                </a:lnTo>
                <a:lnTo>
                  <a:pt x="421760" y="285257"/>
                </a:lnTo>
                <a:lnTo>
                  <a:pt x="421760" y="274241"/>
                </a:lnTo>
                <a:close/>
              </a:path>
              <a:path w="1198245" h="285750">
                <a:moveTo>
                  <a:pt x="377568" y="274241"/>
                </a:moveTo>
                <a:lnTo>
                  <a:pt x="344424" y="274241"/>
                </a:lnTo>
                <a:lnTo>
                  <a:pt x="344424" y="285257"/>
                </a:lnTo>
                <a:lnTo>
                  <a:pt x="377568" y="285257"/>
                </a:lnTo>
                <a:lnTo>
                  <a:pt x="377568" y="274241"/>
                </a:lnTo>
                <a:close/>
              </a:path>
              <a:path w="1198245" h="285750">
                <a:moveTo>
                  <a:pt x="333376" y="274241"/>
                </a:moveTo>
                <a:lnTo>
                  <a:pt x="300232" y="274241"/>
                </a:lnTo>
                <a:lnTo>
                  <a:pt x="300232" y="285257"/>
                </a:lnTo>
                <a:lnTo>
                  <a:pt x="333376" y="285257"/>
                </a:lnTo>
                <a:lnTo>
                  <a:pt x="333376" y="274241"/>
                </a:lnTo>
                <a:close/>
              </a:path>
              <a:path w="1198245" h="285750">
                <a:moveTo>
                  <a:pt x="289184" y="274241"/>
                </a:moveTo>
                <a:lnTo>
                  <a:pt x="256040" y="274241"/>
                </a:lnTo>
                <a:lnTo>
                  <a:pt x="256040" y="285257"/>
                </a:lnTo>
                <a:lnTo>
                  <a:pt x="289184" y="285257"/>
                </a:lnTo>
                <a:lnTo>
                  <a:pt x="289184" y="274241"/>
                </a:lnTo>
                <a:close/>
              </a:path>
              <a:path w="1198245" h="285750">
                <a:moveTo>
                  <a:pt x="244993" y="274241"/>
                </a:moveTo>
                <a:lnTo>
                  <a:pt x="211849" y="274241"/>
                </a:lnTo>
                <a:lnTo>
                  <a:pt x="211849" y="285257"/>
                </a:lnTo>
                <a:lnTo>
                  <a:pt x="244993" y="285257"/>
                </a:lnTo>
                <a:lnTo>
                  <a:pt x="244993" y="274241"/>
                </a:lnTo>
                <a:close/>
              </a:path>
              <a:path w="1198245" h="285750">
                <a:moveTo>
                  <a:pt x="200801" y="274241"/>
                </a:moveTo>
                <a:lnTo>
                  <a:pt x="167657" y="274241"/>
                </a:lnTo>
                <a:lnTo>
                  <a:pt x="167657" y="285257"/>
                </a:lnTo>
                <a:lnTo>
                  <a:pt x="200801" y="285257"/>
                </a:lnTo>
                <a:lnTo>
                  <a:pt x="200801" y="274241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298121" y="161548"/>
            <a:ext cx="105813" cy="1055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7323210" y="167757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4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1173841" y="6555545"/>
            <a:ext cx="2571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74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90575" y="6141516"/>
            <a:ext cx="1091057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50" baseline="27777" dirty="0">
                <a:solidFill>
                  <a:srgbClr val="001F5F"/>
                </a:solidFill>
                <a:latin typeface="Arial"/>
                <a:cs typeface="Arial"/>
              </a:rPr>
              <a:t>*</a:t>
            </a:r>
            <a:r>
              <a:rPr sz="1100" dirty="0">
                <a:solidFill>
                  <a:srgbClr val="001F5F"/>
                </a:solidFill>
                <a:latin typeface="Arial"/>
                <a:cs typeface="Arial"/>
              </a:rPr>
              <a:t>Come </a:t>
            </a:r>
            <a:r>
              <a:rPr sz="1100" spc="-5" dirty="0">
                <a:solidFill>
                  <a:srgbClr val="001F5F"/>
                </a:solidFill>
                <a:latin typeface="Arial"/>
                <a:cs typeface="Arial"/>
              </a:rPr>
              <a:t>specificato dall'articolo 21, comma </a:t>
            </a:r>
            <a:r>
              <a:rPr sz="1100" spc="-10" dirty="0">
                <a:solidFill>
                  <a:srgbClr val="001F5F"/>
                </a:solidFill>
                <a:latin typeface="Arial"/>
                <a:cs typeface="Arial"/>
              </a:rPr>
              <a:t>6, </a:t>
            </a:r>
            <a:r>
              <a:rPr sz="1100" spc="-5" dirty="0">
                <a:solidFill>
                  <a:srgbClr val="001F5F"/>
                </a:solidFill>
                <a:latin typeface="Arial"/>
                <a:cs typeface="Arial"/>
              </a:rPr>
              <a:t>del DI 129/2018, detto limite può essere superato solo </a:t>
            </a:r>
            <a:r>
              <a:rPr sz="1100" dirty="0">
                <a:solidFill>
                  <a:srgbClr val="001F5F"/>
                </a:solidFill>
                <a:latin typeface="Arial"/>
                <a:cs typeface="Arial"/>
              </a:rPr>
              <a:t>con </a:t>
            </a:r>
            <a:r>
              <a:rPr sz="1100" spc="-5" dirty="0">
                <a:solidFill>
                  <a:srgbClr val="001F5F"/>
                </a:solidFill>
                <a:latin typeface="Arial"/>
                <a:cs typeface="Arial"/>
              </a:rPr>
              <a:t>apposita variazione al Programma Annuale, proposta dal Dirigente  </a:t>
            </a:r>
            <a:r>
              <a:rPr sz="1100" dirty="0">
                <a:solidFill>
                  <a:srgbClr val="001F5F"/>
                </a:solidFill>
                <a:latin typeface="Arial"/>
                <a:cs typeface="Arial"/>
              </a:rPr>
              <a:t>scolastico </a:t>
            </a:r>
            <a:r>
              <a:rPr sz="1100" spc="-5" dirty="0">
                <a:solidFill>
                  <a:srgbClr val="001F5F"/>
                </a:solidFill>
                <a:latin typeface="Arial"/>
                <a:cs typeface="Arial"/>
              </a:rPr>
              <a:t>ed approvata dal Consiglio</a:t>
            </a:r>
            <a:r>
              <a:rPr sz="11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001F5F"/>
                </a:solidFill>
                <a:latin typeface="Arial"/>
                <a:cs typeface="Arial"/>
              </a:rPr>
              <a:t>d'Istituto.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5318760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Gestione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La gestione del fondo economale per le minute spese</a:t>
            </a:r>
            <a:r>
              <a:rPr sz="1600" b="0" spc="75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(2/4)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9768" y="1293888"/>
            <a:ext cx="1566671" cy="627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5404" y="1325854"/>
            <a:ext cx="1336547" cy="6050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55676" y="1319783"/>
            <a:ext cx="1464945" cy="525780"/>
          </a:xfrm>
          <a:prstGeom prst="rect">
            <a:avLst/>
          </a:prstGeom>
          <a:solidFill>
            <a:srgbClr val="28649C"/>
          </a:solidFill>
        </p:spPr>
        <p:txBody>
          <a:bodyPr vert="horz" wrap="square" lIns="0" tIns="75565" rIns="0" bIns="0" rtlCol="0">
            <a:spAutoFit/>
          </a:bodyPr>
          <a:lstStyle/>
          <a:p>
            <a:pPr marL="242570" marR="220979" indent="-15240">
              <a:lnSpc>
                <a:spcPct val="100000"/>
              </a:lnSpc>
              <a:spcBef>
                <a:spcPts val="595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Registro</a:t>
            </a:r>
            <a:r>
              <a:rPr sz="12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delle  minute</a:t>
            </a:r>
            <a:r>
              <a:rPr sz="12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spese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9188" y="1061973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1F487C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054351" y="1255763"/>
            <a:ext cx="210413" cy="5699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80260" y="1336547"/>
            <a:ext cx="108585" cy="467995"/>
          </a:xfrm>
          <a:custGeom>
            <a:avLst/>
            <a:gdLst/>
            <a:ahLst/>
            <a:cxnLst/>
            <a:rect l="l" t="t" r="r" b="b"/>
            <a:pathLst>
              <a:path w="108585" h="467994">
                <a:moveTo>
                  <a:pt x="0" y="0"/>
                </a:moveTo>
                <a:lnTo>
                  <a:pt x="0" y="467867"/>
                </a:lnTo>
                <a:lnTo>
                  <a:pt x="108203" y="233934"/>
                </a:lnTo>
                <a:lnTo>
                  <a:pt x="0" y="0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23544" y="810768"/>
            <a:ext cx="466344" cy="5044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428748" y="1108354"/>
            <a:ext cx="85909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Di seguito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si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rappresentano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principali caratteristiche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del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fondo economale per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minute  spese.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00887" y="2107183"/>
            <a:ext cx="2307336" cy="2849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9592" y="2313813"/>
            <a:ext cx="1908175" cy="0"/>
          </a:xfrm>
          <a:custGeom>
            <a:avLst/>
            <a:gdLst/>
            <a:ahLst/>
            <a:cxnLst/>
            <a:rect l="l" t="t" r="r" b="b"/>
            <a:pathLst>
              <a:path w="1908175">
                <a:moveTo>
                  <a:pt x="0" y="0"/>
                </a:moveTo>
                <a:lnTo>
                  <a:pt x="1908098" y="0"/>
                </a:lnTo>
              </a:path>
            </a:pathLst>
          </a:custGeom>
          <a:ln w="18287">
            <a:solidFill>
              <a:srgbClr val="CCD5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5487" y="2081783"/>
            <a:ext cx="2307590" cy="285115"/>
          </a:xfrm>
          <a:custGeom>
            <a:avLst/>
            <a:gdLst/>
            <a:ahLst/>
            <a:cxnLst/>
            <a:rect l="l" t="t" r="r" b="b"/>
            <a:pathLst>
              <a:path w="2307590" h="285114">
                <a:moveTo>
                  <a:pt x="2259838" y="0"/>
                </a:moveTo>
                <a:lnTo>
                  <a:pt x="47498" y="0"/>
                </a:lnTo>
                <a:lnTo>
                  <a:pt x="29007" y="3724"/>
                </a:lnTo>
                <a:lnTo>
                  <a:pt x="13909" y="13890"/>
                </a:lnTo>
                <a:lnTo>
                  <a:pt x="3731" y="28985"/>
                </a:lnTo>
                <a:lnTo>
                  <a:pt x="0" y="47498"/>
                </a:lnTo>
                <a:lnTo>
                  <a:pt x="0" y="237489"/>
                </a:lnTo>
                <a:lnTo>
                  <a:pt x="3731" y="256002"/>
                </a:lnTo>
                <a:lnTo>
                  <a:pt x="13909" y="271097"/>
                </a:lnTo>
                <a:lnTo>
                  <a:pt x="29007" y="281263"/>
                </a:lnTo>
                <a:lnTo>
                  <a:pt x="47498" y="284988"/>
                </a:lnTo>
                <a:lnTo>
                  <a:pt x="2259838" y="284988"/>
                </a:lnTo>
                <a:lnTo>
                  <a:pt x="2278350" y="281263"/>
                </a:lnTo>
                <a:lnTo>
                  <a:pt x="2293445" y="271097"/>
                </a:lnTo>
                <a:lnTo>
                  <a:pt x="2303611" y="256002"/>
                </a:lnTo>
                <a:lnTo>
                  <a:pt x="2307336" y="237489"/>
                </a:lnTo>
                <a:lnTo>
                  <a:pt x="2307336" y="47498"/>
                </a:lnTo>
                <a:lnTo>
                  <a:pt x="2303611" y="28985"/>
                </a:lnTo>
                <a:lnTo>
                  <a:pt x="2293445" y="13890"/>
                </a:lnTo>
                <a:lnTo>
                  <a:pt x="2278350" y="3724"/>
                </a:lnTo>
                <a:lnTo>
                  <a:pt x="2259838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92551" y="2068067"/>
            <a:ext cx="342900" cy="326390"/>
          </a:xfrm>
          <a:custGeom>
            <a:avLst/>
            <a:gdLst/>
            <a:ahLst/>
            <a:cxnLst/>
            <a:rect l="l" t="t" r="r" b="b"/>
            <a:pathLst>
              <a:path w="342900" h="326389">
                <a:moveTo>
                  <a:pt x="302768" y="0"/>
                </a:moveTo>
                <a:lnTo>
                  <a:pt x="40131" y="0"/>
                </a:lnTo>
                <a:lnTo>
                  <a:pt x="32131" y="1143"/>
                </a:lnTo>
                <a:lnTo>
                  <a:pt x="24130" y="3302"/>
                </a:lnTo>
                <a:lnTo>
                  <a:pt x="10668" y="9906"/>
                </a:lnTo>
                <a:lnTo>
                  <a:pt x="6731" y="15494"/>
                </a:lnTo>
                <a:lnTo>
                  <a:pt x="2667" y="20955"/>
                </a:lnTo>
                <a:lnTo>
                  <a:pt x="0" y="27686"/>
                </a:lnTo>
                <a:lnTo>
                  <a:pt x="0" y="255397"/>
                </a:lnTo>
                <a:lnTo>
                  <a:pt x="1397" y="259842"/>
                </a:lnTo>
                <a:lnTo>
                  <a:pt x="5334" y="268605"/>
                </a:lnTo>
                <a:lnTo>
                  <a:pt x="13335" y="275336"/>
                </a:lnTo>
                <a:lnTo>
                  <a:pt x="21462" y="280797"/>
                </a:lnTo>
                <a:lnTo>
                  <a:pt x="21462" y="326136"/>
                </a:lnTo>
                <a:lnTo>
                  <a:pt x="52197" y="326136"/>
                </a:lnTo>
                <a:lnTo>
                  <a:pt x="95123" y="284099"/>
                </a:lnTo>
                <a:lnTo>
                  <a:pt x="322834" y="284099"/>
                </a:lnTo>
                <a:lnTo>
                  <a:pt x="322834" y="279654"/>
                </a:lnTo>
                <a:lnTo>
                  <a:pt x="330835" y="274193"/>
                </a:lnTo>
                <a:lnTo>
                  <a:pt x="337566" y="267589"/>
                </a:lnTo>
                <a:lnTo>
                  <a:pt x="339244" y="264287"/>
                </a:lnTo>
                <a:lnTo>
                  <a:pt x="46862" y="264287"/>
                </a:lnTo>
                <a:lnTo>
                  <a:pt x="34798" y="260858"/>
                </a:lnTo>
                <a:lnTo>
                  <a:pt x="30861" y="258699"/>
                </a:lnTo>
                <a:lnTo>
                  <a:pt x="28067" y="255397"/>
                </a:lnTo>
                <a:lnTo>
                  <a:pt x="25400" y="252095"/>
                </a:lnTo>
                <a:lnTo>
                  <a:pt x="24130" y="248793"/>
                </a:lnTo>
                <a:lnTo>
                  <a:pt x="24130" y="36449"/>
                </a:lnTo>
                <a:lnTo>
                  <a:pt x="25400" y="33147"/>
                </a:lnTo>
                <a:lnTo>
                  <a:pt x="28067" y="29845"/>
                </a:lnTo>
                <a:lnTo>
                  <a:pt x="30861" y="26543"/>
                </a:lnTo>
                <a:lnTo>
                  <a:pt x="34798" y="24384"/>
                </a:lnTo>
                <a:lnTo>
                  <a:pt x="38862" y="22098"/>
                </a:lnTo>
                <a:lnTo>
                  <a:pt x="42799" y="20955"/>
                </a:lnTo>
                <a:lnTo>
                  <a:pt x="340233" y="20955"/>
                </a:lnTo>
                <a:lnTo>
                  <a:pt x="336169" y="15494"/>
                </a:lnTo>
                <a:lnTo>
                  <a:pt x="330835" y="9906"/>
                </a:lnTo>
                <a:lnTo>
                  <a:pt x="325500" y="6604"/>
                </a:lnTo>
                <a:lnTo>
                  <a:pt x="318770" y="3302"/>
                </a:lnTo>
                <a:lnTo>
                  <a:pt x="310769" y="1143"/>
                </a:lnTo>
                <a:lnTo>
                  <a:pt x="302768" y="0"/>
                </a:lnTo>
                <a:close/>
              </a:path>
              <a:path w="342900" h="326389">
                <a:moveTo>
                  <a:pt x="322834" y="284099"/>
                </a:moveTo>
                <a:lnTo>
                  <a:pt x="250444" y="284099"/>
                </a:lnTo>
                <a:lnTo>
                  <a:pt x="293370" y="326136"/>
                </a:lnTo>
                <a:lnTo>
                  <a:pt x="322834" y="326136"/>
                </a:lnTo>
                <a:lnTo>
                  <a:pt x="322834" y="284099"/>
                </a:lnTo>
                <a:close/>
              </a:path>
              <a:path w="342900" h="326389">
                <a:moveTo>
                  <a:pt x="340233" y="20955"/>
                </a:moveTo>
                <a:lnTo>
                  <a:pt x="299974" y="20955"/>
                </a:lnTo>
                <a:lnTo>
                  <a:pt x="304038" y="22098"/>
                </a:lnTo>
                <a:lnTo>
                  <a:pt x="308102" y="24384"/>
                </a:lnTo>
                <a:lnTo>
                  <a:pt x="312039" y="26543"/>
                </a:lnTo>
                <a:lnTo>
                  <a:pt x="314833" y="29845"/>
                </a:lnTo>
                <a:lnTo>
                  <a:pt x="316103" y="33147"/>
                </a:lnTo>
                <a:lnTo>
                  <a:pt x="318770" y="36449"/>
                </a:lnTo>
                <a:lnTo>
                  <a:pt x="318770" y="248793"/>
                </a:lnTo>
                <a:lnTo>
                  <a:pt x="316103" y="252095"/>
                </a:lnTo>
                <a:lnTo>
                  <a:pt x="314833" y="255397"/>
                </a:lnTo>
                <a:lnTo>
                  <a:pt x="312039" y="258699"/>
                </a:lnTo>
                <a:lnTo>
                  <a:pt x="308102" y="260858"/>
                </a:lnTo>
                <a:lnTo>
                  <a:pt x="299974" y="263144"/>
                </a:lnTo>
                <a:lnTo>
                  <a:pt x="294640" y="264287"/>
                </a:lnTo>
                <a:lnTo>
                  <a:pt x="339244" y="264287"/>
                </a:lnTo>
                <a:lnTo>
                  <a:pt x="341503" y="259842"/>
                </a:lnTo>
                <a:lnTo>
                  <a:pt x="342900" y="250952"/>
                </a:lnTo>
                <a:lnTo>
                  <a:pt x="342900" y="27686"/>
                </a:lnTo>
                <a:lnTo>
                  <a:pt x="340233" y="20955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66288" y="2183892"/>
            <a:ext cx="62865" cy="52069"/>
          </a:xfrm>
          <a:custGeom>
            <a:avLst/>
            <a:gdLst/>
            <a:ahLst/>
            <a:cxnLst/>
            <a:rect l="l" t="t" r="r" b="b"/>
            <a:pathLst>
              <a:path w="62864" h="52069">
                <a:moveTo>
                  <a:pt x="31242" y="0"/>
                </a:moveTo>
                <a:lnTo>
                  <a:pt x="5461" y="12065"/>
                </a:lnTo>
                <a:lnTo>
                  <a:pt x="1397" y="16510"/>
                </a:lnTo>
                <a:lnTo>
                  <a:pt x="0" y="20955"/>
                </a:lnTo>
                <a:lnTo>
                  <a:pt x="0" y="30861"/>
                </a:lnTo>
                <a:lnTo>
                  <a:pt x="1397" y="36322"/>
                </a:lnTo>
                <a:lnTo>
                  <a:pt x="5461" y="40767"/>
                </a:lnTo>
                <a:lnTo>
                  <a:pt x="8128" y="44069"/>
                </a:lnTo>
                <a:lnTo>
                  <a:pt x="13588" y="47371"/>
                </a:lnTo>
                <a:lnTo>
                  <a:pt x="19050" y="49657"/>
                </a:lnTo>
                <a:lnTo>
                  <a:pt x="24511" y="51816"/>
                </a:lnTo>
                <a:lnTo>
                  <a:pt x="37973" y="51816"/>
                </a:lnTo>
                <a:lnTo>
                  <a:pt x="43434" y="49657"/>
                </a:lnTo>
                <a:lnTo>
                  <a:pt x="48894" y="47371"/>
                </a:lnTo>
                <a:lnTo>
                  <a:pt x="54356" y="44069"/>
                </a:lnTo>
                <a:lnTo>
                  <a:pt x="56099" y="41910"/>
                </a:lnTo>
                <a:lnTo>
                  <a:pt x="31242" y="41910"/>
                </a:lnTo>
                <a:lnTo>
                  <a:pt x="24511" y="40767"/>
                </a:lnTo>
                <a:lnTo>
                  <a:pt x="17653" y="37465"/>
                </a:lnTo>
                <a:lnTo>
                  <a:pt x="13588" y="32004"/>
                </a:lnTo>
                <a:lnTo>
                  <a:pt x="12192" y="26416"/>
                </a:lnTo>
                <a:lnTo>
                  <a:pt x="13588" y="19812"/>
                </a:lnTo>
                <a:lnTo>
                  <a:pt x="17653" y="15494"/>
                </a:lnTo>
                <a:lnTo>
                  <a:pt x="24511" y="12065"/>
                </a:lnTo>
                <a:lnTo>
                  <a:pt x="31242" y="11049"/>
                </a:lnTo>
                <a:lnTo>
                  <a:pt x="56395" y="11049"/>
                </a:lnTo>
                <a:lnTo>
                  <a:pt x="54356" y="7747"/>
                </a:lnTo>
                <a:lnTo>
                  <a:pt x="48894" y="4445"/>
                </a:lnTo>
                <a:lnTo>
                  <a:pt x="43434" y="2159"/>
                </a:lnTo>
                <a:lnTo>
                  <a:pt x="37973" y="1143"/>
                </a:lnTo>
                <a:lnTo>
                  <a:pt x="31242" y="0"/>
                </a:lnTo>
                <a:close/>
              </a:path>
              <a:path w="62864" h="52069">
                <a:moveTo>
                  <a:pt x="56395" y="11049"/>
                </a:moveTo>
                <a:lnTo>
                  <a:pt x="31242" y="11049"/>
                </a:lnTo>
                <a:lnTo>
                  <a:pt x="37973" y="12065"/>
                </a:lnTo>
                <a:lnTo>
                  <a:pt x="44831" y="15494"/>
                </a:lnTo>
                <a:lnTo>
                  <a:pt x="48894" y="19812"/>
                </a:lnTo>
                <a:lnTo>
                  <a:pt x="50292" y="26416"/>
                </a:lnTo>
                <a:lnTo>
                  <a:pt x="48894" y="32004"/>
                </a:lnTo>
                <a:lnTo>
                  <a:pt x="44831" y="37465"/>
                </a:lnTo>
                <a:lnTo>
                  <a:pt x="37973" y="40767"/>
                </a:lnTo>
                <a:lnTo>
                  <a:pt x="31242" y="41910"/>
                </a:lnTo>
                <a:lnTo>
                  <a:pt x="56099" y="41910"/>
                </a:lnTo>
                <a:lnTo>
                  <a:pt x="57023" y="40767"/>
                </a:lnTo>
                <a:lnTo>
                  <a:pt x="61087" y="36322"/>
                </a:lnTo>
                <a:lnTo>
                  <a:pt x="62484" y="30861"/>
                </a:lnTo>
                <a:lnTo>
                  <a:pt x="62484" y="20955"/>
                </a:lnTo>
                <a:lnTo>
                  <a:pt x="61087" y="16510"/>
                </a:lnTo>
                <a:lnTo>
                  <a:pt x="57023" y="12065"/>
                </a:lnTo>
                <a:lnTo>
                  <a:pt x="56395" y="11049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29127" y="2100072"/>
            <a:ext cx="268605" cy="220979"/>
          </a:xfrm>
          <a:custGeom>
            <a:avLst/>
            <a:gdLst/>
            <a:ahLst/>
            <a:cxnLst/>
            <a:rect l="l" t="t" r="r" b="b"/>
            <a:pathLst>
              <a:path w="268605" h="220980">
                <a:moveTo>
                  <a:pt x="258826" y="0"/>
                </a:moveTo>
                <a:lnTo>
                  <a:pt x="9398" y="0"/>
                </a:lnTo>
                <a:lnTo>
                  <a:pt x="6731" y="1142"/>
                </a:lnTo>
                <a:lnTo>
                  <a:pt x="4064" y="2158"/>
                </a:lnTo>
                <a:lnTo>
                  <a:pt x="1397" y="5587"/>
                </a:lnTo>
                <a:lnTo>
                  <a:pt x="0" y="7747"/>
                </a:lnTo>
                <a:lnTo>
                  <a:pt x="0" y="213232"/>
                </a:lnTo>
                <a:lnTo>
                  <a:pt x="1397" y="216535"/>
                </a:lnTo>
                <a:lnTo>
                  <a:pt x="4064" y="218820"/>
                </a:lnTo>
                <a:lnTo>
                  <a:pt x="6731" y="220979"/>
                </a:lnTo>
                <a:lnTo>
                  <a:pt x="262890" y="220979"/>
                </a:lnTo>
                <a:lnTo>
                  <a:pt x="265557" y="218820"/>
                </a:lnTo>
                <a:lnTo>
                  <a:pt x="268224" y="216535"/>
                </a:lnTo>
                <a:lnTo>
                  <a:pt x="268224" y="157733"/>
                </a:lnTo>
                <a:lnTo>
                  <a:pt x="59309" y="157733"/>
                </a:lnTo>
                <a:lnTo>
                  <a:pt x="55245" y="156590"/>
                </a:lnTo>
                <a:lnTo>
                  <a:pt x="51181" y="154304"/>
                </a:lnTo>
                <a:lnTo>
                  <a:pt x="48514" y="152145"/>
                </a:lnTo>
                <a:lnTo>
                  <a:pt x="47117" y="147700"/>
                </a:lnTo>
                <a:lnTo>
                  <a:pt x="47117" y="74422"/>
                </a:lnTo>
                <a:lnTo>
                  <a:pt x="48514" y="69976"/>
                </a:lnTo>
                <a:lnTo>
                  <a:pt x="51181" y="66675"/>
                </a:lnTo>
                <a:lnTo>
                  <a:pt x="55245" y="64388"/>
                </a:lnTo>
                <a:lnTo>
                  <a:pt x="59309" y="63245"/>
                </a:lnTo>
                <a:lnTo>
                  <a:pt x="268224" y="63245"/>
                </a:lnTo>
                <a:lnTo>
                  <a:pt x="268224" y="5587"/>
                </a:lnTo>
                <a:lnTo>
                  <a:pt x="265557" y="2158"/>
                </a:lnTo>
                <a:lnTo>
                  <a:pt x="262890" y="1142"/>
                </a:lnTo>
                <a:lnTo>
                  <a:pt x="258826" y="0"/>
                </a:lnTo>
                <a:close/>
              </a:path>
              <a:path w="268605" h="220980">
                <a:moveTo>
                  <a:pt x="161798" y="63245"/>
                </a:moveTo>
                <a:lnTo>
                  <a:pt x="59309" y="63245"/>
                </a:lnTo>
                <a:lnTo>
                  <a:pt x="64643" y="64388"/>
                </a:lnTo>
                <a:lnTo>
                  <a:pt x="68707" y="66675"/>
                </a:lnTo>
                <a:lnTo>
                  <a:pt x="71374" y="69976"/>
                </a:lnTo>
                <a:lnTo>
                  <a:pt x="71374" y="152145"/>
                </a:lnTo>
                <a:lnTo>
                  <a:pt x="68707" y="154304"/>
                </a:lnTo>
                <a:lnTo>
                  <a:pt x="64643" y="156590"/>
                </a:lnTo>
                <a:lnTo>
                  <a:pt x="59309" y="157733"/>
                </a:lnTo>
                <a:lnTo>
                  <a:pt x="161798" y="157733"/>
                </a:lnTo>
                <a:lnTo>
                  <a:pt x="153670" y="156590"/>
                </a:lnTo>
                <a:lnTo>
                  <a:pt x="146939" y="154304"/>
                </a:lnTo>
                <a:lnTo>
                  <a:pt x="138811" y="152145"/>
                </a:lnTo>
                <a:lnTo>
                  <a:pt x="132080" y="147700"/>
                </a:lnTo>
                <a:lnTo>
                  <a:pt x="141311" y="140969"/>
                </a:lnTo>
                <a:lnTo>
                  <a:pt x="123952" y="140969"/>
                </a:lnTo>
                <a:lnTo>
                  <a:pt x="118618" y="135508"/>
                </a:lnTo>
                <a:lnTo>
                  <a:pt x="115951" y="128777"/>
                </a:lnTo>
                <a:lnTo>
                  <a:pt x="113157" y="123316"/>
                </a:lnTo>
                <a:lnTo>
                  <a:pt x="111887" y="115442"/>
                </a:lnTo>
                <a:lnTo>
                  <a:pt x="129413" y="115442"/>
                </a:lnTo>
                <a:lnTo>
                  <a:pt x="132080" y="114426"/>
                </a:lnTo>
                <a:lnTo>
                  <a:pt x="133477" y="113283"/>
                </a:lnTo>
                <a:lnTo>
                  <a:pt x="133477" y="108838"/>
                </a:lnTo>
                <a:lnTo>
                  <a:pt x="132080" y="106552"/>
                </a:lnTo>
                <a:lnTo>
                  <a:pt x="129413" y="105537"/>
                </a:lnTo>
                <a:lnTo>
                  <a:pt x="111887" y="105537"/>
                </a:lnTo>
                <a:lnTo>
                  <a:pt x="113157" y="98805"/>
                </a:lnTo>
                <a:lnTo>
                  <a:pt x="115951" y="92201"/>
                </a:lnTo>
                <a:lnTo>
                  <a:pt x="118618" y="86613"/>
                </a:lnTo>
                <a:lnTo>
                  <a:pt x="123952" y="81025"/>
                </a:lnTo>
                <a:lnTo>
                  <a:pt x="141494" y="81025"/>
                </a:lnTo>
                <a:lnTo>
                  <a:pt x="132080" y="73278"/>
                </a:lnTo>
                <a:lnTo>
                  <a:pt x="138811" y="69976"/>
                </a:lnTo>
                <a:lnTo>
                  <a:pt x="146939" y="66675"/>
                </a:lnTo>
                <a:lnTo>
                  <a:pt x="153670" y="64388"/>
                </a:lnTo>
                <a:lnTo>
                  <a:pt x="161798" y="63245"/>
                </a:lnTo>
                <a:close/>
              </a:path>
              <a:path w="268605" h="220980">
                <a:moveTo>
                  <a:pt x="171196" y="139953"/>
                </a:moveTo>
                <a:lnTo>
                  <a:pt x="165735" y="139953"/>
                </a:lnTo>
                <a:lnTo>
                  <a:pt x="164465" y="140969"/>
                </a:lnTo>
                <a:lnTo>
                  <a:pt x="163068" y="143255"/>
                </a:lnTo>
                <a:lnTo>
                  <a:pt x="161798" y="145414"/>
                </a:lnTo>
                <a:lnTo>
                  <a:pt x="161798" y="157733"/>
                </a:lnTo>
                <a:lnTo>
                  <a:pt x="175260" y="157733"/>
                </a:lnTo>
                <a:lnTo>
                  <a:pt x="175260" y="145414"/>
                </a:lnTo>
                <a:lnTo>
                  <a:pt x="173863" y="143255"/>
                </a:lnTo>
                <a:lnTo>
                  <a:pt x="172466" y="140969"/>
                </a:lnTo>
                <a:lnTo>
                  <a:pt x="171196" y="139953"/>
                </a:lnTo>
                <a:close/>
              </a:path>
              <a:path w="268605" h="220980">
                <a:moveTo>
                  <a:pt x="199517" y="131063"/>
                </a:moveTo>
                <a:lnTo>
                  <a:pt x="195453" y="131063"/>
                </a:lnTo>
                <a:lnTo>
                  <a:pt x="192786" y="133223"/>
                </a:lnTo>
                <a:lnTo>
                  <a:pt x="192786" y="136525"/>
                </a:lnTo>
                <a:lnTo>
                  <a:pt x="194056" y="137667"/>
                </a:lnTo>
                <a:lnTo>
                  <a:pt x="204851" y="147700"/>
                </a:lnTo>
                <a:lnTo>
                  <a:pt x="191389" y="154304"/>
                </a:lnTo>
                <a:lnTo>
                  <a:pt x="183261" y="156590"/>
                </a:lnTo>
                <a:lnTo>
                  <a:pt x="175260" y="157733"/>
                </a:lnTo>
                <a:lnTo>
                  <a:pt x="268224" y="157733"/>
                </a:lnTo>
                <a:lnTo>
                  <a:pt x="268224" y="140969"/>
                </a:lnTo>
                <a:lnTo>
                  <a:pt x="212979" y="140969"/>
                </a:lnTo>
                <a:lnTo>
                  <a:pt x="202184" y="132206"/>
                </a:lnTo>
                <a:lnTo>
                  <a:pt x="199517" y="131063"/>
                </a:lnTo>
                <a:close/>
              </a:path>
              <a:path w="268605" h="220980">
                <a:moveTo>
                  <a:pt x="141478" y="129920"/>
                </a:moveTo>
                <a:lnTo>
                  <a:pt x="137541" y="129920"/>
                </a:lnTo>
                <a:lnTo>
                  <a:pt x="134747" y="131063"/>
                </a:lnTo>
                <a:lnTo>
                  <a:pt x="123952" y="140969"/>
                </a:lnTo>
                <a:lnTo>
                  <a:pt x="141311" y="140969"/>
                </a:lnTo>
                <a:lnTo>
                  <a:pt x="144272" y="138811"/>
                </a:lnTo>
                <a:lnTo>
                  <a:pt x="145542" y="136525"/>
                </a:lnTo>
                <a:lnTo>
                  <a:pt x="145542" y="133223"/>
                </a:lnTo>
                <a:lnTo>
                  <a:pt x="144272" y="131063"/>
                </a:lnTo>
                <a:lnTo>
                  <a:pt x="141478" y="129920"/>
                </a:lnTo>
                <a:close/>
              </a:path>
              <a:path w="268605" h="220980">
                <a:moveTo>
                  <a:pt x="268224" y="81025"/>
                </a:moveTo>
                <a:lnTo>
                  <a:pt x="212979" y="81025"/>
                </a:lnTo>
                <a:lnTo>
                  <a:pt x="218313" y="86613"/>
                </a:lnTo>
                <a:lnTo>
                  <a:pt x="221107" y="92201"/>
                </a:lnTo>
                <a:lnTo>
                  <a:pt x="223774" y="98805"/>
                </a:lnTo>
                <a:lnTo>
                  <a:pt x="226441" y="105537"/>
                </a:lnTo>
                <a:lnTo>
                  <a:pt x="207518" y="105537"/>
                </a:lnTo>
                <a:lnTo>
                  <a:pt x="204851" y="106552"/>
                </a:lnTo>
                <a:lnTo>
                  <a:pt x="203581" y="108838"/>
                </a:lnTo>
                <a:lnTo>
                  <a:pt x="203581" y="113283"/>
                </a:lnTo>
                <a:lnTo>
                  <a:pt x="204851" y="114426"/>
                </a:lnTo>
                <a:lnTo>
                  <a:pt x="207518" y="115442"/>
                </a:lnTo>
                <a:lnTo>
                  <a:pt x="226441" y="115442"/>
                </a:lnTo>
                <a:lnTo>
                  <a:pt x="223774" y="123316"/>
                </a:lnTo>
                <a:lnTo>
                  <a:pt x="221107" y="129920"/>
                </a:lnTo>
                <a:lnTo>
                  <a:pt x="218313" y="135508"/>
                </a:lnTo>
                <a:lnTo>
                  <a:pt x="212979" y="140969"/>
                </a:lnTo>
                <a:lnTo>
                  <a:pt x="268224" y="140969"/>
                </a:lnTo>
                <a:lnTo>
                  <a:pt x="268224" y="81025"/>
                </a:lnTo>
                <a:close/>
              </a:path>
              <a:path w="268605" h="220980">
                <a:moveTo>
                  <a:pt x="141494" y="81025"/>
                </a:moveTo>
                <a:lnTo>
                  <a:pt x="123952" y="81025"/>
                </a:lnTo>
                <a:lnTo>
                  <a:pt x="134747" y="89915"/>
                </a:lnTo>
                <a:lnTo>
                  <a:pt x="137541" y="91058"/>
                </a:lnTo>
                <a:lnTo>
                  <a:pt x="138811" y="92201"/>
                </a:lnTo>
                <a:lnTo>
                  <a:pt x="141478" y="91058"/>
                </a:lnTo>
                <a:lnTo>
                  <a:pt x="144272" y="89915"/>
                </a:lnTo>
                <a:lnTo>
                  <a:pt x="145542" y="88773"/>
                </a:lnTo>
                <a:lnTo>
                  <a:pt x="145542" y="84454"/>
                </a:lnTo>
                <a:lnTo>
                  <a:pt x="144272" y="83312"/>
                </a:lnTo>
                <a:lnTo>
                  <a:pt x="141494" y="81025"/>
                </a:lnTo>
                <a:close/>
              </a:path>
              <a:path w="268605" h="220980">
                <a:moveTo>
                  <a:pt x="268224" y="63245"/>
                </a:moveTo>
                <a:lnTo>
                  <a:pt x="175260" y="63245"/>
                </a:lnTo>
                <a:lnTo>
                  <a:pt x="183261" y="64388"/>
                </a:lnTo>
                <a:lnTo>
                  <a:pt x="191389" y="66675"/>
                </a:lnTo>
                <a:lnTo>
                  <a:pt x="204851" y="73278"/>
                </a:lnTo>
                <a:lnTo>
                  <a:pt x="192786" y="83312"/>
                </a:lnTo>
                <a:lnTo>
                  <a:pt x="191389" y="84454"/>
                </a:lnTo>
                <a:lnTo>
                  <a:pt x="191389" y="88773"/>
                </a:lnTo>
                <a:lnTo>
                  <a:pt x="192786" y="89915"/>
                </a:lnTo>
                <a:lnTo>
                  <a:pt x="198120" y="92201"/>
                </a:lnTo>
                <a:lnTo>
                  <a:pt x="200787" y="91058"/>
                </a:lnTo>
                <a:lnTo>
                  <a:pt x="212979" y="81025"/>
                </a:lnTo>
                <a:lnTo>
                  <a:pt x="268224" y="81025"/>
                </a:lnTo>
                <a:lnTo>
                  <a:pt x="268224" y="63245"/>
                </a:lnTo>
                <a:close/>
              </a:path>
              <a:path w="268605" h="220980">
                <a:moveTo>
                  <a:pt x="175260" y="63245"/>
                </a:moveTo>
                <a:lnTo>
                  <a:pt x="161798" y="63245"/>
                </a:lnTo>
                <a:lnTo>
                  <a:pt x="161798" y="76580"/>
                </a:lnTo>
                <a:lnTo>
                  <a:pt x="163068" y="78866"/>
                </a:lnTo>
                <a:lnTo>
                  <a:pt x="165735" y="81025"/>
                </a:lnTo>
                <a:lnTo>
                  <a:pt x="168529" y="82168"/>
                </a:lnTo>
                <a:lnTo>
                  <a:pt x="171196" y="81025"/>
                </a:lnTo>
                <a:lnTo>
                  <a:pt x="173863" y="78866"/>
                </a:lnTo>
                <a:lnTo>
                  <a:pt x="175260" y="76580"/>
                </a:lnTo>
                <a:lnTo>
                  <a:pt x="175260" y="63245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5863" y="1982723"/>
            <a:ext cx="228600" cy="228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68883" y="2070607"/>
            <a:ext cx="10833100" cy="1798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910">
              <a:lnSpc>
                <a:spcPct val="100000"/>
              </a:lnSpc>
              <a:spcBef>
                <a:spcPts val="105"/>
              </a:spcBef>
            </a:pPr>
            <a:r>
              <a:rPr sz="1650" b="1" baseline="45454" dirty="0">
                <a:solidFill>
                  <a:srgbClr val="2B4077"/>
                </a:solidFill>
                <a:latin typeface="Arial"/>
                <a:cs typeface="Arial"/>
              </a:rPr>
              <a:t>1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i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Costituzione del</a:t>
            </a:r>
            <a:r>
              <a:rPr sz="1400" b="1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400" b="1" i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fondo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835"/>
              </a:spcBef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Il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fondo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economale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è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anticipato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,</a:t>
            </a:r>
            <a:r>
              <a:rPr sz="14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tutto</a:t>
            </a:r>
            <a:r>
              <a:rPr sz="14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parte,</a:t>
            </a:r>
            <a:r>
              <a:rPr sz="14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con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apposito</a:t>
            </a:r>
            <a:r>
              <a:rPr sz="14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mandato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conto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 partite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giro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,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dal</a:t>
            </a: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DS</a:t>
            </a:r>
            <a:r>
              <a:rPr sz="14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al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 DSGA</a:t>
            </a:r>
            <a:endParaRPr sz="1400">
              <a:latin typeface="Arial"/>
              <a:cs typeface="Arial"/>
            </a:endParaRPr>
          </a:p>
          <a:p>
            <a:pPr marL="299085" marR="5080" indent="-286385" algn="just">
              <a:lnSpc>
                <a:spcPct val="150100"/>
              </a:lnSpc>
              <a:spcBef>
                <a:spcPts val="1195"/>
              </a:spcBef>
              <a:buFont typeface="Wingdings"/>
              <a:buChar char=""/>
              <a:tabLst>
                <a:tab pos="299720" algn="l"/>
              </a:tabLst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costituzione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fondo deve avvenire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, nel rispetto dell'articolo 3, comma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3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della Legge 136/2010,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mediante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bonifico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bancario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o 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postale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o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altro strumento che ne garantisca la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tracciabilità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,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quali, ad esempio, assegni bancari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postali, vaglia cambiari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postali,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carte prepagate,</a:t>
            </a:r>
            <a:r>
              <a:rPr sz="1400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ecc.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255537" y="207939"/>
            <a:ext cx="1135031" cy="2812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67748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971056" y="0"/>
                </a:moveTo>
                <a:lnTo>
                  <a:pt x="0" y="0"/>
                </a:lnTo>
                <a:lnTo>
                  <a:pt x="0" y="236554"/>
                </a:lnTo>
                <a:lnTo>
                  <a:pt x="971056" y="236554"/>
                </a:lnTo>
                <a:lnTo>
                  <a:pt x="1089676" y="118276"/>
                </a:lnTo>
                <a:lnTo>
                  <a:pt x="971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67748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0" y="0"/>
                </a:moveTo>
                <a:lnTo>
                  <a:pt x="971056" y="0"/>
                </a:lnTo>
                <a:lnTo>
                  <a:pt x="1089676" y="118276"/>
                </a:lnTo>
                <a:lnTo>
                  <a:pt x="971056" y="236554"/>
                </a:lnTo>
                <a:lnTo>
                  <a:pt x="0" y="236554"/>
                </a:lnTo>
                <a:lnTo>
                  <a:pt x="0" y="0"/>
                </a:lnTo>
                <a:close/>
              </a:path>
            </a:pathLst>
          </a:custGeom>
          <a:ln w="463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494148" y="282902"/>
            <a:ext cx="57721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Programmazione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295788" y="207939"/>
            <a:ext cx="1139682" cy="2812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11487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971637" y="0"/>
                </a:moveTo>
                <a:lnTo>
                  <a:pt x="0" y="0"/>
                </a:lnTo>
                <a:lnTo>
                  <a:pt x="118620" y="118276"/>
                </a:lnTo>
                <a:lnTo>
                  <a:pt x="0" y="236554"/>
                </a:lnTo>
                <a:lnTo>
                  <a:pt x="971637" y="236554"/>
                </a:lnTo>
                <a:lnTo>
                  <a:pt x="1090257" y="118276"/>
                </a:lnTo>
                <a:lnTo>
                  <a:pt x="971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311487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0" y="0"/>
                </a:moveTo>
                <a:lnTo>
                  <a:pt x="971637" y="0"/>
                </a:lnTo>
                <a:lnTo>
                  <a:pt x="1090257" y="118276"/>
                </a:lnTo>
                <a:lnTo>
                  <a:pt x="971637" y="236554"/>
                </a:lnTo>
                <a:lnTo>
                  <a:pt x="0" y="236554"/>
                </a:lnTo>
                <a:lnTo>
                  <a:pt x="118620" y="118276"/>
                </a:lnTo>
                <a:lnTo>
                  <a:pt x="0" y="0"/>
                </a:lnTo>
                <a:close/>
              </a:path>
            </a:pathLst>
          </a:custGeom>
          <a:ln w="463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698840" y="282902"/>
            <a:ext cx="31623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001F5F"/>
                </a:solidFill>
                <a:latin typeface="Arial"/>
                <a:cs typeface="Arial"/>
              </a:rPr>
              <a:t>Ge</a:t>
            </a:r>
            <a:r>
              <a:rPr sz="500" b="1" spc="1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500" b="1" spc="10" dirty="0">
                <a:solidFill>
                  <a:srgbClr val="001F5F"/>
                </a:solidFill>
                <a:latin typeface="Arial"/>
                <a:cs typeface="Arial"/>
              </a:rPr>
              <a:t>ti</a:t>
            </a:r>
            <a:r>
              <a:rPr sz="500" b="1" spc="15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500" b="1" spc="2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340691" y="207939"/>
            <a:ext cx="1138519" cy="2812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356391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971056" y="0"/>
                </a:moveTo>
                <a:lnTo>
                  <a:pt x="0" y="0"/>
                </a:lnTo>
                <a:lnTo>
                  <a:pt x="118620" y="118276"/>
                </a:lnTo>
                <a:lnTo>
                  <a:pt x="0" y="236554"/>
                </a:lnTo>
                <a:lnTo>
                  <a:pt x="971056" y="236554"/>
                </a:lnTo>
                <a:lnTo>
                  <a:pt x="1089676" y="118276"/>
                </a:lnTo>
                <a:lnTo>
                  <a:pt x="971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356391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0" y="0"/>
                </a:moveTo>
                <a:lnTo>
                  <a:pt x="971056" y="0"/>
                </a:lnTo>
                <a:lnTo>
                  <a:pt x="1089676" y="118276"/>
                </a:lnTo>
                <a:lnTo>
                  <a:pt x="971056" y="236554"/>
                </a:lnTo>
                <a:lnTo>
                  <a:pt x="0" y="236554"/>
                </a:lnTo>
                <a:lnTo>
                  <a:pt x="118620" y="118276"/>
                </a:lnTo>
                <a:lnTo>
                  <a:pt x="0" y="0"/>
                </a:lnTo>
                <a:close/>
              </a:path>
            </a:pathLst>
          </a:custGeom>
          <a:ln w="463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8618145" y="282902"/>
            <a:ext cx="56832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Rendicontazione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341861" y="164447"/>
            <a:ext cx="105813" cy="1055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8367434" y="170539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4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239263" y="164447"/>
            <a:ext cx="106394" cy="1055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6264700" y="170539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4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249028" y="196342"/>
            <a:ext cx="1198245" cy="285750"/>
          </a:xfrm>
          <a:custGeom>
            <a:avLst/>
            <a:gdLst/>
            <a:ahLst/>
            <a:cxnLst/>
            <a:rect l="l" t="t" r="r" b="b"/>
            <a:pathLst>
              <a:path w="1198245" h="285750">
                <a:moveTo>
                  <a:pt x="25293" y="260023"/>
                </a:moveTo>
                <a:lnTo>
                  <a:pt x="0" y="285257"/>
                </a:lnTo>
                <a:lnTo>
                  <a:pt x="24034" y="285257"/>
                </a:lnTo>
                <a:lnTo>
                  <a:pt x="24034" y="283643"/>
                </a:lnTo>
                <a:lnTo>
                  <a:pt x="17250" y="283643"/>
                </a:lnTo>
                <a:lnTo>
                  <a:pt x="13325" y="274241"/>
                </a:lnTo>
                <a:lnTo>
                  <a:pt x="26661" y="274241"/>
                </a:lnTo>
                <a:lnTo>
                  <a:pt x="33095" y="267812"/>
                </a:lnTo>
                <a:lnTo>
                  <a:pt x="25293" y="260023"/>
                </a:lnTo>
                <a:close/>
              </a:path>
              <a:path w="1198245" h="285750">
                <a:moveTo>
                  <a:pt x="68225" y="274241"/>
                </a:moveTo>
                <a:lnTo>
                  <a:pt x="35082" y="274241"/>
                </a:lnTo>
                <a:lnTo>
                  <a:pt x="35082" y="285257"/>
                </a:lnTo>
                <a:lnTo>
                  <a:pt x="68225" y="285257"/>
                </a:lnTo>
                <a:lnTo>
                  <a:pt x="68225" y="274241"/>
                </a:lnTo>
                <a:close/>
              </a:path>
              <a:path w="1198245" h="285750">
                <a:moveTo>
                  <a:pt x="112417" y="274241"/>
                </a:moveTo>
                <a:lnTo>
                  <a:pt x="79273" y="274241"/>
                </a:lnTo>
                <a:lnTo>
                  <a:pt x="79273" y="285257"/>
                </a:lnTo>
                <a:lnTo>
                  <a:pt x="112417" y="285257"/>
                </a:lnTo>
                <a:lnTo>
                  <a:pt x="112417" y="274241"/>
                </a:lnTo>
                <a:close/>
              </a:path>
              <a:path w="1198245" h="285750">
                <a:moveTo>
                  <a:pt x="156609" y="274241"/>
                </a:moveTo>
                <a:lnTo>
                  <a:pt x="123465" y="274241"/>
                </a:lnTo>
                <a:lnTo>
                  <a:pt x="123465" y="285257"/>
                </a:lnTo>
                <a:lnTo>
                  <a:pt x="156609" y="285257"/>
                </a:lnTo>
                <a:lnTo>
                  <a:pt x="156609" y="274241"/>
                </a:lnTo>
                <a:close/>
              </a:path>
              <a:path w="1198245" h="285750">
                <a:moveTo>
                  <a:pt x="24034" y="274241"/>
                </a:moveTo>
                <a:lnTo>
                  <a:pt x="13325" y="274241"/>
                </a:lnTo>
                <a:lnTo>
                  <a:pt x="17250" y="283643"/>
                </a:lnTo>
                <a:lnTo>
                  <a:pt x="24034" y="276866"/>
                </a:lnTo>
                <a:lnTo>
                  <a:pt x="24034" y="274241"/>
                </a:lnTo>
                <a:close/>
              </a:path>
              <a:path w="1198245" h="285750">
                <a:moveTo>
                  <a:pt x="24034" y="276866"/>
                </a:moveTo>
                <a:lnTo>
                  <a:pt x="17250" y="283643"/>
                </a:lnTo>
                <a:lnTo>
                  <a:pt x="24034" y="283643"/>
                </a:lnTo>
                <a:lnTo>
                  <a:pt x="24034" y="276866"/>
                </a:lnTo>
                <a:close/>
              </a:path>
              <a:path w="1198245" h="285750">
                <a:moveTo>
                  <a:pt x="26661" y="274241"/>
                </a:moveTo>
                <a:lnTo>
                  <a:pt x="24034" y="274241"/>
                </a:lnTo>
                <a:lnTo>
                  <a:pt x="24034" y="276866"/>
                </a:lnTo>
                <a:lnTo>
                  <a:pt x="26661" y="274241"/>
                </a:lnTo>
                <a:close/>
              </a:path>
              <a:path w="1198245" h="285750">
                <a:moveTo>
                  <a:pt x="56548" y="228866"/>
                </a:moveTo>
                <a:lnTo>
                  <a:pt x="33095" y="252233"/>
                </a:lnTo>
                <a:lnTo>
                  <a:pt x="40896" y="260023"/>
                </a:lnTo>
                <a:lnTo>
                  <a:pt x="64349" y="236655"/>
                </a:lnTo>
                <a:lnTo>
                  <a:pt x="56548" y="228866"/>
                </a:lnTo>
                <a:close/>
              </a:path>
              <a:path w="1198245" h="285750">
                <a:moveTo>
                  <a:pt x="87802" y="197708"/>
                </a:moveTo>
                <a:lnTo>
                  <a:pt x="64349" y="221073"/>
                </a:lnTo>
                <a:lnTo>
                  <a:pt x="72150" y="228866"/>
                </a:lnTo>
                <a:lnTo>
                  <a:pt x="95603" y="205496"/>
                </a:lnTo>
                <a:lnTo>
                  <a:pt x="87802" y="197708"/>
                </a:lnTo>
                <a:close/>
              </a:path>
              <a:path w="1198245" h="285750">
                <a:moveTo>
                  <a:pt x="119056" y="166549"/>
                </a:moveTo>
                <a:lnTo>
                  <a:pt x="95603" y="189919"/>
                </a:lnTo>
                <a:lnTo>
                  <a:pt x="103404" y="197708"/>
                </a:lnTo>
                <a:lnTo>
                  <a:pt x="126857" y="174337"/>
                </a:lnTo>
                <a:lnTo>
                  <a:pt x="119056" y="166549"/>
                </a:lnTo>
                <a:close/>
              </a:path>
              <a:path w="1198245" h="285750">
                <a:moveTo>
                  <a:pt x="143017" y="142628"/>
                </a:moveTo>
                <a:lnTo>
                  <a:pt x="126857" y="158760"/>
                </a:lnTo>
                <a:lnTo>
                  <a:pt x="134658" y="166549"/>
                </a:lnTo>
                <a:lnTo>
                  <a:pt x="154768" y="146522"/>
                </a:lnTo>
                <a:lnTo>
                  <a:pt x="146918" y="146522"/>
                </a:lnTo>
                <a:lnTo>
                  <a:pt x="143017" y="142628"/>
                </a:lnTo>
                <a:close/>
              </a:path>
              <a:path w="1198245" h="285750">
                <a:moveTo>
                  <a:pt x="146918" y="138733"/>
                </a:moveTo>
                <a:lnTo>
                  <a:pt x="143017" y="142628"/>
                </a:lnTo>
                <a:lnTo>
                  <a:pt x="146918" y="146522"/>
                </a:lnTo>
                <a:lnTo>
                  <a:pt x="150843" y="142628"/>
                </a:lnTo>
                <a:lnTo>
                  <a:pt x="146918" y="138733"/>
                </a:lnTo>
                <a:close/>
              </a:path>
              <a:path w="1198245" h="285750">
                <a:moveTo>
                  <a:pt x="150843" y="142628"/>
                </a:moveTo>
                <a:lnTo>
                  <a:pt x="146918" y="146522"/>
                </a:lnTo>
                <a:lnTo>
                  <a:pt x="154768" y="146522"/>
                </a:lnTo>
                <a:lnTo>
                  <a:pt x="150843" y="142628"/>
                </a:lnTo>
                <a:close/>
              </a:path>
              <a:path w="1198245" h="285750">
                <a:moveTo>
                  <a:pt x="154768" y="138733"/>
                </a:moveTo>
                <a:lnTo>
                  <a:pt x="146918" y="138733"/>
                </a:lnTo>
                <a:lnTo>
                  <a:pt x="150843" y="142628"/>
                </a:lnTo>
                <a:lnTo>
                  <a:pt x="154768" y="138733"/>
                </a:lnTo>
                <a:close/>
              </a:path>
              <a:path w="1198245" h="285750">
                <a:moveTo>
                  <a:pt x="131315" y="115368"/>
                </a:moveTo>
                <a:lnTo>
                  <a:pt x="123514" y="123156"/>
                </a:lnTo>
                <a:lnTo>
                  <a:pt x="143017" y="142628"/>
                </a:lnTo>
                <a:lnTo>
                  <a:pt x="146918" y="138733"/>
                </a:lnTo>
                <a:lnTo>
                  <a:pt x="154768" y="138733"/>
                </a:lnTo>
                <a:lnTo>
                  <a:pt x="131315" y="115368"/>
                </a:lnTo>
                <a:close/>
              </a:path>
              <a:path w="1198245" h="285750">
                <a:moveTo>
                  <a:pt x="100061" y="84209"/>
                </a:moveTo>
                <a:lnTo>
                  <a:pt x="92260" y="91998"/>
                </a:lnTo>
                <a:lnTo>
                  <a:pt x="115712" y="115368"/>
                </a:lnTo>
                <a:lnTo>
                  <a:pt x="123514" y="107575"/>
                </a:lnTo>
                <a:lnTo>
                  <a:pt x="100061" y="84209"/>
                </a:lnTo>
                <a:close/>
              </a:path>
              <a:path w="1198245" h="285750">
                <a:moveTo>
                  <a:pt x="68807" y="53050"/>
                </a:moveTo>
                <a:lnTo>
                  <a:pt x="61005" y="60839"/>
                </a:lnTo>
                <a:lnTo>
                  <a:pt x="84458" y="84209"/>
                </a:lnTo>
                <a:lnTo>
                  <a:pt x="92260" y="76421"/>
                </a:lnTo>
                <a:lnTo>
                  <a:pt x="68807" y="53050"/>
                </a:lnTo>
                <a:close/>
              </a:path>
              <a:path w="1198245" h="285750">
                <a:moveTo>
                  <a:pt x="37553" y="21891"/>
                </a:moveTo>
                <a:lnTo>
                  <a:pt x="29751" y="29680"/>
                </a:lnTo>
                <a:lnTo>
                  <a:pt x="53204" y="53050"/>
                </a:lnTo>
                <a:lnTo>
                  <a:pt x="61005" y="45262"/>
                </a:lnTo>
                <a:lnTo>
                  <a:pt x="37553" y="21891"/>
                </a:lnTo>
                <a:close/>
              </a:path>
              <a:path w="1198245" h="285750">
                <a:moveTo>
                  <a:pt x="28734" y="0"/>
                </a:moveTo>
                <a:lnTo>
                  <a:pt x="0" y="0"/>
                </a:lnTo>
                <a:lnTo>
                  <a:pt x="21950" y="21891"/>
                </a:lnTo>
                <a:lnTo>
                  <a:pt x="29751" y="14103"/>
                </a:lnTo>
                <a:lnTo>
                  <a:pt x="26661" y="11015"/>
                </a:lnTo>
                <a:lnTo>
                  <a:pt x="13325" y="11015"/>
                </a:lnTo>
                <a:lnTo>
                  <a:pt x="17250" y="1613"/>
                </a:lnTo>
                <a:lnTo>
                  <a:pt x="28734" y="1613"/>
                </a:lnTo>
                <a:lnTo>
                  <a:pt x="28734" y="0"/>
                </a:lnTo>
                <a:close/>
              </a:path>
              <a:path w="1198245" h="285750">
                <a:moveTo>
                  <a:pt x="17250" y="1613"/>
                </a:moveTo>
                <a:lnTo>
                  <a:pt x="13325" y="11015"/>
                </a:lnTo>
                <a:lnTo>
                  <a:pt x="26661" y="11015"/>
                </a:lnTo>
                <a:lnTo>
                  <a:pt x="17250" y="1613"/>
                </a:lnTo>
                <a:close/>
              </a:path>
              <a:path w="1198245" h="285750">
                <a:moveTo>
                  <a:pt x="28734" y="1613"/>
                </a:moveTo>
                <a:lnTo>
                  <a:pt x="17250" y="1613"/>
                </a:lnTo>
                <a:lnTo>
                  <a:pt x="26661" y="11015"/>
                </a:lnTo>
                <a:lnTo>
                  <a:pt x="28734" y="11015"/>
                </a:lnTo>
                <a:lnTo>
                  <a:pt x="28734" y="1613"/>
                </a:lnTo>
                <a:close/>
              </a:path>
              <a:path w="1198245" h="285750">
                <a:moveTo>
                  <a:pt x="72926" y="0"/>
                </a:moveTo>
                <a:lnTo>
                  <a:pt x="39782" y="0"/>
                </a:lnTo>
                <a:lnTo>
                  <a:pt x="39782" y="11015"/>
                </a:lnTo>
                <a:lnTo>
                  <a:pt x="72926" y="11015"/>
                </a:lnTo>
                <a:lnTo>
                  <a:pt x="72926" y="0"/>
                </a:lnTo>
                <a:close/>
              </a:path>
              <a:path w="1198245" h="285750">
                <a:moveTo>
                  <a:pt x="117117" y="0"/>
                </a:moveTo>
                <a:lnTo>
                  <a:pt x="83974" y="0"/>
                </a:lnTo>
                <a:lnTo>
                  <a:pt x="83974" y="11015"/>
                </a:lnTo>
                <a:lnTo>
                  <a:pt x="117117" y="11015"/>
                </a:lnTo>
                <a:lnTo>
                  <a:pt x="117117" y="0"/>
                </a:lnTo>
                <a:close/>
              </a:path>
              <a:path w="1198245" h="285750">
                <a:moveTo>
                  <a:pt x="161309" y="0"/>
                </a:moveTo>
                <a:lnTo>
                  <a:pt x="128165" y="0"/>
                </a:lnTo>
                <a:lnTo>
                  <a:pt x="128165" y="11015"/>
                </a:lnTo>
                <a:lnTo>
                  <a:pt x="161309" y="11015"/>
                </a:lnTo>
                <a:lnTo>
                  <a:pt x="161309" y="0"/>
                </a:lnTo>
                <a:close/>
              </a:path>
              <a:path w="1198245" h="285750">
                <a:moveTo>
                  <a:pt x="205501" y="0"/>
                </a:moveTo>
                <a:lnTo>
                  <a:pt x="172357" y="0"/>
                </a:lnTo>
                <a:lnTo>
                  <a:pt x="172357" y="11015"/>
                </a:lnTo>
                <a:lnTo>
                  <a:pt x="205501" y="11015"/>
                </a:lnTo>
                <a:lnTo>
                  <a:pt x="205501" y="0"/>
                </a:lnTo>
                <a:close/>
              </a:path>
              <a:path w="1198245" h="285750">
                <a:moveTo>
                  <a:pt x="249693" y="0"/>
                </a:moveTo>
                <a:lnTo>
                  <a:pt x="216549" y="0"/>
                </a:lnTo>
                <a:lnTo>
                  <a:pt x="216549" y="11015"/>
                </a:lnTo>
                <a:lnTo>
                  <a:pt x="249693" y="11015"/>
                </a:lnTo>
                <a:lnTo>
                  <a:pt x="249693" y="0"/>
                </a:lnTo>
                <a:close/>
              </a:path>
              <a:path w="1198245" h="285750">
                <a:moveTo>
                  <a:pt x="293885" y="0"/>
                </a:moveTo>
                <a:lnTo>
                  <a:pt x="260741" y="0"/>
                </a:lnTo>
                <a:lnTo>
                  <a:pt x="260741" y="11015"/>
                </a:lnTo>
                <a:lnTo>
                  <a:pt x="293885" y="11015"/>
                </a:lnTo>
                <a:lnTo>
                  <a:pt x="293885" y="0"/>
                </a:lnTo>
                <a:close/>
              </a:path>
              <a:path w="1198245" h="285750">
                <a:moveTo>
                  <a:pt x="338076" y="0"/>
                </a:moveTo>
                <a:lnTo>
                  <a:pt x="304932" y="0"/>
                </a:lnTo>
                <a:lnTo>
                  <a:pt x="304932" y="11015"/>
                </a:lnTo>
                <a:lnTo>
                  <a:pt x="338076" y="11015"/>
                </a:lnTo>
                <a:lnTo>
                  <a:pt x="338076" y="0"/>
                </a:lnTo>
                <a:close/>
              </a:path>
              <a:path w="1198245" h="285750">
                <a:moveTo>
                  <a:pt x="382268" y="0"/>
                </a:moveTo>
                <a:lnTo>
                  <a:pt x="349124" y="0"/>
                </a:lnTo>
                <a:lnTo>
                  <a:pt x="349124" y="11015"/>
                </a:lnTo>
                <a:lnTo>
                  <a:pt x="382268" y="11015"/>
                </a:lnTo>
                <a:lnTo>
                  <a:pt x="382268" y="0"/>
                </a:lnTo>
                <a:close/>
              </a:path>
              <a:path w="1198245" h="285750">
                <a:moveTo>
                  <a:pt x="426460" y="0"/>
                </a:moveTo>
                <a:lnTo>
                  <a:pt x="393316" y="0"/>
                </a:lnTo>
                <a:lnTo>
                  <a:pt x="393316" y="11015"/>
                </a:lnTo>
                <a:lnTo>
                  <a:pt x="426460" y="11015"/>
                </a:lnTo>
                <a:lnTo>
                  <a:pt x="426460" y="0"/>
                </a:lnTo>
                <a:close/>
              </a:path>
              <a:path w="1198245" h="285750">
                <a:moveTo>
                  <a:pt x="470652" y="0"/>
                </a:moveTo>
                <a:lnTo>
                  <a:pt x="437508" y="0"/>
                </a:lnTo>
                <a:lnTo>
                  <a:pt x="437508" y="11015"/>
                </a:lnTo>
                <a:lnTo>
                  <a:pt x="470652" y="11015"/>
                </a:lnTo>
                <a:lnTo>
                  <a:pt x="470652" y="0"/>
                </a:lnTo>
                <a:close/>
              </a:path>
              <a:path w="1198245" h="285750">
                <a:moveTo>
                  <a:pt x="514843" y="0"/>
                </a:moveTo>
                <a:lnTo>
                  <a:pt x="481700" y="0"/>
                </a:lnTo>
                <a:lnTo>
                  <a:pt x="481700" y="11015"/>
                </a:lnTo>
                <a:lnTo>
                  <a:pt x="514843" y="11015"/>
                </a:lnTo>
                <a:lnTo>
                  <a:pt x="514843" y="0"/>
                </a:lnTo>
                <a:close/>
              </a:path>
              <a:path w="1198245" h="285750">
                <a:moveTo>
                  <a:pt x="559035" y="0"/>
                </a:moveTo>
                <a:lnTo>
                  <a:pt x="525891" y="0"/>
                </a:lnTo>
                <a:lnTo>
                  <a:pt x="525891" y="11015"/>
                </a:lnTo>
                <a:lnTo>
                  <a:pt x="559035" y="11015"/>
                </a:lnTo>
                <a:lnTo>
                  <a:pt x="559035" y="0"/>
                </a:lnTo>
                <a:close/>
              </a:path>
              <a:path w="1198245" h="285750">
                <a:moveTo>
                  <a:pt x="603227" y="0"/>
                </a:moveTo>
                <a:lnTo>
                  <a:pt x="570083" y="0"/>
                </a:lnTo>
                <a:lnTo>
                  <a:pt x="570083" y="11015"/>
                </a:lnTo>
                <a:lnTo>
                  <a:pt x="603227" y="11015"/>
                </a:lnTo>
                <a:lnTo>
                  <a:pt x="603227" y="0"/>
                </a:lnTo>
                <a:close/>
              </a:path>
              <a:path w="1198245" h="285750">
                <a:moveTo>
                  <a:pt x="647419" y="0"/>
                </a:moveTo>
                <a:lnTo>
                  <a:pt x="614275" y="0"/>
                </a:lnTo>
                <a:lnTo>
                  <a:pt x="614275" y="11015"/>
                </a:lnTo>
                <a:lnTo>
                  <a:pt x="647419" y="11015"/>
                </a:lnTo>
                <a:lnTo>
                  <a:pt x="647419" y="0"/>
                </a:lnTo>
                <a:close/>
              </a:path>
              <a:path w="1198245" h="285750">
                <a:moveTo>
                  <a:pt x="691611" y="0"/>
                </a:moveTo>
                <a:lnTo>
                  <a:pt x="658467" y="0"/>
                </a:lnTo>
                <a:lnTo>
                  <a:pt x="658467" y="11015"/>
                </a:lnTo>
                <a:lnTo>
                  <a:pt x="691611" y="11015"/>
                </a:lnTo>
                <a:lnTo>
                  <a:pt x="691611" y="0"/>
                </a:lnTo>
                <a:close/>
              </a:path>
              <a:path w="1198245" h="285750">
                <a:moveTo>
                  <a:pt x="735802" y="0"/>
                </a:moveTo>
                <a:lnTo>
                  <a:pt x="702659" y="0"/>
                </a:lnTo>
                <a:lnTo>
                  <a:pt x="702659" y="11015"/>
                </a:lnTo>
                <a:lnTo>
                  <a:pt x="735802" y="11015"/>
                </a:lnTo>
                <a:lnTo>
                  <a:pt x="735802" y="0"/>
                </a:lnTo>
                <a:close/>
              </a:path>
              <a:path w="1198245" h="285750">
                <a:moveTo>
                  <a:pt x="779994" y="0"/>
                </a:moveTo>
                <a:lnTo>
                  <a:pt x="746850" y="0"/>
                </a:lnTo>
                <a:lnTo>
                  <a:pt x="746850" y="11015"/>
                </a:lnTo>
                <a:lnTo>
                  <a:pt x="779994" y="11015"/>
                </a:lnTo>
                <a:lnTo>
                  <a:pt x="779994" y="0"/>
                </a:lnTo>
                <a:close/>
              </a:path>
              <a:path w="1198245" h="285750">
                <a:moveTo>
                  <a:pt x="824186" y="0"/>
                </a:moveTo>
                <a:lnTo>
                  <a:pt x="791042" y="0"/>
                </a:lnTo>
                <a:lnTo>
                  <a:pt x="791042" y="11015"/>
                </a:lnTo>
                <a:lnTo>
                  <a:pt x="824186" y="11015"/>
                </a:lnTo>
                <a:lnTo>
                  <a:pt x="824186" y="0"/>
                </a:lnTo>
                <a:close/>
              </a:path>
              <a:path w="1198245" h="285750">
                <a:moveTo>
                  <a:pt x="868378" y="0"/>
                </a:moveTo>
                <a:lnTo>
                  <a:pt x="835234" y="0"/>
                </a:lnTo>
                <a:lnTo>
                  <a:pt x="835234" y="11015"/>
                </a:lnTo>
                <a:lnTo>
                  <a:pt x="868378" y="11015"/>
                </a:lnTo>
                <a:lnTo>
                  <a:pt x="868378" y="0"/>
                </a:lnTo>
                <a:close/>
              </a:path>
              <a:path w="1198245" h="285750">
                <a:moveTo>
                  <a:pt x="912569" y="0"/>
                </a:moveTo>
                <a:lnTo>
                  <a:pt x="879426" y="0"/>
                </a:lnTo>
                <a:lnTo>
                  <a:pt x="879426" y="11015"/>
                </a:lnTo>
                <a:lnTo>
                  <a:pt x="912569" y="11015"/>
                </a:lnTo>
                <a:lnTo>
                  <a:pt x="912569" y="0"/>
                </a:lnTo>
                <a:close/>
              </a:path>
              <a:path w="1198245" h="285750">
                <a:moveTo>
                  <a:pt x="956761" y="0"/>
                </a:moveTo>
                <a:lnTo>
                  <a:pt x="923617" y="0"/>
                </a:lnTo>
                <a:lnTo>
                  <a:pt x="923617" y="11015"/>
                </a:lnTo>
                <a:lnTo>
                  <a:pt x="956761" y="11015"/>
                </a:lnTo>
                <a:lnTo>
                  <a:pt x="956761" y="0"/>
                </a:lnTo>
                <a:close/>
              </a:path>
              <a:path w="1198245" h="285750">
                <a:moveTo>
                  <a:pt x="1000953" y="0"/>
                </a:moveTo>
                <a:lnTo>
                  <a:pt x="967809" y="0"/>
                </a:lnTo>
                <a:lnTo>
                  <a:pt x="967809" y="11015"/>
                </a:lnTo>
                <a:lnTo>
                  <a:pt x="1000953" y="11015"/>
                </a:lnTo>
                <a:lnTo>
                  <a:pt x="1000953" y="0"/>
                </a:lnTo>
                <a:close/>
              </a:path>
              <a:path w="1198245" h="285750">
                <a:moveTo>
                  <a:pt x="1045145" y="0"/>
                </a:moveTo>
                <a:lnTo>
                  <a:pt x="1012001" y="0"/>
                </a:lnTo>
                <a:lnTo>
                  <a:pt x="1012001" y="11015"/>
                </a:lnTo>
                <a:lnTo>
                  <a:pt x="1045145" y="11015"/>
                </a:lnTo>
                <a:lnTo>
                  <a:pt x="1045145" y="0"/>
                </a:lnTo>
                <a:close/>
              </a:path>
              <a:path w="1198245" h="285750">
                <a:moveTo>
                  <a:pt x="1066027" y="274241"/>
                </a:moveTo>
                <a:lnTo>
                  <a:pt x="1052704" y="274241"/>
                </a:lnTo>
                <a:lnTo>
                  <a:pt x="1051493" y="274739"/>
                </a:lnTo>
                <a:lnTo>
                  <a:pt x="1051493" y="285257"/>
                </a:lnTo>
                <a:lnTo>
                  <a:pt x="1054981" y="285257"/>
                </a:lnTo>
                <a:lnTo>
                  <a:pt x="1066027" y="274241"/>
                </a:lnTo>
                <a:close/>
              </a:path>
              <a:path w="1198245" h="285750">
                <a:moveTo>
                  <a:pt x="1071359" y="253353"/>
                </a:moveTo>
                <a:lnTo>
                  <a:pt x="1048779" y="275854"/>
                </a:lnTo>
                <a:lnTo>
                  <a:pt x="1051493" y="274739"/>
                </a:lnTo>
                <a:lnTo>
                  <a:pt x="1051493" y="274241"/>
                </a:lnTo>
                <a:lnTo>
                  <a:pt x="1066027" y="274241"/>
                </a:lnTo>
                <a:lnTo>
                  <a:pt x="1079161" y="261143"/>
                </a:lnTo>
                <a:lnTo>
                  <a:pt x="1071359" y="253353"/>
                </a:lnTo>
                <a:close/>
              </a:path>
              <a:path w="1198245" h="285750">
                <a:moveTo>
                  <a:pt x="1052704" y="274241"/>
                </a:moveTo>
                <a:lnTo>
                  <a:pt x="1051493" y="274241"/>
                </a:lnTo>
                <a:lnTo>
                  <a:pt x="1051493" y="274739"/>
                </a:lnTo>
                <a:lnTo>
                  <a:pt x="1052704" y="274241"/>
                </a:lnTo>
                <a:close/>
              </a:path>
              <a:path w="1198245" h="285750">
                <a:moveTo>
                  <a:pt x="1102614" y="222194"/>
                </a:moveTo>
                <a:lnTo>
                  <a:pt x="1079161" y="245564"/>
                </a:lnTo>
                <a:lnTo>
                  <a:pt x="1087011" y="253353"/>
                </a:lnTo>
                <a:lnTo>
                  <a:pt x="1110415" y="229982"/>
                </a:lnTo>
                <a:lnTo>
                  <a:pt x="1102614" y="222194"/>
                </a:lnTo>
                <a:close/>
              </a:path>
              <a:path w="1198245" h="285750">
                <a:moveTo>
                  <a:pt x="1133868" y="191035"/>
                </a:moveTo>
                <a:lnTo>
                  <a:pt x="1110415" y="214405"/>
                </a:lnTo>
                <a:lnTo>
                  <a:pt x="1118216" y="222194"/>
                </a:lnTo>
                <a:lnTo>
                  <a:pt x="1141669" y="198828"/>
                </a:lnTo>
                <a:lnTo>
                  <a:pt x="1133868" y="191035"/>
                </a:lnTo>
                <a:close/>
              </a:path>
              <a:path w="1198245" h="285750">
                <a:moveTo>
                  <a:pt x="1165122" y="159881"/>
                </a:moveTo>
                <a:lnTo>
                  <a:pt x="1141669" y="183247"/>
                </a:lnTo>
                <a:lnTo>
                  <a:pt x="1149470" y="191035"/>
                </a:lnTo>
                <a:lnTo>
                  <a:pt x="1172923" y="167670"/>
                </a:lnTo>
                <a:lnTo>
                  <a:pt x="1165122" y="159881"/>
                </a:lnTo>
                <a:close/>
              </a:path>
              <a:path w="1198245" h="285750">
                <a:moveTo>
                  <a:pt x="1182396" y="142629"/>
                </a:moveTo>
                <a:lnTo>
                  <a:pt x="1172923" y="152088"/>
                </a:lnTo>
                <a:lnTo>
                  <a:pt x="1180724" y="159881"/>
                </a:lnTo>
                <a:lnTo>
                  <a:pt x="1194119" y="146522"/>
                </a:lnTo>
                <a:lnTo>
                  <a:pt x="1186297" y="146522"/>
                </a:lnTo>
                <a:lnTo>
                  <a:pt x="1182396" y="142629"/>
                </a:lnTo>
                <a:close/>
              </a:path>
              <a:path w="1198245" h="285750">
                <a:moveTo>
                  <a:pt x="1186297" y="138733"/>
                </a:moveTo>
                <a:lnTo>
                  <a:pt x="1182396" y="142629"/>
                </a:lnTo>
                <a:lnTo>
                  <a:pt x="1186297" y="146522"/>
                </a:lnTo>
                <a:lnTo>
                  <a:pt x="1186297" y="138733"/>
                </a:lnTo>
                <a:close/>
              </a:path>
              <a:path w="1198245" h="285750">
                <a:moveTo>
                  <a:pt x="1194115" y="138733"/>
                </a:moveTo>
                <a:lnTo>
                  <a:pt x="1186297" y="138733"/>
                </a:lnTo>
                <a:lnTo>
                  <a:pt x="1186297" y="146522"/>
                </a:lnTo>
                <a:lnTo>
                  <a:pt x="1194119" y="146522"/>
                </a:lnTo>
                <a:lnTo>
                  <a:pt x="1198023" y="142628"/>
                </a:lnTo>
                <a:lnTo>
                  <a:pt x="1194115" y="138733"/>
                </a:lnTo>
                <a:close/>
              </a:path>
              <a:path w="1198245" h="285750">
                <a:moveTo>
                  <a:pt x="1184068" y="128722"/>
                </a:moveTo>
                <a:lnTo>
                  <a:pt x="1176266" y="136511"/>
                </a:lnTo>
                <a:lnTo>
                  <a:pt x="1182397" y="142628"/>
                </a:lnTo>
                <a:lnTo>
                  <a:pt x="1186297" y="138733"/>
                </a:lnTo>
                <a:lnTo>
                  <a:pt x="1194115" y="138733"/>
                </a:lnTo>
                <a:lnTo>
                  <a:pt x="1184068" y="128722"/>
                </a:lnTo>
                <a:close/>
              </a:path>
              <a:path w="1198245" h="285750">
                <a:moveTo>
                  <a:pt x="1152814" y="97563"/>
                </a:moveTo>
                <a:lnTo>
                  <a:pt x="1145012" y="105352"/>
                </a:lnTo>
                <a:lnTo>
                  <a:pt x="1168465" y="128722"/>
                </a:lnTo>
                <a:lnTo>
                  <a:pt x="1176266" y="120934"/>
                </a:lnTo>
                <a:lnTo>
                  <a:pt x="1152814" y="97563"/>
                </a:lnTo>
                <a:close/>
              </a:path>
              <a:path w="1198245" h="285750">
                <a:moveTo>
                  <a:pt x="1121608" y="66405"/>
                </a:moveTo>
                <a:lnTo>
                  <a:pt x="1113758" y="74193"/>
                </a:lnTo>
                <a:lnTo>
                  <a:pt x="1137211" y="97563"/>
                </a:lnTo>
                <a:lnTo>
                  <a:pt x="1145012" y="89775"/>
                </a:lnTo>
                <a:lnTo>
                  <a:pt x="1121608" y="66405"/>
                </a:lnTo>
                <a:close/>
              </a:path>
              <a:path w="1198245" h="285750">
                <a:moveTo>
                  <a:pt x="1090354" y="35246"/>
                </a:moveTo>
                <a:lnTo>
                  <a:pt x="1082504" y="43034"/>
                </a:lnTo>
                <a:lnTo>
                  <a:pt x="1105957" y="66405"/>
                </a:lnTo>
                <a:lnTo>
                  <a:pt x="1113758" y="58616"/>
                </a:lnTo>
                <a:lnTo>
                  <a:pt x="1090354" y="35246"/>
                </a:lnTo>
                <a:close/>
              </a:path>
              <a:path w="1198245" h="285750">
                <a:moveTo>
                  <a:pt x="1059100" y="4087"/>
                </a:moveTo>
                <a:lnTo>
                  <a:pt x="1051299" y="11880"/>
                </a:lnTo>
                <a:lnTo>
                  <a:pt x="1074703" y="35246"/>
                </a:lnTo>
                <a:lnTo>
                  <a:pt x="1082504" y="27457"/>
                </a:lnTo>
                <a:lnTo>
                  <a:pt x="1059100" y="4087"/>
                </a:lnTo>
                <a:close/>
              </a:path>
              <a:path w="1198245" h="285750">
                <a:moveTo>
                  <a:pt x="1040445" y="274241"/>
                </a:moveTo>
                <a:lnTo>
                  <a:pt x="1007301" y="274241"/>
                </a:lnTo>
                <a:lnTo>
                  <a:pt x="1007301" y="285257"/>
                </a:lnTo>
                <a:lnTo>
                  <a:pt x="1040445" y="285257"/>
                </a:lnTo>
                <a:lnTo>
                  <a:pt x="1040445" y="274241"/>
                </a:lnTo>
                <a:close/>
              </a:path>
              <a:path w="1198245" h="285750">
                <a:moveTo>
                  <a:pt x="996253" y="274241"/>
                </a:moveTo>
                <a:lnTo>
                  <a:pt x="963109" y="274241"/>
                </a:lnTo>
                <a:lnTo>
                  <a:pt x="963109" y="285257"/>
                </a:lnTo>
                <a:lnTo>
                  <a:pt x="996253" y="285257"/>
                </a:lnTo>
                <a:lnTo>
                  <a:pt x="996253" y="274241"/>
                </a:lnTo>
                <a:close/>
              </a:path>
              <a:path w="1198245" h="285750">
                <a:moveTo>
                  <a:pt x="952061" y="274241"/>
                </a:moveTo>
                <a:lnTo>
                  <a:pt x="918917" y="274241"/>
                </a:lnTo>
                <a:lnTo>
                  <a:pt x="918917" y="285257"/>
                </a:lnTo>
                <a:lnTo>
                  <a:pt x="952061" y="285257"/>
                </a:lnTo>
                <a:lnTo>
                  <a:pt x="952061" y="274241"/>
                </a:lnTo>
                <a:close/>
              </a:path>
              <a:path w="1198245" h="285750">
                <a:moveTo>
                  <a:pt x="907869" y="274241"/>
                </a:moveTo>
                <a:lnTo>
                  <a:pt x="874725" y="274241"/>
                </a:lnTo>
                <a:lnTo>
                  <a:pt x="874725" y="285257"/>
                </a:lnTo>
                <a:lnTo>
                  <a:pt x="907869" y="285257"/>
                </a:lnTo>
                <a:lnTo>
                  <a:pt x="907869" y="274241"/>
                </a:lnTo>
                <a:close/>
              </a:path>
              <a:path w="1198245" h="285750">
                <a:moveTo>
                  <a:pt x="863677" y="274241"/>
                </a:moveTo>
                <a:lnTo>
                  <a:pt x="830534" y="274241"/>
                </a:lnTo>
                <a:lnTo>
                  <a:pt x="830534" y="285257"/>
                </a:lnTo>
                <a:lnTo>
                  <a:pt x="863677" y="285257"/>
                </a:lnTo>
                <a:lnTo>
                  <a:pt x="863677" y="274241"/>
                </a:lnTo>
                <a:close/>
              </a:path>
              <a:path w="1198245" h="285750">
                <a:moveTo>
                  <a:pt x="819486" y="274241"/>
                </a:moveTo>
                <a:lnTo>
                  <a:pt x="786342" y="274241"/>
                </a:lnTo>
                <a:lnTo>
                  <a:pt x="786342" y="285257"/>
                </a:lnTo>
                <a:lnTo>
                  <a:pt x="819486" y="285257"/>
                </a:lnTo>
                <a:lnTo>
                  <a:pt x="819486" y="274241"/>
                </a:lnTo>
                <a:close/>
              </a:path>
              <a:path w="1198245" h="285750">
                <a:moveTo>
                  <a:pt x="775294" y="274241"/>
                </a:moveTo>
                <a:lnTo>
                  <a:pt x="742150" y="274241"/>
                </a:lnTo>
                <a:lnTo>
                  <a:pt x="742150" y="285257"/>
                </a:lnTo>
                <a:lnTo>
                  <a:pt x="775294" y="285257"/>
                </a:lnTo>
                <a:lnTo>
                  <a:pt x="775294" y="274241"/>
                </a:lnTo>
                <a:close/>
              </a:path>
              <a:path w="1198245" h="285750">
                <a:moveTo>
                  <a:pt x="731102" y="274241"/>
                </a:moveTo>
                <a:lnTo>
                  <a:pt x="697958" y="274241"/>
                </a:lnTo>
                <a:lnTo>
                  <a:pt x="697958" y="285257"/>
                </a:lnTo>
                <a:lnTo>
                  <a:pt x="731102" y="285257"/>
                </a:lnTo>
                <a:lnTo>
                  <a:pt x="731102" y="274241"/>
                </a:lnTo>
                <a:close/>
              </a:path>
              <a:path w="1198245" h="285750">
                <a:moveTo>
                  <a:pt x="686910" y="274241"/>
                </a:moveTo>
                <a:lnTo>
                  <a:pt x="653767" y="274241"/>
                </a:lnTo>
                <a:lnTo>
                  <a:pt x="653767" y="285257"/>
                </a:lnTo>
                <a:lnTo>
                  <a:pt x="686910" y="285257"/>
                </a:lnTo>
                <a:lnTo>
                  <a:pt x="686910" y="274241"/>
                </a:lnTo>
                <a:close/>
              </a:path>
              <a:path w="1198245" h="285750">
                <a:moveTo>
                  <a:pt x="642719" y="274241"/>
                </a:moveTo>
                <a:lnTo>
                  <a:pt x="609575" y="274241"/>
                </a:lnTo>
                <a:lnTo>
                  <a:pt x="609575" y="285257"/>
                </a:lnTo>
                <a:lnTo>
                  <a:pt x="642719" y="285257"/>
                </a:lnTo>
                <a:lnTo>
                  <a:pt x="642719" y="274241"/>
                </a:lnTo>
                <a:close/>
              </a:path>
              <a:path w="1198245" h="285750">
                <a:moveTo>
                  <a:pt x="598527" y="274241"/>
                </a:moveTo>
                <a:lnTo>
                  <a:pt x="565383" y="274241"/>
                </a:lnTo>
                <a:lnTo>
                  <a:pt x="565383" y="285257"/>
                </a:lnTo>
                <a:lnTo>
                  <a:pt x="598527" y="285257"/>
                </a:lnTo>
                <a:lnTo>
                  <a:pt x="598527" y="274241"/>
                </a:lnTo>
                <a:close/>
              </a:path>
              <a:path w="1198245" h="285750">
                <a:moveTo>
                  <a:pt x="554335" y="274241"/>
                </a:moveTo>
                <a:lnTo>
                  <a:pt x="521191" y="274241"/>
                </a:lnTo>
                <a:lnTo>
                  <a:pt x="521191" y="285257"/>
                </a:lnTo>
                <a:lnTo>
                  <a:pt x="554335" y="285257"/>
                </a:lnTo>
                <a:lnTo>
                  <a:pt x="554335" y="274241"/>
                </a:lnTo>
                <a:close/>
              </a:path>
              <a:path w="1198245" h="285750">
                <a:moveTo>
                  <a:pt x="510143" y="274241"/>
                </a:moveTo>
                <a:lnTo>
                  <a:pt x="476999" y="274241"/>
                </a:lnTo>
                <a:lnTo>
                  <a:pt x="476999" y="285257"/>
                </a:lnTo>
                <a:lnTo>
                  <a:pt x="510143" y="285257"/>
                </a:lnTo>
                <a:lnTo>
                  <a:pt x="510143" y="274241"/>
                </a:lnTo>
                <a:close/>
              </a:path>
              <a:path w="1198245" h="285750">
                <a:moveTo>
                  <a:pt x="465951" y="274241"/>
                </a:moveTo>
                <a:lnTo>
                  <a:pt x="432808" y="274241"/>
                </a:lnTo>
                <a:lnTo>
                  <a:pt x="432808" y="285257"/>
                </a:lnTo>
                <a:lnTo>
                  <a:pt x="465951" y="285257"/>
                </a:lnTo>
                <a:lnTo>
                  <a:pt x="465951" y="274241"/>
                </a:lnTo>
                <a:close/>
              </a:path>
              <a:path w="1198245" h="285750">
                <a:moveTo>
                  <a:pt x="421760" y="274241"/>
                </a:moveTo>
                <a:lnTo>
                  <a:pt x="388616" y="274241"/>
                </a:lnTo>
                <a:lnTo>
                  <a:pt x="388616" y="285257"/>
                </a:lnTo>
                <a:lnTo>
                  <a:pt x="421760" y="285257"/>
                </a:lnTo>
                <a:lnTo>
                  <a:pt x="421760" y="274241"/>
                </a:lnTo>
                <a:close/>
              </a:path>
              <a:path w="1198245" h="285750">
                <a:moveTo>
                  <a:pt x="377568" y="274241"/>
                </a:moveTo>
                <a:lnTo>
                  <a:pt x="344424" y="274241"/>
                </a:lnTo>
                <a:lnTo>
                  <a:pt x="344424" y="285257"/>
                </a:lnTo>
                <a:lnTo>
                  <a:pt x="377568" y="285257"/>
                </a:lnTo>
                <a:lnTo>
                  <a:pt x="377568" y="274241"/>
                </a:lnTo>
                <a:close/>
              </a:path>
              <a:path w="1198245" h="285750">
                <a:moveTo>
                  <a:pt x="333376" y="274241"/>
                </a:moveTo>
                <a:lnTo>
                  <a:pt x="300232" y="274241"/>
                </a:lnTo>
                <a:lnTo>
                  <a:pt x="300232" y="285257"/>
                </a:lnTo>
                <a:lnTo>
                  <a:pt x="333376" y="285257"/>
                </a:lnTo>
                <a:lnTo>
                  <a:pt x="333376" y="274241"/>
                </a:lnTo>
                <a:close/>
              </a:path>
              <a:path w="1198245" h="285750">
                <a:moveTo>
                  <a:pt x="289184" y="274241"/>
                </a:moveTo>
                <a:lnTo>
                  <a:pt x="256040" y="274241"/>
                </a:lnTo>
                <a:lnTo>
                  <a:pt x="256040" y="285257"/>
                </a:lnTo>
                <a:lnTo>
                  <a:pt x="289184" y="285257"/>
                </a:lnTo>
                <a:lnTo>
                  <a:pt x="289184" y="274241"/>
                </a:lnTo>
                <a:close/>
              </a:path>
              <a:path w="1198245" h="285750">
                <a:moveTo>
                  <a:pt x="244993" y="274241"/>
                </a:moveTo>
                <a:lnTo>
                  <a:pt x="211849" y="274241"/>
                </a:lnTo>
                <a:lnTo>
                  <a:pt x="211849" y="285257"/>
                </a:lnTo>
                <a:lnTo>
                  <a:pt x="244993" y="285257"/>
                </a:lnTo>
                <a:lnTo>
                  <a:pt x="244993" y="274241"/>
                </a:lnTo>
                <a:close/>
              </a:path>
              <a:path w="1198245" h="285750">
                <a:moveTo>
                  <a:pt x="200801" y="274241"/>
                </a:moveTo>
                <a:lnTo>
                  <a:pt x="167657" y="274241"/>
                </a:lnTo>
                <a:lnTo>
                  <a:pt x="167657" y="285257"/>
                </a:lnTo>
                <a:lnTo>
                  <a:pt x="200801" y="285257"/>
                </a:lnTo>
                <a:lnTo>
                  <a:pt x="200801" y="274241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298121" y="161548"/>
            <a:ext cx="105813" cy="10553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7323210" y="167757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4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173841" y="6555545"/>
            <a:ext cx="2571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75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5318760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Gestione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La gestione del fondo economale per le minute spese</a:t>
            </a:r>
            <a:r>
              <a:rPr sz="1600" b="0" spc="75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(3/4)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9768" y="1293888"/>
            <a:ext cx="1566671" cy="627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5404" y="1325854"/>
            <a:ext cx="1336547" cy="6050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55676" y="1319783"/>
            <a:ext cx="1464945" cy="525780"/>
          </a:xfrm>
          <a:prstGeom prst="rect">
            <a:avLst/>
          </a:prstGeom>
          <a:solidFill>
            <a:srgbClr val="28649C"/>
          </a:solidFill>
        </p:spPr>
        <p:txBody>
          <a:bodyPr vert="horz" wrap="square" lIns="0" tIns="75565" rIns="0" bIns="0" rtlCol="0">
            <a:spAutoFit/>
          </a:bodyPr>
          <a:lstStyle/>
          <a:p>
            <a:pPr marL="242570" marR="220979" indent="-15240">
              <a:lnSpc>
                <a:spcPct val="100000"/>
              </a:lnSpc>
              <a:spcBef>
                <a:spcPts val="595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Registro</a:t>
            </a:r>
            <a:r>
              <a:rPr sz="12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delle  minute</a:t>
            </a:r>
            <a:r>
              <a:rPr sz="12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spese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9188" y="1061973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1F487C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23544" y="810768"/>
            <a:ext cx="466344" cy="5044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68883" y="2448560"/>
            <a:ext cx="10808970" cy="3409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6385" algn="just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299720" algn="l"/>
              </a:tabLst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gestione del fondo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economale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per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minute spese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spetta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al DSGA,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avviene secondo modalità semplificate sia per quanto  riguarda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pagamento (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per pronta cassa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) contestuale all’acquisto indifferibile del bene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servizio,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sia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per quanto concerne 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la 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documentazione giustificativa della spesa, fermo restando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rispetto della normativa di antiriciclaggio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utilizzo del denaro contante  (D.Lgs. 231/2007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ss.mm.ii.) Pertanto,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è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consentito l’utilizzo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del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contante per la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gestione del fondo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,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fermo restando l’obbligo di  documentazione della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spesa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parte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</a:t>
            </a:r>
            <a:r>
              <a:rPr sz="14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DSGA</a:t>
            </a:r>
            <a:endParaRPr sz="1400">
              <a:latin typeface="Arial"/>
              <a:cs typeface="Arial"/>
            </a:endParaRPr>
          </a:p>
          <a:p>
            <a:pPr marL="299085" marR="5080" indent="-286385" algn="just">
              <a:lnSpc>
                <a:spcPct val="100000"/>
              </a:lnSpc>
              <a:spcBef>
                <a:spcPts val="1200"/>
              </a:spcBef>
              <a:buFont typeface="Wingdings"/>
              <a:buChar char=""/>
              <a:tabLst>
                <a:tab pos="299720" algn="l"/>
              </a:tabLst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registrazioni contabili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sono riportate nell'apposito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registro informatizzato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cui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all'articolo 40, comma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1,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lettera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e) </a:t>
            </a:r>
            <a:r>
              <a:rPr sz="1400" spc="-25" dirty="0">
                <a:solidFill>
                  <a:srgbClr val="001F5F"/>
                </a:solidFill>
                <a:latin typeface="Arial"/>
                <a:cs typeface="Arial"/>
              </a:rPr>
              <a:t>(cfr.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Registro  delle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minute</a:t>
            </a:r>
            <a:r>
              <a:rPr sz="1400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spese)</a:t>
            </a:r>
            <a:endParaRPr sz="1400">
              <a:latin typeface="Arial"/>
              <a:cs typeface="Arial"/>
            </a:endParaRPr>
          </a:p>
          <a:p>
            <a:pPr marL="299085" marR="5080" indent="-286385" algn="just">
              <a:lnSpc>
                <a:spcPct val="100000"/>
              </a:lnSpc>
              <a:spcBef>
                <a:spcPts val="1200"/>
              </a:spcBef>
              <a:buFont typeface="Wingdings"/>
              <a:buChar char=""/>
              <a:tabLst>
                <a:tab pos="299720" algn="l"/>
              </a:tabLst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Qualora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DS anticipi al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DSGA solo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parte del suddetto fondo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somma anticipata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è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prossima ad esaurirsi, nel caso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cui fosse  necessario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ricorso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ulteriori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somme,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DS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provvede al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reintegro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del fondo nel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limite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della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consistenza massima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stabilita dal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Consiglio</a:t>
            </a:r>
            <a:r>
              <a:rPr sz="14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d’istituto</a:t>
            </a:r>
            <a:endParaRPr sz="1400">
              <a:latin typeface="Arial"/>
              <a:cs typeface="Arial"/>
            </a:endParaRPr>
          </a:p>
          <a:p>
            <a:pPr marL="299085" marR="5080" indent="-286385" algn="just">
              <a:lnSpc>
                <a:spcPct val="100000"/>
              </a:lnSpc>
              <a:spcBef>
                <a:spcPts val="1205"/>
              </a:spcBef>
              <a:buFont typeface="Wingdings"/>
              <a:buChar char=""/>
              <a:tabLst>
                <a:tab pos="299720" algn="l"/>
              </a:tabLst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Ogni volta che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somma anticipata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è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prossima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ad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esaurirsi,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DSGA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presenta le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note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documentate delle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spese sostenute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,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che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gli  vengono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rimborsate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attraverso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mandati a suo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favore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emessi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dal</a:t>
            </a:r>
            <a:r>
              <a:rPr sz="1400" spc="-2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DS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195"/>
              </a:spcBef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Il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rimborso</a:t>
            </a:r>
            <a:r>
              <a:rPr sz="14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deve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essere</a:t>
            </a:r>
            <a:r>
              <a:rPr sz="14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 ogni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caso</a:t>
            </a:r>
            <a:r>
              <a:rPr sz="14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chiesto</a:t>
            </a:r>
            <a:r>
              <a:rPr sz="14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disposto</a:t>
            </a:r>
            <a:r>
              <a:rPr sz="14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prima</a:t>
            </a: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della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chiusura</a:t>
            </a:r>
            <a:r>
              <a:rPr sz="14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dell’esercizio</a:t>
            </a:r>
            <a:r>
              <a:rPr sz="14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finanziario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35863" y="1982723"/>
            <a:ext cx="2372360" cy="4094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13917" y="2070607"/>
            <a:ext cx="16294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i="1" spc="-5" dirty="0">
                <a:solidFill>
                  <a:srgbClr val="FFFFFF"/>
                </a:solidFill>
                <a:latin typeface="Arial"/>
                <a:cs typeface="Arial"/>
              </a:rPr>
              <a:t>Gestione del</a:t>
            </a:r>
            <a:r>
              <a:rPr sz="1400" b="1" i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FFFFFF"/>
                </a:solidFill>
                <a:latin typeface="Arial"/>
                <a:cs typeface="Arial"/>
              </a:rPr>
              <a:t>fondo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8144" y="1996186"/>
            <a:ext cx="10350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2B4077"/>
                </a:solidFill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944367" y="2074164"/>
            <a:ext cx="240792" cy="838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17164" y="2162555"/>
            <a:ext cx="15240" cy="36830"/>
          </a:xfrm>
          <a:custGeom>
            <a:avLst/>
            <a:gdLst/>
            <a:ahLst/>
            <a:cxnLst/>
            <a:rect l="l" t="t" r="r" b="b"/>
            <a:pathLst>
              <a:path w="15239" h="36830">
                <a:moveTo>
                  <a:pt x="0" y="0"/>
                </a:moveTo>
                <a:lnTo>
                  <a:pt x="0" y="36576"/>
                </a:lnTo>
                <a:lnTo>
                  <a:pt x="4825" y="34163"/>
                </a:lnTo>
                <a:lnTo>
                  <a:pt x="15240" y="18288"/>
                </a:lnTo>
                <a:lnTo>
                  <a:pt x="15240" y="15875"/>
                </a:lnTo>
                <a:lnTo>
                  <a:pt x="14605" y="13208"/>
                </a:lnTo>
                <a:lnTo>
                  <a:pt x="13969" y="10795"/>
                </a:lnTo>
                <a:lnTo>
                  <a:pt x="12192" y="8636"/>
                </a:lnTo>
                <a:lnTo>
                  <a:pt x="10668" y="6350"/>
                </a:lnTo>
                <a:lnTo>
                  <a:pt x="8255" y="4445"/>
                </a:lnTo>
                <a:lnTo>
                  <a:pt x="5842" y="3048"/>
                </a:lnTo>
                <a:lnTo>
                  <a:pt x="0" y="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35223" y="2136648"/>
            <a:ext cx="269875" cy="231775"/>
          </a:xfrm>
          <a:custGeom>
            <a:avLst/>
            <a:gdLst/>
            <a:ahLst/>
            <a:cxnLst/>
            <a:rect l="l" t="t" r="r" b="b"/>
            <a:pathLst>
              <a:path w="269875" h="231775">
                <a:moveTo>
                  <a:pt x="0" y="18161"/>
                </a:moveTo>
                <a:lnTo>
                  <a:pt x="0" y="205612"/>
                </a:lnTo>
                <a:lnTo>
                  <a:pt x="634" y="209676"/>
                </a:lnTo>
                <a:lnTo>
                  <a:pt x="2158" y="214629"/>
                </a:lnTo>
                <a:lnTo>
                  <a:pt x="3428" y="216662"/>
                </a:lnTo>
                <a:lnTo>
                  <a:pt x="5333" y="219455"/>
                </a:lnTo>
                <a:lnTo>
                  <a:pt x="7619" y="221487"/>
                </a:lnTo>
                <a:lnTo>
                  <a:pt x="10159" y="223900"/>
                </a:lnTo>
                <a:lnTo>
                  <a:pt x="13334" y="226187"/>
                </a:lnTo>
                <a:lnTo>
                  <a:pt x="17399" y="227584"/>
                </a:lnTo>
                <a:lnTo>
                  <a:pt x="21589" y="229362"/>
                </a:lnTo>
                <a:lnTo>
                  <a:pt x="26669" y="230504"/>
                </a:lnTo>
                <a:lnTo>
                  <a:pt x="33019" y="231648"/>
                </a:lnTo>
                <a:lnTo>
                  <a:pt x="40893" y="231648"/>
                </a:lnTo>
                <a:lnTo>
                  <a:pt x="52958" y="231012"/>
                </a:lnTo>
                <a:lnTo>
                  <a:pt x="66928" y="230504"/>
                </a:lnTo>
                <a:lnTo>
                  <a:pt x="132842" y="222630"/>
                </a:lnTo>
                <a:lnTo>
                  <a:pt x="226949" y="208534"/>
                </a:lnTo>
                <a:lnTo>
                  <a:pt x="257682" y="201929"/>
                </a:lnTo>
                <a:lnTo>
                  <a:pt x="262508" y="199643"/>
                </a:lnTo>
                <a:lnTo>
                  <a:pt x="269748" y="183641"/>
                </a:lnTo>
                <a:lnTo>
                  <a:pt x="269748" y="152780"/>
                </a:lnTo>
                <a:lnTo>
                  <a:pt x="199644" y="152780"/>
                </a:lnTo>
                <a:lnTo>
                  <a:pt x="192405" y="152273"/>
                </a:lnTo>
                <a:lnTo>
                  <a:pt x="160400" y="124840"/>
                </a:lnTo>
                <a:lnTo>
                  <a:pt x="160019" y="121030"/>
                </a:lnTo>
                <a:lnTo>
                  <a:pt x="160019" y="114426"/>
                </a:lnTo>
                <a:lnTo>
                  <a:pt x="170814" y="91821"/>
                </a:lnTo>
                <a:lnTo>
                  <a:pt x="173100" y="88900"/>
                </a:lnTo>
                <a:lnTo>
                  <a:pt x="176911" y="87502"/>
                </a:lnTo>
                <a:lnTo>
                  <a:pt x="179705" y="85216"/>
                </a:lnTo>
                <a:lnTo>
                  <a:pt x="183514" y="83438"/>
                </a:lnTo>
                <a:lnTo>
                  <a:pt x="187070" y="82296"/>
                </a:lnTo>
                <a:lnTo>
                  <a:pt x="190881" y="81406"/>
                </a:lnTo>
                <a:lnTo>
                  <a:pt x="265049" y="65912"/>
                </a:lnTo>
                <a:lnTo>
                  <a:pt x="269748" y="64642"/>
                </a:lnTo>
                <a:lnTo>
                  <a:pt x="269748" y="31750"/>
                </a:lnTo>
                <a:lnTo>
                  <a:pt x="34289" y="31750"/>
                </a:lnTo>
                <a:lnTo>
                  <a:pt x="27558" y="30606"/>
                </a:lnTo>
                <a:lnTo>
                  <a:pt x="21589" y="29717"/>
                </a:lnTo>
                <a:lnTo>
                  <a:pt x="16128" y="28066"/>
                </a:lnTo>
                <a:lnTo>
                  <a:pt x="11430" y="25653"/>
                </a:lnTo>
                <a:lnTo>
                  <a:pt x="7238" y="23622"/>
                </a:lnTo>
                <a:lnTo>
                  <a:pt x="2793" y="20827"/>
                </a:lnTo>
                <a:lnTo>
                  <a:pt x="0" y="18161"/>
                </a:lnTo>
                <a:close/>
              </a:path>
              <a:path w="269875" h="231775">
                <a:moveTo>
                  <a:pt x="269748" y="139826"/>
                </a:moveTo>
                <a:lnTo>
                  <a:pt x="267588" y="139826"/>
                </a:lnTo>
                <a:lnTo>
                  <a:pt x="208280" y="152273"/>
                </a:lnTo>
                <a:lnTo>
                  <a:pt x="204088" y="152780"/>
                </a:lnTo>
                <a:lnTo>
                  <a:pt x="269748" y="152780"/>
                </a:lnTo>
                <a:lnTo>
                  <a:pt x="269748" y="139826"/>
                </a:lnTo>
                <a:close/>
              </a:path>
              <a:path w="269875" h="231775">
                <a:moveTo>
                  <a:pt x="255777" y="0"/>
                </a:moveTo>
                <a:lnTo>
                  <a:pt x="252349" y="0"/>
                </a:lnTo>
                <a:lnTo>
                  <a:pt x="238378" y="1397"/>
                </a:lnTo>
                <a:lnTo>
                  <a:pt x="206375" y="7492"/>
                </a:lnTo>
                <a:lnTo>
                  <a:pt x="152145" y="17017"/>
                </a:lnTo>
                <a:lnTo>
                  <a:pt x="94742" y="25653"/>
                </a:lnTo>
                <a:lnTo>
                  <a:pt x="70738" y="29717"/>
                </a:lnTo>
                <a:lnTo>
                  <a:pt x="52324" y="31750"/>
                </a:lnTo>
                <a:lnTo>
                  <a:pt x="269748" y="31750"/>
                </a:lnTo>
                <a:lnTo>
                  <a:pt x="269748" y="23622"/>
                </a:lnTo>
                <a:lnTo>
                  <a:pt x="258952" y="635"/>
                </a:lnTo>
                <a:lnTo>
                  <a:pt x="255777" y="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07435" y="2203704"/>
            <a:ext cx="124968" cy="746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55537" y="207939"/>
            <a:ext cx="1135031" cy="2812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67748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971056" y="0"/>
                </a:moveTo>
                <a:lnTo>
                  <a:pt x="0" y="0"/>
                </a:lnTo>
                <a:lnTo>
                  <a:pt x="0" y="236554"/>
                </a:lnTo>
                <a:lnTo>
                  <a:pt x="971056" y="236554"/>
                </a:lnTo>
                <a:lnTo>
                  <a:pt x="1089676" y="118276"/>
                </a:lnTo>
                <a:lnTo>
                  <a:pt x="971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67748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0" y="0"/>
                </a:moveTo>
                <a:lnTo>
                  <a:pt x="971056" y="0"/>
                </a:lnTo>
                <a:lnTo>
                  <a:pt x="1089676" y="118276"/>
                </a:lnTo>
                <a:lnTo>
                  <a:pt x="971056" y="236554"/>
                </a:lnTo>
                <a:lnTo>
                  <a:pt x="0" y="236554"/>
                </a:lnTo>
                <a:lnTo>
                  <a:pt x="0" y="0"/>
                </a:lnTo>
                <a:close/>
              </a:path>
            </a:pathLst>
          </a:custGeom>
          <a:ln w="463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494148" y="282902"/>
            <a:ext cx="57721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Programmazione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295788" y="207939"/>
            <a:ext cx="1139682" cy="2812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11487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971637" y="0"/>
                </a:moveTo>
                <a:lnTo>
                  <a:pt x="0" y="0"/>
                </a:lnTo>
                <a:lnTo>
                  <a:pt x="118620" y="118276"/>
                </a:lnTo>
                <a:lnTo>
                  <a:pt x="0" y="236554"/>
                </a:lnTo>
                <a:lnTo>
                  <a:pt x="971637" y="236554"/>
                </a:lnTo>
                <a:lnTo>
                  <a:pt x="1090257" y="118276"/>
                </a:lnTo>
                <a:lnTo>
                  <a:pt x="971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11487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0" y="0"/>
                </a:moveTo>
                <a:lnTo>
                  <a:pt x="971637" y="0"/>
                </a:lnTo>
                <a:lnTo>
                  <a:pt x="1090257" y="118276"/>
                </a:lnTo>
                <a:lnTo>
                  <a:pt x="971637" y="236554"/>
                </a:lnTo>
                <a:lnTo>
                  <a:pt x="0" y="236554"/>
                </a:lnTo>
                <a:lnTo>
                  <a:pt x="118620" y="118276"/>
                </a:lnTo>
                <a:lnTo>
                  <a:pt x="0" y="0"/>
                </a:lnTo>
                <a:close/>
              </a:path>
            </a:pathLst>
          </a:custGeom>
          <a:ln w="463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698840" y="282902"/>
            <a:ext cx="31623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001F5F"/>
                </a:solidFill>
                <a:latin typeface="Arial"/>
                <a:cs typeface="Arial"/>
              </a:rPr>
              <a:t>Ge</a:t>
            </a:r>
            <a:r>
              <a:rPr sz="500" b="1" spc="1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500" b="1" spc="10" dirty="0">
                <a:solidFill>
                  <a:srgbClr val="001F5F"/>
                </a:solidFill>
                <a:latin typeface="Arial"/>
                <a:cs typeface="Arial"/>
              </a:rPr>
              <a:t>ti</a:t>
            </a:r>
            <a:r>
              <a:rPr sz="500" b="1" spc="15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500" b="1" spc="2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340691" y="207939"/>
            <a:ext cx="1138519" cy="2812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356391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971056" y="0"/>
                </a:moveTo>
                <a:lnTo>
                  <a:pt x="0" y="0"/>
                </a:lnTo>
                <a:lnTo>
                  <a:pt x="118620" y="118276"/>
                </a:lnTo>
                <a:lnTo>
                  <a:pt x="0" y="236554"/>
                </a:lnTo>
                <a:lnTo>
                  <a:pt x="971056" y="236554"/>
                </a:lnTo>
                <a:lnTo>
                  <a:pt x="1089676" y="118276"/>
                </a:lnTo>
                <a:lnTo>
                  <a:pt x="971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356391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0" y="0"/>
                </a:moveTo>
                <a:lnTo>
                  <a:pt x="971056" y="0"/>
                </a:lnTo>
                <a:lnTo>
                  <a:pt x="1089676" y="118276"/>
                </a:lnTo>
                <a:lnTo>
                  <a:pt x="971056" y="236554"/>
                </a:lnTo>
                <a:lnTo>
                  <a:pt x="0" y="236554"/>
                </a:lnTo>
                <a:lnTo>
                  <a:pt x="118620" y="118276"/>
                </a:lnTo>
                <a:lnTo>
                  <a:pt x="0" y="0"/>
                </a:lnTo>
                <a:close/>
              </a:path>
            </a:pathLst>
          </a:custGeom>
          <a:ln w="463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8618145" y="282902"/>
            <a:ext cx="56832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Rendicontazione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341861" y="164447"/>
            <a:ext cx="105813" cy="1055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8367434" y="170539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4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239263" y="164447"/>
            <a:ext cx="106394" cy="1055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264700" y="170539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4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249028" y="196342"/>
            <a:ext cx="1198245" cy="285750"/>
          </a:xfrm>
          <a:custGeom>
            <a:avLst/>
            <a:gdLst/>
            <a:ahLst/>
            <a:cxnLst/>
            <a:rect l="l" t="t" r="r" b="b"/>
            <a:pathLst>
              <a:path w="1198245" h="285750">
                <a:moveTo>
                  <a:pt x="25293" y="260023"/>
                </a:moveTo>
                <a:lnTo>
                  <a:pt x="0" y="285257"/>
                </a:lnTo>
                <a:lnTo>
                  <a:pt x="24034" y="285257"/>
                </a:lnTo>
                <a:lnTo>
                  <a:pt x="24034" y="283643"/>
                </a:lnTo>
                <a:lnTo>
                  <a:pt x="17250" y="283643"/>
                </a:lnTo>
                <a:lnTo>
                  <a:pt x="13325" y="274241"/>
                </a:lnTo>
                <a:lnTo>
                  <a:pt x="26661" y="274241"/>
                </a:lnTo>
                <a:lnTo>
                  <a:pt x="33095" y="267812"/>
                </a:lnTo>
                <a:lnTo>
                  <a:pt x="25293" y="260023"/>
                </a:lnTo>
                <a:close/>
              </a:path>
              <a:path w="1198245" h="285750">
                <a:moveTo>
                  <a:pt x="68225" y="274241"/>
                </a:moveTo>
                <a:lnTo>
                  <a:pt x="35082" y="274241"/>
                </a:lnTo>
                <a:lnTo>
                  <a:pt x="35082" y="285257"/>
                </a:lnTo>
                <a:lnTo>
                  <a:pt x="68225" y="285257"/>
                </a:lnTo>
                <a:lnTo>
                  <a:pt x="68225" y="274241"/>
                </a:lnTo>
                <a:close/>
              </a:path>
              <a:path w="1198245" h="285750">
                <a:moveTo>
                  <a:pt x="112417" y="274241"/>
                </a:moveTo>
                <a:lnTo>
                  <a:pt x="79273" y="274241"/>
                </a:lnTo>
                <a:lnTo>
                  <a:pt x="79273" y="285257"/>
                </a:lnTo>
                <a:lnTo>
                  <a:pt x="112417" y="285257"/>
                </a:lnTo>
                <a:lnTo>
                  <a:pt x="112417" y="274241"/>
                </a:lnTo>
                <a:close/>
              </a:path>
              <a:path w="1198245" h="285750">
                <a:moveTo>
                  <a:pt x="156609" y="274241"/>
                </a:moveTo>
                <a:lnTo>
                  <a:pt x="123465" y="274241"/>
                </a:lnTo>
                <a:lnTo>
                  <a:pt x="123465" y="285257"/>
                </a:lnTo>
                <a:lnTo>
                  <a:pt x="156609" y="285257"/>
                </a:lnTo>
                <a:lnTo>
                  <a:pt x="156609" y="274241"/>
                </a:lnTo>
                <a:close/>
              </a:path>
              <a:path w="1198245" h="285750">
                <a:moveTo>
                  <a:pt x="24034" y="274241"/>
                </a:moveTo>
                <a:lnTo>
                  <a:pt x="13325" y="274241"/>
                </a:lnTo>
                <a:lnTo>
                  <a:pt x="17250" y="283643"/>
                </a:lnTo>
                <a:lnTo>
                  <a:pt x="24034" y="276866"/>
                </a:lnTo>
                <a:lnTo>
                  <a:pt x="24034" y="274241"/>
                </a:lnTo>
                <a:close/>
              </a:path>
              <a:path w="1198245" h="285750">
                <a:moveTo>
                  <a:pt x="24034" y="276866"/>
                </a:moveTo>
                <a:lnTo>
                  <a:pt x="17250" y="283643"/>
                </a:lnTo>
                <a:lnTo>
                  <a:pt x="24034" y="283643"/>
                </a:lnTo>
                <a:lnTo>
                  <a:pt x="24034" y="276866"/>
                </a:lnTo>
                <a:close/>
              </a:path>
              <a:path w="1198245" h="285750">
                <a:moveTo>
                  <a:pt x="26661" y="274241"/>
                </a:moveTo>
                <a:lnTo>
                  <a:pt x="24034" y="274241"/>
                </a:lnTo>
                <a:lnTo>
                  <a:pt x="24034" y="276866"/>
                </a:lnTo>
                <a:lnTo>
                  <a:pt x="26661" y="274241"/>
                </a:lnTo>
                <a:close/>
              </a:path>
              <a:path w="1198245" h="285750">
                <a:moveTo>
                  <a:pt x="56548" y="228866"/>
                </a:moveTo>
                <a:lnTo>
                  <a:pt x="33095" y="252233"/>
                </a:lnTo>
                <a:lnTo>
                  <a:pt x="40896" y="260023"/>
                </a:lnTo>
                <a:lnTo>
                  <a:pt x="64349" y="236655"/>
                </a:lnTo>
                <a:lnTo>
                  <a:pt x="56548" y="228866"/>
                </a:lnTo>
                <a:close/>
              </a:path>
              <a:path w="1198245" h="285750">
                <a:moveTo>
                  <a:pt x="87802" y="197708"/>
                </a:moveTo>
                <a:lnTo>
                  <a:pt x="64349" y="221073"/>
                </a:lnTo>
                <a:lnTo>
                  <a:pt x="72150" y="228866"/>
                </a:lnTo>
                <a:lnTo>
                  <a:pt x="95603" y="205496"/>
                </a:lnTo>
                <a:lnTo>
                  <a:pt x="87802" y="197708"/>
                </a:lnTo>
                <a:close/>
              </a:path>
              <a:path w="1198245" h="285750">
                <a:moveTo>
                  <a:pt x="119056" y="166549"/>
                </a:moveTo>
                <a:lnTo>
                  <a:pt x="95603" y="189919"/>
                </a:lnTo>
                <a:lnTo>
                  <a:pt x="103404" y="197708"/>
                </a:lnTo>
                <a:lnTo>
                  <a:pt x="126857" y="174337"/>
                </a:lnTo>
                <a:lnTo>
                  <a:pt x="119056" y="166549"/>
                </a:lnTo>
                <a:close/>
              </a:path>
              <a:path w="1198245" h="285750">
                <a:moveTo>
                  <a:pt x="143017" y="142628"/>
                </a:moveTo>
                <a:lnTo>
                  <a:pt x="126857" y="158760"/>
                </a:lnTo>
                <a:lnTo>
                  <a:pt x="134658" y="166549"/>
                </a:lnTo>
                <a:lnTo>
                  <a:pt x="154768" y="146522"/>
                </a:lnTo>
                <a:lnTo>
                  <a:pt x="146918" y="146522"/>
                </a:lnTo>
                <a:lnTo>
                  <a:pt x="143017" y="142628"/>
                </a:lnTo>
                <a:close/>
              </a:path>
              <a:path w="1198245" h="285750">
                <a:moveTo>
                  <a:pt x="146918" y="138733"/>
                </a:moveTo>
                <a:lnTo>
                  <a:pt x="143017" y="142628"/>
                </a:lnTo>
                <a:lnTo>
                  <a:pt x="146918" y="146522"/>
                </a:lnTo>
                <a:lnTo>
                  <a:pt x="150843" y="142628"/>
                </a:lnTo>
                <a:lnTo>
                  <a:pt x="146918" y="138733"/>
                </a:lnTo>
                <a:close/>
              </a:path>
              <a:path w="1198245" h="285750">
                <a:moveTo>
                  <a:pt x="150843" y="142628"/>
                </a:moveTo>
                <a:lnTo>
                  <a:pt x="146918" y="146522"/>
                </a:lnTo>
                <a:lnTo>
                  <a:pt x="154768" y="146522"/>
                </a:lnTo>
                <a:lnTo>
                  <a:pt x="150843" y="142628"/>
                </a:lnTo>
                <a:close/>
              </a:path>
              <a:path w="1198245" h="285750">
                <a:moveTo>
                  <a:pt x="154768" y="138733"/>
                </a:moveTo>
                <a:lnTo>
                  <a:pt x="146918" y="138733"/>
                </a:lnTo>
                <a:lnTo>
                  <a:pt x="150843" y="142628"/>
                </a:lnTo>
                <a:lnTo>
                  <a:pt x="154768" y="138733"/>
                </a:lnTo>
                <a:close/>
              </a:path>
              <a:path w="1198245" h="285750">
                <a:moveTo>
                  <a:pt x="131315" y="115368"/>
                </a:moveTo>
                <a:lnTo>
                  <a:pt x="123514" y="123156"/>
                </a:lnTo>
                <a:lnTo>
                  <a:pt x="143017" y="142628"/>
                </a:lnTo>
                <a:lnTo>
                  <a:pt x="146918" y="138733"/>
                </a:lnTo>
                <a:lnTo>
                  <a:pt x="154768" y="138733"/>
                </a:lnTo>
                <a:lnTo>
                  <a:pt x="131315" y="115368"/>
                </a:lnTo>
                <a:close/>
              </a:path>
              <a:path w="1198245" h="285750">
                <a:moveTo>
                  <a:pt x="100061" y="84209"/>
                </a:moveTo>
                <a:lnTo>
                  <a:pt x="92260" y="91998"/>
                </a:lnTo>
                <a:lnTo>
                  <a:pt x="115712" y="115368"/>
                </a:lnTo>
                <a:lnTo>
                  <a:pt x="123514" y="107575"/>
                </a:lnTo>
                <a:lnTo>
                  <a:pt x="100061" y="84209"/>
                </a:lnTo>
                <a:close/>
              </a:path>
              <a:path w="1198245" h="285750">
                <a:moveTo>
                  <a:pt x="68807" y="53050"/>
                </a:moveTo>
                <a:lnTo>
                  <a:pt x="61005" y="60839"/>
                </a:lnTo>
                <a:lnTo>
                  <a:pt x="84458" y="84209"/>
                </a:lnTo>
                <a:lnTo>
                  <a:pt x="92260" y="76421"/>
                </a:lnTo>
                <a:lnTo>
                  <a:pt x="68807" y="53050"/>
                </a:lnTo>
                <a:close/>
              </a:path>
              <a:path w="1198245" h="285750">
                <a:moveTo>
                  <a:pt x="37553" y="21891"/>
                </a:moveTo>
                <a:lnTo>
                  <a:pt x="29751" y="29680"/>
                </a:lnTo>
                <a:lnTo>
                  <a:pt x="53204" y="53050"/>
                </a:lnTo>
                <a:lnTo>
                  <a:pt x="61005" y="45262"/>
                </a:lnTo>
                <a:lnTo>
                  <a:pt x="37553" y="21891"/>
                </a:lnTo>
                <a:close/>
              </a:path>
              <a:path w="1198245" h="285750">
                <a:moveTo>
                  <a:pt x="28734" y="0"/>
                </a:moveTo>
                <a:lnTo>
                  <a:pt x="0" y="0"/>
                </a:lnTo>
                <a:lnTo>
                  <a:pt x="21950" y="21891"/>
                </a:lnTo>
                <a:lnTo>
                  <a:pt x="29751" y="14103"/>
                </a:lnTo>
                <a:lnTo>
                  <a:pt x="26661" y="11015"/>
                </a:lnTo>
                <a:lnTo>
                  <a:pt x="13325" y="11015"/>
                </a:lnTo>
                <a:lnTo>
                  <a:pt x="17250" y="1613"/>
                </a:lnTo>
                <a:lnTo>
                  <a:pt x="28734" y="1613"/>
                </a:lnTo>
                <a:lnTo>
                  <a:pt x="28734" y="0"/>
                </a:lnTo>
                <a:close/>
              </a:path>
              <a:path w="1198245" h="285750">
                <a:moveTo>
                  <a:pt x="17250" y="1613"/>
                </a:moveTo>
                <a:lnTo>
                  <a:pt x="13325" y="11015"/>
                </a:lnTo>
                <a:lnTo>
                  <a:pt x="26661" y="11015"/>
                </a:lnTo>
                <a:lnTo>
                  <a:pt x="17250" y="1613"/>
                </a:lnTo>
                <a:close/>
              </a:path>
              <a:path w="1198245" h="285750">
                <a:moveTo>
                  <a:pt x="28734" y="1613"/>
                </a:moveTo>
                <a:lnTo>
                  <a:pt x="17250" y="1613"/>
                </a:lnTo>
                <a:lnTo>
                  <a:pt x="26661" y="11015"/>
                </a:lnTo>
                <a:lnTo>
                  <a:pt x="28734" y="11015"/>
                </a:lnTo>
                <a:lnTo>
                  <a:pt x="28734" y="1613"/>
                </a:lnTo>
                <a:close/>
              </a:path>
              <a:path w="1198245" h="285750">
                <a:moveTo>
                  <a:pt x="72926" y="0"/>
                </a:moveTo>
                <a:lnTo>
                  <a:pt x="39782" y="0"/>
                </a:lnTo>
                <a:lnTo>
                  <a:pt x="39782" y="11015"/>
                </a:lnTo>
                <a:lnTo>
                  <a:pt x="72926" y="11015"/>
                </a:lnTo>
                <a:lnTo>
                  <a:pt x="72926" y="0"/>
                </a:lnTo>
                <a:close/>
              </a:path>
              <a:path w="1198245" h="285750">
                <a:moveTo>
                  <a:pt x="117117" y="0"/>
                </a:moveTo>
                <a:lnTo>
                  <a:pt x="83974" y="0"/>
                </a:lnTo>
                <a:lnTo>
                  <a:pt x="83974" y="11015"/>
                </a:lnTo>
                <a:lnTo>
                  <a:pt x="117117" y="11015"/>
                </a:lnTo>
                <a:lnTo>
                  <a:pt x="117117" y="0"/>
                </a:lnTo>
                <a:close/>
              </a:path>
              <a:path w="1198245" h="285750">
                <a:moveTo>
                  <a:pt x="161309" y="0"/>
                </a:moveTo>
                <a:lnTo>
                  <a:pt x="128165" y="0"/>
                </a:lnTo>
                <a:lnTo>
                  <a:pt x="128165" y="11015"/>
                </a:lnTo>
                <a:lnTo>
                  <a:pt x="161309" y="11015"/>
                </a:lnTo>
                <a:lnTo>
                  <a:pt x="161309" y="0"/>
                </a:lnTo>
                <a:close/>
              </a:path>
              <a:path w="1198245" h="285750">
                <a:moveTo>
                  <a:pt x="205501" y="0"/>
                </a:moveTo>
                <a:lnTo>
                  <a:pt x="172357" y="0"/>
                </a:lnTo>
                <a:lnTo>
                  <a:pt x="172357" y="11015"/>
                </a:lnTo>
                <a:lnTo>
                  <a:pt x="205501" y="11015"/>
                </a:lnTo>
                <a:lnTo>
                  <a:pt x="205501" y="0"/>
                </a:lnTo>
                <a:close/>
              </a:path>
              <a:path w="1198245" h="285750">
                <a:moveTo>
                  <a:pt x="249693" y="0"/>
                </a:moveTo>
                <a:lnTo>
                  <a:pt x="216549" y="0"/>
                </a:lnTo>
                <a:lnTo>
                  <a:pt x="216549" y="11015"/>
                </a:lnTo>
                <a:lnTo>
                  <a:pt x="249693" y="11015"/>
                </a:lnTo>
                <a:lnTo>
                  <a:pt x="249693" y="0"/>
                </a:lnTo>
                <a:close/>
              </a:path>
              <a:path w="1198245" h="285750">
                <a:moveTo>
                  <a:pt x="293885" y="0"/>
                </a:moveTo>
                <a:lnTo>
                  <a:pt x="260741" y="0"/>
                </a:lnTo>
                <a:lnTo>
                  <a:pt x="260741" y="11015"/>
                </a:lnTo>
                <a:lnTo>
                  <a:pt x="293885" y="11015"/>
                </a:lnTo>
                <a:lnTo>
                  <a:pt x="293885" y="0"/>
                </a:lnTo>
                <a:close/>
              </a:path>
              <a:path w="1198245" h="285750">
                <a:moveTo>
                  <a:pt x="338076" y="0"/>
                </a:moveTo>
                <a:lnTo>
                  <a:pt x="304932" y="0"/>
                </a:lnTo>
                <a:lnTo>
                  <a:pt x="304932" y="11015"/>
                </a:lnTo>
                <a:lnTo>
                  <a:pt x="338076" y="11015"/>
                </a:lnTo>
                <a:lnTo>
                  <a:pt x="338076" y="0"/>
                </a:lnTo>
                <a:close/>
              </a:path>
              <a:path w="1198245" h="285750">
                <a:moveTo>
                  <a:pt x="382268" y="0"/>
                </a:moveTo>
                <a:lnTo>
                  <a:pt x="349124" y="0"/>
                </a:lnTo>
                <a:lnTo>
                  <a:pt x="349124" y="11015"/>
                </a:lnTo>
                <a:lnTo>
                  <a:pt x="382268" y="11015"/>
                </a:lnTo>
                <a:lnTo>
                  <a:pt x="382268" y="0"/>
                </a:lnTo>
                <a:close/>
              </a:path>
              <a:path w="1198245" h="285750">
                <a:moveTo>
                  <a:pt x="426460" y="0"/>
                </a:moveTo>
                <a:lnTo>
                  <a:pt x="393316" y="0"/>
                </a:lnTo>
                <a:lnTo>
                  <a:pt x="393316" y="11015"/>
                </a:lnTo>
                <a:lnTo>
                  <a:pt x="426460" y="11015"/>
                </a:lnTo>
                <a:lnTo>
                  <a:pt x="426460" y="0"/>
                </a:lnTo>
                <a:close/>
              </a:path>
              <a:path w="1198245" h="285750">
                <a:moveTo>
                  <a:pt x="470652" y="0"/>
                </a:moveTo>
                <a:lnTo>
                  <a:pt x="437508" y="0"/>
                </a:lnTo>
                <a:lnTo>
                  <a:pt x="437508" y="11015"/>
                </a:lnTo>
                <a:lnTo>
                  <a:pt x="470652" y="11015"/>
                </a:lnTo>
                <a:lnTo>
                  <a:pt x="470652" y="0"/>
                </a:lnTo>
                <a:close/>
              </a:path>
              <a:path w="1198245" h="285750">
                <a:moveTo>
                  <a:pt x="514843" y="0"/>
                </a:moveTo>
                <a:lnTo>
                  <a:pt x="481700" y="0"/>
                </a:lnTo>
                <a:lnTo>
                  <a:pt x="481700" y="11015"/>
                </a:lnTo>
                <a:lnTo>
                  <a:pt x="514843" y="11015"/>
                </a:lnTo>
                <a:lnTo>
                  <a:pt x="514843" y="0"/>
                </a:lnTo>
                <a:close/>
              </a:path>
              <a:path w="1198245" h="285750">
                <a:moveTo>
                  <a:pt x="559035" y="0"/>
                </a:moveTo>
                <a:lnTo>
                  <a:pt x="525891" y="0"/>
                </a:lnTo>
                <a:lnTo>
                  <a:pt x="525891" y="11015"/>
                </a:lnTo>
                <a:lnTo>
                  <a:pt x="559035" y="11015"/>
                </a:lnTo>
                <a:lnTo>
                  <a:pt x="559035" y="0"/>
                </a:lnTo>
                <a:close/>
              </a:path>
              <a:path w="1198245" h="285750">
                <a:moveTo>
                  <a:pt x="603227" y="0"/>
                </a:moveTo>
                <a:lnTo>
                  <a:pt x="570083" y="0"/>
                </a:lnTo>
                <a:lnTo>
                  <a:pt x="570083" y="11015"/>
                </a:lnTo>
                <a:lnTo>
                  <a:pt x="603227" y="11015"/>
                </a:lnTo>
                <a:lnTo>
                  <a:pt x="603227" y="0"/>
                </a:lnTo>
                <a:close/>
              </a:path>
              <a:path w="1198245" h="285750">
                <a:moveTo>
                  <a:pt x="647419" y="0"/>
                </a:moveTo>
                <a:lnTo>
                  <a:pt x="614275" y="0"/>
                </a:lnTo>
                <a:lnTo>
                  <a:pt x="614275" y="11015"/>
                </a:lnTo>
                <a:lnTo>
                  <a:pt x="647419" y="11015"/>
                </a:lnTo>
                <a:lnTo>
                  <a:pt x="647419" y="0"/>
                </a:lnTo>
                <a:close/>
              </a:path>
              <a:path w="1198245" h="285750">
                <a:moveTo>
                  <a:pt x="691611" y="0"/>
                </a:moveTo>
                <a:lnTo>
                  <a:pt x="658467" y="0"/>
                </a:lnTo>
                <a:lnTo>
                  <a:pt x="658467" y="11015"/>
                </a:lnTo>
                <a:lnTo>
                  <a:pt x="691611" y="11015"/>
                </a:lnTo>
                <a:lnTo>
                  <a:pt x="691611" y="0"/>
                </a:lnTo>
                <a:close/>
              </a:path>
              <a:path w="1198245" h="285750">
                <a:moveTo>
                  <a:pt x="735802" y="0"/>
                </a:moveTo>
                <a:lnTo>
                  <a:pt x="702659" y="0"/>
                </a:lnTo>
                <a:lnTo>
                  <a:pt x="702659" y="11015"/>
                </a:lnTo>
                <a:lnTo>
                  <a:pt x="735802" y="11015"/>
                </a:lnTo>
                <a:lnTo>
                  <a:pt x="735802" y="0"/>
                </a:lnTo>
                <a:close/>
              </a:path>
              <a:path w="1198245" h="285750">
                <a:moveTo>
                  <a:pt x="779994" y="0"/>
                </a:moveTo>
                <a:lnTo>
                  <a:pt x="746850" y="0"/>
                </a:lnTo>
                <a:lnTo>
                  <a:pt x="746850" y="11015"/>
                </a:lnTo>
                <a:lnTo>
                  <a:pt x="779994" y="11015"/>
                </a:lnTo>
                <a:lnTo>
                  <a:pt x="779994" y="0"/>
                </a:lnTo>
                <a:close/>
              </a:path>
              <a:path w="1198245" h="285750">
                <a:moveTo>
                  <a:pt x="824186" y="0"/>
                </a:moveTo>
                <a:lnTo>
                  <a:pt x="791042" y="0"/>
                </a:lnTo>
                <a:lnTo>
                  <a:pt x="791042" y="11015"/>
                </a:lnTo>
                <a:lnTo>
                  <a:pt x="824186" y="11015"/>
                </a:lnTo>
                <a:lnTo>
                  <a:pt x="824186" y="0"/>
                </a:lnTo>
                <a:close/>
              </a:path>
              <a:path w="1198245" h="285750">
                <a:moveTo>
                  <a:pt x="868378" y="0"/>
                </a:moveTo>
                <a:lnTo>
                  <a:pt x="835234" y="0"/>
                </a:lnTo>
                <a:lnTo>
                  <a:pt x="835234" y="11015"/>
                </a:lnTo>
                <a:lnTo>
                  <a:pt x="868378" y="11015"/>
                </a:lnTo>
                <a:lnTo>
                  <a:pt x="868378" y="0"/>
                </a:lnTo>
                <a:close/>
              </a:path>
              <a:path w="1198245" h="285750">
                <a:moveTo>
                  <a:pt x="912569" y="0"/>
                </a:moveTo>
                <a:lnTo>
                  <a:pt x="879426" y="0"/>
                </a:lnTo>
                <a:lnTo>
                  <a:pt x="879426" y="11015"/>
                </a:lnTo>
                <a:lnTo>
                  <a:pt x="912569" y="11015"/>
                </a:lnTo>
                <a:lnTo>
                  <a:pt x="912569" y="0"/>
                </a:lnTo>
                <a:close/>
              </a:path>
              <a:path w="1198245" h="285750">
                <a:moveTo>
                  <a:pt x="956761" y="0"/>
                </a:moveTo>
                <a:lnTo>
                  <a:pt x="923617" y="0"/>
                </a:lnTo>
                <a:lnTo>
                  <a:pt x="923617" y="11015"/>
                </a:lnTo>
                <a:lnTo>
                  <a:pt x="956761" y="11015"/>
                </a:lnTo>
                <a:lnTo>
                  <a:pt x="956761" y="0"/>
                </a:lnTo>
                <a:close/>
              </a:path>
              <a:path w="1198245" h="285750">
                <a:moveTo>
                  <a:pt x="1000953" y="0"/>
                </a:moveTo>
                <a:lnTo>
                  <a:pt x="967809" y="0"/>
                </a:lnTo>
                <a:lnTo>
                  <a:pt x="967809" y="11015"/>
                </a:lnTo>
                <a:lnTo>
                  <a:pt x="1000953" y="11015"/>
                </a:lnTo>
                <a:lnTo>
                  <a:pt x="1000953" y="0"/>
                </a:lnTo>
                <a:close/>
              </a:path>
              <a:path w="1198245" h="285750">
                <a:moveTo>
                  <a:pt x="1045145" y="0"/>
                </a:moveTo>
                <a:lnTo>
                  <a:pt x="1012001" y="0"/>
                </a:lnTo>
                <a:lnTo>
                  <a:pt x="1012001" y="11015"/>
                </a:lnTo>
                <a:lnTo>
                  <a:pt x="1045145" y="11015"/>
                </a:lnTo>
                <a:lnTo>
                  <a:pt x="1045145" y="0"/>
                </a:lnTo>
                <a:close/>
              </a:path>
              <a:path w="1198245" h="285750">
                <a:moveTo>
                  <a:pt x="1066027" y="274241"/>
                </a:moveTo>
                <a:lnTo>
                  <a:pt x="1052704" y="274241"/>
                </a:lnTo>
                <a:lnTo>
                  <a:pt x="1051493" y="274739"/>
                </a:lnTo>
                <a:lnTo>
                  <a:pt x="1051493" y="285257"/>
                </a:lnTo>
                <a:lnTo>
                  <a:pt x="1054981" y="285257"/>
                </a:lnTo>
                <a:lnTo>
                  <a:pt x="1066027" y="274241"/>
                </a:lnTo>
                <a:close/>
              </a:path>
              <a:path w="1198245" h="285750">
                <a:moveTo>
                  <a:pt x="1071359" y="253353"/>
                </a:moveTo>
                <a:lnTo>
                  <a:pt x="1048779" y="275854"/>
                </a:lnTo>
                <a:lnTo>
                  <a:pt x="1051493" y="274739"/>
                </a:lnTo>
                <a:lnTo>
                  <a:pt x="1051493" y="274241"/>
                </a:lnTo>
                <a:lnTo>
                  <a:pt x="1066027" y="274241"/>
                </a:lnTo>
                <a:lnTo>
                  <a:pt x="1079161" y="261143"/>
                </a:lnTo>
                <a:lnTo>
                  <a:pt x="1071359" y="253353"/>
                </a:lnTo>
                <a:close/>
              </a:path>
              <a:path w="1198245" h="285750">
                <a:moveTo>
                  <a:pt x="1052704" y="274241"/>
                </a:moveTo>
                <a:lnTo>
                  <a:pt x="1051493" y="274241"/>
                </a:lnTo>
                <a:lnTo>
                  <a:pt x="1051493" y="274739"/>
                </a:lnTo>
                <a:lnTo>
                  <a:pt x="1052704" y="274241"/>
                </a:lnTo>
                <a:close/>
              </a:path>
              <a:path w="1198245" h="285750">
                <a:moveTo>
                  <a:pt x="1102614" y="222194"/>
                </a:moveTo>
                <a:lnTo>
                  <a:pt x="1079161" y="245564"/>
                </a:lnTo>
                <a:lnTo>
                  <a:pt x="1087011" y="253353"/>
                </a:lnTo>
                <a:lnTo>
                  <a:pt x="1110415" y="229982"/>
                </a:lnTo>
                <a:lnTo>
                  <a:pt x="1102614" y="222194"/>
                </a:lnTo>
                <a:close/>
              </a:path>
              <a:path w="1198245" h="285750">
                <a:moveTo>
                  <a:pt x="1133868" y="191035"/>
                </a:moveTo>
                <a:lnTo>
                  <a:pt x="1110415" y="214405"/>
                </a:lnTo>
                <a:lnTo>
                  <a:pt x="1118216" y="222194"/>
                </a:lnTo>
                <a:lnTo>
                  <a:pt x="1141669" y="198828"/>
                </a:lnTo>
                <a:lnTo>
                  <a:pt x="1133868" y="191035"/>
                </a:lnTo>
                <a:close/>
              </a:path>
              <a:path w="1198245" h="285750">
                <a:moveTo>
                  <a:pt x="1165122" y="159881"/>
                </a:moveTo>
                <a:lnTo>
                  <a:pt x="1141669" y="183247"/>
                </a:lnTo>
                <a:lnTo>
                  <a:pt x="1149470" y="191035"/>
                </a:lnTo>
                <a:lnTo>
                  <a:pt x="1172923" y="167670"/>
                </a:lnTo>
                <a:lnTo>
                  <a:pt x="1165122" y="159881"/>
                </a:lnTo>
                <a:close/>
              </a:path>
              <a:path w="1198245" h="285750">
                <a:moveTo>
                  <a:pt x="1182396" y="142629"/>
                </a:moveTo>
                <a:lnTo>
                  <a:pt x="1172923" y="152088"/>
                </a:lnTo>
                <a:lnTo>
                  <a:pt x="1180724" y="159881"/>
                </a:lnTo>
                <a:lnTo>
                  <a:pt x="1194119" y="146522"/>
                </a:lnTo>
                <a:lnTo>
                  <a:pt x="1186297" y="146522"/>
                </a:lnTo>
                <a:lnTo>
                  <a:pt x="1182396" y="142629"/>
                </a:lnTo>
                <a:close/>
              </a:path>
              <a:path w="1198245" h="285750">
                <a:moveTo>
                  <a:pt x="1186297" y="138733"/>
                </a:moveTo>
                <a:lnTo>
                  <a:pt x="1182396" y="142629"/>
                </a:lnTo>
                <a:lnTo>
                  <a:pt x="1186297" y="146522"/>
                </a:lnTo>
                <a:lnTo>
                  <a:pt x="1186297" y="138733"/>
                </a:lnTo>
                <a:close/>
              </a:path>
              <a:path w="1198245" h="285750">
                <a:moveTo>
                  <a:pt x="1194115" y="138733"/>
                </a:moveTo>
                <a:lnTo>
                  <a:pt x="1186297" y="138733"/>
                </a:lnTo>
                <a:lnTo>
                  <a:pt x="1186297" y="146522"/>
                </a:lnTo>
                <a:lnTo>
                  <a:pt x="1194119" y="146522"/>
                </a:lnTo>
                <a:lnTo>
                  <a:pt x="1198023" y="142628"/>
                </a:lnTo>
                <a:lnTo>
                  <a:pt x="1194115" y="138733"/>
                </a:lnTo>
                <a:close/>
              </a:path>
              <a:path w="1198245" h="285750">
                <a:moveTo>
                  <a:pt x="1184068" y="128722"/>
                </a:moveTo>
                <a:lnTo>
                  <a:pt x="1176266" y="136511"/>
                </a:lnTo>
                <a:lnTo>
                  <a:pt x="1182397" y="142628"/>
                </a:lnTo>
                <a:lnTo>
                  <a:pt x="1186297" y="138733"/>
                </a:lnTo>
                <a:lnTo>
                  <a:pt x="1194115" y="138733"/>
                </a:lnTo>
                <a:lnTo>
                  <a:pt x="1184068" y="128722"/>
                </a:lnTo>
                <a:close/>
              </a:path>
              <a:path w="1198245" h="285750">
                <a:moveTo>
                  <a:pt x="1152814" y="97563"/>
                </a:moveTo>
                <a:lnTo>
                  <a:pt x="1145012" y="105352"/>
                </a:lnTo>
                <a:lnTo>
                  <a:pt x="1168465" y="128722"/>
                </a:lnTo>
                <a:lnTo>
                  <a:pt x="1176266" y="120934"/>
                </a:lnTo>
                <a:lnTo>
                  <a:pt x="1152814" y="97563"/>
                </a:lnTo>
                <a:close/>
              </a:path>
              <a:path w="1198245" h="285750">
                <a:moveTo>
                  <a:pt x="1121608" y="66405"/>
                </a:moveTo>
                <a:lnTo>
                  <a:pt x="1113758" y="74193"/>
                </a:lnTo>
                <a:lnTo>
                  <a:pt x="1137211" y="97563"/>
                </a:lnTo>
                <a:lnTo>
                  <a:pt x="1145012" y="89775"/>
                </a:lnTo>
                <a:lnTo>
                  <a:pt x="1121608" y="66405"/>
                </a:lnTo>
                <a:close/>
              </a:path>
              <a:path w="1198245" h="285750">
                <a:moveTo>
                  <a:pt x="1090354" y="35246"/>
                </a:moveTo>
                <a:lnTo>
                  <a:pt x="1082504" y="43034"/>
                </a:lnTo>
                <a:lnTo>
                  <a:pt x="1105957" y="66405"/>
                </a:lnTo>
                <a:lnTo>
                  <a:pt x="1113758" y="58616"/>
                </a:lnTo>
                <a:lnTo>
                  <a:pt x="1090354" y="35246"/>
                </a:lnTo>
                <a:close/>
              </a:path>
              <a:path w="1198245" h="285750">
                <a:moveTo>
                  <a:pt x="1059100" y="4087"/>
                </a:moveTo>
                <a:lnTo>
                  <a:pt x="1051299" y="11880"/>
                </a:lnTo>
                <a:lnTo>
                  <a:pt x="1074703" y="35246"/>
                </a:lnTo>
                <a:lnTo>
                  <a:pt x="1082504" y="27457"/>
                </a:lnTo>
                <a:lnTo>
                  <a:pt x="1059100" y="4087"/>
                </a:lnTo>
                <a:close/>
              </a:path>
              <a:path w="1198245" h="285750">
                <a:moveTo>
                  <a:pt x="1040445" y="274241"/>
                </a:moveTo>
                <a:lnTo>
                  <a:pt x="1007301" y="274241"/>
                </a:lnTo>
                <a:lnTo>
                  <a:pt x="1007301" y="285257"/>
                </a:lnTo>
                <a:lnTo>
                  <a:pt x="1040445" y="285257"/>
                </a:lnTo>
                <a:lnTo>
                  <a:pt x="1040445" y="274241"/>
                </a:lnTo>
                <a:close/>
              </a:path>
              <a:path w="1198245" h="285750">
                <a:moveTo>
                  <a:pt x="996253" y="274241"/>
                </a:moveTo>
                <a:lnTo>
                  <a:pt x="963109" y="274241"/>
                </a:lnTo>
                <a:lnTo>
                  <a:pt x="963109" y="285257"/>
                </a:lnTo>
                <a:lnTo>
                  <a:pt x="996253" y="285257"/>
                </a:lnTo>
                <a:lnTo>
                  <a:pt x="996253" y="274241"/>
                </a:lnTo>
                <a:close/>
              </a:path>
              <a:path w="1198245" h="285750">
                <a:moveTo>
                  <a:pt x="952061" y="274241"/>
                </a:moveTo>
                <a:lnTo>
                  <a:pt x="918917" y="274241"/>
                </a:lnTo>
                <a:lnTo>
                  <a:pt x="918917" y="285257"/>
                </a:lnTo>
                <a:lnTo>
                  <a:pt x="952061" y="285257"/>
                </a:lnTo>
                <a:lnTo>
                  <a:pt x="952061" y="274241"/>
                </a:lnTo>
                <a:close/>
              </a:path>
              <a:path w="1198245" h="285750">
                <a:moveTo>
                  <a:pt x="907869" y="274241"/>
                </a:moveTo>
                <a:lnTo>
                  <a:pt x="874725" y="274241"/>
                </a:lnTo>
                <a:lnTo>
                  <a:pt x="874725" y="285257"/>
                </a:lnTo>
                <a:lnTo>
                  <a:pt x="907869" y="285257"/>
                </a:lnTo>
                <a:lnTo>
                  <a:pt x="907869" y="274241"/>
                </a:lnTo>
                <a:close/>
              </a:path>
              <a:path w="1198245" h="285750">
                <a:moveTo>
                  <a:pt x="863677" y="274241"/>
                </a:moveTo>
                <a:lnTo>
                  <a:pt x="830534" y="274241"/>
                </a:lnTo>
                <a:lnTo>
                  <a:pt x="830534" y="285257"/>
                </a:lnTo>
                <a:lnTo>
                  <a:pt x="863677" y="285257"/>
                </a:lnTo>
                <a:lnTo>
                  <a:pt x="863677" y="274241"/>
                </a:lnTo>
                <a:close/>
              </a:path>
              <a:path w="1198245" h="285750">
                <a:moveTo>
                  <a:pt x="819486" y="274241"/>
                </a:moveTo>
                <a:lnTo>
                  <a:pt x="786342" y="274241"/>
                </a:lnTo>
                <a:lnTo>
                  <a:pt x="786342" y="285257"/>
                </a:lnTo>
                <a:lnTo>
                  <a:pt x="819486" y="285257"/>
                </a:lnTo>
                <a:lnTo>
                  <a:pt x="819486" y="274241"/>
                </a:lnTo>
                <a:close/>
              </a:path>
              <a:path w="1198245" h="285750">
                <a:moveTo>
                  <a:pt x="775294" y="274241"/>
                </a:moveTo>
                <a:lnTo>
                  <a:pt x="742150" y="274241"/>
                </a:lnTo>
                <a:lnTo>
                  <a:pt x="742150" y="285257"/>
                </a:lnTo>
                <a:lnTo>
                  <a:pt x="775294" y="285257"/>
                </a:lnTo>
                <a:lnTo>
                  <a:pt x="775294" y="274241"/>
                </a:lnTo>
                <a:close/>
              </a:path>
              <a:path w="1198245" h="285750">
                <a:moveTo>
                  <a:pt x="731102" y="274241"/>
                </a:moveTo>
                <a:lnTo>
                  <a:pt x="697958" y="274241"/>
                </a:lnTo>
                <a:lnTo>
                  <a:pt x="697958" y="285257"/>
                </a:lnTo>
                <a:lnTo>
                  <a:pt x="731102" y="285257"/>
                </a:lnTo>
                <a:lnTo>
                  <a:pt x="731102" y="274241"/>
                </a:lnTo>
                <a:close/>
              </a:path>
              <a:path w="1198245" h="285750">
                <a:moveTo>
                  <a:pt x="686910" y="274241"/>
                </a:moveTo>
                <a:lnTo>
                  <a:pt x="653767" y="274241"/>
                </a:lnTo>
                <a:lnTo>
                  <a:pt x="653767" y="285257"/>
                </a:lnTo>
                <a:lnTo>
                  <a:pt x="686910" y="285257"/>
                </a:lnTo>
                <a:lnTo>
                  <a:pt x="686910" y="274241"/>
                </a:lnTo>
                <a:close/>
              </a:path>
              <a:path w="1198245" h="285750">
                <a:moveTo>
                  <a:pt x="642719" y="274241"/>
                </a:moveTo>
                <a:lnTo>
                  <a:pt x="609575" y="274241"/>
                </a:lnTo>
                <a:lnTo>
                  <a:pt x="609575" y="285257"/>
                </a:lnTo>
                <a:lnTo>
                  <a:pt x="642719" y="285257"/>
                </a:lnTo>
                <a:lnTo>
                  <a:pt x="642719" y="274241"/>
                </a:lnTo>
                <a:close/>
              </a:path>
              <a:path w="1198245" h="285750">
                <a:moveTo>
                  <a:pt x="598527" y="274241"/>
                </a:moveTo>
                <a:lnTo>
                  <a:pt x="565383" y="274241"/>
                </a:lnTo>
                <a:lnTo>
                  <a:pt x="565383" y="285257"/>
                </a:lnTo>
                <a:lnTo>
                  <a:pt x="598527" y="285257"/>
                </a:lnTo>
                <a:lnTo>
                  <a:pt x="598527" y="274241"/>
                </a:lnTo>
                <a:close/>
              </a:path>
              <a:path w="1198245" h="285750">
                <a:moveTo>
                  <a:pt x="554335" y="274241"/>
                </a:moveTo>
                <a:lnTo>
                  <a:pt x="521191" y="274241"/>
                </a:lnTo>
                <a:lnTo>
                  <a:pt x="521191" y="285257"/>
                </a:lnTo>
                <a:lnTo>
                  <a:pt x="554335" y="285257"/>
                </a:lnTo>
                <a:lnTo>
                  <a:pt x="554335" y="274241"/>
                </a:lnTo>
                <a:close/>
              </a:path>
              <a:path w="1198245" h="285750">
                <a:moveTo>
                  <a:pt x="510143" y="274241"/>
                </a:moveTo>
                <a:lnTo>
                  <a:pt x="476999" y="274241"/>
                </a:lnTo>
                <a:lnTo>
                  <a:pt x="476999" y="285257"/>
                </a:lnTo>
                <a:lnTo>
                  <a:pt x="510143" y="285257"/>
                </a:lnTo>
                <a:lnTo>
                  <a:pt x="510143" y="274241"/>
                </a:lnTo>
                <a:close/>
              </a:path>
              <a:path w="1198245" h="285750">
                <a:moveTo>
                  <a:pt x="465951" y="274241"/>
                </a:moveTo>
                <a:lnTo>
                  <a:pt x="432808" y="274241"/>
                </a:lnTo>
                <a:lnTo>
                  <a:pt x="432808" y="285257"/>
                </a:lnTo>
                <a:lnTo>
                  <a:pt x="465951" y="285257"/>
                </a:lnTo>
                <a:lnTo>
                  <a:pt x="465951" y="274241"/>
                </a:lnTo>
                <a:close/>
              </a:path>
              <a:path w="1198245" h="285750">
                <a:moveTo>
                  <a:pt x="421760" y="274241"/>
                </a:moveTo>
                <a:lnTo>
                  <a:pt x="388616" y="274241"/>
                </a:lnTo>
                <a:lnTo>
                  <a:pt x="388616" y="285257"/>
                </a:lnTo>
                <a:lnTo>
                  <a:pt x="421760" y="285257"/>
                </a:lnTo>
                <a:lnTo>
                  <a:pt x="421760" y="274241"/>
                </a:lnTo>
                <a:close/>
              </a:path>
              <a:path w="1198245" h="285750">
                <a:moveTo>
                  <a:pt x="377568" y="274241"/>
                </a:moveTo>
                <a:lnTo>
                  <a:pt x="344424" y="274241"/>
                </a:lnTo>
                <a:lnTo>
                  <a:pt x="344424" y="285257"/>
                </a:lnTo>
                <a:lnTo>
                  <a:pt x="377568" y="285257"/>
                </a:lnTo>
                <a:lnTo>
                  <a:pt x="377568" y="274241"/>
                </a:lnTo>
                <a:close/>
              </a:path>
              <a:path w="1198245" h="285750">
                <a:moveTo>
                  <a:pt x="333376" y="274241"/>
                </a:moveTo>
                <a:lnTo>
                  <a:pt x="300232" y="274241"/>
                </a:lnTo>
                <a:lnTo>
                  <a:pt x="300232" y="285257"/>
                </a:lnTo>
                <a:lnTo>
                  <a:pt x="333376" y="285257"/>
                </a:lnTo>
                <a:lnTo>
                  <a:pt x="333376" y="274241"/>
                </a:lnTo>
                <a:close/>
              </a:path>
              <a:path w="1198245" h="285750">
                <a:moveTo>
                  <a:pt x="289184" y="274241"/>
                </a:moveTo>
                <a:lnTo>
                  <a:pt x="256040" y="274241"/>
                </a:lnTo>
                <a:lnTo>
                  <a:pt x="256040" y="285257"/>
                </a:lnTo>
                <a:lnTo>
                  <a:pt x="289184" y="285257"/>
                </a:lnTo>
                <a:lnTo>
                  <a:pt x="289184" y="274241"/>
                </a:lnTo>
                <a:close/>
              </a:path>
              <a:path w="1198245" h="285750">
                <a:moveTo>
                  <a:pt x="244993" y="274241"/>
                </a:moveTo>
                <a:lnTo>
                  <a:pt x="211849" y="274241"/>
                </a:lnTo>
                <a:lnTo>
                  <a:pt x="211849" y="285257"/>
                </a:lnTo>
                <a:lnTo>
                  <a:pt x="244993" y="285257"/>
                </a:lnTo>
                <a:lnTo>
                  <a:pt x="244993" y="274241"/>
                </a:lnTo>
                <a:close/>
              </a:path>
              <a:path w="1198245" h="285750">
                <a:moveTo>
                  <a:pt x="200801" y="274241"/>
                </a:moveTo>
                <a:lnTo>
                  <a:pt x="167657" y="274241"/>
                </a:lnTo>
                <a:lnTo>
                  <a:pt x="167657" y="285257"/>
                </a:lnTo>
                <a:lnTo>
                  <a:pt x="200801" y="285257"/>
                </a:lnTo>
                <a:lnTo>
                  <a:pt x="200801" y="274241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298121" y="161548"/>
            <a:ext cx="105813" cy="10553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7323210" y="167757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4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173841" y="6555545"/>
            <a:ext cx="2571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76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5318760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Gestione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La gestione del fondo economale per le minute spese</a:t>
            </a:r>
            <a:r>
              <a:rPr sz="1600" b="0" spc="75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(4/4)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9768" y="1293888"/>
            <a:ext cx="1566671" cy="627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5404" y="1325854"/>
            <a:ext cx="1336547" cy="6050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55676" y="1319783"/>
            <a:ext cx="1464945" cy="525780"/>
          </a:xfrm>
          <a:prstGeom prst="rect">
            <a:avLst/>
          </a:prstGeom>
          <a:solidFill>
            <a:srgbClr val="28649C"/>
          </a:solidFill>
        </p:spPr>
        <p:txBody>
          <a:bodyPr vert="horz" wrap="square" lIns="0" tIns="75565" rIns="0" bIns="0" rtlCol="0">
            <a:spAutoFit/>
          </a:bodyPr>
          <a:lstStyle/>
          <a:p>
            <a:pPr marL="242570" marR="220979" indent="-15240">
              <a:lnSpc>
                <a:spcPct val="100000"/>
              </a:lnSpc>
              <a:spcBef>
                <a:spcPts val="595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Registro</a:t>
            </a:r>
            <a:r>
              <a:rPr sz="12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delle  minute</a:t>
            </a:r>
            <a:r>
              <a:rPr sz="12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spese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9188" y="1061973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1F487C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23544" y="810768"/>
            <a:ext cx="466344" cy="5044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55537" y="207939"/>
            <a:ext cx="1135031" cy="2812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67748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971056" y="0"/>
                </a:moveTo>
                <a:lnTo>
                  <a:pt x="0" y="0"/>
                </a:lnTo>
                <a:lnTo>
                  <a:pt x="0" y="236554"/>
                </a:lnTo>
                <a:lnTo>
                  <a:pt x="971056" y="236554"/>
                </a:lnTo>
                <a:lnTo>
                  <a:pt x="1089676" y="118276"/>
                </a:lnTo>
                <a:lnTo>
                  <a:pt x="971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67748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0" y="0"/>
                </a:moveTo>
                <a:lnTo>
                  <a:pt x="971056" y="0"/>
                </a:lnTo>
                <a:lnTo>
                  <a:pt x="1089676" y="118276"/>
                </a:lnTo>
                <a:lnTo>
                  <a:pt x="971056" y="236554"/>
                </a:lnTo>
                <a:lnTo>
                  <a:pt x="0" y="236554"/>
                </a:lnTo>
                <a:lnTo>
                  <a:pt x="0" y="0"/>
                </a:lnTo>
                <a:close/>
              </a:path>
            </a:pathLst>
          </a:custGeom>
          <a:ln w="463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494148" y="282902"/>
            <a:ext cx="57721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Programmazione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295788" y="207939"/>
            <a:ext cx="1139682" cy="2812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11487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971637" y="0"/>
                </a:moveTo>
                <a:lnTo>
                  <a:pt x="0" y="0"/>
                </a:lnTo>
                <a:lnTo>
                  <a:pt x="118620" y="118276"/>
                </a:lnTo>
                <a:lnTo>
                  <a:pt x="0" y="236554"/>
                </a:lnTo>
                <a:lnTo>
                  <a:pt x="971637" y="236554"/>
                </a:lnTo>
                <a:lnTo>
                  <a:pt x="1090257" y="118276"/>
                </a:lnTo>
                <a:lnTo>
                  <a:pt x="971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11487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0" y="0"/>
                </a:moveTo>
                <a:lnTo>
                  <a:pt x="971637" y="0"/>
                </a:lnTo>
                <a:lnTo>
                  <a:pt x="1090257" y="118276"/>
                </a:lnTo>
                <a:lnTo>
                  <a:pt x="971637" y="236554"/>
                </a:lnTo>
                <a:lnTo>
                  <a:pt x="0" y="236554"/>
                </a:lnTo>
                <a:lnTo>
                  <a:pt x="118620" y="118276"/>
                </a:lnTo>
                <a:lnTo>
                  <a:pt x="0" y="0"/>
                </a:lnTo>
                <a:close/>
              </a:path>
            </a:pathLst>
          </a:custGeom>
          <a:ln w="463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698840" y="282902"/>
            <a:ext cx="31623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001F5F"/>
                </a:solidFill>
                <a:latin typeface="Arial"/>
                <a:cs typeface="Arial"/>
              </a:rPr>
              <a:t>Ge</a:t>
            </a:r>
            <a:r>
              <a:rPr sz="500" b="1" spc="1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500" b="1" spc="10" dirty="0">
                <a:solidFill>
                  <a:srgbClr val="001F5F"/>
                </a:solidFill>
                <a:latin typeface="Arial"/>
                <a:cs typeface="Arial"/>
              </a:rPr>
              <a:t>ti</a:t>
            </a:r>
            <a:r>
              <a:rPr sz="500" b="1" spc="15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500" b="1" spc="2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340691" y="207939"/>
            <a:ext cx="1138519" cy="2812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356391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971056" y="0"/>
                </a:moveTo>
                <a:lnTo>
                  <a:pt x="0" y="0"/>
                </a:lnTo>
                <a:lnTo>
                  <a:pt x="118620" y="118276"/>
                </a:lnTo>
                <a:lnTo>
                  <a:pt x="0" y="236554"/>
                </a:lnTo>
                <a:lnTo>
                  <a:pt x="971056" y="236554"/>
                </a:lnTo>
                <a:lnTo>
                  <a:pt x="1089676" y="118276"/>
                </a:lnTo>
                <a:lnTo>
                  <a:pt x="971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356391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0" y="0"/>
                </a:moveTo>
                <a:lnTo>
                  <a:pt x="971056" y="0"/>
                </a:lnTo>
                <a:lnTo>
                  <a:pt x="1089676" y="118276"/>
                </a:lnTo>
                <a:lnTo>
                  <a:pt x="971056" y="236554"/>
                </a:lnTo>
                <a:lnTo>
                  <a:pt x="0" y="236554"/>
                </a:lnTo>
                <a:lnTo>
                  <a:pt x="118620" y="118276"/>
                </a:lnTo>
                <a:lnTo>
                  <a:pt x="0" y="0"/>
                </a:lnTo>
                <a:close/>
              </a:path>
            </a:pathLst>
          </a:custGeom>
          <a:ln w="463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618145" y="282902"/>
            <a:ext cx="56832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Rendicontazione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341861" y="164447"/>
            <a:ext cx="105813" cy="1055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367434" y="170539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4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239263" y="164447"/>
            <a:ext cx="106394" cy="1055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264700" y="170539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4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249028" y="196342"/>
            <a:ext cx="1198245" cy="285750"/>
          </a:xfrm>
          <a:custGeom>
            <a:avLst/>
            <a:gdLst/>
            <a:ahLst/>
            <a:cxnLst/>
            <a:rect l="l" t="t" r="r" b="b"/>
            <a:pathLst>
              <a:path w="1198245" h="285750">
                <a:moveTo>
                  <a:pt x="25293" y="260023"/>
                </a:moveTo>
                <a:lnTo>
                  <a:pt x="0" y="285257"/>
                </a:lnTo>
                <a:lnTo>
                  <a:pt x="24034" y="285257"/>
                </a:lnTo>
                <a:lnTo>
                  <a:pt x="24034" y="283643"/>
                </a:lnTo>
                <a:lnTo>
                  <a:pt x="17250" y="283643"/>
                </a:lnTo>
                <a:lnTo>
                  <a:pt x="13325" y="274241"/>
                </a:lnTo>
                <a:lnTo>
                  <a:pt x="26661" y="274241"/>
                </a:lnTo>
                <a:lnTo>
                  <a:pt x="33095" y="267812"/>
                </a:lnTo>
                <a:lnTo>
                  <a:pt x="25293" y="260023"/>
                </a:lnTo>
                <a:close/>
              </a:path>
              <a:path w="1198245" h="285750">
                <a:moveTo>
                  <a:pt x="68225" y="274241"/>
                </a:moveTo>
                <a:lnTo>
                  <a:pt x="35082" y="274241"/>
                </a:lnTo>
                <a:lnTo>
                  <a:pt x="35082" y="285257"/>
                </a:lnTo>
                <a:lnTo>
                  <a:pt x="68225" y="285257"/>
                </a:lnTo>
                <a:lnTo>
                  <a:pt x="68225" y="274241"/>
                </a:lnTo>
                <a:close/>
              </a:path>
              <a:path w="1198245" h="285750">
                <a:moveTo>
                  <a:pt x="112417" y="274241"/>
                </a:moveTo>
                <a:lnTo>
                  <a:pt x="79273" y="274241"/>
                </a:lnTo>
                <a:lnTo>
                  <a:pt x="79273" y="285257"/>
                </a:lnTo>
                <a:lnTo>
                  <a:pt x="112417" y="285257"/>
                </a:lnTo>
                <a:lnTo>
                  <a:pt x="112417" y="274241"/>
                </a:lnTo>
                <a:close/>
              </a:path>
              <a:path w="1198245" h="285750">
                <a:moveTo>
                  <a:pt x="156609" y="274241"/>
                </a:moveTo>
                <a:lnTo>
                  <a:pt x="123465" y="274241"/>
                </a:lnTo>
                <a:lnTo>
                  <a:pt x="123465" y="285257"/>
                </a:lnTo>
                <a:lnTo>
                  <a:pt x="156609" y="285257"/>
                </a:lnTo>
                <a:lnTo>
                  <a:pt x="156609" y="274241"/>
                </a:lnTo>
                <a:close/>
              </a:path>
              <a:path w="1198245" h="285750">
                <a:moveTo>
                  <a:pt x="24034" y="274241"/>
                </a:moveTo>
                <a:lnTo>
                  <a:pt x="13325" y="274241"/>
                </a:lnTo>
                <a:lnTo>
                  <a:pt x="17250" y="283643"/>
                </a:lnTo>
                <a:lnTo>
                  <a:pt x="24034" y="276866"/>
                </a:lnTo>
                <a:lnTo>
                  <a:pt x="24034" y="274241"/>
                </a:lnTo>
                <a:close/>
              </a:path>
              <a:path w="1198245" h="285750">
                <a:moveTo>
                  <a:pt x="24034" y="276866"/>
                </a:moveTo>
                <a:lnTo>
                  <a:pt x="17250" y="283643"/>
                </a:lnTo>
                <a:lnTo>
                  <a:pt x="24034" y="283643"/>
                </a:lnTo>
                <a:lnTo>
                  <a:pt x="24034" y="276866"/>
                </a:lnTo>
                <a:close/>
              </a:path>
              <a:path w="1198245" h="285750">
                <a:moveTo>
                  <a:pt x="26661" y="274241"/>
                </a:moveTo>
                <a:lnTo>
                  <a:pt x="24034" y="274241"/>
                </a:lnTo>
                <a:lnTo>
                  <a:pt x="24034" y="276866"/>
                </a:lnTo>
                <a:lnTo>
                  <a:pt x="26661" y="274241"/>
                </a:lnTo>
                <a:close/>
              </a:path>
              <a:path w="1198245" h="285750">
                <a:moveTo>
                  <a:pt x="56548" y="228866"/>
                </a:moveTo>
                <a:lnTo>
                  <a:pt x="33095" y="252233"/>
                </a:lnTo>
                <a:lnTo>
                  <a:pt x="40896" y="260023"/>
                </a:lnTo>
                <a:lnTo>
                  <a:pt x="64349" y="236655"/>
                </a:lnTo>
                <a:lnTo>
                  <a:pt x="56548" y="228866"/>
                </a:lnTo>
                <a:close/>
              </a:path>
              <a:path w="1198245" h="285750">
                <a:moveTo>
                  <a:pt x="87802" y="197708"/>
                </a:moveTo>
                <a:lnTo>
                  <a:pt x="64349" y="221073"/>
                </a:lnTo>
                <a:lnTo>
                  <a:pt x="72150" y="228866"/>
                </a:lnTo>
                <a:lnTo>
                  <a:pt x="95603" y="205496"/>
                </a:lnTo>
                <a:lnTo>
                  <a:pt x="87802" y="197708"/>
                </a:lnTo>
                <a:close/>
              </a:path>
              <a:path w="1198245" h="285750">
                <a:moveTo>
                  <a:pt x="119056" y="166549"/>
                </a:moveTo>
                <a:lnTo>
                  <a:pt x="95603" y="189919"/>
                </a:lnTo>
                <a:lnTo>
                  <a:pt x="103404" y="197708"/>
                </a:lnTo>
                <a:lnTo>
                  <a:pt x="126857" y="174337"/>
                </a:lnTo>
                <a:lnTo>
                  <a:pt x="119056" y="166549"/>
                </a:lnTo>
                <a:close/>
              </a:path>
              <a:path w="1198245" h="285750">
                <a:moveTo>
                  <a:pt x="143017" y="142628"/>
                </a:moveTo>
                <a:lnTo>
                  <a:pt x="126857" y="158760"/>
                </a:lnTo>
                <a:lnTo>
                  <a:pt x="134658" y="166549"/>
                </a:lnTo>
                <a:lnTo>
                  <a:pt x="154768" y="146522"/>
                </a:lnTo>
                <a:lnTo>
                  <a:pt x="146918" y="146522"/>
                </a:lnTo>
                <a:lnTo>
                  <a:pt x="143017" y="142628"/>
                </a:lnTo>
                <a:close/>
              </a:path>
              <a:path w="1198245" h="285750">
                <a:moveTo>
                  <a:pt x="146918" y="138733"/>
                </a:moveTo>
                <a:lnTo>
                  <a:pt x="143017" y="142628"/>
                </a:lnTo>
                <a:lnTo>
                  <a:pt x="146918" y="146522"/>
                </a:lnTo>
                <a:lnTo>
                  <a:pt x="150843" y="142628"/>
                </a:lnTo>
                <a:lnTo>
                  <a:pt x="146918" y="138733"/>
                </a:lnTo>
                <a:close/>
              </a:path>
              <a:path w="1198245" h="285750">
                <a:moveTo>
                  <a:pt x="150843" y="142628"/>
                </a:moveTo>
                <a:lnTo>
                  <a:pt x="146918" y="146522"/>
                </a:lnTo>
                <a:lnTo>
                  <a:pt x="154768" y="146522"/>
                </a:lnTo>
                <a:lnTo>
                  <a:pt x="150843" y="142628"/>
                </a:lnTo>
                <a:close/>
              </a:path>
              <a:path w="1198245" h="285750">
                <a:moveTo>
                  <a:pt x="154768" y="138733"/>
                </a:moveTo>
                <a:lnTo>
                  <a:pt x="146918" y="138733"/>
                </a:lnTo>
                <a:lnTo>
                  <a:pt x="150843" y="142628"/>
                </a:lnTo>
                <a:lnTo>
                  <a:pt x="154768" y="138733"/>
                </a:lnTo>
                <a:close/>
              </a:path>
              <a:path w="1198245" h="285750">
                <a:moveTo>
                  <a:pt x="131315" y="115368"/>
                </a:moveTo>
                <a:lnTo>
                  <a:pt x="123514" y="123156"/>
                </a:lnTo>
                <a:lnTo>
                  <a:pt x="143017" y="142628"/>
                </a:lnTo>
                <a:lnTo>
                  <a:pt x="146918" y="138733"/>
                </a:lnTo>
                <a:lnTo>
                  <a:pt x="154768" y="138733"/>
                </a:lnTo>
                <a:lnTo>
                  <a:pt x="131315" y="115368"/>
                </a:lnTo>
                <a:close/>
              </a:path>
              <a:path w="1198245" h="285750">
                <a:moveTo>
                  <a:pt x="100061" y="84209"/>
                </a:moveTo>
                <a:lnTo>
                  <a:pt x="92260" y="91998"/>
                </a:lnTo>
                <a:lnTo>
                  <a:pt x="115712" y="115368"/>
                </a:lnTo>
                <a:lnTo>
                  <a:pt x="123514" y="107575"/>
                </a:lnTo>
                <a:lnTo>
                  <a:pt x="100061" y="84209"/>
                </a:lnTo>
                <a:close/>
              </a:path>
              <a:path w="1198245" h="285750">
                <a:moveTo>
                  <a:pt x="68807" y="53050"/>
                </a:moveTo>
                <a:lnTo>
                  <a:pt x="61005" y="60839"/>
                </a:lnTo>
                <a:lnTo>
                  <a:pt x="84458" y="84209"/>
                </a:lnTo>
                <a:lnTo>
                  <a:pt x="92260" y="76421"/>
                </a:lnTo>
                <a:lnTo>
                  <a:pt x="68807" y="53050"/>
                </a:lnTo>
                <a:close/>
              </a:path>
              <a:path w="1198245" h="285750">
                <a:moveTo>
                  <a:pt x="37553" y="21891"/>
                </a:moveTo>
                <a:lnTo>
                  <a:pt x="29751" y="29680"/>
                </a:lnTo>
                <a:lnTo>
                  <a:pt x="53204" y="53050"/>
                </a:lnTo>
                <a:lnTo>
                  <a:pt x="61005" y="45262"/>
                </a:lnTo>
                <a:lnTo>
                  <a:pt x="37553" y="21891"/>
                </a:lnTo>
                <a:close/>
              </a:path>
              <a:path w="1198245" h="285750">
                <a:moveTo>
                  <a:pt x="28734" y="0"/>
                </a:moveTo>
                <a:lnTo>
                  <a:pt x="0" y="0"/>
                </a:lnTo>
                <a:lnTo>
                  <a:pt x="21950" y="21891"/>
                </a:lnTo>
                <a:lnTo>
                  <a:pt x="29751" y="14103"/>
                </a:lnTo>
                <a:lnTo>
                  <a:pt x="26661" y="11015"/>
                </a:lnTo>
                <a:lnTo>
                  <a:pt x="13325" y="11015"/>
                </a:lnTo>
                <a:lnTo>
                  <a:pt x="17250" y="1613"/>
                </a:lnTo>
                <a:lnTo>
                  <a:pt x="28734" y="1613"/>
                </a:lnTo>
                <a:lnTo>
                  <a:pt x="28734" y="0"/>
                </a:lnTo>
                <a:close/>
              </a:path>
              <a:path w="1198245" h="285750">
                <a:moveTo>
                  <a:pt x="17250" y="1613"/>
                </a:moveTo>
                <a:lnTo>
                  <a:pt x="13325" y="11015"/>
                </a:lnTo>
                <a:lnTo>
                  <a:pt x="26661" y="11015"/>
                </a:lnTo>
                <a:lnTo>
                  <a:pt x="17250" y="1613"/>
                </a:lnTo>
                <a:close/>
              </a:path>
              <a:path w="1198245" h="285750">
                <a:moveTo>
                  <a:pt x="28734" y="1613"/>
                </a:moveTo>
                <a:lnTo>
                  <a:pt x="17250" y="1613"/>
                </a:lnTo>
                <a:lnTo>
                  <a:pt x="26661" y="11015"/>
                </a:lnTo>
                <a:lnTo>
                  <a:pt x="28734" y="11015"/>
                </a:lnTo>
                <a:lnTo>
                  <a:pt x="28734" y="1613"/>
                </a:lnTo>
                <a:close/>
              </a:path>
              <a:path w="1198245" h="285750">
                <a:moveTo>
                  <a:pt x="72926" y="0"/>
                </a:moveTo>
                <a:lnTo>
                  <a:pt x="39782" y="0"/>
                </a:lnTo>
                <a:lnTo>
                  <a:pt x="39782" y="11015"/>
                </a:lnTo>
                <a:lnTo>
                  <a:pt x="72926" y="11015"/>
                </a:lnTo>
                <a:lnTo>
                  <a:pt x="72926" y="0"/>
                </a:lnTo>
                <a:close/>
              </a:path>
              <a:path w="1198245" h="285750">
                <a:moveTo>
                  <a:pt x="117117" y="0"/>
                </a:moveTo>
                <a:lnTo>
                  <a:pt x="83974" y="0"/>
                </a:lnTo>
                <a:lnTo>
                  <a:pt x="83974" y="11015"/>
                </a:lnTo>
                <a:lnTo>
                  <a:pt x="117117" y="11015"/>
                </a:lnTo>
                <a:lnTo>
                  <a:pt x="117117" y="0"/>
                </a:lnTo>
                <a:close/>
              </a:path>
              <a:path w="1198245" h="285750">
                <a:moveTo>
                  <a:pt x="161309" y="0"/>
                </a:moveTo>
                <a:lnTo>
                  <a:pt x="128165" y="0"/>
                </a:lnTo>
                <a:lnTo>
                  <a:pt x="128165" y="11015"/>
                </a:lnTo>
                <a:lnTo>
                  <a:pt x="161309" y="11015"/>
                </a:lnTo>
                <a:lnTo>
                  <a:pt x="161309" y="0"/>
                </a:lnTo>
                <a:close/>
              </a:path>
              <a:path w="1198245" h="285750">
                <a:moveTo>
                  <a:pt x="205501" y="0"/>
                </a:moveTo>
                <a:lnTo>
                  <a:pt x="172357" y="0"/>
                </a:lnTo>
                <a:lnTo>
                  <a:pt x="172357" y="11015"/>
                </a:lnTo>
                <a:lnTo>
                  <a:pt x="205501" y="11015"/>
                </a:lnTo>
                <a:lnTo>
                  <a:pt x="205501" y="0"/>
                </a:lnTo>
                <a:close/>
              </a:path>
              <a:path w="1198245" h="285750">
                <a:moveTo>
                  <a:pt x="249693" y="0"/>
                </a:moveTo>
                <a:lnTo>
                  <a:pt x="216549" y="0"/>
                </a:lnTo>
                <a:lnTo>
                  <a:pt x="216549" y="11015"/>
                </a:lnTo>
                <a:lnTo>
                  <a:pt x="249693" y="11015"/>
                </a:lnTo>
                <a:lnTo>
                  <a:pt x="249693" y="0"/>
                </a:lnTo>
                <a:close/>
              </a:path>
              <a:path w="1198245" h="285750">
                <a:moveTo>
                  <a:pt x="293885" y="0"/>
                </a:moveTo>
                <a:lnTo>
                  <a:pt x="260741" y="0"/>
                </a:lnTo>
                <a:lnTo>
                  <a:pt x="260741" y="11015"/>
                </a:lnTo>
                <a:lnTo>
                  <a:pt x="293885" y="11015"/>
                </a:lnTo>
                <a:lnTo>
                  <a:pt x="293885" y="0"/>
                </a:lnTo>
                <a:close/>
              </a:path>
              <a:path w="1198245" h="285750">
                <a:moveTo>
                  <a:pt x="338076" y="0"/>
                </a:moveTo>
                <a:lnTo>
                  <a:pt x="304932" y="0"/>
                </a:lnTo>
                <a:lnTo>
                  <a:pt x="304932" y="11015"/>
                </a:lnTo>
                <a:lnTo>
                  <a:pt x="338076" y="11015"/>
                </a:lnTo>
                <a:lnTo>
                  <a:pt x="338076" y="0"/>
                </a:lnTo>
                <a:close/>
              </a:path>
              <a:path w="1198245" h="285750">
                <a:moveTo>
                  <a:pt x="382268" y="0"/>
                </a:moveTo>
                <a:lnTo>
                  <a:pt x="349124" y="0"/>
                </a:lnTo>
                <a:lnTo>
                  <a:pt x="349124" y="11015"/>
                </a:lnTo>
                <a:lnTo>
                  <a:pt x="382268" y="11015"/>
                </a:lnTo>
                <a:lnTo>
                  <a:pt x="382268" y="0"/>
                </a:lnTo>
                <a:close/>
              </a:path>
              <a:path w="1198245" h="285750">
                <a:moveTo>
                  <a:pt x="426460" y="0"/>
                </a:moveTo>
                <a:lnTo>
                  <a:pt x="393316" y="0"/>
                </a:lnTo>
                <a:lnTo>
                  <a:pt x="393316" y="11015"/>
                </a:lnTo>
                <a:lnTo>
                  <a:pt x="426460" y="11015"/>
                </a:lnTo>
                <a:lnTo>
                  <a:pt x="426460" y="0"/>
                </a:lnTo>
                <a:close/>
              </a:path>
              <a:path w="1198245" h="285750">
                <a:moveTo>
                  <a:pt x="470652" y="0"/>
                </a:moveTo>
                <a:lnTo>
                  <a:pt x="437508" y="0"/>
                </a:lnTo>
                <a:lnTo>
                  <a:pt x="437508" y="11015"/>
                </a:lnTo>
                <a:lnTo>
                  <a:pt x="470652" y="11015"/>
                </a:lnTo>
                <a:lnTo>
                  <a:pt x="470652" y="0"/>
                </a:lnTo>
                <a:close/>
              </a:path>
              <a:path w="1198245" h="285750">
                <a:moveTo>
                  <a:pt x="514843" y="0"/>
                </a:moveTo>
                <a:lnTo>
                  <a:pt x="481700" y="0"/>
                </a:lnTo>
                <a:lnTo>
                  <a:pt x="481700" y="11015"/>
                </a:lnTo>
                <a:lnTo>
                  <a:pt x="514843" y="11015"/>
                </a:lnTo>
                <a:lnTo>
                  <a:pt x="514843" y="0"/>
                </a:lnTo>
                <a:close/>
              </a:path>
              <a:path w="1198245" h="285750">
                <a:moveTo>
                  <a:pt x="559035" y="0"/>
                </a:moveTo>
                <a:lnTo>
                  <a:pt x="525891" y="0"/>
                </a:lnTo>
                <a:lnTo>
                  <a:pt x="525891" y="11015"/>
                </a:lnTo>
                <a:lnTo>
                  <a:pt x="559035" y="11015"/>
                </a:lnTo>
                <a:lnTo>
                  <a:pt x="559035" y="0"/>
                </a:lnTo>
                <a:close/>
              </a:path>
              <a:path w="1198245" h="285750">
                <a:moveTo>
                  <a:pt x="603227" y="0"/>
                </a:moveTo>
                <a:lnTo>
                  <a:pt x="570083" y="0"/>
                </a:lnTo>
                <a:lnTo>
                  <a:pt x="570083" y="11015"/>
                </a:lnTo>
                <a:lnTo>
                  <a:pt x="603227" y="11015"/>
                </a:lnTo>
                <a:lnTo>
                  <a:pt x="603227" y="0"/>
                </a:lnTo>
                <a:close/>
              </a:path>
              <a:path w="1198245" h="285750">
                <a:moveTo>
                  <a:pt x="647419" y="0"/>
                </a:moveTo>
                <a:lnTo>
                  <a:pt x="614275" y="0"/>
                </a:lnTo>
                <a:lnTo>
                  <a:pt x="614275" y="11015"/>
                </a:lnTo>
                <a:lnTo>
                  <a:pt x="647419" y="11015"/>
                </a:lnTo>
                <a:lnTo>
                  <a:pt x="647419" y="0"/>
                </a:lnTo>
                <a:close/>
              </a:path>
              <a:path w="1198245" h="285750">
                <a:moveTo>
                  <a:pt x="691611" y="0"/>
                </a:moveTo>
                <a:lnTo>
                  <a:pt x="658467" y="0"/>
                </a:lnTo>
                <a:lnTo>
                  <a:pt x="658467" y="11015"/>
                </a:lnTo>
                <a:lnTo>
                  <a:pt x="691611" y="11015"/>
                </a:lnTo>
                <a:lnTo>
                  <a:pt x="691611" y="0"/>
                </a:lnTo>
                <a:close/>
              </a:path>
              <a:path w="1198245" h="285750">
                <a:moveTo>
                  <a:pt x="735802" y="0"/>
                </a:moveTo>
                <a:lnTo>
                  <a:pt x="702659" y="0"/>
                </a:lnTo>
                <a:lnTo>
                  <a:pt x="702659" y="11015"/>
                </a:lnTo>
                <a:lnTo>
                  <a:pt x="735802" y="11015"/>
                </a:lnTo>
                <a:lnTo>
                  <a:pt x="735802" y="0"/>
                </a:lnTo>
                <a:close/>
              </a:path>
              <a:path w="1198245" h="285750">
                <a:moveTo>
                  <a:pt x="779994" y="0"/>
                </a:moveTo>
                <a:lnTo>
                  <a:pt x="746850" y="0"/>
                </a:lnTo>
                <a:lnTo>
                  <a:pt x="746850" y="11015"/>
                </a:lnTo>
                <a:lnTo>
                  <a:pt x="779994" y="11015"/>
                </a:lnTo>
                <a:lnTo>
                  <a:pt x="779994" y="0"/>
                </a:lnTo>
                <a:close/>
              </a:path>
              <a:path w="1198245" h="285750">
                <a:moveTo>
                  <a:pt x="824186" y="0"/>
                </a:moveTo>
                <a:lnTo>
                  <a:pt x="791042" y="0"/>
                </a:lnTo>
                <a:lnTo>
                  <a:pt x="791042" y="11015"/>
                </a:lnTo>
                <a:lnTo>
                  <a:pt x="824186" y="11015"/>
                </a:lnTo>
                <a:lnTo>
                  <a:pt x="824186" y="0"/>
                </a:lnTo>
                <a:close/>
              </a:path>
              <a:path w="1198245" h="285750">
                <a:moveTo>
                  <a:pt x="868378" y="0"/>
                </a:moveTo>
                <a:lnTo>
                  <a:pt x="835234" y="0"/>
                </a:lnTo>
                <a:lnTo>
                  <a:pt x="835234" y="11015"/>
                </a:lnTo>
                <a:lnTo>
                  <a:pt x="868378" y="11015"/>
                </a:lnTo>
                <a:lnTo>
                  <a:pt x="868378" y="0"/>
                </a:lnTo>
                <a:close/>
              </a:path>
              <a:path w="1198245" h="285750">
                <a:moveTo>
                  <a:pt x="912569" y="0"/>
                </a:moveTo>
                <a:lnTo>
                  <a:pt x="879426" y="0"/>
                </a:lnTo>
                <a:lnTo>
                  <a:pt x="879426" y="11015"/>
                </a:lnTo>
                <a:lnTo>
                  <a:pt x="912569" y="11015"/>
                </a:lnTo>
                <a:lnTo>
                  <a:pt x="912569" y="0"/>
                </a:lnTo>
                <a:close/>
              </a:path>
              <a:path w="1198245" h="285750">
                <a:moveTo>
                  <a:pt x="956761" y="0"/>
                </a:moveTo>
                <a:lnTo>
                  <a:pt x="923617" y="0"/>
                </a:lnTo>
                <a:lnTo>
                  <a:pt x="923617" y="11015"/>
                </a:lnTo>
                <a:lnTo>
                  <a:pt x="956761" y="11015"/>
                </a:lnTo>
                <a:lnTo>
                  <a:pt x="956761" y="0"/>
                </a:lnTo>
                <a:close/>
              </a:path>
              <a:path w="1198245" h="285750">
                <a:moveTo>
                  <a:pt x="1000953" y="0"/>
                </a:moveTo>
                <a:lnTo>
                  <a:pt x="967809" y="0"/>
                </a:lnTo>
                <a:lnTo>
                  <a:pt x="967809" y="11015"/>
                </a:lnTo>
                <a:lnTo>
                  <a:pt x="1000953" y="11015"/>
                </a:lnTo>
                <a:lnTo>
                  <a:pt x="1000953" y="0"/>
                </a:lnTo>
                <a:close/>
              </a:path>
              <a:path w="1198245" h="285750">
                <a:moveTo>
                  <a:pt x="1045145" y="0"/>
                </a:moveTo>
                <a:lnTo>
                  <a:pt x="1012001" y="0"/>
                </a:lnTo>
                <a:lnTo>
                  <a:pt x="1012001" y="11015"/>
                </a:lnTo>
                <a:lnTo>
                  <a:pt x="1045145" y="11015"/>
                </a:lnTo>
                <a:lnTo>
                  <a:pt x="1045145" y="0"/>
                </a:lnTo>
                <a:close/>
              </a:path>
              <a:path w="1198245" h="285750">
                <a:moveTo>
                  <a:pt x="1066027" y="274241"/>
                </a:moveTo>
                <a:lnTo>
                  <a:pt x="1052704" y="274241"/>
                </a:lnTo>
                <a:lnTo>
                  <a:pt x="1051493" y="274739"/>
                </a:lnTo>
                <a:lnTo>
                  <a:pt x="1051493" y="285257"/>
                </a:lnTo>
                <a:lnTo>
                  <a:pt x="1054981" y="285257"/>
                </a:lnTo>
                <a:lnTo>
                  <a:pt x="1066027" y="274241"/>
                </a:lnTo>
                <a:close/>
              </a:path>
              <a:path w="1198245" h="285750">
                <a:moveTo>
                  <a:pt x="1071359" y="253353"/>
                </a:moveTo>
                <a:lnTo>
                  <a:pt x="1048779" y="275854"/>
                </a:lnTo>
                <a:lnTo>
                  <a:pt x="1051493" y="274739"/>
                </a:lnTo>
                <a:lnTo>
                  <a:pt x="1051493" y="274241"/>
                </a:lnTo>
                <a:lnTo>
                  <a:pt x="1066027" y="274241"/>
                </a:lnTo>
                <a:lnTo>
                  <a:pt x="1079161" y="261143"/>
                </a:lnTo>
                <a:lnTo>
                  <a:pt x="1071359" y="253353"/>
                </a:lnTo>
                <a:close/>
              </a:path>
              <a:path w="1198245" h="285750">
                <a:moveTo>
                  <a:pt x="1052704" y="274241"/>
                </a:moveTo>
                <a:lnTo>
                  <a:pt x="1051493" y="274241"/>
                </a:lnTo>
                <a:lnTo>
                  <a:pt x="1051493" y="274739"/>
                </a:lnTo>
                <a:lnTo>
                  <a:pt x="1052704" y="274241"/>
                </a:lnTo>
                <a:close/>
              </a:path>
              <a:path w="1198245" h="285750">
                <a:moveTo>
                  <a:pt x="1102614" y="222194"/>
                </a:moveTo>
                <a:lnTo>
                  <a:pt x="1079161" y="245564"/>
                </a:lnTo>
                <a:lnTo>
                  <a:pt x="1087011" y="253353"/>
                </a:lnTo>
                <a:lnTo>
                  <a:pt x="1110415" y="229982"/>
                </a:lnTo>
                <a:lnTo>
                  <a:pt x="1102614" y="222194"/>
                </a:lnTo>
                <a:close/>
              </a:path>
              <a:path w="1198245" h="285750">
                <a:moveTo>
                  <a:pt x="1133868" y="191035"/>
                </a:moveTo>
                <a:lnTo>
                  <a:pt x="1110415" y="214405"/>
                </a:lnTo>
                <a:lnTo>
                  <a:pt x="1118216" y="222194"/>
                </a:lnTo>
                <a:lnTo>
                  <a:pt x="1141669" y="198828"/>
                </a:lnTo>
                <a:lnTo>
                  <a:pt x="1133868" y="191035"/>
                </a:lnTo>
                <a:close/>
              </a:path>
              <a:path w="1198245" h="285750">
                <a:moveTo>
                  <a:pt x="1165122" y="159881"/>
                </a:moveTo>
                <a:lnTo>
                  <a:pt x="1141669" y="183247"/>
                </a:lnTo>
                <a:lnTo>
                  <a:pt x="1149470" y="191035"/>
                </a:lnTo>
                <a:lnTo>
                  <a:pt x="1172923" y="167670"/>
                </a:lnTo>
                <a:lnTo>
                  <a:pt x="1165122" y="159881"/>
                </a:lnTo>
                <a:close/>
              </a:path>
              <a:path w="1198245" h="285750">
                <a:moveTo>
                  <a:pt x="1182396" y="142629"/>
                </a:moveTo>
                <a:lnTo>
                  <a:pt x="1172923" y="152088"/>
                </a:lnTo>
                <a:lnTo>
                  <a:pt x="1180724" y="159881"/>
                </a:lnTo>
                <a:lnTo>
                  <a:pt x="1194119" y="146522"/>
                </a:lnTo>
                <a:lnTo>
                  <a:pt x="1186297" y="146522"/>
                </a:lnTo>
                <a:lnTo>
                  <a:pt x="1182396" y="142629"/>
                </a:lnTo>
                <a:close/>
              </a:path>
              <a:path w="1198245" h="285750">
                <a:moveTo>
                  <a:pt x="1186297" y="138733"/>
                </a:moveTo>
                <a:lnTo>
                  <a:pt x="1182396" y="142629"/>
                </a:lnTo>
                <a:lnTo>
                  <a:pt x="1186297" y="146522"/>
                </a:lnTo>
                <a:lnTo>
                  <a:pt x="1186297" y="138733"/>
                </a:lnTo>
                <a:close/>
              </a:path>
              <a:path w="1198245" h="285750">
                <a:moveTo>
                  <a:pt x="1194115" y="138733"/>
                </a:moveTo>
                <a:lnTo>
                  <a:pt x="1186297" y="138733"/>
                </a:lnTo>
                <a:lnTo>
                  <a:pt x="1186297" y="146522"/>
                </a:lnTo>
                <a:lnTo>
                  <a:pt x="1194119" y="146522"/>
                </a:lnTo>
                <a:lnTo>
                  <a:pt x="1198023" y="142628"/>
                </a:lnTo>
                <a:lnTo>
                  <a:pt x="1194115" y="138733"/>
                </a:lnTo>
                <a:close/>
              </a:path>
              <a:path w="1198245" h="285750">
                <a:moveTo>
                  <a:pt x="1184068" y="128722"/>
                </a:moveTo>
                <a:lnTo>
                  <a:pt x="1176266" y="136511"/>
                </a:lnTo>
                <a:lnTo>
                  <a:pt x="1182397" y="142628"/>
                </a:lnTo>
                <a:lnTo>
                  <a:pt x="1186297" y="138733"/>
                </a:lnTo>
                <a:lnTo>
                  <a:pt x="1194115" y="138733"/>
                </a:lnTo>
                <a:lnTo>
                  <a:pt x="1184068" y="128722"/>
                </a:lnTo>
                <a:close/>
              </a:path>
              <a:path w="1198245" h="285750">
                <a:moveTo>
                  <a:pt x="1152814" y="97563"/>
                </a:moveTo>
                <a:lnTo>
                  <a:pt x="1145012" y="105352"/>
                </a:lnTo>
                <a:lnTo>
                  <a:pt x="1168465" y="128722"/>
                </a:lnTo>
                <a:lnTo>
                  <a:pt x="1176266" y="120934"/>
                </a:lnTo>
                <a:lnTo>
                  <a:pt x="1152814" y="97563"/>
                </a:lnTo>
                <a:close/>
              </a:path>
              <a:path w="1198245" h="285750">
                <a:moveTo>
                  <a:pt x="1121608" y="66405"/>
                </a:moveTo>
                <a:lnTo>
                  <a:pt x="1113758" y="74193"/>
                </a:lnTo>
                <a:lnTo>
                  <a:pt x="1137211" y="97563"/>
                </a:lnTo>
                <a:lnTo>
                  <a:pt x="1145012" y="89775"/>
                </a:lnTo>
                <a:lnTo>
                  <a:pt x="1121608" y="66405"/>
                </a:lnTo>
                <a:close/>
              </a:path>
              <a:path w="1198245" h="285750">
                <a:moveTo>
                  <a:pt x="1090354" y="35246"/>
                </a:moveTo>
                <a:lnTo>
                  <a:pt x="1082504" y="43034"/>
                </a:lnTo>
                <a:lnTo>
                  <a:pt x="1105957" y="66405"/>
                </a:lnTo>
                <a:lnTo>
                  <a:pt x="1113758" y="58616"/>
                </a:lnTo>
                <a:lnTo>
                  <a:pt x="1090354" y="35246"/>
                </a:lnTo>
                <a:close/>
              </a:path>
              <a:path w="1198245" h="285750">
                <a:moveTo>
                  <a:pt x="1059100" y="4087"/>
                </a:moveTo>
                <a:lnTo>
                  <a:pt x="1051299" y="11880"/>
                </a:lnTo>
                <a:lnTo>
                  <a:pt x="1074703" y="35246"/>
                </a:lnTo>
                <a:lnTo>
                  <a:pt x="1082504" y="27457"/>
                </a:lnTo>
                <a:lnTo>
                  <a:pt x="1059100" y="4087"/>
                </a:lnTo>
                <a:close/>
              </a:path>
              <a:path w="1198245" h="285750">
                <a:moveTo>
                  <a:pt x="1040445" y="274241"/>
                </a:moveTo>
                <a:lnTo>
                  <a:pt x="1007301" y="274241"/>
                </a:lnTo>
                <a:lnTo>
                  <a:pt x="1007301" y="285257"/>
                </a:lnTo>
                <a:lnTo>
                  <a:pt x="1040445" y="285257"/>
                </a:lnTo>
                <a:lnTo>
                  <a:pt x="1040445" y="274241"/>
                </a:lnTo>
                <a:close/>
              </a:path>
              <a:path w="1198245" h="285750">
                <a:moveTo>
                  <a:pt x="996253" y="274241"/>
                </a:moveTo>
                <a:lnTo>
                  <a:pt x="963109" y="274241"/>
                </a:lnTo>
                <a:lnTo>
                  <a:pt x="963109" y="285257"/>
                </a:lnTo>
                <a:lnTo>
                  <a:pt x="996253" y="285257"/>
                </a:lnTo>
                <a:lnTo>
                  <a:pt x="996253" y="274241"/>
                </a:lnTo>
                <a:close/>
              </a:path>
              <a:path w="1198245" h="285750">
                <a:moveTo>
                  <a:pt x="952061" y="274241"/>
                </a:moveTo>
                <a:lnTo>
                  <a:pt x="918917" y="274241"/>
                </a:lnTo>
                <a:lnTo>
                  <a:pt x="918917" y="285257"/>
                </a:lnTo>
                <a:lnTo>
                  <a:pt x="952061" y="285257"/>
                </a:lnTo>
                <a:lnTo>
                  <a:pt x="952061" y="274241"/>
                </a:lnTo>
                <a:close/>
              </a:path>
              <a:path w="1198245" h="285750">
                <a:moveTo>
                  <a:pt x="907869" y="274241"/>
                </a:moveTo>
                <a:lnTo>
                  <a:pt x="874725" y="274241"/>
                </a:lnTo>
                <a:lnTo>
                  <a:pt x="874725" y="285257"/>
                </a:lnTo>
                <a:lnTo>
                  <a:pt x="907869" y="285257"/>
                </a:lnTo>
                <a:lnTo>
                  <a:pt x="907869" y="274241"/>
                </a:lnTo>
                <a:close/>
              </a:path>
              <a:path w="1198245" h="285750">
                <a:moveTo>
                  <a:pt x="863677" y="274241"/>
                </a:moveTo>
                <a:lnTo>
                  <a:pt x="830534" y="274241"/>
                </a:lnTo>
                <a:lnTo>
                  <a:pt x="830534" y="285257"/>
                </a:lnTo>
                <a:lnTo>
                  <a:pt x="863677" y="285257"/>
                </a:lnTo>
                <a:lnTo>
                  <a:pt x="863677" y="274241"/>
                </a:lnTo>
                <a:close/>
              </a:path>
              <a:path w="1198245" h="285750">
                <a:moveTo>
                  <a:pt x="819486" y="274241"/>
                </a:moveTo>
                <a:lnTo>
                  <a:pt x="786342" y="274241"/>
                </a:lnTo>
                <a:lnTo>
                  <a:pt x="786342" y="285257"/>
                </a:lnTo>
                <a:lnTo>
                  <a:pt x="819486" y="285257"/>
                </a:lnTo>
                <a:lnTo>
                  <a:pt x="819486" y="274241"/>
                </a:lnTo>
                <a:close/>
              </a:path>
              <a:path w="1198245" h="285750">
                <a:moveTo>
                  <a:pt x="775294" y="274241"/>
                </a:moveTo>
                <a:lnTo>
                  <a:pt x="742150" y="274241"/>
                </a:lnTo>
                <a:lnTo>
                  <a:pt x="742150" y="285257"/>
                </a:lnTo>
                <a:lnTo>
                  <a:pt x="775294" y="285257"/>
                </a:lnTo>
                <a:lnTo>
                  <a:pt x="775294" y="274241"/>
                </a:lnTo>
                <a:close/>
              </a:path>
              <a:path w="1198245" h="285750">
                <a:moveTo>
                  <a:pt x="731102" y="274241"/>
                </a:moveTo>
                <a:lnTo>
                  <a:pt x="697958" y="274241"/>
                </a:lnTo>
                <a:lnTo>
                  <a:pt x="697958" y="285257"/>
                </a:lnTo>
                <a:lnTo>
                  <a:pt x="731102" y="285257"/>
                </a:lnTo>
                <a:lnTo>
                  <a:pt x="731102" y="274241"/>
                </a:lnTo>
                <a:close/>
              </a:path>
              <a:path w="1198245" h="285750">
                <a:moveTo>
                  <a:pt x="686910" y="274241"/>
                </a:moveTo>
                <a:lnTo>
                  <a:pt x="653767" y="274241"/>
                </a:lnTo>
                <a:lnTo>
                  <a:pt x="653767" y="285257"/>
                </a:lnTo>
                <a:lnTo>
                  <a:pt x="686910" y="285257"/>
                </a:lnTo>
                <a:lnTo>
                  <a:pt x="686910" y="274241"/>
                </a:lnTo>
                <a:close/>
              </a:path>
              <a:path w="1198245" h="285750">
                <a:moveTo>
                  <a:pt x="642719" y="274241"/>
                </a:moveTo>
                <a:lnTo>
                  <a:pt x="609575" y="274241"/>
                </a:lnTo>
                <a:lnTo>
                  <a:pt x="609575" y="285257"/>
                </a:lnTo>
                <a:lnTo>
                  <a:pt x="642719" y="285257"/>
                </a:lnTo>
                <a:lnTo>
                  <a:pt x="642719" y="274241"/>
                </a:lnTo>
                <a:close/>
              </a:path>
              <a:path w="1198245" h="285750">
                <a:moveTo>
                  <a:pt x="598527" y="274241"/>
                </a:moveTo>
                <a:lnTo>
                  <a:pt x="565383" y="274241"/>
                </a:lnTo>
                <a:lnTo>
                  <a:pt x="565383" y="285257"/>
                </a:lnTo>
                <a:lnTo>
                  <a:pt x="598527" y="285257"/>
                </a:lnTo>
                <a:lnTo>
                  <a:pt x="598527" y="274241"/>
                </a:lnTo>
                <a:close/>
              </a:path>
              <a:path w="1198245" h="285750">
                <a:moveTo>
                  <a:pt x="554335" y="274241"/>
                </a:moveTo>
                <a:lnTo>
                  <a:pt x="521191" y="274241"/>
                </a:lnTo>
                <a:lnTo>
                  <a:pt x="521191" y="285257"/>
                </a:lnTo>
                <a:lnTo>
                  <a:pt x="554335" y="285257"/>
                </a:lnTo>
                <a:lnTo>
                  <a:pt x="554335" y="274241"/>
                </a:lnTo>
                <a:close/>
              </a:path>
              <a:path w="1198245" h="285750">
                <a:moveTo>
                  <a:pt x="510143" y="274241"/>
                </a:moveTo>
                <a:lnTo>
                  <a:pt x="476999" y="274241"/>
                </a:lnTo>
                <a:lnTo>
                  <a:pt x="476999" y="285257"/>
                </a:lnTo>
                <a:lnTo>
                  <a:pt x="510143" y="285257"/>
                </a:lnTo>
                <a:lnTo>
                  <a:pt x="510143" y="274241"/>
                </a:lnTo>
                <a:close/>
              </a:path>
              <a:path w="1198245" h="285750">
                <a:moveTo>
                  <a:pt x="465951" y="274241"/>
                </a:moveTo>
                <a:lnTo>
                  <a:pt x="432808" y="274241"/>
                </a:lnTo>
                <a:lnTo>
                  <a:pt x="432808" y="285257"/>
                </a:lnTo>
                <a:lnTo>
                  <a:pt x="465951" y="285257"/>
                </a:lnTo>
                <a:lnTo>
                  <a:pt x="465951" y="274241"/>
                </a:lnTo>
                <a:close/>
              </a:path>
              <a:path w="1198245" h="285750">
                <a:moveTo>
                  <a:pt x="421760" y="274241"/>
                </a:moveTo>
                <a:lnTo>
                  <a:pt x="388616" y="274241"/>
                </a:lnTo>
                <a:lnTo>
                  <a:pt x="388616" y="285257"/>
                </a:lnTo>
                <a:lnTo>
                  <a:pt x="421760" y="285257"/>
                </a:lnTo>
                <a:lnTo>
                  <a:pt x="421760" y="274241"/>
                </a:lnTo>
                <a:close/>
              </a:path>
              <a:path w="1198245" h="285750">
                <a:moveTo>
                  <a:pt x="377568" y="274241"/>
                </a:moveTo>
                <a:lnTo>
                  <a:pt x="344424" y="274241"/>
                </a:lnTo>
                <a:lnTo>
                  <a:pt x="344424" y="285257"/>
                </a:lnTo>
                <a:lnTo>
                  <a:pt x="377568" y="285257"/>
                </a:lnTo>
                <a:lnTo>
                  <a:pt x="377568" y="274241"/>
                </a:lnTo>
                <a:close/>
              </a:path>
              <a:path w="1198245" h="285750">
                <a:moveTo>
                  <a:pt x="333376" y="274241"/>
                </a:moveTo>
                <a:lnTo>
                  <a:pt x="300232" y="274241"/>
                </a:lnTo>
                <a:lnTo>
                  <a:pt x="300232" y="285257"/>
                </a:lnTo>
                <a:lnTo>
                  <a:pt x="333376" y="285257"/>
                </a:lnTo>
                <a:lnTo>
                  <a:pt x="333376" y="274241"/>
                </a:lnTo>
                <a:close/>
              </a:path>
              <a:path w="1198245" h="285750">
                <a:moveTo>
                  <a:pt x="289184" y="274241"/>
                </a:moveTo>
                <a:lnTo>
                  <a:pt x="256040" y="274241"/>
                </a:lnTo>
                <a:lnTo>
                  <a:pt x="256040" y="285257"/>
                </a:lnTo>
                <a:lnTo>
                  <a:pt x="289184" y="285257"/>
                </a:lnTo>
                <a:lnTo>
                  <a:pt x="289184" y="274241"/>
                </a:lnTo>
                <a:close/>
              </a:path>
              <a:path w="1198245" h="285750">
                <a:moveTo>
                  <a:pt x="244993" y="274241"/>
                </a:moveTo>
                <a:lnTo>
                  <a:pt x="211849" y="274241"/>
                </a:lnTo>
                <a:lnTo>
                  <a:pt x="211849" y="285257"/>
                </a:lnTo>
                <a:lnTo>
                  <a:pt x="244993" y="285257"/>
                </a:lnTo>
                <a:lnTo>
                  <a:pt x="244993" y="274241"/>
                </a:lnTo>
                <a:close/>
              </a:path>
              <a:path w="1198245" h="285750">
                <a:moveTo>
                  <a:pt x="200801" y="274241"/>
                </a:moveTo>
                <a:lnTo>
                  <a:pt x="167657" y="274241"/>
                </a:lnTo>
                <a:lnTo>
                  <a:pt x="167657" y="285257"/>
                </a:lnTo>
                <a:lnTo>
                  <a:pt x="200801" y="285257"/>
                </a:lnTo>
                <a:lnTo>
                  <a:pt x="200801" y="274241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98121" y="161548"/>
            <a:ext cx="105813" cy="1055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323210" y="167757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4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29768" y="1991867"/>
            <a:ext cx="2378456" cy="3896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807821" y="2059939"/>
            <a:ext cx="16402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i="1" spc="-5" dirty="0">
                <a:solidFill>
                  <a:srgbClr val="FFFFFF"/>
                </a:solidFill>
                <a:latin typeface="Arial"/>
                <a:cs typeface="Arial"/>
              </a:rPr>
              <a:t>Chiusura del</a:t>
            </a:r>
            <a:r>
              <a:rPr sz="1400" b="1" i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FFFFFF"/>
                </a:solidFill>
                <a:latin typeface="Arial"/>
                <a:cs typeface="Arial"/>
              </a:rPr>
              <a:t>fondo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98144" y="2010918"/>
            <a:ext cx="10350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2B4077"/>
                </a:solidFill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926079" y="2060797"/>
            <a:ext cx="275844" cy="30749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15544" y="3175507"/>
            <a:ext cx="10674096" cy="33162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90143" y="3150107"/>
            <a:ext cx="10674096" cy="331622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53948" y="2438526"/>
            <a:ext cx="10847070" cy="38881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7030" marR="5080" indent="-286385" algn="just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367665" algn="l"/>
              </a:tabLst>
            </a:pP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Al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termine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dell’esercizio finanziario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il DSGA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provvede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alla chiusura del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fondo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economale per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minute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spese.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In particolare, 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il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DSGA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provvede alla restituzione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delle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somme risultanti dai mandati di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pagamento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emessi in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suo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favore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delle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eventuali ulteriori  somme non</a:t>
            </a:r>
            <a:r>
              <a:rPr sz="14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utilizzate.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 marR="302895" algn="just">
              <a:lnSpc>
                <a:spcPct val="100000"/>
              </a:lnSpc>
            </a:pP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merito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al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funzionamento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del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fondo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si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evidenzia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che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all’inizio dell’esercizio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finanziario lo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stesso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è anticipato, in tutto o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parte, con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mandato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conto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di  partita di giro, dal DS al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DSGA. In</a:t>
            </a:r>
            <a:r>
              <a:rPr sz="1200" i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particolare: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marL="299085" marR="304165" indent="-286385" algn="just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qualora all’inizio dell’esercizio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finanziario, il DS anticipi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solo una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parte del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fondo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al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DSGA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(ad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esempio, vengono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anticipati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250 euro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su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un fondo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di 500  euro),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all’esaurirsi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tale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quota il DS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può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disporre il reintegro del fondo, fermo restando la consistenza massima individuata dal Consiglio d’Istituto  (nell’esempio, il DS può disporre uno o più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reintegri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del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fondo,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fino alla soglia di 500</a:t>
            </a:r>
            <a:r>
              <a:rPr sz="1200" i="1" spc="-1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euro);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1F5F"/>
              </a:buClr>
              <a:buFont typeface="Arial"/>
              <a:buChar char="•"/>
            </a:pPr>
            <a:endParaRPr sz="1000">
              <a:latin typeface="Times New Roman"/>
              <a:cs typeface="Times New Roman"/>
            </a:endParaRPr>
          </a:p>
          <a:p>
            <a:pPr marL="299085" marR="303530" indent="-286385" algn="just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qualora all’inizio dell’esercizio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finanziario, il DS anticipi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tutto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fondo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al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DSGA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(ad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esempio,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vengono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anticipati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500 euro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su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un fondo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500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euro),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allora il 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DS non può disporre ulteriori reintegri (la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consistenza massima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individuata dal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Consiglio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d’Istituto, può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essere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superato solo con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apposita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variazione </a:t>
            </a:r>
            <a:r>
              <a:rPr sz="1200" i="1" spc="-15" dirty="0">
                <a:solidFill>
                  <a:srgbClr val="001F5F"/>
                </a:solidFill>
                <a:latin typeface="Arial"/>
                <a:cs typeface="Arial"/>
              </a:rPr>
              <a:t>al 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programma annuale, proposta dal DS ed approvata dal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Consiglio</a:t>
            </a:r>
            <a:r>
              <a:rPr sz="1200" i="1" spc="-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medesimo).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304165" algn="just">
              <a:lnSpc>
                <a:spcPct val="100000"/>
              </a:lnSpc>
            </a:pP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entrambi i casi,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DSGA, a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seguito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di acquisti effettuati tramite il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fondo, presenta le note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documentate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delle spese sostenute che sono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lui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rimborsate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con 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mandati emessi a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suo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favore. </a:t>
            </a:r>
            <a:r>
              <a:rPr sz="1200" i="1" spc="-35" dirty="0">
                <a:solidFill>
                  <a:srgbClr val="001F5F"/>
                </a:solidFill>
                <a:latin typeface="Arial"/>
                <a:cs typeface="Arial"/>
              </a:rPr>
              <a:t>Tali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mandati sono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imputati al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funzionamento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amministrativo e didattico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generale, nonché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ai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singoli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progetti, sulla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base delle 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finalità di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utilizzo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delle risorse in esame. </a:t>
            </a:r>
            <a:r>
              <a:rPr sz="1200" i="1" spc="-15" dirty="0">
                <a:solidFill>
                  <a:srgbClr val="001F5F"/>
                </a:solidFill>
                <a:latin typeface="Arial"/>
                <a:cs typeface="Arial"/>
              </a:rPr>
              <a:t>L’emissione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dei mandati in favore del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DSGA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seguito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di acquisti effettuati con il fondo, è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un’operazione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necessaria  per consentire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quadratura delle partite di giro in entrata e in uscita. Al termine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dell’esercizio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finanziario il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DSGA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provvede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alla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chiusura del fondo 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economale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per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le minute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spese. In particolare, il DSGA provvede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alla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restituzione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delle somme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risultanti dai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mandati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pagamento emessi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suo favore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e  delle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eventuali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ulteriori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somme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non</a:t>
            </a:r>
            <a:r>
              <a:rPr sz="1200" i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utilizzate.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0619613" y="2944622"/>
            <a:ext cx="855344" cy="514350"/>
          </a:xfrm>
          <a:custGeom>
            <a:avLst/>
            <a:gdLst/>
            <a:ahLst/>
            <a:cxnLst/>
            <a:rect l="l" t="t" r="r" b="b"/>
            <a:pathLst>
              <a:path w="855345" h="514350">
                <a:moveTo>
                  <a:pt x="85343" y="0"/>
                </a:moveTo>
                <a:lnTo>
                  <a:pt x="0" y="237108"/>
                </a:lnTo>
                <a:lnTo>
                  <a:pt x="769873" y="514223"/>
                </a:lnTo>
                <a:lnTo>
                  <a:pt x="855217" y="277113"/>
                </a:lnTo>
                <a:lnTo>
                  <a:pt x="853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784458" y="3108325"/>
            <a:ext cx="496570" cy="240665"/>
          </a:xfrm>
          <a:custGeom>
            <a:avLst/>
            <a:gdLst/>
            <a:ahLst/>
            <a:cxnLst/>
            <a:rect l="l" t="t" r="r" b="b"/>
            <a:pathLst>
              <a:path w="496570" h="240664">
                <a:moveTo>
                  <a:pt x="457326" y="154432"/>
                </a:moveTo>
                <a:lnTo>
                  <a:pt x="420624" y="176657"/>
                </a:lnTo>
                <a:lnTo>
                  <a:pt x="414385" y="201787"/>
                </a:lnTo>
                <a:lnTo>
                  <a:pt x="415113" y="209659"/>
                </a:lnTo>
                <a:lnTo>
                  <a:pt x="449357" y="239545"/>
                </a:lnTo>
                <a:lnTo>
                  <a:pt x="457263" y="240188"/>
                </a:lnTo>
                <a:lnTo>
                  <a:pt x="464788" y="239164"/>
                </a:lnTo>
                <a:lnTo>
                  <a:pt x="471932" y="236474"/>
                </a:lnTo>
                <a:lnTo>
                  <a:pt x="478432" y="232306"/>
                </a:lnTo>
                <a:lnTo>
                  <a:pt x="484028" y="226663"/>
                </a:lnTo>
                <a:lnTo>
                  <a:pt x="484342" y="226187"/>
                </a:lnTo>
                <a:lnTo>
                  <a:pt x="451993" y="226187"/>
                </a:lnTo>
                <a:lnTo>
                  <a:pt x="445770" y="224027"/>
                </a:lnTo>
                <a:lnTo>
                  <a:pt x="439547" y="221741"/>
                </a:lnTo>
                <a:lnTo>
                  <a:pt x="435229" y="217677"/>
                </a:lnTo>
                <a:lnTo>
                  <a:pt x="430402" y="205739"/>
                </a:lnTo>
                <a:lnTo>
                  <a:pt x="430784" y="198500"/>
                </a:lnTo>
                <a:lnTo>
                  <a:pt x="433959" y="189737"/>
                </a:lnTo>
                <a:lnTo>
                  <a:pt x="437134" y="180848"/>
                </a:lnTo>
                <a:lnTo>
                  <a:pt x="441451" y="175005"/>
                </a:lnTo>
                <a:lnTo>
                  <a:pt x="448227" y="171323"/>
                </a:lnTo>
                <a:lnTo>
                  <a:pt x="452500" y="169037"/>
                </a:lnTo>
                <a:lnTo>
                  <a:pt x="458470" y="168655"/>
                </a:lnTo>
                <a:lnTo>
                  <a:pt x="486499" y="168655"/>
                </a:lnTo>
                <a:lnTo>
                  <a:pt x="483822" y="165766"/>
                </a:lnTo>
                <a:lnTo>
                  <a:pt x="477331" y="161174"/>
                </a:lnTo>
                <a:lnTo>
                  <a:pt x="469519" y="157607"/>
                </a:lnTo>
                <a:lnTo>
                  <a:pt x="463169" y="155321"/>
                </a:lnTo>
                <a:lnTo>
                  <a:pt x="457326" y="154432"/>
                </a:lnTo>
                <a:close/>
              </a:path>
              <a:path w="496570" h="240664">
                <a:moveTo>
                  <a:pt x="486499" y="168655"/>
                </a:moveTo>
                <a:lnTo>
                  <a:pt x="458470" y="168655"/>
                </a:lnTo>
                <a:lnTo>
                  <a:pt x="466000" y="171358"/>
                </a:lnTo>
                <a:lnTo>
                  <a:pt x="471297" y="173227"/>
                </a:lnTo>
                <a:lnTo>
                  <a:pt x="475615" y="177291"/>
                </a:lnTo>
                <a:lnTo>
                  <a:pt x="480187" y="188722"/>
                </a:lnTo>
                <a:lnTo>
                  <a:pt x="479806" y="196087"/>
                </a:lnTo>
                <a:lnTo>
                  <a:pt x="476631" y="204850"/>
                </a:lnTo>
                <a:lnTo>
                  <a:pt x="473456" y="213740"/>
                </a:lnTo>
                <a:lnTo>
                  <a:pt x="469011" y="219710"/>
                </a:lnTo>
                <a:lnTo>
                  <a:pt x="457835" y="225805"/>
                </a:lnTo>
                <a:lnTo>
                  <a:pt x="451993" y="226187"/>
                </a:lnTo>
                <a:lnTo>
                  <a:pt x="484342" y="226187"/>
                </a:lnTo>
                <a:lnTo>
                  <a:pt x="488719" y="219543"/>
                </a:lnTo>
                <a:lnTo>
                  <a:pt x="492506" y="210947"/>
                </a:lnTo>
                <a:lnTo>
                  <a:pt x="495101" y="201876"/>
                </a:lnTo>
                <a:lnTo>
                  <a:pt x="496022" y="193415"/>
                </a:lnTo>
                <a:lnTo>
                  <a:pt x="495292" y="185354"/>
                </a:lnTo>
                <a:lnTo>
                  <a:pt x="492887" y="177926"/>
                </a:lnTo>
                <a:lnTo>
                  <a:pt x="488970" y="171323"/>
                </a:lnTo>
                <a:lnTo>
                  <a:pt x="486499" y="168655"/>
                </a:lnTo>
                <a:close/>
              </a:path>
              <a:path w="496570" h="240664">
                <a:moveTo>
                  <a:pt x="404368" y="135636"/>
                </a:moveTo>
                <a:lnTo>
                  <a:pt x="376682" y="212598"/>
                </a:lnTo>
                <a:lnTo>
                  <a:pt x="392175" y="218186"/>
                </a:lnTo>
                <a:lnTo>
                  <a:pt x="419862" y="141224"/>
                </a:lnTo>
                <a:lnTo>
                  <a:pt x="404368" y="135636"/>
                </a:lnTo>
                <a:close/>
              </a:path>
              <a:path w="496570" h="240664">
                <a:moveTo>
                  <a:pt x="333121" y="109982"/>
                </a:moveTo>
                <a:lnTo>
                  <a:pt x="305435" y="186944"/>
                </a:lnTo>
                <a:lnTo>
                  <a:pt x="320929" y="192532"/>
                </a:lnTo>
                <a:lnTo>
                  <a:pt x="331343" y="163575"/>
                </a:lnTo>
                <a:lnTo>
                  <a:pt x="379310" y="163575"/>
                </a:lnTo>
                <a:lnTo>
                  <a:pt x="379602" y="163322"/>
                </a:lnTo>
                <a:lnTo>
                  <a:pt x="381889" y="159638"/>
                </a:lnTo>
                <a:lnTo>
                  <a:pt x="382870" y="156845"/>
                </a:lnTo>
                <a:lnTo>
                  <a:pt x="354965" y="156845"/>
                </a:lnTo>
                <a:lnTo>
                  <a:pt x="350774" y="155701"/>
                </a:lnTo>
                <a:lnTo>
                  <a:pt x="336169" y="150495"/>
                </a:lnTo>
                <a:lnTo>
                  <a:pt x="343916" y="128650"/>
                </a:lnTo>
                <a:lnTo>
                  <a:pt x="378858" y="128650"/>
                </a:lnTo>
                <a:lnTo>
                  <a:pt x="376174" y="126746"/>
                </a:lnTo>
                <a:lnTo>
                  <a:pt x="373507" y="124967"/>
                </a:lnTo>
                <a:lnTo>
                  <a:pt x="367538" y="122427"/>
                </a:lnTo>
                <a:lnTo>
                  <a:pt x="333121" y="109982"/>
                </a:lnTo>
                <a:close/>
              </a:path>
              <a:path w="496570" h="240664">
                <a:moveTo>
                  <a:pt x="312953" y="115315"/>
                </a:moveTo>
                <a:lnTo>
                  <a:pt x="296545" y="115315"/>
                </a:lnTo>
                <a:lnTo>
                  <a:pt x="274827" y="176022"/>
                </a:lnTo>
                <a:lnTo>
                  <a:pt x="289179" y="181101"/>
                </a:lnTo>
                <a:lnTo>
                  <a:pt x="312953" y="115315"/>
                </a:lnTo>
                <a:close/>
              </a:path>
              <a:path w="496570" h="240664">
                <a:moveTo>
                  <a:pt x="379310" y="163575"/>
                </a:moveTo>
                <a:lnTo>
                  <a:pt x="331343" y="163575"/>
                </a:lnTo>
                <a:lnTo>
                  <a:pt x="341502" y="167259"/>
                </a:lnTo>
                <a:lnTo>
                  <a:pt x="348615" y="169672"/>
                </a:lnTo>
                <a:lnTo>
                  <a:pt x="354075" y="171323"/>
                </a:lnTo>
                <a:lnTo>
                  <a:pt x="358013" y="171958"/>
                </a:lnTo>
                <a:lnTo>
                  <a:pt x="361061" y="172338"/>
                </a:lnTo>
                <a:lnTo>
                  <a:pt x="364109" y="172085"/>
                </a:lnTo>
                <a:lnTo>
                  <a:pt x="370713" y="170307"/>
                </a:lnTo>
                <a:lnTo>
                  <a:pt x="373888" y="168528"/>
                </a:lnTo>
                <a:lnTo>
                  <a:pt x="376791" y="165766"/>
                </a:lnTo>
                <a:lnTo>
                  <a:pt x="379310" y="163575"/>
                </a:lnTo>
                <a:close/>
              </a:path>
              <a:path w="496570" h="240664">
                <a:moveTo>
                  <a:pt x="264676" y="98933"/>
                </a:moveTo>
                <a:lnTo>
                  <a:pt x="251079" y="98933"/>
                </a:lnTo>
                <a:lnTo>
                  <a:pt x="244475" y="165100"/>
                </a:lnTo>
                <a:lnTo>
                  <a:pt x="259461" y="170434"/>
                </a:lnTo>
                <a:lnTo>
                  <a:pt x="277661" y="143383"/>
                </a:lnTo>
                <a:lnTo>
                  <a:pt x="260858" y="143383"/>
                </a:lnTo>
                <a:lnTo>
                  <a:pt x="264676" y="98933"/>
                </a:lnTo>
                <a:close/>
              </a:path>
              <a:path w="496570" h="240664">
                <a:moveTo>
                  <a:pt x="242570" y="77470"/>
                </a:moveTo>
                <a:lnTo>
                  <a:pt x="214884" y="154432"/>
                </a:lnTo>
                <a:lnTo>
                  <a:pt x="229362" y="159638"/>
                </a:lnTo>
                <a:lnTo>
                  <a:pt x="251079" y="98933"/>
                </a:lnTo>
                <a:lnTo>
                  <a:pt x="264676" y="98933"/>
                </a:lnTo>
                <a:lnTo>
                  <a:pt x="265811" y="85725"/>
                </a:lnTo>
                <a:lnTo>
                  <a:pt x="242570" y="77470"/>
                </a:lnTo>
                <a:close/>
              </a:path>
              <a:path w="496570" h="240664">
                <a:moveTo>
                  <a:pt x="378858" y="128650"/>
                </a:moveTo>
                <a:lnTo>
                  <a:pt x="343916" y="128650"/>
                </a:lnTo>
                <a:lnTo>
                  <a:pt x="351536" y="131317"/>
                </a:lnTo>
                <a:lnTo>
                  <a:pt x="357124" y="133350"/>
                </a:lnTo>
                <a:lnTo>
                  <a:pt x="360807" y="134874"/>
                </a:lnTo>
                <a:lnTo>
                  <a:pt x="362458" y="135889"/>
                </a:lnTo>
                <a:lnTo>
                  <a:pt x="364871" y="137287"/>
                </a:lnTo>
                <a:lnTo>
                  <a:pt x="366522" y="139191"/>
                </a:lnTo>
                <a:lnTo>
                  <a:pt x="368554" y="144017"/>
                </a:lnTo>
                <a:lnTo>
                  <a:pt x="368426" y="146558"/>
                </a:lnTo>
                <a:lnTo>
                  <a:pt x="367284" y="149733"/>
                </a:lnTo>
                <a:lnTo>
                  <a:pt x="366649" y="151637"/>
                </a:lnTo>
                <a:lnTo>
                  <a:pt x="365379" y="153415"/>
                </a:lnTo>
                <a:lnTo>
                  <a:pt x="361823" y="155955"/>
                </a:lnTo>
                <a:lnTo>
                  <a:pt x="359664" y="156717"/>
                </a:lnTo>
                <a:lnTo>
                  <a:pt x="357377" y="156717"/>
                </a:lnTo>
                <a:lnTo>
                  <a:pt x="354965" y="156845"/>
                </a:lnTo>
                <a:lnTo>
                  <a:pt x="382870" y="156845"/>
                </a:lnTo>
                <a:lnTo>
                  <a:pt x="384111" y="153415"/>
                </a:lnTo>
                <a:lnTo>
                  <a:pt x="385825" y="148844"/>
                </a:lnTo>
                <a:lnTo>
                  <a:pt x="386080" y="143255"/>
                </a:lnTo>
                <a:lnTo>
                  <a:pt x="384556" y="138302"/>
                </a:lnTo>
                <a:lnTo>
                  <a:pt x="382905" y="133350"/>
                </a:lnTo>
                <a:lnTo>
                  <a:pt x="380111" y="129539"/>
                </a:lnTo>
                <a:lnTo>
                  <a:pt x="378858" y="128650"/>
                </a:lnTo>
                <a:close/>
              </a:path>
              <a:path w="496570" h="240664">
                <a:moveTo>
                  <a:pt x="171069" y="51688"/>
                </a:moveTo>
                <a:lnTo>
                  <a:pt x="143383" y="128650"/>
                </a:lnTo>
                <a:lnTo>
                  <a:pt x="201930" y="149733"/>
                </a:lnTo>
                <a:lnTo>
                  <a:pt x="206629" y="136778"/>
                </a:lnTo>
                <a:lnTo>
                  <a:pt x="163575" y="121285"/>
                </a:lnTo>
                <a:lnTo>
                  <a:pt x="171069" y="100329"/>
                </a:lnTo>
                <a:lnTo>
                  <a:pt x="212015" y="100329"/>
                </a:lnTo>
                <a:lnTo>
                  <a:pt x="175768" y="87375"/>
                </a:lnTo>
                <a:lnTo>
                  <a:pt x="181991" y="70358"/>
                </a:lnTo>
                <a:lnTo>
                  <a:pt x="222927" y="70358"/>
                </a:lnTo>
                <a:lnTo>
                  <a:pt x="171069" y="51688"/>
                </a:lnTo>
                <a:close/>
              </a:path>
              <a:path w="496570" h="240664">
                <a:moveTo>
                  <a:pt x="293624" y="95758"/>
                </a:moveTo>
                <a:lnTo>
                  <a:pt x="260858" y="143383"/>
                </a:lnTo>
                <a:lnTo>
                  <a:pt x="277661" y="143383"/>
                </a:lnTo>
                <a:lnTo>
                  <a:pt x="296545" y="115315"/>
                </a:lnTo>
                <a:lnTo>
                  <a:pt x="312953" y="115315"/>
                </a:lnTo>
                <a:lnTo>
                  <a:pt x="316992" y="104139"/>
                </a:lnTo>
                <a:lnTo>
                  <a:pt x="293624" y="95758"/>
                </a:lnTo>
                <a:close/>
              </a:path>
              <a:path w="496570" h="240664">
                <a:moveTo>
                  <a:pt x="76708" y="76326"/>
                </a:moveTo>
                <a:lnTo>
                  <a:pt x="74733" y="85089"/>
                </a:lnTo>
                <a:lnTo>
                  <a:pt x="74713" y="85725"/>
                </a:lnTo>
                <a:lnTo>
                  <a:pt x="75438" y="93090"/>
                </a:lnTo>
                <a:lnTo>
                  <a:pt x="78994" y="99440"/>
                </a:lnTo>
                <a:lnTo>
                  <a:pt x="82676" y="105790"/>
                </a:lnTo>
                <a:lnTo>
                  <a:pt x="89281" y="110744"/>
                </a:lnTo>
                <a:lnTo>
                  <a:pt x="99060" y="114173"/>
                </a:lnTo>
                <a:lnTo>
                  <a:pt x="105664" y="116586"/>
                </a:lnTo>
                <a:lnTo>
                  <a:pt x="111633" y="117728"/>
                </a:lnTo>
                <a:lnTo>
                  <a:pt x="121920" y="117221"/>
                </a:lnTo>
                <a:lnTo>
                  <a:pt x="126492" y="115570"/>
                </a:lnTo>
                <a:lnTo>
                  <a:pt x="130301" y="112649"/>
                </a:lnTo>
                <a:lnTo>
                  <a:pt x="134112" y="109600"/>
                </a:lnTo>
                <a:lnTo>
                  <a:pt x="136779" y="105917"/>
                </a:lnTo>
                <a:lnTo>
                  <a:pt x="137798" y="103250"/>
                </a:lnTo>
                <a:lnTo>
                  <a:pt x="113030" y="103250"/>
                </a:lnTo>
                <a:lnTo>
                  <a:pt x="108966" y="102997"/>
                </a:lnTo>
                <a:lnTo>
                  <a:pt x="103886" y="101219"/>
                </a:lnTo>
                <a:lnTo>
                  <a:pt x="99187" y="99440"/>
                </a:lnTo>
                <a:lnTo>
                  <a:pt x="95885" y="96900"/>
                </a:lnTo>
                <a:lnTo>
                  <a:pt x="93980" y="93472"/>
                </a:lnTo>
                <a:lnTo>
                  <a:pt x="91948" y="90170"/>
                </a:lnTo>
                <a:lnTo>
                  <a:pt x="91440" y="85725"/>
                </a:lnTo>
                <a:lnTo>
                  <a:pt x="92456" y="80390"/>
                </a:lnTo>
                <a:lnTo>
                  <a:pt x="76708" y="76326"/>
                </a:lnTo>
                <a:close/>
              </a:path>
              <a:path w="496570" h="240664">
                <a:moveTo>
                  <a:pt x="212015" y="100329"/>
                </a:moveTo>
                <a:lnTo>
                  <a:pt x="171069" y="100329"/>
                </a:lnTo>
                <a:lnTo>
                  <a:pt x="209804" y="114300"/>
                </a:lnTo>
                <a:lnTo>
                  <a:pt x="214502" y="101219"/>
                </a:lnTo>
                <a:lnTo>
                  <a:pt x="212015" y="100329"/>
                </a:lnTo>
                <a:close/>
              </a:path>
              <a:path w="496570" h="240664">
                <a:moveTo>
                  <a:pt x="115570" y="31241"/>
                </a:moveTo>
                <a:lnTo>
                  <a:pt x="88773" y="51688"/>
                </a:lnTo>
                <a:lnTo>
                  <a:pt x="89281" y="57658"/>
                </a:lnTo>
                <a:lnTo>
                  <a:pt x="92456" y="63626"/>
                </a:lnTo>
                <a:lnTo>
                  <a:pt x="94742" y="67817"/>
                </a:lnTo>
                <a:lnTo>
                  <a:pt x="99695" y="72516"/>
                </a:lnTo>
                <a:lnTo>
                  <a:pt x="113157" y="81534"/>
                </a:lnTo>
                <a:lnTo>
                  <a:pt x="116967" y="84200"/>
                </a:lnTo>
                <a:lnTo>
                  <a:pt x="118491" y="85471"/>
                </a:lnTo>
                <a:lnTo>
                  <a:pt x="120904" y="87375"/>
                </a:lnTo>
                <a:lnTo>
                  <a:pt x="122300" y="89153"/>
                </a:lnTo>
                <a:lnTo>
                  <a:pt x="123473" y="92201"/>
                </a:lnTo>
                <a:lnTo>
                  <a:pt x="123444" y="94234"/>
                </a:lnTo>
                <a:lnTo>
                  <a:pt x="121793" y="98805"/>
                </a:lnTo>
                <a:lnTo>
                  <a:pt x="119634" y="100837"/>
                </a:lnTo>
                <a:lnTo>
                  <a:pt x="116332" y="102108"/>
                </a:lnTo>
                <a:lnTo>
                  <a:pt x="113030" y="103250"/>
                </a:lnTo>
                <a:lnTo>
                  <a:pt x="137798" y="103250"/>
                </a:lnTo>
                <a:lnTo>
                  <a:pt x="138430" y="101600"/>
                </a:lnTo>
                <a:lnTo>
                  <a:pt x="140208" y="96647"/>
                </a:lnTo>
                <a:lnTo>
                  <a:pt x="140589" y="92201"/>
                </a:lnTo>
                <a:lnTo>
                  <a:pt x="139700" y="88137"/>
                </a:lnTo>
                <a:lnTo>
                  <a:pt x="138938" y="84074"/>
                </a:lnTo>
                <a:lnTo>
                  <a:pt x="137033" y="80517"/>
                </a:lnTo>
                <a:lnTo>
                  <a:pt x="131064" y="74040"/>
                </a:lnTo>
                <a:lnTo>
                  <a:pt x="126238" y="70230"/>
                </a:lnTo>
                <a:lnTo>
                  <a:pt x="112395" y="61213"/>
                </a:lnTo>
                <a:lnTo>
                  <a:pt x="108204" y="57785"/>
                </a:lnTo>
                <a:lnTo>
                  <a:pt x="105791" y="53594"/>
                </a:lnTo>
                <a:lnTo>
                  <a:pt x="105537" y="51688"/>
                </a:lnTo>
                <a:lnTo>
                  <a:pt x="106934" y="47878"/>
                </a:lnTo>
                <a:lnTo>
                  <a:pt x="108331" y="46609"/>
                </a:lnTo>
                <a:lnTo>
                  <a:pt x="110363" y="45974"/>
                </a:lnTo>
                <a:lnTo>
                  <a:pt x="113665" y="45085"/>
                </a:lnTo>
                <a:lnTo>
                  <a:pt x="144446" y="45085"/>
                </a:lnTo>
                <a:lnTo>
                  <a:pt x="143001" y="42417"/>
                </a:lnTo>
                <a:lnTo>
                  <a:pt x="136525" y="37719"/>
                </a:lnTo>
                <a:lnTo>
                  <a:pt x="126746" y="34289"/>
                </a:lnTo>
                <a:lnTo>
                  <a:pt x="120904" y="32130"/>
                </a:lnTo>
                <a:lnTo>
                  <a:pt x="115570" y="31241"/>
                </a:lnTo>
                <a:close/>
              </a:path>
              <a:path w="496570" h="240664">
                <a:moveTo>
                  <a:pt x="27686" y="0"/>
                </a:moveTo>
                <a:lnTo>
                  <a:pt x="0" y="77088"/>
                </a:lnTo>
                <a:lnTo>
                  <a:pt x="58547" y="98171"/>
                </a:lnTo>
                <a:lnTo>
                  <a:pt x="63246" y="85089"/>
                </a:lnTo>
                <a:lnTo>
                  <a:pt x="20193" y="69723"/>
                </a:lnTo>
                <a:lnTo>
                  <a:pt x="27686" y="48767"/>
                </a:lnTo>
                <a:lnTo>
                  <a:pt x="68655" y="48767"/>
                </a:lnTo>
                <a:lnTo>
                  <a:pt x="32385" y="35687"/>
                </a:lnTo>
                <a:lnTo>
                  <a:pt x="38608" y="18669"/>
                </a:lnTo>
                <a:lnTo>
                  <a:pt x="79544" y="18669"/>
                </a:lnTo>
                <a:lnTo>
                  <a:pt x="27686" y="0"/>
                </a:lnTo>
                <a:close/>
              </a:path>
              <a:path w="496570" h="240664">
                <a:moveTo>
                  <a:pt x="222927" y="70358"/>
                </a:moveTo>
                <a:lnTo>
                  <a:pt x="181991" y="70358"/>
                </a:lnTo>
                <a:lnTo>
                  <a:pt x="223520" y="85216"/>
                </a:lnTo>
                <a:lnTo>
                  <a:pt x="228219" y="72262"/>
                </a:lnTo>
                <a:lnTo>
                  <a:pt x="222927" y="70358"/>
                </a:lnTo>
                <a:close/>
              </a:path>
              <a:path w="496570" h="240664">
                <a:moveTo>
                  <a:pt x="144446" y="45085"/>
                </a:moveTo>
                <a:lnTo>
                  <a:pt x="113665" y="45085"/>
                </a:lnTo>
                <a:lnTo>
                  <a:pt x="117475" y="45465"/>
                </a:lnTo>
                <a:lnTo>
                  <a:pt x="126365" y="48640"/>
                </a:lnTo>
                <a:lnTo>
                  <a:pt x="129413" y="50673"/>
                </a:lnTo>
                <a:lnTo>
                  <a:pt x="132461" y="55752"/>
                </a:lnTo>
                <a:lnTo>
                  <a:pt x="132842" y="59054"/>
                </a:lnTo>
                <a:lnTo>
                  <a:pt x="132080" y="63246"/>
                </a:lnTo>
                <a:lnTo>
                  <a:pt x="147955" y="68199"/>
                </a:lnTo>
                <a:lnTo>
                  <a:pt x="150241" y="61087"/>
                </a:lnTo>
                <a:lnTo>
                  <a:pt x="149733" y="54483"/>
                </a:lnTo>
                <a:lnTo>
                  <a:pt x="146304" y="48513"/>
                </a:lnTo>
                <a:lnTo>
                  <a:pt x="144446" y="45085"/>
                </a:lnTo>
                <a:close/>
              </a:path>
              <a:path w="496570" h="240664">
                <a:moveTo>
                  <a:pt x="68655" y="48767"/>
                </a:moveTo>
                <a:lnTo>
                  <a:pt x="27686" y="48767"/>
                </a:lnTo>
                <a:lnTo>
                  <a:pt x="66421" y="62611"/>
                </a:lnTo>
                <a:lnTo>
                  <a:pt x="71120" y="49657"/>
                </a:lnTo>
                <a:lnTo>
                  <a:pt x="68655" y="48767"/>
                </a:lnTo>
                <a:close/>
              </a:path>
              <a:path w="496570" h="240664">
                <a:moveTo>
                  <a:pt x="79544" y="18669"/>
                </a:moveTo>
                <a:lnTo>
                  <a:pt x="38608" y="18669"/>
                </a:lnTo>
                <a:lnTo>
                  <a:pt x="80137" y="33654"/>
                </a:lnTo>
                <a:lnTo>
                  <a:pt x="84836" y="20574"/>
                </a:lnTo>
                <a:lnTo>
                  <a:pt x="79544" y="1866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1173841" y="6555545"/>
            <a:ext cx="2571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77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11156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Ges</a:t>
            </a:r>
            <a:r>
              <a:rPr spc="5" dirty="0"/>
              <a:t>t</a:t>
            </a:r>
            <a:r>
              <a:rPr dirty="0"/>
              <a:t>ione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0575" y="338709"/>
            <a:ext cx="10982325" cy="1955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Le verifiche e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modifiche al Programma</a:t>
            </a:r>
            <a:r>
              <a:rPr sz="16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Annuale</a:t>
            </a:r>
            <a:endParaRPr sz="1600">
              <a:latin typeface="Arial"/>
              <a:cs typeface="Arial"/>
            </a:endParaRPr>
          </a:p>
          <a:p>
            <a:pPr marL="135255" marR="5080" algn="just">
              <a:lnSpc>
                <a:spcPct val="150000"/>
              </a:lnSpc>
              <a:spcBef>
                <a:spcPts val="137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Per sostenere e favorire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progettualità delle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singole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Scuole è prevista una gestione flessibile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del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Programma Annuale.  </a:t>
            </a:r>
            <a:r>
              <a:rPr sz="1600" spc="-50" dirty="0">
                <a:solidFill>
                  <a:srgbClr val="001F5F"/>
                </a:solidFill>
                <a:latin typeface="Arial"/>
                <a:cs typeface="Arial"/>
              </a:rPr>
              <a:t>Tale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flessibilità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si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concretizza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nella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possibilità di modificare il Programma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Annuale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nel corso dell'anno scolastico  al quale si</a:t>
            </a:r>
            <a:r>
              <a:rPr sz="1600" b="1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riferisce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135255" algn="just">
              <a:lnSpc>
                <a:spcPct val="100000"/>
              </a:lnSpc>
              <a:spcBef>
                <a:spcPts val="1350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Il processo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si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articola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due fasi</a:t>
            </a:r>
            <a:r>
              <a:rPr sz="1600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distinte: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62911" y="2599969"/>
            <a:ext cx="2982467" cy="6568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92679" y="2612123"/>
            <a:ext cx="2348484" cy="688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88820" y="2680716"/>
            <a:ext cx="2880360" cy="554990"/>
          </a:xfrm>
          <a:custGeom>
            <a:avLst/>
            <a:gdLst/>
            <a:ahLst/>
            <a:cxnLst/>
            <a:rect l="l" t="t" r="r" b="b"/>
            <a:pathLst>
              <a:path w="2880360" h="554989">
                <a:moveTo>
                  <a:pt x="0" y="554736"/>
                </a:moveTo>
                <a:lnTo>
                  <a:pt x="2880360" y="554736"/>
                </a:lnTo>
                <a:lnTo>
                  <a:pt x="2880360" y="0"/>
                </a:lnTo>
                <a:lnTo>
                  <a:pt x="0" y="0"/>
                </a:lnTo>
                <a:lnTo>
                  <a:pt x="0" y="554736"/>
                </a:lnTo>
                <a:close/>
              </a:path>
            </a:pathLst>
          </a:custGeom>
          <a:solidFill>
            <a:srgbClr val="2D6D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988820" y="2727198"/>
            <a:ext cx="288036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8435"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Verifiche al</a:t>
            </a:r>
            <a:r>
              <a:rPr sz="14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Programma</a:t>
            </a:r>
            <a:endParaRPr sz="1400">
              <a:latin typeface="Arial"/>
              <a:cs typeface="Arial"/>
            </a:endParaRPr>
          </a:p>
          <a:p>
            <a:pPr marL="179070" algn="ctr">
              <a:lnSpc>
                <a:spcPct val="100000"/>
              </a:lnSpc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Annuale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62911" y="3256800"/>
            <a:ext cx="2982467" cy="24780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64435" y="3343668"/>
            <a:ext cx="2979419" cy="23957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88820" y="3282696"/>
            <a:ext cx="2880360" cy="2376170"/>
          </a:xfrm>
          <a:custGeom>
            <a:avLst/>
            <a:gdLst/>
            <a:ahLst/>
            <a:cxnLst/>
            <a:rect l="l" t="t" r="r" b="b"/>
            <a:pathLst>
              <a:path w="2880360" h="2376170">
                <a:moveTo>
                  <a:pt x="0" y="2375916"/>
                </a:moveTo>
                <a:lnTo>
                  <a:pt x="2880360" y="2375916"/>
                </a:lnTo>
                <a:lnTo>
                  <a:pt x="2880360" y="0"/>
                </a:lnTo>
                <a:lnTo>
                  <a:pt x="0" y="0"/>
                </a:lnTo>
                <a:lnTo>
                  <a:pt x="0" y="237591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199129" y="3405632"/>
            <a:ext cx="15767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705485" algn="l"/>
                <a:tab pos="947419" algn="l"/>
                <a:tab pos="1464310" algn="l"/>
              </a:tabLst>
            </a:pP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erif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ca	è	</a:t>
            </a: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ol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	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97023" y="3299562"/>
            <a:ext cx="971550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50000"/>
              </a:lnSpc>
              <a:spcBef>
                <a:spcPts val="100"/>
              </a:spcBef>
              <a:tabLst>
                <a:tab pos="340995" algn="l"/>
                <a:tab pos="819785" algn="l"/>
              </a:tabLst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	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se	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  controllare, 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zi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70758" y="3619601"/>
            <a:ext cx="150495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33985">
              <a:lnSpc>
                <a:spcPct val="150000"/>
              </a:lnSpc>
              <a:spcBef>
                <a:spcPts val="100"/>
              </a:spcBef>
              <a:tabLst>
                <a:tab pos="316865" algn="l"/>
                <a:tab pos="1116965" algn="l"/>
                <a:tab pos="1353185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tt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ra</a:t>
            </a: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er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o		la  e	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’anal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si	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egli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97023" y="4365447"/>
            <a:ext cx="267906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scostamenti fra quanto previsto</a:t>
            </a:r>
            <a:r>
              <a:rPr sz="1400" spc="3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97023" y="4579975"/>
            <a:ext cx="2679065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50000"/>
              </a:lnSpc>
              <a:spcBef>
                <a:spcPts val="100"/>
              </a:spcBef>
            </a:pP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l’effettivo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andamento della  gestione,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raggiungimento degli  obiettivi</a:t>
            </a: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prefissati.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071615" y="2599969"/>
            <a:ext cx="2982467" cy="6568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63284" y="2612123"/>
            <a:ext cx="2424684" cy="6888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97523" y="2680716"/>
            <a:ext cx="2880360" cy="554990"/>
          </a:xfrm>
          <a:custGeom>
            <a:avLst/>
            <a:gdLst/>
            <a:ahLst/>
            <a:cxnLst/>
            <a:rect l="l" t="t" r="r" b="b"/>
            <a:pathLst>
              <a:path w="2880359" h="554989">
                <a:moveTo>
                  <a:pt x="0" y="554736"/>
                </a:moveTo>
                <a:lnTo>
                  <a:pt x="2880360" y="554736"/>
                </a:lnTo>
                <a:lnTo>
                  <a:pt x="2880360" y="0"/>
                </a:lnTo>
                <a:lnTo>
                  <a:pt x="0" y="0"/>
                </a:lnTo>
                <a:lnTo>
                  <a:pt x="0" y="554736"/>
                </a:lnTo>
                <a:close/>
              </a:path>
            </a:pathLst>
          </a:custGeom>
          <a:solidFill>
            <a:srgbClr val="2D6D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097523" y="2727198"/>
            <a:ext cx="288036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9705" algn="ctr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Modifiche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14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Programma</a:t>
            </a:r>
            <a:endParaRPr sz="1400">
              <a:latin typeface="Arial"/>
              <a:cs typeface="Arial"/>
            </a:endParaRPr>
          </a:p>
          <a:p>
            <a:pPr marL="180975" algn="ctr">
              <a:lnSpc>
                <a:spcPct val="100000"/>
              </a:lnSpc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Annuale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913376" y="2636520"/>
            <a:ext cx="393191" cy="6156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051035" y="2706623"/>
            <a:ext cx="644651" cy="4739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94603" y="2740151"/>
            <a:ext cx="158750" cy="436245"/>
          </a:xfrm>
          <a:custGeom>
            <a:avLst/>
            <a:gdLst/>
            <a:ahLst/>
            <a:cxnLst/>
            <a:rect l="l" t="t" r="r" b="b"/>
            <a:pathLst>
              <a:path w="158750" h="436244">
                <a:moveTo>
                  <a:pt x="0" y="0"/>
                </a:moveTo>
                <a:lnTo>
                  <a:pt x="0" y="435863"/>
                </a:lnTo>
                <a:lnTo>
                  <a:pt x="158496" y="217932"/>
                </a:lnTo>
                <a:lnTo>
                  <a:pt x="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71615" y="3256800"/>
            <a:ext cx="2982467" cy="24780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073140" y="3343655"/>
            <a:ext cx="2979419" cy="14356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97523" y="3282696"/>
            <a:ext cx="2880360" cy="2376170"/>
          </a:xfrm>
          <a:custGeom>
            <a:avLst/>
            <a:gdLst/>
            <a:ahLst/>
            <a:cxnLst/>
            <a:rect l="l" t="t" r="r" b="b"/>
            <a:pathLst>
              <a:path w="2880359" h="2376170">
                <a:moveTo>
                  <a:pt x="0" y="2375916"/>
                </a:moveTo>
                <a:lnTo>
                  <a:pt x="2880360" y="2375916"/>
                </a:lnTo>
                <a:lnTo>
                  <a:pt x="2880360" y="0"/>
                </a:lnTo>
                <a:lnTo>
                  <a:pt x="0" y="0"/>
                </a:lnTo>
                <a:lnTo>
                  <a:pt x="0" y="237591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206616" y="3405632"/>
            <a:ext cx="18573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367030" algn="l"/>
                <a:tab pos="875030" algn="l"/>
                <a:tab pos="1182370" algn="l"/>
              </a:tabLst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La	fase	di	modifica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206616" y="3725671"/>
            <a:ext cx="19685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578610" algn="l"/>
              </a:tabLst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nell’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ua</a:t>
            </a: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to	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221726" y="3299562"/>
            <a:ext cx="66357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745" marR="5080" indent="-119380">
              <a:lnSpc>
                <a:spcPct val="150000"/>
              </a:lnSpc>
              <a:spcBef>
                <a:spcPts val="100"/>
              </a:spcBef>
            </a:pP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 r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205218" y="4045711"/>
            <a:ext cx="16802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292225" algn="l"/>
              </a:tabLst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all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’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an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o	del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206616" y="3940126"/>
            <a:ext cx="821690" cy="66548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35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finanziarie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40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gestione.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255537" y="207939"/>
            <a:ext cx="1135031" cy="28126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267748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971056" y="0"/>
                </a:moveTo>
                <a:lnTo>
                  <a:pt x="0" y="0"/>
                </a:lnTo>
                <a:lnTo>
                  <a:pt x="0" y="236554"/>
                </a:lnTo>
                <a:lnTo>
                  <a:pt x="971056" y="236554"/>
                </a:lnTo>
                <a:lnTo>
                  <a:pt x="1089676" y="118276"/>
                </a:lnTo>
                <a:lnTo>
                  <a:pt x="971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267748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0" y="0"/>
                </a:moveTo>
                <a:lnTo>
                  <a:pt x="971056" y="0"/>
                </a:lnTo>
                <a:lnTo>
                  <a:pt x="1089676" y="118276"/>
                </a:lnTo>
                <a:lnTo>
                  <a:pt x="971056" y="236554"/>
                </a:lnTo>
                <a:lnTo>
                  <a:pt x="0" y="236554"/>
                </a:lnTo>
                <a:lnTo>
                  <a:pt x="0" y="0"/>
                </a:lnTo>
                <a:close/>
              </a:path>
            </a:pathLst>
          </a:custGeom>
          <a:ln w="463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6494148" y="282902"/>
            <a:ext cx="57721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Programmazione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295788" y="207939"/>
            <a:ext cx="1139682" cy="28126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311487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971637" y="0"/>
                </a:moveTo>
                <a:lnTo>
                  <a:pt x="0" y="0"/>
                </a:lnTo>
                <a:lnTo>
                  <a:pt x="118620" y="118276"/>
                </a:lnTo>
                <a:lnTo>
                  <a:pt x="0" y="236554"/>
                </a:lnTo>
                <a:lnTo>
                  <a:pt x="971637" y="236554"/>
                </a:lnTo>
                <a:lnTo>
                  <a:pt x="1090257" y="118276"/>
                </a:lnTo>
                <a:lnTo>
                  <a:pt x="971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311487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0" y="0"/>
                </a:moveTo>
                <a:lnTo>
                  <a:pt x="971637" y="0"/>
                </a:lnTo>
                <a:lnTo>
                  <a:pt x="1090257" y="118276"/>
                </a:lnTo>
                <a:lnTo>
                  <a:pt x="971637" y="236554"/>
                </a:lnTo>
                <a:lnTo>
                  <a:pt x="0" y="236554"/>
                </a:lnTo>
                <a:lnTo>
                  <a:pt x="118620" y="118276"/>
                </a:lnTo>
                <a:lnTo>
                  <a:pt x="0" y="0"/>
                </a:lnTo>
                <a:close/>
              </a:path>
            </a:pathLst>
          </a:custGeom>
          <a:ln w="463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7698840" y="282902"/>
            <a:ext cx="31623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001F5F"/>
                </a:solidFill>
                <a:latin typeface="Arial"/>
                <a:cs typeface="Arial"/>
              </a:rPr>
              <a:t>Ge</a:t>
            </a:r>
            <a:r>
              <a:rPr sz="500" b="1" spc="1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500" b="1" spc="10" dirty="0">
                <a:solidFill>
                  <a:srgbClr val="001F5F"/>
                </a:solidFill>
                <a:latin typeface="Arial"/>
                <a:cs typeface="Arial"/>
              </a:rPr>
              <a:t>ti</a:t>
            </a:r>
            <a:r>
              <a:rPr sz="500" b="1" spc="15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500" b="1" spc="2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8340691" y="207939"/>
            <a:ext cx="1138519" cy="28126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356391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971056" y="0"/>
                </a:moveTo>
                <a:lnTo>
                  <a:pt x="0" y="0"/>
                </a:lnTo>
                <a:lnTo>
                  <a:pt x="118620" y="118276"/>
                </a:lnTo>
                <a:lnTo>
                  <a:pt x="0" y="236554"/>
                </a:lnTo>
                <a:lnTo>
                  <a:pt x="971056" y="236554"/>
                </a:lnTo>
                <a:lnTo>
                  <a:pt x="1089676" y="118276"/>
                </a:lnTo>
                <a:lnTo>
                  <a:pt x="971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356391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0" y="0"/>
                </a:moveTo>
                <a:lnTo>
                  <a:pt x="971056" y="0"/>
                </a:lnTo>
                <a:lnTo>
                  <a:pt x="1089676" y="118276"/>
                </a:lnTo>
                <a:lnTo>
                  <a:pt x="971056" y="236554"/>
                </a:lnTo>
                <a:lnTo>
                  <a:pt x="0" y="236554"/>
                </a:lnTo>
                <a:lnTo>
                  <a:pt x="118620" y="118276"/>
                </a:lnTo>
                <a:lnTo>
                  <a:pt x="0" y="0"/>
                </a:lnTo>
                <a:close/>
              </a:path>
            </a:pathLst>
          </a:custGeom>
          <a:ln w="463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8618145" y="282902"/>
            <a:ext cx="56832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Rendicontazione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8341861" y="164447"/>
            <a:ext cx="105813" cy="10553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8367434" y="170539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4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239263" y="164447"/>
            <a:ext cx="106394" cy="10553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6264700" y="170539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4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7249028" y="196342"/>
            <a:ext cx="1198245" cy="285750"/>
          </a:xfrm>
          <a:custGeom>
            <a:avLst/>
            <a:gdLst/>
            <a:ahLst/>
            <a:cxnLst/>
            <a:rect l="l" t="t" r="r" b="b"/>
            <a:pathLst>
              <a:path w="1198245" h="285750">
                <a:moveTo>
                  <a:pt x="25293" y="260023"/>
                </a:moveTo>
                <a:lnTo>
                  <a:pt x="0" y="285257"/>
                </a:lnTo>
                <a:lnTo>
                  <a:pt x="24034" y="285257"/>
                </a:lnTo>
                <a:lnTo>
                  <a:pt x="24034" y="283643"/>
                </a:lnTo>
                <a:lnTo>
                  <a:pt x="17250" y="283643"/>
                </a:lnTo>
                <a:lnTo>
                  <a:pt x="13325" y="274241"/>
                </a:lnTo>
                <a:lnTo>
                  <a:pt x="26661" y="274241"/>
                </a:lnTo>
                <a:lnTo>
                  <a:pt x="33095" y="267812"/>
                </a:lnTo>
                <a:lnTo>
                  <a:pt x="25293" y="260023"/>
                </a:lnTo>
                <a:close/>
              </a:path>
              <a:path w="1198245" h="285750">
                <a:moveTo>
                  <a:pt x="68225" y="274241"/>
                </a:moveTo>
                <a:lnTo>
                  <a:pt x="35082" y="274241"/>
                </a:lnTo>
                <a:lnTo>
                  <a:pt x="35082" y="285257"/>
                </a:lnTo>
                <a:lnTo>
                  <a:pt x="68225" y="285257"/>
                </a:lnTo>
                <a:lnTo>
                  <a:pt x="68225" y="274241"/>
                </a:lnTo>
                <a:close/>
              </a:path>
              <a:path w="1198245" h="285750">
                <a:moveTo>
                  <a:pt x="112417" y="274241"/>
                </a:moveTo>
                <a:lnTo>
                  <a:pt x="79273" y="274241"/>
                </a:lnTo>
                <a:lnTo>
                  <a:pt x="79273" y="285257"/>
                </a:lnTo>
                <a:lnTo>
                  <a:pt x="112417" y="285257"/>
                </a:lnTo>
                <a:lnTo>
                  <a:pt x="112417" y="274241"/>
                </a:lnTo>
                <a:close/>
              </a:path>
              <a:path w="1198245" h="285750">
                <a:moveTo>
                  <a:pt x="156609" y="274241"/>
                </a:moveTo>
                <a:lnTo>
                  <a:pt x="123465" y="274241"/>
                </a:lnTo>
                <a:lnTo>
                  <a:pt x="123465" y="285257"/>
                </a:lnTo>
                <a:lnTo>
                  <a:pt x="156609" y="285257"/>
                </a:lnTo>
                <a:lnTo>
                  <a:pt x="156609" y="274241"/>
                </a:lnTo>
                <a:close/>
              </a:path>
              <a:path w="1198245" h="285750">
                <a:moveTo>
                  <a:pt x="24034" y="274241"/>
                </a:moveTo>
                <a:lnTo>
                  <a:pt x="13325" y="274241"/>
                </a:lnTo>
                <a:lnTo>
                  <a:pt x="17250" y="283643"/>
                </a:lnTo>
                <a:lnTo>
                  <a:pt x="24034" y="276866"/>
                </a:lnTo>
                <a:lnTo>
                  <a:pt x="24034" y="274241"/>
                </a:lnTo>
                <a:close/>
              </a:path>
              <a:path w="1198245" h="285750">
                <a:moveTo>
                  <a:pt x="24034" y="276866"/>
                </a:moveTo>
                <a:lnTo>
                  <a:pt x="17250" y="283643"/>
                </a:lnTo>
                <a:lnTo>
                  <a:pt x="24034" y="283643"/>
                </a:lnTo>
                <a:lnTo>
                  <a:pt x="24034" y="276866"/>
                </a:lnTo>
                <a:close/>
              </a:path>
              <a:path w="1198245" h="285750">
                <a:moveTo>
                  <a:pt x="26661" y="274241"/>
                </a:moveTo>
                <a:lnTo>
                  <a:pt x="24034" y="274241"/>
                </a:lnTo>
                <a:lnTo>
                  <a:pt x="24034" y="276866"/>
                </a:lnTo>
                <a:lnTo>
                  <a:pt x="26661" y="274241"/>
                </a:lnTo>
                <a:close/>
              </a:path>
              <a:path w="1198245" h="285750">
                <a:moveTo>
                  <a:pt x="56548" y="228866"/>
                </a:moveTo>
                <a:lnTo>
                  <a:pt x="33095" y="252233"/>
                </a:lnTo>
                <a:lnTo>
                  <a:pt x="40896" y="260023"/>
                </a:lnTo>
                <a:lnTo>
                  <a:pt x="64349" y="236655"/>
                </a:lnTo>
                <a:lnTo>
                  <a:pt x="56548" y="228866"/>
                </a:lnTo>
                <a:close/>
              </a:path>
              <a:path w="1198245" h="285750">
                <a:moveTo>
                  <a:pt x="87802" y="197708"/>
                </a:moveTo>
                <a:lnTo>
                  <a:pt x="64349" y="221073"/>
                </a:lnTo>
                <a:lnTo>
                  <a:pt x="72150" y="228866"/>
                </a:lnTo>
                <a:lnTo>
                  <a:pt x="95603" y="205496"/>
                </a:lnTo>
                <a:lnTo>
                  <a:pt x="87802" y="197708"/>
                </a:lnTo>
                <a:close/>
              </a:path>
              <a:path w="1198245" h="285750">
                <a:moveTo>
                  <a:pt x="119056" y="166549"/>
                </a:moveTo>
                <a:lnTo>
                  <a:pt x="95603" y="189919"/>
                </a:lnTo>
                <a:lnTo>
                  <a:pt x="103404" y="197708"/>
                </a:lnTo>
                <a:lnTo>
                  <a:pt x="126857" y="174337"/>
                </a:lnTo>
                <a:lnTo>
                  <a:pt x="119056" y="166549"/>
                </a:lnTo>
                <a:close/>
              </a:path>
              <a:path w="1198245" h="285750">
                <a:moveTo>
                  <a:pt x="143017" y="142628"/>
                </a:moveTo>
                <a:lnTo>
                  <a:pt x="126857" y="158760"/>
                </a:lnTo>
                <a:lnTo>
                  <a:pt x="134658" y="166549"/>
                </a:lnTo>
                <a:lnTo>
                  <a:pt x="154768" y="146522"/>
                </a:lnTo>
                <a:lnTo>
                  <a:pt x="146918" y="146522"/>
                </a:lnTo>
                <a:lnTo>
                  <a:pt x="143017" y="142628"/>
                </a:lnTo>
                <a:close/>
              </a:path>
              <a:path w="1198245" h="285750">
                <a:moveTo>
                  <a:pt x="146918" y="138733"/>
                </a:moveTo>
                <a:lnTo>
                  <a:pt x="143017" y="142628"/>
                </a:lnTo>
                <a:lnTo>
                  <a:pt x="146918" y="146522"/>
                </a:lnTo>
                <a:lnTo>
                  <a:pt x="150843" y="142628"/>
                </a:lnTo>
                <a:lnTo>
                  <a:pt x="146918" y="138733"/>
                </a:lnTo>
                <a:close/>
              </a:path>
              <a:path w="1198245" h="285750">
                <a:moveTo>
                  <a:pt x="150843" y="142628"/>
                </a:moveTo>
                <a:lnTo>
                  <a:pt x="146918" y="146522"/>
                </a:lnTo>
                <a:lnTo>
                  <a:pt x="154768" y="146522"/>
                </a:lnTo>
                <a:lnTo>
                  <a:pt x="150843" y="142628"/>
                </a:lnTo>
                <a:close/>
              </a:path>
              <a:path w="1198245" h="285750">
                <a:moveTo>
                  <a:pt x="154768" y="138733"/>
                </a:moveTo>
                <a:lnTo>
                  <a:pt x="146918" y="138733"/>
                </a:lnTo>
                <a:lnTo>
                  <a:pt x="150843" y="142628"/>
                </a:lnTo>
                <a:lnTo>
                  <a:pt x="154768" y="138733"/>
                </a:lnTo>
                <a:close/>
              </a:path>
              <a:path w="1198245" h="285750">
                <a:moveTo>
                  <a:pt x="131315" y="115368"/>
                </a:moveTo>
                <a:lnTo>
                  <a:pt x="123514" y="123156"/>
                </a:lnTo>
                <a:lnTo>
                  <a:pt x="143017" y="142628"/>
                </a:lnTo>
                <a:lnTo>
                  <a:pt x="146918" y="138733"/>
                </a:lnTo>
                <a:lnTo>
                  <a:pt x="154768" y="138733"/>
                </a:lnTo>
                <a:lnTo>
                  <a:pt x="131315" y="115368"/>
                </a:lnTo>
                <a:close/>
              </a:path>
              <a:path w="1198245" h="285750">
                <a:moveTo>
                  <a:pt x="100061" y="84209"/>
                </a:moveTo>
                <a:lnTo>
                  <a:pt x="92260" y="91998"/>
                </a:lnTo>
                <a:lnTo>
                  <a:pt x="115712" y="115368"/>
                </a:lnTo>
                <a:lnTo>
                  <a:pt x="123514" y="107575"/>
                </a:lnTo>
                <a:lnTo>
                  <a:pt x="100061" y="84209"/>
                </a:lnTo>
                <a:close/>
              </a:path>
              <a:path w="1198245" h="285750">
                <a:moveTo>
                  <a:pt x="68807" y="53050"/>
                </a:moveTo>
                <a:lnTo>
                  <a:pt x="61005" y="60839"/>
                </a:lnTo>
                <a:lnTo>
                  <a:pt x="84458" y="84209"/>
                </a:lnTo>
                <a:lnTo>
                  <a:pt x="92260" y="76421"/>
                </a:lnTo>
                <a:lnTo>
                  <a:pt x="68807" y="53050"/>
                </a:lnTo>
                <a:close/>
              </a:path>
              <a:path w="1198245" h="285750">
                <a:moveTo>
                  <a:pt x="37553" y="21891"/>
                </a:moveTo>
                <a:lnTo>
                  <a:pt x="29751" y="29680"/>
                </a:lnTo>
                <a:lnTo>
                  <a:pt x="53204" y="53050"/>
                </a:lnTo>
                <a:lnTo>
                  <a:pt x="61005" y="45262"/>
                </a:lnTo>
                <a:lnTo>
                  <a:pt x="37553" y="21891"/>
                </a:lnTo>
                <a:close/>
              </a:path>
              <a:path w="1198245" h="285750">
                <a:moveTo>
                  <a:pt x="28734" y="0"/>
                </a:moveTo>
                <a:lnTo>
                  <a:pt x="0" y="0"/>
                </a:lnTo>
                <a:lnTo>
                  <a:pt x="21950" y="21891"/>
                </a:lnTo>
                <a:lnTo>
                  <a:pt x="29751" y="14103"/>
                </a:lnTo>
                <a:lnTo>
                  <a:pt x="26661" y="11015"/>
                </a:lnTo>
                <a:lnTo>
                  <a:pt x="13325" y="11015"/>
                </a:lnTo>
                <a:lnTo>
                  <a:pt x="17250" y="1613"/>
                </a:lnTo>
                <a:lnTo>
                  <a:pt x="28734" y="1613"/>
                </a:lnTo>
                <a:lnTo>
                  <a:pt x="28734" y="0"/>
                </a:lnTo>
                <a:close/>
              </a:path>
              <a:path w="1198245" h="285750">
                <a:moveTo>
                  <a:pt x="17250" y="1613"/>
                </a:moveTo>
                <a:lnTo>
                  <a:pt x="13325" y="11015"/>
                </a:lnTo>
                <a:lnTo>
                  <a:pt x="26661" y="11015"/>
                </a:lnTo>
                <a:lnTo>
                  <a:pt x="17250" y="1613"/>
                </a:lnTo>
                <a:close/>
              </a:path>
              <a:path w="1198245" h="285750">
                <a:moveTo>
                  <a:pt x="28734" y="1613"/>
                </a:moveTo>
                <a:lnTo>
                  <a:pt x="17250" y="1613"/>
                </a:lnTo>
                <a:lnTo>
                  <a:pt x="26661" y="11015"/>
                </a:lnTo>
                <a:lnTo>
                  <a:pt x="28734" y="11015"/>
                </a:lnTo>
                <a:lnTo>
                  <a:pt x="28734" y="1613"/>
                </a:lnTo>
                <a:close/>
              </a:path>
              <a:path w="1198245" h="285750">
                <a:moveTo>
                  <a:pt x="72926" y="0"/>
                </a:moveTo>
                <a:lnTo>
                  <a:pt x="39782" y="0"/>
                </a:lnTo>
                <a:lnTo>
                  <a:pt x="39782" y="11015"/>
                </a:lnTo>
                <a:lnTo>
                  <a:pt x="72926" y="11015"/>
                </a:lnTo>
                <a:lnTo>
                  <a:pt x="72926" y="0"/>
                </a:lnTo>
                <a:close/>
              </a:path>
              <a:path w="1198245" h="285750">
                <a:moveTo>
                  <a:pt x="117117" y="0"/>
                </a:moveTo>
                <a:lnTo>
                  <a:pt x="83974" y="0"/>
                </a:lnTo>
                <a:lnTo>
                  <a:pt x="83974" y="11015"/>
                </a:lnTo>
                <a:lnTo>
                  <a:pt x="117117" y="11015"/>
                </a:lnTo>
                <a:lnTo>
                  <a:pt x="117117" y="0"/>
                </a:lnTo>
                <a:close/>
              </a:path>
              <a:path w="1198245" h="285750">
                <a:moveTo>
                  <a:pt x="161309" y="0"/>
                </a:moveTo>
                <a:lnTo>
                  <a:pt x="128165" y="0"/>
                </a:lnTo>
                <a:lnTo>
                  <a:pt x="128165" y="11015"/>
                </a:lnTo>
                <a:lnTo>
                  <a:pt x="161309" y="11015"/>
                </a:lnTo>
                <a:lnTo>
                  <a:pt x="161309" y="0"/>
                </a:lnTo>
                <a:close/>
              </a:path>
              <a:path w="1198245" h="285750">
                <a:moveTo>
                  <a:pt x="205501" y="0"/>
                </a:moveTo>
                <a:lnTo>
                  <a:pt x="172357" y="0"/>
                </a:lnTo>
                <a:lnTo>
                  <a:pt x="172357" y="11015"/>
                </a:lnTo>
                <a:lnTo>
                  <a:pt x="205501" y="11015"/>
                </a:lnTo>
                <a:lnTo>
                  <a:pt x="205501" y="0"/>
                </a:lnTo>
                <a:close/>
              </a:path>
              <a:path w="1198245" h="285750">
                <a:moveTo>
                  <a:pt x="249693" y="0"/>
                </a:moveTo>
                <a:lnTo>
                  <a:pt x="216549" y="0"/>
                </a:lnTo>
                <a:lnTo>
                  <a:pt x="216549" y="11015"/>
                </a:lnTo>
                <a:lnTo>
                  <a:pt x="249693" y="11015"/>
                </a:lnTo>
                <a:lnTo>
                  <a:pt x="249693" y="0"/>
                </a:lnTo>
                <a:close/>
              </a:path>
              <a:path w="1198245" h="285750">
                <a:moveTo>
                  <a:pt x="293885" y="0"/>
                </a:moveTo>
                <a:lnTo>
                  <a:pt x="260741" y="0"/>
                </a:lnTo>
                <a:lnTo>
                  <a:pt x="260741" y="11015"/>
                </a:lnTo>
                <a:lnTo>
                  <a:pt x="293885" y="11015"/>
                </a:lnTo>
                <a:lnTo>
                  <a:pt x="293885" y="0"/>
                </a:lnTo>
                <a:close/>
              </a:path>
              <a:path w="1198245" h="285750">
                <a:moveTo>
                  <a:pt x="338076" y="0"/>
                </a:moveTo>
                <a:lnTo>
                  <a:pt x="304932" y="0"/>
                </a:lnTo>
                <a:lnTo>
                  <a:pt x="304932" y="11015"/>
                </a:lnTo>
                <a:lnTo>
                  <a:pt x="338076" y="11015"/>
                </a:lnTo>
                <a:lnTo>
                  <a:pt x="338076" y="0"/>
                </a:lnTo>
                <a:close/>
              </a:path>
              <a:path w="1198245" h="285750">
                <a:moveTo>
                  <a:pt x="382268" y="0"/>
                </a:moveTo>
                <a:lnTo>
                  <a:pt x="349124" y="0"/>
                </a:lnTo>
                <a:lnTo>
                  <a:pt x="349124" y="11015"/>
                </a:lnTo>
                <a:lnTo>
                  <a:pt x="382268" y="11015"/>
                </a:lnTo>
                <a:lnTo>
                  <a:pt x="382268" y="0"/>
                </a:lnTo>
                <a:close/>
              </a:path>
              <a:path w="1198245" h="285750">
                <a:moveTo>
                  <a:pt x="426460" y="0"/>
                </a:moveTo>
                <a:lnTo>
                  <a:pt x="393316" y="0"/>
                </a:lnTo>
                <a:lnTo>
                  <a:pt x="393316" y="11015"/>
                </a:lnTo>
                <a:lnTo>
                  <a:pt x="426460" y="11015"/>
                </a:lnTo>
                <a:lnTo>
                  <a:pt x="426460" y="0"/>
                </a:lnTo>
                <a:close/>
              </a:path>
              <a:path w="1198245" h="285750">
                <a:moveTo>
                  <a:pt x="470652" y="0"/>
                </a:moveTo>
                <a:lnTo>
                  <a:pt x="437508" y="0"/>
                </a:lnTo>
                <a:lnTo>
                  <a:pt x="437508" y="11015"/>
                </a:lnTo>
                <a:lnTo>
                  <a:pt x="470652" y="11015"/>
                </a:lnTo>
                <a:lnTo>
                  <a:pt x="470652" y="0"/>
                </a:lnTo>
                <a:close/>
              </a:path>
              <a:path w="1198245" h="285750">
                <a:moveTo>
                  <a:pt x="514843" y="0"/>
                </a:moveTo>
                <a:lnTo>
                  <a:pt x="481700" y="0"/>
                </a:lnTo>
                <a:lnTo>
                  <a:pt x="481700" y="11015"/>
                </a:lnTo>
                <a:lnTo>
                  <a:pt x="514843" y="11015"/>
                </a:lnTo>
                <a:lnTo>
                  <a:pt x="514843" y="0"/>
                </a:lnTo>
                <a:close/>
              </a:path>
              <a:path w="1198245" h="285750">
                <a:moveTo>
                  <a:pt x="559035" y="0"/>
                </a:moveTo>
                <a:lnTo>
                  <a:pt x="525891" y="0"/>
                </a:lnTo>
                <a:lnTo>
                  <a:pt x="525891" y="11015"/>
                </a:lnTo>
                <a:lnTo>
                  <a:pt x="559035" y="11015"/>
                </a:lnTo>
                <a:lnTo>
                  <a:pt x="559035" y="0"/>
                </a:lnTo>
                <a:close/>
              </a:path>
              <a:path w="1198245" h="285750">
                <a:moveTo>
                  <a:pt x="603227" y="0"/>
                </a:moveTo>
                <a:lnTo>
                  <a:pt x="570083" y="0"/>
                </a:lnTo>
                <a:lnTo>
                  <a:pt x="570083" y="11015"/>
                </a:lnTo>
                <a:lnTo>
                  <a:pt x="603227" y="11015"/>
                </a:lnTo>
                <a:lnTo>
                  <a:pt x="603227" y="0"/>
                </a:lnTo>
                <a:close/>
              </a:path>
              <a:path w="1198245" h="285750">
                <a:moveTo>
                  <a:pt x="647419" y="0"/>
                </a:moveTo>
                <a:lnTo>
                  <a:pt x="614275" y="0"/>
                </a:lnTo>
                <a:lnTo>
                  <a:pt x="614275" y="11015"/>
                </a:lnTo>
                <a:lnTo>
                  <a:pt x="647419" y="11015"/>
                </a:lnTo>
                <a:lnTo>
                  <a:pt x="647419" y="0"/>
                </a:lnTo>
                <a:close/>
              </a:path>
              <a:path w="1198245" h="285750">
                <a:moveTo>
                  <a:pt x="691611" y="0"/>
                </a:moveTo>
                <a:lnTo>
                  <a:pt x="658467" y="0"/>
                </a:lnTo>
                <a:lnTo>
                  <a:pt x="658467" y="11015"/>
                </a:lnTo>
                <a:lnTo>
                  <a:pt x="691611" y="11015"/>
                </a:lnTo>
                <a:lnTo>
                  <a:pt x="691611" y="0"/>
                </a:lnTo>
                <a:close/>
              </a:path>
              <a:path w="1198245" h="285750">
                <a:moveTo>
                  <a:pt x="735802" y="0"/>
                </a:moveTo>
                <a:lnTo>
                  <a:pt x="702659" y="0"/>
                </a:lnTo>
                <a:lnTo>
                  <a:pt x="702659" y="11015"/>
                </a:lnTo>
                <a:lnTo>
                  <a:pt x="735802" y="11015"/>
                </a:lnTo>
                <a:lnTo>
                  <a:pt x="735802" y="0"/>
                </a:lnTo>
                <a:close/>
              </a:path>
              <a:path w="1198245" h="285750">
                <a:moveTo>
                  <a:pt x="779994" y="0"/>
                </a:moveTo>
                <a:lnTo>
                  <a:pt x="746850" y="0"/>
                </a:lnTo>
                <a:lnTo>
                  <a:pt x="746850" y="11015"/>
                </a:lnTo>
                <a:lnTo>
                  <a:pt x="779994" y="11015"/>
                </a:lnTo>
                <a:lnTo>
                  <a:pt x="779994" y="0"/>
                </a:lnTo>
                <a:close/>
              </a:path>
              <a:path w="1198245" h="285750">
                <a:moveTo>
                  <a:pt x="824186" y="0"/>
                </a:moveTo>
                <a:lnTo>
                  <a:pt x="791042" y="0"/>
                </a:lnTo>
                <a:lnTo>
                  <a:pt x="791042" y="11015"/>
                </a:lnTo>
                <a:lnTo>
                  <a:pt x="824186" y="11015"/>
                </a:lnTo>
                <a:lnTo>
                  <a:pt x="824186" y="0"/>
                </a:lnTo>
                <a:close/>
              </a:path>
              <a:path w="1198245" h="285750">
                <a:moveTo>
                  <a:pt x="868378" y="0"/>
                </a:moveTo>
                <a:lnTo>
                  <a:pt x="835234" y="0"/>
                </a:lnTo>
                <a:lnTo>
                  <a:pt x="835234" y="11015"/>
                </a:lnTo>
                <a:lnTo>
                  <a:pt x="868378" y="11015"/>
                </a:lnTo>
                <a:lnTo>
                  <a:pt x="868378" y="0"/>
                </a:lnTo>
                <a:close/>
              </a:path>
              <a:path w="1198245" h="285750">
                <a:moveTo>
                  <a:pt x="912569" y="0"/>
                </a:moveTo>
                <a:lnTo>
                  <a:pt x="879426" y="0"/>
                </a:lnTo>
                <a:lnTo>
                  <a:pt x="879426" y="11015"/>
                </a:lnTo>
                <a:lnTo>
                  <a:pt x="912569" y="11015"/>
                </a:lnTo>
                <a:lnTo>
                  <a:pt x="912569" y="0"/>
                </a:lnTo>
                <a:close/>
              </a:path>
              <a:path w="1198245" h="285750">
                <a:moveTo>
                  <a:pt x="956761" y="0"/>
                </a:moveTo>
                <a:lnTo>
                  <a:pt x="923617" y="0"/>
                </a:lnTo>
                <a:lnTo>
                  <a:pt x="923617" y="11015"/>
                </a:lnTo>
                <a:lnTo>
                  <a:pt x="956761" y="11015"/>
                </a:lnTo>
                <a:lnTo>
                  <a:pt x="956761" y="0"/>
                </a:lnTo>
                <a:close/>
              </a:path>
              <a:path w="1198245" h="285750">
                <a:moveTo>
                  <a:pt x="1000953" y="0"/>
                </a:moveTo>
                <a:lnTo>
                  <a:pt x="967809" y="0"/>
                </a:lnTo>
                <a:lnTo>
                  <a:pt x="967809" y="11015"/>
                </a:lnTo>
                <a:lnTo>
                  <a:pt x="1000953" y="11015"/>
                </a:lnTo>
                <a:lnTo>
                  <a:pt x="1000953" y="0"/>
                </a:lnTo>
                <a:close/>
              </a:path>
              <a:path w="1198245" h="285750">
                <a:moveTo>
                  <a:pt x="1045145" y="0"/>
                </a:moveTo>
                <a:lnTo>
                  <a:pt x="1012001" y="0"/>
                </a:lnTo>
                <a:lnTo>
                  <a:pt x="1012001" y="11015"/>
                </a:lnTo>
                <a:lnTo>
                  <a:pt x="1045145" y="11015"/>
                </a:lnTo>
                <a:lnTo>
                  <a:pt x="1045145" y="0"/>
                </a:lnTo>
                <a:close/>
              </a:path>
              <a:path w="1198245" h="285750">
                <a:moveTo>
                  <a:pt x="1066027" y="274241"/>
                </a:moveTo>
                <a:lnTo>
                  <a:pt x="1052704" y="274241"/>
                </a:lnTo>
                <a:lnTo>
                  <a:pt x="1051493" y="274739"/>
                </a:lnTo>
                <a:lnTo>
                  <a:pt x="1051493" y="285257"/>
                </a:lnTo>
                <a:lnTo>
                  <a:pt x="1054981" y="285257"/>
                </a:lnTo>
                <a:lnTo>
                  <a:pt x="1066027" y="274241"/>
                </a:lnTo>
                <a:close/>
              </a:path>
              <a:path w="1198245" h="285750">
                <a:moveTo>
                  <a:pt x="1071359" y="253353"/>
                </a:moveTo>
                <a:lnTo>
                  <a:pt x="1048779" y="275854"/>
                </a:lnTo>
                <a:lnTo>
                  <a:pt x="1051493" y="274739"/>
                </a:lnTo>
                <a:lnTo>
                  <a:pt x="1051493" y="274241"/>
                </a:lnTo>
                <a:lnTo>
                  <a:pt x="1066027" y="274241"/>
                </a:lnTo>
                <a:lnTo>
                  <a:pt x="1079161" y="261143"/>
                </a:lnTo>
                <a:lnTo>
                  <a:pt x="1071359" y="253353"/>
                </a:lnTo>
                <a:close/>
              </a:path>
              <a:path w="1198245" h="285750">
                <a:moveTo>
                  <a:pt x="1052704" y="274241"/>
                </a:moveTo>
                <a:lnTo>
                  <a:pt x="1051493" y="274241"/>
                </a:lnTo>
                <a:lnTo>
                  <a:pt x="1051493" y="274739"/>
                </a:lnTo>
                <a:lnTo>
                  <a:pt x="1052704" y="274241"/>
                </a:lnTo>
                <a:close/>
              </a:path>
              <a:path w="1198245" h="285750">
                <a:moveTo>
                  <a:pt x="1102614" y="222194"/>
                </a:moveTo>
                <a:lnTo>
                  <a:pt x="1079161" y="245564"/>
                </a:lnTo>
                <a:lnTo>
                  <a:pt x="1087011" y="253353"/>
                </a:lnTo>
                <a:lnTo>
                  <a:pt x="1110415" y="229982"/>
                </a:lnTo>
                <a:lnTo>
                  <a:pt x="1102614" y="222194"/>
                </a:lnTo>
                <a:close/>
              </a:path>
              <a:path w="1198245" h="285750">
                <a:moveTo>
                  <a:pt x="1133868" y="191035"/>
                </a:moveTo>
                <a:lnTo>
                  <a:pt x="1110415" y="214405"/>
                </a:lnTo>
                <a:lnTo>
                  <a:pt x="1118216" y="222194"/>
                </a:lnTo>
                <a:lnTo>
                  <a:pt x="1141669" y="198828"/>
                </a:lnTo>
                <a:lnTo>
                  <a:pt x="1133868" y="191035"/>
                </a:lnTo>
                <a:close/>
              </a:path>
              <a:path w="1198245" h="285750">
                <a:moveTo>
                  <a:pt x="1165122" y="159881"/>
                </a:moveTo>
                <a:lnTo>
                  <a:pt x="1141669" y="183247"/>
                </a:lnTo>
                <a:lnTo>
                  <a:pt x="1149470" y="191035"/>
                </a:lnTo>
                <a:lnTo>
                  <a:pt x="1172923" y="167670"/>
                </a:lnTo>
                <a:lnTo>
                  <a:pt x="1165122" y="159881"/>
                </a:lnTo>
                <a:close/>
              </a:path>
              <a:path w="1198245" h="285750">
                <a:moveTo>
                  <a:pt x="1182396" y="142629"/>
                </a:moveTo>
                <a:lnTo>
                  <a:pt x="1172923" y="152088"/>
                </a:lnTo>
                <a:lnTo>
                  <a:pt x="1180724" y="159881"/>
                </a:lnTo>
                <a:lnTo>
                  <a:pt x="1194119" y="146522"/>
                </a:lnTo>
                <a:lnTo>
                  <a:pt x="1186297" y="146522"/>
                </a:lnTo>
                <a:lnTo>
                  <a:pt x="1182396" y="142629"/>
                </a:lnTo>
                <a:close/>
              </a:path>
              <a:path w="1198245" h="285750">
                <a:moveTo>
                  <a:pt x="1186297" y="138733"/>
                </a:moveTo>
                <a:lnTo>
                  <a:pt x="1182396" y="142629"/>
                </a:lnTo>
                <a:lnTo>
                  <a:pt x="1186297" y="146522"/>
                </a:lnTo>
                <a:lnTo>
                  <a:pt x="1186297" y="138733"/>
                </a:lnTo>
                <a:close/>
              </a:path>
              <a:path w="1198245" h="285750">
                <a:moveTo>
                  <a:pt x="1194115" y="138733"/>
                </a:moveTo>
                <a:lnTo>
                  <a:pt x="1186297" y="138733"/>
                </a:lnTo>
                <a:lnTo>
                  <a:pt x="1186297" y="146522"/>
                </a:lnTo>
                <a:lnTo>
                  <a:pt x="1194119" y="146522"/>
                </a:lnTo>
                <a:lnTo>
                  <a:pt x="1198023" y="142628"/>
                </a:lnTo>
                <a:lnTo>
                  <a:pt x="1194115" y="138733"/>
                </a:lnTo>
                <a:close/>
              </a:path>
              <a:path w="1198245" h="285750">
                <a:moveTo>
                  <a:pt x="1184068" y="128722"/>
                </a:moveTo>
                <a:lnTo>
                  <a:pt x="1176266" y="136511"/>
                </a:lnTo>
                <a:lnTo>
                  <a:pt x="1182397" y="142628"/>
                </a:lnTo>
                <a:lnTo>
                  <a:pt x="1186297" y="138733"/>
                </a:lnTo>
                <a:lnTo>
                  <a:pt x="1194115" y="138733"/>
                </a:lnTo>
                <a:lnTo>
                  <a:pt x="1184068" y="128722"/>
                </a:lnTo>
                <a:close/>
              </a:path>
              <a:path w="1198245" h="285750">
                <a:moveTo>
                  <a:pt x="1152814" y="97563"/>
                </a:moveTo>
                <a:lnTo>
                  <a:pt x="1145012" y="105352"/>
                </a:lnTo>
                <a:lnTo>
                  <a:pt x="1168465" y="128722"/>
                </a:lnTo>
                <a:lnTo>
                  <a:pt x="1176266" y="120934"/>
                </a:lnTo>
                <a:lnTo>
                  <a:pt x="1152814" y="97563"/>
                </a:lnTo>
                <a:close/>
              </a:path>
              <a:path w="1198245" h="285750">
                <a:moveTo>
                  <a:pt x="1121608" y="66405"/>
                </a:moveTo>
                <a:lnTo>
                  <a:pt x="1113758" y="74193"/>
                </a:lnTo>
                <a:lnTo>
                  <a:pt x="1137211" y="97563"/>
                </a:lnTo>
                <a:lnTo>
                  <a:pt x="1145012" y="89775"/>
                </a:lnTo>
                <a:lnTo>
                  <a:pt x="1121608" y="66405"/>
                </a:lnTo>
                <a:close/>
              </a:path>
              <a:path w="1198245" h="285750">
                <a:moveTo>
                  <a:pt x="1090354" y="35246"/>
                </a:moveTo>
                <a:lnTo>
                  <a:pt x="1082504" y="43034"/>
                </a:lnTo>
                <a:lnTo>
                  <a:pt x="1105957" y="66405"/>
                </a:lnTo>
                <a:lnTo>
                  <a:pt x="1113758" y="58616"/>
                </a:lnTo>
                <a:lnTo>
                  <a:pt x="1090354" y="35246"/>
                </a:lnTo>
                <a:close/>
              </a:path>
              <a:path w="1198245" h="285750">
                <a:moveTo>
                  <a:pt x="1059100" y="4087"/>
                </a:moveTo>
                <a:lnTo>
                  <a:pt x="1051299" y="11880"/>
                </a:lnTo>
                <a:lnTo>
                  <a:pt x="1074703" y="35246"/>
                </a:lnTo>
                <a:lnTo>
                  <a:pt x="1082504" y="27457"/>
                </a:lnTo>
                <a:lnTo>
                  <a:pt x="1059100" y="4087"/>
                </a:lnTo>
                <a:close/>
              </a:path>
              <a:path w="1198245" h="285750">
                <a:moveTo>
                  <a:pt x="1040445" y="274241"/>
                </a:moveTo>
                <a:lnTo>
                  <a:pt x="1007301" y="274241"/>
                </a:lnTo>
                <a:lnTo>
                  <a:pt x="1007301" y="285257"/>
                </a:lnTo>
                <a:lnTo>
                  <a:pt x="1040445" y="285257"/>
                </a:lnTo>
                <a:lnTo>
                  <a:pt x="1040445" y="274241"/>
                </a:lnTo>
                <a:close/>
              </a:path>
              <a:path w="1198245" h="285750">
                <a:moveTo>
                  <a:pt x="996253" y="274241"/>
                </a:moveTo>
                <a:lnTo>
                  <a:pt x="963109" y="274241"/>
                </a:lnTo>
                <a:lnTo>
                  <a:pt x="963109" y="285257"/>
                </a:lnTo>
                <a:lnTo>
                  <a:pt x="996253" y="285257"/>
                </a:lnTo>
                <a:lnTo>
                  <a:pt x="996253" y="274241"/>
                </a:lnTo>
                <a:close/>
              </a:path>
              <a:path w="1198245" h="285750">
                <a:moveTo>
                  <a:pt x="952061" y="274241"/>
                </a:moveTo>
                <a:lnTo>
                  <a:pt x="918917" y="274241"/>
                </a:lnTo>
                <a:lnTo>
                  <a:pt x="918917" y="285257"/>
                </a:lnTo>
                <a:lnTo>
                  <a:pt x="952061" y="285257"/>
                </a:lnTo>
                <a:lnTo>
                  <a:pt x="952061" y="274241"/>
                </a:lnTo>
                <a:close/>
              </a:path>
              <a:path w="1198245" h="285750">
                <a:moveTo>
                  <a:pt x="907869" y="274241"/>
                </a:moveTo>
                <a:lnTo>
                  <a:pt x="874725" y="274241"/>
                </a:lnTo>
                <a:lnTo>
                  <a:pt x="874725" y="285257"/>
                </a:lnTo>
                <a:lnTo>
                  <a:pt x="907869" y="285257"/>
                </a:lnTo>
                <a:lnTo>
                  <a:pt x="907869" y="274241"/>
                </a:lnTo>
                <a:close/>
              </a:path>
              <a:path w="1198245" h="285750">
                <a:moveTo>
                  <a:pt x="863677" y="274241"/>
                </a:moveTo>
                <a:lnTo>
                  <a:pt x="830534" y="274241"/>
                </a:lnTo>
                <a:lnTo>
                  <a:pt x="830534" y="285257"/>
                </a:lnTo>
                <a:lnTo>
                  <a:pt x="863677" y="285257"/>
                </a:lnTo>
                <a:lnTo>
                  <a:pt x="863677" y="274241"/>
                </a:lnTo>
                <a:close/>
              </a:path>
              <a:path w="1198245" h="285750">
                <a:moveTo>
                  <a:pt x="819486" y="274241"/>
                </a:moveTo>
                <a:lnTo>
                  <a:pt x="786342" y="274241"/>
                </a:lnTo>
                <a:lnTo>
                  <a:pt x="786342" y="285257"/>
                </a:lnTo>
                <a:lnTo>
                  <a:pt x="819486" y="285257"/>
                </a:lnTo>
                <a:lnTo>
                  <a:pt x="819486" y="274241"/>
                </a:lnTo>
                <a:close/>
              </a:path>
              <a:path w="1198245" h="285750">
                <a:moveTo>
                  <a:pt x="775294" y="274241"/>
                </a:moveTo>
                <a:lnTo>
                  <a:pt x="742150" y="274241"/>
                </a:lnTo>
                <a:lnTo>
                  <a:pt x="742150" y="285257"/>
                </a:lnTo>
                <a:lnTo>
                  <a:pt x="775294" y="285257"/>
                </a:lnTo>
                <a:lnTo>
                  <a:pt x="775294" y="274241"/>
                </a:lnTo>
                <a:close/>
              </a:path>
              <a:path w="1198245" h="285750">
                <a:moveTo>
                  <a:pt x="731102" y="274241"/>
                </a:moveTo>
                <a:lnTo>
                  <a:pt x="697958" y="274241"/>
                </a:lnTo>
                <a:lnTo>
                  <a:pt x="697958" y="285257"/>
                </a:lnTo>
                <a:lnTo>
                  <a:pt x="731102" y="285257"/>
                </a:lnTo>
                <a:lnTo>
                  <a:pt x="731102" y="274241"/>
                </a:lnTo>
                <a:close/>
              </a:path>
              <a:path w="1198245" h="285750">
                <a:moveTo>
                  <a:pt x="686910" y="274241"/>
                </a:moveTo>
                <a:lnTo>
                  <a:pt x="653767" y="274241"/>
                </a:lnTo>
                <a:lnTo>
                  <a:pt x="653767" y="285257"/>
                </a:lnTo>
                <a:lnTo>
                  <a:pt x="686910" y="285257"/>
                </a:lnTo>
                <a:lnTo>
                  <a:pt x="686910" y="274241"/>
                </a:lnTo>
                <a:close/>
              </a:path>
              <a:path w="1198245" h="285750">
                <a:moveTo>
                  <a:pt x="642719" y="274241"/>
                </a:moveTo>
                <a:lnTo>
                  <a:pt x="609575" y="274241"/>
                </a:lnTo>
                <a:lnTo>
                  <a:pt x="609575" y="285257"/>
                </a:lnTo>
                <a:lnTo>
                  <a:pt x="642719" y="285257"/>
                </a:lnTo>
                <a:lnTo>
                  <a:pt x="642719" y="274241"/>
                </a:lnTo>
                <a:close/>
              </a:path>
              <a:path w="1198245" h="285750">
                <a:moveTo>
                  <a:pt x="598527" y="274241"/>
                </a:moveTo>
                <a:lnTo>
                  <a:pt x="565383" y="274241"/>
                </a:lnTo>
                <a:lnTo>
                  <a:pt x="565383" y="285257"/>
                </a:lnTo>
                <a:lnTo>
                  <a:pt x="598527" y="285257"/>
                </a:lnTo>
                <a:lnTo>
                  <a:pt x="598527" y="274241"/>
                </a:lnTo>
                <a:close/>
              </a:path>
              <a:path w="1198245" h="285750">
                <a:moveTo>
                  <a:pt x="554335" y="274241"/>
                </a:moveTo>
                <a:lnTo>
                  <a:pt x="521191" y="274241"/>
                </a:lnTo>
                <a:lnTo>
                  <a:pt x="521191" y="285257"/>
                </a:lnTo>
                <a:lnTo>
                  <a:pt x="554335" y="285257"/>
                </a:lnTo>
                <a:lnTo>
                  <a:pt x="554335" y="274241"/>
                </a:lnTo>
                <a:close/>
              </a:path>
              <a:path w="1198245" h="285750">
                <a:moveTo>
                  <a:pt x="510143" y="274241"/>
                </a:moveTo>
                <a:lnTo>
                  <a:pt x="476999" y="274241"/>
                </a:lnTo>
                <a:lnTo>
                  <a:pt x="476999" y="285257"/>
                </a:lnTo>
                <a:lnTo>
                  <a:pt x="510143" y="285257"/>
                </a:lnTo>
                <a:lnTo>
                  <a:pt x="510143" y="274241"/>
                </a:lnTo>
                <a:close/>
              </a:path>
              <a:path w="1198245" h="285750">
                <a:moveTo>
                  <a:pt x="465951" y="274241"/>
                </a:moveTo>
                <a:lnTo>
                  <a:pt x="432808" y="274241"/>
                </a:lnTo>
                <a:lnTo>
                  <a:pt x="432808" y="285257"/>
                </a:lnTo>
                <a:lnTo>
                  <a:pt x="465951" y="285257"/>
                </a:lnTo>
                <a:lnTo>
                  <a:pt x="465951" y="274241"/>
                </a:lnTo>
                <a:close/>
              </a:path>
              <a:path w="1198245" h="285750">
                <a:moveTo>
                  <a:pt x="421760" y="274241"/>
                </a:moveTo>
                <a:lnTo>
                  <a:pt x="388616" y="274241"/>
                </a:lnTo>
                <a:lnTo>
                  <a:pt x="388616" y="285257"/>
                </a:lnTo>
                <a:lnTo>
                  <a:pt x="421760" y="285257"/>
                </a:lnTo>
                <a:lnTo>
                  <a:pt x="421760" y="274241"/>
                </a:lnTo>
                <a:close/>
              </a:path>
              <a:path w="1198245" h="285750">
                <a:moveTo>
                  <a:pt x="377568" y="274241"/>
                </a:moveTo>
                <a:lnTo>
                  <a:pt x="344424" y="274241"/>
                </a:lnTo>
                <a:lnTo>
                  <a:pt x="344424" y="285257"/>
                </a:lnTo>
                <a:lnTo>
                  <a:pt x="377568" y="285257"/>
                </a:lnTo>
                <a:lnTo>
                  <a:pt x="377568" y="274241"/>
                </a:lnTo>
                <a:close/>
              </a:path>
              <a:path w="1198245" h="285750">
                <a:moveTo>
                  <a:pt x="333376" y="274241"/>
                </a:moveTo>
                <a:lnTo>
                  <a:pt x="300232" y="274241"/>
                </a:lnTo>
                <a:lnTo>
                  <a:pt x="300232" y="285257"/>
                </a:lnTo>
                <a:lnTo>
                  <a:pt x="333376" y="285257"/>
                </a:lnTo>
                <a:lnTo>
                  <a:pt x="333376" y="274241"/>
                </a:lnTo>
                <a:close/>
              </a:path>
              <a:path w="1198245" h="285750">
                <a:moveTo>
                  <a:pt x="289184" y="274241"/>
                </a:moveTo>
                <a:lnTo>
                  <a:pt x="256040" y="274241"/>
                </a:lnTo>
                <a:lnTo>
                  <a:pt x="256040" y="285257"/>
                </a:lnTo>
                <a:lnTo>
                  <a:pt x="289184" y="285257"/>
                </a:lnTo>
                <a:lnTo>
                  <a:pt x="289184" y="274241"/>
                </a:lnTo>
                <a:close/>
              </a:path>
              <a:path w="1198245" h="285750">
                <a:moveTo>
                  <a:pt x="244993" y="274241"/>
                </a:moveTo>
                <a:lnTo>
                  <a:pt x="211849" y="274241"/>
                </a:lnTo>
                <a:lnTo>
                  <a:pt x="211849" y="285257"/>
                </a:lnTo>
                <a:lnTo>
                  <a:pt x="244993" y="285257"/>
                </a:lnTo>
                <a:lnTo>
                  <a:pt x="244993" y="274241"/>
                </a:lnTo>
                <a:close/>
              </a:path>
              <a:path w="1198245" h="285750">
                <a:moveTo>
                  <a:pt x="200801" y="274241"/>
                </a:moveTo>
                <a:lnTo>
                  <a:pt x="167657" y="274241"/>
                </a:lnTo>
                <a:lnTo>
                  <a:pt x="167657" y="285257"/>
                </a:lnTo>
                <a:lnTo>
                  <a:pt x="200801" y="285257"/>
                </a:lnTo>
                <a:lnTo>
                  <a:pt x="200801" y="274241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298121" y="161548"/>
            <a:ext cx="105813" cy="1055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7323210" y="167757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4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1173841" y="6555545"/>
            <a:ext cx="2571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78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11156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Ges</a:t>
            </a:r>
            <a:r>
              <a:rPr spc="5" dirty="0"/>
              <a:t>t</a:t>
            </a:r>
            <a:r>
              <a:rPr dirty="0"/>
              <a:t>ione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0575" y="338709"/>
            <a:ext cx="10982960" cy="1181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Le verifiche al Programma</a:t>
            </a:r>
            <a:r>
              <a:rPr sz="16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Annuale</a:t>
            </a:r>
            <a:endParaRPr sz="1600">
              <a:latin typeface="Arial"/>
              <a:cs typeface="Arial"/>
            </a:endParaRPr>
          </a:p>
          <a:p>
            <a:pPr marL="711835" marR="5080">
              <a:lnSpc>
                <a:spcPct val="150000"/>
              </a:lnSpc>
              <a:spcBef>
                <a:spcPts val="1420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Attraverso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costante controllo tra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risultanze della gestione e gli obiettivi programmati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si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possono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individuare le  cause delle differenze riscontrate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e, quindi,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intraprendere le necessarie azioni</a:t>
            </a:r>
            <a:r>
              <a:rPr sz="1600" b="1" spc="2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correttive</a:t>
            </a:r>
            <a:r>
              <a:rPr sz="1600" spc="-5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49476" y="2232406"/>
            <a:ext cx="83693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Con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si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lio  d'Istituto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93442" y="2309622"/>
            <a:ext cx="71755" cy="335280"/>
          </a:xfrm>
          <a:custGeom>
            <a:avLst/>
            <a:gdLst/>
            <a:ahLst/>
            <a:cxnLst/>
            <a:rect l="l" t="t" r="r" b="b"/>
            <a:pathLst>
              <a:path w="71755" h="335280">
                <a:moveTo>
                  <a:pt x="0" y="0"/>
                </a:moveTo>
                <a:lnTo>
                  <a:pt x="0" y="335279"/>
                </a:lnTo>
                <a:lnTo>
                  <a:pt x="71627" y="167639"/>
                </a:lnTo>
                <a:lnTo>
                  <a:pt x="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93442" y="2309622"/>
            <a:ext cx="71755" cy="335280"/>
          </a:xfrm>
          <a:custGeom>
            <a:avLst/>
            <a:gdLst/>
            <a:ahLst/>
            <a:cxnLst/>
            <a:rect l="l" t="t" r="r" b="b"/>
            <a:pathLst>
              <a:path w="71755" h="335280">
                <a:moveTo>
                  <a:pt x="0" y="335279"/>
                </a:moveTo>
                <a:lnTo>
                  <a:pt x="71627" y="167639"/>
                </a:lnTo>
                <a:lnTo>
                  <a:pt x="0" y="0"/>
                </a:lnTo>
                <a:lnTo>
                  <a:pt x="0" y="335279"/>
                </a:lnTo>
                <a:close/>
              </a:path>
            </a:pathLst>
          </a:custGeom>
          <a:ln w="2590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687827" y="2194915"/>
            <a:ext cx="5995670" cy="1306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50100"/>
              </a:lnSpc>
              <a:spcBef>
                <a:spcPts val="95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Almeno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una volta durante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l’esercizio finanziario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, con apposita delibera  da adottarsi entro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30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giugno,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verifica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disponibilità finanziarie 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dell'Istituto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,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nonché lo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stato di attuazione del Programma Annuale, anche  al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fine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apportare le modifiche che si rendono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eventualmente</a:t>
            </a:r>
            <a:r>
              <a:rPr sz="1400" spc="-1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necessarie.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24077" y="3934205"/>
            <a:ext cx="504825" cy="502920"/>
          </a:xfrm>
          <a:custGeom>
            <a:avLst/>
            <a:gdLst/>
            <a:ahLst/>
            <a:cxnLst/>
            <a:rect l="l" t="t" r="r" b="b"/>
            <a:pathLst>
              <a:path w="504825" h="502920">
                <a:moveTo>
                  <a:pt x="0" y="251460"/>
                </a:moveTo>
                <a:lnTo>
                  <a:pt x="4063" y="206243"/>
                </a:lnTo>
                <a:lnTo>
                  <a:pt x="15780" y="163693"/>
                </a:lnTo>
                <a:lnTo>
                  <a:pt x="34436" y="124516"/>
                </a:lnTo>
                <a:lnTo>
                  <a:pt x="59321" y="89422"/>
                </a:lnTo>
                <a:lnTo>
                  <a:pt x="89720" y="59120"/>
                </a:lnTo>
                <a:lnTo>
                  <a:pt x="124922" y="34318"/>
                </a:lnTo>
                <a:lnTo>
                  <a:pt x="164215" y="15725"/>
                </a:lnTo>
                <a:lnTo>
                  <a:pt x="206886" y="4049"/>
                </a:lnTo>
                <a:lnTo>
                  <a:pt x="252222" y="0"/>
                </a:lnTo>
                <a:lnTo>
                  <a:pt x="297557" y="4049"/>
                </a:lnTo>
                <a:lnTo>
                  <a:pt x="340228" y="15725"/>
                </a:lnTo>
                <a:lnTo>
                  <a:pt x="379521" y="34318"/>
                </a:lnTo>
                <a:lnTo>
                  <a:pt x="414723" y="59120"/>
                </a:lnTo>
                <a:lnTo>
                  <a:pt x="445122" y="89422"/>
                </a:lnTo>
                <a:lnTo>
                  <a:pt x="470007" y="124516"/>
                </a:lnTo>
                <a:lnTo>
                  <a:pt x="488663" y="163693"/>
                </a:lnTo>
                <a:lnTo>
                  <a:pt x="500380" y="206243"/>
                </a:lnTo>
                <a:lnTo>
                  <a:pt x="504444" y="251460"/>
                </a:lnTo>
                <a:lnTo>
                  <a:pt x="500380" y="296676"/>
                </a:lnTo>
                <a:lnTo>
                  <a:pt x="488663" y="339226"/>
                </a:lnTo>
                <a:lnTo>
                  <a:pt x="470007" y="378403"/>
                </a:lnTo>
                <a:lnTo>
                  <a:pt x="445122" y="413497"/>
                </a:lnTo>
                <a:lnTo>
                  <a:pt x="414723" y="443799"/>
                </a:lnTo>
                <a:lnTo>
                  <a:pt x="379521" y="468601"/>
                </a:lnTo>
                <a:lnTo>
                  <a:pt x="340228" y="487194"/>
                </a:lnTo>
                <a:lnTo>
                  <a:pt x="297557" y="498870"/>
                </a:lnTo>
                <a:lnTo>
                  <a:pt x="252222" y="502920"/>
                </a:lnTo>
                <a:lnTo>
                  <a:pt x="206886" y="498870"/>
                </a:lnTo>
                <a:lnTo>
                  <a:pt x="164215" y="487194"/>
                </a:lnTo>
                <a:lnTo>
                  <a:pt x="124922" y="468601"/>
                </a:lnTo>
                <a:lnTo>
                  <a:pt x="89720" y="443799"/>
                </a:lnTo>
                <a:lnTo>
                  <a:pt x="59321" y="413497"/>
                </a:lnTo>
                <a:lnTo>
                  <a:pt x="34436" y="378403"/>
                </a:lnTo>
                <a:lnTo>
                  <a:pt x="15780" y="339226"/>
                </a:lnTo>
                <a:lnTo>
                  <a:pt x="4063" y="296676"/>
                </a:lnTo>
                <a:lnTo>
                  <a:pt x="0" y="251460"/>
                </a:lnTo>
                <a:close/>
              </a:path>
            </a:pathLst>
          </a:custGeom>
          <a:ln w="2895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249476" y="4059173"/>
            <a:ext cx="2717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393442" y="4018026"/>
            <a:ext cx="71755" cy="335280"/>
          </a:xfrm>
          <a:custGeom>
            <a:avLst/>
            <a:gdLst/>
            <a:ahLst/>
            <a:cxnLst/>
            <a:rect l="l" t="t" r="r" b="b"/>
            <a:pathLst>
              <a:path w="71755" h="335279">
                <a:moveTo>
                  <a:pt x="0" y="0"/>
                </a:moveTo>
                <a:lnTo>
                  <a:pt x="0" y="335280"/>
                </a:lnTo>
                <a:lnTo>
                  <a:pt x="71627" y="167640"/>
                </a:lnTo>
                <a:lnTo>
                  <a:pt x="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93442" y="4018026"/>
            <a:ext cx="71755" cy="335280"/>
          </a:xfrm>
          <a:custGeom>
            <a:avLst/>
            <a:gdLst/>
            <a:ahLst/>
            <a:cxnLst/>
            <a:rect l="l" t="t" r="r" b="b"/>
            <a:pathLst>
              <a:path w="71755" h="335279">
                <a:moveTo>
                  <a:pt x="0" y="335280"/>
                </a:moveTo>
                <a:lnTo>
                  <a:pt x="71627" y="167640"/>
                </a:lnTo>
                <a:lnTo>
                  <a:pt x="0" y="0"/>
                </a:lnTo>
                <a:lnTo>
                  <a:pt x="0" y="335280"/>
                </a:lnTo>
                <a:close/>
              </a:path>
            </a:pathLst>
          </a:custGeom>
          <a:ln w="2590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687827" y="4022597"/>
            <a:ext cx="49650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Qualora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lo reputi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necessario,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può disporre ulteriori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verifiche.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01980" y="5234940"/>
            <a:ext cx="533400" cy="53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278382" y="5169001"/>
            <a:ext cx="992378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</a:pP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L’attività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di verifica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è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effettuata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sulla base di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apposita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relazione predisposta dal DS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dal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DSGA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,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che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evidenzia anche 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le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entrate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accertate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la consistenza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degli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impegni assunti, nonché 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pagamenti</a:t>
            </a:r>
            <a:r>
              <a:rPr sz="1400" spc="-2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eseguiti.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604516" y="3717035"/>
            <a:ext cx="6084570" cy="0"/>
          </a:xfrm>
          <a:custGeom>
            <a:avLst/>
            <a:gdLst/>
            <a:ahLst/>
            <a:cxnLst/>
            <a:rect l="l" t="t" r="r" b="b"/>
            <a:pathLst>
              <a:path w="6084570">
                <a:moveTo>
                  <a:pt x="0" y="0"/>
                </a:moveTo>
                <a:lnTo>
                  <a:pt x="6084061" y="0"/>
                </a:lnTo>
              </a:path>
            </a:pathLst>
          </a:custGeom>
          <a:ln w="12191">
            <a:solidFill>
              <a:srgbClr val="C5C8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895588" y="2308860"/>
            <a:ext cx="71755" cy="335280"/>
          </a:xfrm>
          <a:custGeom>
            <a:avLst/>
            <a:gdLst/>
            <a:ahLst/>
            <a:cxnLst/>
            <a:rect l="l" t="t" r="r" b="b"/>
            <a:pathLst>
              <a:path w="71754" h="335280">
                <a:moveTo>
                  <a:pt x="0" y="0"/>
                </a:moveTo>
                <a:lnTo>
                  <a:pt x="0" y="335279"/>
                </a:lnTo>
                <a:lnTo>
                  <a:pt x="71627" y="167639"/>
                </a:lnTo>
                <a:lnTo>
                  <a:pt x="0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9272143" y="2300986"/>
            <a:ext cx="17246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Verifica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obbligatoria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895588" y="4017264"/>
            <a:ext cx="71755" cy="335280"/>
          </a:xfrm>
          <a:custGeom>
            <a:avLst/>
            <a:gdLst/>
            <a:ahLst/>
            <a:cxnLst/>
            <a:rect l="l" t="t" r="r" b="b"/>
            <a:pathLst>
              <a:path w="71754" h="335279">
                <a:moveTo>
                  <a:pt x="0" y="0"/>
                </a:moveTo>
                <a:lnTo>
                  <a:pt x="0" y="335280"/>
                </a:lnTo>
                <a:lnTo>
                  <a:pt x="71627" y="167640"/>
                </a:lnTo>
                <a:lnTo>
                  <a:pt x="0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9272143" y="4029583"/>
            <a:ext cx="15849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Verifica</a:t>
            </a:r>
            <a:r>
              <a:rPr sz="1400" b="1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facoltativa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68573" y="839406"/>
            <a:ext cx="399522" cy="6351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930383" y="2636520"/>
            <a:ext cx="316992" cy="3169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803892" y="4331208"/>
            <a:ext cx="466344" cy="4663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4077" y="2212085"/>
            <a:ext cx="504825" cy="504825"/>
          </a:xfrm>
          <a:custGeom>
            <a:avLst/>
            <a:gdLst/>
            <a:ahLst/>
            <a:cxnLst/>
            <a:rect l="l" t="t" r="r" b="b"/>
            <a:pathLst>
              <a:path w="504825" h="504825">
                <a:moveTo>
                  <a:pt x="0" y="252222"/>
                </a:moveTo>
                <a:lnTo>
                  <a:pt x="4063" y="206879"/>
                </a:lnTo>
                <a:lnTo>
                  <a:pt x="15780" y="164205"/>
                </a:lnTo>
                <a:lnTo>
                  <a:pt x="34436" y="124911"/>
                </a:lnTo>
                <a:lnTo>
                  <a:pt x="59321" y="89710"/>
                </a:lnTo>
                <a:lnTo>
                  <a:pt x="89720" y="59312"/>
                </a:lnTo>
                <a:lnTo>
                  <a:pt x="124922" y="34431"/>
                </a:lnTo>
                <a:lnTo>
                  <a:pt x="164215" y="15777"/>
                </a:lnTo>
                <a:lnTo>
                  <a:pt x="206886" y="4062"/>
                </a:lnTo>
                <a:lnTo>
                  <a:pt x="252222" y="0"/>
                </a:lnTo>
                <a:lnTo>
                  <a:pt x="297557" y="4062"/>
                </a:lnTo>
                <a:lnTo>
                  <a:pt x="340228" y="15777"/>
                </a:lnTo>
                <a:lnTo>
                  <a:pt x="379521" y="34431"/>
                </a:lnTo>
                <a:lnTo>
                  <a:pt x="414723" y="59312"/>
                </a:lnTo>
                <a:lnTo>
                  <a:pt x="445122" y="89710"/>
                </a:lnTo>
                <a:lnTo>
                  <a:pt x="470007" y="124911"/>
                </a:lnTo>
                <a:lnTo>
                  <a:pt x="488663" y="164205"/>
                </a:lnTo>
                <a:lnTo>
                  <a:pt x="500380" y="206879"/>
                </a:lnTo>
                <a:lnTo>
                  <a:pt x="504444" y="252222"/>
                </a:lnTo>
                <a:lnTo>
                  <a:pt x="500380" y="297564"/>
                </a:lnTo>
                <a:lnTo>
                  <a:pt x="488663" y="340238"/>
                </a:lnTo>
                <a:lnTo>
                  <a:pt x="470007" y="379532"/>
                </a:lnTo>
                <a:lnTo>
                  <a:pt x="445122" y="414733"/>
                </a:lnTo>
                <a:lnTo>
                  <a:pt x="414723" y="445131"/>
                </a:lnTo>
                <a:lnTo>
                  <a:pt x="379521" y="470012"/>
                </a:lnTo>
                <a:lnTo>
                  <a:pt x="340228" y="488666"/>
                </a:lnTo>
                <a:lnTo>
                  <a:pt x="297557" y="500381"/>
                </a:lnTo>
                <a:lnTo>
                  <a:pt x="252222" y="504443"/>
                </a:lnTo>
                <a:lnTo>
                  <a:pt x="206886" y="500381"/>
                </a:lnTo>
                <a:lnTo>
                  <a:pt x="164215" y="488666"/>
                </a:lnTo>
                <a:lnTo>
                  <a:pt x="124922" y="470012"/>
                </a:lnTo>
                <a:lnTo>
                  <a:pt x="89720" y="445131"/>
                </a:lnTo>
                <a:lnTo>
                  <a:pt x="59321" y="414733"/>
                </a:lnTo>
                <a:lnTo>
                  <a:pt x="34436" y="379532"/>
                </a:lnTo>
                <a:lnTo>
                  <a:pt x="15780" y="340238"/>
                </a:lnTo>
                <a:lnTo>
                  <a:pt x="4063" y="297564"/>
                </a:lnTo>
                <a:lnTo>
                  <a:pt x="0" y="252222"/>
                </a:lnTo>
                <a:close/>
              </a:path>
            </a:pathLst>
          </a:custGeom>
          <a:ln w="2895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55537" y="207939"/>
            <a:ext cx="1135031" cy="2812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67748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971056" y="0"/>
                </a:moveTo>
                <a:lnTo>
                  <a:pt x="0" y="0"/>
                </a:lnTo>
                <a:lnTo>
                  <a:pt x="0" y="236554"/>
                </a:lnTo>
                <a:lnTo>
                  <a:pt x="971056" y="236554"/>
                </a:lnTo>
                <a:lnTo>
                  <a:pt x="1089676" y="118276"/>
                </a:lnTo>
                <a:lnTo>
                  <a:pt x="971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67748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0" y="0"/>
                </a:moveTo>
                <a:lnTo>
                  <a:pt x="971056" y="0"/>
                </a:lnTo>
                <a:lnTo>
                  <a:pt x="1089676" y="118276"/>
                </a:lnTo>
                <a:lnTo>
                  <a:pt x="971056" y="236554"/>
                </a:lnTo>
                <a:lnTo>
                  <a:pt x="0" y="236554"/>
                </a:lnTo>
                <a:lnTo>
                  <a:pt x="0" y="0"/>
                </a:lnTo>
                <a:close/>
              </a:path>
            </a:pathLst>
          </a:custGeom>
          <a:ln w="463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494148" y="282902"/>
            <a:ext cx="57721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Programmazione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295788" y="207939"/>
            <a:ext cx="1139682" cy="2812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311487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971637" y="0"/>
                </a:moveTo>
                <a:lnTo>
                  <a:pt x="0" y="0"/>
                </a:lnTo>
                <a:lnTo>
                  <a:pt x="118620" y="118276"/>
                </a:lnTo>
                <a:lnTo>
                  <a:pt x="0" y="236554"/>
                </a:lnTo>
                <a:lnTo>
                  <a:pt x="971637" y="236554"/>
                </a:lnTo>
                <a:lnTo>
                  <a:pt x="1090257" y="118276"/>
                </a:lnTo>
                <a:lnTo>
                  <a:pt x="971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311487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0" y="0"/>
                </a:moveTo>
                <a:lnTo>
                  <a:pt x="971637" y="0"/>
                </a:lnTo>
                <a:lnTo>
                  <a:pt x="1090257" y="118276"/>
                </a:lnTo>
                <a:lnTo>
                  <a:pt x="971637" y="236554"/>
                </a:lnTo>
                <a:lnTo>
                  <a:pt x="0" y="236554"/>
                </a:lnTo>
                <a:lnTo>
                  <a:pt x="118620" y="118276"/>
                </a:lnTo>
                <a:lnTo>
                  <a:pt x="0" y="0"/>
                </a:lnTo>
                <a:close/>
              </a:path>
            </a:pathLst>
          </a:custGeom>
          <a:ln w="463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698840" y="282902"/>
            <a:ext cx="31623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001F5F"/>
                </a:solidFill>
                <a:latin typeface="Arial"/>
                <a:cs typeface="Arial"/>
              </a:rPr>
              <a:t>Ge</a:t>
            </a:r>
            <a:r>
              <a:rPr sz="500" b="1" spc="1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500" b="1" spc="10" dirty="0">
                <a:solidFill>
                  <a:srgbClr val="001F5F"/>
                </a:solidFill>
                <a:latin typeface="Arial"/>
                <a:cs typeface="Arial"/>
              </a:rPr>
              <a:t>ti</a:t>
            </a:r>
            <a:r>
              <a:rPr sz="500" b="1" spc="15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500" b="1" spc="2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340691" y="207939"/>
            <a:ext cx="1138519" cy="2812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356391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971056" y="0"/>
                </a:moveTo>
                <a:lnTo>
                  <a:pt x="0" y="0"/>
                </a:lnTo>
                <a:lnTo>
                  <a:pt x="118620" y="118276"/>
                </a:lnTo>
                <a:lnTo>
                  <a:pt x="0" y="236554"/>
                </a:lnTo>
                <a:lnTo>
                  <a:pt x="971056" y="236554"/>
                </a:lnTo>
                <a:lnTo>
                  <a:pt x="1089676" y="118276"/>
                </a:lnTo>
                <a:lnTo>
                  <a:pt x="971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356391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0" y="0"/>
                </a:moveTo>
                <a:lnTo>
                  <a:pt x="971056" y="0"/>
                </a:lnTo>
                <a:lnTo>
                  <a:pt x="1089676" y="118276"/>
                </a:lnTo>
                <a:lnTo>
                  <a:pt x="971056" y="236554"/>
                </a:lnTo>
                <a:lnTo>
                  <a:pt x="0" y="236554"/>
                </a:lnTo>
                <a:lnTo>
                  <a:pt x="118620" y="118276"/>
                </a:lnTo>
                <a:lnTo>
                  <a:pt x="0" y="0"/>
                </a:lnTo>
                <a:close/>
              </a:path>
            </a:pathLst>
          </a:custGeom>
          <a:ln w="463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8618145" y="282902"/>
            <a:ext cx="56832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Rendicontazione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8341861" y="164447"/>
            <a:ext cx="105813" cy="1055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8367434" y="170539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4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239263" y="164447"/>
            <a:ext cx="106394" cy="1055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264700" y="170539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4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249028" y="196342"/>
            <a:ext cx="1198245" cy="285750"/>
          </a:xfrm>
          <a:custGeom>
            <a:avLst/>
            <a:gdLst/>
            <a:ahLst/>
            <a:cxnLst/>
            <a:rect l="l" t="t" r="r" b="b"/>
            <a:pathLst>
              <a:path w="1198245" h="285750">
                <a:moveTo>
                  <a:pt x="25293" y="260023"/>
                </a:moveTo>
                <a:lnTo>
                  <a:pt x="0" y="285257"/>
                </a:lnTo>
                <a:lnTo>
                  <a:pt x="24034" y="285257"/>
                </a:lnTo>
                <a:lnTo>
                  <a:pt x="24034" y="283643"/>
                </a:lnTo>
                <a:lnTo>
                  <a:pt x="17250" y="283643"/>
                </a:lnTo>
                <a:lnTo>
                  <a:pt x="13325" y="274241"/>
                </a:lnTo>
                <a:lnTo>
                  <a:pt x="26661" y="274241"/>
                </a:lnTo>
                <a:lnTo>
                  <a:pt x="33095" y="267812"/>
                </a:lnTo>
                <a:lnTo>
                  <a:pt x="25293" y="260023"/>
                </a:lnTo>
                <a:close/>
              </a:path>
              <a:path w="1198245" h="285750">
                <a:moveTo>
                  <a:pt x="68225" y="274241"/>
                </a:moveTo>
                <a:lnTo>
                  <a:pt x="35082" y="274241"/>
                </a:lnTo>
                <a:lnTo>
                  <a:pt x="35082" y="285257"/>
                </a:lnTo>
                <a:lnTo>
                  <a:pt x="68225" y="285257"/>
                </a:lnTo>
                <a:lnTo>
                  <a:pt x="68225" y="274241"/>
                </a:lnTo>
                <a:close/>
              </a:path>
              <a:path w="1198245" h="285750">
                <a:moveTo>
                  <a:pt x="112417" y="274241"/>
                </a:moveTo>
                <a:lnTo>
                  <a:pt x="79273" y="274241"/>
                </a:lnTo>
                <a:lnTo>
                  <a:pt x="79273" y="285257"/>
                </a:lnTo>
                <a:lnTo>
                  <a:pt x="112417" y="285257"/>
                </a:lnTo>
                <a:lnTo>
                  <a:pt x="112417" y="274241"/>
                </a:lnTo>
                <a:close/>
              </a:path>
              <a:path w="1198245" h="285750">
                <a:moveTo>
                  <a:pt x="156609" y="274241"/>
                </a:moveTo>
                <a:lnTo>
                  <a:pt x="123465" y="274241"/>
                </a:lnTo>
                <a:lnTo>
                  <a:pt x="123465" y="285257"/>
                </a:lnTo>
                <a:lnTo>
                  <a:pt x="156609" y="285257"/>
                </a:lnTo>
                <a:lnTo>
                  <a:pt x="156609" y="274241"/>
                </a:lnTo>
                <a:close/>
              </a:path>
              <a:path w="1198245" h="285750">
                <a:moveTo>
                  <a:pt x="24034" y="274241"/>
                </a:moveTo>
                <a:lnTo>
                  <a:pt x="13325" y="274241"/>
                </a:lnTo>
                <a:lnTo>
                  <a:pt x="17250" y="283643"/>
                </a:lnTo>
                <a:lnTo>
                  <a:pt x="24034" y="276866"/>
                </a:lnTo>
                <a:lnTo>
                  <a:pt x="24034" y="274241"/>
                </a:lnTo>
                <a:close/>
              </a:path>
              <a:path w="1198245" h="285750">
                <a:moveTo>
                  <a:pt x="24034" y="276866"/>
                </a:moveTo>
                <a:lnTo>
                  <a:pt x="17250" y="283643"/>
                </a:lnTo>
                <a:lnTo>
                  <a:pt x="24034" y="283643"/>
                </a:lnTo>
                <a:lnTo>
                  <a:pt x="24034" y="276866"/>
                </a:lnTo>
                <a:close/>
              </a:path>
              <a:path w="1198245" h="285750">
                <a:moveTo>
                  <a:pt x="26661" y="274241"/>
                </a:moveTo>
                <a:lnTo>
                  <a:pt x="24034" y="274241"/>
                </a:lnTo>
                <a:lnTo>
                  <a:pt x="24034" y="276866"/>
                </a:lnTo>
                <a:lnTo>
                  <a:pt x="26661" y="274241"/>
                </a:lnTo>
                <a:close/>
              </a:path>
              <a:path w="1198245" h="285750">
                <a:moveTo>
                  <a:pt x="56548" y="228866"/>
                </a:moveTo>
                <a:lnTo>
                  <a:pt x="33095" y="252233"/>
                </a:lnTo>
                <a:lnTo>
                  <a:pt x="40896" y="260023"/>
                </a:lnTo>
                <a:lnTo>
                  <a:pt x="64349" y="236655"/>
                </a:lnTo>
                <a:lnTo>
                  <a:pt x="56548" y="228866"/>
                </a:lnTo>
                <a:close/>
              </a:path>
              <a:path w="1198245" h="285750">
                <a:moveTo>
                  <a:pt x="87802" y="197708"/>
                </a:moveTo>
                <a:lnTo>
                  <a:pt x="64349" y="221073"/>
                </a:lnTo>
                <a:lnTo>
                  <a:pt x="72150" y="228866"/>
                </a:lnTo>
                <a:lnTo>
                  <a:pt x="95603" y="205496"/>
                </a:lnTo>
                <a:lnTo>
                  <a:pt x="87802" y="197708"/>
                </a:lnTo>
                <a:close/>
              </a:path>
              <a:path w="1198245" h="285750">
                <a:moveTo>
                  <a:pt x="119056" y="166549"/>
                </a:moveTo>
                <a:lnTo>
                  <a:pt x="95603" y="189919"/>
                </a:lnTo>
                <a:lnTo>
                  <a:pt x="103404" y="197708"/>
                </a:lnTo>
                <a:lnTo>
                  <a:pt x="126857" y="174337"/>
                </a:lnTo>
                <a:lnTo>
                  <a:pt x="119056" y="166549"/>
                </a:lnTo>
                <a:close/>
              </a:path>
              <a:path w="1198245" h="285750">
                <a:moveTo>
                  <a:pt x="143017" y="142628"/>
                </a:moveTo>
                <a:lnTo>
                  <a:pt x="126857" y="158760"/>
                </a:lnTo>
                <a:lnTo>
                  <a:pt x="134658" y="166549"/>
                </a:lnTo>
                <a:lnTo>
                  <a:pt x="154768" y="146522"/>
                </a:lnTo>
                <a:lnTo>
                  <a:pt x="146918" y="146522"/>
                </a:lnTo>
                <a:lnTo>
                  <a:pt x="143017" y="142628"/>
                </a:lnTo>
                <a:close/>
              </a:path>
              <a:path w="1198245" h="285750">
                <a:moveTo>
                  <a:pt x="146918" y="138733"/>
                </a:moveTo>
                <a:lnTo>
                  <a:pt x="143017" y="142628"/>
                </a:lnTo>
                <a:lnTo>
                  <a:pt x="146918" y="146522"/>
                </a:lnTo>
                <a:lnTo>
                  <a:pt x="150843" y="142628"/>
                </a:lnTo>
                <a:lnTo>
                  <a:pt x="146918" y="138733"/>
                </a:lnTo>
                <a:close/>
              </a:path>
              <a:path w="1198245" h="285750">
                <a:moveTo>
                  <a:pt x="150843" y="142628"/>
                </a:moveTo>
                <a:lnTo>
                  <a:pt x="146918" y="146522"/>
                </a:lnTo>
                <a:lnTo>
                  <a:pt x="154768" y="146522"/>
                </a:lnTo>
                <a:lnTo>
                  <a:pt x="150843" y="142628"/>
                </a:lnTo>
                <a:close/>
              </a:path>
              <a:path w="1198245" h="285750">
                <a:moveTo>
                  <a:pt x="154768" y="138733"/>
                </a:moveTo>
                <a:lnTo>
                  <a:pt x="146918" y="138733"/>
                </a:lnTo>
                <a:lnTo>
                  <a:pt x="150843" y="142628"/>
                </a:lnTo>
                <a:lnTo>
                  <a:pt x="154768" y="138733"/>
                </a:lnTo>
                <a:close/>
              </a:path>
              <a:path w="1198245" h="285750">
                <a:moveTo>
                  <a:pt x="131315" y="115368"/>
                </a:moveTo>
                <a:lnTo>
                  <a:pt x="123514" y="123156"/>
                </a:lnTo>
                <a:lnTo>
                  <a:pt x="143017" y="142628"/>
                </a:lnTo>
                <a:lnTo>
                  <a:pt x="146918" y="138733"/>
                </a:lnTo>
                <a:lnTo>
                  <a:pt x="154768" y="138733"/>
                </a:lnTo>
                <a:lnTo>
                  <a:pt x="131315" y="115368"/>
                </a:lnTo>
                <a:close/>
              </a:path>
              <a:path w="1198245" h="285750">
                <a:moveTo>
                  <a:pt x="100061" y="84209"/>
                </a:moveTo>
                <a:lnTo>
                  <a:pt x="92260" y="91998"/>
                </a:lnTo>
                <a:lnTo>
                  <a:pt x="115712" y="115368"/>
                </a:lnTo>
                <a:lnTo>
                  <a:pt x="123514" y="107575"/>
                </a:lnTo>
                <a:lnTo>
                  <a:pt x="100061" y="84209"/>
                </a:lnTo>
                <a:close/>
              </a:path>
              <a:path w="1198245" h="285750">
                <a:moveTo>
                  <a:pt x="68807" y="53050"/>
                </a:moveTo>
                <a:lnTo>
                  <a:pt x="61005" y="60839"/>
                </a:lnTo>
                <a:lnTo>
                  <a:pt x="84458" y="84209"/>
                </a:lnTo>
                <a:lnTo>
                  <a:pt x="92260" y="76421"/>
                </a:lnTo>
                <a:lnTo>
                  <a:pt x="68807" y="53050"/>
                </a:lnTo>
                <a:close/>
              </a:path>
              <a:path w="1198245" h="285750">
                <a:moveTo>
                  <a:pt x="37553" y="21891"/>
                </a:moveTo>
                <a:lnTo>
                  <a:pt x="29751" y="29680"/>
                </a:lnTo>
                <a:lnTo>
                  <a:pt x="53204" y="53050"/>
                </a:lnTo>
                <a:lnTo>
                  <a:pt x="61005" y="45262"/>
                </a:lnTo>
                <a:lnTo>
                  <a:pt x="37553" y="21891"/>
                </a:lnTo>
                <a:close/>
              </a:path>
              <a:path w="1198245" h="285750">
                <a:moveTo>
                  <a:pt x="28734" y="0"/>
                </a:moveTo>
                <a:lnTo>
                  <a:pt x="0" y="0"/>
                </a:lnTo>
                <a:lnTo>
                  <a:pt x="21950" y="21891"/>
                </a:lnTo>
                <a:lnTo>
                  <a:pt x="29751" y="14103"/>
                </a:lnTo>
                <a:lnTo>
                  <a:pt x="26661" y="11015"/>
                </a:lnTo>
                <a:lnTo>
                  <a:pt x="13325" y="11015"/>
                </a:lnTo>
                <a:lnTo>
                  <a:pt x="17250" y="1613"/>
                </a:lnTo>
                <a:lnTo>
                  <a:pt x="28734" y="1613"/>
                </a:lnTo>
                <a:lnTo>
                  <a:pt x="28734" y="0"/>
                </a:lnTo>
                <a:close/>
              </a:path>
              <a:path w="1198245" h="285750">
                <a:moveTo>
                  <a:pt x="17250" y="1613"/>
                </a:moveTo>
                <a:lnTo>
                  <a:pt x="13325" y="11015"/>
                </a:lnTo>
                <a:lnTo>
                  <a:pt x="26661" y="11015"/>
                </a:lnTo>
                <a:lnTo>
                  <a:pt x="17250" y="1613"/>
                </a:lnTo>
                <a:close/>
              </a:path>
              <a:path w="1198245" h="285750">
                <a:moveTo>
                  <a:pt x="28734" y="1613"/>
                </a:moveTo>
                <a:lnTo>
                  <a:pt x="17250" y="1613"/>
                </a:lnTo>
                <a:lnTo>
                  <a:pt x="26661" y="11015"/>
                </a:lnTo>
                <a:lnTo>
                  <a:pt x="28734" y="11015"/>
                </a:lnTo>
                <a:lnTo>
                  <a:pt x="28734" y="1613"/>
                </a:lnTo>
                <a:close/>
              </a:path>
              <a:path w="1198245" h="285750">
                <a:moveTo>
                  <a:pt x="72926" y="0"/>
                </a:moveTo>
                <a:lnTo>
                  <a:pt x="39782" y="0"/>
                </a:lnTo>
                <a:lnTo>
                  <a:pt x="39782" y="11015"/>
                </a:lnTo>
                <a:lnTo>
                  <a:pt x="72926" y="11015"/>
                </a:lnTo>
                <a:lnTo>
                  <a:pt x="72926" y="0"/>
                </a:lnTo>
                <a:close/>
              </a:path>
              <a:path w="1198245" h="285750">
                <a:moveTo>
                  <a:pt x="117117" y="0"/>
                </a:moveTo>
                <a:lnTo>
                  <a:pt x="83974" y="0"/>
                </a:lnTo>
                <a:lnTo>
                  <a:pt x="83974" y="11015"/>
                </a:lnTo>
                <a:lnTo>
                  <a:pt x="117117" y="11015"/>
                </a:lnTo>
                <a:lnTo>
                  <a:pt x="117117" y="0"/>
                </a:lnTo>
                <a:close/>
              </a:path>
              <a:path w="1198245" h="285750">
                <a:moveTo>
                  <a:pt x="161309" y="0"/>
                </a:moveTo>
                <a:lnTo>
                  <a:pt x="128165" y="0"/>
                </a:lnTo>
                <a:lnTo>
                  <a:pt x="128165" y="11015"/>
                </a:lnTo>
                <a:lnTo>
                  <a:pt x="161309" y="11015"/>
                </a:lnTo>
                <a:lnTo>
                  <a:pt x="161309" y="0"/>
                </a:lnTo>
                <a:close/>
              </a:path>
              <a:path w="1198245" h="285750">
                <a:moveTo>
                  <a:pt x="205501" y="0"/>
                </a:moveTo>
                <a:lnTo>
                  <a:pt x="172357" y="0"/>
                </a:lnTo>
                <a:lnTo>
                  <a:pt x="172357" y="11015"/>
                </a:lnTo>
                <a:lnTo>
                  <a:pt x="205501" y="11015"/>
                </a:lnTo>
                <a:lnTo>
                  <a:pt x="205501" y="0"/>
                </a:lnTo>
                <a:close/>
              </a:path>
              <a:path w="1198245" h="285750">
                <a:moveTo>
                  <a:pt x="249693" y="0"/>
                </a:moveTo>
                <a:lnTo>
                  <a:pt x="216549" y="0"/>
                </a:lnTo>
                <a:lnTo>
                  <a:pt x="216549" y="11015"/>
                </a:lnTo>
                <a:lnTo>
                  <a:pt x="249693" y="11015"/>
                </a:lnTo>
                <a:lnTo>
                  <a:pt x="249693" y="0"/>
                </a:lnTo>
                <a:close/>
              </a:path>
              <a:path w="1198245" h="285750">
                <a:moveTo>
                  <a:pt x="293885" y="0"/>
                </a:moveTo>
                <a:lnTo>
                  <a:pt x="260741" y="0"/>
                </a:lnTo>
                <a:lnTo>
                  <a:pt x="260741" y="11015"/>
                </a:lnTo>
                <a:lnTo>
                  <a:pt x="293885" y="11015"/>
                </a:lnTo>
                <a:lnTo>
                  <a:pt x="293885" y="0"/>
                </a:lnTo>
                <a:close/>
              </a:path>
              <a:path w="1198245" h="285750">
                <a:moveTo>
                  <a:pt x="338076" y="0"/>
                </a:moveTo>
                <a:lnTo>
                  <a:pt x="304932" y="0"/>
                </a:lnTo>
                <a:lnTo>
                  <a:pt x="304932" y="11015"/>
                </a:lnTo>
                <a:lnTo>
                  <a:pt x="338076" y="11015"/>
                </a:lnTo>
                <a:lnTo>
                  <a:pt x="338076" y="0"/>
                </a:lnTo>
                <a:close/>
              </a:path>
              <a:path w="1198245" h="285750">
                <a:moveTo>
                  <a:pt x="382268" y="0"/>
                </a:moveTo>
                <a:lnTo>
                  <a:pt x="349124" y="0"/>
                </a:lnTo>
                <a:lnTo>
                  <a:pt x="349124" y="11015"/>
                </a:lnTo>
                <a:lnTo>
                  <a:pt x="382268" y="11015"/>
                </a:lnTo>
                <a:lnTo>
                  <a:pt x="382268" y="0"/>
                </a:lnTo>
                <a:close/>
              </a:path>
              <a:path w="1198245" h="285750">
                <a:moveTo>
                  <a:pt x="426460" y="0"/>
                </a:moveTo>
                <a:lnTo>
                  <a:pt x="393316" y="0"/>
                </a:lnTo>
                <a:lnTo>
                  <a:pt x="393316" y="11015"/>
                </a:lnTo>
                <a:lnTo>
                  <a:pt x="426460" y="11015"/>
                </a:lnTo>
                <a:lnTo>
                  <a:pt x="426460" y="0"/>
                </a:lnTo>
                <a:close/>
              </a:path>
              <a:path w="1198245" h="285750">
                <a:moveTo>
                  <a:pt x="470652" y="0"/>
                </a:moveTo>
                <a:lnTo>
                  <a:pt x="437508" y="0"/>
                </a:lnTo>
                <a:lnTo>
                  <a:pt x="437508" y="11015"/>
                </a:lnTo>
                <a:lnTo>
                  <a:pt x="470652" y="11015"/>
                </a:lnTo>
                <a:lnTo>
                  <a:pt x="470652" y="0"/>
                </a:lnTo>
                <a:close/>
              </a:path>
              <a:path w="1198245" h="285750">
                <a:moveTo>
                  <a:pt x="514843" y="0"/>
                </a:moveTo>
                <a:lnTo>
                  <a:pt x="481700" y="0"/>
                </a:lnTo>
                <a:lnTo>
                  <a:pt x="481700" y="11015"/>
                </a:lnTo>
                <a:lnTo>
                  <a:pt x="514843" y="11015"/>
                </a:lnTo>
                <a:lnTo>
                  <a:pt x="514843" y="0"/>
                </a:lnTo>
                <a:close/>
              </a:path>
              <a:path w="1198245" h="285750">
                <a:moveTo>
                  <a:pt x="559035" y="0"/>
                </a:moveTo>
                <a:lnTo>
                  <a:pt x="525891" y="0"/>
                </a:lnTo>
                <a:lnTo>
                  <a:pt x="525891" y="11015"/>
                </a:lnTo>
                <a:lnTo>
                  <a:pt x="559035" y="11015"/>
                </a:lnTo>
                <a:lnTo>
                  <a:pt x="559035" y="0"/>
                </a:lnTo>
                <a:close/>
              </a:path>
              <a:path w="1198245" h="285750">
                <a:moveTo>
                  <a:pt x="603227" y="0"/>
                </a:moveTo>
                <a:lnTo>
                  <a:pt x="570083" y="0"/>
                </a:lnTo>
                <a:lnTo>
                  <a:pt x="570083" y="11015"/>
                </a:lnTo>
                <a:lnTo>
                  <a:pt x="603227" y="11015"/>
                </a:lnTo>
                <a:lnTo>
                  <a:pt x="603227" y="0"/>
                </a:lnTo>
                <a:close/>
              </a:path>
              <a:path w="1198245" h="285750">
                <a:moveTo>
                  <a:pt x="647419" y="0"/>
                </a:moveTo>
                <a:lnTo>
                  <a:pt x="614275" y="0"/>
                </a:lnTo>
                <a:lnTo>
                  <a:pt x="614275" y="11015"/>
                </a:lnTo>
                <a:lnTo>
                  <a:pt x="647419" y="11015"/>
                </a:lnTo>
                <a:lnTo>
                  <a:pt x="647419" y="0"/>
                </a:lnTo>
                <a:close/>
              </a:path>
              <a:path w="1198245" h="285750">
                <a:moveTo>
                  <a:pt x="691611" y="0"/>
                </a:moveTo>
                <a:lnTo>
                  <a:pt x="658467" y="0"/>
                </a:lnTo>
                <a:lnTo>
                  <a:pt x="658467" y="11015"/>
                </a:lnTo>
                <a:lnTo>
                  <a:pt x="691611" y="11015"/>
                </a:lnTo>
                <a:lnTo>
                  <a:pt x="691611" y="0"/>
                </a:lnTo>
                <a:close/>
              </a:path>
              <a:path w="1198245" h="285750">
                <a:moveTo>
                  <a:pt x="735802" y="0"/>
                </a:moveTo>
                <a:lnTo>
                  <a:pt x="702659" y="0"/>
                </a:lnTo>
                <a:lnTo>
                  <a:pt x="702659" y="11015"/>
                </a:lnTo>
                <a:lnTo>
                  <a:pt x="735802" y="11015"/>
                </a:lnTo>
                <a:lnTo>
                  <a:pt x="735802" y="0"/>
                </a:lnTo>
                <a:close/>
              </a:path>
              <a:path w="1198245" h="285750">
                <a:moveTo>
                  <a:pt x="779994" y="0"/>
                </a:moveTo>
                <a:lnTo>
                  <a:pt x="746850" y="0"/>
                </a:lnTo>
                <a:lnTo>
                  <a:pt x="746850" y="11015"/>
                </a:lnTo>
                <a:lnTo>
                  <a:pt x="779994" y="11015"/>
                </a:lnTo>
                <a:lnTo>
                  <a:pt x="779994" y="0"/>
                </a:lnTo>
                <a:close/>
              </a:path>
              <a:path w="1198245" h="285750">
                <a:moveTo>
                  <a:pt x="824186" y="0"/>
                </a:moveTo>
                <a:lnTo>
                  <a:pt x="791042" y="0"/>
                </a:lnTo>
                <a:lnTo>
                  <a:pt x="791042" y="11015"/>
                </a:lnTo>
                <a:lnTo>
                  <a:pt x="824186" y="11015"/>
                </a:lnTo>
                <a:lnTo>
                  <a:pt x="824186" y="0"/>
                </a:lnTo>
                <a:close/>
              </a:path>
              <a:path w="1198245" h="285750">
                <a:moveTo>
                  <a:pt x="868378" y="0"/>
                </a:moveTo>
                <a:lnTo>
                  <a:pt x="835234" y="0"/>
                </a:lnTo>
                <a:lnTo>
                  <a:pt x="835234" y="11015"/>
                </a:lnTo>
                <a:lnTo>
                  <a:pt x="868378" y="11015"/>
                </a:lnTo>
                <a:lnTo>
                  <a:pt x="868378" y="0"/>
                </a:lnTo>
                <a:close/>
              </a:path>
              <a:path w="1198245" h="285750">
                <a:moveTo>
                  <a:pt x="912569" y="0"/>
                </a:moveTo>
                <a:lnTo>
                  <a:pt x="879426" y="0"/>
                </a:lnTo>
                <a:lnTo>
                  <a:pt x="879426" y="11015"/>
                </a:lnTo>
                <a:lnTo>
                  <a:pt x="912569" y="11015"/>
                </a:lnTo>
                <a:lnTo>
                  <a:pt x="912569" y="0"/>
                </a:lnTo>
                <a:close/>
              </a:path>
              <a:path w="1198245" h="285750">
                <a:moveTo>
                  <a:pt x="956761" y="0"/>
                </a:moveTo>
                <a:lnTo>
                  <a:pt x="923617" y="0"/>
                </a:lnTo>
                <a:lnTo>
                  <a:pt x="923617" y="11015"/>
                </a:lnTo>
                <a:lnTo>
                  <a:pt x="956761" y="11015"/>
                </a:lnTo>
                <a:lnTo>
                  <a:pt x="956761" y="0"/>
                </a:lnTo>
                <a:close/>
              </a:path>
              <a:path w="1198245" h="285750">
                <a:moveTo>
                  <a:pt x="1000953" y="0"/>
                </a:moveTo>
                <a:lnTo>
                  <a:pt x="967809" y="0"/>
                </a:lnTo>
                <a:lnTo>
                  <a:pt x="967809" y="11015"/>
                </a:lnTo>
                <a:lnTo>
                  <a:pt x="1000953" y="11015"/>
                </a:lnTo>
                <a:lnTo>
                  <a:pt x="1000953" y="0"/>
                </a:lnTo>
                <a:close/>
              </a:path>
              <a:path w="1198245" h="285750">
                <a:moveTo>
                  <a:pt x="1045145" y="0"/>
                </a:moveTo>
                <a:lnTo>
                  <a:pt x="1012001" y="0"/>
                </a:lnTo>
                <a:lnTo>
                  <a:pt x="1012001" y="11015"/>
                </a:lnTo>
                <a:lnTo>
                  <a:pt x="1045145" y="11015"/>
                </a:lnTo>
                <a:lnTo>
                  <a:pt x="1045145" y="0"/>
                </a:lnTo>
                <a:close/>
              </a:path>
              <a:path w="1198245" h="285750">
                <a:moveTo>
                  <a:pt x="1066027" y="274241"/>
                </a:moveTo>
                <a:lnTo>
                  <a:pt x="1052704" y="274241"/>
                </a:lnTo>
                <a:lnTo>
                  <a:pt x="1051493" y="274739"/>
                </a:lnTo>
                <a:lnTo>
                  <a:pt x="1051493" y="285257"/>
                </a:lnTo>
                <a:lnTo>
                  <a:pt x="1054981" y="285257"/>
                </a:lnTo>
                <a:lnTo>
                  <a:pt x="1066027" y="274241"/>
                </a:lnTo>
                <a:close/>
              </a:path>
              <a:path w="1198245" h="285750">
                <a:moveTo>
                  <a:pt x="1071359" y="253353"/>
                </a:moveTo>
                <a:lnTo>
                  <a:pt x="1048779" y="275854"/>
                </a:lnTo>
                <a:lnTo>
                  <a:pt x="1051493" y="274739"/>
                </a:lnTo>
                <a:lnTo>
                  <a:pt x="1051493" y="274241"/>
                </a:lnTo>
                <a:lnTo>
                  <a:pt x="1066027" y="274241"/>
                </a:lnTo>
                <a:lnTo>
                  <a:pt x="1079161" y="261143"/>
                </a:lnTo>
                <a:lnTo>
                  <a:pt x="1071359" y="253353"/>
                </a:lnTo>
                <a:close/>
              </a:path>
              <a:path w="1198245" h="285750">
                <a:moveTo>
                  <a:pt x="1052704" y="274241"/>
                </a:moveTo>
                <a:lnTo>
                  <a:pt x="1051493" y="274241"/>
                </a:lnTo>
                <a:lnTo>
                  <a:pt x="1051493" y="274739"/>
                </a:lnTo>
                <a:lnTo>
                  <a:pt x="1052704" y="274241"/>
                </a:lnTo>
                <a:close/>
              </a:path>
              <a:path w="1198245" h="285750">
                <a:moveTo>
                  <a:pt x="1102614" y="222194"/>
                </a:moveTo>
                <a:lnTo>
                  <a:pt x="1079161" y="245564"/>
                </a:lnTo>
                <a:lnTo>
                  <a:pt x="1087011" y="253353"/>
                </a:lnTo>
                <a:lnTo>
                  <a:pt x="1110415" y="229982"/>
                </a:lnTo>
                <a:lnTo>
                  <a:pt x="1102614" y="222194"/>
                </a:lnTo>
                <a:close/>
              </a:path>
              <a:path w="1198245" h="285750">
                <a:moveTo>
                  <a:pt x="1133868" y="191035"/>
                </a:moveTo>
                <a:lnTo>
                  <a:pt x="1110415" y="214405"/>
                </a:lnTo>
                <a:lnTo>
                  <a:pt x="1118216" y="222194"/>
                </a:lnTo>
                <a:lnTo>
                  <a:pt x="1141669" y="198828"/>
                </a:lnTo>
                <a:lnTo>
                  <a:pt x="1133868" y="191035"/>
                </a:lnTo>
                <a:close/>
              </a:path>
              <a:path w="1198245" h="285750">
                <a:moveTo>
                  <a:pt x="1165122" y="159881"/>
                </a:moveTo>
                <a:lnTo>
                  <a:pt x="1141669" y="183247"/>
                </a:lnTo>
                <a:lnTo>
                  <a:pt x="1149470" y="191035"/>
                </a:lnTo>
                <a:lnTo>
                  <a:pt x="1172923" y="167670"/>
                </a:lnTo>
                <a:lnTo>
                  <a:pt x="1165122" y="159881"/>
                </a:lnTo>
                <a:close/>
              </a:path>
              <a:path w="1198245" h="285750">
                <a:moveTo>
                  <a:pt x="1182396" y="142629"/>
                </a:moveTo>
                <a:lnTo>
                  <a:pt x="1172923" y="152088"/>
                </a:lnTo>
                <a:lnTo>
                  <a:pt x="1180724" y="159881"/>
                </a:lnTo>
                <a:lnTo>
                  <a:pt x="1194119" y="146522"/>
                </a:lnTo>
                <a:lnTo>
                  <a:pt x="1186297" y="146522"/>
                </a:lnTo>
                <a:lnTo>
                  <a:pt x="1182396" y="142629"/>
                </a:lnTo>
                <a:close/>
              </a:path>
              <a:path w="1198245" h="285750">
                <a:moveTo>
                  <a:pt x="1186297" y="138733"/>
                </a:moveTo>
                <a:lnTo>
                  <a:pt x="1182396" y="142629"/>
                </a:lnTo>
                <a:lnTo>
                  <a:pt x="1186297" y="146522"/>
                </a:lnTo>
                <a:lnTo>
                  <a:pt x="1186297" y="138733"/>
                </a:lnTo>
                <a:close/>
              </a:path>
              <a:path w="1198245" h="285750">
                <a:moveTo>
                  <a:pt x="1194115" y="138733"/>
                </a:moveTo>
                <a:lnTo>
                  <a:pt x="1186297" y="138733"/>
                </a:lnTo>
                <a:lnTo>
                  <a:pt x="1186297" y="146522"/>
                </a:lnTo>
                <a:lnTo>
                  <a:pt x="1194119" y="146522"/>
                </a:lnTo>
                <a:lnTo>
                  <a:pt x="1198023" y="142628"/>
                </a:lnTo>
                <a:lnTo>
                  <a:pt x="1194115" y="138733"/>
                </a:lnTo>
                <a:close/>
              </a:path>
              <a:path w="1198245" h="285750">
                <a:moveTo>
                  <a:pt x="1184068" y="128722"/>
                </a:moveTo>
                <a:lnTo>
                  <a:pt x="1176266" y="136511"/>
                </a:lnTo>
                <a:lnTo>
                  <a:pt x="1182397" y="142628"/>
                </a:lnTo>
                <a:lnTo>
                  <a:pt x="1186297" y="138733"/>
                </a:lnTo>
                <a:lnTo>
                  <a:pt x="1194115" y="138733"/>
                </a:lnTo>
                <a:lnTo>
                  <a:pt x="1184068" y="128722"/>
                </a:lnTo>
                <a:close/>
              </a:path>
              <a:path w="1198245" h="285750">
                <a:moveTo>
                  <a:pt x="1152814" y="97563"/>
                </a:moveTo>
                <a:lnTo>
                  <a:pt x="1145012" y="105352"/>
                </a:lnTo>
                <a:lnTo>
                  <a:pt x="1168465" y="128722"/>
                </a:lnTo>
                <a:lnTo>
                  <a:pt x="1176266" y="120934"/>
                </a:lnTo>
                <a:lnTo>
                  <a:pt x="1152814" y="97563"/>
                </a:lnTo>
                <a:close/>
              </a:path>
              <a:path w="1198245" h="285750">
                <a:moveTo>
                  <a:pt x="1121608" y="66405"/>
                </a:moveTo>
                <a:lnTo>
                  <a:pt x="1113758" y="74193"/>
                </a:lnTo>
                <a:lnTo>
                  <a:pt x="1137211" y="97563"/>
                </a:lnTo>
                <a:lnTo>
                  <a:pt x="1145012" y="89775"/>
                </a:lnTo>
                <a:lnTo>
                  <a:pt x="1121608" y="66405"/>
                </a:lnTo>
                <a:close/>
              </a:path>
              <a:path w="1198245" h="285750">
                <a:moveTo>
                  <a:pt x="1090354" y="35246"/>
                </a:moveTo>
                <a:lnTo>
                  <a:pt x="1082504" y="43034"/>
                </a:lnTo>
                <a:lnTo>
                  <a:pt x="1105957" y="66405"/>
                </a:lnTo>
                <a:lnTo>
                  <a:pt x="1113758" y="58616"/>
                </a:lnTo>
                <a:lnTo>
                  <a:pt x="1090354" y="35246"/>
                </a:lnTo>
                <a:close/>
              </a:path>
              <a:path w="1198245" h="285750">
                <a:moveTo>
                  <a:pt x="1059100" y="4087"/>
                </a:moveTo>
                <a:lnTo>
                  <a:pt x="1051299" y="11880"/>
                </a:lnTo>
                <a:lnTo>
                  <a:pt x="1074703" y="35246"/>
                </a:lnTo>
                <a:lnTo>
                  <a:pt x="1082504" y="27457"/>
                </a:lnTo>
                <a:lnTo>
                  <a:pt x="1059100" y="4087"/>
                </a:lnTo>
                <a:close/>
              </a:path>
              <a:path w="1198245" h="285750">
                <a:moveTo>
                  <a:pt x="1040445" y="274241"/>
                </a:moveTo>
                <a:lnTo>
                  <a:pt x="1007301" y="274241"/>
                </a:lnTo>
                <a:lnTo>
                  <a:pt x="1007301" y="285257"/>
                </a:lnTo>
                <a:lnTo>
                  <a:pt x="1040445" y="285257"/>
                </a:lnTo>
                <a:lnTo>
                  <a:pt x="1040445" y="274241"/>
                </a:lnTo>
                <a:close/>
              </a:path>
              <a:path w="1198245" h="285750">
                <a:moveTo>
                  <a:pt x="996253" y="274241"/>
                </a:moveTo>
                <a:lnTo>
                  <a:pt x="963109" y="274241"/>
                </a:lnTo>
                <a:lnTo>
                  <a:pt x="963109" y="285257"/>
                </a:lnTo>
                <a:lnTo>
                  <a:pt x="996253" y="285257"/>
                </a:lnTo>
                <a:lnTo>
                  <a:pt x="996253" y="274241"/>
                </a:lnTo>
                <a:close/>
              </a:path>
              <a:path w="1198245" h="285750">
                <a:moveTo>
                  <a:pt x="952061" y="274241"/>
                </a:moveTo>
                <a:lnTo>
                  <a:pt x="918917" y="274241"/>
                </a:lnTo>
                <a:lnTo>
                  <a:pt x="918917" y="285257"/>
                </a:lnTo>
                <a:lnTo>
                  <a:pt x="952061" y="285257"/>
                </a:lnTo>
                <a:lnTo>
                  <a:pt x="952061" y="274241"/>
                </a:lnTo>
                <a:close/>
              </a:path>
              <a:path w="1198245" h="285750">
                <a:moveTo>
                  <a:pt x="907869" y="274241"/>
                </a:moveTo>
                <a:lnTo>
                  <a:pt x="874725" y="274241"/>
                </a:lnTo>
                <a:lnTo>
                  <a:pt x="874725" y="285257"/>
                </a:lnTo>
                <a:lnTo>
                  <a:pt x="907869" y="285257"/>
                </a:lnTo>
                <a:lnTo>
                  <a:pt x="907869" y="274241"/>
                </a:lnTo>
                <a:close/>
              </a:path>
              <a:path w="1198245" h="285750">
                <a:moveTo>
                  <a:pt x="863677" y="274241"/>
                </a:moveTo>
                <a:lnTo>
                  <a:pt x="830534" y="274241"/>
                </a:lnTo>
                <a:lnTo>
                  <a:pt x="830534" y="285257"/>
                </a:lnTo>
                <a:lnTo>
                  <a:pt x="863677" y="285257"/>
                </a:lnTo>
                <a:lnTo>
                  <a:pt x="863677" y="274241"/>
                </a:lnTo>
                <a:close/>
              </a:path>
              <a:path w="1198245" h="285750">
                <a:moveTo>
                  <a:pt x="819486" y="274241"/>
                </a:moveTo>
                <a:lnTo>
                  <a:pt x="786342" y="274241"/>
                </a:lnTo>
                <a:lnTo>
                  <a:pt x="786342" y="285257"/>
                </a:lnTo>
                <a:lnTo>
                  <a:pt x="819486" y="285257"/>
                </a:lnTo>
                <a:lnTo>
                  <a:pt x="819486" y="274241"/>
                </a:lnTo>
                <a:close/>
              </a:path>
              <a:path w="1198245" h="285750">
                <a:moveTo>
                  <a:pt x="775294" y="274241"/>
                </a:moveTo>
                <a:lnTo>
                  <a:pt x="742150" y="274241"/>
                </a:lnTo>
                <a:lnTo>
                  <a:pt x="742150" y="285257"/>
                </a:lnTo>
                <a:lnTo>
                  <a:pt x="775294" y="285257"/>
                </a:lnTo>
                <a:lnTo>
                  <a:pt x="775294" y="274241"/>
                </a:lnTo>
                <a:close/>
              </a:path>
              <a:path w="1198245" h="285750">
                <a:moveTo>
                  <a:pt x="731102" y="274241"/>
                </a:moveTo>
                <a:lnTo>
                  <a:pt x="697958" y="274241"/>
                </a:lnTo>
                <a:lnTo>
                  <a:pt x="697958" y="285257"/>
                </a:lnTo>
                <a:lnTo>
                  <a:pt x="731102" y="285257"/>
                </a:lnTo>
                <a:lnTo>
                  <a:pt x="731102" y="274241"/>
                </a:lnTo>
                <a:close/>
              </a:path>
              <a:path w="1198245" h="285750">
                <a:moveTo>
                  <a:pt x="686910" y="274241"/>
                </a:moveTo>
                <a:lnTo>
                  <a:pt x="653767" y="274241"/>
                </a:lnTo>
                <a:lnTo>
                  <a:pt x="653767" y="285257"/>
                </a:lnTo>
                <a:lnTo>
                  <a:pt x="686910" y="285257"/>
                </a:lnTo>
                <a:lnTo>
                  <a:pt x="686910" y="274241"/>
                </a:lnTo>
                <a:close/>
              </a:path>
              <a:path w="1198245" h="285750">
                <a:moveTo>
                  <a:pt x="642719" y="274241"/>
                </a:moveTo>
                <a:lnTo>
                  <a:pt x="609575" y="274241"/>
                </a:lnTo>
                <a:lnTo>
                  <a:pt x="609575" y="285257"/>
                </a:lnTo>
                <a:lnTo>
                  <a:pt x="642719" y="285257"/>
                </a:lnTo>
                <a:lnTo>
                  <a:pt x="642719" y="274241"/>
                </a:lnTo>
                <a:close/>
              </a:path>
              <a:path w="1198245" h="285750">
                <a:moveTo>
                  <a:pt x="598527" y="274241"/>
                </a:moveTo>
                <a:lnTo>
                  <a:pt x="565383" y="274241"/>
                </a:lnTo>
                <a:lnTo>
                  <a:pt x="565383" y="285257"/>
                </a:lnTo>
                <a:lnTo>
                  <a:pt x="598527" y="285257"/>
                </a:lnTo>
                <a:lnTo>
                  <a:pt x="598527" y="274241"/>
                </a:lnTo>
                <a:close/>
              </a:path>
              <a:path w="1198245" h="285750">
                <a:moveTo>
                  <a:pt x="554335" y="274241"/>
                </a:moveTo>
                <a:lnTo>
                  <a:pt x="521191" y="274241"/>
                </a:lnTo>
                <a:lnTo>
                  <a:pt x="521191" y="285257"/>
                </a:lnTo>
                <a:lnTo>
                  <a:pt x="554335" y="285257"/>
                </a:lnTo>
                <a:lnTo>
                  <a:pt x="554335" y="274241"/>
                </a:lnTo>
                <a:close/>
              </a:path>
              <a:path w="1198245" h="285750">
                <a:moveTo>
                  <a:pt x="510143" y="274241"/>
                </a:moveTo>
                <a:lnTo>
                  <a:pt x="476999" y="274241"/>
                </a:lnTo>
                <a:lnTo>
                  <a:pt x="476999" y="285257"/>
                </a:lnTo>
                <a:lnTo>
                  <a:pt x="510143" y="285257"/>
                </a:lnTo>
                <a:lnTo>
                  <a:pt x="510143" y="274241"/>
                </a:lnTo>
                <a:close/>
              </a:path>
              <a:path w="1198245" h="285750">
                <a:moveTo>
                  <a:pt x="465951" y="274241"/>
                </a:moveTo>
                <a:lnTo>
                  <a:pt x="432808" y="274241"/>
                </a:lnTo>
                <a:lnTo>
                  <a:pt x="432808" y="285257"/>
                </a:lnTo>
                <a:lnTo>
                  <a:pt x="465951" y="285257"/>
                </a:lnTo>
                <a:lnTo>
                  <a:pt x="465951" y="274241"/>
                </a:lnTo>
                <a:close/>
              </a:path>
              <a:path w="1198245" h="285750">
                <a:moveTo>
                  <a:pt x="421760" y="274241"/>
                </a:moveTo>
                <a:lnTo>
                  <a:pt x="388616" y="274241"/>
                </a:lnTo>
                <a:lnTo>
                  <a:pt x="388616" y="285257"/>
                </a:lnTo>
                <a:lnTo>
                  <a:pt x="421760" y="285257"/>
                </a:lnTo>
                <a:lnTo>
                  <a:pt x="421760" y="274241"/>
                </a:lnTo>
                <a:close/>
              </a:path>
              <a:path w="1198245" h="285750">
                <a:moveTo>
                  <a:pt x="377568" y="274241"/>
                </a:moveTo>
                <a:lnTo>
                  <a:pt x="344424" y="274241"/>
                </a:lnTo>
                <a:lnTo>
                  <a:pt x="344424" y="285257"/>
                </a:lnTo>
                <a:lnTo>
                  <a:pt x="377568" y="285257"/>
                </a:lnTo>
                <a:lnTo>
                  <a:pt x="377568" y="274241"/>
                </a:lnTo>
                <a:close/>
              </a:path>
              <a:path w="1198245" h="285750">
                <a:moveTo>
                  <a:pt x="333376" y="274241"/>
                </a:moveTo>
                <a:lnTo>
                  <a:pt x="300232" y="274241"/>
                </a:lnTo>
                <a:lnTo>
                  <a:pt x="300232" y="285257"/>
                </a:lnTo>
                <a:lnTo>
                  <a:pt x="333376" y="285257"/>
                </a:lnTo>
                <a:lnTo>
                  <a:pt x="333376" y="274241"/>
                </a:lnTo>
                <a:close/>
              </a:path>
              <a:path w="1198245" h="285750">
                <a:moveTo>
                  <a:pt x="289184" y="274241"/>
                </a:moveTo>
                <a:lnTo>
                  <a:pt x="256040" y="274241"/>
                </a:lnTo>
                <a:lnTo>
                  <a:pt x="256040" y="285257"/>
                </a:lnTo>
                <a:lnTo>
                  <a:pt x="289184" y="285257"/>
                </a:lnTo>
                <a:lnTo>
                  <a:pt x="289184" y="274241"/>
                </a:lnTo>
                <a:close/>
              </a:path>
              <a:path w="1198245" h="285750">
                <a:moveTo>
                  <a:pt x="244993" y="274241"/>
                </a:moveTo>
                <a:lnTo>
                  <a:pt x="211849" y="274241"/>
                </a:lnTo>
                <a:lnTo>
                  <a:pt x="211849" y="285257"/>
                </a:lnTo>
                <a:lnTo>
                  <a:pt x="244993" y="285257"/>
                </a:lnTo>
                <a:lnTo>
                  <a:pt x="244993" y="274241"/>
                </a:lnTo>
                <a:close/>
              </a:path>
              <a:path w="1198245" h="285750">
                <a:moveTo>
                  <a:pt x="200801" y="274241"/>
                </a:moveTo>
                <a:lnTo>
                  <a:pt x="167657" y="274241"/>
                </a:lnTo>
                <a:lnTo>
                  <a:pt x="167657" y="285257"/>
                </a:lnTo>
                <a:lnTo>
                  <a:pt x="200801" y="285257"/>
                </a:lnTo>
                <a:lnTo>
                  <a:pt x="200801" y="274241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298121" y="161548"/>
            <a:ext cx="105813" cy="1055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7323210" y="167757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4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84859" y="3980688"/>
            <a:ext cx="192024" cy="2468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01040" y="4198620"/>
            <a:ext cx="360045" cy="142240"/>
          </a:xfrm>
          <a:custGeom>
            <a:avLst/>
            <a:gdLst/>
            <a:ahLst/>
            <a:cxnLst/>
            <a:rect l="l" t="t" r="r" b="b"/>
            <a:pathLst>
              <a:path w="360044" h="142239">
                <a:moveTo>
                  <a:pt x="121767" y="0"/>
                </a:moveTo>
                <a:lnTo>
                  <a:pt x="63690" y="20573"/>
                </a:lnTo>
                <a:lnTo>
                  <a:pt x="37464" y="31749"/>
                </a:lnTo>
                <a:lnTo>
                  <a:pt x="26225" y="37972"/>
                </a:lnTo>
                <a:lnTo>
                  <a:pt x="20599" y="46608"/>
                </a:lnTo>
                <a:lnTo>
                  <a:pt x="11861" y="57784"/>
                </a:lnTo>
                <a:lnTo>
                  <a:pt x="5613" y="72135"/>
                </a:lnTo>
                <a:lnTo>
                  <a:pt x="0" y="86994"/>
                </a:lnTo>
                <a:lnTo>
                  <a:pt x="0" y="109981"/>
                </a:lnTo>
                <a:lnTo>
                  <a:pt x="75552" y="132968"/>
                </a:lnTo>
                <a:lnTo>
                  <a:pt x="127381" y="138683"/>
                </a:lnTo>
                <a:lnTo>
                  <a:pt x="179831" y="141731"/>
                </a:lnTo>
                <a:lnTo>
                  <a:pt x="231660" y="138683"/>
                </a:lnTo>
                <a:lnTo>
                  <a:pt x="284111" y="132968"/>
                </a:lnTo>
                <a:lnTo>
                  <a:pt x="327825" y="121157"/>
                </a:lnTo>
                <a:lnTo>
                  <a:pt x="344678" y="115569"/>
                </a:lnTo>
                <a:lnTo>
                  <a:pt x="359663" y="109981"/>
                </a:lnTo>
                <a:lnTo>
                  <a:pt x="359663" y="101345"/>
                </a:lnTo>
                <a:lnTo>
                  <a:pt x="206057" y="101345"/>
                </a:lnTo>
                <a:lnTo>
                  <a:pt x="204768" y="98170"/>
                </a:lnTo>
                <a:lnTo>
                  <a:pt x="156730" y="98170"/>
                </a:lnTo>
                <a:lnTo>
                  <a:pt x="144868" y="72135"/>
                </a:lnTo>
                <a:lnTo>
                  <a:pt x="133629" y="43560"/>
                </a:lnTo>
                <a:lnTo>
                  <a:pt x="121767" y="0"/>
                </a:lnTo>
                <a:close/>
              </a:path>
              <a:path w="360044" h="142239">
                <a:moveTo>
                  <a:pt x="240398" y="0"/>
                </a:moveTo>
                <a:lnTo>
                  <a:pt x="226034" y="46608"/>
                </a:lnTo>
                <a:lnTo>
                  <a:pt x="217297" y="72135"/>
                </a:lnTo>
                <a:lnTo>
                  <a:pt x="206057" y="101345"/>
                </a:lnTo>
                <a:lnTo>
                  <a:pt x="359663" y="101345"/>
                </a:lnTo>
                <a:lnTo>
                  <a:pt x="359663" y="86994"/>
                </a:lnTo>
                <a:lnTo>
                  <a:pt x="353415" y="72135"/>
                </a:lnTo>
                <a:lnTo>
                  <a:pt x="347802" y="57784"/>
                </a:lnTo>
                <a:lnTo>
                  <a:pt x="339051" y="46608"/>
                </a:lnTo>
                <a:lnTo>
                  <a:pt x="333438" y="40385"/>
                </a:lnTo>
                <a:lnTo>
                  <a:pt x="321576" y="31749"/>
                </a:lnTo>
                <a:lnTo>
                  <a:pt x="295973" y="20573"/>
                </a:lnTo>
                <a:lnTo>
                  <a:pt x="240398" y="0"/>
                </a:lnTo>
                <a:close/>
              </a:path>
              <a:path w="360044" h="142239">
                <a:moveTo>
                  <a:pt x="162344" y="34797"/>
                </a:moveTo>
                <a:lnTo>
                  <a:pt x="156730" y="40385"/>
                </a:lnTo>
                <a:lnTo>
                  <a:pt x="156730" y="49148"/>
                </a:lnTo>
                <a:lnTo>
                  <a:pt x="159219" y="60959"/>
                </a:lnTo>
                <a:lnTo>
                  <a:pt x="165468" y="72135"/>
                </a:lnTo>
                <a:lnTo>
                  <a:pt x="156730" y="98170"/>
                </a:lnTo>
                <a:lnTo>
                  <a:pt x="204768" y="98170"/>
                </a:lnTo>
                <a:lnTo>
                  <a:pt x="194195" y="72135"/>
                </a:lnTo>
                <a:lnTo>
                  <a:pt x="202933" y="60959"/>
                </a:lnTo>
                <a:lnTo>
                  <a:pt x="206057" y="49148"/>
                </a:lnTo>
                <a:lnTo>
                  <a:pt x="202933" y="40385"/>
                </a:lnTo>
                <a:lnTo>
                  <a:pt x="200509" y="37972"/>
                </a:lnTo>
                <a:lnTo>
                  <a:pt x="179831" y="37972"/>
                </a:lnTo>
                <a:lnTo>
                  <a:pt x="162344" y="34797"/>
                </a:lnTo>
                <a:close/>
              </a:path>
              <a:path w="360044" h="142239">
                <a:moveTo>
                  <a:pt x="197319" y="34797"/>
                </a:moveTo>
                <a:lnTo>
                  <a:pt x="188569" y="37972"/>
                </a:lnTo>
                <a:lnTo>
                  <a:pt x="200509" y="37972"/>
                </a:lnTo>
                <a:lnTo>
                  <a:pt x="197319" y="34797"/>
                </a:lnTo>
                <a:close/>
              </a:path>
            </a:pathLst>
          </a:custGeom>
          <a:solidFill>
            <a:srgbClr val="4546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05612" y="2266188"/>
            <a:ext cx="348996" cy="3962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11173841" y="6555545"/>
            <a:ext cx="2571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79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16802" y="2186177"/>
            <a:ext cx="4840605" cy="3754120"/>
          </a:xfrm>
          <a:custGeom>
            <a:avLst/>
            <a:gdLst/>
            <a:ahLst/>
            <a:cxnLst/>
            <a:rect l="l" t="t" r="r" b="b"/>
            <a:pathLst>
              <a:path w="4840605" h="3754120">
                <a:moveTo>
                  <a:pt x="4840224" y="0"/>
                </a:moveTo>
                <a:lnTo>
                  <a:pt x="1097279" y="0"/>
                </a:lnTo>
                <a:lnTo>
                  <a:pt x="0" y="1876806"/>
                </a:lnTo>
                <a:lnTo>
                  <a:pt x="1097279" y="3753612"/>
                </a:lnTo>
                <a:lnTo>
                  <a:pt x="4840224" y="3753612"/>
                </a:lnTo>
                <a:lnTo>
                  <a:pt x="4840224" y="0"/>
                </a:lnTo>
                <a:close/>
              </a:path>
            </a:pathLst>
          </a:custGeom>
          <a:ln w="19812">
            <a:solidFill>
              <a:srgbClr val="385D8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7527" y="232409"/>
            <a:ext cx="46158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dirty="0">
                <a:latin typeface="Arial"/>
                <a:cs typeface="Arial"/>
              </a:rPr>
              <a:t>Governance </a:t>
            </a:r>
            <a:r>
              <a:rPr dirty="0"/>
              <a:t>dell'Istituzione</a:t>
            </a:r>
            <a:r>
              <a:rPr spc="-120" dirty="0"/>
              <a:t> </a:t>
            </a:r>
            <a:r>
              <a:rPr dirty="0"/>
              <a:t>scolastica</a:t>
            </a:r>
          </a:p>
        </p:txBody>
      </p:sp>
      <p:sp>
        <p:nvSpPr>
          <p:cNvPr id="8" name="object 8"/>
          <p:cNvSpPr/>
          <p:nvPr/>
        </p:nvSpPr>
        <p:spPr>
          <a:xfrm>
            <a:off x="7895843" y="3285744"/>
            <a:ext cx="3230880" cy="684530"/>
          </a:xfrm>
          <a:custGeom>
            <a:avLst/>
            <a:gdLst/>
            <a:ahLst/>
            <a:cxnLst/>
            <a:rect l="l" t="t" r="r" b="b"/>
            <a:pathLst>
              <a:path w="3230879" h="684529">
                <a:moveTo>
                  <a:pt x="3116833" y="0"/>
                </a:moveTo>
                <a:lnTo>
                  <a:pt x="114046" y="0"/>
                </a:lnTo>
                <a:lnTo>
                  <a:pt x="69651" y="8961"/>
                </a:lnTo>
                <a:lnTo>
                  <a:pt x="33401" y="33400"/>
                </a:lnTo>
                <a:lnTo>
                  <a:pt x="8961" y="69651"/>
                </a:lnTo>
                <a:lnTo>
                  <a:pt x="0" y="114045"/>
                </a:lnTo>
                <a:lnTo>
                  <a:pt x="0" y="570229"/>
                </a:lnTo>
                <a:lnTo>
                  <a:pt x="8961" y="614624"/>
                </a:lnTo>
                <a:lnTo>
                  <a:pt x="33400" y="650874"/>
                </a:lnTo>
                <a:lnTo>
                  <a:pt x="69651" y="675314"/>
                </a:lnTo>
                <a:lnTo>
                  <a:pt x="114046" y="684275"/>
                </a:lnTo>
                <a:lnTo>
                  <a:pt x="3116833" y="684275"/>
                </a:lnTo>
                <a:lnTo>
                  <a:pt x="3161228" y="675314"/>
                </a:lnTo>
                <a:lnTo>
                  <a:pt x="3197479" y="650874"/>
                </a:lnTo>
                <a:lnTo>
                  <a:pt x="3221918" y="614624"/>
                </a:lnTo>
                <a:lnTo>
                  <a:pt x="3230879" y="570229"/>
                </a:lnTo>
                <a:lnTo>
                  <a:pt x="3230879" y="114045"/>
                </a:lnTo>
                <a:lnTo>
                  <a:pt x="3221918" y="69651"/>
                </a:lnTo>
                <a:lnTo>
                  <a:pt x="3197479" y="33400"/>
                </a:lnTo>
                <a:lnTo>
                  <a:pt x="3161228" y="8961"/>
                </a:lnTo>
                <a:lnTo>
                  <a:pt x="3116833" y="0"/>
                </a:lnTo>
                <a:close/>
              </a:path>
            </a:pathLst>
          </a:custGeom>
          <a:solidFill>
            <a:srgbClr val="B7DE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462009" y="3502228"/>
            <a:ext cx="239839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Docenti collaboratori del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525511" y="3285744"/>
            <a:ext cx="684530" cy="684530"/>
          </a:xfrm>
          <a:custGeom>
            <a:avLst/>
            <a:gdLst/>
            <a:ahLst/>
            <a:cxnLst/>
            <a:rect l="l" t="t" r="r" b="b"/>
            <a:pathLst>
              <a:path w="684529" h="684529">
                <a:moveTo>
                  <a:pt x="342138" y="0"/>
                </a:moveTo>
                <a:lnTo>
                  <a:pt x="295708" y="3122"/>
                </a:lnTo>
                <a:lnTo>
                  <a:pt x="251177" y="12220"/>
                </a:lnTo>
                <a:lnTo>
                  <a:pt x="208954" y="26884"/>
                </a:lnTo>
                <a:lnTo>
                  <a:pt x="169446" y="46707"/>
                </a:lnTo>
                <a:lnTo>
                  <a:pt x="133059" y="71283"/>
                </a:lnTo>
                <a:lnTo>
                  <a:pt x="100203" y="100202"/>
                </a:lnTo>
                <a:lnTo>
                  <a:pt x="71283" y="133059"/>
                </a:lnTo>
                <a:lnTo>
                  <a:pt x="46707" y="169446"/>
                </a:lnTo>
                <a:lnTo>
                  <a:pt x="26884" y="208954"/>
                </a:lnTo>
                <a:lnTo>
                  <a:pt x="12220" y="251177"/>
                </a:lnTo>
                <a:lnTo>
                  <a:pt x="3122" y="295708"/>
                </a:lnTo>
                <a:lnTo>
                  <a:pt x="0" y="342137"/>
                </a:lnTo>
                <a:lnTo>
                  <a:pt x="3122" y="388567"/>
                </a:lnTo>
                <a:lnTo>
                  <a:pt x="12220" y="433098"/>
                </a:lnTo>
                <a:lnTo>
                  <a:pt x="26884" y="475321"/>
                </a:lnTo>
                <a:lnTo>
                  <a:pt x="46707" y="514829"/>
                </a:lnTo>
                <a:lnTo>
                  <a:pt x="71283" y="551216"/>
                </a:lnTo>
                <a:lnTo>
                  <a:pt x="100203" y="584072"/>
                </a:lnTo>
                <a:lnTo>
                  <a:pt x="133059" y="612992"/>
                </a:lnTo>
                <a:lnTo>
                  <a:pt x="169446" y="637568"/>
                </a:lnTo>
                <a:lnTo>
                  <a:pt x="208954" y="657391"/>
                </a:lnTo>
                <a:lnTo>
                  <a:pt x="251177" y="672055"/>
                </a:lnTo>
                <a:lnTo>
                  <a:pt x="295708" y="681153"/>
                </a:lnTo>
                <a:lnTo>
                  <a:pt x="342138" y="684275"/>
                </a:lnTo>
                <a:lnTo>
                  <a:pt x="388567" y="681153"/>
                </a:lnTo>
                <a:lnTo>
                  <a:pt x="433098" y="672055"/>
                </a:lnTo>
                <a:lnTo>
                  <a:pt x="475321" y="657391"/>
                </a:lnTo>
                <a:lnTo>
                  <a:pt x="514829" y="637568"/>
                </a:lnTo>
                <a:lnTo>
                  <a:pt x="551216" y="612992"/>
                </a:lnTo>
                <a:lnTo>
                  <a:pt x="584073" y="584072"/>
                </a:lnTo>
                <a:lnTo>
                  <a:pt x="612992" y="551216"/>
                </a:lnTo>
                <a:lnTo>
                  <a:pt x="637568" y="514829"/>
                </a:lnTo>
                <a:lnTo>
                  <a:pt x="657391" y="475321"/>
                </a:lnTo>
                <a:lnTo>
                  <a:pt x="672055" y="433098"/>
                </a:lnTo>
                <a:lnTo>
                  <a:pt x="681153" y="388567"/>
                </a:lnTo>
                <a:lnTo>
                  <a:pt x="684276" y="342137"/>
                </a:lnTo>
                <a:lnTo>
                  <a:pt x="681153" y="295708"/>
                </a:lnTo>
                <a:lnTo>
                  <a:pt x="672055" y="251177"/>
                </a:lnTo>
                <a:lnTo>
                  <a:pt x="657391" y="208954"/>
                </a:lnTo>
                <a:lnTo>
                  <a:pt x="637568" y="169446"/>
                </a:lnTo>
                <a:lnTo>
                  <a:pt x="612992" y="133059"/>
                </a:lnTo>
                <a:lnTo>
                  <a:pt x="584073" y="100202"/>
                </a:lnTo>
                <a:lnTo>
                  <a:pt x="551216" y="71283"/>
                </a:lnTo>
                <a:lnTo>
                  <a:pt x="514829" y="46707"/>
                </a:lnTo>
                <a:lnTo>
                  <a:pt x="475321" y="26884"/>
                </a:lnTo>
                <a:lnTo>
                  <a:pt x="433098" y="12220"/>
                </a:lnTo>
                <a:lnTo>
                  <a:pt x="388567" y="3122"/>
                </a:lnTo>
                <a:lnTo>
                  <a:pt x="3421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25511" y="3285744"/>
            <a:ext cx="684530" cy="684530"/>
          </a:xfrm>
          <a:custGeom>
            <a:avLst/>
            <a:gdLst/>
            <a:ahLst/>
            <a:cxnLst/>
            <a:rect l="l" t="t" r="r" b="b"/>
            <a:pathLst>
              <a:path w="684529" h="684529">
                <a:moveTo>
                  <a:pt x="0" y="342137"/>
                </a:moveTo>
                <a:lnTo>
                  <a:pt x="3122" y="295708"/>
                </a:lnTo>
                <a:lnTo>
                  <a:pt x="12220" y="251177"/>
                </a:lnTo>
                <a:lnTo>
                  <a:pt x="26884" y="208954"/>
                </a:lnTo>
                <a:lnTo>
                  <a:pt x="46707" y="169446"/>
                </a:lnTo>
                <a:lnTo>
                  <a:pt x="71283" y="133059"/>
                </a:lnTo>
                <a:lnTo>
                  <a:pt x="100203" y="100202"/>
                </a:lnTo>
                <a:lnTo>
                  <a:pt x="133059" y="71283"/>
                </a:lnTo>
                <a:lnTo>
                  <a:pt x="169446" y="46707"/>
                </a:lnTo>
                <a:lnTo>
                  <a:pt x="208954" y="26884"/>
                </a:lnTo>
                <a:lnTo>
                  <a:pt x="251177" y="12220"/>
                </a:lnTo>
                <a:lnTo>
                  <a:pt x="295708" y="3122"/>
                </a:lnTo>
                <a:lnTo>
                  <a:pt x="342138" y="0"/>
                </a:lnTo>
                <a:lnTo>
                  <a:pt x="388567" y="3122"/>
                </a:lnTo>
                <a:lnTo>
                  <a:pt x="433098" y="12220"/>
                </a:lnTo>
                <a:lnTo>
                  <a:pt x="475321" y="26884"/>
                </a:lnTo>
                <a:lnTo>
                  <a:pt x="514829" y="46707"/>
                </a:lnTo>
                <a:lnTo>
                  <a:pt x="551216" y="71283"/>
                </a:lnTo>
                <a:lnTo>
                  <a:pt x="584073" y="100202"/>
                </a:lnTo>
                <a:lnTo>
                  <a:pt x="612992" y="133059"/>
                </a:lnTo>
                <a:lnTo>
                  <a:pt x="637568" y="169446"/>
                </a:lnTo>
                <a:lnTo>
                  <a:pt x="657391" y="208954"/>
                </a:lnTo>
                <a:lnTo>
                  <a:pt x="672055" y="251177"/>
                </a:lnTo>
                <a:lnTo>
                  <a:pt x="681153" y="295708"/>
                </a:lnTo>
                <a:lnTo>
                  <a:pt x="684276" y="342137"/>
                </a:lnTo>
                <a:lnTo>
                  <a:pt x="681153" y="388567"/>
                </a:lnTo>
                <a:lnTo>
                  <a:pt x="672055" y="433098"/>
                </a:lnTo>
                <a:lnTo>
                  <a:pt x="657391" y="475321"/>
                </a:lnTo>
                <a:lnTo>
                  <a:pt x="637568" y="514829"/>
                </a:lnTo>
                <a:lnTo>
                  <a:pt x="612992" y="551216"/>
                </a:lnTo>
                <a:lnTo>
                  <a:pt x="584073" y="584072"/>
                </a:lnTo>
                <a:lnTo>
                  <a:pt x="551216" y="612992"/>
                </a:lnTo>
                <a:lnTo>
                  <a:pt x="514829" y="637568"/>
                </a:lnTo>
                <a:lnTo>
                  <a:pt x="475321" y="657391"/>
                </a:lnTo>
                <a:lnTo>
                  <a:pt x="433098" y="672055"/>
                </a:lnTo>
                <a:lnTo>
                  <a:pt x="388567" y="681153"/>
                </a:lnTo>
                <a:lnTo>
                  <a:pt x="342138" y="684275"/>
                </a:lnTo>
                <a:lnTo>
                  <a:pt x="295708" y="681153"/>
                </a:lnTo>
                <a:lnTo>
                  <a:pt x="251177" y="672055"/>
                </a:lnTo>
                <a:lnTo>
                  <a:pt x="208954" y="657391"/>
                </a:lnTo>
                <a:lnTo>
                  <a:pt x="169446" y="637568"/>
                </a:lnTo>
                <a:lnTo>
                  <a:pt x="133059" y="612992"/>
                </a:lnTo>
                <a:lnTo>
                  <a:pt x="100202" y="584072"/>
                </a:lnTo>
                <a:lnTo>
                  <a:pt x="71283" y="551216"/>
                </a:lnTo>
                <a:lnTo>
                  <a:pt x="46707" y="514829"/>
                </a:lnTo>
                <a:lnTo>
                  <a:pt x="26884" y="475321"/>
                </a:lnTo>
                <a:lnTo>
                  <a:pt x="12220" y="433098"/>
                </a:lnTo>
                <a:lnTo>
                  <a:pt x="3122" y="388567"/>
                </a:lnTo>
                <a:lnTo>
                  <a:pt x="0" y="342137"/>
                </a:lnTo>
                <a:close/>
              </a:path>
            </a:pathLst>
          </a:custGeom>
          <a:ln w="57912">
            <a:solidFill>
              <a:srgbClr val="B7DE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32776" y="3412235"/>
            <a:ext cx="67055" cy="777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49183" y="3412235"/>
            <a:ext cx="67056" cy="777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71816" y="3496055"/>
            <a:ext cx="396240" cy="326390"/>
          </a:xfrm>
          <a:custGeom>
            <a:avLst/>
            <a:gdLst/>
            <a:ahLst/>
            <a:cxnLst/>
            <a:rect l="l" t="t" r="r" b="b"/>
            <a:pathLst>
              <a:path w="396240" h="326389">
                <a:moveTo>
                  <a:pt x="184725" y="93726"/>
                </a:moveTo>
                <a:lnTo>
                  <a:pt x="55625" y="93726"/>
                </a:lnTo>
                <a:lnTo>
                  <a:pt x="61143" y="172720"/>
                </a:lnTo>
                <a:lnTo>
                  <a:pt x="61213" y="176022"/>
                </a:lnTo>
                <a:lnTo>
                  <a:pt x="64515" y="176022"/>
                </a:lnTo>
                <a:lnTo>
                  <a:pt x="67944" y="326136"/>
                </a:lnTo>
                <a:lnTo>
                  <a:pt x="111251" y="326136"/>
                </a:lnTo>
                <a:lnTo>
                  <a:pt x="111251" y="170434"/>
                </a:lnTo>
                <a:lnTo>
                  <a:pt x="143636" y="170434"/>
                </a:lnTo>
                <a:lnTo>
                  <a:pt x="143636" y="169291"/>
                </a:lnTo>
                <a:lnTo>
                  <a:pt x="152526" y="167005"/>
                </a:lnTo>
                <a:lnTo>
                  <a:pt x="146938" y="119634"/>
                </a:lnTo>
                <a:lnTo>
                  <a:pt x="386260" y="119634"/>
                </a:lnTo>
                <a:lnTo>
                  <a:pt x="393953" y="102743"/>
                </a:lnTo>
                <a:lnTo>
                  <a:pt x="199262" y="102743"/>
                </a:lnTo>
                <a:lnTo>
                  <a:pt x="184725" y="93726"/>
                </a:lnTo>
                <a:close/>
              </a:path>
              <a:path w="396240" h="326389">
                <a:moveTo>
                  <a:pt x="143636" y="170434"/>
                </a:moveTo>
                <a:lnTo>
                  <a:pt x="119125" y="170434"/>
                </a:lnTo>
                <a:lnTo>
                  <a:pt x="120268" y="326136"/>
                </a:lnTo>
                <a:lnTo>
                  <a:pt x="143636" y="326136"/>
                </a:lnTo>
                <a:lnTo>
                  <a:pt x="143636" y="170434"/>
                </a:lnTo>
                <a:close/>
              </a:path>
              <a:path w="396240" h="326389">
                <a:moveTo>
                  <a:pt x="386260" y="119634"/>
                </a:moveTo>
                <a:lnTo>
                  <a:pt x="257048" y="119634"/>
                </a:lnTo>
                <a:lnTo>
                  <a:pt x="252602" y="167005"/>
                </a:lnTo>
                <a:lnTo>
                  <a:pt x="261619" y="169291"/>
                </a:lnTo>
                <a:lnTo>
                  <a:pt x="262635" y="326136"/>
                </a:lnTo>
                <a:lnTo>
                  <a:pt x="286003" y="326136"/>
                </a:lnTo>
                <a:lnTo>
                  <a:pt x="286003" y="170434"/>
                </a:lnTo>
                <a:lnTo>
                  <a:pt x="363123" y="170434"/>
                </a:lnTo>
                <a:lnTo>
                  <a:pt x="386260" y="119634"/>
                </a:lnTo>
                <a:close/>
              </a:path>
              <a:path w="396240" h="326389">
                <a:moveTo>
                  <a:pt x="343915" y="170434"/>
                </a:moveTo>
                <a:lnTo>
                  <a:pt x="292734" y="170434"/>
                </a:lnTo>
                <a:lnTo>
                  <a:pt x="298323" y="326136"/>
                </a:lnTo>
                <a:lnTo>
                  <a:pt x="340613" y="326136"/>
                </a:lnTo>
                <a:lnTo>
                  <a:pt x="341756" y="245999"/>
                </a:lnTo>
                <a:lnTo>
                  <a:pt x="340613" y="176022"/>
                </a:lnTo>
                <a:lnTo>
                  <a:pt x="343915" y="176022"/>
                </a:lnTo>
                <a:lnTo>
                  <a:pt x="343915" y="170434"/>
                </a:lnTo>
                <a:close/>
              </a:path>
              <a:path w="396240" h="326389">
                <a:moveTo>
                  <a:pt x="89026" y="0"/>
                </a:moveTo>
                <a:lnTo>
                  <a:pt x="67944" y="3429"/>
                </a:lnTo>
                <a:lnTo>
                  <a:pt x="62356" y="3429"/>
                </a:lnTo>
                <a:lnTo>
                  <a:pt x="57911" y="5588"/>
                </a:lnTo>
                <a:lnTo>
                  <a:pt x="53466" y="6731"/>
                </a:lnTo>
                <a:lnTo>
                  <a:pt x="52324" y="12446"/>
                </a:lnTo>
                <a:lnTo>
                  <a:pt x="50037" y="15748"/>
                </a:lnTo>
                <a:lnTo>
                  <a:pt x="15620" y="86868"/>
                </a:lnTo>
                <a:lnTo>
                  <a:pt x="10032" y="111760"/>
                </a:lnTo>
                <a:lnTo>
                  <a:pt x="6730" y="133223"/>
                </a:lnTo>
                <a:lnTo>
                  <a:pt x="0" y="172720"/>
                </a:lnTo>
                <a:lnTo>
                  <a:pt x="45592" y="178308"/>
                </a:lnTo>
                <a:lnTo>
                  <a:pt x="49022" y="136525"/>
                </a:lnTo>
                <a:lnTo>
                  <a:pt x="52324" y="104902"/>
                </a:lnTo>
                <a:lnTo>
                  <a:pt x="55625" y="93726"/>
                </a:lnTo>
                <a:lnTo>
                  <a:pt x="184725" y="93726"/>
                </a:lnTo>
                <a:lnTo>
                  <a:pt x="168344" y="83566"/>
                </a:lnTo>
                <a:lnTo>
                  <a:pt x="106806" y="83566"/>
                </a:lnTo>
                <a:lnTo>
                  <a:pt x="89026" y="33909"/>
                </a:lnTo>
                <a:lnTo>
                  <a:pt x="92328" y="19177"/>
                </a:lnTo>
                <a:lnTo>
                  <a:pt x="82423" y="12446"/>
                </a:lnTo>
                <a:lnTo>
                  <a:pt x="89026" y="0"/>
                </a:lnTo>
                <a:close/>
              </a:path>
              <a:path w="396240" h="326389">
                <a:moveTo>
                  <a:pt x="363123" y="170434"/>
                </a:moveTo>
                <a:lnTo>
                  <a:pt x="343915" y="170434"/>
                </a:lnTo>
                <a:lnTo>
                  <a:pt x="359536" y="178308"/>
                </a:lnTo>
                <a:lnTo>
                  <a:pt x="363123" y="170434"/>
                </a:lnTo>
                <a:close/>
              </a:path>
              <a:path w="396240" h="326389">
                <a:moveTo>
                  <a:pt x="257048" y="119634"/>
                </a:moveTo>
                <a:lnTo>
                  <a:pt x="146938" y="119634"/>
                </a:lnTo>
                <a:lnTo>
                  <a:pt x="199262" y="154559"/>
                </a:lnTo>
                <a:lnTo>
                  <a:pt x="203707" y="147828"/>
                </a:lnTo>
                <a:lnTo>
                  <a:pt x="212435" y="147828"/>
                </a:lnTo>
                <a:lnTo>
                  <a:pt x="257048" y="119634"/>
                </a:lnTo>
                <a:close/>
              </a:path>
              <a:path w="396240" h="326389">
                <a:moveTo>
                  <a:pt x="212435" y="147828"/>
                </a:moveTo>
                <a:lnTo>
                  <a:pt x="203707" y="147828"/>
                </a:lnTo>
                <a:lnTo>
                  <a:pt x="207009" y="151257"/>
                </a:lnTo>
                <a:lnTo>
                  <a:pt x="212435" y="147828"/>
                </a:lnTo>
                <a:close/>
              </a:path>
              <a:path w="396240" h="326389">
                <a:moveTo>
                  <a:pt x="281558" y="0"/>
                </a:moveTo>
                <a:lnTo>
                  <a:pt x="273811" y="0"/>
                </a:lnTo>
                <a:lnTo>
                  <a:pt x="268224" y="1143"/>
                </a:lnTo>
                <a:lnTo>
                  <a:pt x="262635" y="9017"/>
                </a:lnTo>
                <a:lnTo>
                  <a:pt x="259333" y="15748"/>
                </a:lnTo>
                <a:lnTo>
                  <a:pt x="252602" y="53086"/>
                </a:lnTo>
                <a:lnTo>
                  <a:pt x="249300" y="73406"/>
                </a:lnTo>
                <a:lnTo>
                  <a:pt x="249300" y="76708"/>
                </a:lnTo>
                <a:lnTo>
                  <a:pt x="199262" y="102743"/>
                </a:lnTo>
                <a:lnTo>
                  <a:pt x="348360" y="102743"/>
                </a:lnTo>
                <a:lnTo>
                  <a:pt x="350332" y="81280"/>
                </a:lnTo>
                <a:lnTo>
                  <a:pt x="298323" y="81280"/>
                </a:lnTo>
                <a:lnTo>
                  <a:pt x="298650" y="76708"/>
                </a:lnTo>
                <a:lnTo>
                  <a:pt x="286003" y="76708"/>
                </a:lnTo>
                <a:lnTo>
                  <a:pt x="277113" y="31623"/>
                </a:lnTo>
                <a:lnTo>
                  <a:pt x="281558" y="19177"/>
                </a:lnTo>
                <a:lnTo>
                  <a:pt x="273811" y="9017"/>
                </a:lnTo>
                <a:lnTo>
                  <a:pt x="281558" y="0"/>
                </a:lnTo>
                <a:close/>
              </a:path>
              <a:path w="396240" h="326389">
                <a:moveTo>
                  <a:pt x="394038" y="77851"/>
                </a:moveTo>
                <a:lnTo>
                  <a:pt x="350647" y="77851"/>
                </a:lnTo>
                <a:lnTo>
                  <a:pt x="353949" y="85725"/>
                </a:lnTo>
                <a:lnTo>
                  <a:pt x="356107" y="90297"/>
                </a:lnTo>
                <a:lnTo>
                  <a:pt x="348360" y="102743"/>
                </a:lnTo>
                <a:lnTo>
                  <a:pt x="393953" y="102743"/>
                </a:lnTo>
                <a:lnTo>
                  <a:pt x="396239" y="101600"/>
                </a:lnTo>
                <a:lnTo>
                  <a:pt x="396239" y="80137"/>
                </a:lnTo>
                <a:lnTo>
                  <a:pt x="394038" y="77851"/>
                </a:lnTo>
                <a:close/>
              </a:path>
              <a:path w="396240" h="326389">
                <a:moveTo>
                  <a:pt x="110235" y="1143"/>
                </a:moveTo>
                <a:lnTo>
                  <a:pt x="103504" y="1143"/>
                </a:lnTo>
                <a:lnTo>
                  <a:pt x="101345" y="15748"/>
                </a:lnTo>
                <a:lnTo>
                  <a:pt x="103504" y="18034"/>
                </a:lnTo>
                <a:lnTo>
                  <a:pt x="106806" y="83566"/>
                </a:lnTo>
                <a:lnTo>
                  <a:pt x="168344" y="83566"/>
                </a:lnTo>
                <a:lnTo>
                  <a:pt x="159130" y="77851"/>
                </a:lnTo>
                <a:lnTo>
                  <a:pt x="159130" y="76708"/>
                </a:lnTo>
                <a:lnTo>
                  <a:pt x="119125" y="76708"/>
                </a:lnTo>
                <a:lnTo>
                  <a:pt x="111251" y="18034"/>
                </a:lnTo>
                <a:lnTo>
                  <a:pt x="113537" y="15748"/>
                </a:lnTo>
                <a:lnTo>
                  <a:pt x="110235" y="1143"/>
                </a:lnTo>
                <a:close/>
              </a:path>
              <a:path w="396240" h="326389">
                <a:moveTo>
                  <a:pt x="317245" y="0"/>
                </a:moveTo>
                <a:lnTo>
                  <a:pt x="317245" y="1143"/>
                </a:lnTo>
                <a:lnTo>
                  <a:pt x="323850" y="14732"/>
                </a:lnTo>
                <a:lnTo>
                  <a:pt x="313816" y="21463"/>
                </a:lnTo>
                <a:lnTo>
                  <a:pt x="317245" y="33909"/>
                </a:lnTo>
                <a:lnTo>
                  <a:pt x="298323" y="81280"/>
                </a:lnTo>
                <a:lnTo>
                  <a:pt x="350332" y="81280"/>
                </a:lnTo>
                <a:lnTo>
                  <a:pt x="350647" y="77851"/>
                </a:lnTo>
                <a:lnTo>
                  <a:pt x="394038" y="77851"/>
                </a:lnTo>
                <a:lnTo>
                  <a:pt x="392937" y="76708"/>
                </a:lnTo>
                <a:lnTo>
                  <a:pt x="387350" y="67691"/>
                </a:lnTo>
                <a:lnTo>
                  <a:pt x="377316" y="49657"/>
                </a:lnTo>
                <a:lnTo>
                  <a:pt x="357250" y="14732"/>
                </a:lnTo>
                <a:lnTo>
                  <a:pt x="352805" y="9017"/>
                </a:lnTo>
                <a:lnTo>
                  <a:pt x="347217" y="5588"/>
                </a:lnTo>
                <a:lnTo>
                  <a:pt x="341756" y="3429"/>
                </a:lnTo>
                <a:lnTo>
                  <a:pt x="336168" y="3429"/>
                </a:lnTo>
                <a:lnTo>
                  <a:pt x="317245" y="0"/>
                </a:lnTo>
                <a:close/>
              </a:path>
              <a:path w="396240" h="326389">
                <a:moveTo>
                  <a:pt x="129158" y="0"/>
                </a:moveTo>
                <a:lnTo>
                  <a:pt x="122427" y="0"/>
                </a:lnTo>
                <a:lnTo>
                  <a:pt x="129158" y="9017"/>
                </a:lnTo>
                <a:lnTo>
                  <a:pt x="120268" y="18034"/>
                </a:lnTo>
                <a:lnTo>
                  <a:pt x="125729" y="30480"/>
                </a:lnTo>
                <a:lnTo>
                  <a:pt x="119125" y="76708"/>
                </a:lnTo>
                <a:lnTo>
                  <a:pt x="159130" y="76708"/>
                </a:lnTo>
                <a:lnTo>
                  <a:pt x="159130" y="74422"/>
                </a:lnTo>
                <a:lnTo>
                  <a:pt x="155828" y="55245"/>
                </a:lnTo>
                <a:lnTo>
                  <a:pt x="150240" y="18034"/>
                </a:lnTo>
                <a:lnTo>
                  <a:pt x="146938" y="10160"/>
                </a:lnTo>
                <a:lnTo>
                  <a:pt x="143636" y="3429"/>
                </a:lnTo>
                <a:lnTo>
                  <a:pt x="136905" y="1143"/>
                </a:lnTo>
                <a:lnTo>
                  <a:pt x="129158" y="0"/>
                </a:lnTo>
                <a:close/>
              </a:path>
              <a:path w="396240" h="326389">
                <a:moveTo>
                  <a:pt x="302767" y="1143"/>
                </a:moveTo>
                <a:lnTo>
                  <a:pt x="294893" y="1143"/>
                </a:lnTo>
                <a:lnTo>
                  <a:pt x="290449" y="15748"/>
                </a:lnTo>
                <a:lnTo>
                  <a:pt x="292734" y="18034"/>
                </a:lnTo>
                <a:lnTo>
                  <a:pt x="286003" y="76708"/>
                </a:lnTo>
                <a:lnTo>
                  <a:pt x="298650" y="76708"/>
                </a:lnTo>
                <a:lnTo>
                  <a:pt x="302767" y="19177"/>
                </a:lnTo>
                <a:lnTo>
                  <a:pt x="304926" y="15748"/>
                </a:lnTo>
                <a:lnTo>
                  <a:pt x="302767" y="1143"/>
                </a:lnTo>
                <a:close/>
              </a:path>
            </a:pathLst>
          </a:custGeom>
          <a:solidFill>
            <a:srgbClr val="424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95843" y="2363723"/>
            <a:ext cx="3230880" cy="684530"/>
          </a:xfrm>
          <a:custGeom>
            <a:avLst/>
            <a:gdLst/>
            <a:ahLst/>
            <a:cxnLst/>
            <a:rect l="l" t="t" r="r" b="b"/>
            <a:pathLst>
              <a:path w="3230879" h="684530">
                <a:moveTo>
                  <a:pt x="3116833" y="0"/>
                </a:moveTo>
                <a:lnTo>
                  <a:pt x="114046" y="0"/>
                </a:lnTo>
                <a:lnTo>
                  <a:pt x="69651" y="8961"/>
                </a:lnTo>
                <a:lnTo>
                  <a:pt x="33401" y="33400"/>
                </a:lnTo>
                <a:lnTo>
                  <a:pt x="8961" y="69651"/>
                </a:lnTo>
                <a:lnTo>
                  <a:pt x="0" y="114046"/>
                </a:lnTo>
                <a:lnTo>
                  <a:pt x="0" y="570229"/>
                </a:lnTo>
                <a:lnTo>
                  <a:pt x="8961" y="614624"/>
                </a:lnTo>
                <a:lnTo>
                  <a:pt x="33400" y="650875"/>
                </a:lnTo>
                <a:lnTo>
                  <a:pt x="69651" y="675314"/>
                </a:lnTo>
                <a:lnTo>
                  <a:pt x="114046" y="684276"/>
                </a:lnTo>
                <a:lnTo>
                  <a:pt x="3116833" y="684276"/>
                </a:lnTo>
                <a:lnTo>
                  <a:pt x="3161228" y="675314"/>
                </a:lnTo>
                <a:lnTo>
                  <a:pt x="3197479" y="650875"/>
                </a:lnTo>
                <a:lnTo>
                  <a:pt x="3221918" y="614624"/>
                </a:lnTo>
                <a:lnTo>
                  <a:pt x="3230879" y="570229"/>
                </a:lnTo>
                <a:lnTo>
                  <a:pt x="3230879" y="114046"/>
                </a:lnTo>
                <a:lnTo>
                  <a:pt x="3221918" y="69651"/>
                </a:lnTo>
                <a:lnTo>
                  <a:pt x="3197479" y="33400"/>
                </a:lnTo>
                <a:lnTo>
                  <a:pt x="3161228" y="8961"/>
                </a:lnTo>
                <a:lnTo>
                  <a:pt x="3116833" y="0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462009" y="2580894"/>
            <a:ext cx="21431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Dirigente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Scolastico</a:t>
            </a:r>
            <a:r>
              <a:rPr sz="1400" b="1" spc="-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(DS)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525511" y="2363723"/>
            <a:ext cx="695325" cy="684530"/>
          </a:xfrm>
          <a:custGeom>
            <a:avLst/>
            <a:gdLst/>
            <a:ahLst/>
            <a:cxnLst/>
            <a:rect l="l" t="t" r="r" b="b"/>
            <a:pathLst>
              <a:path w="695325" h="684530">
                <a:moveTo>
                  <a:pt x="347472" y="0"/>
                </a:moveTo>
                <a:lnTo>
                  <a:pt x="300323" y="3122"/>
                </a:lnTo>
                <a:lnTo>
                  <a:pt x="255102" y="12220"/>
                </a:lnTo>
                <a:lnTo>
                  <a:pt x="212222" y="26884"/>
                </a:lnTo>
                <a:lnTo>
                  <a:pt x="172099" y="46707"/>
                </a:lnTo>
                <a:lnTo>
                  <a:pt x="135144" y="71283"/>
                </a:lnTo>
                <a:lnTo>
                  <a:pt x="101774" y="100203"/>
                </a:lnTo>
                <a:lnTo>
                  <a:pt x="72402" y="133059"/>
                </a:lnTo>
                <a:lnTo>
                  <a:pt x="47441" y="169446"/>
                </a:lnTo>
                <a:lnTo>
                  <a:pt x="27306" y="208954"/>
                </a:lnTo>
                <a:lnTo>
                  <a:pt x="12412" y="251177"/>
                </a:lnTo>
                <a:lnTo>
                  <a:pt x="3172" y="295708"/>
                </a:lnTo>
                <a:lnTo>
                  <a:pt x="0" y="342138"/>
                </a:lnTo>
                <a:lnTo>
                  <a:pt x="3172" y="388567"/>
                </a:lnTo>
                <a:lnTo>
                  <a:pt x="12412" y="433098"/>
                </a:lnTo>
                <a:lnTo>
                  <a:pt x="27306" y="475321"/>
                </a:lnTo>
                <a:lnTo>
                  <a:pt x="47441" y="514829"/>
                </a:lnTo>
                <a:lnTo>
                  <a:pt x="72402" y="551216"/>
                </a:lnTo>
                <a:lnTo>
                  <a:pt x="101774" y="584073"/>
                </a:lnTo>
                <a:lnTo>
                  <a:pt x="135144" y="612992"/>
                </a:lnTo>
                <a:lnTo>
                  <a:pt x="172099" y="637568"/>
                </a:lnTo>
                <a:lnTo>
                  <a:pt x="212222" y="657391"/>
                </a:lnTo>
                <a:lnTo>
                  <a:pt x="255102" y="672055"/>
                </a:lnTo>
                <a:lnTo>
                  <a:pt x="300323" y="681153"/>
                </a:lnTo>
                <a:lnTo>
                  <a:pt x="347472" y="684276"/>
                </a:lnTo>
                <a:lnTo>
                  <a:pt x="394620" y="681153"/>
                </a:lnTo>
                <a:lnTo>
                  <a:pt x="439841" y="672055"/>
                </a:lnTo>
                <a:lnTo>
                  <a:pt x="482721" y="657391"/>
                </a:lnTo>
                <a:lnTo>
                  <a:pt x="522844" y="637568"/>
                </a:lnTo>
                <a:lnTo>
                  <a:pt x="559799" y="612992"/>
                </a:lnTo>
                <a:lnTo>
                  <a:pt x="593169" y="584073"/>
                </a:lnTo>
                <a:lnTo>
                  <a:pt x="622541" y="551216"/>
                </a:lnTo>
                <a:lnTo>
                  <a:pt x="647502" y="514829"/>
                </a:lnTo>
                <a:lnTo>
                  <a:pt x="667637" y="475321"/>
                </a:lnTo>
                <a:lnTo>
                  <a:pt x="682531" y="433098"/>
                </a:lnTo>
                <a:lnTo>
                  <a:pt x="691771" y="388567"/>
                </a:lnTo>
                <a:lnTo>
                  <a:pt x="694944" y="342138"/>
                </a:lnTo>
                <a:lnTo>
                  <a:pt x="691771" y="295708"/>
                </a:lnTo>
                <a:lnTo>
                  <a:pt x="682531" y="251177"/>
                </a:lnTo>
                <a:lnTo>
                  <a:pt x="667637" y="208954"/>
                </a:lnTo>
                <a:lnTo>
                  <a:pt x="647502" y="169446"/>
                </a:lnTo>
                <a:lnTo>
                  <a:pt x="622541" y="133059"/>
                </a:lnTo>
                <a:lnTo>
                  <a:pt x="593169" y="100203"/>
                </a:lnTo>
                <a:lnTo>
                  <a:pt x="559799" y="71283"/>
                </a:lnTo>
                <a:lnTo>
                  <a:pt x="522844" y="46707"/>
                </a:lnTo>
                <a:lnTo>
                  <a:pt x="482721" y="26884"/>
                </a:lnTo>
                <a:lnTo>
                  <a:pt x="439841" y="12220"/>
                </a:lnTo>
                <a:lnTo>
                  <a:pt x="394620" y="3122"/>
                </a:lnTo>
                <a:lnTo>
                  <a:pt x="3474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25511" y="2363723"/>
            <a:ext cx="695325" cy="684530"/>
          </a:xfrm>
          <a:custGeom>
            <a:avLst/>
            <a:gdLst/>
            <a:ahLst/>
            <a:cxnLst/>
            <a:rect l="l" t="t" r="r" b="b"/>
            <a:pathLst>
              <a:path w="695325" h="684530">
                <a:moveTo>
                  <a:pt x="0" y="342138"/>
                </a:moveTo>
                <a:lnTo>
                  <a:pt x="3172" y="295708"/>
                </a:lnTo>
                <a:lnTo>
                  <a:pt x="12412" y="251177"/>
                </a:lnTo>
                <a:lnTo>
                  <a:pt x="27306" y="208954"/>
                </a:lnTo>
                <a:lnTo>
                  <a:pt x="47441" y="169446"/>
                </a:lnTo>
                <a:lnTo>
                  <a:pt x="72402" y="133059"/>
                </a:lnTo>
                <a:lnTo>
                  <a:pt x="101774" y="100203"/>
                </a:lnTo>
                <a:lnTo>
                  <a:pt x="135144" y="71283"/>
                </a:lnTo>
                <a:lnTo>
                  <a:pt x="172099" y="46707"/>
                </a:lnTo>
                <a:lnTo>
                  <a:pt x="212222" y="26884"/>
                </a:lnTo>
                <a:lnTo>
                  <a:pt x="255102" y="12220"/>
                </a:lnTo>
                <a:lnTo>
                  <a:pt x="300323" y="3122"/>
                </a:lnTo>
                <a:lnTo>
                  <a:pt x="347472" y="0"/>
                </a:lnTo>
                <a:lnTo>
                  <a:pt x="394620" y="3122"/>
                </a:lnTo>
                <a:lnTo>
                  <a:pt x="439841" y="12220"/>
                </a:lnTo>
                <a:lnTo>
                  <a:pt x="482721" y="26884"/>
                </a:lnTo>
                <a:lnTo>
                  <a:pt x="522844" y="46707"/>
                </a:lnTo>
                <a:lnTo>
                  <a:pt x="559799" y="71283"/>
                </a:lnTo>
                <a:lnTo>
                  <a:pt x="593169" y="100202"/>
                </a:lnTo>
                <a:lnTo>
                  <a:pt x="622541" y="133059"/>
                </a:lnTo>
                <a:lnTo>
                  <a:pt x="647502" y="169446"/>
                </a:lnTo>
                <a:lnTo>
                  <a:pt x="667637" y="208954"/>
                </a:lnTo>
                <a:lnTo>
                  <a:pt x="682531" y="251177"/>
                </a:lnTo>
                <a:lnTo>
                  <a:pt x="691771" y="295708"/>
                </a:lnTo>
                <a:lnTo>
                  <a:pt x="694944" y="342138"/>
                </a:lnTo>
                <a:lnTo>
                  <a:pt x="691771" y="388567"/>
                </a:lnTo>
                <a:lnTo>
                  <a:pt x="682531" y="433098"/>
                </a:lnTo>
                <a:lnTo>
                  <a:pt x="667637" y="475321"/>
                </a:lnTo>
                <a:lnTo>
                  <a:pt x="647502" y="514829"/>
                </a:lnTo>
                <a:lnTo>
                  <a:pt x="622541" y="551216"/>
                </a:lnTo>
                <a:lnTo>
                  <a:pt x="593169" y="584072"/>
                </a:lnTo>
                <a:lnTo>
                  <a:pt x="559799" y="612992"/>
                </a:lnTo>
                <a:lnTo>
                  <a:pt x="522844" y="637568"/>
                </a:lnTo>
                <a:lnTo>
                  <a:pt x="482721" y="657391"/>
                </a:lnTo>
                <a:lnTo>
                  <a:pt x="439841" y="672055"/>
                </a:lnTo>
                <a:lnTo>
                  <a:pt x="394620" y="681153"/>
                </a:lnTo>
                <a:lnTo>
                  <a:pt x="347472" y="684276"/>
                </a:lnTo>
                <a:lnTo>
                  <a:pt x="300323" y="681153"/>
                </a:lnTo>
                <a:lnTo>
                  <a:pt x="255102" y="672055"/>
                </a:lnTo>
                <a:lnTo>
                  <a:pt x="212222" y="657391"/>
                </a:lnTo>
                <a:lnTo>
                  <a:pt x="172099" y="637568"/>
                </a:lnTo>
                <a:lnTo>
                  <a:pt x="135144" y="612992"/>
                </a:lnTo>
                <a:lnTo>
                  <a:pt x="101774" y="584073"/>
                </a:lnTo>
                <a:lnTo>
                  <a:pt x="72402" y="551216"/>
                </a:lnTo>
                <a:lnTo>
                  <a:pt x="47441" y="514829"/>
                </a:lnTo>
                <a:lnTo>
                  <a:pt x="27306" y="475321"/>
                </a:lnTo>
                <a:lnTo>
                  <a:pt x="12412" y="433098"/>
                </a:lnTo>
                <a:lnTo>
                  <a:pt x="3172" y="388567"/>
                </a:lnTo>
                <a:lnTo>
                  <a:pt x="0" y="342138"/>
                </a:lnTo>
                <a:close/>
              </a:path>
            </a:pathLst>
          </a:custGeom>
          <a:ln w="57912">
            <a:solidFill>
              <a:srgbClr val="DBED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770876" y="2484120"/>
            <a:ext cx="212090" cy="273050"/>
          </a:xfrm>
          <a:custGeom>
            <a:avLst/>
            <a:gdLst/>
            <a:ahLst/>
            <a:cxnLst/>
            <a:rect l="l" t="t" r="r" b="b"/>
            <a:pathLst>
              <a:path w="212090" h="273050">
                <a:moveTo>
                  <a:pt x="105918" y="0"/>
                </a:moveTo>
                <a:lnTo>
                  <a:pt x="86487" y="0"/>
                </a:lnTo>
                <a:lnTo>
                  <a:pt x="57403" y="6222"/>
                </a:lnTo>
                <a:lnTo>
                  <a:pt x="47751" y="13080"/>
                </a:lnTo>
                <a:lnTo>
                  <a:pt x="38100" y="19303"/>
                </a:lnTo>
                <a:lnTo>
                  <a:pt x="38100" y="22732"/>
                </a:lnTo>
                <a:lnTo>
                  <a:pt x="25653" y="28955"/>
                </a:lnTo>
                <a:lnTo>
                  <a:pt x="15875" y="38734"/>
                </a:lnTo>
                <a:lnTo>
                  <a:pt x="12446" y="51053"/>
                </a:lnTo>
                <a:lnTo>
                  <a:pt x="9651" y="64262"/>
                </a:lnTo>
                <a:lnTo>
                  <a:pt x="9651" y="89788"/>
                </a:lnTo>
                <a:lnTo>
                  <a:pt x="12446" y="109092"/>
                </a:lnTo>
                <a:lnTo>
                  <a:pt x="9651" y="112521"/>
                </a:lnTo>
                <a:lnTo>
                  <a:pt x="2794" y="115315"/>
                </a:lnTo>
                <a:lnTo>
                  <a:pt x="0" y="122300"/>
                </a:lnTo>
                <a:lnTo>
                  <a:pt x="0" y="128396"/>
                </a:lnTo>
                <a:lnTo>
                  <a:pt x="9651" y="176149"/>
                </a:lnTo>
                <a:lnTo>
                  <a:pt x="29082" y="198881"/>
                </a:lnTo>
                <a:lnTo>
                  <a:pt x="31876" y="198881"/>
                </a:lnTo>
                <a:lnTo>
                  <a:pt x="44957" y="227964"/>
                </a:lnTo>
                <a:lnTo>
                  <a:pt x="54737" y="240283"/>
                </a:lnTo>
                <a:lnTo>
                  <a:pt x="64389" y="253491"/>
                </a:lnTo>
                <a:lnTo>
                  <a:pt x="73405" y="259714"/>
                </a:lnTo>
                <a:lnTo>
                  <a:pt x="83057" y="265938"/>
                </a:lnTo>
                <a:lnTo>
                  <a:pt x="92709" y="272795"/>
                </a:lnTo>
                <a:lnTo>
                  <a:pt x="118364" y="272795"/>
                </a:lnTo>
                <a:lnTo>
                  <a:pt x="128016" y="265938"/>
                </a:lnTo>
                <a:lnTo>
                  <a:pt x="132406" y="263143"/>
                </a:lnTo>
                <a:lnTo>
                  <a:pt x="105918" y="263143"/>
                </a:lnTo>
                <a:lnTo>
                  <a:pt x="67182" y="243839"/>
                </a:lnTo>
                <a:lnTo>
                  <a:pt x="41528" y="189229"/>
                </a:lnTo>
                <a:lnTo>
                  <a:pt x="38100" y="185800"/>
                </a:lnTo>
                <a:lnTo>
                  <a:pt x="25653" y="185800"/>
                </a:lnTo>
                <a:lnTo>
                  <a:pt x="22098" y="183006"/>
                </a:lnTo>
                <a:lnTo>
                  <a:pt x="19430" y="173354"/>
                </a:lnTo>
                <a:lnTo>
                  <a:pt x="9651" y="140842"/>
                </a:lnTo>
                <a:lnTo>
                  <a:pt x="9651" y="128396"/>
                </a:lnTo>
                <a:lnTo>
                  <a:pt x="12446" y="122300"/>
                </a:lnTo>
                <a:lnTo>
                  <a:pt x="12446" y="118744"/>
                </a:lnTo>
                <a:lnTo>
                  <a:pt x="35305" y="118744"/>
                </a:lnTo>
                <a:lnTo>
                  <a:pt x="35305" y="105663"/>
                </a:lnTo>
                <a:lnTo>
                  <a:pt x="38100" y="80137"/>
                </a:lnTo>
                <a:lnTo>
                  <a:pt x="44957" y="58038"/>
                </a:lnTo>
                <a:lnTo>
                  <a:pt x="51180" y="38734"/>
                </a:lnTo>
                <a:lnTo>
                  <a:pt x="195820" y="38734"/>
                </a:lnTo>
                <a:lnTo>
                  <a:pt x="189738" y="25526"/>
                </a:lnTo>
                <a:lnTo>
                  <a:pt x="179958" y="13080"/>
                </a:lnTo>
                <a:lnTo>
                  <a:pt x="163322" y="6222"/>
                </a:lnTo>
                <a:lnTo>
                  <a:pt x="147447" y="3428"/>
                </a:lnTo>
                <a:lnTo>
                  <a:pt x="105918" y="0"/>
                </a:lnTo>
                <a:close/>
              </a:path>
              <a:path w="212090" h="273050">
                <a:moveTo>
                  <a:pt x="210090" y="118744"/>
                </a:moveTo>
                <a:lnTo>
                  <a:pt x="198627" y="118744"/>
                </a:lnTo>
                <a:lnTo>
                  <a:pt x="198627" y="122300"/>
                </a:lnTo>
                <a:lnTo>
                  <a:pt x="202183" y="128396"/>
                </a:lnTo>
                <a:lnTo>
                  <a:pt x="202183" y="140842"/>
                </a:lnTo>
                <a:lnTo>
                  <a:pt x="192404" y="173354"/>
                </a:lnTo>
                <a:lnTo>
                  <a:pt x="189738" y="183006"/>
                </a:lnTo>
                <a:lnTo>
                  <a:pt x="186181" y="185800"/>
                </a:lnTo>
                <a:lnTo>
                  <a:pt x="173100" y="185800"/>
                </a:lnTo>
                <a:lnTo>
                  <a:pt x="170306" y="189229"/>
                </a:lnTo>
                <a:lnTo>
                  <a:pt x="157099" y="220979"/>
                </a:lnTo>
                <a:lnTo>
                  <a:pt x="144652" y="243839"/>
                </a:lnTo>
                <a:lnTo>
                  <a:pt x="135000" y="250062"/>
                </a:lnTo>
                <a:lnTo>
                  <a:pt x="125349" y="256158"/>
                </a:lnTo>
                <a:lnTo>
                  <a:pt x="105918" y="263143"/>
                </a:lnTo>
                <a:lnTo>
                  <a:pt x="132406" y="263143"/>
                </a:lnTo>
                <a:lnTo>
                  <a:pt x="147447" y="253491"/>
                </a:lnTo>
                <a:lnTo>
                  <a:pt x="157099" y="240283"/>
                </a:lnTo>
                <a:lnTo>
                  <a:pt x="166877" y="227964"/>
                </a:lnTo>
                <a:lnTo>
                  <a:pt x="179958" y="198881"/>
                </a:lnTo>
                <a:lnTo>
                  <a:pt x="182752" y="198881"/>
                </a:lnTo>
                <a:lnTo>
                  <a:pt x="189738" y="195452"/>
                </a:lnTo>
                <a:lnTo>
                  <a:pt x="195960" y="189229"/>
                </a:lnTo>
                <a:lnTo>
                  <a:pt x="202183" y="176149"/>
                </a:lnTo>
                <a:lnTo>
                  <a:pt x="208406" y="147827"/>
                </a:lnTo>
                <a:lnTo>
                  <a:pt x="211835" y="128396"/>
                </a:lnTo>
                <a:lnTo>
                  <a:pt x="211835" y="122300"/>
                </a:lnTo>
                <a:lnTo>
                  <a:pt x="210090" y="118744"/>
                </a:lnTo>
                <a:close/>
              </a:path>
              <a:path w="212090" h="273050">
                <a:moveTo>
                  <a:pt x="35305" y="118744"/>
                </a:moveTo>
                <a:lnTo>
                  <a:pt x="12446" y="118744"/>
                </a:lnTo>
                <a:lnTo>
                  <a:pt x="19430" y="122300"/>
                </a:lnTo>
                <a:lnTo>
                  <a:pt x="22098" y="128396"/>
                </a:lnTo>
                <a:lnTo>
                  <a:pt x="25653" y="138175"/>
                </a:lnTo>
                <a:lnTo>
                  <a:pt x="25653" y="140842"/>
                </a:lnTo>
                <a:lnTo>
                  <a:pt x="29082" y="144399"/>
                </a:lnTo>
                <a:lnTo>
                  <a:pt x="31876" y="140842"/>
                </a:lnTo>
                <a:lnTo>
                  <a:pt x="35305" y="138175"/>
                </a:lnTo>
                <a:lnTo>
                  <a:pt x="35305" y="118744"/>
                </a:lnTo>
                <a:close/>
              </a:path>
              <a:path w="212090" h="273050">
                <a:moveTo>
                  <a:pt x="195820" y="38734"/>
                </a:moveTo>
                <a:lnTo>
                  <a:pt x="51180" y="38734"/>
                </a:lnTo>
                <a:lnTo>
                  <a:pt x="54737" y="44830"/>
                </a:lnTo>
                <a:lnTo>
                  <a:pt x="57403" y="48387"/>
                </a:lnTo>
                <a:lnTo>
                  <a:pt x="67182" y="54609"/>
                </a:lnTo>
                <a:lnTo>
                  <a:pt x="83057" y="58038"/>
                </a:lnTo>
                <a:lnTo>
                  <a:pt x="150875" y="58038"/>
                </a:lnTo>
                <a:lnTo>
                  <a:pt x="160654" y="60832"/>
                </a:lnTo>
                <a:lnTo>
                  <a:pt x="163322" y="67690"/>
                </a:lnTo>
                <a:lnTo>
                  <a:pt x="170306" y="73913"/>
                </a:lnTo>
                <a:lnTo>
                  <a:pt x="176529" y="96012"/>
                </a:lnTo>
                <a:lnTo>
                  <a:pt x="176529" y="138175"/>
                </a:lnTo>
                <a:lnTo>
                  <a:pt x="179958" y="140842"/>
                </a:lnTo>
                <a:lnTo>
                  <a:pt x="182752" y="144399"/>
                </a:lnTo>
                <a:lnTo>
                  <a:pt x="186181" y="140842"/>
                </a:lnTo>
                <a:lnTo>
                  <a:pt x="186181" y="138175"/>
                </a:lnTo>
                <a:lnTo>
                  <a:pt x="189738" y="128396"/>
                </a:lnTo>
                <a:lnTo>
                  <a:pt x="192404" y="122300"/>
                </a:lnTo>
                <a:lnTo>
                  <a:pt x="198627" y="118744"/>
                </a:lnTo>
                <a:lnTo>
                  <a:pt x="210090" y="118744"/>
                </a:lnTo>
                <a:lnTo>
                  <a:pt x="208406" y="115315"/>
                </a:lnTo>
                <a:lnTo>
                  <a:pt x="202183" y="112521"/>
                </a:lnTo>
                <a:lnTo>
                  <a:pt x="198627" y="109092"/>
                </a:lnTo>
                <a:lnTo>
                  <a:pt x="198627" y="44830"/>
                </a:lnTo>
                <a:lnTo>
                  <a:pt x="195820" y="38734"/>
                </a:lnTo>
                <a:close/>
              </a:path>
            </a:pathLst>
          </a:custGeom>
          <a:solidFill>
            <a:srgbClr val="4546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76388" y="2724911"/>
            <a:ext cx="399415" cy="157480"/>
          </a:xfrm>
          <a:custGeom>
            <a:avLst/>
            <a:gdLst/>
            <a:ahLst/>
            <a:cxnLst/>
            <a:rect l="l" t="t" r="r" b="b"/>
            <a:pathLst>
              <a:path w="399415" h="157480">
                <a:moveTo>
                  <a:pt x="135127" y="0"/>
                </a:moveTo>
                <a:lnTo>
                  <a:pt x="70738" y="22733"/>
                </a:lnTo>
                <a:lnTo>
                  <a:pt x="41528" y="35051"/>
                </a:lnTo>
                <a:lnTo>
                  <a:pt x="29082" y="42037"/>
                </a:lnTo>
                <a:lnTo>
                  <a:pt x="22859" y="51688"/>
                </a:lnTo>
                <a:lnTo>
                  <a:pt x="13207" y="64008"/>
                </a:lnTo>
                <a:lnTo>
                  <a:pt x="6222" y="79883"/>
                </a:lnTo>
                <a:lnTo>
                  <a:pt x="0" y="96392"/>
                </a:lnTo>
                <a:lnTo>
                  <a:pt x="0" y="121920"/>
                </a:lnTo>
                <a:lnTo>
                  <a:pt x="83819" y="147320"/>
                </a:lnTo>
                <a:lnTo>
                  <a:pt x="141350" y="153542"/>
                </a:lnTo>
                <a:lnTo>
                  <a:pt x="199643" y="156972"/>
                </a:lnTo>
                <a:lnTo>
                  <a:pt x="257175" y="153542"/>
                </a:lnTo>
                <a:lnTo>
                  <a:pt x="315467" y="147320"/>
                </a:lnTo>
                <a:lnTo>
                  <a:pt x="363981" y="134238"/>
                </a:lnTo>
                <a:lnTo>
                  <a:pt x="382650" y="128015"/>
                </a:lnTo>
                <a:lnTo>
                  <a:pt x="399287" y="121920"/>
                </a:lnTo>
                <a:lnTo>
                  <a:pt x="399287" y="112267"/>
                </a:lnTo>
                <a:lnTo>
                  <a:pt x="228726" y="112267"/>
                </a:lnTo>
                <a:lnTo>
                  <a:pt x="227341" y="108838"/>
                </a:lnTo>
                <a:lnTo>
                  <a:pt x="173989" y="108838"/>
                </a:lnTo>
                <a:lnTo>
                  <a:pt x="160781" y="79883"/>
                </a:lnTo>
                <a:lnTo>
                  <a:pt x="148335" y="48133"/>
                </a:lnTo>
                <a:lnTo>
                  <a:pt x="135127" y="0"/>
                </a:lnTo>
                <a:close/>
              </a:path>
              <a:path w="399415" h="157480">
                <a:moveTo>
                  <a:pt x="266826" y="0"/>
                </a:moveTo>
                <a:lnTo>
                  <a:pt x="250951" y="51688"/>
                </a:lnTo>
                <a:lnTo>
                  <a:pt x="241172" y="79883"/>
                </a:lnTo>
                <a:lnTo>
                  <a:pt x="228726" y="112267"/>
                </a:lnTo>
                <a:lnTo>
                  <a:pt x="399287" y="112267"/>
                </a:lnTo>
                <a:lnTo>
                  <a:pt x="399287" y="96392"/>
                </a:lnTo>
                <a:lnTo>
                  <a:pt x="392302" y="79883"/>
                </a:lnTo>
                <a:lnTo>
                  <a:pt x="386079" y="64008"/>
                </a:lnTo>
                <a:lnTo>
                  <a:pt x="376427" y="51688"/>
                </a:lnTo>
                <a:lnTo>
                  <a:pt x="370204" y="44703"/>
                </a:lnTo>
                <a:lnTo>
                  <a:pt x="356996" y="35051"/>
                </a:lnTo>
                <a:lnTo>
                  <a:pt x="328548" y="22733"/>
                </a:lnTo>
                <a:lnTo>
                  <a:pt x="266826" y="0"/>
                </a:lnTo>
                <a:close/>
              </a:path>
              <a:path w="399415" h="157480">
                <a:moveTo>
                  <a:pt x="180212" y="38608"/>
                </a:moveTo>
                <a:lnTo>
                  <a:pt x="173989" y="44703"/>
                </a:lnTo>
                <a:lnTo>
                  <a:pt x="173989" y="54355"/>
                </a:lnTo>
                <a:lnTo>
                  <a:pt x="176783" y="67437"/>
                </a:lnTo>
                <a:lnTo>
                  <a:pt x="183641" y="79883"/>
                </a:lnTo>
                <a:lnTo>
                  <a:pt x="173989" y="108838"/>
                </a:lnTo>
                <a:lnTo>
                  <a:pt x="227341" y="108838"/>
                </a:lnTo>
                <a:lnTo>
                  <a:pt x="215645" y="79883"/>
                </a:lnTo>
                <a:lnTo>
                  <a:pt x="225297" y="67437"/>
                </a:lnTo>
                <a:lnTo>
                  <a:pt x="228726" y="54355"/>
                </a:lnTo>
                <a:lnTo>
                  <a:pt x="225297" y="44703"/>
                </a:lnTo>
                <a:lnTo>
                  <a:pt x="222575" y="42037"/>
                </a:lnTo>
                <a:lnTo>
                  <a:pt x="199643" y="42037"/>
                </a:lnTo>
                <a:lnTo>
                  <a:pt x="180212" y="38608"/>
                </a:lnTo>
                <a:close/>
              </a:path>
              <a:path w="399415" h="157480">
                <a:moveTo>
                  <a:pt x="219075" y="38608"/>
                </a:moveTo>
                <a:lnTo>
                  <a:pt x="209295" y="42037"/>
                </a:lnTo>
                <a:lnTo>
                  <a:pt x="222575" y="42037"/>
                </a:lnTo>
                <a:lnTo>
                  <a:pt x="219075" y="38608"/>
                </a:lnTo>
                <a:close/>
              </a:path>
            </a:pathLst>
          </a:custGeom>
          <a:solidFill>
            <a:srgbClr val="4546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895843" y="4206240"/>
            <a:ext cx="3230880" cy="684530"/>
          </a:xfrm>
          <a:custGeom>
            <a:avLst/>
            <a:gdLst/>
            <a:ahLst/>
            <a:cxnLst/>
            <a:rect l="l" t="t" r="r" b="b"/>
            <a:pathLst>
              <a:path w="3230879" h="684529">
                <a:moveTo>
                  <a:pt x="3116833" y="0"/>
                </a:moveTo>
                <a:lnTo>
                  <a:pt x="114046" y="0"/>
                </a:lnTo>
                <a:lnTo>
                  <a:pt x="69651" y="8961"/>
                </a:lnTo>
                <a:lnTo>
                  <a:pt x="33401" y="33400"/>
                </a:lnTo>
                <a:lnTo>
                  <a:pt x="8961" y="69651"/>
                </a:lnTo>
                <a:lnTo>
                  <a:pt x="0" y="114046"/>
                </a:lnTo>
                <a:lnTo>
                  <a:pt x="0" y="570230"/>
                </a:lnTo>
                <a:lnTo>
                  <a:pt x="8961" y="614624"/>
                </a:lnTo>
                <a:lnTo>
                  <a:pt x="33400" y="650875"/>
                </a:lnTo>
                <a:lnTo>
                  <a:pt x="69651" y="675314"/>
                </a:lnTo>
                <a:lnTo>
                  <a:pt x="114046" y="684276"/>
                </a:lnTo>
                <a:lnTo>
                  <a:pt x="3116833" y="684276"/>
                </a:lnTo>
                <a:lnTo>
                  <a:pt x="3161228" y="675314"/>
                </a:lnTo>
                <a:lnTo>
                  <a:pt x="3197479" y="650875"/>
                </a:lnTo>
                <a:lnTo>
                  <a:pt x="3221918" y="614624"/>
                </a:lnTo>
                <a:lnTo>
                  <a:pt x="3230879" y="570230"/>
                </a:lnTo>
                <a:lnTo>
                  <a:pt x="3230879" y="114046"/>
                </a:lnTo>
                <a:lnTo>
                  <a:pt x="3221918" y="69651"/>
                </a:lnTo>
                <a:lnTo>
                  <a:pt x="3197479" y="33400"/>
                </a:lnTo>
                <a:lnTo>
                  <a:pt x="3161228" y="8961"/>
                </a:lnTo>
                <a:lnTo>
                  <a:pt x="3116833" y="0"/>
                </a:lnTo>
                <a:close/>
              </a:path>
            </a:pathLst>
          </a:custGeom>
          <a:solidFill>
            <a:srgbClr val="92C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462009" y="4317872"/>
            <a:ext cx="245364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Direttore dei Servizi</a:t>
            </a:r>
            <a:r>
              <a:rPr sz="14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Generali 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ed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Amministrativi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525511" y="4206240"/>
            <a:ext cx="684530" cy="684530"/>
          </a:xfrm>
          <a:custGeom>
            <a:avLst/>
            <a:gdLst/>
            <a:ahLst/>
            <a:cxnLst/>
            <a:rect l="l" t="t" r="r" b="b"/>
            <a:pathLst>
              <a:path w="684529" h="684529">
                <a:moveTo>
                  <a:pt x="342138" y="0"/>
                </a:moveTo>
                <a:lnTo>
                  <a:pt x="295708" y="3122"/>
                </a:lnTo>
                <a:lnTo>
                  <a:pt x="251177" y="12220"/>
                </a:lnTo>
                <a:lnTo>
                  <a:pt x="208954" y="26884"/>
                </a:lnTo>
                <a:lnTo>
                  <a:pt x="169446" y="46707"/>
                </a:lnTo>
                <a:lnTo>
                  <a:pt x="133059" y="71283"/>
                </a:lnTo>
                <a:lnTo>
                  <a:pt x="100203" y="100203"/>
                </a:lnTo>
                <a:lnTo>
                  <a:pt x="71283" y="133059"/>
                </a:lnTo>
                <a:lnTo>
                  <a:pt x="46707" y="169446"/>
                </a:lnTo>
                <a:lnTo>
                  <a:pt x="26884" y="208954"/>
                </a:lnTo>
                <a:lnTo>
                  <a:pt x="12220" y="251177"/>
                </a:lnTo>
                <a:lnTo>
                  <a:pt x="3122" y="295708"/>
                </a:lnTo>
                <a:lnTo>
                  <a:pt x="0" y="342138"/>
                </a:lnTo>
                <a:lnTo>
                  <a:pt x="3122" y="388567"/>
                </a:lnTo>
                <a:lnTo>
                  <a:pt x="12220" y="433098"/>
                </a:lnTo>
                <a:lnTo>
                  <a:pt x="26884" y="475321"/>
                </a:lnTo>
                <a:lnTo>
                  <a:pt x="46707" y="514829"/>
                </a:lnTo>
                <a:lnTo>
                  <a:pt x="71283" y="551216"/>
                </a:lnTo>
                <a:lnTo>
                  <a:pt x="100202" y="584073"/>
                </a:lnTo>
                <a:lnTo>
                  <a:pt x="133059" y="612992"/>
                </a:lnTo>
                <a:lnTo>
                  <a:pt x="169446" y="637568"/>
                </a:lnTo>
                <a:lnTo>
                  <a:pt x="208954" y="657391"/>
                </a:lnTo>
                <a:lnTo>
                  <a:pt x="251177" y="672055"/>
                </a:lnTo>
                <a:lnTo>
                  <a:pt x="295708" y="681153"/>
                </a:lnTo>
                <a:lnTo>
                  <a:pt x="342138" y="684276"/>
                </a:lnTo>
                <a:lnTo>
                  <a:pt x="388567" y="681153"/>
                </a:lnTo>
                <a:lnTo>
                  <a:pt x="433098" y="672055"/>
                </a:lnTo>
                <a:lnTo>
                  <a:pt x="475321" y="657391"/>
                </a:lnTo>
                <a:lnTo>
                  <a:pt x="514829" y="637568"/>
                </a:lnTo>
                <a:lnTo>
                  <a:pt x="551216" y="612992"/>
                </a:lnTo>
                <a:lnTo>
                  <a:pt x="584073" y="584073"/>
                </a:lnTo>
                <a:lnTo>
                  <a:pt x="612992" y="551216"/>
                </a:lnTo>
                <a:lnTo>
                  <a:pt x="637568" y="514829"/>
                </a:lnTo>
                <a:lnTo>
                  <a:pt x="657391" y="475321"/>
                </a:lnTo>
                <a:lnTo>
                  <a:pt x="672055" y="433098"/>
                </a:lnTo>
                <a:lnTo>
                  <a:pt x="681153" y="388567"/>
                </a:lnTo>
                <a:lnTo>
                  <a:pt x="684276" y="342138"/>
                </a:lnTo>
                <a:lnTo>
                  <a:pt x="681153" y="295708"/>
                </a:lnTo>
                <a:lnTo>
                  <a:pt x="672055" y="251177"/>
                </a:lnTo>
                <a:lnTo>
                  <a:pt x="657391" y="208954"/>
                </a:lnTo>
                <a:lnTo>
                  <a:pt x="637568" y="169446"/>
                </a:lnTo>
                <a:lnTo>
                  <a:pt x="612992" y="133059"/>
                </a:lnTo>
                <a:lnTo>
                  <a:pt x="584073" y="100203"/>
                </a:lnTo>
                <a:lnTo>
                  <a:pt x="551216" y="71283"/>
                </a:lnTo>
                <a:lnTo>
                  <a:pt x="514829" y="46707"/>
                </a:lnTo>
                <a:lnTo>
                  <a:pt x="475321" y="26884"/>
                </a:lnTo>
                <a:lnTo>
                  <a:pt x="433098" y="12220"/>
                </a:lnTo>
                <a:lnTo>
                  <a:pt x="388567" y="3122"/>
                </a:lnTo>
                <a:lnTo>
                  <a:pt x="3421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25511" y="4206240"/>
            <a:ext cx="684530" cy="684530"/>
          </a:xfrm>
          <a:custGeom>
            <a:avLst/>
            <a:gdLst/>
            <a:ahLst/>
            <a:cxnLst/>
            <a:rect l="l" t="t" r="r" b="b"/>
            <a:pathLst>
              <a:path w="684529" h="684529">
                <a:moveTo>
                  <a:pt x="0" y="342138"/>
                </a:moveTo>
                <a:lnTo>
                  <a:pt x="3122" y="295708"/>
                </a:lnTo>
                <a:lnTo>
                  <a:pt x="12220" y="251177"/>
                </a:lnTo>
                <a:lnTo>
                  <a:pt x="26884" y="208954"/>
                </a:lnTo>
                <a:lnTo>
                  <a:pt x="46707" y="169446"/>
                </a:lnTo>
                <a:lnTo>
                  <a:pt x="71283" y="133059"/>
                </a:lnTo>
                <a:lnTo>
                  <a:pt x="100203" y="100203"/>
                </a:lnTo>
                <a:lnTo>
                  <a:pt x="133059" y="71283"/>
                </a:lnTo>
                <a:lnTo>
                  <a:pt x="169446" y="46707"/>
                </a:lnTo>
                <a:lnTo>
                  <a:pt x="208954" y="26884"/>
                </a:lnTo>
                <a:lnTo>
                  <a:pt x="251177" y="12220"/>
                </a:lnTo>
                <a:lnTo>
                  <a:pt x="295708" y="3122"/>
                </a:lnTo>
                <a:lnTo>
                  <a:pt x="342138" y="0"/>
                </a:lnTo>
                <a:lnTo>
                  <a:pt x="388567" y="3122"/>
                </a:lnTo>
                <a:lnTo>
                  <a:pt x="433098" y="12220"/>
                </a:lnTo>
                <a:lnTo>
                  <a:pt x="475321" y="26884"/>
                </a:lnTo>
                <a:lnTo>
                  <a:pt x="514829" y="46707"/>
                </a:lnTo>
                <a:lnTo>
                  <a:pt x="551216" y="71283"/>
                </a:lnTo>
                <a:lnTo>
                  <a:pt x="584073" y="100203"/>
                </a:lnTo>
                <a:lnTo>
                  <a:pt x="612992" y="133059"/>
                </a:lnTo>
                <a:lnTo>
                  <a:pt x="637568" y="169446"/>
                </a:lnTo>
                <a:lnTo>
                  <a:pt x="657391" y="208954"/>
                </a:lnTo>
                <a:lnTo>
                  <a:pt x="672055" y="251177"/>
                </a:lnTo>
                <a:lnTo>
                  <a:pt x="681153" y="295708"/>
                </a:lnTo>
                <a:lnTo>
                  <a:pt x="684276" y="342138"/>
                </a:lnTo>
                <a:lnTo>
                  <a:pt x="681153" y="388567"/>
                </a:lnTo>
                <a:lnTo>
                  <a:pt x="672055" y="433098"/>
                </a:lnTo>
                <a:lnTo>
                  <a:pt x="657391" y="475321"/>
                </a:lnTo>
                <a:lnTo>
                  <a:pt x="637568" y="514829"/>
                </a:lnTo>
                <a:lnTo>
                  <a:pt x="612992" y="551216"/>
                </a:lnTo>
                <a:lnTo>
                  <a:pt x="584073" y="584073"/>
                </a:lnTo>
                <a:lnTo>
                  <a:pt x="551216" y="612992"/>
                </a:lnTo>
                <a:lnTo>
                  <a:pt x="514829" y="637568"/>
                </a:lnTo>
                <a:lnTo>
                  <a:pt x="475321" y="657391"/>
                </a:lnTo>
                <a:lnTo>
                  <a:pt x="433098" y="672055"/>
                </a:lnTo>
                <a:lnTo>
                  <a:pt x="388567" y="681153"/>
                </a:lnTo>
                <a:lnTo>
                  <a:pt x="342138" y="684276"/>
                </a:lnTo>
                <a:lnTo>
                  <a:pt x="295708" y="681153"/>
                </a:lnTo>
                <a:lnTo>
                  <a:pt x="251177" y="672055"/>
                </a:lnTo>
                <a:lnTo>
                  <a:pt x="208954" y="657391"/>
                </a:lnTo>
                <a:lnTo>
                  <a:pt x="169446" y="637568"/>
                </a:lnTo>
                <a:lnTo>
                  <a:pt x="133059" y="612992"/>
                </a:lnTo>
                <a:lnTo>
                  <a:pt x="100202" y="584072"/>
                </a:lnTo>
                <a:lnTo>
                  <a:pt x="71283" y="551216"/>
                </a:lnTo>
                <a:lnTo>
                  <a:pt x="46707" y="514829"/>
                </a:lnTo>
                <a:lnTo>
                  <a:pt x="26884" y="475321"/>
                </a:lnTo>
                <a:lnTo>
                  <a:pt x="12220" y="433098"/>
                </a:lnTo>
                <a:lnTo>
                  <a:pt x="3122" y="388567"/>
                </a:lnTo>
                <a:lnTo>
                  <a:pt x="0" y="342138"/>
                </a:lnTo>
                <a:close/>
              </a:path>
            </a:pathLst>
          </a:custGeom>
          <a:ln w="57912">
            <a:solidFill>
              <a:srgbClr val="92C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64195" y="4322064"/>
            <a:ext cx="406907" cy="3992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895843" y="5128259"/>
            <a:ext cx="3230880" cy="684530"/>
          </a:xfrm>
          <a:custGeom>
            <a:avLst/>
            <a:gdLst/>
            <a:ahLst/>
            <a:cxnLst/>
            <a:rect l="l" t="t" r="r" b="b"/>
            <a:pathLst>
              <a:path w="3230879" h="684529">
                <a:moveTo>
                  <a:pt x="3116833" y="0"/>
                </a:moveTo>
                <a:lnTo>
                  <a:pt x="114046" y="0"/>
                </a:lnTo>
                <a:lnTo>
                  <a:pt x="69651" y="8961"/>
                </a:lnTo>
                <a:lnTo>
                  <a:pt x="33401" y="33400"/>
                </a:lnTo>
                <a:lnTo>
                  <a:pt x="8961" y="69651"/>
                </a:lnTo>
                <a:lnTo>
                  <a:pt x="0" y="114045"/>
                </a:lnTo>
                <a:lnTo>
                  <a:pt x="0" y="570229"/>
                </a:lnTo>
                <a:lnTo>
                  <a:pt x="8961" y="614619"/>
                </a:lnTo>
                <a:lnTo>
                  <a:pt x="33400" y="650870"/>
                </a:lnTo>
                <a:lnTo>
                  <a:pt x="69651" y="675312"/>
                </a:lnTo>
                <a:lnTo>
                  <a:pt x="114046" y="684276"/>
                </a:lnTo>
                <a:lnTo>
                  <a:pt x="3116833" y="684276"/>
                </a:lnTo>
                <a:lnTo>
                  <a:pt x="3161228" y="675312"/>
                </a:lnTo>
                <a:lnTo>
                  <a:pt x="3197479" y="650870"/>
                </a:lnTo>
                <a:lnTo>
                  <a:pt x="3221918" y="614619"/>
                </a:lnTo>
                <a:lnTo>
                  <a:pt x="3230879" y="570229"/>
                </a:lnTo>
                <a:lnTo>
                  <a:pt x="3230879" y="114045"/>
                </a:lnTo>
                <a:lnTo>
                  <a:pt x="3221918" y="69651"/>
                </a:lnTo>
                <a:lnTo>
                  <a:pt x="3197479" y="33400"/>
                </a:lnTo>
                <a:lnTo>
                  <a:pt x="3161228" y="8961"/>
                </a:lnTo>
                <a:lnTo>
                  <a:pt x="3116833" y="0"/>
                </a:lnTo>
                <a:close/>
              </a:path>
            </a:pathLst>
          </a:custGeom>
          <a:solidFill>
            <a:srgbClr val="6FBC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8462009" y="5346572"/>
            <a:ext cx="12496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Personale</a:t>
            </a:r>
            <a:r>
              <a:rPr sz="1400" b="1" spc="-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85" dirty="0">
                <a:solidFill>
                  <a:srgbClr val="001F5F"/>
                </a:solidFill>
                <a:latin typeface="Arial"/>
                <a:cs typeface="Arial"/>
              </a:rPr>
              <a:t>ATA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525511" y="5128259"/>
            <a:ext cx="684530" cy="684530"/>
          </a:xfrm>
          <a:custGeom>
            <a:avLst/>
            <a:gdLst/>
            <a:ahLst/>
            <a:cxnLst/>
            <a:rect l="l" t="t" r="r" b="b"/>
            <a:pathLst>
              <a:path w="684529" h="684529">
                <a:moveTo>
                  <a:pt x="342138" y="0"/>
                </a:moveTo>
                <a:lnTo>
                  <a:pt x="295708" y="3122"/>
                </a:lnTo>
                <a:lnTo>
                  <a:pt x="251177" y="12220"/>
                </a:lnTo>
                <a:lnTo>
                  <a:pt x="208954" y="26884"/>
                </a:lnTo>
                <a:lnTo>
                  <a:pt x="169446" y="46707"/>
                </a:lnTo>
                <a:lnTo>
                  <a:pt x="133059" y="71283"/>
                </a:lnTo>
                <a:lnTo>
                  <a:pt x="100203" y="100203"/>
                </a:lnTo>
                <a:lnTo>
                  <a:pt x="71283" y="133059"/>
                </a:lnTo>
                <a:lnTo>
                  <a:pt x="46707" y="169446"/>
                </a:lnTo>
                <a:lnTo>
                  <a:pt x="26884" y="208954"/>
                </a:lnTo>
                <a:lnTo>
                  <a:pt x="12220" y="251177"/>
                </a:lnTo>
                <a:lnTo>
                  <a:pt x="3122" y="295708"/>
                </a:lnTo>
                <a:lnTo>
                  <a:pt x="0" y="342137"/>
                </a:lnTo>
                <a:lnTo>
                  <a:pt x="3122" y="388565"/>
                </a:lnTo>
                <a:lnTo>
                  <a:pt x="12220" y="433093"/>
                </a:lnTo>
                <a:lnTo>
                  <a:pt x="26884" y="475315"/>
                </a:lnTo>
                <a:lnTo>
                  <a:pt x="46707" y="514824"/>
                </a:lnTo>
                <a:lnTo>
                  <a:pt x="71283" y="551210"/>
                </a:lnTo>
                <a:lnTo>
                  <a:pt x="100202" y="584068"/>
                </a:lnTo>
                <a:lnTo>
                  <a:pt x="133059" y="612988"/>
                </a:lnTo>
                <a:lnTo>
                  <a:pt x="169446" y="637565"/>
                </a:lnTo>
                <a:lnTo>
                  <a:pt x="208954" y="657389"/>
                </a:lnTo>
                <a:lnTo>
                  <a:pt x="251177" y="672054"/>
                </a:lnTo>
                <a:lnTo>
                  <a:pt x="295708" y="681152"/>
                </a:lnTo>
                <a:lnTo>
                  <a:pt x="342138" y="684276"/>
                </a:lnTo>
                <a:lnTo>
                  <a:pt x="388567" y="681152"/>
                </a:lnTo>
                <a:lnTo>
                  <a:pt x="433098" y="672054"/>
                </a:lnTo>
                <a:lnTo>
                  <a:pt x="475321" y="657389"/>
                </a:lnTo>
                <a:lnTo>
                  <a:pt x="514829" y="637565"/>
                </a:lnTo>
                <a:lnTo>
                  <a:pt x="551216" y="612988"/>
                </a:lnTo>
                <a:lnTo>
                  <a:pt x="584073" y="584068"/>
                </a:lnTo>
                <a:lnTo>
                  <a:pt x="612992" y="551210"/>
                </a:lnTo>
                <a:lnTo>
                  <a:pt x="637568" y="514824"/>
                </a:lnTo>
                <a:lnTo>
                  <a:pt x="657391" y="475315"/>
                </a:lnTo>
                <a:lnTo>
                  <a:pt x="672055" y="433093"/>
                </a:lnTo>
                <a:lnTo>
                  <a:pt x="681153" y="388565"/>
                </a:lnTo>
                <a:lnTo>
                  <a:pt x="684276" y="342137"/>
                </a:lnTo>
                <a:lnTo>
                  <a:pt x="681153" y="295708"/>
                </a:lnTo>
                <a:lnTo>
                  <a:pt x="672055" y="251177"/>
                </a:lnTo>
                <a:lnTo>
                  <a:pt x="657391" y="208954"/>
                </a:lnTo>
                <a:lnTo>
                  <a:pt x="637568" y="169446"/>
                </a:lnTo>
                <a:lnTo>
                  <a:pt x="612992" y="133059"/>
                </a:lnTo>
                <a:lnTo>
                  <a:pt x="584073" y="100203"/>
                </a:lnTo>
                <a:lnTo>
                  <a:pt x="551216" y="71283"/>
                </a:lnTo>
                <a:lnTo>
                  <a:pt x="514829" y="46707"/>
                </a:lnTo>
                <a:lnTo>
                  <a:pt x="475321" y="26884"/>
                </a:lnTo>
                <a:lnTo>
                  <a:pt x="433098" y="12220"/>
                </a:lnTo>
                <a:lnTo>
                  <a:pt x="388567" y="3122"/>
                </a:lnTo>
                <a:lnTo>
                  <a:pt x="3421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525511" y="5128259"/>
            <a:ext cx="684530" cy="684530"/>
          </a:xfrm>
          <a:custGeom>
            <a:avLst/>
            <a:gdLst/>
            <a:ahLst/>
            <a:cxnLst/>
            <a:rect l="l" t="t" r="r" b="b"/>
            <a:pathLst>
              <a:path w="684529" h="684529">
                <a:moveTo>
                  <a:pt x="0" y="342137"/>
                </a:moveTo>
                <a:lnTo>
                  <a:pt x="3122" y="295708"/>
                </a:lnTo>
                <a:lnTo>
                  <a:pt x="12220" y="251177"/>
                </a:lnTo>
                <a:lnTo>
                  <a:pt x="26884" y="208954"/>
                </a:lnTo>
                <a:lnTo>
                  <a:pt x="46707" y="169446"/>
                </a:lnTo>
                <a:lnTo>
                  <a:pt x="71283" y="133059"/>
                </a:lnTo>
                <a:lnTo>
                  <a:pt x="100203" y="100202"/>
                </a:lnTo>
                <a:lnTo>
                  <a:pt x="133059" y="71283"/>
                </a:lnTo>
                <a:lnTo>
                  <a:pt x="169446" y="46707"/>
                </a:lnTo>
                <a:lnTo>
                  <a:pt x="208954" y="26884"/>
                </a:lnTo>
                <a:lnTo>
                  <a:pt x="251177" y="12220"/>
                </a:lnTo>
                <a:lnTo>
                  <a:pt x="295708" y="3122"/>
                </a:lnTo>
                <a:lnTo>
                  <a:pt x="342138" y="0"/>
                </a:lnTo>
                <a:lnTo>
                  <a:pt x="388567" y="3122"/>
                </a:lnTo>
                <a:lnTo>
                  <a:pt x="433098" y="12220"/>
                </a:lnTo>
                <a:lnTo>
                  <a:pt x="475321" y="26884"/>
                </a:lnTo>
                <a:lnTo>
                  <a:pt x="514829" y="46707"/>
                </a:lnTo>
                <a:lnTo>
                  <a:pt x="551216" y="71283"/>
                </a:lnTo>
                <a:lnTo>
                  <a:pt x="584073" y="100203"/>
                </a:lnTo>
                <a:lnTo>
                  <a:pt x="612992" y="133059"/>
                </a:lnTo>
                <a:lnTo>
                  <a:pt x="637568" y="169446"/>
                </a:lnTo>
                <a:lnTo>
                  <a:pt x="657391" y="208954"/>
                </a:lnTo>
                <a:lnTo>
                  <a:pt x="672055" y="251177"/>
                </a:lnTo>
                <a:lnTo>
                  <a:pt x="681153" y="295708"/>
                </a:lnTo>
                <a:lnTo>
                  <a:pt x="684276" y="342137"/>
                </a:lnTo>
                <a:lnTo>
                  <a:pt x="681153" y="388565"/>
                </a:lnTo>
                <a:lnTo>
                  <a:pt x="672055" y="433093"/>
                </a:lnTo>
                <a:lnTo>
                  <a:pt x="657391" y="475315"/>
                </a:lnTo>
                <a:lnTo>
                  <a:pt x="637568" y="514824"/>
                </a:lnTo>
                <a:lnTo>
                  <a:pt x="612992" y="551210"/>
                </a:lnTo>
                <a:lnTo>
                  <a:pt x="584073" y="584068"/>
                </a:lnTo>
                <a:lnTo>
                  <a:pt x="551216" y="612988"/>
                </a:lnTo>
                <a:lnTo>
                  <a:pt x="514829" y="637565"/>
                </a:lnTo>
                <a:lnTo>
                  <a:pt x="475321" y="657389"/>
                </a:lnTo>
                <a:lnTo>
                  <a:pt x="433098" y="672054"/>
                </a:lnTo>
                <a:lnTo>
                  <a:pt x="388567" y="681152"/>
                </a:lnTo>
                <a:lnTo>
                  <a:pt x="342138" y="684276"/>
                </a:lnTo>
                <a:lnTo>
                  <a:pt x="295708" y="681152"/>
                </a:lnTo>
                <a:lnTo>
                  <a:pt x="251177" y="672054"/>
                </a:lnTo>
                <a:lnTo>
                  <a:pt x="208954" y="657389"/>
                </a:lnTo>
                <a:lnTo>
                  <a:pt x="169446" y="637565"/>
                </a:lnTo>
                <a:lnTo>
                  <a:pt x="133059" y="612988"/>
                </a:lnTo>
                <a:lnTo>
                  <a:pt x="100202" y="584068"/>
                </a:lnTo>
                <a:lnTo>
                  <a:pt x="71283" y="551210"/>
                </a:lnTo>
                <a:lnTo>
                  <a:pt x="46707" y="514824"/>
                </a:lnTo>
                <a:lnTo>
                  <a:pt x="26884" y="475315"/>
                </a:lnTo>
                <a:lnTo>
                  <a:pt x="12220" y="433093"/>
                </a:lnTo>
                <a:lnTo>
                  <a:pt x="3122" y="388565"/>
                </a:lnTo>
                <a:lnTo>
                  <a:pt x="0" y="342137"/>
                </a:lnTo>
                <a:close/>
              </a:path>
            </a:pathLst>
          </a:custGeom>
          <a:ln w="57912">
            <a:solidFill>
              <a:srgbClr val="6FBC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37347" y="5285232"/>
            <a:ext cx="56515" cy="67310"/>
          </a:xfrm>
          <a:custGeom>
            <a:avLst/>
            <a:gdLst/>
            <a:ahLst/>
            <a:cxnLst/>
            <a:rect l="l" t="t" r="r" b="b"/>
            <a:pathLst>
              <a:path w="56515" h="67310">
                <a:moveTo>
                  <a:pt x="33147" y="0"/>
                </a:moveTo>
                <a:lnTo>
                  <a:pt x="23241" y="0"/>
                </a:lnTo>
                <a:lnTo>
                  <a:pt x="17652" y="1143"/>
                </a:lnTo>
                <a:lnTo>
                  <a:pt x="2158" y="26162"/>
                </a:lnTo>
                <a:lnTo>
                  <a:pt x="0" y="33020"/>
                </a:lnTo>
                <a:lnTo>
                  <a:pt x="2158" y="40894"/>
                </a:lnTo>
                <a:lnTo>
                  <a:pt x="3301" y="47752"/>
                </a:lnTo>
                <a:lnTo>
                  <a:pt x="5587" y="53467"/>
                </a:lnTo>
                <a:lnTo>
                  <a:pt x="8890" y="59055"/>
                </a:lnTo>
                <a:lnTo>
                  <a:pt x="12192" y="62484"/>
                </a:lnTo>
                <a:lnTo>
                  <a:pt x="17652" y="65913"/>
                </a:lnTo>
                <a:lnTo>
                  <a:pt x="23241" y="67056"/>
                </a:lnTo>
                <a:lnTo>
                  <a:pt x="33147" y="67056"/>
                </a:lnTo>
                <a:lnTo>
                  <a:pt x="38734" y="65913"/>
                </a:lnTo>
                <a:lnTo>
                  <a:pt x="44196" y="62484"/>
                </a:lnTo>
                <a:lnTo>
                  <a:pt x="47498" y="59055"/>
                </a:lnTo>
                <a:lnTo>
                  <a:pt x="50800" y="53467"/>
                </a:lnTo>
                <a:lnTo>
                  <a:pt x="54228" y="47752"/>
                </a:lnTo>
                <a:lnTo>
                  <a:pt x="56387" y="40894"/>
                </a:lnTo>
                <a:lnTo>
                  <a:pt x="56387" y="26162"/>
                </a:lnTo>
                <a:lnTo>
                  <a:pt x="54228" y="19304"/>
                </a:lnTo>
                <a:lnTo>
                  <a:pt x="50800" y="13589"/>
                </a:lnTo>
                <a:lnTo>
                  <a:pt x="47498" y="8001"/>
                </a:lnTo>
                <a:lnTo>
                  <a:pt x="44196" y="4572"/>
                </a:lnTo>
                <a:lnTo>
                  <a:pt x="38734" y="1143"/>
                </a:lnTo>
                <a:lnTo>
                  <a:pt x="33147" y="0"/>
                </a:lnTo>
                <a:close/>
              </a:path>
            </a:pathLst>
          </a:custGeom>
          <a:solidFill>
            <a:srgbClr val="424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964423" y="5285232"/>
            <a:ext cx="55244" cy="67310"/>
          </a:xfrm>
          <a:custGeom>
            <a:avLst/>
            <a:gdLst/>
            <a:ahLst/>
            <a:cxnLst/>
            <a:rect l="l" t="t" r="r" b="b"/>
            <a:pathLst>
              <a:path w="55245" h="67310">
                <a:moveTo>
                  <a:pt x="31369" y="0"/>
                </a:moveTo>
                <a:lnTo>
                  <a:pt x="21335" y="0"/>
                </a:lnTo>
                <a:lnTo>
                  <a:pt x="15621" y="1143"/>
                </a:lnTo>
                <a:lnTo>
                  <a:pt x="6730" y="8001"/>
                </a:lnTo>
                <a:lnTo>
                  <a:pt x="3301" y="13589"/>
                </a:lnTo>
                <a:lnTo>
                  <a:pt x="2285" y="19304"/>
                </a:lnTo>
                <a:lnTo>
                  <a:pt x="0" y="26162"/>
                </a:lnTo>
                <a:lnTo>
                  <a:pt x="0" y="40894"/>
                </a:lnTo>
                <a:lnTo>
                  <a:pt x="2285" y="47752"/>
                </a:lnTo>
                <a:lnTo>
                  <a:pt x="3301" y="53467"/>
                </a:lnTo>
                <a:lnTo>
                  <a:pt x="6730" y="59055"/>
                </a:lnTo>
                <a:lnTo>
                  <a:pt x="15621" y="65913"/>
                </a:lnTo>
                <a:lnTo>
                  <a:pt x="21335" y="67056"/>
                </a:lnTo>
                <a:lnTo>
                  <a:pt x="31369" y="67056"/>
                </a:lnTo>
                <a:lnTo>
                  <a:pt x="54864" y="40894"/>
                </a:lnTo>
                <a:lnTo>
                  <a:pt x="54864" y="26162"/>
                </a:lnTo>
                <a:lnTo>
                  <a:pt x="36956" y="1143"/>
                </a:lnTo>
                <a:lnTo>
                  <a:pt x="31369" y="0"/>
                </a:lnTo>
                <a:close/>
              </a:path>
            </a:pathLst>
          </a:custGeom>
          <a:solidFill>
            <a:srgbClr val="424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65719" y="5359908"/>
            <a:ext cx="144780" cy="288290"/>
          </a:xfrm>
          <a:custGeom>
            <a:avLst/>
            <a:gdLst/>
            <a:ahLst/>
            <a:cxnLst/>
            <a:rect l="l" t="t" r="r" b="b"/>
            <a:pathLst>
              <a:path w="144779" h="288289">
                <a:moveTo>
                  <a:pt x="98425" y="150875"/>
                </a:moveTo>
                <a:lnTo>
                  <a:pt x="55372" y="150875"/>
                </a:lnTo>
                <a:lnTo>
                  <a:pt x="61086" y="288035"/>
                </a:lnTo>
                <a:lnTo>
                  <a:pt x="98425" y="288035"/>
                </a:lnTo>
                <a:lnTo>
                  <a:pt x="98425" y="150875"/>
                </a:lnTo>
                <a:close/>
              </a:path>
              <a:path w="144779" h="288289">
                <a:moveTo>
                  <a:pt x="128622" y="131444"/>
                </a:moveTo>
                <a:lnTo>
                  <a:pt x="52070" y="131444"/>
                </a:lnTo>
                <a:lnTo>
                  <a:pt x="52070" y="150875"/>
                </a:lnTo>
                <a:lnTo>
                  <a:pt x="101853" y="150875"/>
                </a:lnTo>
                <a:lnTo>
                  <a:pt x="107441" y="288035"/>
                </a:lnTo>
                <a:lnTo>
                  <a:pt x="144779" y="288035"/>
                </a:lnTo>
                <a:lnTo>
                  <a:pt x="144779" y="169163"/>
                </a:lnTo>
                <a:lnTo>
                  <a:pt x="125602" y="169163"/>
                </a:lnTo>
                <a:lnTo>
                  <a:pt x="128622" y="131444"/>
                </a:lnTo>
                <a:close/>
              </a:path>
              <a:path w="144779" h="288289">
                <a:moveTo>
                  <a:pt x="76961" y="1142"/>
                </a:moveTo>
                <a:lnTo>
                  <a:pt x="62229" y="1142"/>
                </a:lnTo>
                <a:lnTo>
                  <a:pt x="55372" y="3428"/>
                </a:lnTo>
                <a:lnTo>
                  <a:pt x="49783" y="9143"/>
                </a:lnTo>
                <a:lnTo>
                  <a:pt x="2285" y="59435"/>
                </a:lnTo>
                <a:lnTo>
                  <a:pt x="0" y="81152"/>
                </a:lnTo>
                <a:lnTo>
                  <a:pt x="0" y="82295"/>
                </a:lnTo>
                <a:lnTo>
                  <a:pt x="2285" y="84581"/>
                </a:lnTo>
                <a:lnTo>
                  <a:pt x="3428" y="88010"/>
                </a:lnTo>
                <a:lnTo>
                  <a:pt x="6730" y="94868"/>
                </a:lnTo>
                <a:lnTo>
                  <a:pt x="15875" y="112013"/>
                </a:lnTo>
                <a:lnTo>
                  <a:pt x="30479" y="141731"/>
                </a:lnTo>
                <a:lnTo>
                  <a:pt x="52070" y="131444"/>
                </a:lnTo>
                <a:lnTo>
                  <a:pt x="128622" y="131444"/>
                </a:lnTo>
                <a:lnTo>
                  <a:pt x="131093" y="100583"/>
                </a:lnTo>
                <a:lnTo>
                  <a:pt x="53212" y="100583"/>
                </a:lnTo>
                <a:lnTo>
                  <a:pt x="48640" y="93725"/>
                </a:lnTo>
                <a:lnTo>
                  <a:pt x="39624" y="77723"/>
                </a:lnTo>
                <a:lnTo>
                  <a:pt x="37337" y="73151"/>
                </a:lnTo>
                <a:lnTo>
                  <a:pt x="53212" y="52577"/>
                </a:lnTo>
                <a:lnTo>
                  <a:pt x="83050" y="52577"/>
                </a:lnTo>
                <a:lnTo>
                  <a:pt x="73532" y="30860"/>
                </a:lnTo>
                <a:lnTo>
                  <a:pt x="79121" y="19430"/>
                </a:lnTo>
                <a:lnTo>
                  <a:pt x="64515" y="10286"/>
                </a:lnTo>
                <a:lnTo>
                  <a:pt x="76961" y="1142"/>
                </a:lnTo>
                <a:close/>
              </a:path>
              <a:path w="144779" h="288289">
                <a:moveTo>
                  <a:pt x="83050" y="52577"/>
                </a:moveTo>
                <a:lnTo>
                  <a:pt x="53212" y="52577"/>
                </a:lnTo>
                <a:lnTo>
                  <a:pt x="53212" y="100583"/>
                </a:lnTo>
                <a:lnTo>
                  <a:pt x="131093" y="100583"/>
                </a:lnTo>
                <a:lnTo>
                  <a:pt x="133381" y="72008"/>
                </a:lnTo>
                <a:lnTo>
                  <a:pt x="91566" y="72008"/>
                </a:lnTo>
                <a:lnTo>
                  <a:pt x="83050" y="52577"/>
                </a:lnTo>
                <a:close/>
              </a:path>
              <a:path w="144779" h="288289">
                <a:moveTo>
                  <a:pt x="105155" y="0"/>
                </a:moveTo>
                <a:lnTo>
                  <a:pt x="94996" y="0"/>
                </a:lnTo>
                <a:lnTo>
                  <a:pt x="91566" y="10286"/>
                </a:lnTo>
                <a:lnTo>
                  <a:pt x="94996" y="13715"/>
                </a:lnTo>
                <a:lnTo>
                  <a:pt x="91566" y="72008"/>
                </a:lnTo>
                <a:lnTo>
                  <a:pt x="110871" y="72008"/>
                </a:lnTo>
                <a:lnTo>
                  <a:pt x="107441" y="13715"/>
                </a:lnTo>
                <a:lnTo>
                  <a:pt x="108584" y="10286"/>
                </a:lnTo>
                <a:lnTo>
                  <a:pt x="105155" y="0"/>
                </a:lnTo>
                <a:close/>
              </a:path>
              <a:path w="144779" h="288289">
                <a:moveTo>
                  <a:pt x="139064" y="1142"/>
                </a:moveTo>
                <a:lnTo>
                  <a:pt x="123316" y="1142"/>
                </a:lnTo>
                <a:lnTo>
                  <a:pt x="135762" y="10286"/>
                </a:lnTo>
                <a:lnTo>
                  <a:pt x="121030" y="19430"/>
                </a:lnTo>
                <a:lnTo>
                  <a:pt x="128904" y="30860"/>
                </a:lnTo>
                <a:lnTo>
                  <a:pt x="110871" y="72008"/>
                </a:lnTo>
                <a:lnTo>
                  <a:pt x="133381" y="72008"/>
                </a:lnTo>
                <a:lnTo>
                  <a:pt x="138049" y="13715"/>
                </a:lnTo>
                <a:lnTo>
                  <a:pt x="139064" y="9143"/>
                </a:lnTo>
                <a:lnTo>
                  <a:pt x="141350" y="3428"/>
                </a:lnTo>
                <a:lnTo>
                  <a:pt x="139064" y="1142"/>
                </a:lnTo>
                <a:close/>
              </a:path>
            </a:pathLst>
          </a:custGeom>
          <a:solidFill>
            <a:srgbClr val="424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943088" y="5359908"/>
            <a:ext cx="127000" cy="288290"/>
          </a:xfrm>
          <a:custGeom>
            <a:avLst/>
            <a:gdLst/>
            <a:ahLst/>
            <a:cxnLst/>
            <a:rect l="l" t="t" r="r" b="b"/>
            <a:pathLst>
              <a:path w="127000" h="288289">
                <a:moveTo>
                  <a:pt x="24891" y="1142"/>
                </a:moveTo>
                <a:lnTo>
                  <a:pt x="11302" y="1142"/>
                </a:lnTo>
                <a:lnTo>
                  <a:pt x="5587" y="3428"/>
                </a:lnTo>
                <a:lnTo>
                  <a:pt x="0" y="6857"/>
                </a:lnTo>
                <a:lnTo>
                  <a:pt x="2285" y="13715"/>
                </a:lnTo>
                <a:lnTo>
                  <a:pt x="14731" y="169163"/>
                </a:lnTo>
                <a:lnTo>
                  <a:pt x="5587" y="169163"/>
                </a:lnTo>
                <a:lnTo>
                  <a:pt x="9016" y="288035"/>
                </a:lnTo>
                <a:lnTo>
                  <a:pt x="46354" y="288035"/>
                </a:lnTo>
                <a:lnTo>
                  <a:pt x="46354" y="150875"/>
                </a:lnTo>
                <a:lnTo>
                  <a:pt x="103613" y="150875"/>
                </a:lnTo>
                <a:lnTo>
                  <a:pt x="114045" y="128015"/>
                </a:lnTo>
                <a:lnTo>
                  <a:pt x="120903" y="112013"/>
                </a:lnTo>
                <a:lnTo>
                  <a:pt x="125348" y="102869"/>
                </a:lnTo>
                <a:lnTo>
                  <a:pt x="126491" y="99440"/>
                </a:lnTo>
                <a:lnTo>
                  <a:pt x="126491" y="81152"/>
                </a:lnTo>
                <a:lnTo>
                  <a:pt x="123116" y="72008"/>
                </a:lnTo>
                <a:lnTo>
                  <a:pt x="39496" y="72008"/>
                </a:lnTo>
                <a:lnTo>
                  <a:pt x="21462" y="30860"/>
                </a:lnTo>
                <a:lnTo>
                  <a:pt x="27050" y="19430"/>
                </a:lnTo>
                <a:lnTo>
                  <a:pt x="12445" y="10286"/>
                </a:lnTo>
                <a:lnTo>
                  <a:pt x="24891" y="1142"/>
                </a:lnTo>
                <a:close/>
              </a:path>
              <a:path w="127000" h="288289">
                <a:moveTo>
                  <a:pt x="103613" y="150875"/>
                </a:moveTo>
                <a:lnTo>
                  <a:pt x="49656" y="150875"/>
                </a:lnTo>
                <a:lnTo>
                  <a:pt x="55371" y="288035"/>
                </a:lnTo>
                <a:lnTo>
                  <a:pt x="92582" y="288035"/>
                </a:lnTo>
                <a:lnTo>
                  <a:pt x="94868" y="219455"/>
                </a:lnTo>
                <a:lnTo>
                  <a:pt x="92582" y="156590"/>
                </a:lnTo>
                <a:lnTo>
                  <a:pt x="101005" y="156590"/>
                </a:lnTo>
                <a:lnTo>
                  <a:pt x="103613" y="150875"/>
                </a:lnTo>
                <a:close/>
              </a:path>
              <a:path w="127000" h="288289">
                <a:moveTo>
                  <a:pt x="101005" y="156590"/>
                </a:moveTo>
                <a:lnTo>
                  <a:pt x="92582" y="156590"/>
                </a:lnTo>
                <a:lnTo>
                  <a:pt x="99440" y="160019"/>
                </a:lnTo>
                <a:lnTo>
                  <a:pt x="101005" y="156590"/>
                </a:lnTo>
                <a:close/>
              </a:path>
              <a:path w="127000" h="288289">
                <a:moveTo>
                  <a:pt x="53085" y="0"/>
                </a:moveTo>
                <a:lnTo>
                  <a:pt x="42925" y="0"/>
                </a:lnTo>
                <a:lnTo>
                  <a:pt x="39496" y="10286"/>
                </a:lnTo>
                <a:lnTo>
                  <a:pt x="42925" y="13715"/>
                </a:lnTo>
                <a:lnTo>
                  <a:pt x="39496" y="72008"/>
                </a:lnTo>
                <a:lnTo>
                  <a:pt x="58673" y="72008"/>
                </a:lnTo>
                <a:lnTo>
                  <a:pt x="55371" y="13715"/>
                </a:lnTo>
                <a:lnTo>
                  <a:pt x="57657" y="10286"/>
                </a:lnTo>
                <a:lnTo>
                  <a:pt x="53085" y="0"/>
                </a:lnTo>
                <a:close/>
              </a:path>
              <a:path w="127000" h="288289">
                <a:moveTo>
                  <a:pt x="86994" y="1142"/>
                </a:moveTo>
                <a:lnTo>
                  <a:pt x="71119" y="1142"/>
                </a:lnTo>
                <a:lnTo>
                  <a:pt x="83565" y="10286"/>
                </a:lnTo>
                <a:lnTo>
                  <a:pt x="69976" y="19430"/>
                </a:lnTo>
                <a:lnTo>
                  <a:pt x="76834" y="30860"/>
                </a:lnTo>
                <a:lnTo>
                  <a:pt x="58673" y="72008"/>
                </a:lnTo>
                <a:lnTo>
                  <a:pt x="123116" y="72008"/>
                </a:lnTo>
                <a:lnTo>
                  <a:pt x="101600" y="13715"/>
                </a:lnTo>
                <a:lnTo>
                  <a:pt x="99440" y="9143"/>
                </a:lnTo>
                <a:lnTo>
                  <a:pt x="96011" y="4571"/>
                </a:lnTo>
                <a:lnTo>
                  <a:pt x="91439" y="3428"/>
                </a:lnTo>
                <a:lnTo>
                  <a:pt x="86994" y="1142"/>
                </a:lnTo>
                <a:close/>
              </a:path>
            </a:pathLst>
          </a:custGeom>
          <a:solidFill>
            <a:srgbClr val="424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844028" y="5271515"/>
            <a:ext cx="59690" cy="76200"/>
          </a:xfrm>
          <a:custGeom>
            <a:avLst/>
            <a:gdLst/>
            <a:ahLst/>
            <a:cxnLst/>
            <a:rect l="l" t="t" r="r" b="b"/>
            <a:pathLst>
              <a:path w="59690" h="76200">
                <a:moveTo>
                  <a:pt x="34798" y="0"/>
                </a:moveTo>
                <a:lnTo>
                  <a:pt x="22478" y="0"/>
                </a:lnTo>
                <a:lnTo>
                  <a:pt x="17906" y="4572"/>
                </a:lnTo>
                <a:lnTo>
                  <a:pt x="12319" y="8001"/>
                </a:lnTo>
                <a:lnTo>
                  <a:pt x="9017" y="11430"/>
                </a:lnTo>
                <a:lnTo>
                  <a:pt x="5588" y="17018"/>
                </a:lnTo>
                <a:lnTo>
                  <a:pt x="1143" y="23876"/>
                </a:lnTo>
                <a:lnTo>
                  <a:pt x="0" y="30734"/>
                </a:lnTo>
                <a:lnTo>
                  <a:pt x="0" y="45466"/>
                </a:lnTo>
                <a:lnTo>
                  <a:pt x="1143" y="52324"/>
                </a:lnTo>
                <a:lnTo>
                  <a:pt x="5588" y="60325"/>
                </a:lnTo>
                <a:lnTo>
                  <a:pt x="9017" y="64770"/>
                </a:lnTo>
                <a:lnTo>
                  <a:pt x="12319" y="70485"/>
                </a:lnTo>
                <a:lnTo>
                  <a:pt x="17906" y="73914"/>
                </a:lnTo>
                <a:lnTo>
                  <a:pt x="22478" y="76200"/>
                </a:lnTo>
                <a:lnTo>
                  <a:pt x="34798" y="76200"/>
                </a:lnTo>
                <a:lnTo>
                  <a:pt x="59436" y="45466"/>
                </a:lnTo>
                <a:lnTo>
                  <a:pt x="59436" y="30734"/>
                </a:lnTo>
                <a:lnTo>
                  <a:pt x="58293" y="23876"/>
                </a:lnTo>
                <a:lnTo>
                  <a:pt x="54991" y="17018"/>
                </a:lnTo>
                <a:lnTo>
                  <a:pt x="51562" y="11430"/>
                </a:lnTo>
                <a:lnTo>
                  <a:pt x="42672" y="4572"/>
                </a:lnTo>
                <a:lnTo>
                  <a:pt x="34798" y="0"/>
                </a:lnTo>
                <a:close/>
              </a:path>
            </a:pathLst>
          </a:custGeom>
          <a:solidFill>
            <a:srgbClr val="424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801356" y="5355335"/>
            <a:ext cx="144780" cy="315595"/>
          </a:xfrm>
          <a:custGeom>
            <a:avLst/>
            <a:gdLst/>
            <a:ahLst/>
            <a:cxnLst/>
            <a:rect l="l" t="t" r="r" b="b"/>
            <a:pathLst>
              <a:path w="144779" h="315595">
                <a:moveTo>
                  <a:pt x="70739" y="165734"/>
                </a:moveTo>
                <a:lnTo>
                  <a:pt x="24638" y="165734"/>
                </a:lnTo>
                <a:lnTo>
                  <a:pt x="28067" y="315467"/>
                </a:lnTo>
                <a:lnTo>
                  <a:pt x="70739" y="315467"/>
                </a:lnTo>
                <a:lnTo>
                  <a:pt x="70739" y="165734"/>
                </a:lnTo>
                <a:close/>
              </a:path>
              <a:path w="144779" h="315595">
                <a:moveTo>
                  <a:pt x="48260" y="2285"/>
                </a:moveTo>
                <a:lnTo>
                  <a:pt x="45974" y="2285"/>
                </a:lnTo>
                <a:lnTo>
                  <a:pt x="31369" y="3428"/>
                </a:lnTo>
                <a:lnTo>
                  <a:pt x="24638" y="3428"/>
                </a:lnTo>
                <a:lnTo>
                  <a:pt x="19050" y="6857"/>
                </a:lnTo>
                <a:lnTo>
                  <a:pt x="15748" y="12572"/>
                </a:lnTo>
                <a:lnTo>
                  <a:pt x="14604" y="19430"/>
                </a:lnTo>
                <a:lnTo>
                  <a:pt x="0" y="164591"/>
                </a:lnTo>
                <a:lnTo>
                  <a:pt x="19050" y="165734"/>
                </a:lnTo>
                <a:lnTo>
                  <a:pt x="74041" y="165734"/>
                </a:lnTo>
                <a:lnTo>
                  <a:pt x="79628" y="315467"/>
                </a:lnTo>
                <a:lnTo>
                  <a:pt x="120142" y="315467"/>
                </a:lnTo>
                <a:lnTo>
                  <a:pt x="120142" y="168020"/>
                </a:lnTo>
                <a:lnTo>
                  <a:pt x="123444" y="165734"/>
                </a:lnTo>
                <a:lnTo>
                  <a:pt x="144779" y="164591"/>
                </a:lnTo>
                <a:lnTo>
                  <a:pt x="136723" y="77723"/>
                </a:lnTo>
                <a:lnTo>
                  <a:pt x="61722" y="77723"/>
                </a:lnTo>
                <a:lnTo>
                  <a:pt x="42672" y="34289"/>
                </a:lnTo>
                <a:lnTo>
                  <a:pt x="49402" y="21716"/>
                </a:lnTo>
                <a:lnTo>
                  <a:pt x="33654" y="12572"/>
                </a:lnTo>
                <a:lnTo>
                  <a:pt x="48260" y="2285"/>
                </a:lnTo>
                <a:close/>
              </a:path>
              <a:path w="144779" h="315595">
                <a:moveTo>
                  <a:pt x="77470" y="0"/>
                </a:moveTo>
                <a:lnTo>
                  <a:pt x="65150" y="0"/>
                </a:lnTo>
                <a:lnTo>
                  <a:pt x="61722" y="12572"/>
                </a:lnTo>
                <a:lnTo>
                  <a:pt x="65150" y="16001"/>
                </a:lnTo>
                <a:lnTo>
                  <a:pt x="61722" y="77723"/>
                </a:lnTo>
                <a:lnTo>
                  <a:pt x="83058" y="77723"/>
                </a:lnTo>
                <a:lnTo>
                  <a:pt x="79628" y="16001"/>
                </a:lnTo>
                <a:lnTo>
                  <a:pt x="83058" y="12572"/>
                </a:lnTo>
                <a:lnTo>
                  <a:pt x="77470" y="0"/>
                </a:lnTo>
                <a:close/>
              </a:path>
              <a:path w="144779" h="315595">
                <a:moveTo>
                  <a:pt x="97663" y="2285"/>
                </a:moveTo>
                <a:lnTo>
                  <a:pt x="111125" y="12572"/>
                </a:lnTo>
                <a:lnTo>
                  <a:pt x="95376" y="21716"/>
                </a:lnTo>
                <a:lnTo>
                  <a:pt x="102108" y="34289"/>
                </a:lnTo>
                <a:lnTo>
                  <a:pt x="83058" y="77723"/>
                </a:lnTo>
                <a:lnTo>
                  <a:pt x="136723" y="77723"/>
                </a:lnTo>
                <a:lnTo>
                  <a:pt x="131318" y="19430"/>
                </a:lnTo>
                <a:lnTo>
                  <a:pt x="129032" y="12572"/>
                </a:lnTo>
                <a:lnTo>
                  <a:pt x="125729" y="6857"/>
                </a:lnTo>
                <a:lnTo>
                  <a:pt x="120142" y="3428"/>
                </a:lnTo>
                <a:lnTo>
                  <a:pt x="113411" y="3428"/>
                </a:lnTo>
                <a:lnTo>
                  <a:pt x="97663" y="2285"/>
                </a:lnTo>
                <a:close/>
              </a:path>
            </a:pathLst>
          </a:custGeom>
          <a:solidFill>
            <a:srgbClr val="424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298180" y="2013204"/>
            <a:ext cx="2087880" cy="350520"/>
          </a:xfrm>
          <a:custGeom>
            <a:avLst/>
            <a:gdLst/>
            <a:ahLst/>
            <a:cxnLst/>
            <a:rect l="l" t="t" r="r" b="b"/>
            <a:pathLst>
              <a:path w="2087879" h="350519">
                <a:moveTo>
                  <a:pt x="0" y="350520"/>
                </a:moveTo>
                <a:lnTo>
                  <a:pt x="2087879" y="350520"/>
                </a:lnTo>
                <a:lnTo>
                  <a:pt x="2087879" y="0"/>
                </a:lnTo>
                <a:lnTo>
                  <a:pt x="0" y="0"/>
                </a:lnTo>
                <a:lnTo>
                  <a:pt x="0" y="3505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460105" y="2043125"/>
            <a:ext cx="1764664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0C2C83"/>
                </a:solidFill>
                <a:latin typeface="Arial"/>
                <a:cs typeface="Arial"/>
              </a:rPr>
              <a:t>Personale</a:t>
            </a:r>
            <a:r>
              <a:rPr sz="1400" b="1" spc="145" dirty="0">
                <a:solidFill>
                  <a:srgbClr val="0C2C83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0C2C83"/>
                </a:solidFill>
                <a:latin typeface="Arial"/>
                <a:cs typeface="Arial"/>
              </a:rPr>
              <a:t>scolastico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24433" y="1725929"/>
            <a:ext cx="4843780" cy="4692650"/>
          </a:xfrm>
          <a:custGeom>
            <a:avLst/>
            <a:gdLst/>
            <a:ahLst/>
            <a:cxnLst/>
            <a:rect l="l" t="t" r="r" b="b"/>
            <a:pathLst>
              <a:path w="4843780" h="4692650">
                <a:moveTo>
                  <a:pt x="0" y="0"/>
                </a:moveTo>
                <a:lnTo>
                  <a:pt x="3738753" y="0"/>
                </a:lnTo>
                <a:lnTo>
                  <a:pt x="4843271" y="2346198"/>
                </a:lnTo>
                <a:lnTo>
                  <a:pt x="3738753" y="4692396"/>
                </a:lnTo>
                <a:lnTo>
                  <a:pt x="0" y="4692396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385D8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63039" y="1542288"/>
            <a:ext cx="1763395" cy="350520"/>
          </a:xfrm>
          <a:custGeom>
            <a:avLst/>
            <a:gdLst/>
            <a:ahLst/>
            <a:cxnLst/>
            <a:rect l="l" t="t" r="r" b="b"/>
            <a:pathLst>
              <a:path w="1763395" h="350519">
                <a:moveTo>
                  <a:pt x="0" y="350520"/>
                </a:moveTo>
                <a:lnTo>
                  <a:pt x="1763268" y="350520"/>
                </a:lnTo>
                <a:lnTo>
                  <a:pt x="1763268" y="0"/>
                </a:lnTo>
                <a:lnTo>
                  <a:pt x="0" y="0"/>
                </a:lnTo>
                <a:lnTo>
                  <a:pt x="0" y="3505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05255" y="2814827"/>
            <a:ext cx="3229610" cy="684530"/>
          </a:xfrm>
          <a:custGeom>
            <a:avLst/>
            <a:gdLst/>
            <a:ahLst/>
            <a:cxnLst/>
            <a:rect l="l" t="t" r="r" b="b"/>
            <a:pathLst>
              <a:path w="3229610" h="684529">
                <a:moveTo>
                  <a:pt x="3115310" y="0"/>
                </a:moveTo>
                <a:lnTo>
                  <a:pt x="114046" y="0"/>
                </a:lnTo>
                <a:lnTo>
                  <a:pt x="69656" y="8961"/>
                </a:lnTo>
                <a:lnTo>
                  <a:pt x="33405" y="33400"/>
                </a:lnTo>
                <a:lnTo>
                  <a:pt x="8963" y="69651"/>
                </a:lnTo>
                <a:lnTo>
                  <a:pt x="0" y="114046"/>
                </a:lnTo>
                <a:lnTo>
                  <a:pt x="0" y="570230"/>
                </a:lnTo>
                <a:lnTo>
                  <a:pt x="8963" y="614624"/>
                </a:lnTo>
                <a:lnTo>
                  <a:pt x="33405" y="650875"/>
                </a:lnTo>
                <a:lnTo>
                  <a:pt x="69656" y="675314"/>
                </a:lnTo>
                <a:lnTo>
                  <a:pt x="114046" y="684276"/>
                </a:lnTo>
                <a:lnTo>
                  <a:pt x="3115310" y="684276"/>
                </a:lnTo>
                <a:lnTo>
                  <a:pt x="3159704" y="675314"/>
                </a:lnTo>
                <a:lnTo>
                  <a:pt x="3195955" y="650875"/>
                </a:lnTo>
                <a:lnTo>
                  <a:pt x="3220394" y="614624"/>
                </a:lnTo>
                <a:lnTo>
                  <a:pt x="3229356" y="570230"/>
                </a:lnTo>
                <a:lnTo>
                  <a:pt x="3229356" y="114046"/>
                </a:lnTo>
                <a:lnTo>
                  <a:pt x="3220394" y="69651"/>
                </a:lnTo>
                <a:lnTo>
                  <a:pt x="3195955" y="33400"/>
                </a:lnTo>
                <a:lnTo>
                  <a:pt x="3159704" y="8961"/>
                </a:lnTo>
                <a:lnTo>
                  <a:pt x="3115310" y="0"/>
                </a:lnTo>
                <a:close/>
              </a:path>
            </a:pathLst>
          </a:custGeom>
          <a:solidFill>
            <a:srgbClr val="D6E3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469516" y="3031947"/>
            <a:ext cx="144589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Giunta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esecutiva</a:t>
            </a:r>
            <a:endParaRPr sz="14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33400" y="2814827"/>
            <a:ext cx="684530" cy="684530"/>
          </a:xfrm>
          <a:custGeom>
            <a:avLst/>
            <a:gdLst/>
            <a:ahLst/>
            <a:cxnLst/>
            <a:rect l="l" t="t" r="r" b="b"/>
            <a:pathLst>
              <a:path w="684530" h="684529">
                <a:moveTo>
                  <a:pt x="342138" y="0"/>
                </a:moveTo>
                <a:lnTo>
                  <a:pt x="295710" y="3122"/>
                </a:lnTo>
                <a:lnTo>
                  <a:pt x="251182" y="12220"/>
                </a:lnTo>
                <a:lnTo>
                  <a:pt x="208960" y="26884"/>
                </a:lnTo>
                <a:lnTo>
                  <a:pt x="169451" y="46707"/>
                </a:lnTo>
                <a:lnTo>
                  <a:pt x="133065" y="71283"/>
                </a:lnTo>
                <a:lnTo>
                  <a:pt x="100207" y="100203"/>
                </a:lnTo>
                <a:lnTo>
                  <a:pt x="71287" y="133059"/>
                </a:lnTo>
                <a:lnTo>
                  <a:pt x="46710" y="169446"/>
                </a:lnTo>
                <a:lnTo>
                  <a:pt x="26886" y="208954"/>
                </a:lnTo>
                <a:lnTo>
                  <a:pt x="12221" y="251177"/>
                </a:lnTo>
                <a:lnTo>
                  <a:pt x="3123" y="295708"/>
                </a:lnTo>
                <a:lnTo>
                  <a:pt x="0" y="342138"/>
                </a:lnTo>
                <a:lnTo>
                  <a:pt x="3123" y="388567"/>
                </a:lnTo>
                <a:lnTo>
                  <a:pt x="12221" y="433098"/>
                </a:lnTo>
                <a:lnTo>
                  <a:pt x="26886" y="475321"/>
                </a:lnTo>
                <a:lnTo>
                  <a:pt x="46710" y="514829"/>
                </a:lnTo>
                <a:lnTo>
                  <a:pt x="71287" y="551216"/>
                </a:lnTo>
                <a:lnTo>
                  <a:pt x="100207" y="584073"/>
                </a:lnTo>
                <a:lnTo>
                  <a:pt x="133065" y="612992"/>
                </a:lnTo>
                <a:lnTo>
                  <a:pt x="169451" y="637568"/>
                </a:lnTo>
                <a:lnTo>
                  <a:pt x="208960" y="657391"/>
                </a:lnTo>
                <a:lnTo>
                  <a:pt x="251182" y="672055"/>
                </a:lnTo>
                <a:lnTo>
                  <a:pt x="295710" y="681153"/>
                </a:lnTo>
                <a:lnTo>
                  <a:pt x="342138" y="684276"/>
                </a:lnTo>
                <a:lnTo>
                  <a:pt x="388565" y="681153"/>
                </a:lnTo>
                <a:lnTo>
                  <a:pt x="433093" y="672055"/>
                </a:lnTo>
                <a:lnTo>
                  <a:pt x="475315" y="657391"/>
                </a:lnTo>
                <a:lnTo>
                  <a:pt x="514824" y="637568"/>
                </a:lnTo>
                <a:lnTo>
                  <a:pt x="551210" y="612992"/>
                </a:lnTo>
                <a:lnTo>
                  <a:pt x="584068" y="584073"/>
                </a:lnTo>
                <a:lnTo>
                  <a:pt x="612988" y="551216"/>
                </a:lnTo>
                <a:lnTo>
                  <a:pt x="637565" y="514829"/>
                </a:lnTo>
                <a:lnTo>
                  <a:pt x="657389" y="475321"/>
                </a:lnTo>
                <a:lnTo>
                  <a:pt x="672054" y="433098"/>
                </a:lnTo>
                <a:lnTo>
                  <a:pt x="681152" y="388567"/>
                </a:lnTo>
                <a:lnTo>
                  <a:pt x="684276" y="342138"/>
                </a:lnTo>
                <a:lnTo>
                  <a:pt x="681152" y="295708"/>
                </a:lnTo>
                <a:lnTo>
                  <a:pt x="672054" y="251177"/>
                </a:lnTo>
                <a:lnTo>
                  <a:pt x="657389" y="208954"/>
                </a:lnTo>
                <a:lnTo>
                  <a:pt x="637565" y="169446"/>
                </a:lnTo>
                <a:lnTo>
                  <a:pt x="612988" y="133059"/>
                </a:lnTo>
                <a:lnTo>
                  <a:pt x="584068" y="100203"/>
                </a:lnTo>
                <a:lnTo>
                  <a:pt x="551210" y="71283"/>
                </a:lnTo>
                <a:lnTo>
                  <a:pt x="514824" y="46707"/>
                </a:lnTo>
                <a:lnTo>
                  <a:pt x="475315" y="26884"/>
                </a:lnTo>
                <a:lnTo>
                  <a:pt x="433093" y="12220"/>
                </a:lnTo>
                <a:lnTo>
                  <a:pt x="388565" y="3122"/>
                </a:lnTo>
                <a:lnTo>
                  <a:pt x="3421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33400" y="2814827"/>
            <a:ext cx="684530" cy="684530"/>
          </a:xfrm>
          <a:custGeom>
            <a:avLst/>
            <a:gdLst/>
            <a:ahLst/>
            <a:cxnLst/>
            <a:rect l="l" t="t" r="r" b="b"/>
            <a:pathLst>
              <a:path w="684530" h="684529">
                <a:moveTo>
                  <a:pt x="0" y="342138"/>
                </a:moveTo>
                <a:lnTo>
                  <a:pt x="3123" y="295708"/>
                </a:lnTo>
                <a:lnTo>
                  <a:pt x="12221" y="251177"/>
                </a:lnTo>
                <a:lnTo>
                  <a:pt x="26886" y="208954"/>
                </a:lnTo>
                <a:lnTo>
                  <a:pt x="46710" y="169446"/>
                </a:lnTo>
                <a:lnTo>
                  <a:pt x="71287" y="133059"/>
                </a:lnTo>
                <a:lnTo>
                  <a:pt x="100207" y="100203"/>
                </a:lnTo>
                <a:lnTo>
                  <a:pt x="133065" y="71283"/>
                </a:lnTo>
                <a:lnTo>
                  <a:pt x="169451" y="46707"/>
                </a:lnTo>
                <a:lnTo>
                  <a:pt x="208960" y="26884"/>
                </a:lnTo>
                <a:lnTo>
                  <a:pt x="251182" y="12220"/>
                </a:lnTo>
                <a:lnTo>
                  <a:pt x="295710" y="3122"/>
                </a:lnTo>
                <a:lnTo>
                  <a:pt x="342138" y="0"/>
                </a:lnTo>
                <a:lnTo>
                  <a:pt x="388565" y="3122"/>
                </a:lnTo>
                <a:lnTo>
                  <a:pt x="433093" y="12220"/>
                </a:lnTo>
                <a:lnTo>
                  <a:pt x="475315" y="26884"/>
                </a:lnTo>
                <a:lnTo>
                  <a:pt x="514824" y="46707"/>
                </a:lnTo>
                <a:lnTo>
                  <a:pt x="551210" y="71283"/>
                </a:lnTo>
                <a:lnTo>
                  <a:pt x="584068" y="100202"/>
                </a:lnTo>
                <a:lnTo>
                  <a:pt x="612988" y="133059"/>
                </a:lnTo>
                <a:lnTo>
                  <a:pt x="637565" y="169446"/>
                </a:lnTo>
                <a:lnTo>
                  <a:pt x="657389" y="208954"/>
                </a:lnTo>
                <a:lnTo>
                  <a:pt x="672054" y="251177"/>
                </a:lnTo>
                <a:lnTo>
                  <a:pt x="681152" y="295708"/>
                </a:lnTo>
                <a:lnTo>
                  <a:pt x="684276" y="342138"/>
                </a:lnTo>
                <a:lnTo>
                  <a:pt x="681152" y="388567"/>
                </a:lnTo>
                <a:lnTo>
                  <a:pt x="672054" y="433098"/>
                </a:lnTo>
                <a:lnTo>
                  <a:pt x="657389" y="475321"/>
                </a:lnTo>
                <a:lnTo>
                  <a:pt x="637565" y="514829"/>
                </a:lnTo>
                <a:lnTo>
                  <a:pt x="612988" y="551216"/>
                </a:lnTo>
                <a:lnTo>
                  <a:pt x="584068" y="584072"/>
                </a:lnTo>
                <a:lnTo>
                  <a:pt x="551210" y="612992"/>
                </a:lnTo>
                <a:lnTo>
                  <a:pt x="514824" y="637568"/>
                </a:lnTo>
                <a:lnTo>
                  <a:pt x="475315" y="657391"/>
                </a:lnTo>
                <a:lnTo>
                  <a:pt x="433093" y="672055"/>
                </a:lnTo>
                <a:lnTo>
                  <a:pt x="388565" y="681153"/>
                </a:lnTo>
                <a:lnTo>
                  <a:pt x="342138" y="684276"/>
                </a:lnTo>
                <a:lnTo>
                  <a:pt x="295710" y="681153"/>
                </a:lnTo>
                <a:lnTo>
                  <a:pt x="251182" y="672055"/>
                </a:lnTo>
                <a:lnTo>
                  <a:pt x="208960" y="657391"/>
                </a:lnTo>
                <a:lnTo>
                  <a:pt x="169451" y="637568"/>
                </a:lnTo>
                <a:lnTo>
                  <a:pt x="133065" y="612992"/>
                </a:lnTo>
                <a:lnTo>
                  <a:pt x="100207" y="584073"/>
                </a:lnTo>
                <a:lnTo>
                  <a:pt x="71287" y="551216"/>
                </a:lnTo>
                <a:lnTo>
                  <a:pt x="46710" y="514829"/>
                </a:lnTo>
                <a:lnTo>
                  <a:pt x="26886" y="475321"/>
                </a:lnTo>
                <a:lnTo>
                  <a:pt x="12221" y="433098"/>
                </a:lnTo>
                <a:lnTo>
                  <a:pt x="3123" y="388567"/>
                </a:lnTo>
                <a:lnTo>
                  <a:pt x="0" y="342138"/>
                </a:lnTo>
                <a:close/>
              </a:path>
            </a:pathLst>
          </a:custGeom>
          <a:ln w="57912">
            <a:solidFill>
              <a:srgbClr val="D6E3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51331" y="3272028"/>
            <a:ext cx="250190" cy="83820"/>
          </a:xfrm>
          <a:custGeom>
            <a:avLst/>
            <a:gdLst/>
            <a:ahLst/>
            <a:cxnLst/>
            <a:rect l="l" t="t" r="r" b="b"/>
            <a:pathLst>
              <a:path w="250190" h="83820">
                <a:moveTo>
                  <a:pt x="50482" y="29591"/>
                </a:moveTo>
                <a:lnTo>
                  <a:pt x="0" y="44323"/>
                </a:lnTo>
                <a:lnTo>
                  <a:pt x="125577" y="83820"/>
                </a:lnTo>
                <a:lnTo>
                  <a:pt x="249936" y="43180"/>
                </a:lnTo>
                <a:lnTo>
                  <a:pt x="93573" y="43180"/>
                </a:lnTo>
                <a:lnTo>
                  <a:pt x="50482" y="29591"/>
                </a:lnTo>
                <a:close/>
              </a:path>
              <a:path w="250190" h="83820">
                <a:moveTo>
                  <a:pt x="155130" y="0"/>
                </a:moveTo>
                <a:lnTo>
                  <a:pt x="94805" y="0"/>
                </a:lnTo>
                <a:lnTo>
                  <a:pt x="93573" y="43180"/>
                </a:lnTo>
                <a:lnTo>
                  <a:pt x="158826" y="43180"/>
                </a:lnTo>
                <a:lnTo>
                  <a:pt x="155130" y="0"/>
                </a:lnTo>
                <a:close/>
              </a:path>
              <a:path w="250190" h="83820">
                <a:moveTo>
                  <a:pt x="199453" y="27177"/>
                </a:moveTo>
                <a:lnTo>
                  <a:pt x="158826" y="43180"/>
                </a:lnTo>
                <a:lnTo>
                  <a:pt x="249936" y="43180"/>
                </a:lnTo>
                <a:lnTo>
                  <a:pt x="199453" y="27177"/>
                </a:lnTo>
                <a:close/>
              </a:path>
            </a:pathLst>
          </a:custGeom>
          <a:solidFill>
            <a:srgbClr val="424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28116" y="3211067"/>
            <a:ext cx="218440" cy="81280"/>
          </a:xfrm>
          <a:custGeom>
            <a:avLst/>
            <a:gdLst/>
            <a:ahLst/>
            <a:cxnLst/>
            <a:rect l="l" t="t" r="r" b="b"/>
            <a:pathLst>
              <a:path w="218440" h="81279">
                <a:moveTo>
                  <a:pt x="93573" y="0"/>
                </a:moveTo>
                <a:lnTo>
                  <a:pt x="65252" y="14732"/>
                </a:lnTo>
                <a:lnTo>
                  <a:pt x="107124" y="30607"/>
                </a:lnTo>
                <a:lnTo>
                  <a:pt x="0" y="30607"/>
                </a:lnTo>
                <a:lnTo>
                  <a:pt x="4927" y="51435"/>
                </a:lnTo>
                <a:lnTo>
                  <a:pt x="116967" y="51435"/>
                </a:lnTo>
                <a:lnTo>
                  <a:pt x="83731" y="64897"/>
                </a:lnTo>
                <a:lnTo>
                  <a:pt x="132981" y="80772"/>
                </a:lnTo>
                <a:lnTo>
                  <a:pt x="217931" y="40386"/>
                </a:lnTo>
                <a:lnTo>
                  <a:pt x="93573" y="0"/>
                </a:lnTo>
                <a:close/>
              </a:path>
            </a:pathLst>
          </a:custGeom>
          <a:solidFill>
            <a:srgbClr val="424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08076" y="3211067"/>
            <a:ext cx="218440" cy="82550"/>
          </a:xfrm>
          <a:custGeom>
            <a:avLst/>
            <a:gdLst/>
            <a:ahLst/>
            <a:cxnLst/>
            <a:rect l="l" t="t" r="r" b="b"/>
            <a:pathLst>
              <a:path w="218440" h="82550">
                <a:moveTo>
                  <a:pt x="124358" y="0"/>
                </a:moveTo>
                <a:lnTo>
                  <a:pt x="0" y="41783"/>
                </a:lnTo>
                <a:lnTo>
                  <a:pt x="86182" y="82296"/>
                </a:lnTo>
                <a:lnTo>
                  <a:pt x="136664" y="67564"/>
                </a:lnTo>
                <a:lnTo>
                  <a:pt x="100964" y="51562"/>
                </a:lnTo>
                <a:lnTo>
                  <a:pt x="214236" y="51562"/>
                </a:lnTo>
                <a:lnTo>
                  <a:pt x="217932" y="30734"/>
                </a:lnTo>
                <a:lnTo>
                  <a:pt x="110807" y="30734"/>
                </a:lnTo>
                <a:lnTo>
                  <a:pt x="153911" y="14732"/>
                </a:lnTo>
                <a:lnTo>
                  <a:pt x="124358" y="0"/>
                </a:lnTo>
                <a:close/>
              </a:path>
            </a:pathLst>
          </a:custGeom>
          <a:solidFill>
            <a:srgbClr val="424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48867" y="2887979"/>
            <a:ext cx="56515" cy="71755"/>
          </a:xfrm>
          <a:custGeom>
            <a:avLst/>
            <a:gdLst/>
            <a:ahLst/>
            <a:cxnLst/>
            <a:rect l="l" t="t" r="r" b="b"/>
            <a:pathLst>
              <a:path w="56515" h="71755">
                <a:moveTo>
                  <a:pt x="28193" y="0"/>
                </a:moveTo>
                <a:lnTo>
                  <a:pt x="23291" y="1270"/>
                </a:lnTo>
                <a:lnTo>
                  <a:pt x="17157" y="3683"/>
                </a:lnTo>
                <a:lnTo>
                  <a:pt x="11036" y="4953"/>
                </a:lnTo>
                <a:lnTo>
                  <a:pt x="7353" y="11175"/>
                </a:lnTo>
                <a:lnTo>
                  <a:pt x="1231" y="23495"/>
                </a:lnTo>
                <a:lnTo>
                  <a:pt x="0" y="28448"/>
                </a:lnTo>
                <a:lnTo>
                  <a:pt x="0" y="42037"/>
                </a:lnTo>
                <a:lnTo>
                  <a:pt x="23291" y="71628"/>
                </a:lnTo>
                <a:lnTo>
                  <a:pt x="34328" y="71628"/>
                </a:lnTo>
                <a:lnTo>
                  <a:pt x="56387" y="42037"/>
                </a:lnTo>
                <a:lnTo>
                  <a:pt x="56387" y="28448"/>
                </a:lnTo>
                <a:lnTo>
                  <a:pt x="47802" y="11175"/>
                </a:lnTo>
                <a:lnTo>
                  <a:pt x="44132" y="4953"/>
                </a:lnTo>
                <a:lnTo>
                  <a:pt x="37998" y="3683"/>
                </a:lnTo>
                <a:lnTo>
                  <a:pt x="34328" y="1270"/>
                </a:lnTo>
                <a:lnTo>
                  <a:pt x="28193" y="0"/>
                </a:lnTo>
                <a:close/>
              </a:path>
            </a:pathLst>
          </a:custGeom>
          <a:solidFill>
            <a:srgbClr val="424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07719" y="2967227"/>
            <a:ext cx="139065" cy="294640"/>
          </a:xfrm>
          <a:custGeom>
            <a:avLst/>
            <a:gdLst/>
            <a:ahLst/>
            <a:cxnLst/>
            <a:rect l="l" t="t" r="r" b="b"/>
            <a:pathLst>
              <a:path w="139065" h="294639">
                <a:moveTo>
                  <a:pt x="65633" y="153797"/>
                </a:moveTo>
                <a:lnTo>
                  <a:pt x="23533" y="153797"/>
                </a:lnTo>
                <a:lnTo>
                  <a:pt x="27241" y="294132"/>
                </a:lnTo>
                <a:lnTo>
                  <a:pt x="65633" y="294132"/>
                </a:lnTo>
                <a:lnTo>
                  <a:pt x="68110" y="220345"/>
                </a:lnTo>
                <a:lnTo>
                  <a:pt x="65633" y="153797"/>
                </a:lnTo>
                <a:close/>
              </a:path>
              <a:path w="139065" h="294639">
                <a:moveTo>
                  <a:pt x="115150" y="153797"/>
                </a:moveTo>
                <a:lnTo>
                  <a:pt x="71818" y="153797"/>
                </a:lnTo>
                <a:lnTo>
                  <a:pt x="75539" y="294132"/>
                </a:lnTo>
                <a:lnTo>
                  <a:pt x="115150" y="294132"/>
                </a:lnTo>
                <a:lnTo>
                  <a:pt x="115150" y="153797"/>
                </a:lnTo>
                <a:close/>
              </a:path>
              <a:path w="139065" h="294639">
                <a:moveTo>
                  <a:pt x="44576" y="0"/>
                </a:moveTo>
                <a:lnTo>
                  <a:pt x="27241" y="2412"/>
                </a:lnTo>
                <a:lnTo>
                  <a:pt x="21056" y="2412"/>
                </a:lnTo>
                <a:lnTo>
                  <a:pt x="17335" y="6096"/>
                </a:lnTo>
                <a:lnTo>
                  <a:pt x="13627" y="12319"/>
                </a:lnTo>
                <a:lnTo>
                  <a:pt x="11150" y="18414"/>
                </a:lnTo>
                <a:lnTo>
                  <a:pt x="0" y="153797"/>
                </a:lnTo>
                <a:lnTo>
                  <a:pt x="138683" y="153797"/>
                </a:lnTo>
                <a:lnTo>
                  <a:pt x="131261" y="72644"/>
                </a:lnTo>
                <a:lnTo>
                  <a:pt x="58191" y="72644"/>
                </a:lnTo>
                <a:lnTo>
                  <a:pt x="40868" y="29591"/>
                </a:lnTo>
                <a:lnTo>
                  <a:pt x="47053" y="18414"/>
                </a:lnTo>
                <a:lnTo>
                  <a:pt x="30962" y="12319"/>
                </a:lnTo>
                <a:lnTo>
                  <a:pt x="44576" y="0"/>
                </a:lnTo>
                <a:close/>
              </a:path>
              <a:path w="139065" h="294639">
                <a:moveTo>
                  <a:pt x="75539" y="0"/>
                </a:moveTo>
                <a:lnTo>
                  <a:pt x="61912" y="0"/>
                </a:lnTo>
                <a:lnTo>
                  <a:pt x="60667" y="13588"/>
                </a:lnTo>
                <a:lnTo>
                  <a:pt x="61912" y="16001"/>
                </a:lnTo>
                <a:lnTo>
                  <a:pt x="58191" y="72644"/>
                </a:lnTo>
                <a:lnTo>
                  <a:pt x="131261" y="72644"/>
                </a:lnTo>
                <a:lnTo>
                  <a:pt x="131029" y="70104"/>
                </a:lnTo>
                <a:lnTo>
                  <a:pt x="79248" y="70104"/>
                </a:lnTo>
                <a:lnTo>
                  <a:pt x="75539" y="16001"/>
                </a:lnTo>
                <a:lnTo>
                  <a:pt x="79248" y="13588"/>
                </a:lnTo>
                <a:lnTo>
                  <a:pt x="75539" y="0"/>
                </a:lnTo>
                <a:close/>
              </a:path>
              <a:path w="139065" h="294639">
                <a:moveTo>
                  <a:pt x="92875" y="0"/>
                </a:moveTo>
                <a:lnTo>
                  <a:pt x="105257" y="12319"/>
                </a:lnTo>
                <a:lnTo>
                  <a:pt x="91630" y="18414"/>
                </a:lnTo>
                <a:lnTo>
                  <a:pt x="97828" y="29591"/>
                </a:lnTo>
                <a:lnTo>
                  <a:pt x="79248" y="70104"/>
                </a:lnTo>
                <a:lnTo>
                  <a:pt x="131029" y="70104"/>
                </a:lnTo>
                <a:lnTo>
                  <a:pt x="126301" y="18414"/>
                </a:lnTo>
                <a:lnTo>
                  <a:pt x="126301" y="12319"/>
                </a:lnTo>
                <a:lnTo>
                  <a:pt x="122580" y="6096"/>
                </a:lnTo>
                <a:lnTo>
                  <a:pt x="116395" y="2412"/>
                </a:lnTo>
                <a:lnTo>
                  <a:pt x="111442" y="2412"/>
                </a:lnTo>
                <a:lnTo>
                  <a:pt x="92875" y="0"/>
                </a:lnTo>
                <a:close/>
              </a:path>
            </a:pathLst>
          </a:custGeom>
          <a:solidFill>
            <a:srgbClr val="424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05255" y="3736847"/>
            <a:ext cx="3229610" cy="684530"/>
          </a:xfrm>
          <a:custGeom>
            <a:avLst/>
            <a:gdLst/>
            <a:ahLst/>
            <a:cxnLst/>
            <a:rect l="l" t="t" r="r" b="b"/>
            <a:pathLst>
              <a:path w="3229610" h="684529">
                <a:moveTo>
                  <a:pt x="3115310" y="0"/>
                </a:moveTo>
                <a:lnTo>
                  <a:pt x="114046" y="0"/>
                </a:lnTo>
                <a:lnTo>
                  <a:pt x="69656" y="8961"/>
                </a:lnTo>
                <a:lnTo>
                  <a:pt x="33405" y="33400"/>
                </a:lnTo>
                <a:lnTo>
                  <a:pt x="8963" y="69651"/>
                </a:lnTo>
                <a:lnTo>
                  <a:pt x="0" y="114045"/>
                </a:lnTo>
                <a:lnTo>
                  <a:pt x="0" y="570229"/>
                </a:lnTo>
                <a:lnTo>
                  <a:pt x="8963" y="614624"/>
                </a:lnTo>
                <a:lnTo>
                  <a:pt x="33405" y="650875"/>
                </a:lnTo>
                <a:lnTo>
                  <a:pt x="69656" y="675314"/>
                </a:lnTo>
                <a:lnTo>
                  <a:pt x="114046" y="684276"/>
                </a:lnTo>
                <a:lnTo>
                  <a:pt x="3115310" y="684276"/>
                </a:lnTo>
                <a:lnTo>
                  <a:pt x="3159704" y="675314"/>
                </a:lnTo>
                <a:lnTo>
                  <a:pt x="3195955" y="650875"/>
                </a:lnTo>
                <a:lnTo>
                  <a:pt x="3220394" y="614624"/>
                </a:lnTo>
                <a:lnTo>
                  <a:pt x="3229356" y="570229"/>
                </a:lnTo>
                <a:lnTo>
                  <a:pt x="3229356" y="114045"/>
                </a:lnTo>
                <a:lnTo>
                  <a:pt x="3220394" y="69651"/>
                </a:lnTo>
                <a:lnTo>
                  <a:pt x="3195955" y="33400"/>
                </a:lnTo>
                <a:lnTo>
                  <a:pt x="3159704" y="8961"/>
                </a:lnTo>
                <a:lnTo>
                  <a:pt x="3115310" y="0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1469516" y="3954271"/>
            <a:ext cx="17100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Collegio dei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docenti</a:t>
            </a:r>
            <a:endParaRPr sz="14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533400" y="3736847"/>
            <a:ext cx="684530" cy="684530"/>
          </a:xfrm>
          <a:custGeom>
            <a:avLst/>
            <a:gdLst/>
            <a:ahLst/>
            <a:cxnLst/>
            <a:rect l="l" t="t" r="r" b="b"/>
            <a:pathLst>
              <a:path w="684530" h="684529">
                <a:moveTo>
                  <a:pt x="342138" y="0"/>
                </a:moveTo>
                <a:lnTo>
                  <a:pt x="295710" y="3122"/>
                </a:lnTo>
                <a:lnTo>
                  <a:pt x="251182" y="12220"/>
                </a:lnTo>
                <a:lnTo>
                  <a:pt x="208960" y="26884"/>
                </a:lnTo>
                <a:lnTo>
                  <a:pt x="169451" y="46707"/>
                </a:lnTo>
                <a:lnTo>
                  <a:pt x="133065" y="71283"/>
                </a:lnTo>
                <a:lnTo>
                  <a:pt x="100207" y="100203"/>
                </a:lnTo>
                <a:lnTo>
                  <a:pt x="71287" y="133059"/>
                </a:lnTo>
                <a:lnTo>
                  <a:pt x="46710" y="169446"/>
                </a:lnTo>
                <a:lnTo>
                  <a:pt x="26886" y="208954"/>
                </a:lnTo>
                <a:lnTo>
                  <a:pt x="12221" y="251177"/>
                </a:lnTo>
                <a:lnTo>
                  <a:pt x="3123" y="295708"/>
                </a:lnTo>
                <a:lnTo>
                  <a:pt x="0" y="342138"/>
                </a:lnTo>
                <a:lnTo>
                  <a:pt x="3123" y="388567"/>
                </a:lnTo>
                <a:lnTo>
                  <a:pt x="12221" y="433098"/>
                </a:lnTo>
                <a:lnTo>
                  <a:pt x="26886" y="475321"/>
                </a:lnTo>
                <a:lnTo>
                  <a:pt x="46710" y="514829"/>
                </a:lnTo>
                <a:lnTo>
                  <a:pt x="71287" y="551216"/>
                </a:lnTo>
                <a:lnTo>
                  <a:pt x="100207" y="584072"/>
                </a:lnTo>
                <a:lnTo>
                  <a:pt x="133065" y="612992"/>
                </a:lnTo>
                <a:lnTo>
                  <a:pt x="169451" y="637568"/>
                </a:lnTo>
                <a:lnTo>
                  <a:pt x="208960" y="657391"/>
                </a:lnTo>
                <a:lnTo>
                  <a:pt x="251182" y="672055"/>
                </a:lnTo>
                <a:lnTo>
                  <a:pt x="295710" y="681153"/>
                </a:lnTo>
                <a:lnTo>
                  <a:pt x="342138" y="684276"/>
                </a:lnTo>
                <a:lnTo>
                  <a:pt x="388565" y="681153"/>
                </a:lnTo>
                <a:lnTo>
                  <a:pt x="433093" y="672055"/>
                </a:lnTo>
                <a:lnTo>
                  <a:pt x="475315" y="657391"/>
                </a:lnTo>
                <a:lnTo>
                  <a:pt x="514824" y="637568"/>
                </a:lnTo>
                <a:lnTo>
                  <a:pt x="551210" y="612992"/>
                </a:lnTo>
                <a:lnTo>
                  <a:pt x="584068" y="584072"/>
                </a:lnTo>
                <a:lnTo>
                  <a:pt x="612988" y="551216"/>
                </a:lnTo>
                <a:lnTo>
                  <a:pt x="637565" y="514829"/>
                </a:lnTo>
                <a:lnTo>
                  <a:pt x="657389" y="475321"/>
                </a:lnTo>
                <a:lnTo>
                  <a:pt x="672054" y="433098"/>
                </a:lnTo>
                <a:lnTo>
                  <a:pt x="681152" y="388567"/>
                </a:lnTo>
                <a:lnTo>
                  <a:pt x="684276" y="342138"/>
                </a:lnTo>
                <a:lnTo>
                  <a:pt x="681152" y="295708"/>
                </a:lnTo>
                <a:lnTo>
                  <a:pt x="672054" y="251177"/>
                </a:lnTo>
                <a:lnTo>
                  <a:pt x="657389" y="208954"/>
                </a:lnTo>
                <a:lnTo>
                  <a:pt x="637565" y="169446"/>
                </a:lnTo>
                <a:lnTo>
                  <a:pt x="612988" y="133059"/>
                </a:lnTo>
                <a:lnTo>
                  <a:pt x="584068" y="100203"/>
                </a:lnTo>
                <a:lnTo>
                  <a:pt x="551210" y="71283"/>
                </a:lnTo>
                <a:lnTo>
                  <a:pt x="514824" y="46707"/>
                </a:lnTo>
                <a:lnTo>
                  <a:pt x="475315" y="26884"/>
                </a:lnTo>
                <a:lnTo>
                  <a:pt x="433093" y="12220"/>
                </a:lnTo>
                <a:lnTo>
                  <a:pt x="388565" y="3122"/>
                </a:lnTo>
                <a:lnTo>
                  <a:pt x="3421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33400" y="3736847"/>
            <a:ext cx="684530" cy="684530"/>
          </a:xfrm>
          <a:custGeom>
            <a:avLst/>
            <a:gdLst/>
            <a:ahLst/>
            <a:cxnLst/>
            <a:rect l="l" t="t" r="r" b="b"/>
            <a:pathLst>
              <a:path w="684530" h="684529">
                <a:moveTo>
                  <a:pt x="0" y="342138"/>
                </a:moveTo>
                <a:lnTo>
                  <a:pt x="3123" y="295708"/>
                </a:lnTo>
                <a:lnTo>
                  <a:pt x="12221" y="251177"/>
                </a:lnTo>
                <a:lnTo>
                  <a:pt x="26886" y="208954"/>
                </a:lnTo>
                <a:lnTo>
                  <a:pt x="46710" y="169446"/>
                </a:lnTo>
                <a:lnTo>
                  <a:pt x="71287" y="133059"/>
                </a:lnTo>
                <a:lnTo>
                  <a:pt x="100207" y="100203"/>
                </a:lnTo>
                <a:lnTo>
                  <a:pt x="133065" y="71283"/>
                </a:lnTo>
                <a:lnTo>
                  <a:pt x="169451" y="46707"/>
                </a:lnTo>
                <a:lnTo>
                  <a:pt x="208960" y="26884"/>
                </a:lnTo>
                <a:lnTo>
                  <a:pt x="251182" y="12220"/>
                </a:lnTo>
                <a:lnTo>
                  <a:pt x="295710" y="3122"/>
                </a:lnTo>
                <a:lnTo>
                  <a:pt x="342138" y="0"/>
                </a:lnTo>
                <a:lnTo>
                  <a:pt x="388565" y="3122"/>
                </a:lnTo>
                <a:lnTo>
                  <a:pt x="433093" y="12220"/>
                </a:lnTo>
                <a:lnTo>
                  <a:pt x="475315" y="26884"/>
                </a:lnTo>
                <a:lnTo>
                  <a:pt x="514824" y="46707"/>
                </a:lnTo>
                <a:lnTo>
                  <a:pt x="551210" y="71283"/>
                </a:lnTo>
                <a:lnTo>
                  <a:pt x="584068" y="100203"/>
                </a:lnTo>
                <a:lnTo>
                  <a:pt x="612988" y="133059"/>
                </a:lnTo>
                <a:lnTo>
                  <a:pt x="637565" y="169446"/>
                </a:lnTo>
                <a:lnTo>
                  <a:pt x="657389" y="208954"/>
                </a:lnTo>
                <a:lnTo>
                  <a:pt x="672054" y="251177"/>
                </a:lnTo>
                <a:lnTo>
                  <a:pt x="681152" y="295708"/>
                </a:lnTo>
                <a:lnTo>
                  <a:pt x="684276" y="342138"/>
                </a:lnTo>
                <a:lnTo>
                  <a:pt x="681152" y="388567"/>
                </a:lnTo>
                <a:lnTo>
                  <a:pt x="672054" y="433098"/>
                </a:lnTo>
                <a:lnTo>
                  <a:pt x="657389" y="475321"/>
                </a:lnTo>
                <a:lnTo>
                  <a:pt x="637565" y="514829"/>
                </a:lnTo>
                <a:lnTo>
                  <a:pt x="612988" y="551216"/>
                </a:lnTo>
                <a:lnTo>
                  <a:pt x="584068" y="584072"/>
                </a:lnTo>
                <a:lnTo>
                  <a:pt x="551210" y="612992"/>
                </a:lnTo>
                <a:lnTo>
                  <a:pt x="514824" y="637568"/>
                </a:lnTo>
                <a:lnTo>
                  <a:pt x="475315" y="657391"/>
                </a:lnTo>
                <a:lnTo>
                  <a:pt x="433093" y="672055"/>
                </a:lnTo>
                <a:lnTo>
                  <a:pt x="388565" y="681153"/>
                </a:lnTo>
                <a:lnTo>
                  <a:pt x="342138" y="684276"/>
                </a:lnTo>
                <a:lnTo>
                  <a:pt x="295710" y="681153"/>
                </a:lnTo>
                <a:lnTo>
                  <a:pt x="251182" y="672055"/>
                </a:lnTo>
                <a:lnTo>
                  <a:pt x="208960" y="657391"/>
                </a:lnTo>
                <a:lnTo>
                  <a:pt x="169451" y="637568"/>
                </a:lnTo>
                <a:lnTo>
                  <a:pt x="133065" y="612992"/>
                </a:lnTo>
                <a:lnTo>
                  <a:pt x="100207" y="584072"/>
                </a:lnTo>
                <a:lnTo>
                  <a:pt x="71287" y="551216"/>
                </a:lnTo>
                <a:lnTo>
                  <a:pt x="46710" y="514829"/>
                </a:lnTo>
                <a:lnTo>
                  <a:pt x="26886" y="475321"/>
                </a:lnTo>
                <a:lnTo>
                  <a:pt x="12221" y="433098"/>
                </a:lnTo>
                <a:lnTo>
                  <a:pt x="3123" y="388567"/>
                </a:lnTo>
                <a:lnTo>
                  <a:pt x="0" y="342138"/>
                </a:lnTo>
                <a:close/>
              </a:path>
            </a:pathLst>
          </a:custGeom>
          <a:ln w="57912">
            <a:solidFill>
              <a:srgbClr val="C3D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65275" y="3895344"/>
            <a:ext cx="67056" cy="944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78408" y="4000500"/>
            <a:ext cx="152400" cy="321945"/>
          </a:xfrm>
          <a:custGeom>
            <a:avLst/>
            <a:gdLst/>
            <a:ahLst/>
            <a:cxnLst/>
            <a:rect l="l" t="t" r="r" b="b"/>
            <a:pathLst>
              <a:path w="152400" h="321945">
                <a:moveTo>
                  <a:pt x="98247" y="17525"/>
                </a:moveTo>
                <a:lnTo>
                  <a:pt x="81864" y="53975"/>
                </a:lnTo>
                <a:lnTo>
                  <a:pt x="76834" y="114300"/>
                </a:lnTo>
                <a:lnTo>
                  <a:pt x="74307" y="146938"/>
                </a:lnTo>
                <a:lnTo>
                  <a:pt x="75564" y="148208"/>
                </a:lnTo>
                <a:lnTo>
                  <a:pt x="70535" y="149479"/>
                </a:lnTo>
                <a:lnTo>
                  <a:pt x="42824" y="156972"/>
                </a:lnTo>
                <a:lnTo>
                  <a:pt x="30225" y="162051"/>
                </a:lnTo>
                <a:lnTo>
                  <a:pt x="25184" y="164592"/>
                </a:lnTo>
                <a:lnTo>
                  <a:pt x="20154" y="167005"/>
                </a:lnTo>
                <a:lnTo>
                  <a:pt x="13855" y="173355"/>
                </a:lnTo>
                <a:lnTo>
                  <a:pt x="12598" y="177164"/>
                </a:lnTo>
                <a:lnTo>
                  <a:pt x="11341" y="180848"/>
                </a:lnTo>
                <a:lnTo>
                  <a:pt x="8813" y="208533"/>
                </a:lnTo>
                <a:lnTo>
                  <a:pt x="0" y="300227"/>
                </a:lnTo>
                <a:lnTo>
                  <a:pt x="0" y="304038"/>
                </a:lnTo>
                <a:lnTo>
                  <a:pt x="1257" y="307720"/>
                </a:lnTo>
                <a:lnTo>
                  <a:pt x="3784" y="314070"/>
                </a:lnTo>
                <a:lnTo>
                  <a:pt x="10071" y="319024"/>
                </a:lnTo>
                <a:lnTo>
                  <a:pt x="17627" y="321563"/>
                </a:lnTo>
                <a:lnTo>
                  <a:pt x="21412" y="321563"/>
                </a:lnTo>
                <a:lnTo>
                  <a:pt x="25184" y="320294"/>
                </a:lnTo>
                <a:lnTo>
                  <a:pt x="32753" y="316483"/>
                </a:lnTo>
                <a:lnTo>
                  <a:pt x="37782" y="311531"/>
                </a:lnTo>
                <a:lnTo>
                  <a:pt x="39039" y="307720"/>
                </a:lnTo>
                <a:lnTo>
                  <a:pt x="39039" y="304038"/>
                </a:lnTo>
                <a:lnTo>
                  <a:pt x="40309" y="287655"/>
                </a:lnTo>
                <a:lnTo>
                  <a:pt x="46596" y="232410"/>
                </a:lnTo>
                <a:lnTo>
                  <a:pt x="50380" y="197231"/>
                </a:lnTo>
                <a:lnTo>
                  <a:pt x="79349" y="194691"/>
                </a:lnTo>
                <a:lnTo>
                  <a:pt x="102019" y="192150"/>
                </a:lnTo>
                <a:lnTo>
                  <a:pt x="118389" y="189611"/>
                </a:lnTo>
                <a:lnTo>
                  <a:pt x="123431" y="187198"/>
                </a:lnTo>
                <a:lnTo>
                  <a:pt x="127215" y="184657"/>
                </a:lnTo>
                <a:lnTo>
                  <a:pt x="141183" y="184657"/>
                </a:lnTo>
                <a:lnTo>
                  <a:pt x="147358" y="121793"/>
                </a:lnTo>
                <a:lnTo>
                  <a:pt x="149885" y="91693"/>
                </a:lnTo>
                <a:lnTo>
                  <a:pt x="152400" y="65277"/>
                </a:lnTo>
                <a:lnTo>
                  <a:pt x="152400" y="57785"/>
                </a:lnTo>
                <a:lnTo>
                  <a:pt x="91947" y="57785"/>
                </a:lnTo>
                <a:lnTo>
                  <a:pt x="95719" y="37718"/>
                </a:lnTo>
                <a:lnTo>
                  <a:pt x="98247" y="22606"/>
                </a:lnTo>
                <a:lnTo>
                  <a:pt x="98247" y="17525"/>
                </a:lnTo>
                <a:close/>
              </a:path>
              <a:path w="152400" h="321945">
                <a:moveTo>
                  <a:pt x="141183" y="184657"/>
                </a:moveTo>
                <a:lnTo>
                  <a:pt x="127215" y="184657"/>
                </a:lnTo>
                <a:lnTo>
                  <a:pt x="141058" y="185927"/>
                </a:lnTo>
                <a:lnTo>
                  <a:pt x="141183" y="184657"/>
                </a:lnTo>
                <a:close/>
              </a:path>
              <a:path w="152400" h="321945">
                <a:moveTo>
                  <a:pt x="137286" y="0"/>
                </a:moveTo>
                <a:lnTo>
                  <a:pt x="127215" y="1269"/>
                </a:lnTo>
                <a:lnTo>
                  <a:pt x="118389" y="6223"/>
                </a:lnTo>
                <a:lnTo>
                  <a:pt x="115874" y="8762"/>
                </a:lnTo>
                <a:lnTo>
                  <a:pt x="113360" y="13843"/>
                </a:lnTo>
                <a:lnTo>
                  <a:pt x="105803" y="27686"/>
                </a:lnTo>
                <a:lnTo>
                  <a:pt x="91947" y="57785"/>
                </a:lnTo>
                <a:lnTo>
                  <a:pt x="152400" y="57785"/>
                </a:lnTo>
                <a:lnTo>
                  <a:pt x="152400" y="41401"/>
                </a:lnTo>
                <a:lnTo>
                  <a:pt x="151142" y="31368"/>
                </a:lnTo>
                <a:lnTo>
                  <a:pt x="149885" y="22606"/>
                </a:lnTo>
                <a:lnTo>
                  <a:pt x="148615" y="15112"/>
                </a:lnTo>
                <a:lnTo>
                  <a:pt x="144843" y="8762"/>
                </a:lnTo>
                <a:lnTo>
                  <a:pt x="141058" y="3810"/>
                </a:lnTo>
                <a:lnTo>
                  <a:pt x="137286" y="0"/>
                </a:lnTo>
                <a:close/>
              </a:path>
            </a:pathLst>
          </a:custGeom>
          <a:solidFill>
            <a:srgbClr val="424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27887" y="3895344"/>
            <a:ext cx="65532" cy="944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29412" y="4000500"/>
            <a:ext cx="152400" cy="321945"/>
          </a:xfrm>
          <a:custGeom>
            <a:avLst/>
            <a:gdLst/>
            <a:ahLst/>
            <a:cxnLst/>
            <a:rect l="l" t="t" r="r" b="b"/>
            <a:pathLst>
              <a:path w="152400" h="321945">
                <a:moveTo>
                  <a:pt x="140322" y="184657"/>
                </a:moveTo>
                <a:lnTo>
                  <a:pt x="23926" y="184657"/>
                </a:lnTo>
                <a:lnTo>
                  <a:pt x="28968" y="187198"/>
                </a:lnTo>
                <a:lnTo>
                  <a:pt x="34010" y="189611"/>
                </a:lnTo>
                <a:lnTo>
                  <a:pt x="49123" y="192150"/>
                </a:lnTo>
                <a:lnTo>
                  <a:pt x="71793" y="193420"/>
                </a:lnTo>
                <a:lnTo>
                  <a:pt x="93205" y="195961"/>
                </a:lnTo>
                <a:lnTo>
                  <a:pt x="102019" y="197231"/>
                </a:lnTo>
                <a:lnTo>
                  <a:pt x="103276" y="212344"/>
                </a:lnTo>
                <a:lnTo>
                  <a:pt x="109575" y="271272"/>
                </a:lnTo>
                <a:lnTo>
                  <a:pt x="112090" y="293877"/>
                </a:lnTo>
                <a:lnTo>
                  <a:pt x="112090" y="304038"/>
                </a:lnTo>
                <a:lnTo>
                  <a:pt x="113360" y="307720"/>
                </a:lnTo>
                <a:lnTo>
                  <a:pt x="114617" y="311531"/>
                </a:lnTo>
                <a:lnTo>
                  <a:pt x="119646" y="316483"/>
                </a:lnTo>
                <a:lnTo>
                  <a:pt x="125945" y="320294"/>
                </a:lnTo>
                <a:lnTo>
                  <a:pt x="129730" y="321563"/>
                </a:lnTo>
                <a:lnTo>
                  <a:pt x="133502" y="321563"/>
                </a:lnTo>
                <a:lnTo>
                  <a:pt x="152400" y="304038"/>
                </a:lnTo>
                <a:lnTo>
                  <a:pt x="152400" y="300227"/>
                </a:lnTo>
                <a:lnTo>
                  <a:pt x="147358" y="248666"/>
                </a:lnTo>
                <a:lnTo>
                  <a:pt x="143586" y="208533"/>
                </a:lnTo>
                <a:lnTo>
                  <a:pt x="140322" y="184657"/>
                </a:lnTo>
                <a:close/>
              </a:path>
              <a:path w="152400" h="321945">
                <a:moveTo>
                  <a:pt x="15112" y="0"/>
                </a:moveTo>
                <a:lnTo>
                  <a:pt x="0" y="31368"/>
                </a:lnTo>
                <a:lnTo>
                  <a:pt x="0" y="65277"/>
                </a:lnTo>
                <a:lnTo>
                  <a:pt x="1257" y="91693"/>
                </a:lnTo>
                <a:lnTo>
                  <a:pt x="3784" y="121793"/>
                </a:lnTo>
                <a:lnTo>
                  <a:pt x="11341" y="185927"/>
                </a:lnTo>
                <a:lnTo>
                  <a:pt x="23926" y="184657"/>
                </a:lnTo>
                <a:lnTo>
                  <a:pt x="140322" y="184657"/>
                </a:lnTo>
                <a:lnTo>
                  <a:pt x="139801" y="180848"/>
                </a:lnTo>
                <a:lnTo>
                  <a:pt x="139801" y="177164"/>
                </a:lnTo>
                <a:lnTo>
                  <a:pt x="134772" y="169544"/>
                </a:lnTo>
                <a:lnTo>
                  <a:pt x="130987" y="167005"/>
                </a:lnTo>
                <a:lnTo>
                  <a:pt x="125945" y="164592"/>
                </a:lnTo>
                <a:lnTo>
                  <a:pt x="115874" y="159512"/>
                </a:lnTo>
                <a:lnTo>
                  <a:pt x="76834" y="148208"/>
                </a:lnTo>
                <a:lnTo>
                  <a:pt x="78092" y="146938"/>
                </a:lnTo>
                <a:lnTo>
                  <a:pt x="74307" y="114300"/>
                </a:lnTo>
                <a:lnTo>
                  <a:pt x="73050" y="87883"/>
                </a:lnTo>
                <a:lnTo>
                  <a:pt x="71793" y="64007"/>
                </a:lnTo>
                <a:lnTo>
                  <a:pt x="71013" y="57785"/>
                </a:lnTo>
                <a:lnTo>
                  <a:pt x="59194" y="57785"/>
                </a:lnTo>
                <a:lnTo>
                  <a:pt x="46596" y="27686"/>
                </a:lnTo>
                <a:lnTo>
                  <a:pt x="39039" y="13843"/>
                </a:lnTo>
                <a:lnTo>
                  <a:pt x="35267" y="8762"/>
                </a:lnTo>
                <a:lnTo>
                  <a:pt x="32753" y="6223"/>
                </a:lnTo>
                <a:lnTo>
                  <a:pt x="23926" y="1269"/>
                </a:lnTo>
                <a:lnTo>
                  <a:pt x="15112" y="0"/>
                </a:lnTo>
                <a:close/>
              </a:path>
              <a:path w="152400" h="321945">
                <a:moveTo>
                  <a:pt x="54152" y="17525"/>
                </a:moveTo>
                <a:lnTo>
                  <a:pt x="54152" y="22606"/>
                </a:lnTo>
                <a:lnTo>
                  <a:pt x="56680" y="37718"/>
                </a:lnTo>
                <a:lnTo>
                  <a:pt x="59194" y="57785"/>
                </a:lnTo>
                <a:lnTo>
                  <a:pt x="71013" y="57785"/>
                </a:lnTo>
                <a:lnTo>
                  <a:pt x="70535" y="53975"/>
                </a:lnTo>
                <a:lnTo>
                  <a:pt x="68008" y="42672"/>
                </a:lnTo>
                <a:lnTo>
                  <a:pt x="64236" y="33908"/>
                </a:lnTo>
                <a:lnTo>
                  <a:pt x="59194" y="25145"/>
                </a:lnTo>
                <a:lnTo>
                  <a:pt x="54152" y="17525"/>
                </a:lnTo>
                <a:close/>
              </a:path>
            </a:pathLst>
          </a:custGeom>
          <a:solidFill>
            <a:srgbClr val="424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27532" y="4149852"/>
            <a:ext cx="103631" cy="1584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92480" y="3854196"/>
            <a:ext cx="220979" cy="2118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20851" y="4069079"/>
            <a:ext cx="317500" cy="67310"/>
          </a:xfrm>
          <a:custGeom>
            <a:avLst/>
            <a:gdLst/>
            <a:ahLst/>
            <a:cxnLst/>
            <a:rect l="l" t="t" r="r" b="b"/>
            <a:pathLst>
              <a:path w="317500" h="67310">
                <a:moveTo>
                  <a:pt x="46354" y="0"/>
                </a:moveTo>
                <a:lnTo>
                  <a:pt x="33832" y="0"/>
                </a:lnTo>
                <a:lnTo>
                  <a:pt x="0" y="49657"/>
                </a:lnTo>
                <a:lnTo>
                  <a:pt x="0" y="67056"/>
                </a:lnTo>
                <a:lnTo>
                  <a:pt x="316992" y="67056"/>
                </a:lnTo>
                <a:lnTo>
                  <a:pt x="316992" y="49657"/>
                </a:lnTo>
                <a:lnTo>
                  <a:pt x="316158" y="48387"/>
                </a:lnTo>
                <a:lnTo>
                  <a:pt x="17538" y="48387"/>
                </a:lnTo>
                <a:lnTo>
                  <a:pt x="43853" y="1270"/>
                </a:lnTo>
                <a:lnTo>
                  <a:pt x="46354" y="0"/>
                </a:lnTo>
                <a:close/>
              </a:path>
              <a:path w="317500" h="67310">
                <a:moveTo>
                  <a:pt x="284416" y="0"/>
                </a:moveTo>
                <a:lnTo>
                  <a:pt x="270636" y="0"/>
                </a:lnTo>
                <a:lnTo>
                  <a:pt x="273138" y="2540"/>
                </a:lnTo>
                <a:lnTo>
                  <a:pt x="299453" y="48387"/>
                </a:lnTo>
                <a:lnTo>
                  <a:pt x="316158" y="48387"/>
                </a:lnTo>
                <a:lnTo>
                  <a:pt x="284416" y="0"/>
                </a:lnTo>
                <a:close/>
              </a:path>
            </a:pathLst>
          </a:custGeom>
          <a:solidFill>
            <a:srgbClr val="424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05255" y="4658867"/>
            <a:ext cx="3229610" cy="684530"/>
          </a:xfrm>
          <a:custGeom>
            <a:avLst/>
            <a:gdLst/>
            <a:ahLst/>
            <a:cxnLst/>
            <a:rect l="l" t="t" r="r" b="b"/>
            <a:pathLst>
              <a:path w="3229610" h="684529">
                <a:moveTo>
                  <a:pt x="3115310" y="0"/>
                </a:moveTo>
                <a:lnTo>
                  <a:pt x="114046" y="0"/>
                </a:lnTo>
                <a:lnTo>
                  <a:pt x="69656" y="8961"/>
                </a:lnTo>
                <a:lnTo>
                  <a:pt x="33405" y="33400"/>
                </a:lnTo>
                <a:lnTo>
                  <a:pt x="8963" y="69651"/>
                </a:lnTo>
                <a:lnTo>
                  <a:pt x="0" y="114045"/>
                </a:lnTo>
                <a:lnTo>
                  <a:pt x="0" y="570229"/>
                </a:lnTo>
                <a:lnTo>
                  <a:pt x="8963" y="614624"/>
                </a:lnTo>
                <a:lnTo>
                  <a:pt x="33405" y="650874"/>
                </a:lnTo>
                <a:lnTo>
                  <a:pt x="69656" y="675314"/>
                </a:lnTo>
                <a:lnTo>
                  <a:pt x="114046" y="684275"/>
                </a:lnTo>
                <a:lnTo>
                  <a:pt x="3115310" y="684275"/>
                </a:lnTo>
                <a:lnTo>
                  <a:pt x="3159704" y="675314"/>
                </a:lnTo>
                <a:lnTo>
                  <a:pt x="3195955" y="650874"/>
                </a:lnTo>
                <a:lnTo>
                  <a:pt x="3220394" y="614624"/>
                </a:lnTo>
                <a:lnTo>
                  <a:pt x="3229356" y="570229"/>
                </a:lnTo>
                <a:lnTo>
                  <a:pt x="3229356" y="114045"/>
                </a:lnTo>
                <a:lnTo>
                  <a:pt x="3220394" y="69651"/>
                </a:lnTo>
                <a:lnTo>
                  <a:pt x="3195955" y="33400"/>
                </a:lnTo>
                <a:lnTo>
                  <a:pt x="3159704" y="8961"/>
                </a:lnTo>
                <a:lnTo>
                  <a:pt x="3115310" y="0"/>
                </a:lnTo>
                <a:close/>
              </a:path>
            </a:pathLst>
          </a:custGeom>
          <a:solidFill>
            <a:srgbClr val="B5CD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1469516" y="4769611"/>
            <a:ext cx="217424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Consiglio di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Intersezione,  Interclasse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Classe</a:t>
            </a:r>
            <a:endParaRPr sz="14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533400" y="4658867"/>
            <a:ext cx="684530" cy="684530"/>
          </a:xfrm>
          <a:custGeom>
            <a:avLst/>
            <a:gdLst/>
            <a:ahLst/>
            <a:cxnLst/>
            <a:rect l="l" t="t" r="r" b="b"/>
            <a:pathLst>
              <a:path w="684530" h="684529">
                <a:moveTo>
                  <a:pt x="342138" y="0"/>
                </a:moveTo>
                <a:lnTo>
                  <a:pt x="295710" y="3122"/>
                </a:lnTo>
                <a:lnTo>
                  <a:pt x="251182" y="12220"/>
                </a:lnTo>
                <a:lnTo>
                  <a:pt x="208960" y="26884"/>
                </a:lnTo>
                <a:lnTo>
                  <a:pt x="169451" y="46707"/>
                </a:lnTo>
                <a:lnTo>
                  <a:pt x="133065" y="71283"/>
                </a:lnTo>
                <a:lnTo>
                  <a:pt x="100207" y="100203"/>
                </a:lnTo>
                <a:lnTo>
                  <a:pt x="71287" y="133059"/>
                </a:lnTo>
                <a:lnTo>
                  <a:pt x="46710" y="169446"/>
                </a:lnTo>
                <a:lnTo>
                  <a:pt x="26886" y="208954"/>
                </a:lnTo>
                <a:lnTo>
                  <a:pt x="12221" y="251177"/>
                </a:lnTo>
                <a:lnTo>
                  <a:pt x="3123" y="295708"/>
                </a:lnTo>
                <a:lnTo>
                  <a:pt x="0" y="342137"/>
                </a:lnTo>
                <a:lnTo>
                  <a:pt x="3123" y="388567"/>
                </a:lnTo>
                <a:lnTo>
                  <a:pt x="12221" y="433098"/>
                </a:lnTo>
                <a:lnTo>
                  <a:pt x="26886" y="475321"/>
                </a:lnTo>
                <a:lnTo>
                  <a:pt x="46710" y="514829"/>
                </a:lnTo>
                <a:lnTo>
                  <a:pt x="71287" y="551216"/>
                </a:lnTo>
                <a:lnTo>
                  <a:pt x="100207" y="584072"/>
                </a:lnTo>
                <a:lnTo>
                  <a:pt x="133065" y="612992"/>
                </a:lnTo>
                <a:lnTo>
                  <a:pt x="169451" y="637568"/>
                </a:lnTo>
                <a:lnTo>
                  <a:pt x="208960" y="657391"/>
                </a:lnTo>
                <a:lnTo>
                  <a:pt x="251182" y="672055"/>
                </a:lnTo>
                <a:lnTo>
                  <a:pt x="295710" y="681153"/>
                </a:lnTo>
                <a:lnTo>
                  <a:pt x="342138" y="684275"/>
                </a:lnTo>
                <a:lnTo>
                  <a:pt x="388565" y="681153"/>
                </a:lnTo>
                <a:lnTo>
                  <a:pt x="433093" y="672055"/>
                </a:lnTo>
                <a:lnTo>
                  <a:pt x="475315" y="657391"/>
                </a:lnTo>
                <a:lnTo>
                  <a:pt x="514824" y="637568"/>
                </a:lnTo>
                <a:lnTo>
                  <a:pt x="551210" y="612992"/>
                </a:lnTo>
                <a:lnTo>
                  <a:pt x="584068" y="584072"/>
                </a:lnTo>
                <a:lnTo>
                  <a:pt x="612988" y="551216"/>
                </a:lnTo>
                <a:lnTo>
                  <a:pt x="637565" y="514829"/>
                </a:lnTo>
                <a:lnTo>
                  <a:pt x="657389" y="475321"/>
                </a:lnTo>
                <a:lnTo>
                  <a:pt x="672054" y="433098"/>
                </a:lnTo>
                <a:lnTo>
                  <a:pt x="681152" y="388567"/>
                </a:lnTo>
                <a:lnTo>
                  <a:pt x="684276" y="342137"/>
                </a:lnTo>
                <a:lnTo>
                  <a:pt x="681152" y="295708"/>
                </a:lnTo>
                <a:lnTo>
                  <a:pt x="672054" y="251177"/>
                </a:lnTo>
                <a:lnTo>
                  <a:pt x="657389" y="208954"/>
                </a:lnTo>
                <a:lnTo>
                  <a:pt x="637565" y="169446"/>
                </a:lnTo>
                <a:lnTo>
                  <a:pt x="612988" y="133059"/>
                </a:lnTo>
                <a:lnTo>
                  <a:pt x="584068" y="100203"/>
                </a:lnTo>
                <a:lnTo>
                  <a:pt x="551210" y="71283"/>
                </a:lnTo>
                <a:lnTo>
                  <a:pt x="514824" y="46707"/>
                </a:lnTo>
                <a:lnTo>
                  <a:pt x="475315" y="26884"/>
                </a:lnTo>
                <a:lnTo>
                  <a:pt x="433093" y="12220"/>
                </a:lnTo>
                <a:lnTo>
                  <a:pt x="388565" y="3122"/>
                </a:lnTo>
                <a:lnTo>
                  <a:pt x="3421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33400" y="4658867"/>
            <a:ext cx="684530" cy="684530"/>
          </a:xfrm>
          <a:custGeom>
            <a:avLst/>
            <a:gdLst/>
            <a:ahLst/>
            <a:cxnLst/>
            <a:rect l="l" t="t" r="r" b="b"/>
            <a:pathLst>
              <a:path w="684530" h="684529">
                <a:moveTo>
                  <a:pt x="0" y="342137"/>
                </a:moveTo>
                <a:lnTo>
                  <a:pt x="3123" y="295708"/>
                </a:lnTo>
                <a:lnTo>
                  <a:pt x="12221" y="251177"/>
                </a:lnTo>
                <a:lnTo>
                  <a:pt x="26886" y="208954"/>
                </a:lnTo>
                <a:lnTo>
                  <a:pt x="46710" y="169446"/>
                </a:lnTo>
                <a:lnTo>
                  <a:pt x="71287" y="133059"/>
                </a:lnTo>
                <a:lnTo>
                  <a:pt x="100207" y="100202"/>
                </a:lnTo>
                <a:lnTo>
                  <a:pt x="133065" y="71283"/>
                </a:lnTo>
                <a:lnTo>
                  <a:pt x="169451" y="46707"/>
                </a:lnTo>
                <a:lnTo>
                  <a:pt x="208960" y="26884"/>
                </a:lnTo>
                <a:lnTo>
                  <a:pt x="251182" y="12220"/>
                </a:lnTo>
                <a:lnTo>
                  <a:pt x="295710" y="3122"/>
                </a:lnTo>
                <a:lnTo>
                  <a:pt x="342138" y="0"/>
                </a:lnTo>
                <a:lnTo>
                  <a:pt x="388565" y="3122"/>
                </a:lnTo>
                <a:lnTo>
                  <a:pt x="433093" y="12220"/>
                </a:lnTo>
                <a:lnTo>
                  <a:pt x="475315" y="26884"/>
                </a:lnTo>
                <a:lnTo>
                  <a:pt x="514824" y="46707"/>
                </a:lnTo>
                <a:lnTo>
                  <a:pt x="551210" y="71283"/>
                </a:lnTo>
                <a:lnTo>
                  <a:pt x="584068" y="100203"/>
                </a:lnTo>
                <a:lnTo>
                  <a:pt x="612988" y="133059"/>
                </a:lnTo>
                <a:lnTo>
                  <a:pt x="637565" y="169446"/>
                </a:lnTo>
                <a:lnTo>
                  <a:pt x="657389" y="208954"/>
                </a:lnTo>
                <a:lnTo>
                  <a:pt x="672054" y="251177"/>
                </a:lnTo>
                <a:lnTo>
                  <a:pt x="681152" y="295708"/>
                </a:lnTo>
                <a:lnTo>
                  <a:pt x="684276" y="342137"/>
                </a:lnTo>
                <a:lnTo>
                  <a:pt x="681152" y="388567"/>
                </a:lnTo>
                <a:lnTo>
                  <a:pt x="672054" y="433098"/>
                </a:lnTo>
                <a:lnTo>
                  <a:pt x="657389" y="475321"/>
                </a:lnTo>
                <a:lnTo>
                  <a:pt x="637565" y="514829"/>
                </a:lnTo>
                <a:lnTo>
                  <a:pt x="612988" y="551216"/>
                </a:lnTo>
                <a:lnTo>
                  <a:pt x="584068" y="584072"/>
                </a:lnTo>
                <a:lnTo>
                  <a:pt x="551210" y="612992"/>
                </a:lnTo>
                <a:lnTo>
                  <a:pt x="514824" y="637568"/>
                </a:lnTo>
                <a:lnTo>
                  <a:pt x="475315" y="657391"/>
                </a:lnTo>
                <a:lnTo>
                  <a:pt x="433093" y="672055"/>
                </a:lnTo>
                <a:lnTo>
                  <a:pt x="388565" y="681153"/>
                </a:lnTo>
                <a:lnTo>
                  <a:pt x="342138" y="684275"/>
                </a:lnTo>
                <a:lnTo>
                  <a:pt x="295710" y="681153"/>
                </a:lnTo>
                <a:lnTo>
                  <a:pt x="251182" y="672055"/>
                </a:lnTo>
                <a:lnTo>
                  <a:pt x="208960" y="657391"/>
                </a:lnTo>
                <a:lnTo>
                  <a:pt x="169451" y="637568"/>
                </a:lnTo>
                <a:lnTo>
                  <a:pt x="133065" y="612992"/>
                </a:lnTo>
                <a:lnTo>
                  <a:pt x="100207" y="584072"/>
                </a:lnTo>
                <a:lnTo>
                  <a:pt x="71287" y="551216"/>
                </a:lnTo>
                <a:lnTo>
                  <a:pt x="46710" y="514829"/>
                </a:lnTo>
                <a:lnTo>
                  <a:pt x="26886" y="475321"/>
                </a:lnTo>
                <a:lnTo>
                  <a:pt x="12221" y="433098"/>
                </a:lnTo>
                <a:lnTo>
                  <a:pt x="3123" y="388567"/>
                </a:lnTo>
                <a:lnTo>
                  <a:pt x="0" y="342137"/>
                </a:lnTo>
                <a:close/>
              </a:path>
            </a:pathLst>
          </a:custGeom>
          <a:ln w="57912">
            <a:solidFill>
              <a:srgbClr val="B5CD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50975" y="4934711"/>
            <a:ext cx="111760" cy="254635"/>
          </a:xfrm>
          <a:custGeom>
            <a:avLst/>
            <a:gdLst/>
            <a:ahLst/>
            <a:cxnLst/>
            <a:rect l="l" t="t" r="r" b="b"/>
            <a:pathLst>
              <a:path w="111759" h="254635">
                <a:moveTo>
                  <a:pt x="37947" y="0"/>
                </a:moveTo>
                <a:lnTo>
                  <a:pt x="15976" y="0"/>
                </a:lnTo>
                <a:lnTo>
                  <a:pt x="11988" y="635"/>
                </a:lnTo>
                <a:lnTo>
                  <a:pt x="7785" y="2031"/>
                </a:lnTo>
                <a:lnTo>
                  <a:pt x="3797" y="4571"/>
                </a:lnTo>
                <a:lnTo>
                  <a:pt x="0" y="8000"/>
                </a:lnTo>
                <a:lnTo>
                  <a:pt x="4991" y="15493"/>
                </a:lnTo>
                <a:lnTo>
                  <a:pt x="8788" y="23875"/>
                </a:lnTo>
                <a:lnTo>
                  <a:pt x="11785" y="32765"/>
                </a:lnTo>
                <a:lnTo>
                  <a:pt x="13576" y="42037"/>
                </a:lnTo>
                <a:lnTo>
                  <a:pt x="13982" y="52069"/>
                </a:lnTo>
                <a:lnTo>
                  <a:pt x="13982" y="141731"/>
                </a:lnTo>
                <a:lnTo>
                  <a:pt x="13576" y="146557"/>
                </a:lnTo>
                <a:lnTo>
                  <a:pt x="12585" y="151130"/>
                </a:lnTo>
                <a:lnTo>
                  <a:pt x="12585" y="239013"/>
                </a:lnTo>
                <a:lnTo>
                  <a:pt x="27559" y="254507"/>
                </a:lnTo>
                <a:lnTo>
                  <a:pt x="31762" y="253745"/>
                </a:lnTo>
                <a:lnTo>
                  <a:pt x="42938" y="239013"/>
                </a:lnTo>
                <a:lnTo>
                  <a:pt x="42938" y="123062"/>
                </a:lnTo>
                <a:lnTo>
                  <a:pt x="100266" y="123062"/>
                </a:lnTo>
                <a:lnTo>
                  <a:pt x="111252" y="111760"/>
                </a:lnTo>
                <a:lnTo>
                  <a:pt x="111252" y="38607"/>
                </a:lnTo>
                <a:lnTo>
                  <a:pt x="102852" y="11302"/>
                </a:lnTo>
                <a:lnTo>
                  <a:pt x="50330" y="11302"/>
                </a:lnTo>
                <a:lnTo>
                  <a:pt x="37947" y="0"/>
                </a:lnTo>
                <a:close/>
              </a:path>
              <a:path w="111759" h="254635">
                <a:moveTo>
                  <a:pt x="87884" y="123062"/>
                </a:moveTo>
                <a:lnTo>
                  <a:pt x="57518" y="123062"/>
                </a:lnTo>
                <a:lnTo>
                  <a:pt x="57518" y="239013"/>
                </a:lnTo>
                <a:lnTo>
                  <a:pt x="72707" y="254507"/>
                </a:lnTo>
                <a:lnTo>
                  <a:pt x="76695" y="253745"/>
                </a:lnTo>
                <a:lnTo>
                  <a:pt x="88087" y="239013"/>
                </a:lnTo>
                <a:lnTo>
                  <a:pt x="88087" y="123443"/>
                </a:lnTo>
                <a:lnTo>
                  <a:pt x="87884" y="123062"/>
                </a:lnTo>
                <a:close/>
              </a:path>
              <a:path w="111759" h="254635">
                <a:moveTo>
                  <a:pt x="84493" y="0"/>
                </a:moveTo>
                <a:lnTo>
                  <a:pt x="62318" y="0"/>
                </a:lnTo>
                <a:lnTo>
                  <a:pt x="50330" y="11302"/>
                </a:lnTo>
                <a:lnTo>
                  <a:pt x="102852" y="11302"/>
                </a:lnTo>
                <a:lnTo>
                  <a:pt x="100469" y="8000"/>
                </a:lnTo>
                <a:lnTo>
                  <a:pt x="96672" y="4571"/>
                </a:lnTo>
                <a:lnTo>
                  <a:pt x="92671" y="2031"/>
                </a:lnTo>
                <a:lnTo>
                  <a:pt x="88684" y="635"/>
                </a:lnTo>
                <a:lnTo>
                  <a:pt x="84493" y="0"/>
                </a:lnTo>
                <a:close/>
              </a:path>
            </a:pathLst>
          </a:custGeom>
          <a:solidFill>
            <a:srgbClr val="424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76883" y="4878323"/>
            <a:ext cx="50800" cy="52069"/>
          </a:xfrm>
          <a:custGeom>
            <a:avLst/>
            <a:gdLst/>
            <a:ahLst/>
            <a:cxnLst/>
            <a:rect l="l" t="t" r="r" b="b"/>
            <a:pathLst>
              <a:path w="50800" h="52070">
                <a:moveTo>
                  <a:pt x="25349" y="0"/>
                </a:moveTo>
                <a:lnTo>
                  <a:pt x="0" y="25907"/>
                </a:lnTo>
                <a:lnTo>
                  <a:pt x="812" y="31750"/>
                </a:lnTo>
                <a:lnTo>
                  <a:pt x="25349" y="51815"/>
                </a:lnTo>
                <a:lnTo>
                  <a:pt x="31026" y="50926"/>
                </a:lnTo>
                <a:lnTo>
                  <a:pt x="50291" y="25907"/>
                </a:lnTo>
                <a:lnTo>
                  <a:pt x="49682" y="19812"/>
                </a:lnTo>
                <a:lnTo>
                  <a:pt x="25349" y="0"/>
                </a:lnTo>
                <a:close/>
              </a:path>
            </a:pathLst>
          </a:custGeom>
          <a:solidFill>
            <a:srgbClr val="424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84276" y="4934711"/>
            <a:ext cx="111760" cy="254635"/>
          </a:xfrm>
          <a:custGeom>
            <a:avLst/>
            <a:gdLst/>
            <a:ahLst/>
            <a:cxnLst/>
            <a:rect l="l" t="t" r="r" b="b"/>
            <a:pathLst>
              <a:path w="111759" h="254635">
                <a:moveTo>
                  <a:pt x="53822" y="123062"/>
                </a:moveTo>
                <a:lnTo>
                  <a:pt x="23406" y="123062"/>
                </a:lnTo>
                <a:lnTo>
                  <a:pt x="23215" y="123443"/>
                </a:lnTo>
                <a:lnTo>
                  <a:pt x="23215" y="239013"/>
                </a:lnTo>
                <a:lnTo>
                  <a:pt x="24015" y="243077"/>
                </a:lnTo>
                <a:lnTo>
                  <a:pt x="38620" y="254507"/>
                </a:lnTo>
                <a:lnTo>
                  <a:pt x="42621" y="253745"/>
                </a:lnTo>
                <a:lnTo>
                  <a:pt x="53822" y="239013"/>
                </a:lnTo>
                <a:lnTo>
                  <a:pt x="53822" y="123062"/>
                </a:lnTo>
                <a:close/>
              </a:path>
              <a:path w="111759" h="254635">
                <a:moveTo>
                  <a:pt x="49021" y="0"/>
                </a:moveTo>
                <a:lnTo>
                  <a:pt x="26809" y="0"/>
                </a:lnTo>
                <a:lnTo>
                  <a:pt x="22809" y="635"/>
                </a:lnTo>
                <a:lnTo>
                  <a:pt x="0" y="38607"/>
                </a:lnTo>
                <a:lnTo>
                  <a:pt x="0" y="111760"/>
                </a:lnTo>
                <a:lnTo>
                  <a:pt x="11201" y="123062"/>
                </a:lnTo>
                <a:lnTo>
                  <a:pt x="68427" y="123062"/>
                </a:lnTo>
                <a:lnTo>
                  <a:pt x="68427" y="239013"/>
                </a:lnTo>
                <a:lnTo>
                  <a:pt x="83845" y="254507"/>
                </a:lnTo>
                <a:lnTo>
                  <a:pt x="87845" y="253745"/>
                </a:lnTo>
                <a:lnTo>
                  <a:pt x="99047" y="239013"/>
                </a:lnTo>
                <a:lnTo>
                  <a:pt x="99047" y="152145"/>
                </a:lnTo>
                <a:lnTo>
                  <a:pt x="97650" y="146938"/>
                </a:lnTo>
                <a:lnTo>
                  <a:pt x="97243" y="141731"/>
                </a:lnTo>
                <a:lnTo>
                  <a:pt x="97243" y="52069"/>
                </a:lnTo>
                <a:lnTo>
                  <a:pt x="97650" y="42037"/>
                </a:lnTo>
                <a:lnTo>
                  <a:pt x="99440" y="32385"/>
                </a:lnTo>
                <a:lnTo>
                  <a:pt x="102247" y="23494"/>
                </a:lnTo>
                <a:lnTo>
                  <a:pt x="106248" y="15239"/>
                </a:lnTo>
                <a:lnTo>
                  <a:pt x="108922" y="11302"/>
                </a:lnTo>
                <a:lnTo>
                  <a:pt x="61023" y="11302"/>
                </a:lnTo>
                <a:lnTo>
                  <a:pt x="49021" y="0"/>
                </a:lnTo>
                <a:close/>
              </a:path>
              <a:path w="111759" h="254635">
                <a:moveTo>
                  <a:pt x="95440" y="0"/>
                </a:moveTo>
                <a:lnTo>
                  <a:pt x="73431" y="0"/>
                </a:lnTo>
                <a:lnTo>
                  <a:pt x="61023" y="11302"/>
                </a:lnTo>
                <a:lnTo>
                  <a:pt x="108922" y="11302"/>
                </a:lnTo>
                <a:lnTo>
                  <a:pt x="111251" y="7874"/>
                </a:lnTo>
                <a:lnTo>
                  <a:pt x="107454" y="4571"/>
                </a:lnTo>
                <a:lnTo>
                  <a:pt x="103454" y="2031"/>
                </a:lnTo>
                <a:lnTo>
                  <a:pt x="99440" y="635"/>
                </a:lnTo>
                <a:lnTo>
                  <a:pt x="95440" y="0"/>
                </a:lnTo>
                <a:close/>
              </a:path>
            </a:pathLst>
          </a:custGeom>
          <a:solidFill>
            <a:srgbClr val="424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20851" y="4878323"/>
            <a:ext cx="50800" cy="52069"/>
          </a:xfrm>
          <a:custGeom>
            <a:avLst/>
            <a:gdLst/>
            <a:ahLst/>
            <a:cxnLst/>
            <a:rect l="l" t="t" r="r" b="b"/>
            <a:pathLst>
              <a:path w="50800" h="52070">
                <a:moveTo>
                  <a:pt x="24942" y="0"/>
                </a:moveTo>
                <a:lnTo>
                  <a:pt x="0" y="25907"/>
                </a:lnTo>
                <a:lnTo>
                  <a:pt x="812" y="31750"/>
                </a:lnTo>
                <a:lnTo>
                  <a:pt x="24942" y="51815"/>
                </a:lnTo>
                <a:lnTo>
                  <a:pt x="30822" y="50926"/>
                </a:lnTo>
                <a:lnTo>
                  <a:pt x="50292" y="25907"/>
                </a:lnTo>
                <a:lnTo>
                  <a:pt x="49479" y="19812"/>
                </a:lnTo>
                <a:lnTo>
                  <a:pt x="24942" y="0"/>
                </a:lnTo>
                <a:close/>
              </a:path>
            </a:pathLst>
          </a:custGeom>
          <a:solidFill>
            <a:srgbClr val="424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98576" y="4940808"/>
            <a:ext cx="151130" cy="311150"/>
          </a:xfrm>
          <a:custGeom>
            <a:avLst/>
            <a:gdLst/>
            <a:ahLst/>
            <a:cxnLst/>
            <a:rect l="l" t="t" r="r" b="b"/>
            <a:pathLst>
              <a:path w="151130" h="311150">
                <a:moveTo>
                  <a:pt x="68910" y="149987"/>
                </a:moveTo>
                <a:lnTo>
                  <a:pt x="31343" y="149987"/>
                </a:lnTo>
                <a:lnTo>
                  <a:pt x="31343" y="292100"/>
                </a:lnTo>
                <a:lnTo>
                  <a:pt x="50025" y="310896"/>
                </a:lnTo>
                <a:lnTo>
                  <a:pt x="55041" y="310134"/>
                </a:lnTo>
                <a:lnTo>
                  <a:pt x="68910" y="292100"/>
                </a:lnTo>
                <a:lnTo>
                  <a:pt x="68910" y="149987"/>
                </a:lnTo>
                <a:close/>
              </a:path>
              <a:path w="151130" h="311150">
                <a:moveTo>
                  <a:pt x="119735" y="149987"/>
                </a:moveTo>
                <a:lnTo>
                  <a:pt x="81965" y="149987"/>
                </a:lnTo>
                <a:lnTo>
                  <a:pt x="81965" y="292100"/>
                </a:lnTo>
                <a:lnTo>
                  <a:pt x="101053" y="310896"/>
                </a:lnTo>
                <a:lnTo>
                  <a:pt x="105879" y="310134"/>
                </a:lnTo>
                <a:lnTo>
                  <a:pt x="119735" y="292100"/>
                </a:lnTo>
                <a:lnTo>
                  <a:pt x="119735" y="149987"/>
                </a:lnTo>
                <a:close/>
              </a:path>
              <a:path w="151130" h="311150">
                <a:moveTo>
                  <a:pt x="60464" y="0"/>
                </a:moveTo>
                <a:lnTo>
                  <a:pt x="33146" y="0"/>
                </a:lnTo>
                <a:lnTo>
                  <a:pt x="28727" y="635"/>
                </a:lnTo>
                <a:lnTo>
                  <a:pt x="2006" y="30861"/>
                </a:lnTo>
                <a:lnTo>
                  <a:pt x="0" y="46990"/>
                </a:lnTo>
                <a:lnTo>
                  <a:pt x="203" y="46990"/>
                </a:lnTo>
                <a:lnTo>
                  <a:pt x="0" y="48260"/>
                </a:lnTo>
                <a:lnTo>
                  <a:pt x="0" y="136271"/>
                </a:lnTo>
                <a:lnTo>
                  <a:pt x="596" y="140843"/>
                </a:lnTo>
                <a:lnTo>
                  <a:pt x="2616" y="144653"/>
                </a:lnTo>
                <a:lnTo>
                  <a:pt x="5829" y="147701"/>
                </a:lnTo>
                <a:lnTo>
                  <a:pt x="9639" y="149479"/>
                </a:lnTo>
                <a:lnTo>
                  <a:pt x="13868" y="149987"/>
                </a:lnTo>
                <a:lnTo>
                  <a:pt x="137210" y="149987"/>
                </a:lnTo>
                <a:lnTo>
                  <a:pt x="150876" y="136271"/>
                </a:lnTo>
                <a:lnTo>
                  <a:pt x="150876" y="46990"/>
                </a:lnTo>
                <a:lnTo>
                  <a:pt x="140572" y="13462"/>
                </a:lnTo>
                <a:lnTo>
                  <a:pt x="75336" y="13462"/>
                </a:lnTo>
                <a:lnTo>
                  <a:pt x="60464" y="0"/>
                </a:lnTo>
                <a:close/>
              </a:path>
              <a:path w="151130" h="311150">
                <a:moveTo>
                  <a:pt x="117729" y="0"/>
                </a:moveTo>
                <a:lnTo>
                  <a:pt x="90601" y="0"/>
                </a:lnTo>
                <a:lnTo>
                  <a:pt x="75336" y="13462"/>
                </a:lnTo>
                <a:lnTo>
                  <a:pt x="140572" y="13462"/>
                </a:lnTo>
                <a:lnTo>
                  <a:pt x="139826" y="12446"/>
                </a:lnTo>
                <a:lnTo>
                  <a:pt x="117729" y="0"/>
                </a:lnTo>
                <a:close/>
              </a:path>
            </a:pathLst>
          </a:custGeom>
          <a:solidFill>
            <a:srgbClr val="424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90955" y="4748784"/>
            <a:ext cx="164591" cy="1844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915924" y="5590032"/>
            <a:ext cx="3229610" cy="684530"/>
          </a:xfrm>
          <a:custGeom>
            <a:avLst/>
            <a:gdLst/>
            <a:ahLst/>
            <a:cxnLst/>
            <a:rect l="l" t="t" r="r" b="b"/>
            <a:pathLst>
              <a:path w="3229610" h="684529">
                <a:moveTo>
                  <a:pt x="3115310" y="0"/>
                </a:moveTo>
                <a:lnTo>
                  <a:pt x="114045" y="0"/>
                </a:lnTo>
                <a:lnTo>
                  <a:pt x="69656" y="8963"/>
                </a:lnTo>
                <a:lnTo>
                  <a:pt x="33405" y="33405"/>
                </a:lnTo>
                <a:lnTo>
                  <a:pt x="8963" y="69656"/>
                </a:lnTo>
                <a:lnTo>
                  <a:pt x="0" y="114046"/>
                </a:lnTo>
                <a:lnTo>
                  <a:pt x="0" y="570230"/>
                </a:lnTo>
                <a:lnTo>
                  <a:pt x="8963" y="614619"/>
                </a:lnTo>
                <a:lnTo>
                  <a:pt x="33405" y="650870"/>
                </a:lnTo>
                <a:lnTo>
                  <a:pt x="69656" y="675312"/>
                </a:lnTo>
                <a:lnTo>
                  <a:pt x="114045" y="684276"/>
                </a:lnTo>
                <a:lnTo>
                  <a:pt x="3115310" y="684276"/>
                </a:lnTo>
                <a:lnTo>
                  <a:pt x="3159704" y="675312"/>
                </a:lnTo>
                <a:lnTo>
                  <a:pt x="3195954" y="650870"/>
                </a:lnTo>
                <a:lnTo>
                  <a:pt x="3220394" y="614619"/>
                </a:lnTo>
                <a:lnTo>
                  <a:pt x="3229355" y="570230"/>
                </a:lnTo>
                <a:lnTo>
                  <a:pt x="3229355" y="114046"/>
                </a:lnTo>
                <a:lnTo>
                  <a:pt x="3220394" y="69656"/>
                </a:lnTo>
                <a:lnTo>
                  <a:pt x="3195954" y="33405"/>
                </a:lnTo>
                <a:lnTo>
                  <a:pt x="3159704" y="8963"/>
                </a:lnTo>
                <a:lnTo>
                  <a:pt x="3115310" y="0"/>
                </a:lnTo>
                <a:close/>
              </a:path>
            </a:pathLst>
          </a:custGeom>
          <a:solidFill>
            <a:srgbClr val="A4C2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1480185" y="5700776"/>
            <a:ext cx="234505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Comitato per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la</a:t>
            </a:r>
            <a:r>
              <a:rPr sz="1400" b="1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Valutazione 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dei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Docenti</a:t>
            </a:r>
            <a:endParaRPr sz="14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544068" y="5590032"/>
            <a:ext cx="684530" cy="684530"/>
          </a:xfrm>
          <a:custGeom>
            <a:avLst/>
            <a:gdLst/>
            <a:ahLst/>
            <a:cxnLst/>
            <a:rect l="l" t="t" r="r" b="b"/>
            <a:pathLst>
              <a:path w="684530" h="684529">
                <a:moveTo>
                  <a:pt x="342138" y="0"/>
                </a:moveTo>
                <a:lnTo>
                  <a:pt x="295710" y="3123"/>
                </a:lnTo>
                <a:lnTo>
                  <a:pt x="251182" y="12221"/>
                </a:lnTo>
                <a:lnTo>
                  <a:pt x="208960" y="26886"/>
                </a:lnTo>
                <a:lnTo>
                  <a:pt x="169451" y="46710"/>
                </a:lnTo>
                <a:lnTo>
                  <a:pt x="133065" y="71287"/>
                </a:lnTo>
                <a:lnTo>
                  <a:pt x="100207" y="100207"/>
                </a:lnTo>
                <a:lnTo>
                  <a:pt x="71287" y="133065"/>
                </a:lnTo>
                <a:lnTo>
                  <a:pt x="46710" y="169451"/>
                </a:lnTo>
                <a:lnTo>
                  <a:pt x="26886" y="208960"/>
                </a:lnTo>
                <a:lnTo>
                  <a:pt x="12221" y="251182"/>
                </a:lnTo>
                <a:lnTo>
                  <a:pt x="3123" y="295710"/>
                </a:lnTo>
                <a:lnTo>
                  <a:pt x="0" y="342138"/>
                </a:lnTo>
                <a:lnTo>
                  <a:pt x="3123" y="388565"/>
                </a:lnTo>
                <a:lnTo>
                  <a:pt x="12221" y="433093"/>
                </a:lnTo>
                <a:lnTo>
                  <a:pt x="26886" y="475315"/>
                </a:lnTo>
                <a:lnTo>
                  <a:pt x="46710" y="514824"/>
                </a:lnTo>
                <a:lnTo>
                  <a:pt x="71287" y="551210"/>
                </a:lnTo>
                <a:lnTo>
                  <a:pt x="100207" y="584068"/>
                </a:lnTo>
                <a:lnTo>
                  <a:pt x="133065" y="612988"/>
                </a:lnTo>
                <a:lnTo>
                  <a:pt x="169451" y="637565"/>
                </a:lnTo>
                <a:lnTo>
                  <a:pt x="208960" y="657389"/>
                </a:lnTo>
                <a:lnTo>
                  <a:pt x="251182" y="672054"/>
                </a:lnTo>
                <a:lnTo>
                  <a:pt x="295710" y="681152"/>
                </a:lnTo>
                <a:lnTo>
                  <a:pt x="342138" y="684276"/>
                </a:lnTo>
                <a:lnTo>
                  <a:pt x="388565" y="681152"/>
                </a:lnTo>
                <a:lnTo>
                  <a:pt x="433093" y="672054"/>
                </a:lnTo>
                <a:lnTo>
                  <a:pt x="475315" y="657389"/>
                </a:lnTo>
                <a:lnTo>
                  <a:pt x="514824" y="637565"/>
                </a:lnTo>
                <a:lnTo>
                  <a:pt x="551210" y="612988"/>
                </a:lnTo>
                <a:lnTo>
                  <a:pt x="584068" y="584068"/>
                </a:lnTo>
                <a:lnTo>
                  <a:pt x="612988" y="551210"/>
                </a:lnTo>
                <a:lnTo>
                  <a:pt x="637565" y="514824"/>
                </a:lnTo>
                <a:lnTo>
                  <a:pt x="657389" y="475315"/>
                </a:lnTo>
                <a:lnTo>
                  <a:pt x="672054" y="433093"/>
                </a:lnTo>
                <a:lnTo>
                  <a:pt x="681152" y="388565"/>
                </a:lnTo>
                <a:lnTo>
                  <a:pt x="684276" y="342138"/>
                </a:lnTo>
                <a:lnTo>
                  <a:pt x="681152" y="295710"/>
                </a:lnTo>
                <a:lnTo>
                  <a:pt x="672054" y="251182"/>
                </a:lnTo>
                <a:lnTo>
                  <a:pt x="657389" y="208960"/>
                </a:lnTo>
                <a:lnTo>
                  <a:pt x="637565" y="169451"/>
                </a:lnTo>
                <a:lnTo>
                  <a:pt x="612988" y="133065"/>
                </a:lnTo>
                <a:lnTo>
                  <a:pt x="584068" y="100207"/>
                </a:lnTo>
                <a:lnTo>
                  <a:pt x="551210" y="71287"/>
                </a:lnTo>
                <a:lnTo>
                  <a:pt x="514824" y="46710"/>
                </a:lnTo>
                <a:lnTo>
                  <a:pt x="475315" y="26886"/>
                </a:lnTo>
                <a:lnTo>
                  <a:pt x="433093" y="12221"/>
                </a:lnTo>
                <a:lnTo>
                  <a:pt x="388565" y="3123"/>
                </a:lnTo>
                <a:lnTo>
                  <a:pt x="3421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44068" y="5590032"/>
            <a:ext cx="684530" cy="684530"/>
          </a:xfrm>
          <a:custGeom>
            <a:avLst/>
            <a:gdLst/>
            <a:ahLst/>
            <a:cxnLst/>
            <a:rect l="l" t="t" r="r" b="b"/>
            <a:pathLst>
              <a:path w="684530" h="684529">
                <a:moveTo>
                  <a:pt x="0" y="342138"/>
                </a:moveTo>
                <a:lnTo>
                  <a:pt x="3123" y="295710"/>
                </a:lnTo>
                <a:lnTo>
                  <a:pt x="12221" y="251182"/>
                </a:lnTo>
                <a:lnTo>
                  <a:pt x="26886" y="208960"/>
                </a:lnTo>
                <a:lnTo>
                  <a:pt x="46710" y="169451"/>
                </a:lnTo>
                <a:lnTo>
                  <a:pt x="71287" y="133065"/>
                </a:lnTo>
                <a:lnTo>
                  <a:pt x="100207" y="100207"/>
                </a:lnTo>
                <a:lnTo>
                  <a:pt x="133065" y="71287"/>
                </a:lnTo>
                <a:lnTo>
                  <a:pt x="169451" y="46710"/>
                </a:lnTo>
                <a:lnTo>
                  <a:pt x="208960" y="26886"/>
                </a:lnTo>
                <a:lnTo>
                  <a:pt x="251182" y="12221"/>
                </a:lnTo>
                <a:lnTo>
                  <a:pt x="295710" y="3123"/>
                </a:lnTo>
                <a:lnTo>
                  <a:pt x="342138" y="0"/>
                </a:lnTo>
                <a:lnTo>
                  <a:pt x="388565" y="3123"/>
                </a:lnTo>
                <a:lnTo>
                  <a:pt x="433093" y="12221"/>
                </a:lnTo>
                <a:lnTo>
                  <a:pt x="475315" y="26886"/>
                </a:lnTo>
                <a:lnTo>
                  <a:pt x="514824" y="46710"/>
                </a:lnTo>
                <a:lnTo>
                  <a:pt x="551210" y="71287"/>
                </a:lnTo>
                <a:lnTo>
                  <a:pt x="584068" y="100207"/>
                </a:lnTo>
                <a:lnTo>
                  <a:pt x="612988" y="133065"/>
                </a:lnTo>
                <a:lnTo>
                  <a:pt x="637565" y="169451"/>
                </a:lnTo>
                <a:lnTo>
                  <a:pt x="657389" y="208960"/>
                </a:lnTo>
                <a:lnTo>
                  <a:pt x="672054" y="251182"/>
                </a:lnTo>
                <a:lnTo>
                  <a:pt x="681152" y="295710"/>
                </a:lnTo>
                <a:lnTo>
                  <a:pt x="684276" y="342138"/>
                </a:lnTo>
                <a:lnTo>
                  <a:pt x="681152" y="388565"/>
                </a:lnTo>
                <a:lnTo>
                  <a:pt x="672054" y="433093"/>
                </a:lnTo>
                <a:lnTo>
                  <a:pt x="657389" y="475315"/>
                </a:lnTo>
                <a:lnTo>
                  <a:pt x="637565" y="514824"/>
                </a:lnTo>
                <a:lnTo>
                  <a:pt x="612988" y="551210"/>
                </a:lnTo>
                <a:lnTo>
                  <a:pt x="584068" y="584068"/>
                </a:lnTo>
                <a:lnTo>
                  <a:pt x="551210" y="612988"/>
                </a:lnTo>
                <a:lnTo>
                  <a:pt x="514824" y="637565"/>
                </a:lnTo>
                <a:lnTo>
                  <a:pt x="475315" y="657389"/>
                </a:lnTo>
                <a:lnTo>
                  <a:pt x="433093" y="672054"/>
                </a:lnTo>
                <a:lnTo>
                  <a:pt x="388565" y="681152"/>
                </a:lnTo>
                <a:lnTo>
                  <a:pt x="342138" y="684276"/>
                </a:lnTo>
                <a:lnTo>
                  <a:pt x="295710" y="681152"/>
                </a:lnTo>
                <a:lnTo>
                  <a:pt x="251182" y="672054"/>
                </a:lnTo>
                <a:lnTo>
                  <a:pt x="208960" y="657389"/>
                </a:lnTo>
                <a:lnTo>
                  <a:pt x="169451" y="637565"/>
                </a:lnTo>
                <a:lnTo>
                  <a:pt x="133065" y="612988"/>
                </a:lnTo>
                <a:lnTo>
                  <a:pt x="100207" y="584068"/>
                </a:lnTo>
                <a:lnTo>
                  <a:pt x="71287" y="551210"/>
                </a:lnTo>
                <a:lnTo>
                  <a:pt x="46710" y="514824"/>
                </a:lnTo>
                <a:lnTo>
                  <a:pt x="26886" y="475315"/>
                </a:lnTo>
                <a:lnTo>
                  <a:pt x="12221" y="433093"/>
                </a:lnTo>
                <a:lnTo>
                  <a:pt x="3123" y="388565"/>
                </a:lnTo>
                <a:lnTo>
                  <a:pt x="0" y="342138"/>
                </a:lnTo>
                <a:close/>
              </a:path>
            </a:pathLst>
          </a:custGeom>
          <a:ln w="57912">
            <a:solidFill>
              <a:srgbClr val="A4C2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66572" y="5772911"/>
            <a:ext cx="142240" cy="289560"/>
          </a:xfrm>
          <a:custGeom>
            <a:avLst/>
            <a:gdLst/>
            <a:ahLst/>
            <a:cxnLst/>
            <a:rect l="l" t="t" r="r" b="b"/>
            <a:pathLst>
              <a:path w="142240" h="289560">
                <a:moveTo>
                  <a:pt x="105028" y="72072"/>
                </a:moveTo>
                <a:lnTo>
                  <a:pt x="37960" y="72072"/>
                </a:lnTo>
                <a:lnTo>
                  <a:pt x="37960" y="289559"/>
                </a:lnTo>
                <a:lnTo>
                  <a:pt x="105028" y="289559"/>
                </a:lnTo>
                <a:lnTo>
                  <a:pt x="105028" y="72072"/>
                </a:lnTo>
                <a:close/>
              </a:path>
              <a:path w="142240" h="289560">
                <a:moveTo>
                  <a:pt x="72136" y="0"/>
                </a:moveTo>
                <a:lnTo>
                  <a:pt x="0" y="72072"/>
                </a:lnTo>
                <a:lnTo>
                  <a:pt x="141731" y="72072"/>
                </a:lnTo>
                <a:lnTo>
                  <a:pt x="72136" y="0"/>
                </a:lnTo>
                <a:close/>
              </a:path>
            </a:pathLst>
          </a:custGeom>
          <a:solidFill>
            <a:srgbClr val="424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49223" y="5885688"/>
            <a:ext cx="141732" cy="1767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46176" y="6101334"/>
            <a:ext cx="426720" cy="0"/>
          </a:xfrm>
          <a:custGeom>
            <a:avLst/>
            <a:gdLst/>
            <a:ahLst/>
            <a:cxnLst/>
            <a:rect l="l" t="t" r="r" b="b"/>
            <a:pathLst>
              <a:path w="426719">
                <a:moveTo>
                  <a:pt x="0" y="0"/>
                </a:moveTo>
                <a:lnTo>
                  <a:pt x="426720" y="0"/>
                </a:lnTo>
              </a:path>
            </a:pathLst>
          </a:custGeom>
          <a:ln w="41148">
            <a:solidFill>
              <a:srgbClr val="4248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58596" y="5690615"/>
            <a:ext cx="58419" cy="71755"/>
          </a:xfrm>
          <a:custGeom>
            <a:avLst/>
            <a:gdLst/>
            <a:ahLst/>
            <a:cxnLst/>
            <a:rect l="l" t="t" r="r" b="b"/>
            <a:pathLst>
              <a:path w="58419" h="71754">
                <a:moveTo>
                  <a:pt x="27698" y="0"/>
                </a:moveTo>
                <a:lnTo>
                  <a:pt x="22656" y="2514"/>
                </a:lnTo>
                <a:lnTo>
                  <a:pt x="17627" y="3771"/>
                </a:lnTo>
                <a:lnTo>
                  <a:pt x="12585" y="6286"/>
                </a:lnTo>
                <a:lnTo>
                  <a:pt x="8813" y="12560"/>
                </a:lnTo>
                <a:lnTo>
                  <a:pt x="2514" y="22618"/>
                </a:lnTo>
                <a:lnTo>
                  <a:pt x="0" y="36436"/>
                </a:lnTo>
                <a:lnTo>
                  <a:pt x="22656" y="71628"/>
                </a:lnTo>
                <a:lnTo>
                  <a:pt x="33997" y="71628"/>
                </a:lnTo>
                <a:lnTo>
                  <a:pt x="40284" y="69113"/>
                </a:lnTo>
                <a:lnTo>
                  <a:pt x="44068" y="65341"/>
                </a:lnTo>
                <a:lnTo>
                  <a:pt x="50355" y="61569"/>
                </a:lnTo>
                <a:lnTo>
                  <a:pt x="55397" y="50266"/>
                </a:lnTo>
                <a:lnTo>
                  <a:pt x="57912" y="36436"/>
                </a:lnTo>
                <a:lnTo>
                  <a:pt x="55397" y="22618"/>
                </a:lnTo>
                <a:lnTo>
                  <a:pt x="50355" y="12560"/>
                </a:lnTo>
                <a:lnTo>
                  <a:pt x="44068" y="6286"/>
                </a:lnTo>
                <a:lnTo>
                  <a:pt x="40284" y="3771"/>
                </a:lnTo>
                <a:lnTo>
                  <a:pt x="33997" y="2514"/>
                </a:lnTo>
                <a:lnTo>
                  <a:pt x="27698" y="0"/>
                </a:lnTo>
                <a:close/>
              </a:path>
            </a:pathLst>
          </a:custGeom>
          <a:solidFill>
            <a:srgbClr val="424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18972" y="5768340"/>
            <a:ext cx="139065" cy="294640"/>
          </a:xfrm>
          <a:custGeom>
            <a:avLst/>
            <a:gdLst/>
            <a:ahLst/>
            <a:cxnLst/>
            <a:rect l="l" t="t" r="r" b="b"/>
            <a:pathLst>
              <a:path w="139065" h="294639">
                <a:moveTo>
                  <a:pt x="66166" y="155943"/>
                </a:moveTo>
                <a:lnTo>
                  <a:pt x="21628" y="155943"/>
                </a:lnTo>
                <a:lnTo>
                  <a:pt x="27990" y="294132"/>
                </a:lnTo>
                <a:lnTo>
                  <a:pt x="66166" y="294132"/>
                </a:lnTo>
                <a:lnTo>
                  <a:pt x="67437" y="219329"/>
                </a:lnTo>
                <a:lnTo>
                  <a:pt x="66166" y="155943"/>
                </a:lnTo>
                <a:close/>
              </a:path>
              <a:path w="139065" h="294639">
                <a:moveTo>
                  <a:pt x="114515" y="155943"/>
                </a:moveTo>
                <a:lnTo>
                  <a:pt x="69977" y="155943"/>
                </a:lnTo>
                <a:lnTo>
                  <a:pt x="73799" y="294132"/>
                </a:lnTo>
                <a:lnTo>
                  <a:pt x="114515" y="294132"/>
                </a:lnTo>
                <a:lnTo>
                  <a:pt x="115785" y="219329"/>
                </a:lnTo>
                <a:lnTo>
                  <a:pt x="114515" y="155943"/>
                </a:lnTo>
                <a:close/>
              </a:path>
              <a:path w="139065" h="294639">
                <a:moveTo>
                  <a:pt x="43256" y="1270"/>
                </a:moveTo>
                <a:lnTo>
                  <a:pt x="27990" y="3797"/>
                </a:lnTo>
                <a:lnTo>
                  <a:pt x="21628" y="3797"/>
                </a:lnTo>
                <a:lnTo>
                  <a:pt x="15265" y="7607"/>
                </a:lnTo>
                <a:lnTo>
                  <a:pt x="11455" y="13944"/>
                </a:lnTo>
                <a:lnTo>
                  <a:pt x="10172" y="19011"/>
                </a:lnTo>
                <a:lnTo>
                  <a:pt x="0" y="153403"/>
                </a:lnTo>
                <a:lnTo>
                  <a:pt x="17818" y="155943"/>
                </a:lnTo>
                <a:lnTo>
                  <a:pt x="118325" y="155943"/>
                </a:lnTo>
                <a:lnTo>
                  <a:pt x="138684" y="153403"/>
                </a:lnTo>
                <a:lnTo>
                  <a:pt x="131121" y="73533"/>
                </a:lnTo>
                <a:lnTo>
                  <a:pt x="57251" y="73533"/>
                </a:lnTo>
                <a:lnTo>
                  <a:pt x="39446" y="31699"/>
                </a:lnTo>
                <a:lnTo>
                  <a:pt x="45808" y="19011"/>
                </a:lnTo>
                <a:lnTo>
                  <a:pt x="31813" y="11404"/>
                </a:lnTo>
                <a:lnTo>
                  <a:pt x="43256" y="1270"/>
                </a:lnTo>
                <a:close/>
              </a:path>
              <a:path w="139065" h="294639">
                <a:moveTo>
                  <a:pt x="73799" y="0"/>
                </a:moveTo>
                <a:lnTo>
                  <a:pt x="62344" y="0"/>
                </a:lnTo>
                <a:lnTo>
                  <a:pt x="59804" y="13944"/>
                </a:lnTo>
                <a:lnTo>
                  <a:pt x="62344" y="15214"/>
                </a:lnTo>
                <a:lnTo>
                  <a:pt x="57251" y="73533"/>
                </a:lnTo>
                <a:lnTo>
                  <a:pt x="131121" y="73533"/>
                </a:lnTo>
                <a:lnTo>
                  <a:pt x="130880" y="70993"/>
                </a:lnTo>
                <a:lnTo>
                  <a:pt x="77609" y="70993"/>
                </a:lnTo>
                <a:lnTo>
                  <a:pt x="76339" y="15214"/>
                </a:lnTo>
                <a:lnTo>
                  <a:pt x="77609" y="13944"/>
                </a:lnTo>
                <a:lnTo>
                  <a:pt x="73799" y="0"/>
                </a:lnTo>
                <a:close/>
              </a:path>
              <a:path w="139065" h="294639">
                <a:moveTo>
                  <a:pt x="91605" y="1270"/>
                </a:moveTo>
                <a:lnTo>
                  <a:pt x="104330" y="11404"/>
                </a:lnTo>
                <a:lnTo>
                  <a:pt x="90335" y="19011"/>
                </a:lnTo>
                <a:lnTo>
                  <a:pt x="95427" y="31699"/>
                </a:lnTo>
                <a:lnTo>
                  <a:pt x="77609" y="70993"/>
                </a:lnTo>
                <a:lnTo>
                  <a:pt x="130880" y="70993"/>
                </a:lnTo>
                <a:lnTo>
                  <a:pt x="125958" y="19011"/>
                </a:lnTo>
                <a:lnTo>
                  <a:pt x="125958" y="13944"/>
                </a:lnTo>
                <a:lnTo>
                  <a:pt x="122148" y="7607"/>
                </a:lnTo>
                <a:lnTo>
                  <a:pt x="115785" y="3797"/>
                </a:lnTo>
                <a:lnTo>
                  <a:pt x="109423" y="3797"/>
                </a:lnTo>
                <a:lnTo>
                  <a:pt x="91605" y="1270"/>
                </a:lnTo>
                <a:close/>
              </a:path>
            </a:pathLst>
          </a:custGeom>
          <a:solidFill>
            <a:srgbClr val="424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905255" y="1892807"/>
            <a:ext cx="3229610" cy="684530"/>
          </a:xfrm>
          <a:custGeom>
            <a:avLst/>
            <a:gdLst/>
            <a:ahLst/>
            <a:cxnLst/>
            <a:rect l="l" t="t" r="r" b="b"/>
            <a:pathLst>
              <a:path w="3229610" h="684530">
                <a:moveTo>
                  <a:pt x="3115310" y="0"/>
                </a:moveTo>
                <a:lnTo>
                  <a:pt x="114046" y="0"/>
                </a:lnTo>
                <a:lnTo>
                  <a:pt x="69656" y="8961"/>
                </a:lnTo>
                <a:lnTo>
                  <a:pt x="33405" y="33400"/>
                </a:lnTo>
                <a:lnTo>
                  <a:pt x="8963" y="69651"/>
                </a:lnTo>
                <a:lnTo>
                  <a:pt x="0" y="114045"/>
                </a:lnTo>
                <a:lnTo>
                  <a:pt x="0" y="570229"/>
                </a:lnTo>
                <a:lnTo>
                  <a:pt x="8963" y="614624"/>
                </a:lnTo>
                <a:lnTo>
                  <a:pt x="33405" y="650875"/>
                </a:lnTo>
                <a:lnTo>
                  <a:pt x="69656" y="675314"/>
                </a:lnTo>
                <a:lnTo>
                  <a:pt x="114046" y="684276"/>
                </a:lnTo>
                <a:lnTo>
                  <a:pt x="3115310" y="684276"/>
                </a:lnTo>
                <a:lnTo>
                  <a:pt x="3159704" y="675314"/>
                </a:lnTo>
                <a:lnTo>
                  <a:pt x="3195955" y="650875"/>
                </a:lnTo>
                <a:lnTo>
                  <a:pt x="3220394" y="614624"/>
                </a:lnTo>
                <a:lnTo>
                  <a:pt x="3229356" y="570229"/>
                </a:lnTo>
                <a:lnTo>
                  <a:pt x="3229356" y="114045"/>
                </a:lnTo>
                <a:lnTo>
                  <a:pt x="3220394" y="69651"/>
                </a:lnTo>
                <a:lnTo>
                  <a:pt x="3195955" y="33400"/>
                </a:lnTo>
                <a:lnTo>
                  <a:pt x="3159704" y="8961"/>
                </a:lnTo>
                <a:lnTo>
                  <a:pt x="3115310" y="0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1469516" y="2110486"/>
            <a:ext cx="16256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Consiglio</a:t>
            </a:r>
            <a:r>
              <a:rPr sz="1400" b="1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d'Istituto</a:t>
            </a:r>
            <a:endParaRPr sz="1400">
              <a:latin typeface="Arial"/>
              <a:cs typeface="Arial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533400" y="1892807"/>
            <a:ext cx="696595" cy="684530"/>
          </a:xfrm>
          <a:custGeom>
            <a:avLst/>
            <a:gdLst/>
            <a:ahLst/>
            <a:cxnLst/>
            <a:rect l="l" t="t" r="r" b="b"/>
            <a:pathLst>
              <a:path w="696594" h="684530">
                <a:moveTo>
                  <a:pt x="348234" y="0"/>
                </a:moveTo>
                <a:lnTo>
                  <a:pt x="300979" y="3122"/>
                </a:lnTo>
                <a:lnTo>
                  <a:pt x="255658" y="12220"/>
                </a:lnTo>
                <a:lnTo>
                  <a:pt x="212683" y="26884"/>
                </a:lnTo>
                <a:lnTo>
                  <a:pt x="172471" y="46707"/>
                </a:lnTo>
                <a:lnTo>
                  <a:pt x="135436" y="71283"/>
                </a:lnTo>
                <a:lnTo>
                  <a:pt x="101993" y="100203"/>
                </a:lnTo>
                <a:lnTo>
                  <a:pt x="72557" y="133059"/>
                </a:lnTo>
                <a:lnTo>
                  <a:pt x="47543" y="169446"/>
                </a:lnTo>
                <a:lnTo>
                  <a:pt x="27365" y="208954"/>
                </a:lnTo>
                <a:lnTo>
                  <a:pt x="12438" y="251177"/>
                </a:lnTo>
                <a:lnTo>
                  <a:pt x="3178" y="295708"/>
                </a:lnTo>
                <a:lnTo>
                  <a:pt x="0" y="342138"/>
                </a:lnTo>
                <a:lnTo>
                  <a:pt x="3178" y="388567"/>
                </a:lnTo>
                <a:lnTo>
                  <a:pt x="12438" y="433098"/>
                </a:lnTo>
                <a:lnTo>
                  <a:pt x="27365" y="475321"/>
                </a:lnTo>
                <a:lnTo>
                  <a:pt x="47543" y="514829"/>
                </a:lnTo>
                <a:lnTo>
                  <a:pt x="72557" y="551216"/>
                </a:lnTo>
                <a:lnTo>
                  <a:pt x="101993" y="584073"/>
                </a:lnTo>
                <a:lnTo>
                  <a:pt x="135436" y="612992"/>
                </a:lnTo>
                <a:lnTo>
                  <a:pt x="172471" y="637568"/>
                </a:lnTo>
                <a:lnTo>
                  <a:pt x="212683" y="657391"/>
                </a:lnTo>
                <a:lnTo>
                  <a:pt x="255658" y="672055"/>
                </a:lnTo>
                <a:lnTo>
                  <a:pt x="300979" y="681153"/>
                </a:lnTo>
                <a:lnTo>
                  <a:pt x="348234" y="684276"/>
                </a:lnTo>
                <a:lnTo>
                  <a:pt x="395488" y="681153"/>
                </a:lnTo>
                <a:lnTo>
                  <a:pt x="440809" y="672055"/>
                </a:lnTo>
                <a:lnTo>
                  <a:pt x="483784" y="657391"/>
                </a:lnTo>
                <a:lnTo>
                  <a:pt x="523996" y="637568"/>
                </a:lnTo>
                <a:lnTo>
                  <a:pt x="561031" y="612992"/>
                </a:lnTo>
                <a:lnTo>
                  <a:pt x="594474" y="584073"/>
                </a:lnTo>
                <a:lnTo>
                  <a:pt x="623910" y="551216"/>
                </a:lnTo>
                <a:lnTo>
                  <a:pt x="648924" y="514829"/>
                </a:lnTo>
                <a:lnTo>
                  <a:pt x="669102" y="475321"/>
                </a:lnTo>
                <a:lnTo>
                  <a:pt x="684029" y="433098"/>
                </a:lnTo>
                <a:lnTo>
                  <a:pt x="693289" y="388567"/>
                </a:lnTo>
                <a:lnTo>
                  <a:pt x="696468" y="342138"/>
                </a:lnTo>
                <a:lnTo>
                  <a:pt x="693289" y="295708"/>
                </a:lnTo>
                <a:lnTo>
                  <a:pt x="684029" y="251177"/>
                </a:lnTo>
                <a:lnTo>
                  <a:pt x="669102" y="208954"/>
                </a:lnTo>
                <a:lnTo>
                  <a:pt x="648924" y="169446"/>
                </a:lnTo>
                <a:lnTo>
                  <a:pt x="623910" y="133059"/>
                </a:lnTo>
                <a:lnTo>
                  <a:pt x="594474" y="100203"/>
                </a:lnTo>
                <a:lnTo>
                  <a:pt x="561031" y="71283"/>
                </a:lnTo>
                <a:lnTo>
                  <a:pt x="523996" y="46707"/>
                </a:lnTo>
                <a:lnTo>
                  <a:pt x="483784" y="26884"/>
                </a:lnTo>
                <a:lnTo>
                  <a:pt x="440809" y="12220"/>
                </a:lnTo>
                <a:lnTo>
                  <a:pt x="395488" y="3122"/>
                </a:lnTo>
                <a:lnTo>
                  <a:pt x="3482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33400" y="1892807"/>
            <a:ext cx="696595" cy="684530"/>
          </a:xfrm>
          <a:custGeom>
            <a:avLst/>
            <a:gdLst/>
            <a:ahLst/>
            <a:cxnLst/>
            <a:rect l="l" t="t" r="r" b="b"/>
            <a:pathLst>
              <a:path w="696594" h="684530">
                <a:moveTo>
                  <a:pt x="0" y="342138"/>
                </a:moveTo>
                <a:lnTo>
                  <a:pt x="3178" y="295708"/>
                </a:lnTo>
                <a:lnTo>
                  <a:pt x="12438" y="251177"/>
                </a:lnTo>
                <a:lnTo>
                  <a:pt x="27365" y="208954"/>
                </a:lnTo>
                <a:lnTo>
                  <a:pt x="47543" y="169446"/>
                </a:lnTo>
                <a:lnTo>
                  <a:pt x="72557" y="133059"/>
                </a:lnTo>
                <a:lnTo>
                  <a:pt x="101993" y="100203"/>
                </a:lnTo>
                <a:lnTo>
                  <a:pt x="135436" y="71283"/>
                </a:lnTo>
                <a:lnTo>
                  <a:pt x="172471" y="46707"/>
                </a:lnTo>
                <a:lnTo>
                  <a:pt x="212683" y="26884"/>
                </a:lnTo>
                <a:lnTo>
                  <a:pt x="255658" y="12220"/>
                </a:lnTo>
                <a:lnTo>
                  <a:pt x="300979" y="3122"/>
                </a:lnTo>
                <a:lnTo>
                  <a:pt x="348234" y="0"/>
                </a:lnTo>
                <a:lnTo>
                  <a:pt x="395488" y="3122"/>
                </a:lnTo>
                <a:lnTo>
                  <a:pt x="440809" y="12220"/>
                </a:lnTo>
                <a:lnTo>
                  <a:pt x="483784" y="26884"/>
                </a:lnTo>
                <a:lnTo>
                  <a:pt x="523996" y="46707"/>
                </a:lnTo>
                <a:lnTo>
                  <a:pt x="561031" y="71283"/>
                </a:lnTo>
                <a:lnTo>
                  <a:pt x="594474" y="100202"/>
                </a:lnTo>
                <a:lnTo>
                  <a:pt x="623910" y="133059"/>
                </a:lnTo>
                <a:lnTo>
                  <a:pt x="648924" y="169446"/>
                </a:lnTo>
                <a:lnTo>
                  <a:pt x="669102" y="208954"/>
                </a:lnTo>
                <a:lnTo>
                  <a:pt x="684029" y="251177"/>
                </a:lnTo>
                <a:lnTo>
                  <a:pt x="693289" y="295708"/>
                </a:lnTo>
                <a:lnTo>
                  <a:pt x="696468" y="342138"/>
                </a:lnTo>
                <a:lnTo>
                  <a:pt x="693289" y="388567"/>
                </a:lnTo>
                <a:lnTo>
                  <a:pt x="684029" y="433098"/>
                </a:lnTo>
                <a:lnTo>
                  <a:pt x="669102" y="475321"/>
                </a:lnTo>
                <a:lnTo>
                  <a:pt x="648924" y="514829"/>
                </a:lnTo>
                <a:lnTo>
                  <a:pt x="623910" y="551216"/>
                </a:lnTo>
                <a:lnTo>
                  <a:pt x="594474" y="584072"/>
                </a:lnTo>
                <a:lnTo>
                  <a:pt x="561031" y="612992"/>
                </a:lnTo>
                <a:lnTo>
                  <a:pt x="523996" y="637568"/>
                </a:lnTo>
                <a:lnTo>
                  <a:pt x="483784" y="657391"/>
                </a:lnTo>
                <a:lnTo>
                  <a:pt x="440809" y="672055"/>
                </a:lnTo>
                <a:lnTo>
                  <a:pt x="395488" y="681153"/>
                </a:lnTo>
                <a:lnTo>
                  <a:pt x="348234" y="684276"/>
                </a:lnTo>
                <a:lnTo>
                  <a:pt x="300979" y="681153"/>
                </a:lnTo>
                <a:lnTo>
                  <a:pt x="255658" y="672055"/>
                </a:lnTo>
                <a:lnTo>
                  <a:pt x="212683" y="657391"/>
                </a:lnTo>
                <a:lnTo>
                  <a:pt x="172471" y="637568"/>
                </a:lnTo>
                <a:lnTo>
                  <a:pt x="135436" y="612992"/>
                </a:lnTo>
                <a:lnTo>
                  <a:pt x="101993" y="584073"/>
                </a:lnTo>
                <a:lnTo>
                  <a:pt x="72557" y="551216"/>
                </a:lnTo>
                <a:lnTo>
                  <a:pt x="47543" y="514829"/>
                </a:lnTo>
                <a:lnTo>
                  <a:pt x="27365" y="475321"/>
                </a:lnTo>
                <a:lnTo>
                  <a:pt x="12438" y="433098"/>
                </a:lnTo>
                <a:lnTo>
                  <a:pt x="3178" y="388567"/>
                </a:lnTo>
                <a:lnTo>
                  <a:pt x="0" y="342138"/>
                </a:lnTo>
                <a:close/>
              </a:path>
            </a:pathLst>
          </a:custGeom>
          <a:ln w="57912">
            <a:solidFill>
              <a:srgbClr val="EBF0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13231" y="2016251"/>
            <a:ext cx="62865" cy="73660"/>
          </a:xfrm>
          <a:custGeom>
            <a:avLst/>
            <a:gdLst/>
            <a:ahLst/>
            <a:cxnLst/>
            <a:rect l="l" t="t" r="r" b="b"/>
            <a:pathLst>
              <a:path w="62865" h="73660">
                <a:moveTo>
                  <a:pt x="37249" y="0"/>
                </a:moveTo>
                <a:lnTo>
                  <a:pt x="25234" y="0"/>
                </a:lnTo>
                <a:lnTo>
                  <a:pt x="15621" y="5080"/>
                </a:lnTo>
                <a:lnTo>
                  <a:pt x="12014" y="9017"/>
                </a:lnTo>
                <a:lnTo>
                  <a:pt x="9613" y="12826"/>
                </a:lnTo>
                <a:lnTo>
                  <a:pt x="7213" y="17907"/>
                </a:lnTo>
                <a:lnTo>
                  <a:pt x="4800" y="23113"/>
                </a:lnTo>
                <a:lnTo>
                  <a:pt x="4800" y="29463"/>
                </a:lnTo>
                <a:lnTo>
                  <a:pt x="1206" y="32131"/>
                </a:lnTo>
                <a:lnTo>
                  <a:pt x="0" y="34671"/>
                </a:lnTo>
                <a:lnTo>
                  <a:pt x="0" y="38481"/>
                </a:lnTo>
                <a:lnTo>
                  <a:pt x="1206" y="42290"/>
                </a:lnTo>
                <a:lnTo>
                  <a:pt x="3606" y="44958"/>
                </a:lnTo>
                <a:lnTo>
                  <a:pt x="6007" y="47498"/>
                </a:lnTo>
                <a:lnTo>
                  <a:pt x="9613" y="56514"/>
                </a:lnTo>
                <a:lnTo>
                  <a:pt x="15621" y="65405"/>
                </a:lnTo>
                <a:lnTo>
                  <a:pt x="18021" y="68072"/>
                </a:lnTo>
                <a:lnTo>
                  <a:pt x="22834" y="70612"/>
                </a:lnTo>
                <a:lnTo>
                  <a:pt x="26441" y="73151"/>
                </a:lnTo>
                <a:lnTo>
                  <a:pt x="36042" y="73151"/>
                </a:lnTo>
                <a:lnTo>
                  <a:pt x="40855" y="70612"/>
                </a:lnTo>
                <a:lnTo>
                  <a:pt x="44462" y="68072"/>
                </a:lnTo>
                <a:lnTo>
                  <a:pt x="48069" y="65405"/>
                </a:lnTo>
                <a:lnTo>
                  <a:pt x="52870" y="56514"/>
                </a:lnTo>
                <a:lnTo>
                  <a:pt x="56476" y="47498"/>
                </a:lnTo>
                <a:lnTo>
                  <a:pt x="58877" y="44958"/>
                </a:lnTo>
                <a:lnTo>
                  <a:pt x="61277" y="42290"/>
                </a:lnTo>
                <a:lnTo>
                  <a:pt x="61277" y="38481"/>
                </a:lnTo>
                <a:lnTo>
                  <a:pt x="62484" y="34671"/>
                </a:lnTo>
                <a:lnTo>
                  <a:pt x="61277" y="32131"/>
                </a:lnTo>
                <a:lnTo>
                  <a:pt x="57683" y="29463"/>
                </a:lnTo>
                <a:lnTo>
                  <a:pt x="57683" y="24384"/>
                </a:lnTo>
                <a:lnTo>
                  <a:pt x="55270" y="17907"/>
                </a:lnTo>
                <a:lnTo>
                  <a:pt x="52870" y="12826"/>
                </a:lnTo>
                <a:lnTo>
                  <a:pt x="50469" y="9017"/>
                </a:lnTo>
                <a:lnTo>
                  <a:pt x="46863" y="5080"/>
                </a:lnTo>
                <a:lnTo>
                  <a:pt x="37249" y="0"/>
                </a:lnTo>
                <a:close/>
              </a:path>
            </a:pathLst>
          </a:custGeom>
          <a:solidFill>
            <a:srgbClr val="424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98219" y="2016251"/>
            <a:ext cx="60960" cy="73660"/>
          </a:xfrm>
          <a:custGeom>
            <a:avLst/>
            <a:gdLst/>
            <a:ahLst/>
            <a:cxnLst/>
            <a:rect l="l" t="t" r="r" b="b"/>
            <a:pathLst>
              <a:path w="60959" h="73660">
                <a:moveTo>
                  <a:pt x="35864" y="0"/>
                </a:moveTo>
                <a:lnTo>
                  <a:pt x="25095" y="0"/>
                </a:lnTo>
                <a:lnTo>
                  <a:pt x="15544" y="5080"/>
                </a:lnTo>
                <a:lnTo>
                  <a:pt x="11950" y="9017"/>
                </a:lnTo>
                <a:lnTo>
                  <a:pt x="8369" y="12826"/>
                </a:lnTo>
                <a:lnTo>
                  <a:pt x="5981" y="17907"/>
                </a:lnTo>
                <a:lnTo>
                  <a:pt x="4775" y="23113"/>
                </a:lnTo>
                <a:lnTo>
                  <a:pt x="3581" y="29463"/>
                </a:lnTo>
                <a:lnTo>
                  <a:pt x="1193" y="32131"/>
                </a:lnTo>
                <a:lnTo>
                  <a:pt x="0" y="34671"/>
                </a:lnTo>
                <a:lnTo>
                  <a:pt x="0" y="38481"/>
                </a:lnTo>
                <a:lnTo>
                  <a:pt x="1193" y="42290"/>
                </a:lnTo>
                <a:lnTo>
                  <a:pt x="3581" y="44958"/>
                </a:lnTo>
                <a:lnTo>
                  <a:pt x="5981" y="47498"/>
                </a:lnTo>
                <a:lnTo>
                  <a:pt x="9563" y="56514"/>
                </a:lnTo>
                <a:lnTo>
                  <a:pt x="14338" y="65405"/>
                </a:lnTo>
                <a:lnTo>
                  <a:pt x="17932" y="68072"/>
                </a:lnTo>
                <a:lnTo>
                  <a:pt x="21513" y="70612"/>
                </a:lnTo>
                <a:lnTo>
                  <a:pt x="26301" y="73151"/>
                </a:lnTo>
                <a:lnTo>
                  <a:pt x="35864" y="73151"/>
                </a:lnTo>
                <a:lnTo>
                  <a:pt x="39446" y="70612"/>
                </a:lnTo>
                <a:lnTo>
                  <a:pt x="44221" y="68072"/>
                </a:lnTo>
                <a:lnTo>
                  <a:pt x="46621" y="65405"/>
                </a:lnTo>
                <a:lnTo>
                  <a:pt x="52590" y="56514"/>
                </a:lnTo>
                <a:lnTo>
                  <a:pt x="56184" y="47498"/>
                </a:lnTo>
                <a:lnTo>
                  <a:pt x="58572" y="44958"/>
                </a:lnTo>
                <a:lnTo>
                  <a:pt x="59766" y="42290"/>
                </a:lnTo>
                <a:lnTo>
                  <a:pt x="60960" y="38481"/>
                </a:lnTo>
                <a:lnTo>
                  <a:pt x="60960" y="34671"/>
                </a:lnTo>
                <a:lnTo>
                  <a:pt x="59766" y="32131"/>
                </a:lnTo>
                <a:lnTo>
                  <a:pt x="57378" y="29463"/>
                </a:lnTo>
                <a:lnTo>
                  <a:pt x="57378" y="24384"/>
                </a:lnTo>
                <a:lnTo>
                  <a:pt x="41833" y="2539"/>
                </a:lnTo>
                <a:lnTo>
                  <a:pt x="35864" y="0"/>
                </a:lnTo>
                <a:close/>
              </a:path>
            </a:pathLst>
          </a:custGeom>
          <a:solidFill>
            <a:srgbClr val="424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79704" y="2093976"/>
            <a:ext cx="123825" cy="262255"/>
          </a:xfrm>
          <a:custGeom>
            <a:avLst/>
            <a:gdLst/>
            <a:ahLst/>
            <a:cxnLst/>
            <a:rect l="l" t="t" r="r" b="b"/>
            <a:pathLst>
              <a:path w="123825" h="262255">
                <a:moveTo>
                  <a:pt x="100444" y="39877"/>
                </a:moveTo>
                <a:lnTo>
                  <a:pt x="30251" y="39877"/>
                </a:lnTo>
                <a:lnTo>
                  <a:pt x="30251" y="246761"/>
                </a:lnTo>
                <a:lnTo>
                  <a:pt x="31470" y="253111"/>
                </a:lnTo>
                <a:lnTo>
                  <a:pt x="35102" y="258318"/>
                </a:lnTo>
                <a:lnTo>
                  <a:pt x="39941" y="260858"/>
                </a:lnTo>
                <a:lnTo>
                  <a:pt x="45986" y="262127"/>
                </a:lnTo>
                <a:lnTo>
                  <a:pt x="52044" y="260858"/>
                </a:lnTo>
                <a:lnTo>
                  <a:pt x="56883" y="258318"/>
                </a:lnTo>
                <a:lnTo>
                  <a:pt x="60515" y="253111"/>
                </a:lnTo>
                <a:lnTo>
                  <a:pt x="61721" y="246761"/>
                </a:lnTo>
                <a:lnTo>
                  <a:pt x="61721" y="137540"/>
                </a:lnTo>
                <a:lnTo>
                  <a:pt x="99237" y="137540"/>
                </a:lnTo>
                <a:lnTo>
                  <a:pt x="99237" y="124587"/>
                </a:lnTo>
                <a:lnTo>
                  <a:pt x="100444" y="116966"/>
                </a:lnTo>
                <a:lnTo>
                  <a:pt x="100444" y="39877"/>
                </a:lnTo>
                <a:close/>
              </a:path>
              <a:path w="123825" h="262255">
                <a:moveTo>
                  <a:pt x="99237" y="137540"/>
                </a:moveTo>
                <a:lnTo>
                  <a:pt x="68986" y="137540"/>
                </a:lnTo>
                <a:lnTo>
                  <a:pt x="68986" y="246761"/>
                </a:lnTo>
                <a:lnTo>
                  <a:pt x="70192" y="253111"/>
                </a:lnTo>
                <a:lnTo>
                  <a:pt x="73825" y="258318"/>
                </a:lnTo>
                <a:lnTo>
                  <a:pt x="78663" y="260858"/>
                </a:lnTo>
                <a:lnTo>
                  <a:pt x="84721" y="262127"/>
                </a:lnTo>
                <a:lnTo>
                  <a:pt x="90766" y="260858"/>
                </a:lnTo>
                <a:lnTo>
                  <a:pt x="95605" y="258318"/>
                </a:lnTo>
                <a:lnTo>
                  <a:pt x="98031" y="253111"/>
                </a:lnTo>
                <a:lnTo>
                  <a:pt x="99237" y="246761"/>
                </a:lnTo>
                <a:lnTo>
                  <a:pt x="99237" y="137540"/>
                </a:lnTo>
                <a:close/>
              </a:path>
              <a:path w="123825" h="262255">
                <a:moveTo>
                  <a:pt x="47193" y="0"/>
                </a:moveTo>
                <a:lnTo>
                  <a:pt x="13309" y="18034"/>
                </a:lnTo>
                <a:lnTo>
                  <a:pt x="2425" y="62991"/>
                </a:lnTo>
                <a:lnTo>
                  <a:pt x="0" y="78359"/>
                </a:lnTo>
                <a:lnTo>
                  <a:pt x="0" y="92456"/>
                </a:lnTo>
                <a:lnTo>
                  <a:pt x="1206" y="106679"/>
                </a:lnTo>
                <a:lnTo>
                  <a:pt x="2425" y="123316"/>
                </a:lnTo>
                <a:lnTo>
                  <a:pt x="3632" y="128524"/>
                </a:lnTo>
                <a:lnTo>
                  <a:pt x="4838" y="132334"/>
                </a:lnTo>
                <a:lnTo>
                  <a:pt x="7264" y="136144"/>
                </a:lnTo>
                <a:lnTo>
                  <a:pt x="12103" y="137540"/>
                </a:lnTo>
                <a:lnTo>
                  <a:pt x="18148" y="136144"/>
                </a:lnTo>
                <a:lnTo>
                  <a:pt x="21780" y="133603"/>
                </a:lnTo>
                <a:lnTo>
                  <a:pt x="22999" y="129794"/>
                </a:lnTo>
                <a:lnTo>
                  <a:pt x="24206" y="124587"/>
                </a:lnTo>
                <a:lnTo>
                  <a:pt x="22999" y="110489"/>
                </a:lnTo>
                <a:lnTo>
                  <a:pt x="22999" y="80899"/>
                </a:lnTo>
                <a:lnTo>
                  <a:pt x="25412" y="55245"/>
                </a:lnTo>
                <a:lnTo>
                  <a:pt x="27838" y="44958"/>
                </a:lnTo>
                <a:lnTo>
                  <a:pt x="30251" y="39877"/>
                </a:lnTo>
                <a:lnTo>
                  <a:pt x="122943" y="39877"/>
                </a:lnTo>
                <a:lnTo>
                  <a:pt x="123181" y="38608"/>
                </a:lnTo>
                <a:lnTo>
                  <a:pt x="58089" y="38608"/>
                </a:lnTo>
                <a:lnTo>
                  <a:pt x="53251" y="25653"/>
                </a:lnTo>
                <a:lnTo>
                  <a:pt x="49618" y="15366"/>
                </a:lnTo>
                <a:lnTo>
                  <a:pt x="47193" y="0"/>
                </a:lnTo>
                <a:close/>
              </a:path>
              <a:path w="123825" h="262255">
                <a:moveTo>
                  <a:pt x="122943" y="39877"/>
                </a:moveTo>
                <a:lnTo>
                  <a:pt x="100444" y="39877"/>
                </a:lnTo>
                <a:lnTo>
                  <a:pt x="101663" y="44958"/>
                </a:lnTo>
                <a:lnTo>
                  <a:pt x="104076" y="55245"/>
                </a:lnTo>
                <a:lnTo>
                  <a:pt x="106502" y="68072"/>
                </a:lnTo>
                <a:lnTo>
                  <a:pt x="107708" y="80899"/>
                </a:lnTo>
                <a:lnTo>
                  <a:pt x="107708" y="95123"/>
                </a:lnTo>
                <a:lnTo>
                  <a:pt x="106502" y="110489"/>
                </a:lnTo>
                <a:lnTo>
                  <a:pt x="106502" y="128524"/>
                </a:lnTo>
                <a:lnTo>
                  <a:pt x="107708" y="132334"/>
                </a:lnTo>
                <a:lnTo>
                  <a:pt x="111340" y="136144"/>
                </a:lnTo>
                <a:lnTo>
                  <a:pt x="114973" y="137540"/>
                </a:lnTo>
                <a:lnTo>
                  <a:pt x="114973" y="97662"/>
                </a:lnTo>
                <a:lnTo>
                  <a:pt x="116179" y="78359"/>
                </a:lnTo>
                <a:lnTo>
                  <a:pt x="118605" y="62991"/>
                </a:lnTo>
                <a:lnTo>
                  <a:pt x="122943" y="39877"/>
                </a:lnTo>
                <a:close/>
              </a:path>
              <a:path w="123825" h="262255">
                <a:moveTo>
                  <a:pt x="66560" y="2539"/>
                </a:moveTo>
                <a:lnTo>
                  <a:pt x="62928" y="2539"/>
                </a:lnTo>
                <a:lnTo>
                  <a:pt x="58089" y="7747"/>
                </a:lnTo>
                <a:lnTo>
                  <a:pt x="61721" y="15366"/>
                </a:lnTo>
                <a:lnTo>
                  <a:pt x="58089" y="38608"/>
                </a:lnTo>
                <a:lnTo>
                  <a:pt x="72618" y="38608"/>
                </a:lnTo>
                <a:lnTo>
                  <a:pt x="68986" y="15366"/>
                </a:lnTo>
                <a:lnTo>
                  <a:pt x="71399" y="7747"/>
                </a:lnTo>
                <a:lnTo>
                  <a:pt x="66560" y="2539"/>
                </a:lnTo>
                <a:close/>
              </a:path>
              <a:path w="123825" h="262255">
                <a:moveTo>
                  <a:pt x="82295" y="0"/>
                </a:moveTo>
                <a:lnTo>
                  <a:pt x="79870" y="15366"/>
                </a:lnTo>
                <a:lnTo>
                  <a:pt x="77457" y="25653"/>
                </a:lnTo>
                <a:lnTo>
                  <a:pt x="72618" y="38608"/>
                </a:lnTo>
                <a:lnTo>
                  <a:pt x="123181" y="38608"/>
                </a:lnTo>
                <a:lnTo>
                  <a:pt x="89560" y="2539"/>
                </a:lnTo>
                <a:lnTo>
                  <a:pt x="82295" y="0"/>
                </a:lnTo>
                <a:close/>
              </a:path>
            </a:pathLst>
          </a:custGeom>
          <a:solidFill>
            <a:srgbClr val="424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970788" y="2093976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93230" y="39877"/>
                </a:moveTo>
                <a:lnTo>
                  <a:pt x="22707" y="39877"/>
                </a:lnTo>
                <a:lnTo>
                  <a:pt x="22707" y="116966"/>
                </a:lnTo>
                <a:lnTo>
                  <a:pt x="23901" y="124587"/>
                </a:lnTo>
                <a:lnTo>
                  <a:pt x="23901" y="246761"/>
                </a:lnTo>
                <a:lnTo>
                  <a:pt x="25095" y="253111"/>
                </a:lnTo>
                <a:lnTo>
                  <a:pt x="28689" y="258318"/>
                </a:lnTo>
                <a:lnTo>
                  <a:pt x="33464" y="260858"/>
                </a:lnTo>
                <a:lnTo>
                  <a:pt x="39446" y="262127"/>
                </a:lnTo>
                <a:lnTo>
                  <a:pt x="45415" y="260858"/>
                </a:lnTo>
                <a:lnTo>
                  <a:pt x="50203" y="258318"/>
                </a:lnTo>
                <a:lnTo>
                  <a:pt x="52590" y="253111"/>
                </a:lnTo>
                <a:lnTo>
                  <a:pt x="53784" y="246761"/>
                </a:lnTo>
                <a:lnTo>
                  <a:pt x="53784" y="137540"/>
                </a:lnTo>
                <a:lnTo>
                  <a:pt x="92036" y="137540"/>
                </a:lnTo>
                <a:lnTo>
                  <a:pt x="92036" y="124587"/>
                </a:lnTo>
                <a:lnTo>
                  <a:pt x="93230" y="116966"/>
                </a:lnTo>
                <a:lnTo>
                  <a:pt x="93230" y="39877"/>
                </a:lnTo>
                <a:close/>
              </a:path>
              <a:path w="121919" h="262255">
                <a:moveTo>
                  <a:pt x="92036" y="137540"/>
                </a:moveTo>
                <a:lnTo>
                  <a:pt x="62153" y="137540"/>
                </a:lnTo>
                <a:lnTo>
                  <a:pt x="62153" y="246761"/>
                </a:lnTo>
                <a:lnTo>
                  <a:pt x="63347" y="253111"/>
                </a:lnTo>
                <a:lnTo>
                  <a:pt x="65735" y="258318"/>
                </a:lnTo>
                <a:lnTo>
                  <a:pt x="70523" y="260858"/>
                </a:lnTo>
                <a:lnTo>
                  <a:pt x="76504" y="262127"/>
                </a:lnTo>
                <a:lnTo>
                  <a:pt x="82473" y="260858"/>
                </a:lnTo>
                <a:lnTo>
                  <a:pt x="87261" y="258318"/>
                </a:lnTo>
                <a:lnTo>
                  <a:pt x="90843" y="253111"/>
                </a:lnTo>
                <a:lnTo>
                  <a:pt x="92036" y="246761"/>
                </a:lnTo>
                <a:lnTo>
                  <a:pt x="92036" y="137540"/>
                </a:lnTo>
                <a:close/>
              </a:path>
              <a:path w="121919" h="262255">
                <a:moveTo>
                  <a:pt x="40640" y="0"/>
                </a:moveTo>
                <a:lnTo>
                  <a:pt x="5981" y="19303"/>
                </a:lnTo>
                <a:lnTo>
                  <a:pt x="3581" y="26924"/>
                </a:lnTo>
                <a:lnTo>
                  <a:pt x="0" y="37211"/>
                </a:lnTo>
                <a:lnTo>
                  <a:pt x="4775" y="62991"/>
                </a:lnTo>
                <a:lnTo>
                  <a:pt x="7175" y="78359"/>
                </a:lnTo>
                <a:lnTo>
                  <a:pt x="9563" y="97662"/>
                </a:lnTo>
                <a:lnTo>
                  <a:pt x="9563" y="116966"/>
                </a:lnTo>
                <a:lnTo>
                  <a:pt x="8369" y="137540"/>
                </a:lnTo>
                <a:lnTo>
                  <a:pt x="11950" y="136144"/>
                </a:lnTo>
                <a:lnTo>
                  <a:pt x="15544" y="132334"/>
                </a:lnTo>
                <a:lnTo>
                  <a:pt x="16738" y="128524"/>
                </a:lnTo>
                <a:lnTo>
                  <a:pt x="17932" y="124587"/>
                </a:lnTo>
                <a:lnTo>
                  <a:pt x="16738" y="110489"/>
                </a:lnTo>
                <a:lnTo>
                  <a:pt x="15544" y="95123"/>
                </a:lnTo>
                <a:lnTo>
                  <a:pt x="15544" y="80899"/>
                </a:lnTo>
                <a:lnTo>
                  <a:pt x="16738" y="68072"/>
                </a:lnTo>
                <a:lnTo>
                  <a:pt x="19126" y="55245"/>
                </a:lnTo>
                <a:lnTo>
                  <a:pt x="22707" y="39877"/>
                </a:lnTo>
                <a:lnTo>
                  <a:pt x="116492" y="39877"/>
                </a:lnTo>
                <a:lnTo>
                  <a:pt x="116228" y="38608"/>
                </a:lnTo>
                <a:lnTo>
                  <a:pt x="51396" y="38608"/>
                </a:lnTo>
                <a:lnTo>
                  <a:pt x="45415" y="25653"/>
                </a:lnTo>
                <a:lnTo>
                  <a:pt x="43027" y="15366"/>
                </a:lnTo>
                <a:lnTo>
                  <a:pt x="40640" y="0"/>
                </a:lnTo>
                <a:close/>
              </a:path>
              <a:path w="121919" h="262255">
                <a:moveTo>
                  <a:pt x="116492" y="39877"/>
                </a:moveTo>
                <a:lnTo>
                  <a:pt x="93230" y="39877"/>
                </a:lnTo>
                <a:lnTo>
                  <a:pt x="96824" y="55245"/>
                </a:lnTo>
                <a:lnTo>
                  <a:pt x="99212" y="68072"/>
                </a:lnTo>
                <a:lnTo>
                  <a:pt x="99212" y="80899"/>
                </a:lnTo>
                <a:lnTo>
                  <a:pt x="100406" y="95123"/>
                </a:lnTo>
                <a:lnTo>
                  <a:pt x="99212" y="110489"/>
                </a:lnTo>
                <a:lnTo>
                  <a:pt x="98018" y="124587"/>
                </a:lnTo>
                <a:lnTo>
                  <a:pt x="99212" y="129794"/>
                </a:lnTo>
                <a:lnTo>
                  <a:pt x="101600" y="133603"/>
                </a:lnTo>
                <a:lnTo>
                  <a:pt x="105181" y="136144"/>
                </a:lnTo>
                <a:lnTo>
                  <a:pt x="109969" y="137540"/>
                </a:lnTo>
                <a:lnTo>
                  <a:pt x="114744" y="136144"/>
                </a:lnTo>
                <a:lnTo>
                  <a:pt x="117144" y="132334"/>
                </a:lnTo>
                <a:lnTo>
                  <a:pt x="118338" y="128524"/>
                </a:lnTo>
                <a:lnTo>
                  <a:pt x="119532" y="123316"/>
                </a:lnTo>
                <a:lnTo>
                  <a:pt x="120726" y="106679"/>
                </a:lnTo>
                <a:lnTo>
                  <a:pt x="121920" y="92456"/>
                </a:lnTo>
                <a:lnTo>
                  <a:pt x="121920" y="78359"/>
                </a:lnTo>
                <a:lnTo>
                  <a:pt x="120726" y="62991"/>
                </a:lnTo>
                <a:lnTo>
                  <a:pt x="118338" y="48768"/>
                </a:lnTo>
                <a:lnTo>
                  <a:pt x="116492" y="39877"/>
                </a:lnTo>
                <a:close/>
              </a:path>
              <a:path w="121919" h="262255">
                <a:moveTo>
                  <a:pt x="59766" y="2539"/>
                </a:moveTo>
                <a:lnTo>
                  <a:pt x="56184" y="2539"/>
                </a:lnTo>
                <a:lnTo>
                  <a:pt x="51396" y="7747"/>
                </a:lnTo>
                <a:lnTo>
                  <a:pt x="53784" y="15366"/>
                </a:lnTo>
                <a:lnTo>
                  <a:pt x="51396" y="38608"/>
                </a:lnTo>
                <a:lnTo>
                  <a:pt x="64541" y="38608"/>
                </a:lnTo>
                <a:lnTo>
                  <a:pt x="60959" y="15366"/>
                </a:lnTo>
                <a:lnTo>
                  <a:pt x="64541" y="7747"/>
                </a:lnTo>
                <a:lnTo>
                  <a:pt x="59766" y="2539"/>
                </a:lnTo>
                <a:close/>
              </a:path>
              <a:path w="121919" h="262255">
                <a:moveTo>
                  <a:pt x="75298" y="0"/>
                </a:moveTo>
                <a:lnTo>
                  <a:pt x="72910" y="15366"/>
                </a:lnTo>
                <a:lnTo>
                  <a:pt x="69329" y="25653"/>
                </a:lnTo>
                <a:lnTo>
                  <a:pt x="64541" y="38608"/>
                </a:lnTo>
                <a:lnTo>
                  <a:pt x="116228" y="38608"/>
                </a:lnTo>
                <a:lnTo>
                  <a:pt x="82473" y="2539"/>
                </a:lnTo>
                <a:lnTo>
                  <a:pt x="75298" y="0"/>
                </a:lnTo>
                <a:close/>
              </a:path>
            </a:pathLst>
          </a:custGeom>
          <a:solidFill>
            <a:srgbClr val="424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01623" y="2086355"/>
            <a:ext cx="170815" cy="350520"/>
          </a:xfrm>
          <a:custGeom>
            <a:avLst/>
            <a:gdLst/>
            <a:ahLst/>
            <a:cxnLst/>
            <a:rect l="l" t="t" r="r" b="b"/>
            <a:pathLst>
              <a:path w="170815" h="350519">
                <a:moveTo>
                  <a:pt x="132219" y="53975"/>
                </a:moveTo>
                <a:lnTo>
                  <a:pt x="38468" y="53975"/>
                </a:lnTo>
                <a:lnTo>
                  <a:pt x="38468" y="155321"/>
                </a:lnTo>
                <a:lnTo>
                  <a:pt x="39662" y="166878"/>
                </a:lnTo>
                <a:lnTo>
                  <a:pt x="39662" y="328676"/>
                </a:lnTo>
                <a:lnTo>
                  <a:pt x="40868" y="332486"/>
                </a:lnTo>
                <a:lnTo>
                  <a:pt x="40868" y="336423"/>
                </a:lnTo>
                <a:lnTo>
                  <a:pt x="45681" y="344043"/>
                </a:lnTo>
                <a:lnTo>
                  <a:pt x="49288" y="346710"/>
                </a:lnTo>
                <a:lnTo>
                  <a:pt x="51689" y="347980"/>
                </a:lnTo>
                <a:lnTo>
                  <a:pt x="56489" y="349250"/>
                </a:lnTo>
                <a:lnTo>
                  <a:pt x="60096" y="350520"/>
                </a:lnTo>
                <a:lnTo>
                  <a:pt x="63703" y="349250"/>
                </a:lnTo>
                <a:lnTo>
                  <a:pt x="68516" y="347980"/>
                </a:lnTo>
                <a:lnTo>
                  <a:pt x="70916" y="346710"/>
                </a:lnTo>
                <a:lnTo>
                  <a:pt x="74523" y="344043"/>
                </a:lnTo>
                <a:lnTo>
                  <a:pt x="79336" y="336423"/>
                </a:lnTo>
                <a:lnTo>
                  <a:pt x="80530" y="332486"/>
                </a:lnTo>
                <a:lnTo>
                  <a:pt x="80530" y="183642"/>
                </a:lnTo>
                <a:lnTo>
                  <a:pt x="131025" y="183642"/>
                </a:lnTo>
                <a:lnTo>
                  <a:pt x="131025" y="166878"/>
                </a:lnTo>
                <a:lnTo>
                  <a:pt x="132219" y="155321"/>
                </a:lnTo>
                <a:lnTo>
                  <a:pt x="132219" y="53975"/>
                </a:lnTo>
                <a:close/>
              </a:path>
              <a:path w="170815" h="350519">
                <a:moveTo>
                  <a:pt x="131025" y="183642"/>
                </a:moveTo>
                <a:lnTo>
                  <a:pt x="90157" y="183642"/>
                </a:lnTo>
                <a:lnTo>
                  <a:pt x="90157" y="328676"/>
                </a:lnTo>
                <a:lnTo>
                  <a:pt x="91351" y="332486"/>
                </a:lnTo>
                <a:lnTo>
                  <a:pt x="92557" y="336423"/>
                </a:lnTo>
                <a:lnTo>
                  <a:pt x="93764" y="340233"/>
                </a:lnTo>
                <a:lnTo>
                  <a:pt x="96164" y="344043"/>
                </a:lnTo>
                <a:lnTo>
                  <a:pt x="99771" y="346710"/>
                </a:lnTo>
                <a:lnTo>
                  <a:pt x="110591" y="350520"/>
                </a:lnTo>
                <a:lnTo>
                  <a:pt x="115392" y="349250"/>
                </a:lnTo>
                <a:lnTo>
                  <a:pt x="122605" y="346710"/>
                </a:lnTo>
                <a:lnTo>
                  <a:pt x="125006" y="344043"/>
                </a:lnTo>
                <a:lnTo>
                  <a:pt x="129819" y="336423"/>
                </a:lnTo>
                <a:lnTo>
                  <a:pt x="131025" y="332486"/>
                </a:lnTo>
                <a:lnTo>
                  <a:pt x="131025" y="183642"/>
                </a:lnTo>
                <a:close/>
              </a:path>
              <a:path w="170815" h="350519">
                <a:moveTo>
                  <a:pt x="62509" y="0"/>
                </a:moveTo>
                <a:lnTo>
                  <a:pt x="57696" y="2540"/>
                </a:lnTo>
                <a:lnTo>
                  <a:pt x="52895" y="3810"/>
                </a:lnTo>
                <a:lnTo>
                  <a:pt x="21640" y="16637"/>
                </a:lnTo>
                <a:lnTo>
                  <a:pt x="14427" y="29591"/>
                </a:lnTo>
                <a:lnTo>
                  <a:pt x="10820" y="38481"/>
                </a:lnTo>
                <a:lnTo>
                  <a:pt x="8420" y="50038"/>
                </a:lnTo>
                <a:lnTo>
                  <a:pt x="4813" y="65532"/>
                </a:lnTo>
                <a:lnTo>
                  <a:pt x="2400" y="83439"/>
                </a:lnTo>
                <a:lnTo>
                  <a:pt x="0" y="105283"/>
                </a:lnTo>
                <a:lnTo>
                  <a:pt x="0" y="123317"/>
                </a:lnTo>
                <a:lnTo>
                  <a:pt x="1206" y="142494"/>
                </a:lnTo>
                <a:lnTo>
                  <a:pt x="2400" y="163068"/>
                </a:lnTo>
                <a:lnTo>
                  <a:pt x="3606" y="170815"/>
                </a:lnTo>
                <a:lnTo>
                  <a:pt x="6007" y="177165"/>
                </a:lnTo>
                <a:lnTo>
                  <a:pt x="7213" y="179705"/>
                </a:lnTo>
                <a:lnTo>
                  <a:pt x="9613" y="180975"/>
                </a:lnTo>
                <a:lnTo>
                  <a:pt x="12014" y="182372"/>
                </a:lnTo>
                <a:lnTo>
                  <a:pt x="15620" y="183642"/>
                </a:lnTo>
                <a:lnTo>
                  <a:pt x="19227" y="183642"/>
                </a:lnTo>
                <a:lnTo>
                  <a:pt x="31254" y="165608"/>
                </a:lnTo>
                <a:lnTo>
                  <a:pt x="28854" y="127127"/>
                </a:lnTo>
                <a:lnTo>
                  <a:pt x="30048" y="107823"/>
                </a:lnTo>
                <a:lnTo>
                  <a:pt x="36055" y="60325"/>
                </a:lnTo>
                <a:lnTo>
                  <a:pt x="38468" y="53975"/>
                </a:lnTo>
                <a:lnTo>
                  <a:pt x="164084" y="53975"/>
                </a:lnTo>
                <a:lnTo>
                  <a:pt x="163887" y="52705"/>
                </a:lnTo>
                <a:lnTo>
                  <a:pt x="75730" y="52705"/>
                </a:lnTo>
                <a:lnTo>
                  <a:pt x="69723" y="34671"/>
                </a:lnTo>
                <a:lnTo>
                  <a:pt x="64909" y="20574"/>
                </a:lnTo>
                <a:lnTo>
                  <a:pt x="62509" y="9017"/>
                </a:lnTo>
                <a:lnTo>
                  <a:pt x="62509" y="0"/>
                </a:lnTo>
                <a:close/>
              </a:path>
              <a:path w="170815" h="350519">
                <a:moveTo>
                  <a:pt x="164084" y="53975"/>
                </a:moveTo>
                <a:lnTo>
                  <a:pt x="132219" y="53975"/>
                </a:lnTo>
                <a:lnTo>
                  <a:pt x="133426" y="56515"/>
                </a:lnTo>
                <a:lnTo>
                  <a:pt x="134632" y="60325"/>
                </a:lnTo>
                <a:lnTo>
                  <a:pt x="137033" y="73152"/>
                </a:lnTo>
                <a:lnTo>
                  <a:pt x="139433" y="89916"/>
                </a:lnTo>
                <a:lnTo>
                  <a:pt x="141833" y="107823"/>
                </a:lnTo>
                <a:lnTo>
                  <a:pt x="141833" y="127127"/>
                </a:lnTo>
                <a:lnTo>
                  <a:pt x="139433" y="165608"/>
                </a:lnTo>
                <a:lnTo>
                  <a:pt x="140639" y="172085"/>
                </a:lnTo>
                <a:lnTo>
                  <a:pt x="143040" y="178435"/>
                </a:lnTo>
                <a:lnTo>
                  <a:pt x="145440" y="180975"/>
                </a:lnTo>
                <a:lnTo>
                  <a:pt x="147853" y="182372"/>
                </a:lnTo>
                <a:lnTo>
                  <a:pt x="151460" y="183642"/>
                </a:lnTo>
                <a:lnTo>
                  <a:pt x="155067" y="183642"/>
                </a:lnTo>
                <a:lnTo>
                  <a:pt x="158673" y="182372"/>
                </a:lnTo>
                <a:lnTo>
                  <a:pt x="161074" y="180975"/>
                </a:lnTo>
                <a:lnTo>
                  <a:pt x="163474" y="179705"/>
                </a:lnTo>
                <a:lnTo>
                  <a:pt x="164680" y="177165"/>
                </a:lnTo>
                <a:lnTo>
                  <a:pt x="167081" y="170815"/>
                </a:lnTo>
                <a:lnTo>
                  <a:pt x="168287" y="163068"/>
                </a:lnTo>
                <a:lnTo>
                  <a:pt x="170688" y="142494"/>
                </a:lnTo>
                <a:lnTo>
                  <a:pt x="170688" y="105283"/>
                </a:lnTo>
                <a:lnTo>
                  <a:pt x="168287" y="83439"/>
                </a:lnTo>
                <a:lnTo>
                  <a:pt x="165874" y="65532"/>
                </a:lnTo>
                <a:lnTo>
                  <a:pt x="164084" y="53975"/>
                </a:lnTo>
                <a:close/>
              </a:path>
              <a:path w="170815" h="350519">
                <a:moveTo>
                  <a:pt x="87744" y="3810"/>
                </a:moveTo>
                <a:lnTo>
                  <a:pt x="82943" y="3810"/>
                </a:lnTo>
                <a:lnTo>
                  <a:pt x="76923" y="10287"/>
                </a:lnTo>
                <a:lnTo>
                  <a:pt x="80530" y="20574"/>
                </a:lnTo>
                <a:lnTo>
                  <a:pt x="79336" y="30861"/>
                </a:lnTo>
                <a:lnTo>
                  <a:pt x="75730" y="52705"/>
                </a:lnTo>
                <a:lnTo>
                  <a:pt x="94957" y="52705"/>
                </a:lnTo>
                <a:lnTo>
                  <a:pt x="92557" y="30861"/>
                </a:lnTo>
                <a:lnTo>
                  <a:pt x="90157" y="20574"/>
                </a:lnTo>
                <a:lnTo>
                  <a:pt x="93764" y="10287"/>
                </a:lnTo>
                <a:lnTo>
                  <a:pt x="87744" y="3810"/>
                </a:lnTo>
                <a:close/>
              </a:path>
              <a:path w="170815" h="350519">
                <a:moveTo>
                  <a:pt x="109385" y="0"/>
                </a:moveTo>
                <a:lnTo>
                  <a:pt x="108178" y="9017"/>
                </a:lnTo>
                <a:lnTo>
                  <a:pt x="105778" y="20574"/>
                </a:lnTo>
                <a:lnTo>
                  <a:pt x="100964" y="34671"/>
                </a:lnTo>
                <a:lnTo>
                  <a:pt x="94957" y="52705"/>
                </a:lnTo>
                <a:lnTo>
                  <a:pt x="163887" y="52705"/>
                </a:lnTo>
                <a:lnTo>
                  <a:pt x="163474" y="50038"/>
                </a:lnTo>
                <a:lnTo>
                  <a:pt x="159867" y="38481"/>
                </a:lnTo>
                <a:lnTo>
                  <a:pt x="156260" y="29591"/>
                </a:lnTo>
                <a:lnTo>
                  <a:pt x="153860" y="23114"/>
                </a:lnTo>
                <a:lnTo>
                  <a:pt x="149047" y="16637"/>
                </a:lnTo>
                <a:lnTo>
                  <a:pt x="134632" y="10287"/>
                </a:lnTo>
                <a:lnTo>
                  <a:pt x="117792" y="3810"/>
                </a:lnTo>
                <a:lnTo>
                  <a:pt x="114198" y="2540"/>
                </a:lnTo>
                <a:lnTo>
                  <a:pt x="109385" y="0"/>
                </a:lnTo>
                <a:close/>
              </a:path>
            </a:pathLst>
          </a:custGeom>
          <a:solidFill>
            <a:srgbClr val="424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45819" y="1982723"/>
            <a:ext cx="82296" cy="990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40308" y="2298192"/>
            <a:ext cx="48895" cy="26034"/>
          </a:xfrm>
          <a:custGeom>
            <a:avLst/>
            <a:gdLst/>
            <a:ahLst/>
            <a:cxnLst/>
            <a:rect l="l" t="t" r="r" b="b"/>
            <a:pathLst>
              <a:path w="48894" h="26035">
                <a:moveTo>
                  <a:pt x="0" y="1270"/>
                </a:moveTo>
                <a:lnTo>
                  <a:pt x="0" y="15494"/>
                </a:lnTo>
                <a:lnTo>
                  <a:pt x="20726" y="18161"/>
                </a:lnTo>
                <a:lnTo>
                  <a:pt x="17068" y="25908"/>
                </a:lnTo>
                <a:lnTo>
                  <a:pt x="48767" y="15494"/>
                </a:lnTo>
                <a:lnTo>
                  <a:pt x="35816" y="5207"/>
                </a:lnTo>
                <a:lnTo>
                  <a:pt x="26822" y="5207"/>
                </a:lnTo>
                <a:lnTo>
                  <a:pt x="0" y="1270"/>
                </a:lnTo>
                <a:close/>
              </a:path>
              <a:path w="48894" h="26035">
                <a:moveTo>
                  <a:pt x="29260" y="0"/>
                </a:moveTo>
                <a:lnTo>
                  <a:pt x="26822" y="5207"/>
                </a:lnTo>
                <a:lnTo>
                  <a:pt x="35816" y="5207"/>
                </a:lnTo>
                <a:lnTo>
                  <a:pt x="29260" y="0"/>
                </a:lnTo>
                <a:close/>
              </a:path>
            </a:pathLst>
          </a:custGeom>
          <a:solidFill>
            <a:srgbClr val="424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34568" y="2430779"/>
            <a:ext cx="257810" cy="56515"/>
          </a:xfrm>
          <a:custGeom>
            <a:avLst/>
            <a:gdLst/>
            <a:ahLst/>
            <a:cxnLst/>
            <a:rect l="l" t="t" r="r" b="b"/>
            <a:pathLst>
              <a:path w="257809" h="56514">
                <a:moveTo>
                  <a:pt x="77863" y="0"/>
                </a:moveTo>
                <a:lnTo>
                  <a:pt x="0" y="6350"/>
                </a:lnTo>
                <a:lnTo>
                  <a:pt x="26352" y="56387"/>
                </a:lnTo>
                <a:lnTo>
                  <a:pt x="39535" y="42291"/>
                </a:lnTo>
                <a:lnTo>
                  <a:pt x="246537" y="42291"/>
                </a:lnTo>
                <a:lnTo>
                  <a:pt x="230009" y="38481"/>
                </a:lnTo>
                <a:lnTo>
                  <a:pt x="234531" y="23114"/>
                </a:lnTo>
                <a:lnTo>
                  <a:pt x="152133" y="23114"/>
                </a:lnTo>
                <a:lnTo>
                  <a:pt x="131775" y="21844"/>
                </a:lnTo>
                <a:lnTo>
                  <a:pt x="112610" y="20447"/>
                </a:lnTo>
                <a:lnTo>
                  <a:pt x="75476" y="15367"/>
                </a:lnTo>
                <a:lnTo>
                  <a:pt x="65887" y="12827"/>
                </a:lnTo>
                <a:lnTo>
                  <a:pt x="77863" y="0"/>
                </a:lnTo>
                <a:close/>
              </a:path>
              <a:path w="257809" h="56514">
                <a:moveTo>
                  <a:pt x="246537" y="42291"/>
                </a:moveTo>
                <a:lnTo>
                  <a:pt x="39535" y="42291"/>
                </a:lnTo>
                <a:lnTo>
                  <a:pt x="59893" y="47371"/>
                </a:lnTo>
                <a:lnTo>
                  <a:pt x="81457" y="51308"/>
                </a:lnTo>
                <a:lnTo>
                  <a:pt x="104216" y="52578"/>
                </a:lnTo>
                <a:lnTo>
                  <a:pt x="128181" y="55118"/>
                </a:lnTo>
                <a:lnTo>
                  <a:pt x="173697" y="55118"/>
                </a:lnTo>
                <a:lnTo>
                  <a:pt x="194068" y="53848"/>
                </a:lnTo>
                <a:lnTo>
                  <a:pt x="214426" y="51308"/>
                </a:lnTo>
                <a:lnTo>
                  <a:pt x="233591" y="48641"/>
                </a:lnTo>
                <a:lnTo>
                  <a:pt x="257556" y="44831"/>
                </a:lnTo>
                <a:lnTo>
                  <a:pt x="246537" y="42291"/>
                </a:lnTo>
                <a:close/>
              </a:path>
              <a:path w="257809" h="56514">
                <a:moveTo>
                  <a:pt x="237185" y="14097"/>
                </a:moveTo>
                <a:lnTo>
                  <a:pt x="216827" y="17907"/>
                </a:lnTo>
                <a:lnTo>
                  <a:pt x="196456" y="20447"/>
                </a:lnTo>
                <a:lnTo>
                  <a:pt x="152133" y="23114"/>
                </a:lnTo>
                <a:lnTo>
                  <a:pt x="234531" y="23114"/>
                </a:lnTo>
                <a:lnTo>
                  <a:pt x="237185" y="14097"/>
                </a:lnTo>
                <a:close/>
              </a:path>
            </a:pathLst>
          </a:custGeom>
          <a:solidFill>
            <a:srgbClr val="424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64463" y="2336292"/>
            <a:ext cx="76200" cy="1219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86027" y="2336292"/>
            <a:ext cx="123443" cy="13106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84859" y="2296667"/>
            <a:ext cx="52069" cy="30480"/>
          </a:xfrm>
          <a:custGeom>
            <a:avLst/>
            <a:gdLst/>
            <a:ahLst/>
            <a:cxnLst/>
            <a:rect l="l" t="t" r="r" b="b"/>
            <a:pathLst>
              <a:path w="52069" h="30480">
                <a:moveTo>
                  <a:pt x="39779" y="21209"/>
                </a:moveTo>
                <a:lnTo>
                  <a:pt x="22898" y="21209"/>
                </a:lnTo>
                <a:lnTo>
                  <a:pt x="31330" y="30480"/>
                </a:lnTo>
                <a:lnTo>
                  <a:pt x="39779" y="21209"/>
                </a:lnTo>
                <a:close/>
              </a:path>
              <a:path w="52069" h="30480">
                <a:moveTo>
                  <a:pt x="6019" y="0"/>
                </a:moveTo>
                <a:lnTo>
                  <a:pt x="12052" y="8001"/>
                </a:lnTo>
                <a:lnTo>
                  <a:pt x="0" y="10541"/>
                </a:lnTo>
                <a:lnTo>
                  <a:pt x="0" y="26543"/>
                </a:lnTo>
                <a:lnTo>
                  <a:pt x="14465" y="22479"/>
                </a:lnTo>
                <a:lnTo>
                  <a:pt x="22898" y="21209"/>
                </a:lnTo>
                <a:lnTo>
                  <a:pt x="39779" y="21209"/>
                </a:lnTo>
                <a:lnTo>
                  <a:pt x="51815" y="8001"/>
                </a:lnTo>
                <a:lnTo>
                  <a:pt x="6019" y="0"/>
                </a:lnTo>
                <a:close/>
              </a:path>
            </a:pathLst>
          </a:custGeom>
          <a:solidFill>
            <a:srgbClr val="424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456682" y="3655314"/>
            <a:ext cx="821690" cy="822960"/>
          </a:xfrm>
          <a:custGeom>
            <a:avLst/>
            <a:gdLst/>
            <a:ahLst/>
            <a:cxnLst/>
            <a:rect l="l" t="t" r="r" b="b"/>
            <a:pathLst>
              <a:path w="821689" h="822960">
                <a:moveTo>
                  <a:pt x="0" y="411480"/>
                </a:moveTo>
                <a:lnTo>
                  <a:pt x="2763" y="363502"/>
                </a:lnTo>
                <a:lnTo>
                  <a:pt x="10847" y="317147"/>
                </a:lnTo>
                <a:lnTo>
                  <a:pt x="23945" y="272725"/>
                </a:lnTo>
                <a:lnTo>
                  <a:pt x="41747" y="230543"/>
                </a:lnTo>
                <a:lnTo>
                  <a:pt x="63946" y="190913"/>
                </a:lnTo>
                <a:lnTo>
                  <a:pt x="90233" y="154141"/>
                </a:lnTo>
                <a:lnTo>
                  <a:pt x="120300" y="120538"/>
                </a:lnTo>
                <a:lnTo>
                  <a:pt x="153839" y="90413"/>
                </a:lnTo>
                <a:lnTo>
                  <a:pt x="190541" y="64075"/>
                </a:lnTo>
                <a:lnTo>
                  <a:pt x="230099" y="41832"/>
                </a:lnTo>
                <a:lnTo>
                  <a:pt x="272204" y="23994"/>
                </a:lnTo>
                <a:lnTo>
                  <a:pt x="316547" y="10870"/>
                </a:lnTo>
                <a:lnTo>
                  <a:pt x="362821" y="2769"/>
                </a:lnTo>
                <a:lnTo>
                  <a:pt x="410717" y="0"/>
                </a:lnTo>
                <a:lnTo>
                  <a:pt x="458614" y="2769"/>
                </a:lnTo>
                <a:lnTo>
                  <a:pt x="504888" y="10870"/>
                </a:lnTo>
                <a:lnTo>
                  <a:pt x="549231" y="23994"/>
                </a:lnTo>
                <a:lnTo>
                  <a:pt x="591336" y="41832"/>
                </a:lnTo>
                <a:lnTo>
                  <a:pt x="630894" y="64075"/>
                </a:lnTo>
                <a:lnTo>
                  <a:pt x="667596" y="90413"/>
                </a:lnTo>
                <a:lnTo>
                  <a:pt x="701135" y="120538"/>
                </a:lnTo>
                <a:lnTo>
                  <a:pt x="731202" y="154141"/>
                </a:lnTo>
                <a:lnTo>
                  <a:pt x="757489" y="190913"/>
                </a:lnTo>
                <a:lnTo>
                  <a:pt x="779688" y="230543"/>
                </a:lnTo>
                <a:lnTo>
                  <a:pt x="797490" y="272725"/>
                </a:lnTo>
                <a:lnTo>
                  <a:pt x="810588" y="317147"/>
                </a:lnTo>
                <a:lnTo>
                  <a:pt x="818672" y="363502"/>
                </a:lnTo>
                <a:lnTo>
                  <a:pt x="821435" y="411480"/>
                </a:lnTo>
                <a:lnTo>
                  <a:pt x="818672" y="459457"/>
                </a:lnTo>
                <a:lnTo>
                  <a:pt x="810588" y="505812"/>
                </a:lnTo>
                <a:lnTo>
                  <a:pt x="797490" y="550234"/>
                </a:lnTo>
                <a:lnTo>
                  <a:pt x="779688" y="592416"/>
                </a:lnTo>
                <a:lnTo>
                  <a:pt x="757489" y="632046"/>
                </a:lnTo>
                <a:lnTo>
                  <a:pt x="731202" y="668818"/>
                </a:lnTo>
                <a:lnTo>
                  <a:pt x="701135" y="702421"/>
                </a:lnTo>
                <a:lnTo>
                  <a:pt x="667596" y="732546"/>
                </a:lnTo>
                <a:lnTo>
                  <a:pt x="630894" y="758884"/>
                </a:lnTo>
                <a:lnTo>
                  <a:pt x="591336" y="781127"/>
                </a:lnTo>
                <a:lnTo>
                  <a:pt x="549231" y="798965"/>
                </a:lnTo>
                <a:lnTo>
                  <a:pt x="504888" y="812089"/>
                </a:lnTo>
                <a:lnTo>
                  <a:pt x="458614" y="820190"/>
                </a:lnTo>
                <a:lnTo>
                  <a:pt x="410717" y="822960"/>
                </a:lnTo>
                <a:lnTo>
                  <a:pt x="362821" y="820190"/>
                </a:lnTo>
                <a:lnTo>
                  <a:pt x="316547" y="812089"/>
                </a:lnTo>
                <a:lnTo>
                  <a:pt x="272204" y="798965"/>
                </a:lnTo>
                <a:lnTo>
                  <a:pt x="230099" y="781127"/>
                </a:lnTo>
                <a:lnTo>
                  <a:pt x="190541" y="758884"/>
                </a:lnTo>
                <a:lnTo>
                  <a:pt x="153839" y="732546"/>
                </a:lnTo>
                <a:lnTo>
                  <a:pt x="120300" y="702421"/>
                </a:lnTo>
                <a:lnTo>
                  <a:pt x="90233" y="668818"/>
                </a:lnTo>
                <a:lnTo>
                  <a:pt x="63946" y="632046"/>
                </a:lnTo>
                <a:lnTo>
                  <a:pt x="41747" y="592416"/>
                </a:lnTo>
                <a:lnTo>
                  <a:pt x="23945" y="550234"/>
                </a:lnTo>
                <a:lnTo>
                  <a:pt x="10847" y="505812"/>
                </a:lnTo>
                <a:lnTo>
                  <a:pt x="2763" y="459457"/>
                </a:lnTo>
                <a:lnTo>
                  <a:pt x="0" y="411480"/>
                </a:lnTo>
                <a:close/>
              </a:path>
            </a:pathLst>
          </a:custGeom>
          <a:ln w="38100">
            <a:solidFill>
              <a:srgbClr val="548E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590032" y="3845052"/>
            <a:ext cx="553212" cy="44348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413715" y="937386"/>
            <a:ext cx="10786745" cy="875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60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seguito</a:t>
            </a:r>
            <a:r>
              <a:rPr sz="1600" spc="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una</a:t>
            </a:r>
            <a:r>
              <a:rPr sz="160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rappresentazione</a:t>
            </a:r>
            <a:r>
              <a:rPr sz="1600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schematica</a:t>
            </a:r>
            <a:r>
              <a:rPr sz="1600" spc="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della</a:t>
            </a:r>
            <a:r>
              <a:rPr sz="160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Arial"/>
                <a:cs typeface="Arial"/>
              </a:rPr>
              <a:t>governance</a:t>
            </a:r>
            <a:r>
              <a:rPr sz="1600" i="1" spc="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dell'Istituzione</a:t>
            </a:r>
            <a:r>
              <a:rPr sz="1600" spc="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scolastica,</a:t>
            </a:r>
            <a:r>
              <a:rPr sz="1600" spc="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suddivisa</a:t>
            </a:r>
            <a:r>
              <a:rPr sz="1600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tra</a:t>
            </a:r>
            <a:r>
              <a:rPr sz="1600" spc="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Organi</a:t>
            </a:r>
            <a:r>
              <a:rPr sz="1600" spc="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collegiali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e Personale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 scolastico:</a:t>
            </a:r>
            <a:endParaRPr sz="1600">
              <a:latin typeface="Arial"/>
              <a:cs typeface="Arial"/>
            </a:endParaRPr>
          </a:p>
          <a:p>
            <a:pPr marL="1219200">
              <a:lnSpc>
                <a:spcPct val="100000"/>
              </a:lnSpc>
              <a:spcBef>
                <a:spcPts val="1175"/>
              </a:spcBef>
            </a:pPr>
            <a:r>
              <a:rPr sz="1400" b="1" spc="40" dirty="0">
                <a:solidFill>
                  <a:srgbClr val="0C2C83"/>
                </a:solidFill>
                <a:latin typeface="Arial"/>
                <a:cs typeface="Arial"/>
              </a:rPr>
              <a:t>Organi</a:t>
            </a:r>
            <a:r>
              <a:rPr sz="1400" b="1" spc="170" dirty="0">
                <a:solidFill>
                  <a:srgbClr val="0C2C83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C2C83"/>
                </a:solidFill>
                <a:latin typeface="Arial"/>
                <a:cs typeface="Arial"/>
              </a:rPr>
              <a:t>collegiali</a:t>
            </a:r>
            <a:endParaRPr sz="14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1209273" y="6543354"/>
            <a:ext cx="221615" cy="20827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8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11156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Ges</a:t>
            </a:r>
            <a:r>
              <a:rPr spc="5" dirty="0"/>
              <a:t>t</a:t>
            </a:r>
            <a:r>
              <a:rPr dirty="0"/>
              <a:t>ione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0575" y="338709"/>
            <a:ext cx="10979785" cy="11753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Le modifiche al Programma</a:t>
            </a:r>
            <a:r>
              <a:rPr sz="16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Annuale</a:t>
            </a:r>
            <a:endParaRPr sz="1600">
              <a:latin typeface="Arial"/>
              <a:cs typeface="Arial"/>
            </a:endParaRPr>
          </a:p>
          <a:p>
            <a:pPr marL="712470" marR="5080">
              <a:lnSpc>
                <a:spcPct val="150000"/>
              </a:lnSpc>
              <a:spcBef>
                <a:spcPts val="137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Qualora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si renda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necessario apportare modifiche al Programma Annuale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,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è possibile seguire le seguenti  procedure: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64463" y="2844139"/>
            <a:ext cx="4595495" cy="1348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>
              <a:lnSpc>
                <a:spcPct val="150000"/>
              </a:lnSpc>
              <a:spcBef>
                <a:spcPts val="100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La Giunta esecutiva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o il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DS propongono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modifiche 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da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apportare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al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Programma</a:t>
            </a:r>
            <a:r>
              <a:rPr sz="1400" spc="-1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Annuale.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50000"/>
              </a:lnSpc>
              <a:spcBef>
                <a:spcPts val="335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Consiglio d'Istituto, con decisione motivata, delibera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in  merito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alle variazioni</a:t>
            </a:r>
            <a:r>
              <a:rPr sz="1400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proposte.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94089" y="5577840"/>
            <a:ext cx="380406" cy="4221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90396" y="5516371"/>
            <a:ext cx="10284460" cy="986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Sono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vietati gli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storni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nella gestione dei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residui,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nonché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tra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gestione dei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residui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quella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di competenza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viceversa. 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Inoltre,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durante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l'ultimo mese dell'esercizio finanziario non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possono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essere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apportate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variazioni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al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Programma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, salvo casi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eccezionali da</a:t>
            </a:r>
            <a:r>
              <a:rPr sz="14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motivare.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63410" y="2950210"/>
            <a:ext cx="27755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69875" algn="l"/>
                <a:tab pos="1146175" algn="l"/>
                <a:tab pos="2092960" algn="l"/>
              </a:tabLst>
            </a:pPr>
            <a:r>
              <a:rPr sz="1400" spc="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	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iri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te	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co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la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st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co	d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,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63410" y="3270250"/>
            <a:ext cx="32404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10895" algn="l"/>
                <a:tab pos="1106805" algn="l"/>
                <a:tab pos="2013585" algn="l"/>
                <a:tab pos="3128010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cr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o,	le	</a:t>
            </a: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ariazioni	co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ti	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80981" y="2844139"/>
            <a:ext cx="1031240" cy="66548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  <a:tabLst>
                <a:tab pos="466725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n	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ro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rio</a:t>
            </a:r>
            <a:endParaRPr sz="1400">
              <a:latin typeface="Arial"/>
              <a:cs typeface="Arial"/>
            </a:endParaRPr>
          </a:p>
          <a:p>
            <a:pPr marL="466725">
              <a:lnSpc>
                <a:spcPct val="100000"/>
              </a:lnSpc>
              <a:spcBef>
                <a:spcPts val="840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63410" y="3484600"/>
            <a:ext cx="3949065" cy="1348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finalizzate,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gli storni, conseguenti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delibere del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Consiglio</a:t>
            </a:r>
            <a:r>
              <a:rPr sz="14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d'Istituto.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50000"/>
              </a:lnSpc>
              <a:spcBef>
                <a:spcPts val="335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decreto del DS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è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trasmesso per conoscenza al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Consiglio</a:t>
            </a:r>
            <a:r>
              <a:rPr sz="14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d'Istituto.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63652" y="908303"/>
            <a:ext cx="594775" cy="4739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24371" y="2948939"/>
            <a:ext cx="0" cy="1870075"/>
          </a:xfrm>
          <a:custGeom>
            <a:avLst/>
            <a:gdLst/>
            <a:ahLst/>
            <a:cxnLst/>
            <a:rect l="l" t="t" r="r" b="b"/>
            <a:pathLst>
              <a:path h="1870075">
                <a:moveTo>
                  <a:pt x="0" y="1869567"/>
                </a:moveTo>
                <a:lnTo>
                  <a:pt x="0" y="0"/>
                </a:lnTo>
              </a:path>
            </a:pathLst>
          </a:custGeom>
          <a:ln w="12192">
            <a:solidFill>
              <a:srgbClr val="C5C8C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27148" y="2060460"/>
            <a:ext cx="2010155" cy="5181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94204" y="2000999"/>
            <a:ext cx="1920240" cy="6888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353055" y="2086355"/>
            <a:ext cx="1908175" cy="416559"/>
          </a:xfrm>
          <a:prstGeom prst="rect">
            <a:avLst/>
          </a:prstGeom>
          <a:solidFill>
            <a:srgbClr val="0C2C83"/>
          </a:solidFill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1600"/>
              </a:lnSpc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Delibera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Consiglio</a:t>
            </a:r>
            <a:endParaRPr sz="1400">
              <a:latin typeface="Arial"/>
              <a:cs typeface="Arial"/>
            </a:endParaRPr>
          </a:p>
          <a:p>
            <a:pPr marL="3175" algn="ctr">
              <a:lnSpc>
                <a:spcPts val="1680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d'Istituto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456931" y="2061984"/>
            <a:ext cx="2010155" cy="5181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60564" y="2002523"/>
            <a:ext cx="1842516" cy="6888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482840" y="2087879"/>
            <a:ext cx="1908175" cy="416559"/>
          </a:xfrm>
          <a:prstGeom prst="rect">
            <a:avLst/>
          </a:prstGeom>
          <a:solidFill>
            <a:srgbClr val="0C2C83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Decreto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Dirigente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680"/>
              </a:lnSpc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scolastico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996183" y="2665501"/>
            <a:ext cx="673595" cy="2712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22092" y="2691383"/>
            <a:ext cx="571500" cy="169545"/>
          </a:xfrm>
          <a:custGeom>
            <a:avLst/>
            <a:gdLst/>
            <a:ahLst/>
            <a:cxnLst/>
            <a:rect l="l" t="t" r="r" b="b"/>
            <a:pathLst>
              <a:path w="571500" h="169544">
                <a:moveTo>
                  <a:pt x="0" y="0"/>
                </a:moveTo>
                <a:lnTo>
                  <a:pt x="0" y="78739"/>
                </a:lnTo>
                <a:lnTo>
                  <a:pt x="285749" y="169163"/>
                </a:lnTo>
                <a:lnTo>
                  <a:pt x="534577" y="90424"/>
                </a:lnTo>
                <a:lnTo>
                  <a:pt x="285749" y="90424"/>
                </a:lnTo>
                <a:lnTo>
                  <a:pt x="0" y="0"/>
                </a:lnTo>
                <a:close/>
              </a:path>
              <a:path w="571500" h="169544">
                <a:moveTo>
                  <a:pt x="571499" y="0"/>
                </a:moveTo>
                <a:lnTo>
                  <a:pt x="285749" y="90424"/>
                </a:lnTo>
                <a:lnTo>
                  <a:pt x="534577" y="90424"/>
                </a:lnTo>
                <a:lnTo>
                  <a:pt x="571499" y="78739"/>
                </a:lnTo>
                <a:lnTo>
                  <a:pt x="571499" y="0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124443" y="2665501"/>
            <a:ext cx="673595" cy="2712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150352" y="2691383"/>
            <a:ext cx="571500" cy="169545"/>
          </a:xfrm>
          <a:custGeom>
            <a:avLst/>
            <a:gdLst/>
            <a:ahLst/>
            <a:cxnLst/>
            <a:rect l="l" t="t" r="r" b="b"/>
            <a:pathLst>
              <a:path w="571500" h="169544">
                <a:moveTo>
                  <a:pt x="0" y="0"/>
                </a:moveTo>
                <a:lnTo>
                  <a:pt x="0" y="78739"/>
                </a:lnTo>
                <a:lnTo>
                  <a:pt x="285750" y="169163"/>
                </a:lnTo>
                <a:lnTo>
                  <a:pt x="534577" y="90424"/>
                </a:lnTo>
                <a:lnTo>
                  <a:pt x="285750" y="90424"/>
                </a:lnTo>
                <a:lnTo>
                  <a:pt x="0" y="0"/>
                </a:lnTo>
                <a:close/>
              </a:path>
              <a:path w="571500" h="169544">
                <a:moveTo>
                  <a:pt x="571500" y="0"/>
                </a:moveTo>
                <a:lnTo>
                  <a:pt x="285750" y="90424"/>
                </a:lnTo>
                <a:lnTo>
                  <a:pt x="534577" y="90424"/>
                </a:lnTo>
                <a:lnTo>
                  <a:pt x="571500" y="78739"/>
                </a:lnTo>
                <a:lnTo>
                  <a:pt x="571500" y="0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79270" y="2055114"/>
            <a:ext cx="502920" cy="504825"/>
          </a:xfrm>
          <a:custGeom>
            <a:avLst/>
            <a:gdLst/>
            <a:ahLst/>
            <a:cxnLst/>
            <a:rect l="l" t="t" r="r" b="b"/>
            <a:pathLst>
              <a:path w="502919" h="504825">
                <a:moveTo>
                  <a:pt x="0" y="252222"/>
                </a:moveTo>
                <a:lnTo>
                  <a:pt x="4049" y="206879"/>
                </a:lnTo>
                <a:lnTo>
                  <a:pt x="15725" y="164205"/>
                </a:lnTo>
                <a:lnTo>
                  <a:pt x="34318" y="124911"/>
                </a:lnTo>
                <a:lnTo>
                  <a:pt x="59120" y="89710"/>
                </a:lnTo>
                <a:lnTo>
                  <a:pt x="89422" y="59312"/>
                </a:lnTo>
                <a:lnTo>
                  <a:pt x="124516" y="34431"/>
                </a:lnTo>
                <a:lnTo>
                  <a:pt x="163693" y="15777"/>
                </a:lnTo>
                <a:lnTo>
                  <a:pt x="206243" y="4062"/>
                </a:lnTo>
                <a:lnTo>
                  <a:pt x="251460" y="0"/>
                </a:lnTo>
                <a:lnTo>
                  <a:pt x="296676" y="4062"/>
                </a:lnTo>
                <a:lnTo>
                  <a:pt x="339226" y="15777"/>
                </a:lnTo>
                <a:lnTo>
                  <a:pt x="378403" y="34431"/>
                </a:lnTo>
                <a:lnTo>
                  <a:pt x="413497" y="59312"/>
                </a:lnTo>
                <a:lnTo>
                  <a:pt x="443799" y="89710"/>
                </a:lnTo>
                <a:lnTo>
                  <a:pt x="468601" y="124911"/>
                </a:lnTo>
                <a:lnTo>
                  <a:pt x="487194" y="164205"/>
                </a:lnTo>
                <a:lnTo>
                  <a:pt x="498870" y="206879"/>
                </a:lnTo>
                <a:lnTo>
                  <a:pt x="502919" y="252222"/>
                </a:lnTo>
                <a:lnTo>
                  <a:pt x="498870" y="297564"/>
                </a:lnTo>
                <a:lnTo>
                  <a:pt x="487194" y="340238"/>
                </a:lnTo>
                <a:lnTo>
                  <a:pt x="468601" y="379532"/>
                </a:lnTo>
                <a:lnTo>
                  <a:pt x="443799" y="414733"/>
                </a:lnTo>
                <a:lnTo>
                  <a:pt x="413497" y="445131"/>
                </a:lnTo>
                <a:lnTo>
                  <a:pt x="378403" y="470012"/>
                </a:lnTo>
                <a:lnTo>
                  <a:pt x="339226" y="488666"/>
                </a:lnTo>
                <a:lnTo>
                  <a:pt x="296676" y="500381"/>
                </a:lnTo>
                <a:lnTo>
                  <a:pt x="251460" y="504444"/>
                </a:lnTo>
                <a:lnTo>
                  <a:pt x="206243" y="500381"/>
                </a:lnTo>
                <a:lnTo>
                  <a:pt x="163693" y="488666"/>
                </a:lnTo>
                <a:lnTo>
                  <a:pt x="124516" y="470012"/>
                </a:lnTo>
                <a:lnTo>
                  <a:pt x="89422" y="445131"/>
                </a:lnTo>
                <a:lnTo>
                  <a:pt x="59120" y="414733"/>
                </a:lnTo>
                <a:lnTo>
                  <a:pt x="34318" y="379532"/>
                </a:lnTo>
                <a:lnTo>
                  <a:pt x="15725" y="340238"/>
                </a:lnTo>
                <a:lnTo>
                  <a:pt x="4049" y="297564"/>
                </a:lnTo>
                <a:lnTo>
                  <a:pt x="0" y="252222"/>
                </a:lnTo>
                <a:close/>
              </a:path>
            </a:pathLst>
          </a:custGeom>
          <a:ln w="2895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907530" y="2055114"/>
            <a:ext cx="502920" cy="504825"/>
          </a:xfrm>
          <a:custGeom>
            <a:avLst/>
            <a:gdLst/>
            <a:ahLst/>
            <a:cxnLst/>
            <a:rect l="l" t="t" r="r" b="b"/>
            <a:pathLst>
              <a:path w="502920" h="504825">
                <a:moveTo>
                  <a:pt x="0" y="252222"/>
                </a:moveTo>
                <a:lnTo>
                  <a:pt x="4049" y="206879"/>
                </a:lnTo>
                <a:lnTo>
                  <a:pt x="15725" y="164205"/>
                </a:lnTo>
                <a:lnTo>
                  <a:pt x="34318" y="124911"/>
                </a:lnTo>
                <a:lnTo>
                  <a:pt x="59120" y="89710"/>
                </a:lnTo>
                <a:lnTo>
                  <a:pt x="89422" y="59312"/>
                </a:lnTo>
                <a:lnTo>
                  <a:pt x="124516" y="34431"/>
                </a:lnTo>
                <a:lnTo>
                  <a:pt x="163693" y="15777"/>
                </a:lnTo>
                <a:lnTo>
                  <a:pt x="206243" y="4062"/>
                </a:lnTo>
                <a:lnTo>
                  <a:pt x="251460" y="0"/>
                </a:lnTo>
                <a:lnTo>
                  <a:pt x="296676" y="4062"/>
                </a:lnTo>
                <a:lnTo>
                  <a:pt x="339226" y="15777"/>
                </a:lnTo>
                <a:lnTo>
                  <a:pt x="378403" y="34431"/>
                </a:lnTo>
                <a:lnTo>
                  <a:pt x="413497" y="59312"/>
                </a:lnTo>
                <a:lnTo>
                  <a:pt x="443799" y="89710"/>
                </a:lnTo>
                <a:lnTo>
                  <a:pt x="468601" y="124911"/>
                </a:lnTo>
                <a:lnTo>
                  <a:pt x="487194" y="164205"/>
                </a:lnTo>
                <a:lnTo>
                  <a:pt x="498870" y="206879"/>
                </a:lnTo>
                <a:lnTo>
                  <a:pt x="502920" y="252222"/>
                </a:lnTo>
                <a:lnTo>
                  <a:pt x="498870" y="297564"/>
                </a:lnTo>
                <a:lnTo>
                  <a:pt x="487194" y="340238"/>
                </a:lnTo>
                <a:lnTo>
                  <a:pt x="468601" y="379532"/>
                </a:lnTo>
                <a:lnTo>
                  <a:pt x="443799" y="414733"/>
                </a:lnTo>
                <a:lnTo>
                  <a:pt x="413497" y="445131"/>
                </a:lnTo>
                <a:lnTo>
                  <a:pt x="378403" y="470012"/>
                </a:lnTo>
                <a:lnTo>
                  <a:pt x="339226" y="488666"/>
                </a:lnTo>
                <a:lnTo>
                  <a:pt x="296676" y="500381"/>
                </a:lnTo>
                <a:lnTo>
                  <a:pt x="251460" y="504444"/>
                </a:lnTo>
                <a:lnTo>
                  <a:pt x="206243" y="500381"/>
                </a:lnTo>
                <a:lnTo>
                  <a:pt x="163693" y="488666"/>
                </a:lnTo>
                <a:lnTo>
                  <a:pt x="124516" y="470012"/>
                </a:lnTo>
                <a:lnTo>
                  <a:pt x="89422" y="445131"/>
                </a:lnTo>
                <a:lnTo>
                  <a:pt x="59120" y="414733"/>
                </a:lnTo>
                <a:lnTo>
                  <a:pt x="34318" y="379532"/>
                </a:lnTo>
                <a:lnTo>
                  <a:pt x="15725" y="340238"/>
                </a:lnTo>
                <a:lnTo>
                  <a:pt x="4049" y="297564"/>
                </a:lnTo>
                <a:lnTo>
                  <a:pt x="0" y="252222"/>
                </a:lnTo>
                <a:close/>
              </a:path>
            </a:pathLst>
          </a:custGeom>
          <a:ln w="28955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55537" y="207939"/>
            <a:ext cx="1135031" cy="2812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67748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971056" y="0"/>
                </a:moveTo>
                <a:lnTo>
                  <a:pt x="0" y="0"/>
                </a:lnTo>
                <a:lnTo>
                  <a:pt x="0" y="236554"/>
                </a:lnTo>
                <a:lnTo>
                  <a:pt x="971056" y="236554"/>
                </a:lnTo>
                <a:lnTo>
                  <a:pt x="1089676" y="118276"/>
                </a:lnTo>
                <a:lnTo>
                  <a:pt x="971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267748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0" y="0"/>
                </a:moveTo>
                <a:lnTo>
                  <a:pt x="971056" y="0"/>
                </a:lnTo>
                <a:lnTo>
                  <a:pt x="1089676" y="118276"/>
                </a:lnTo>
                <a:lnTo>
                  <a:pt x="971056" y="236554"/>
                </a:lnTo>
                <a:lnTo>
                  <a:pt x="0" y="236554"/>
                </a:lnTo>
                <a:lnTo>
                  <a:pt x="0" y="0"/>
                </a:lnTo>
                <a:close/>
              </a:path>
            </a:pathLst>
          </a:custGeom>
          <a:ln w="463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494148" y="282902"/>
            <a:ext cx="57721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Programmazione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295788" y="207939"/>
            <a:ext cx="1139682" cy="2812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311487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971637" y="0"/>
                </a:moveTo>
                <a:lnTo>
                  <a:pt x="0" y="0"/>
                </a:lnTo>
                <a:lnTo>
                  <a:pt x="118620" y="118276"/>
                </a:lnTo>
                <a:lnTo>
                  <a:pt x="0" y="236554"/>
                </a:lnTo>
                <a:lnTo>
                  <a:pt x="971637" y="236554"/>
                </a:lnTo>
                <a:lnTo>
                  <a:pt x="1090257" y="118276"/>
                </a:lnTo>
                <a:lnTo>
                  <a:pt x="971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311487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0" y="0"/>
                </a:moveTo>
                <a:lnTo>
                  <a:pt x="971637" y="0"/>
                </a:lnTo>
                <a:lnTo>
                  <a:pt x="1090257" y="118276"/>
                </a:lnTo>
                <a:lnTo>
                  <a:pt x="971637" y="236554"/>
                </a:lnTo>
                <a:lnTo>
                  <a:pt x="0" y="236554"/>
                </a:lnTo>
                <a:lnTo>
                  <a:pt x="118620" y="118276"/>
                </a:lnTo>
                <a:lnTo>
                  <a:pt x="0" y="0"/>
                </a:lnTo>
                <a:close/>
              </a:path>
            </a:pathLst>
          </a:custGeom>
          <a:ln w="463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7698840" y="282902"/>
            <a:ext cx="31623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001F5F"/>
                </a:solidFill>
                <a:latin typeface="Arial"/>
                <a:cs typeface="Arial"/>
              </a:rPr>
              <a:t>Ge</a:t>
            </a:r>
            <a:r>
              <a:rPr sz="500" b="1" spc="1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500" b="1" spc="10" dirty="0">
                <a:solidFill>
                  <a:srgbClr val="001F5F"/>
                </a:solidFill>
                <a:latin typeface="Arial"/>
                <a:cs typeface="Arial"/>
              </a:rPr>
              <a:t>ti</a:t>
            </a:r>
            <a:r>
              <a:rPr sz="500" b="1" spc="15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500" b="1" spc="2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340691" y="207939"/>
            <a:ext cx="1138519" cy="2812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356391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971056" y="0"/>
                </a:moveTo>
                <a:lnTo>
                  <a:pt x="0" y="0"/>
                </a:lnTo>
                <a:lnTo>
                  <a:pt x="118620" y="118276"/>
                </a:lnTo>
                <a:lnTo>
                  <a:pt x="0" y="236554"/>
                </a:lnTo>
                <a:lnTo>
                  <a:pt x="971056" y="236554"/>
                </a:lnTo>
                <a:lnTo>
                  <a:pt x="1089676" y="118276"/>
                </a:lnTo>
                <a:lnTo>
                  <a:pt x="971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356391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0" y="0"/>
                </a:moveTo>
                <a:lnTo>
                  <a:pt x="971056" y="0"/>
                </a:lnTo>
                <a:lnTo>
                  <a:pt x="1089676" y="118276"/>
                </a:lnTo>
                <a:lnTo>
                  <a:pt x="971056" y="236554"/>
                </a:lnTo>
                <a:lnTo>
                  <a:pt x="0" y="236554"/>
                </a:lnTo>
                <a:lnTo>
                  <a:pt x="118620" y="118276"/>
                </a:lnTo>
                <a:lnTo>
                  <a:pt x="0" y="0"/>
                </a:lnTo>
                <a:close/>
              </a:path>
            </a:pathLst>
          </a:custGeom>
          <a:ln w="463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8618145" y="282902"/>
            <a:ext cx="56832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Rendicontazione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8341861" y="164447"/>
            <a:ext cx="105813" cy="1055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8367434" y="170539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4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239263" y="164447"/>
            <a:ext cx="106394" cy="1055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6264700" y="170539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4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249028" y="196342"/>
            <a:ext cx="1198245" cy="285750"/>
          </a:xfrm>
          <a:custGeom>
            <a:avLst/>
            <a:gdLst/>
            <a:ahLst/>
            <a:cxnLst/>
            <a:rect l="l" t="t" r="r" b="b"/>
            <a:pathLst>
              <a:path w="1198245" h="285750">
                <a:moveTo>
                  <a:pt x="25293" y="260023"/>
                </a:moveTo>
                <a:lnTo>
                  <a:pt x="0" y="285257"/>
                </a:lnTo>
                <a:lnTo>
                  <a:pt x="24034" y="285257"/>
                </a:lnTo>
                <a:lnTo>
                  <a:pt x="24034" y="283643"/>
                </a:lnTo>
                <a:lnTo>
                  <a:pt x="17250" y="283643"/>
                </a:lnTo>
                <a:lnTo>
                  <a:pt x="13325" y="274241"/>
                </a:lnTo>
                <a:lnTo>
                  <a:pt x="26661" y="274241"/>
                </a:lnTo>
                <a:lnTo>
                  <a:pt x="33095" y="267812"/>
                </a:lnTo>
                <a:lnTo>
                  <a:pt x="25293" y="260023"/>
                </a:lnTo>
                <a:close/>
              </a:path>
              <a:path w="1198245" h="285750">
                <a:moveTo>
                  <a:pt x="68225" y="274241"/>
                </a:moveTo>
                <a:lnTo>
                  <a:pt x="35082" y="274241"/>
                </a:lnTo>
                <a:lnTo>
                  <a:pt x="35082" y="285257"/>
                </a:lnTo>
                <a:lnTo>
                  <a:pt x="68225" y="285257"/>
                </a:lnTo>
                <a:lnTo>
                  <a:pt x="68225" y="274241"/>
                </a:lnTo>
                <a:close/>
              </a:path>
              <a:path w="1198245" h="285750">
                <a:moveTo>
                  <a:pt x="112417" y="274241"/>
                </a:moveTo>
                <a:lnTo>
                  <a:pt x="79273" y="274241"/>
                </a:lnTo>
                <a:lnTo>
                  <a:pt x="79273" y="285257"/>
                </a:lnTo>
                <a:lnTo>
                  <a:pt x="112417" y="285257"/>
                </a:lnTo>
                <a:lnTo>
                  <a:pt x="112417" y="274241"/>
                </a:lnTo>
                <a:close/>
              </a:path>
              <a:path w="1198245" h="285750">
                <a:moveTo>
                  <a:pt x="156609" y="274241"/>
                </a:moveTo>
                <a:lnTo>
                  <a:pt x="123465" y="274241"/>
                </a:lnTo>
                <a:lnTo>
                  <a:pt x="123465" y="285257"/>
                </a:lnTo>
                <a:lnTo>
                  <a:pt x="156609" y="285257"/>
                </a:lnTo>
                <a:lnTo>
                  <a:pt x="156609" y="274241"/>
                </a:lnTo>
                <a:close/>
              </a:path>
              <a:path w="1198245" h="285750">
                <a:moveTo>
                  <a:pt x="24034" y="274241"/>
                </a:moveTo>
                <a:lnTo>
                  <a:pt x="13325" y="274241"/>
                </a:lnTo>
                <a:lnTo>
                  <a:pt x="17250" y="283643"/>
                </a:lnTo>
                <a:lnTo>
                  <a:pt x="24034" y="276866"/>
                </a:lnTo>
                <a:lnTo>
                  <a:pt x="24034" y="274241"/>
                </a:lnTo>
                <a:close/>
              </a:path>
              <a:path w="1198245" h="285750">
                <a:moveTo>
                  <a:pt x="24034" y="276866"/>
                </a:moveTo>
                <a:lnTo>
                  <a:pt x="17250" y="283643"/>
                </a:lnTo>
                <a:lnTo>
                  <a:pt x="24034" y="283643"/>
                </a:lnTo>
                <a:lnTo>
                  <a:pt x="24034" y="276866"/>
                </a:lnTo>
                <a:close/>
              </a:path>
              <a:path w="1198245" h="285750">
                <a:moveTo>
                  <a:pt x="26661" y="274241"/>
                </a:moveTo>
                <a:lnTo>
                  <a:pt x="24034" y="274241"/>
                </a:lnTo>
                <a:lnTo>
                  <a:pt x="24034" y="276866"/>
                </a:lnTo>
                <a:lnTo>
                  <a:pt x="26661" y="274241"/>
                </a:lnTo>
                <a:close/>
              </a:path>
              <a:path w="1198245" h="285750">
                <a:moveTo>
                  <a:pt x="56548" y="228866"/>
                </a:moveTo>
                <a:lnTo>
                  <a:pt x="33095" y="252233"/>
                </a:lnTo>
                <a:lnTo>
                  <a:pt x="40896" y="260023"/>
                </a:lnTo>
                <a:lnTo>
                  <a:pt x="64349" y="236655"/>
                </a:lnTo>
                <a:lnTo>
                  <a:pt x="56548" y="228866"/>
                </a:lnTo>
                <a:close/>
              </a:path>
              <a:path w="1198245" h="285750">
                <a:moveTo>
                  <a:pt x="87802" y="197708"/>
                </a:moveTo>
                <a:lnTo>
                  <a:pt x="64349" y="221073"/>
                </a:lnTo>
                <a:lnTo>
                  <a:pt x="72150" y="228866"/>
                </a:lnTo>
                <a:lnTo>
                  <a:pt x="95603" y="205496"/>
                </a:lnTo>
                <a:lnTo>
                  <a:pt x="87802" y="197708"/>
                </a:lnTo>
                <a:close/>
              </a:path>
              <a:path w="1198245" h="285750">
                <a:moveTo>
                  <a:pt x="119056" y="166549"/>
                </a:moveTo>
                <a:lnTo>
                  <a:pt x="95603" y="189919"/>
                </a:lnTo>
                <a:lnTo>
                  <a:pt x="103404" y="197708"/>
                </a:lnTo>
                <a:lnTo>
                  <a:pt x="126857" y="174337"/>
                </a:lnTo>
                <a:lnTo>
                  <a:pt x="119056" y="166549"/>
                </a:lnTo>
                <a:close/>
              </a:path>
              <a:path w="1198245" h="285750">
                <a:moveTo>
                  <a:pt x="143017" y="142628"/>
                </a:moveTo>
                <a:lnTo>
                  <a:pt x="126857" y="158760"/>
                </a:lnTo>
                <a:lnTo>
                  <a:pt x="134658" y="166549"/>
                </a:lnTo>
                <a:lnTo>
                  <a:pt x="154768" y="146522"/>
                </a:lnTo>
                <a:lnTo>
                  <a:pt x="146918" y="146522"/>
                </a:lnTo>
                <a:lnTo>
                  <a:pt x="143017" y="142628"/>
                </a:lnTo>
                <a:close/>
              </a:path>
              <a:path w="1198245" h="285750">
                <a:moveTo>
                  <a:pt x="146918" y="138733"/>
                </a:moveTo>
                <a:lnTo>
                  <a:pt x="143017" y="142628"/>
                </a:lnTo>
                <a:lnTo>
                  <a:pt x="146918" y="146522"/>
                </a:lnTo>
                <a:lnTo>
                  <a:pt x="150843" y="142628"/>
                </a:lnTo>
                <a:lnTo>
                  <a:pt x="146918" y="138733"/>
                </a:lnTo>
                <a:close/>
              </a:path>
              <a:path w="1198245" h="285750">
                <a:moveTo>
                  <a:pt x="150843" y="142628"/>
                </a:moveTo>
                <a:lnTo>
                  <a:pt x="146918" y="146522"/>
                </a:lnTo>
                <a:lnTo>
                  <a:pt x="154768" y="146522"/>
                </a:lnTo>
                <a:lnTo>
                  <a:pt x="150843" y="142628"/>
                </a:lnTo>
                <a:close/>
              </a:path>
              <a:path w="1198245" h="285750">
                <a:moveTo>
                  <a:pt x="154768" y="138733"/>
                </a:moveTo>
                <a:lnTo>
                  <a:pt x="146918" y="138733"/>
                </a:lnTo>
                <a:lnTo>
                  <a:pt x="150843" y="142628"/>
                </a:lnTo>
                <a:lnTo>
                  <a:pt x="154768" y="138733"/>
                </a:lnTo>
                <a:close/>
              </a:path>
              <a:path w="1198245" h="285750">
                <a:moveTo>
                  <a:pt x="131315" y="115368"/>
                </a:moveTo>
                <a:lnTo>
                  <a:pt x="123514" y="123156"/>
                </a:lnTo>
                <a:lnTo>
                  <a:pt x="143017" y="142628"/>
                </a:lnTo>
                <a:lnTo>
                  <a:pt x="146918" y="138733"/>
                </a:lnTo>
                <a:lnTo>
                  <a:pt x="154768" y="138733"/>
                </a:lnTo>
                <a:lnTo>
                  <a:pt x="131315" y="115368"/>
                </a:lnTo>
                <a:close/>
              </a:path>
              <a:path w="1198245" h="285750">
                <a:moveTo>
                  <a:pt x="100061" y="84209"/>
                </a:moveTo>
                <a:lnTo>
                  <a:pt x="92260" y="91998"/>
                </a:lnTo>
                <a:lnTo>
                  <a:pt x="115712" y="115368"/>
                </a:lnTo>
                <a:lnTo>
                  <a:pt x="123514" y="107575"/>
                </a:lnTo>
                <a:lnTo>
                  <a:pt x="100061" y="84209"/>
                </a:lnTo>
                <a:close/>
              </a:path>
              <a:path w="1198245" h="285750">
                <a:moveTo>
                  <a:pt x="68807" y="53050"/>
                </a:moveTo>
                <a:lnTo>
                  <a:pt x="61005" y="60839"/>
                </a:lnTo>
                <a:lnTo>
                  <a:pt x="84458" y="84209"/>
                </a:lnTo>
                <a:lnTo>
                  <a:pt x="92260" y="76421"/>
                </a:lnTo>
                <a:lnTo>
                  <a:pt x="68807" y="53050"/>
                </a:lnTo>
                <a:close/>
              </a:path>
              <a:path w="1198245" h="285750">
                <a:moveTo>
                  <a:pt x="37553" y="21891"/>
                </a:moveTo>
                <a:lnTo>
                  <a:pt x="29751" y="29680"/>
                </a:lnTo>
                <a:lnTo>
                  <a:pt x="53204" y="53050"/>
                </a:lnTo>
                <a:lnTo>
                  <a:pt x="61005" y="45262"/>
                </a:lnTo>
                <a:lnTo>
                  <a:pt x="37553" y="21891"/>
                </a:lnTo>
                <a:close/>
              </a:path>
              <a:path w="1198245" h="285750">
                <a:moveTo>
                  <a:pt x="28734" y="0"/>
                </a:moveTo>
                <a:lnTo>
                  <a:pt x="0" y="0"/>
                </a:lnTo>
                <a:lnTo>
                  <a:pt x="21950" y="21891"/>
                </a:lnTo>
                <a:lnTo>
                  <a:pt x="29751" y="14103"/>
                </a:lnTo>
                <a:lnTo>
                  <a:pt x="26661" y="11015"/>
                </a:lnTo>
                <a:lnTo>
                  <a:pt x="13325" y="11015"/>
                </a:lnTo>
                <a:lnTo>
                  <a:pt x="17250" y="1613"/>
                </a:lnTo>
                <a:lnTo>
                  <a:pt x="28734" y="1613"/>
                </a:lnTo>
                <a:lnTo>
                  <a:pt x="28734" y="0"/>
                </a:lnTo>
                <a:close/>
              </a:path>
              <a:path w="1198245" h="285750">
                <a:moveTo>
                  <a:pt x="17250" y="1613"/>
                </a:moveTo>
                <a:lnTo>
                  <a:pt x="13325" y="11015"/>
                </a:lnTo>
                <a:lnTo>
                  <a:pt x="26661" y="11015"/>
                </a:lnTo>
                <a:lnTo>
                  <a:pt x="17250" y="1613"/>
                </a:lnTo>
                <a:close/>
              </a:path>
              <a:path w="1198245" h="285750">
                <a:moveTo>
                  <a:pt x="28734" y="1613"/>
                </a:moveTo>
                <a:lnTo>
                  <a:pt x="17250" y="1613"/>
                </a:lnTo>
                <a:lnTo>
                  <a:pt x="26661" y="11015"/>
                </a:lnTo>
                <a:lnTo>
                  <a:pt x="28734" y="11015"/>
                </a:lnTo>
                <a:lnTo>
                  <a:pt x="28734" y="1613"/>
                </a:lnTo>
                <a:close/>
              </a:path>
              <a:path w="1198245" h="285750">
                <a:moveTo>
                  <a:pt x="72926" y="0"/>
                </a:moveTo>
                <a:lnTo>
                  <a:pt x="39782" y="0"/>
                </a:lnTo>
                <a:lnTo>
                  <a:pt x="39782" y="11015"/>
                </a:lnTo>
                <a:lnTo>
                  <a:pt x="72926" y="11015"/>
                </a:lnTo>
                <a:lnTo>
                  <a:pt x="72926" y="0"/>
                </a:lnTo>
                <a:close/>
              </a:path>
              <a:path w="1198245" h="285750">
                <a:moveTo>
                  <a:pt x="117117" y="0"/>
                </a:moveTo>
                <a:lnTo>
                  <a:pt x="83974" y="0"/>
                </a:lnTo>
                <a:lnTo>
                  <a:pt x="83974" y="11015"/>
                </a:lnTo>
                <a:lnTo>
                  <a:pt x="117117" y="11015"/>
                </a:lnTo>
                <a:lnTo>
                  <a:pt x="117117" y="0"/>
                </a:lnTo>
                <a:close/>
              </a:path>
              <a:path w="1198245" h="285750">
                <a:moveTo>
                  <a:pt x="161309" y="0"/>
                </a:moveTo>
                <a:lnTo>
                  <a:pt x="128165" y="0"/>
                </a:lnTo>
                <a:lnTo>
                  <a:pt x="128165" y="11015"/>
                </a:lnTo>
                <a:lnTo>
                  <a:pt x="161309" y="11015"/>
                </a:lnTo>
                <a:lnTo>
                  <a:pt x="161309" y="0"/>
                </a:lnTo>
                <a:close/>
              </a:path>
              <a:path w="1198245" h="285750">
                <a:moveTo>
                  <a:pt x="205501" y="0"/>
                </a:moveTo>
                <a:lnTo>
                  <a:pt x="172357" y="0"/>
                </a:lnTo>
                <a:lnTo>
                  <a:pt x="172357" y="11015"/>
                </a:lnTo>
                <a:lnTo>
                  <a:pt x="205501" y="11015"/>
                </a:lnTo>
                <a:lnTo>
                  <a:pt x="205501" y="0"/>
                </a:lnTo>
                <a:close/>
              </a:path>
              <a:path w="1198245" h="285750">
                <a:moveTo>
                  <a:pt x="249693" y="0"/>
                </a:moveTo>
                <a:lnTo>
                  <a:pt x="216549" y="0"/>
                </a:lnTo>
                <a:lnTo>
                  <a:pt x="216549" y="11015"/>
                </a:lnTo>
                <a:lnTo>
                  <a:pt x="249693" y="11015"/>
                </a:lnTo>
                <a:lnTo>
                  <a:pt x="249693" y="0"/>
                </a:lnTo>
                <a:close/>
              </a:path>
              <a:path w="1198245" h="285750">
                <a:moveTo>
                  <a:pt x="293885" y="0"/>
                </a:moveTo>
                <a:lnTo>
                  <a:pt x="260741" y="0"/>
                </a:lnTo>
                <a:lnTo>
                  <a:pt x="260741" y="11015"/>
                </a:lnTo>
                <a:lnTo>
                  <a:pt x="293885" y="11015"/>
                </a:lnTo>
                <a:lnTo>
                  <a:pt x="293885" y="0"/>
                </a:lnTo>
                <a:close/>
              </a:path>
              <a:path w="1198245" h="285750">
                <a:moveTo>
                  <a:pt x="338076" y="0"/>
                </a:moveTo>
                <a:lnTo>
                  <a:pt x="304932" y="0"/>
                </a:lnTo>
                <a:lnTo>
                  <a:pt x="304932" y="11015"/>
                </a:lnTo>
                <a:lnTo>
                  <a:pt x="338076" y="11015"/>
                </a:lnTo>
                <a:lnTo>
                  <a:pt x="338076" y="0"/>
                </a:lnTo>
                <a:close/>
              </a:path>
              <a:path w="1198245" h="285750">
                <a:moveTo>
                  <a:pt x="382268" y="0"/>
                </a:moveTo>
                <a:lnTo>
                  <a:pt x="349124" y="0"/>
                </a:lnTo>
                <a:lnTo>
                  <a:pt x="349124" y="11015"/>
                </a:lnTo>
                <a:lnTo>
                  <a:pt x="382268" y="11015"/>
                </a:lnTo>
                <a:lnTo>
                  <a:pt x="382268" y="0"/>
                </a:lnTo>
                <a:close/>
              </a:path>
              <a:path w="1198245" h="285750">
                <a:moveTo>
                  <a:pt x="426460" y="0"/>
                </a:moveTo>
                <a:lnTo>
                  <a:pt x="393316" y="0"/>
                </a:lnTo>
                <a:lnTo>
                  <a:pt x="393316" y="11015"/>
                </a:lnTo>
                <a:lnTo>
                  <a:pt x="426460" y="11015"/>
                </a:lnTo>
                <a:lnTo>
                  <a:pt x="426460" y="0"/>
                </a:lnTo>
                <a:close/>
              </a:path>
              <a:path w="1198245" h="285750">
                <a:moveTo>
                  <a:pt x="470652" y="0"/>
                </a:moveTo>
                <a:lnTo>
                  <a:pt x="437508" y="0"/>
                </a:lnTo>
                <a:lnTo>
                  <a:pt x="437508" y="11015"/>
                </a:lnTo>
                <a:lnTo>
                  <a:pt x="470652" y="11015"/>
                </a:lnTo>
                <a:lnTo>
                  <a:pt x="470652" y="0"/>
                </a:lnTo>
                <a:close/>
              </a:path>
              <a:path w="1198245" h="285750">
                <a:moveTo>
                  <a:pt x="514843" y="0"/>
                </a:moveTo>
                <a:lnTo>
                  <a:pt x="481700" y="0"/>
                </a:lnTo>
                <a:lnTo>
                  <a:pt x="481700" y="11015"/>
                </a:lnTo>
                <a:lnTo>
                  <a:pt x="514843" y="11015"/>
                </a:lnTo>
                <a:lnTo>
                  <a:pt x="514843" y="0"/>
                </a:lnTo>
                <a:close/>
              </a:path>
              <a:path w="1198245" h="285750">
                <a:moveTo>
                  <a:pt x="559035" y="0"/>
                </a:moveTo>
                <a:lnTo>
                  <a:pt x="525891" y="0"/>
                </a:lnTo>
                <a:lnTo>
                  <a:pt x="525891" y="11015"/>
                </a:lnTo>
                <a:lnTo>
                  <a:pt x="559035" y="11015"/>
                </a:lnTo>
                <a:lnTo>
                  <a:pt x="559035" y="0"/>
                </a:lnTo>
                <a:close/>
              </a:path>
              <a:path w="1198245" h="285750">
                <a:moveTo>
                  <a:pt x="603227" y="0"/>
                </a:moveTo>
                <a:lnTo>
                  <a:pt x="570083" y="0"/>
                </a:lnTo>
                <a:lnTo>
                  <a:pt x="570083" y="11015"/>
                </a:lnTo>
                <a:lnTo>
                  <a:pt x="603227" y="11015"/>
                </a:lnTo>
                <a:lnTo>
                  <a:pt x="603227" y="0"/>
                </a:lnTo>
                <a:close/>
              </a:path>
              <a:path w="1198245" h="285750">
                <a:moveTo>
                  <a:pt x="647419" y="0"/>
                </a:moveTo>
                <a:lnTo>
                  <a:pt x="614275" y="0"/>
                </a:lnTo>
                <a:lnTo>
                  <a:pt x="614275" y="11015"/>
                </a:lnTo>
                <a:lnTo>
                  <a:pt x="647419" y="11015"/>
                </a:lnTo>
                <a:lnTo>
                  <a:pt x="647419" y="0"/>
                </a:lnTo>
                <a:close/>
              </a:path>
              <a:path w="1198245" h="285750">
                <a:moveTo>
                  <a:pt x="691611" y="0"/>
                </a:moveTo>
                <a:lnTo>
                  <a:pt x="658467" y="0"/>
                </a:lnTo>
                <a:lnTo>
                  <a:pt x="658467" y="11015"/>
                </a:lnTo>
                <a:lnTo>
                  <a:pt x="691611" y="11015"/>
                </a:lnTo>
                <a:lnTo>
                  <a:pt x="691611" y="0"/>
                </a:lnTo>
                <a:close/>
              </a:path>
              <a:path w="1198245" h="285750">
                <a:moveTo>
                  <a:pt x="735802" y="0"/>
                </a:moveTo>
                <a:lnTo>
                  <a:pt x="702659" y="0"/>
                </a:lnTo>
                <a:lnTo>
                  <a:pt x="702659" y="11015"/>
                </a:lnTo>
                <a:lnTo>
                  <a:pt x="735802" y="11015"/>
                </a:lnTo>
                <a:lnTo>
                  <a:pt x="735802" y="0"/>
                </a:lnTo>
                <a:close/>
              </a:path>
              <a:path w="1198245" h="285750">
                <a:moveTo>
                  <a:pt x="779994" y="0"/>
                </a:moveTo>
                <a:lnTo>
                  <a:pt x="746850" y="0"/>
                </a:lnTo>
                <a:lnTo>
                  <a:pt x="746850" y="11015"/>
                </a:lnTo>
                <a:lnTo>
                  <a:pt x="779994" y="11015"/>
                </a:lnTo>
                <a:lnTo>
                  <a:pt x="779994" y="0"/>
                </a:lnTo>
                <a:close/>
              </a:path>
              <a:path w="1198245" h="285750">
                <a:moveTo>
                  <a:pt x="824186" y="0"/>
                </a:moveTo>
                <a:lnTo>
                  <a:pt x="791042" y="0"/>
                </a:lnTo>
                <a:lnTo>
                  <a:pt x="791042" y="11015"/>
                </a:lnTo>
                <a:lnTo>
                  <a:pt x="824186" y="11015"/>
                </a:lnTo>
                <a:lnTo>
                  <a:pt x="824186" y="0"/>
                </a:lnTo>
                <a:close/>
              </a:path>
              <a:path w="1198245" h="285750">
                <a:moveTo>
                  <a:pt x="868378" y="0"/>
                </a:moveTo>
                <a:lnTo>
                  <a:pt x="835234" y="0"/>
                </a:lnTo>
                <a:lnTo>
                  <a:pt x="835234" y="11015"/>
                </a:lnTo>
                <a:lnTo>
                  <a:pt x="868378" y="11015"/>
                </a:lnTo>
                <a:lnTo>
                  <a:pt x="868378" y="0"/>
                </a:lnTo>
                <a:close/>
              </a:path>
              <a:path w="1198245" h="285750">
                <a:moveTo>
                  <a:pt x="912569" y="0"/>
                </a:moveTo>
                <a:lnTo>
                  <a:pt x="879426" y="0"/>
                </a:lnTo>
                <a:lnTo>
                  <a:pt x="879426" y="11015"/>
                </a:lnTo>
                <a:lnTo>
                  <a:pt x="912569" y="11015"/>
                </a:lnTo>
                <a:lnTo>
                  <a:pt x="912569" y="0"/>
                </a:lnTo>
                <a:close/>
              </a:path>
              <a:path w="1198245" h="285750">
                <a:moveTo>
                  <a:pt x="956761" y="0"/>
                </a:moveTo>
                <a:lnTo>
                  <a:pt x="923617" y="0"/>
                </a:lnTo>
                <a:lnTo>
                  <a:pt x="923617" y="11015"/>
                </a:lnTo>
                <a:lnTo>
                  <a:pt x="956761" y="11015"/>
                </a:lnTo>
                <a:lnTo>
                  <a:pt x="956761" y="0"/>
                </a:lnTo>
                <a:close/>
              </a:path>
              <a:path w="1198245" h="285750">
                <a:moveTo>
                  <a:pt x="1000953" y="0"/>
                </a:moveTo>
                <a:lnTo>
                  <a:pt x="967809" y="0"/>
                </a:lnTo>
                <a:lnTo>
                  <a:pt x="967809" y="11015"/>
                </a:lnTo>
                <a:lnTo>
                  <a:pt x="1000953" y="11015"/>
                </a:lnTo>
                <a:lnTo>
                  <a:pt x="1000953" y="0"/>
                </a:lnTo>
                <a:close/>
              </a:path>
              <a:path w="1198245" h="285750">
                <a:moveTo>
                  <a:pt x="1045145" y="0"/>
                </a:moveTo>
                <a:lnTo>
                  <a:pt x="1012001" y="0"/>
                </a:lnTo>
                <a:lnTo>
                  <a:pt x="1012001" y="11015"/>
                </a:lnTo>
                <a:lnTo>
                  <a:pt x="1045145" y="11015"/>
                </a:lnTo>
                <a:lnTo>
                  <a:pt x="1045145" y="0"/>
                </a:lnTo>
                <a:close/>
              </a:path>
              <a:path w="1198245" h="285750">
                <a:moveTo>
                  <a:pt x="1066027" y="274241"/>
                </a:moveTo>
                <a:lnTo>
                  <a:pt x="1052704" y="274241"/>
                </a:lnTo>
                <a:lnTo>
                  <a:pt x="1051493" y="274739"/>
                </a:lnTo>
                <a:lnTo>
                  <a:pt x="1051493" y="285257"/>
                </a:lnTo>
                <a:lnTo>
                  <a:pt x="1054981" y="285257"/>
                </a:lnTo>
                <a:lnTo>
                  <a:pt x="1066027" y="274241"/>
                </a:lnTo>
                <a:close/>
              </a:path>
              <a:path w="1198245" h="285750">
                <a:moveTo>
                  <a:pt x="1071359" y="253353"/>
                </a:moveTo>
                <a:lnTo>
                  <a:pt x="1048779" y="275854"/>
                </a:lnTo>
                <a:lnTo>
                  <a:pt x="1051493" y="274739"/>
                </a:lnTo>
                <a:lnTo>
                  <a:pt x="1051493" y="274241"/>
                </a:lnTo>
                <a:lnTo>
                  <a:pt x="1066027" y="274241"/>
                </a:lnTo>
                <a:lnTo>
                  <a:pt x="1079161" y="261143"/>
                </a:lnTo>
                <a:lnTo>
                  <a:pt x="1071359" y="253353"/>
                </a:lnTo>
                <a:close/>
              </a:path>
              <a:path w="1198245" h="285750">
                <a:moveTo>
                  <a:pt x="1052704" y="274241"/>
                </a:moveTo>
                <a:lnTo>
                  <a:pt x="1051493" y="274241"/>
                </a:lnTo>
                <a:lnTo>
                  <a:pt x="1051493" y="274739"/>
                </a:lnTo>
                <a:lnTo>
                  <a:pt x="1052704" y="274241"/>
                </a:lnTo>
                <a:close/>
              </a:path>
              <a:path w="1198245" h="285750">
                <a:moveTo>
                  <a:pt x="1102614" y="222194"/>
                </a:moveTo>
                <a:lnTo>
                  <a:pt x="1079161" y="245564"/>
                </a:lnTo>
                <a:lnTo>
                  <a:pt x="1087011" y="253353"/>
                </a:lnTo>
                <a:lnTo>
                  <a:pt x="1110415" y="229982"/>
                </a:lnTo>
                <a:lnTo>
                  <a:pt x="1102614" y="222194"/>
                </a:lnTo>
                <a:close/>
              </a:path>
              <a:path w="1198245" h="285750">
                <a:moveTo>
                  <a:pt x="1133868" y="191035"/>
                </a:moveTo>
                <a:lnTo>
                  <a:pt x="1110415" y="214405"/>
                </a:lnTo>
                <a:lnTo>
                  <a:pt x="1118216" y="222194"/>
                </a:lnTo>
                <a:lnTo>
                  <a:pt x="1141669" y="198828"/>
                </a:lnTo>
                <a:lnTo>
                  <a:pt x="1133868" y="191035"/>
                </a:lnTo>
                <a:close/>
              </a:path>
              <a:path w="1198245" h="285750">
                <a:moveTo>
                  <a:pt x="1165122" y="159881"/>
                </a:moveTo>
                <a:lnTo>
                  <a:pt x="1141669" y="183247"/>
                </a:lnTo>
                <a:lnTo>
                  <a:pt x="1149470" y="191035"/>
                </a:lnTo>
                <a:lnTo>
                  <a:pt x="1172923" y="167670"/>
                </a:lnTo>
                <a:lnTo>
                  <a:pt x="1165122" y="159881"/>
                </a:lnTo>
                <a:close/>
              </a:path>
              <a:path w="1198245" h="285750">
                <a:moveTo>
                  <a:pt x="1182396" y="142629"/>
                </a:moveTo>
                <a:lnTo>
                  <a:pt x="1172923" y="152088"/>
                </a:lnTo>
                <a:lnTo>
                  <a:pt x="1180724" y="159881"/>
                </a:lnTo>
                <a:lnTo>
                  <a:pt x="1194119" y="146522"/>
                </a:lnTo>
                <a:lnTo>
                  <a:pt x="1186297" y="146522"/>
                </a:lnTo>
                <a:lnTo>
                  <a:pt x="1182396" y="142629"/>
                </a:lnTo>
                <a:close/>
              </a:path>
              <a:path w="1198245" h="285750">
                <a:moveTo>
                  <a:pt x="1186297" y="138733"/>
                </a:moveTo>
                <a:lnTo>
                  <a:pt x="1182396" y="142629"/>
                </a:lnTo>
                <a:lnTo>
                  <a:pt x="1186297" y="146522"/>
                </a:lnTo>
                <a:lnTo>
                  <a:pt x="1186297" y="138733"/>
                </a:lnTo>
                <a:close/>
              </a:path>
              <a:path w="1198245" h="285750">
                <a:moveTo>
                  <a:pt x="1194115" y="138733"/>
                </a:moveTo>
                <a:lnTo>
                  <a:pt x="1186297" y="138733"/>
                </a:lnTo>
                <a:lnTo>
                  <a:pt x="1186297" y="146522"/>
                </a:lnTo>
                <a:lnTo>
                  <a:pt x="1194119" y="146522"/>
                </a:lnTo>
                <a:lnTo>
                  <a:pt x="1198023" y="142628"/>
                </a:lnTo>
                <a:lnTo>
                  <a:pt x="1194115" y="138733"/>
                </a:lnTo>
                <a:close/>
              </a:path>
              <a:path w="1198245" h="285750">
                <a:moveTo>
                  <a:pt x="1184068" y="128722"/>
                </a:moveTo>
                <a:lnTo>
                  <a:pt x="1176266" y="136511"/>
                </a:lnTo>
                <a:lnTo>
                  <a:pt x="1182397" y="142628"/>
                </a:lnTo>
                <a:lnTo>
                  <a:pt x="1186297" y="138733"/>
                </a:lnTo>
                <a:lnTo>
                  <a:pt x="1194115" y="138733"/>
                </a:lnTo>
                <a:lnTo>
                  <a:pt x="1184068" y="128722"/>
                </a:lnTo>
                <a:close/>
              </a:path>
              <a:path w="1198245" h="285750">
                <a:moveTo>
                  <a:pt x="1152814" y="97563"/>
                </a:moveTo>
                <a:lnTo>
                  <a:pt x="1145012" y="105352"/>
                </a:lnTo>
                <a:lnTo>
                  <a:pt x="1168465" y="128722"/>
                </a:lnTo>
                <a:lnTo>
                  <a:pt x="1176266" y="120934"/>
                </a:lnTo>
                <a:lnTo>
                  <a:pt x="1152814" y="97563"/>
                </a:lnTo>
                <a:close/>
              </a:path>
              <a:path w="1198245" h="285750">
                <a:moveTo>
                  <a:pt x="1121608" y="66405"/>
                </a:moveTo>
                <a:lnTo>
                  <a:pt x="1113758" y="74193"/>
                </a:lnTo>
                <a:lnTo>
                  <a:pt x="1137211" y="97563"/>
                </a:lnTo>
                <a:lnTo>
                  <a:pt x="1145012" y="89775"/>
                </a:lnTo>
                <a:lnTo>
                  <a:pt x="1121608" y="66405"/>
                </a:lnTo>
                <a:close/>
              </a:path>
              <a:path w="1198245" h="285750">
                <a:moveTo>
                  <a:pt x="1090354" y="35246"/>
                </a:moveTo>
                <a:lnTo>
                  <a:pt x="1082504" y="43034"/>
                </a:lnTo>
                <a:lnTo>
                  <a:pt x="1105957" y="66405"/>
                </a:lnTo>
                <a:lnTo>
                  <a:pt x="1113758" y="58616"/>
                </a:lnTo>
                <a:lnTo>
                  <a:pt x="1090354" y="35246"/>
                </a:lnTo>
                <a:close/>
              </a:path>
              <a:path w="1198245" h="285750">
                <a:moveTo>
                  <a:pt x="1059100" y="4087"/>
                </a:moveTo>
                <a:lnTo>
                  <a:pt x="1051299" y="11880"/>
                </a:lnTo>
                <a:lnTo>
                  <a:pt x="1074703" y="35246"/>
                </a:lnTo>
                <a:lnTo>
                  <a:pt x="1082504" y="27457"/>
                </a:lnTo>
                <a:lnTo>
                  <a:pt x="1059100" y="4087"/>
                </a:lnTo>
                <a:close/>
              </a:path>
              <a:path w="1198245" h="285750">
                <a:moveTo>
                  <a:pt x="1040445" y="274241"/>
                </a:moveTo>
                <a:lnTo>
                  <a:pt x="1007301" y="274241"/>
                </a:lnTo>
                <a:lnTo>
                  <a:pt x="1007301" y="285257"/>
                </a:lnTo>
                <a:lnTo>
                  <a:pt x="1040445" y="285257"/>
                </a:lnTo>
                <a:lnTo>
                  <a:pt x="1040445" y="274241"/>
                </a:lnTo>
                <a:close/>
              </a:path>
              <a:path w="1198245" h="285750">
                <a:moveTo>
                  <a:pt x="996253" y="274241"/>
                </a:moveTo>
                <a:lnTo>
                  <a:pt x="963109" y="274241"/>
                </a:lnTo>
                <a:lnTo>
                  <a:pt x="963109" y="285257"/>
                </a:lnTo>
                <a:lnTo>
                  <a:pt x="996253" y="285257"/>
                </a:lnTo>
                <a:lnTo>
                  <a:pt x="996253" y="274241"/>
                </a:lnTo>
                <a:close/>
              </a:path>
              <a:path w="1198245" h="285750">
                <a:moveTo>
                  <a:pt x="952061" y="274241"/>
                </a:moveTo>
                <a:lnTo>
                  <a:pt x="918917" y="274241"/>
                </a:lnTo>
                <a:lnTo>
                  <a:pt x="918917" y="285257"/>
                </a:lnTo>
                <a:lnTo>
                  <a:pt x="952061" y="285257"/>
                </a:lnTo>
                <a:lnTo>
                  <a:pt x="952061" y="274241"/>
                </a:lnTo>
                <a:close/>
              </a:path>
              <a:path w="1198245" h="285750">
                <a:moveTo>
                  <a:pt x="907869" y="274241"/>
                </a:moveTo>
                <a:lnTo>
                  <a:pt x="874725" y="274241"/>
                </a:lnTo>
                <a:lnTo>
                  <a:pt x="874725" y="285257"/>
                </a:lnTo>
                <a:lnTo>
                  <a:pt x="907869" y="285257"/>
                </a:lnTo>
                <a:lnTo>
                  <a:pt x="907869" y="274241"/>
                </a:lnTo>
                <a:close/>
              </a:path>
              <a:path w="1198245" h="285750">
                <a:moveTo>
                  <a:pt x="863677" y="274241"/>
                </a:moveTo>
                <a:lnTo>
                  <a:pt x="830534" y="274241"/>
                </a:lnTo>
                <a:lnTo>
                  <a:pt x="830534" y="285257"/>
                </a:lnTo>
                <a:lnTo>
                  <a:pt x="863677" y="285257"/>
                </a:lnTo>
                <a:lnTo>
                  <a:pt x="863677" y="274241"/>
                </a:lnTo>
                <a:close/>
              </a:path>
              <a:path w="1198245" h="285750">
                <a:moveTo>
                  <a:pt x="819486" y="274241"/>
                </a:moveTo>
                <a:lnTo>
                  <a:pt x="786342" y="274241"/>
                </a:lnTo>
                <a:lnTo>
                  <a:pt x="786342" y="285257"/>
                </a:lnTo>
                <a:lnTo>
                  <a:pt x="819486" y="285257"/>
                </a:lnTo>
                <a:lnTo>
                  <a:pt x="819486" y="274241"/>
                </a:lnTo>
                <a:close/>
              </a:path>
              <a:path w="1198245" h="285750">
                <a:moveTo>
                  <a:pt x="775294" y="274241"/>
                </a:moveTo>
                <a:lnTo>
                  <a:pt x="742150" y="274241"/>
                </a:lnTo>
                <a:lnTo>
                  <a:pt x="742150" y="285257"/>
                </a:lnTo>
                <a:lnTo>
                  <a:pt x="775294" y="285257"/>
                </a:lnTo>
                <a:lnTo>
                  <a:pt x="775294" y="274241"/>
                </a:lnTo>
                <a:close/>
              </a:path>
              <a:path w="1198245" h="285750">
                <a:moveTo>
                  <a:pt x="731102" y="274241"/>
                </a:moveTo>
                <a:lnTo>
                  <a:pt x="697958" y="274241"/>
                </a:lnTo>
                <a:lnTo>
                  <a:pt x="697958" y="285257"/>
                </a:lnTo>
                <a:lnTo>
                  <a:pt x="731102" y="285257"/>
                </a:lnTo>
                <a:lnTo>
                  <a:pt x="731102" y="274241"/>
                </a:lnTo>
                <a:close/>
              </a:path>
              <a:path w="1198245" h="285750">
                <a:moveTo>
                  <a:pt x="686910" y="274241"/>
                </a:moveTo>
                <a:lnTo>
                  <a:pt x="653767" y="274241"/>
                </a:lnTo>
                <a:lnTo>
                  <a:pt x="653767" y="285257"/>
                </a:lnTo>
                <a:lnTo>
                  <a:pt x="686910" y="285257"/>
                </a:lnTo>
                <a:lnTo>
                  <a:pt x="686910" y="274241"/>
                </a:lnTo>
                <a:close/>
              </a:path>
              <a:path w="1198245" h="285750">
                <a:moveTo>
                  <a:pt x="642719" y="274241"/>
                </a:moveTo>
                <a:lnTo>
                  <a:pt x="609575" y="274241"/>
                </a:lnTo>
                <a:lnTo>
                  <a:pt x="609575" y="285257"/>
                </a:lnTo>
                <a:lnTo>
                  <a:pt x="642719" y="285257"/>
                </a:lnTo>
                <a:lnTo>
                  <a:pt x="642719" y="274241"/>
                </a:lnTo>
                <a:close/>
              </a:path>
              <a:path w="1198245" h="285750">
                <a:moveTo>
                  <a:pt x="598527" y="274241"/>
                </a:moveTo>
                <a:lnTo>
                  <a:pt x="565383" y="274241"/>
                </a:lnTo>
                <a:lnTo>
                  <a:pt x="565383" y="285257"/>
                </a:lnTo>
                <a:lnTo>
                  <a:pt x="598527" y="285257"/>
                </a:lnTo>
                <a:lnTo>
                  <a:pt x="598527" y="274241"/>
                </a:lnTo>
                <a:close/>
              </a:path>
              <a:path w="1198245" h="285750">
                <a:moveTo>
                  <a:pt x="554335" y="274241"/>
                </a:moveTo>
                <a:lnTo>
                  <a:pt x="521191" y="274241"/>
                </a:lnTo>
                <a:lnTo>
                  <a:pt x="521191" y="285257"/>
                </a:lnTo>
                <a:lnTo>
                  <a:pt x="554335" y="285257"/>
                </a:lnTo>
                <a:lnTo>
                  <a:pt x="554335" y="274241"/>
                </a:lnTo>
                <a:close/>
              </a:path>
              <a:path w="1198245" h="285750">
                <a:moveTo>
                  <a:pt x="510143" y="274241"/>
                </a:moveTo>
                <a:lnTo>
                  <a:pt x="476999" y="274241"/>
                </a:lnTo>
                <a:lnTo>
                  <a:pt x="476999" y="285257"/>
                </a:lnTo>
                <a:lnTo>
                  <a:pt x="510143" y="285257"/>
                </a:lnTo>
                <a:lnTo>
                  <a:pt x="510143" y="274241"/>
                </a:lnTo>
                <a:close/>
              </a:path>
              <a:path w="1198245" h="285750">
                <a:moveTo>
                  <a:pt x="465951" y="274241"/>
                </a:moveTo>
                <a:lnTo>
                  <a:pt x="432808" y="274241"/>
                </a:lnTo>
                <a:lnTo>
                  <a:pt x="432808" y="285257"/>
                </a:lnTo>
                <a:lnTo>
                  <a:pt x="465951" y="285257"/>
                </a:lnTo>
                <a:lnTo>
                  <a:pt x="465951" y="274241"/>
                </a:lnTo>
                <a:close/>
              </a:path>
              <a:path w="1198245" h="285750">
                <a:moveTo>
                  <a:pt x="421760" y="274241"/>
                </a:moveTo>
                <a:lnTo>
                  <a:pt x="388616" y="274241"/>
                </a:lnTo>
                <a:lnTo>
                  <a:pt x="388616" y="285257"/>
                </a:lnTo>
                <a:lnTo>
                  <a:pt x="421760" y="285257"/>
                </a:lnTo>
                <a:lnTo>
                  <a:pt x="421760" y="274241"/>
                </a:lnTo>
                <a:close/>
              </a:path>
              <a:path w="1198245" h="285750">
                <a:moveTo>
                  <a:pt x="377568" y="274241"/>
                </a:moveTo>
                <a:lnTo>
                  <a:pt x="344424" y="274241"/>
                </a:lnTo>
                <a:lnTo>
                  <a:pt x="344424" y="285257"/>
                </a:lnTo>
                <a:lnTo>
                  <a:pt x="377568" y="285257"/>
                </a:lnTo>
                <a:lnTo>
                  <a:pt x="377568" y="274241"/>
                </a:lnTo>
                <a:close/>
              </a:path>
              <a:path w="1198245" h="285750">
                <a:moveTo>
                  <a:pt x="333376" y="274241"/>
                </a:moveTo>
                <a:lnTo>
                  <a:pt x="300232" y="274241"/>
                </a:lnTo>
                <a:lnTo>
                  <a:pt x="300232" y="285257"/>
                </a:lnTo>
                <a:lnTo>
                  <a:pt x="333376" y="285257"/>
                </a:lnTo>
                <a:lnTo>
                  <a:pt x="333376" y="274241"/>
                </a:lnTo>
                <a:close/>
              </a:path>
              <a:path w="1198245" h="285750">
                <a:moveTo>
                  <a:pt x="289184" y="274241"/>
                </a:moveTo>
                <a:lnTo>
                  <a:pt x="256040" y="274241"/>
                </a:lnTo>
                <a:lnTo>
                  <a:pt x="256040" y="285257"/>
                </a:lnTo>
                <a:lnTo>
                  <a:pt x="289184" y="285257"/>
                </a:lnTo>
                <a:lnTo>
                  <a:pt x="289184" y="274241"/>
                </a:lnTo>
                <a:close/>
              </a:path>
              <a:path w="1198245" h="285750">
                <a:moveTo>
                  <a:pt x="244993" y="274241"/>
                </a:moveTo>
                <a:lnTo>
                  <a:pt x="211849" y="274241"/>
                </a:lnTo>
                <a:lnTo>
                  <a:pt x="211849" y="285257"/>
                </a:lnTo>
                <a:lnTo>
                  <a:pt x="244993" y="285257"/>
                </a:lnTo>
                <a:lnTo>
                  <a:pt x="244993" y="274241"/>
                </a:lnTo>
                <a:close/>
              </a:path>
              <a:path w="1198245" h="285750">
                <a:moveTo>
                  <a:pt x="200801" y="274241"/>
                </a:moveTo>
                <a:lnTo>
                  <a:pt x="167657" y="274241"/>
                </a:lnTo>
                <a:lnTo>
                  <a:pt x="167657" y="285257"/>
                </a:lnTo>
                <a:lnTo>
                  <a:pt x="200801" y="285257"/>
                </a:lnTo>
                <a:lnTo>
                  <a:pt x="200801" y="274241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298121" y="161548"/>
            <a:ext cx="105813" cy="10553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323210" y="167757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4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853183" y="2095500"/>
            <a:ext cx="348996" cy="39623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062216" y="2104644"/>
            <a:ext cx="192024" cy="2468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78395" y="2321051"/>
            <a:ext cx="360045" cy="143510"/>
          </a:xfrm>
          <a:custGeom>
            <a:avLst/>
            <a:gdLst/>
            <a:ahLst/>
            <a:cxnLst/>
            <a:rect l="l" t="t" r="r" b="b"/>
            <a:pathLst>
              <a:path w="360045" h="143510">
                <a:moveTo>
                  <a:pt x="121793" y="0"/>
                </a:moveTo>
                <a:lnTo>
                  <a:pt x="63753" y="20700"/>
                </a:lnTo>
                <a:lnTo>
                  <a:pt x="37464" y="32003"/>
                </a:lnTo>
                <a:lnTo>
                  <a:pt x="26161" y="38353"/>
                </a:lnTo>
                <a:lnTo>
                  <a:pt x="20574" y="47117"/>
                </a:lnTo>
                <a:lnTo>
                  <a:pt x="11810" y="58420"/>
                </a:lnTo>
                <a:lnTo>
                  <a:pt x="5587" y="72898"/>
                </a:lnTo>
                <a:lnTo>
                  <a:pt x="0" y="88011"/>
                </a:lnTo>
                <a:lnTo>
                  <a:pt x="0" y="111251"/>
                </a:lnTo>
                <a:lnTo>
                  <a:pt x="75564" y="134493"/>
                </a:lnTo>
                <a:lnTo>
                  <a:pt x="127380" y="140081"/>
                </a:lnTo>
                <a:lnTo>
                  <a:pt x="179831" y="143256"/>
                </a:lnTo>
                <a:lnTo>
                  <a:pt x="231648" y="140081"/>
                </a:lnTo>
                <a:lnTo>
                  <a:pt x="284099" y="134493"/>
                </a:lnTo>
                <a:lnTo>
                  <a:pt x="327786" y="122555"/>
                </a:lnTo>
                <a:lnTo>
                  <a:pt x="344677" y="116839"/>
                </a:lnTo>
                <a:lnTo>
                  <a:pt x="359663" y="111251"/>
                </a:lnTo>
                <a:lnTo>
                  <a:pt x="359663" y="102362"/>
                </a:lnTo>
                <a:lnTo>
                  <a:pt x="205994" y="102362"/>
                </a:lnTo>
                <a:lnTo>
                  <a:pt x="204772" y="99313"/>
                </a:lnTo>
                <a:lnTo>
                  <a:pt x="156718" y="99313"/>
                </a:lnTo>
                <a:lnTo>
                  <a:pt x="144906" y="72898"/>
                </a:lnTo>
                <a:lnTo>
                  <a:pt x="133603" y="43942"/>
                </a:lnTo>
                <a:lnTo>
                  <a:pt x="121793" y="0"/>
                </a:lnTo>
                <a:close/>
              </a:path>
              <a:path w="360045" h="143510">
                <a:moveTo>
                  <a:pt x="240410" y="0"/>
                </a:moveTo>
                <a:lnTo>
                  <a:pt x="226059" y="47117"/>
                </a:lnTo>
                <a:lnTo>
                  <a:pt x="217297" y="72898"/>
                </a:lnTo>
                <a:lnTo>
                  <a:pt x="205994" y="102362"/>
                </a:lnTo>
                <a:lnTo>
                  <a:pt x="359663" y="102362"/>
                </a:lnTo>
                <a:lnTo>
                  <a:pt x="359663" y="88011"/>
                </a:lnTo>
                <a:lnTo>
                  <a:pt x="353440" y="72898"/>
                </a:lnTo>
                <a:lnTo>
                  <a:pt x="347852" y="58420"/>
                </a:lnTo>
                <a:lnTo>
                  <a:pt x="339089" y="47117"/>
                </a:lnTo>
                <a:lnTo>
                  <a:pt x="333375" y="40894"/>
                </a:lnTo>
                <a:lnTo>
                  <a:pt x="321563" y="32003"/>
                </a:lnTo>
                <a:lnTo>
                  <a:pt x="295909" y="20700"/>
                </a:lnTo>
                <a:lnTo>
                  <a:pt x="240410" y="0"/>
                </a:lnTo>
                <a:close/>
              </a:path>
              <a:path w="360045" h="143510">
                <a:moveTo>
                  <a:pt x="162305" y="35178"/>
                </a:moveTo>
                <a:lnTo>
                  <a:pt x="156718" y="40894"/>
                </a:lnTo>
                <a:lnTo>
                  <a:pt x="156718" y="49657"/>
                </a:lnTo>
                <a:lnTo>
                  <a:pt x="159257" y="61595"/>
                </a:lnTo>
                <a:lnTo>
                  <a:pt x="165480" y="72898"/>
                </a:lnTo>
                <a:lnTo>
                  <a:pt x="156718" y="99313"/>
                </a:lnTo>
                <a:lnTo>
                  <a:pt x="204772" y="99313"/>
                </a:lnTo>
                <a:lnTo>
                  <a:pt x="194182" y="72898"/>
                </a:lnTo>
                <a:lnTo>
                  <a:pt x="202946" y="61595"/>
                </a:lnTo>
                <a:lnTo>
                  <a:pt x="205994" y="49657"/>
                </a:lnTo>
                <a:lnTo>
                  <a:pt x="202946" y="40894"/>
                </a:lnTo>
                <a:lnTo>
                  <a:pt x="200462" y="38353"/>
                </a:lnTo>
                <a:lnTo>
                  <a:pt x="179831" y="38353"/>
                </a:lnTo>
                <a:lnTo>
                  <a:pt x="162305" y="35178"/>
                </a:lnTo>
                <a:close/>
              </a:path>
              <a:path w="360045" h="143510">
                <a:moveTo>
                  <a:pt x="197357" y="35178"/>
                </a:moveTo>
                <a:lnTo>
                  <a:pt x="188595" y="38353"/>
                </a:lnTo>
                <a:lnTo>
                  <a:pt x="200462" y="38353"/>
                </a:lnTo>
                <a:lnTo>
                  <a:pt x="197357" y="35178"/>
                </a:lnTo>
                <a:close/>
              </a:path>
            </a:pathLst>
          </a:custGeom>
          <a:solidFill>
            <a:srgbClr val="4546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1173841" y="6555545"/>
            <a:ext cx="2571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80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575" y="30860"/>
            <a:ext cx="3616325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Gestione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Misure per ridurre i rischi di</a:t>
            </a:r>
            <a:r>
              <a:rPr sz="1600" b="0" spc="45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scostamenti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6866" y="908303"/>
            <a:ext cx="381270" cy="4038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28522" y="1629917"/>
            <a:ext cx="71755" cy="335280"/>
          </a:xfrm>
          <a:custGeom>
            <a:avLst/>
            <a:gdLst/>
            <a:ahLst/>
            <a:cxnLst/>
            <a:rect l="l" t="t" r="r" b="b"/>
            <a:pathLst>
              <a:path w="71755" h="335280">
                <a:moveTo>
                  <a:pt x="0" y="0"/>
                </a:moveTo>
                <a:lnTo>
                  <a:pt x="0" y="335280"/>
                </a:lnTo>
                <a:lnTo>
                  <a:pt x="71628" y="167640"/>
                </a:lnTo>
                <a:lnTo>
                  <a:pt x="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28522" y="1629917"/>
            <a:ext cx="71755" cy="335280"/>
          </a:xfrm>
          <a:custGeom>
            <a:avLst/>
            <a:gdLst/>
            <a:ahLst/>
            <a:cxnLst/>
            <a:rect l="l" t="t" r="r" b="b"/>
            <a:pathLst>
              <a:path w="71755" h="335280">
                <a:moveTo>
                  <a:pt x="0" y="335280"/>
                </a:moveTo>
                <a:lnTo>
                  <a:pt x="71628" y="167640"/>
                </a:lnTo>
                <a:lnTo>
                  <a:pt x="0" y="0"/>
                </a:lnTo>
                <a:lnTo>
                  <a:pt x="0" y="335280"/>
                </a:lnTo>
                <a:close/>
              </a:path>
            </a:pathLst>
          </a:custGeom>
          <a:ln w="25907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28522" y="2385822"/>
            <a:ext cx="71755" cy="335280"/>
          </a:xfrm>
          <a:custGeom>
            <a:avLst/>
            <a:gdLst/>
            <a:ahLst/>
            <a:cxnLst/>
            <a:rect l="l" t="t" r="r" b="b"/>
            <a:pathLst>
              <a:path w="71755" h="335280">
                <a:moveTo>
                  <a:pt x="0" y="0"/>
                </a:moveTo>
                <a:lnTo>
                  <a:pt x="0" y="335279"/>
                </a:lnTo>
                <a:lnTo>
                  <a:pt x="71628" y="167639"/>
                </a:lnTo>
                <a:lnTo>
                  <a:pt x="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28522" y="2385822"/>
            <a:ext cx="71755" cy="335280"/>
          </a:xfrm>
          <a:custGeom>
            <a:avLst/>
            <a:gdLst/>
            <a:ahLst/>
            <a:cxnLst/>
            <a:rect l="l" t="t" r="r" b="b"/>
            <a:pathLst>
              <a:path w="71755" h="335280">
                <a:moveTo>
                  <a:pt x="0" y="335279"/>
                </a:moveTo>
                <a:lnTo>
                  <a:pt x="71628" y="167639"/>
                </a:lnTo>
                <a:lnTo>
                  <a:pt x="0" y="0"/>
                </a:lnTo>
                <a:lnTo>
                  <a:pt x="0" y="335279"/>
                </a:lnTo>
                <a:close/>
              </a:path>
            </a:pathLst>
          </a:custGeom>
          <a:ln w="2590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28522" y="3141726"/>
            <a:ext cx="71755" cy="335280"/>
          </a:xfrm>
          <a:custGeom>
            <a:avLst/>
            <a:gdLst/>
            <a:ahLst/>
            <a:cxnLst/>
            <a:rect l="l" t="t" r="r" b="b"/>
            <a:pathLst>
              <a:path w="71755" h="335279">
                <a:moveTo>
                  <a:pt x="0" y="0"/>
                </a:moveTo>
                <a:lnTo>
                  <a:pt x="0" y="335279"/>
                </a:lnTo>
                <a:lnTo>
                  <a:pt x="71628" y="167639"/>
                </a:lnTo>
                <a:lnTo>
                  <a:pt x="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28522" y="3141726"/>
            <a:ext cx="71755" cy="335280"/>
          </a:xfrm>
          <a:custGeom>
            <a:avLst/>
            <a:gdLst/>
            <a:ahLst/>
            <a:cxnLst/>
            <a:rect l="l" t="t" r="r" b="b"/>
            <a:pathLst>
              <a:path w="71755" h="335279">
                <a:moveTo>
                  <a:pt x="0" y="335279"/>
                </a:moveTo>
                <a:lnTo>
                  <a:pt x="71628" y="167639"/>
                </a:lnTo>
                <a:lnTo>
                  <a:pt x="0" y="0"/>
                </a:lnTo>
                <a:lnTo>
                  <a:pt x="0" y="335279"/>
                </a:lnTo>
                <a:close/>
              </a:path>
            </a:pathLst>
          </a:custGeom>
          <a:ln w="2590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28522" y="3897629"/>
            <a:ext cx="71755" cy="335280"/>
          </a:xfrm>
          <a:custGeom>
            <a:avLst/>
            <a:gdLst/>
            <a:ahLst/>
            <a:cxnLst/>
            <a:rect l="l" t="t" r="r" b="b"/>
            <a:pathLst>
              <a:path w="71755" h="335279">
                <a:moveTo>
                  <a:pt x="0" y="0"/>
                </a:moveTo>
                <a:lnTo>
                  <a:pt x="0" y="335280"/>
                </a:lnTo>
                <a:lnTo>
                  <a:pt x="71628" y="167640"/>
                </a:lnTo>
                <a:lnTo>
                  <a:pt x="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28522" y="3897629"/>
            <a:ext cx="71755" cy="335280"/>
          </a:xfrm>
          <a:custGeom>
            <a:avLst/>
            <a:gdLst/>
            <a:ahLst/>
            <a:cxnLst/>
            <a:rect l="l" t="t" r="r" b="b"/>
            <a:pathLst>
              <a:path w="71755" h="335279">
                <a:moveTo>
                  <a:pt x="0" y="335280"/>
                </a:moveTo>
                <a:lnTo>
                  <a:pt x="71628" y="167640"/>
                </a:lnTo>
                <a:lnTo>
                  <a:pt x="0" y="0"/>
                </a:lnTo>
                <a:lnTo>
                  <a:pt x="0" y="335280"/>
                </a:lnTo>
                <a:close/>
              </a:path>
            </a:pathLst>
          </a:custGeom>
          <a:ln w="25907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28522" y="4653534"/>
            <a:ext cx="71755" cy="337185"/>
          </a:xfrm>
          <a:custGeom>
            <a:avLst/>
            <a:gdLst/>
            <a:ahLst/>
            <a:cxnLst/>
            <a:rect l="l" t="t" r="r" b="b"/>
            <a:pathLst>
              <a:path w="71755" h="337185">
                <a:moveTo>
                  <a:pt x="0" y="0"/>
                </a:moveTo>
                <a:lnTo>
                  <a:pt x="0" y="336804"/>
                </a:lnTo>
                <a:lnTo>
                  <a:pt x="71628" y="168402"/>
                </a:lnTo>
                <a:lnTo>
                  <a:pt x="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28522" y="4653534"/>
            <a:ext cx="71755" cy="337185"/>
          </a:xfrm>
          <a:custGeom>
            <a:avLst/>
            <a:gdLst/>
            <a:ahLst/>
            <a:cxnLst/>
            <a:rect l="l" t="t" r="r" b="b"/>
            <a:pathLst>
              <a:path w="71755" h="337185">
                <a:moveTo>
                  <a:pt x="0" y="336804"/>
                </a:moveTo>
                <a:lnTo>
                  <a:pt x="71628" y="168402"/>
                </a:lnTo>
                <a:lnTo>
                  <a:pt x="0" y="0"/>
                </a:lnTo>
                <a:lnTo>
                  <a:pt x="0" y="336804"/>
                </a:lnTo>
                <a:close/>
              </a:path>
            </a:pathLst>
          </a:custGeom>
          <a:ln w="2590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062329" y="963244"/>
            <a:ext cx="10004425" cy="3988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Misure per ridurre i rischi di</a:t>
            </a:r>
            <a:r>
              <a:rPr sz="1600" b="1" u="heavy" spc="8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16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scostamenti: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300355">
              <a:lnSpc>
                <a:spcPct val="100000"/>
              </a:lnSpc>
              <a:spcBef>
                <a:spcPts val="1475"/>
              </a:spcBef>
            </a:pPr>
            <a:r>
              <a:rPr sz="1600" i="1" spc="-10" dirty="0">
                <a:solidFill>
                  <a:srgbClr val="001F5F"/>
                </a:solidFill>
                <a:latin typeface="Arial"/>
                <a:cs typeface="Arial"/>
              </a:rPr>
              <a:t>Identificazione </a:t>
            </a:r>
            <a:r>
              <a:rPr sz="1600" i="1" spc="-5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600" i="1" spc="-10" dirty="0">
                <a:solidFill>
                  <a:srgbClr val="001F5F"/>
                </a:solidFill>
                <a:latin typeface="Arial"/>
                <a:cs typeface="Arial"/>
              </a:rPr>
              <a:t>misurazione </a:t>
            </a:r>
            <a:r>
              <a:rPr sz="1600" i="1" spc="-5" dirty="0">
                <a:solidFill>
                  <a:srgbClr val="001F5F"/>
                </a:solidFill>
                <a:latin typeface="Arial"/>
                <a:cs typeface="Arial"/>
              </a:rPr>
              <a:t>delle spese, in </a:t>
            </a:r>
            <a:r>
              <a:rPr sz="1600" i="1" spc="-10" dirty="0">
                <a:solidFill>
                  <a:srgbClr val="001F5F"/>
                </a:solidFill>
                <a:latin typeface="Arial"/>
                <a:cs typeface="Arial"/>
              </a:rPr>
              <a:t>relazione </a:t>
            </a:r>
            <a:r>
              <a:rPr sz="1600" i="1" spc="-5" dirty="0">
                <a:solidFill>
                  <a:srgbClr val="001F5F"/>
                </a:solidFill>
                <a:latin typeface="Arial"/>
                <a:cs typeface="Arial"/>
              </a:rPr>
              <a:t>al</a:t>
            </a:r>
            <a:r>
              <a:rPr sz="1600" i="1" spc="1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Arial"/>
                <a:cs typeface="Arial"/>
              </a:rPr>
              <a:t>budget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00">
              <a:latin typeface="Times New Roman"/>
              <a:cs typeface="Times New Roman"/>
            </a:endParaRPr>
          </a:p>
          <a:p>
            <a:pPr marL="300355">
              <a:lnSpc>
                <a:spcPct val="100000"/>
              </a:lnSpc>
            </a:pPr>
            <a:r>
              <a:rPr sz="1600" i="1" spc="-10" dirty="0">
                <a:solidFill>
                  <a:srgbClr val="001F5F"/>
                </a:solidFill>
                <a:latin typeface="Arial"/>
                <a:cs typeface="Arial"/>
              </a:rPr>
              <a:t>Definizione </a:t>
            </a:r>
            <a:r>
              <a:rPr sz="1600" i="1" spc="-5" dirty="0">
                <a:solidFill>
                  <a:srgbClr val="001F5F"/>
                </a:solidFill>
                <a:latin typeface="Arial"/>
                <a:cs typeface="Arial"/>
              </a:rPr>
              <a:t>dei budget per compiti</a:t>
            </a:r>
            <a:r>
              <a:rPr sz="1600" i="1" spc="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Arial"/>
                <a:cs typeface="Arial"/>
              </a:rPr>
              <a:t>specifici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00">
              <a:latin typeface="Times New Roman"/>
              <a:cs typeface="Times New Roman"/>
            </a:endParaRPr>
          </a:p>
          <a:p>
            <a:pPr marL="313690">
              <a:lnSpc>
                <a:spcPct val="100000"/>
              </a:lnSpc>
            </a:pPr>
            <a:r>
              <a:rPr sz="1600" i="1" spc="-10" dirty="0">
                <a:solidFill>
                  <a:srgbClr val="001F5F"/>
                </a:solidFill>
                <a:latin typeface="Arial"/>
                <a:cs typeface="Arial"/>
              </a:rPr>
              <a:t>Identificazione </a:t>
            </a:r>
            <a:r>
              <a:rPr sz="1600" i="1" spc="-5" dirty="0">
                <a:solidFill>
                  <a:srgbClr val="001F5F"/>
                </a:solidFill>
                <a:latin typeface="Arial"/>
                <a:cs typeface="Arial"/>
              </a:rPr>
              <a:t>e analisi degli scostamenti dai piani </a:t>
            </a:r>
            <a:r>
              <a:rPr sz="1600" i="1" spc="-10" dirty="0">
                <a:solidFill>
                  <a:srgbClr val="001F5F"/>
                </a:solidFill>
                <a:latin typeface="Arial"/>
                <a:cs typeface="Arial"/>
              </a:rPr>
              <a:t>finanziari </a:t>
            </a:r>
            <a:r>
              <a:rPr sz="1600" i="1" spc="-5" dirty="0">
                <a:solidFill>
                  <a:srgbClr val="001F5F"/>
                </a:solidFill>
                <a:latin typeface="Arial"/>
                <a:cs typeface="Arial"/>
              </a:rPr>
              <a:t>e temporali</a:t>
            </a:r>
            <a:r>
              <a:rPr sz="1600" i="1" spc="1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Arial"/>
                <a:cs typeface="Arial"/>
              </a:rPr>
              <a:t>previsti</a:t>
            </a:r>
            <a:endParaRPr sz="1600">
              <a:latin typeface="Arial"/>
              <a:cs typeface="Arial"/>
            </a:endParaRPr>
          </a:p>
          <a:p>
            <a:pPr marL="324485" marR="5080" indent="-20955">
              <a:lnSpc>
                <a:spcPct val="310100"/>
              </a:lnSpc>
            </a:pPr>
            <a:r>
              <a:rPr sz="1600" i="1" spc="-10" dirty="0">
                <a:solidFill>
                  <a:srgbClr val="001F5F"/>
                </a:solidFill>
                <a:latin typeface="Arial"/>
                <a:cs typeface="Arial"/>
              </a:rPr>
              <a:t>Attivazione </a:t>
            </a:r>
            <a:r>
              <a:rPr sz="1600" i="1" spc="-5" dirty="0">
                <a:solidFill>
                  <a:srgbClr val="001F5F"/>
                </a:solidFill>
                <a:latin typeface="Arial"/>
                <a:cs typeface="Arial"/>
              </a:rPr>
              <a:t>di opportune misure di controllo, per verificare le </a:t>
            </a:r>
            <a:r>
              <a:rPr sz="1600" i="1" spc="-10" dirty="0">
                <a:solidFill>
                  <a:srgbClr val="001F5F"/>
                </a:solidFill>
                <a:latin typeface="Arial"/>
                <a:cs typeface="Arial"/>
              </a:rPr>
              <a:t>motivazioni </a:t>
            </a:r>
            <a:r>
              <a:rPr sz="1600" i="1" spc="-5" dirty="0">
                <a:solidFill>
                  <a:srgbClr val="001F5F"/>
                </a:solidFill>
                <a:latin typeface="Arial"/>
                <a:cs typeface="Arial"/>
              </a:rPr>
              <a:t>di eventuali scostamenti dal budget  Accertamento della </a:t>
            </a:r>
            <a:r>
              <a:rPr sz="1600" i="1" spc="-10" dirty="0">
                <a:solidFill>
                  <a:srgbClr val="001F5F"/>
                </a:solidFill>
                <a:latin typeface="Arial"/>
                <a:cs typeface="Arial"/>
              </a:rPr>
              <a:t>correttezza </a:t>
            </a:r>
            <a:r>
              <a:rPr sz="1600" i="1" spc="-5" dirty="0">
                <a:solidFill>
                  <a:srgbClr val="001F5F"/>
                </a:solidFill>
                <a:latin typeface="Arial"/>
                <a:cs typeface="Arial"/>
              </a:rPr>
              <a:t>delle</a:t>
            </a:r>
            <a:r>
              <a:rPr sz="1600" i="1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i="1" spc="-5" dirty="0">
                <a:solidFill>
                  <a:srgbClr val="001F5F"/>
                </a:solidFill>
                <a:latin typeface="Arial"/>
                <a:cs typeface="Arial"/>
              </a:rPr>
              <a:t>spese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255537" y="207939"/>
            <a:ext cx="1135031" cy="281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67748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971056" y="0"/>
                </a:moveTo>
                <a:lnTo>
                  <a:pt x="0" y="0"/>
                </a:lnTo>
                <a:lnTo>
                  <a:pt x="0" y="236554"/>
                </a:lnTo>
                <a:lnTo>
                  <a:pt x="971056" y="236554"/>
                </a:lnTo>
                <a:lnTo>
                  <a:pt x="1089676" y="118276"/>
                </a:lnTo>
                <a:lnTo>
                  <a:pt x="971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67748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0" y="0"/>
                </a:moveTo>
                <a:lnTo>
                  <a:pt x="971056" y="0"/>
                </a:lnTo>
                <a:lnTo>
                  <a:pt x="1089676" y="118276"/>
                </a:lnTo>
                <a:lnTo>
                  <a:pt x="971056" y="236554"/>
                </a:lnTo>
                <a:lnTo>
                  <a:pt x="0" y="236554"/>
                </a:lnTo>
                <a:lnTo>
                  <a:pt x="0" y="0"/>
                </a:lnTo>
                <a:close/>
              </a:path>
            </a:pathLst>
          </a:custGeom>
          <a:ln w="463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494148" y="282902"/>
            <a:ext cx="57721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Programmazione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295788" y="207939"/>
            <a:ext cx="1139682" cy="2812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11487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971637" y="0"/>
                </a:moveTo>
                <a:lnTo>
                  <a:pt x="0" y="0"/>
                </a:lnTo>
                <a:lnTo>
                  <a:pt x="118620" y="118276"/>
                </a:lnTo>
                <a:lnTo>
                  <a:pt x="0" y="236554"/>
                </a:lnTo>
                <a:lnTo>
                  <a:pt x="971637" y="236554"/>
                </a:lnTo>
                <a:lnTo>
                  <a:pt x="1090257" y="118276"/>
                </a:lnTo>
                <a:lnTo>
                  <a:pt x="9716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11487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0" y="0"/>
                </a:moveTo>
                <a:lnTo>
                  <a:pt x="971637" y="0"/>
                </a:lnTo>
                <a:lnTo>
                  <a:pt x="1090257" y="118276"/>
                </a:lnTo>
                <a:lnTo>
                  <a:pt x="971637" y="236554"/>
                </a:lnTo>
                <a:lnTo>
                  <a:pt x="0" y="236554"/>
                </a:lnTo>
                <a:lnTo>
                  <a:pt x="118620" y="118276"/>
                </a:lnTo>
                <a:lnTo>
                  <a:pt x="0" y="0"/>
                </a:lnTo>
                <a:close/>
              </a:path>
            </a:pathLst>
          </a:custGeom>
          <a:ln w="463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698840" y="282902"/>
            <a:ext cx="31623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001F5F"/>
                </a:solidFill>
                <a:latin typeface="Arial"/>
                <a:cs typeface="Arial"/>
              </a:rPr>
              <a:t>Ge</a:t>
            </a:r>
            <a:r>
              <a:rPr sz="500" b="1" spc="1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500" b="1" spc="10" dirty="0">
                <a:solidFill>
                  <a:srgbClr val="001F5F"/>
                </a:solidFill>
                <a:latin typeface="Arial"/>
                <a:cs typeface="Arial"/>
              </a:rPr>
              <a:t>ti</a:t>
            </a:r>
            <a:r>
              <a:rPr sz="500" b="1" spc="15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500" b="1" spc="2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5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340691" y="207939"/>
            <a:ext cx="1138519" cy="2812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356391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971056" y="0"/>
                </a:moveTo>
                <a:lnTo>
                  <a:pt x="0" y="0"/>
                </a:lnTo>
                <a:lnTo>
                  <a:pt x="118620" y="118276"/>
                </a:lnTo>
                <a:lnTo>
                  <a:pt x="0" y="236554"/>
                </a:lnTo>
                <a:lnTo>
                  <a:pt x="971056" y="236554"/>
                </a:lnTo>
                <a:lnTo>
                  <a:pt x="1089676" y="118276"/>
                </a:lnTo>
                <a:lnTo>
                  <a:pt x="9710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356391" y="220114"/>
            <a:ext cx="1090295" cy="236854"/>
          </a:xfrm>
          <a:custGeom>
            <a:avLst/>
            <a:gdLst/>
            <a:ahLst/>
            <a:cxnLst/>
            <a:rect l="l" t="t" r="r" b="b"/>
            <a:pathLst>
              <a:path w="1090295" h="236854">
                <a:moveTo>
                  <a:pt x="0" y="0"/>
                </a:moveTo>
                <a:lnTo>
                  <a:pt x="971056" y="0"/>
                </a:lnTo>
                <a:lnTo>
                  <a:pt x="1089676" y="118276"/>
                </a:lnTo>
                <a:lnTo>
                  <a:pt x="971056" y="236554"/>
                </a:lnTo>
                <a:lnTo>
                  <a:pt x="0" y="236554"/>
                </a:lnTo>
                <a:lnTo>
                  <a:pt x="118620" y="118276"/>
                </a:lnTo>
                <a:lnTo>
                  <a:pt x="0" y="0"/>
                </a:lnTo>
                <a:close/>
              </a:path>
            </a:pathLst>
          </a:custGeom>
          <a:ln w="463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618145" y="282902"/>
            <a:ext cx="56832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Rendicontazione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341861" y="164447"/>
            <a:ext cx="105813" cy="1055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8367434" y="170539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4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239263" y="164447"/>
            <a:ext cx="106394" cy="1055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6264700" y="170539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4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249028" y="196342"/>
            <a:ext cx="1198245" cy="285750"/>
          </a:xfrm>
          <a:custGeom>
            <a:avLst/>
            <a:gdLst/>
            <a:ahLst/>
            <a:cxnLst/>
            <a:rect l="l" t="t" r="r" b="b"/>
            <a:pathLst>
              <a:path w="1198245" h="285750">
                <a:moveTo>
                  <a:pt x="25293" y="260023"/>
                </a:moveTo>
                <a:lnTo>
                  <a:pt x="0" y="285257"/>
                </a:lnTo>
                <a:lnTo>
                  <a:pt x="24034" y="285257"/>
                </a:lnTo>
                <a:lnTo>
                  <a:pt x="24034" y="283643"/>
                </a:lnTo>
                <a:lnTo>
                  <a:pt x="17250" y="283643"/>
                </a:lnTo>
                <a:lnTo>
                  <a:pt x="13325" y="274241"/>
                </a:lnTo>
                <a:lnTo>
                  <a:pt x="26661" y="274241"/>
                </a:lnTo>
                <a:lnTo>
                  <a:pt x="33095" y="267812"/>
                </a:lnTo>
                <a:lnTo>
                  <a:pt x="25293" y="260023"/>
                </a:lnTo>
                <a:close/>
              </a:path>
              <a:path w="1198245" h="285750">
                <a:moveTo>
                  <a:pt x="68225" y="274241"/>
                </a:moveTo>
                <a:lnTo>
                  <a:pt x="35082" y="274241"/>
                </a:lnTo>
                <a:lnTo>
                  <a:pt x="35082" y="285257"/>
                </a:lnTo>
                <a:lnTo>
                  <a:pt x="68225" y="285257"/>
                </a:lnTo>
                <a:lnTo>
                  <a:pt x="68225" y="274241"/>
                </a:lnTo>
                <a:close/>
              </a:path>
              <a:path w="1198245" h="285750">
                <a:moveTo>
                  <a:pt x="112417" y="274241"/>
                </a:moveTo>
                <a:lnTo>
                  <a:pt x="79273" y="274241"/>
                </a:lnTo>
                <a:lnTo>
                  <a:pt x="79273" y="285257"/>
                </a:lnTo>
                <a:lnTo>
                  <a:pt x="112417" y="285257"/>
                </a:lnTo>
                <a:lnTo>
                  <a:pt x="112417" y="274241"/>
                </a:lnTo>
                <a:close/>
              </a:path>
              <a:path w="1198245" h="285750">
                <a:moveTo>
                  <a:pt x="156609" y="274241"/>
                </a:moveTo>
                <a:lnTo>
                  <a:pt x="123465" y="274241"/>
                </a:lnTo>
                <a:lnTo>
                  <a:pt x="123465" y="285257"/>
                </a:lnTo>
                <a:lnTo>
                  <a:pt x="156609" y="285257"/>
                </a:lnTo>
                <a:lnTo>
                  <a:pt x="156609" y="274241"/>
                </a:lnTo>
                <a:close/>
              </a:path>
              <a:path w="1198245" h="285750">
                <a:moveTo>
                  <a:pt x="24034" y="274241"/>
                </a:moveTo>
                <a:lnTo>
                  <a:pt x="13325" y="274241"/>
                </a:lnTo>
                <a:lnTo>
                  <a:pt x="17250" y="283643"/>
                </a:lnTo>
                <a:lnTo>
                  <a:pt x="24034" y="276866"/>
                </a:lnTo>
                <a:lnTo>
                  <a:pt x="24034" y="274241"/>
                </a:lnTo>
                <a:close/>
              </a:path>
              <a:path w="1198245" h="285750">
                <a:moveTo>
                  <a:pt x="24034" y="276866"/>
                </a:moveTo>
                <a:lnTo>
                  <a:pt x="17250" y="283643"/>
                </a:lnTo>
                <a:lnTo>
                  <a:pt x="24034" y="283643"/>
                </a:lnTo>
                <a:lnTo>
                  <a:pt x="24034" y="276866"/>
                </a:lnTo>
                <a:close/>
              </a:path>
              <a:path w="1198245" h="285750">
                <a:moveTo>
                  <a:pt x="26661" y="274241"/>
                </a:moveTo>
                <a:lnTo>
                  <a:pt x="24034" y="274241"/>
                </a:lnTo>
                <a:lnTo>
                  <a:pt x="24034" y="276866"/>
                </a:lnTo>
                <a:lnTo>
                  <a:pt x="26661" y="274241"/>
                </a:lnTo>
                <a:close/>
              </a:path>
              <a:path w="1198245" h="285750">
                <a:moveTo>
                  <a:pt x="56548" y="228866"/>
                </a:moveTo>
                <a:lnTo>
                  <a:pt x="33095" y="252233"/>
                </a:lnTo>
                <a:lnTo>
                  <a:pt x="40896" y="260023"/>
                </a:lnTo>
                <a:lnTo>
                  <a:pt x="64349" y="236655"/>
                </a:lnTo>
                <a:lnTo>
                  <a:pt x="56548" y="228866"/>
                </a:lnTo>
                <a:close/>
              </a:path>
              <a:path w="1198245" h="285750">
                <a:moveTo>
                  <a:pt x="87802" y="197708"/>
                </a:moveTo>
                <a:lnTo>
                  <a:pt x="64349" y="221073"/>
                </a:lnTo>
                <a:lnTo>
                  <a:pt x="72150" y="228866"/>
                </a:lnTo>
                <a:lnTo>
                  <a:pt x="95603" y="205496"/>
                </a:lnTo>
                <a:lnTo>
                  <a:pt x="87802" y="197708"/>
                </a:lnTo>
                <a:close/>
              </a:path>
              <a:path w="1198245" h="285750">
                <a:moveTo>
                  <a:pt x="119056" y="166549"/>
                </a:moveTo>
                <a:lnTo>
                  <a:pt x="95603" y="189919"/>
                </a:lnTo>
                <a:lnTo>
                  <a:pt x="103404" y="197708"/>
                </a:lnTo>
                <a:lnTo>
                  <a:pt x="126857" y="174337"/>
                </a:lnTo>
                <a:lnTo>
                  <a:pt x="119056" y="166549"/>
                </a:lnTo>
                <a:close/>
              </a:path>
              <a:path w="1198245" h="285750">
                <a:moveTo>
                  <a:pt x="143017" y="142628"/>
                </a:moveTo>
                <a:lnTo>
                  <a:pt x="126857" y="158760"/>
                </a:lnTo>
                <a:lnTo>
                  <a:pt x="134658" y="166549"/>
                </a:lnTo>
                <a:lnTo>
                  <a:pt x="154768" y="146522"/>
                </a:lnTo>
                <a:lnTo>
                  <a:pt x="146918" y="146522"/>
                </a:lnTo>
                <a:lnTo>
                  <a:pt x="143017" y="142628"/>
                </a:lnTo>
                <a:close/>
              </a:path>
              <a:path w="1198245" h="285750">
                <a:moveTo>
                  <a:pt x="146918" y="138733"/>
                </a:moveTo>
                <a:lnTo>
                  <a:pt x="143017" y="142628"/>
                </a:lnTo>
                <a:lnTo>
                  <a:pt x="146918" y="146522"/>
                </a:lnTo>
                <a:lnTo>
                  <a:pt x="150843" y="142628"/>
                </a:lnTo>
                <a:lnTo>
                  <a:pt x="146918" y="138733"/>
                </a:lnTo>
                <a:close/>
              </a:path>
              <a:path w="1198245" h="285750">
                <a:moveTo>
                  <a:pt x="150843" y="142628"/>
                </a:moveTo>
                <a:lnTo>
                  <a:pt x="146918" y="146522"/>
                </a:lnTo>
                <a:lnTo>
                  <a:pt x="154768" y="146522"/>
                </a:lnTo>
                <a:lnTo>
                  <a:pt x="150843" y="142628"/>
                </a:lnTo>
                <a:close/>
              </a:path>
              <a:path w="1198245" h="285750">
                <a:moveTo>
                  <a:pt x="154768" y="138733"/>
                </a:moveTo>
                <a:lnTo>
                  <a:pt x="146918" y="138733"/>
                </a:lnTo>
                <a:lnTo>
                  <a:pt x="150843" y="142628"/>
                </a:lnTo>
                <a:lnTo>
                  <a:pt x="154768" y="138733"/>
                </a:lnTo>
                <a:close/>
              </a:path>
              <a:path w="1198245" h="285750">
                <a:moveTo>
                  <a:pt x="131315" y="115368"/>
                </a:moveTo>
                <a:lnTo>
                  <a:pt x="123514" y="123156"/>
                </a:lnTo>
                <a:lnTo>
                  <a:pt x="143017" y="142628"/>
                </a:lnTo>
                <a:lnTo>
                  <a:pt x="146918" y="138733"/>
                </a:lnTo>
                <a:lnTo>
                  <a:pt x="154768" y="138733"/>
                </a:lnTo>
                <a:lnTo>
                  <a:pt x="131315" y="115368"/>
                </a:lnTo>
                <a:close/>
              </a:path>
              <a:path w="1198245" h="285750">
                <a:moveTo>
                  <a:pt x="100061" y="84209"/>
                </a:moveTo>
                <a:lnTo>
                  <a:pt x="92260" y="91998"/>
                </a:lnTo>
                <a:lnTo>
                  <a:pt x="115712" y="115368"/>
                </a:lnTo>
                <a:lnTo>
                  <a:pt x="123514" y="107575"/>
                </a:lnTo>
                <a:lnTo>
                  <a:pt x="100061" y="84209"/>
                </a:lnTo>
                <a:close/>
              </a:path>
              <a:path w="1198245" h="285750">
                <a:moveTo>
                  <a:pt x="68807" y="53050"/>
                </a:moveTo>
                <a:lnTo>
                  <a:pt x="61005" y="60839"/>
                </a:lnTo>
                <a:lnTo>
                  <a:pt x="84458" y="84209"/>
                </a:lnTo>
                <a:lnTo>
                  <a:pt x="92260" y="76421"/>
                </a:lnTo>
                <a:lnTo>
                  <a:pt x="68807" y="53050"/>
                </a:lnTo>
                <a:close/>
              </a:path>
              <a:path w="1198245" h="285750">
                <a:moveTo>
                  <a:pt x="37553" y="21891"/>
                </a:moveTo>
                <a:lnTo>
                  <a:pt x="29751" y="29680"/>
                </a:lnTo>
                <a:lnTo>
                  <a:pt x="53204" y="53050"/>
                </a:lnTo>
                <a:lnTo>
                  <a:pt x="61005" y="45262"/>
                </a:lnTo>
                <a:lnTo>
                  <a:pt x="37553" y="21891"/>
                </a:lnTo>
                <a:close/>
              </a:path>
              <a:path w="1198245" h="285750">
                <a:moveTo>
                  <a:pt x="28734" y="0"/>
                </a:moveTo>
                <a:lnTo>
                  <a:pt x="0" y="0"/>
                </a:lnTo>
                <a:lnTo>
                  <a:pt x="21950" y="21891"/>
                </a:lnTo>
                <a:lnTo>
                  <a:pt x="29751" y="14103"/>
                </a:lnTo>
                <a:lnTo>
                  <a:pt x="26661" y="11015"/>
                </a:lnTo>
                <a:lnTo>
                  <a:pt x="13325" y="11015"/>
                </a:lnTo>
                <a:lnTo>
                  <a:pt x="17250" y="1613"/>
                </a:lnTo>
                <a:lnTo>
                  <a:pt x="28734" y="1613"/>
                </a:lnTo>
                <a:lnTo>
                  <a:pt x="28734" y="0"/>
                </a:lnTo>
                <a:close/>
              </a:path>
              <a:path w="1198245" h="285750">
                <a:moveTo>
                  <a:pt x="17250" y="1613"/>
                </a:moveTo>
                <a:lnTo>
                  <a:pt x="13325" y="11015"/>
                </a:lnTo>
                <a:lnTo>
                  <a:pt x="26661" y="11015"/>
                </a:lnTo>
                <a:lnTo>
                  <a:pt x="17250" y="1613"/>
                </a:lnTo>
                <a:close/>
              </a:path>
              <a:path w="1198245" h="285750">
                <a:moveTo>
                  <a:pt x="28734" y="1613"/>
                </a:moveTo>
                <a:lnTo>
                  <a:pt x="17250" y="1613"/>
                </a:lnTo>
                <a:lnTo>
                  <a:pt x="26661" y="11015"/>
                </a:lnTo>
                <a:lnTo>
                  <a:pt x="28734" y="11015"/>
                </a:lnTo>
                <a:lnTo>
                  <a:pt x="28734" y="1613"/>
                </a:lnTo>
                <a:close/>
              </a:path>
              <a:path w="1198245" h="285750">
                <a:moveTo>
                  <a:pt x="72926" y="0"/>
                </a:moveTo>
                <a:lnTo>
                  <a:pt x="39782" y="0"/>
                </a:lnTo>
                <a:lnTo>
                  <a:pt x="39782" y="11015"/>
                </a:lnTo>
                <a:lnTo>
                  <a:pt x="72926" y="11015"/>
                </a:lnTo>
                <a:lnTo>
                  <a:pt x="72926" y="0"/>
                </a:lnTo>
                <a:close/>
              </a:path>
              <a:path w="1198245" h="285750">
                <a:moveTo>
                  <a:pt x="117117" y="0"/>
                </a:moveTo>
                <a:lnTo>
                  <a:pt x="83974" y="0"/>
                </a:lnTo>
                <a:lnTo>
                  <a:pt x="83974" y="11015"/>
                </a:lnTo>
                <a:lnTo>
                  <a:pt x="117117" y="11015"/>
                </a:lnTo>
                <a:lnTo>
                  <a:pt x="117117" y="0"/>
                </a:lnTo>
                <a:close/>
              </a:path>
              <a:path w="1198245" h="285750">
                <a:moveTo>
                  <a:pt x="161309" y="0"/>
                </a:moveTo>
                <a:lnTo>
                  <a:pt x="128165" y="0"/>
                </a:lnTo>
                <a:lnTo>
                  <a:pt x="128165" y="11015"/>
                </a:lnTo>
                <a:lnTo>
                  <a:pt x="161309" y="11015"/>
                </a:lnTo>
                <a:lnTo>
                  <a:pt x="161309" y="0"/>
                </a:lnTo>
                <a:close/>
              </a:path>
              <a:path w="1198245" h="285750">
                <a:moveTo>
                  <a:pt x="205501" y="0"/>
                </a:moveTo>
                <a:lnTo>
                  <a:pt x="172357" y="0"/>
                </a:lnTo>
                <a:lnTo>
                  <a:pt x="172357" y="11015"/>
                </a:lnTo>
                <a:lnTo>
                  <a:pt x="205501" y="11015"/>
                </a:lnTo>
                <a:lnTo>
                  <a:pt x="205501" y="0"/>
                </a:lnTo>
                <a:close/>
              </a:path>
              <a:path w="1198245" h="285750">
                <a:moveTo>
                  <a:pt x="249693" y="0"/>
                </a:moveTo>
                <a:lnTo>
                  <a:pt x="216549" y="0"/>
                </a:lnTo>
                <a:lnTo>
                  <a:pt x="216549" y="11015"/>
                </a:lnTo>
                <a:lnTo>
                  <a:pt x="249693" y="11015"/>
                </a:lnTo>
                <a:lnTo>
                  <a:pt x="249693" y="0"/>
                </a:lnTo>
                <a:close/>
              </a:path>
              <a:path w="1198245" h="285750">
                <a:moveTo>
                  <a:pt x="293885" y="0"/>
                </a:moveTo>
                <a:lnTo>
                  <a:pt x="260741" y="0"/>
                </a:lnTo>
                <a:lnTo>
                  <a:pt x="260741" y="11015"/>
                </a:lnTo>
                <a:lnTo>
                  <a:pt x="293885" y="11015"/>
                </a:lnTo>
                <a:lnTo>
                  <a:pt x="293885" y="0"/>
                </a:lnTo>
                <a:close/>
              </a:path>
              <a:path w="1198245" h="285750">
                <a:moveTo>
                  <a:pt x="338076" y="0"/>
                </a:moveTo>
                <a:lnTo>
                  <a:pt x="304932" y="0"/>
                </a:lnTo>
                <a:lnTo>
                  <a:pt x="304932" y="11015"/>
                </a:lnTo>
                <a:lnTo>
                  <a:pt x="338076" y="11015"/>
                </a:lnTo>
                <a:lnTo>
                  <a:pt x="338076" y="0"/>
                </a:lnTo>
                <a:close/>
              </a:path>
              <a:path w="1198245" h="285750">
                <a:moveTo>
                  <a:pt x="382268" y="0"/>
                </a:moveTo>
                <a:lnTo>
                  <a:pt x="349124" y="0"/>
                </a:lnTo>
                <a:lnTo>
                  <a:pt x="349124" y="11015"/>
                </a:lnTo>
                <a:lnTo>
                  <a:pt x="382268" y="11015"/>
                </a:lnTo>
                <a:lnTo>
                  <a:pt x="382268" y="0"/>
                </a:lnTo>
                <a:close/>
              </a:path>
              <a:path w="1198245" h="285750">
                <a:moveTo>
                  <a:pt x="426460" y="0"/>
                </a:moveTo>
                <a:lnTo>
                  <a:pt x="393316" y="0"/>
                </a:lnTo>
                <a:lnTo>
                  <a:pt x="393316" y="11015"/>
                </a:lnTo>
                <a:lnTo>
                  <a:pt x="426460" y="11015"/>
                </a:lnTo>
                <a:lnTo>
                  <a:pt x="426460" y="0"/>
                </a:lnTo>
                <a:close/>
              </a:path>
              <a:path w="1198245" h="285750">
                <a:moveTo>
                  <a:pt x="470652" y="0"/>
                </a:moveTo>
                <a:lnTo>
                  <a:pt x="437508" y="0"/>
                </a:lnTo>
                <a:lnTo>
                  <a:pt x="437508" y="11015"/>
                </a:lnTo>
                <a:lnTo>
                  <a:pt x="470652" y="11015"/>
                </a:lnTo>
                <a:lnTo>
                  <a:pt x="470652" y="0"/>
                </a:lnTo>
                <a:close/>
              </a:path>
              <a:path w="1198245" h="285750">
                <a:moveTo>
                  <a:pt x="514843" y="0"/>
                </a:moveTo>
                <a:lnTo>
                  <a:pt x="481700" y="0"/>
                </a:lnTo>
                <a:lnTo>
                  <a:pt x="481700" y="11015"/>
                </a:lnTo>
                <a:lnTo>
                  <a:pt x="514843" y="11015"/>
                </a:lnTo>
                <a:lnTo>
                  <a:pt x="514843" y="0"/>
                </a:lnTo>
                <a:close/>
              </a:path>
              <a:path w="1198245" h="285750">
                <a:moveTo>
                  <a:pt x="559035" y="0"/>
                </a:moveTo>
                <a:lnTo>
                  <a:pt x="525891" y="0"/>
                </a:lnTo>
                <a:lnTo>
                  <a:pt x="525891" y="11015"/>
                </a:lnTo>
                <a:lnTo>
                  <a:pt x="559035" y="11015"/>
                </a:lnTo>
                <a:lnTo>
                  <a:pt x="559035" y="0"/>
                </a:lnTo>
                <a:close/>
              </a:path>
              <a:path w="1198245" h="285750">
                <a:moveTo>
                  <a:pt x="603227" y="0"/>
                </a:moveTo>
                <a:lnTo>
                  <a:pt x="570083" y="0"/>
                </a:lnTo>
                <a:lnTo>
                  <a:pt x="570083" y="11015"/>
                </a:lnTo>
                <a:lnTo>
                  <a:pt x="603227" y="11015"/>
                </a:lnTo>
                <a:lnTo>
                  <a:pt x="603227" y="0"/>
                </a:lnTo>
                <a:close/>
              </a:path>
              <a:path w="1198245" h="285750">
                <a:moveTo>
                  <a:pt x="647419" y="0"/>
                </a:moveTo>
                <a:lnTo>
                  <a:pt x="614275" y="0"/>
                </a:lnTo>
                <a:lnTo>
                  <a:pt x="614275" y="11015"/>
                </a:lnTo>
                <a:lnTo>
                  <a:pt x="647419" y="11015"/>
                </a:lnTo>
                <a:lnTo>
                  <a:pt x="647419" y="0"/>
                </a:lnTo>
                <a:close/>
              </a:path>
              <a:path w="1198245" h="285750">
                <a:moveTo>
                  <a:pt x="691611" y="0"/>
                </a:moveTo>
                <a:lnTo>
                  <a:pt x="658467" y="0"/>
                </a:lnTo>
                <a:lnTo>
                  <a:pt x="658467" y="11015"/>
                </a:lnTo>
                <a:lnTo>
                  <a:pt x="691611" y="11015"/>
                </a:lnTo>
                <a:lnTo>
                  <a:pt x="691611" y="0"/>
                </a:lnTo>
                <a:close/>
              </a:path>
              <a:path w="1198245" h="285750">
                <a:moveTo>
                  <a:pt x="735802" y="0"/>
                </a:moveTo>
                <a:lnTo>
                  <a:pt x="702659" y="0"/>
                </a:lnTo>
                <a:lnTo>
                  <a:pt x="702659" y="11015"/>
                </a:lnTo>
                <a:lnTo>
                  <a:pt x="735802" y="11015"/>
                </a:lnTo>
                <a:lnTo>
                  <a:pt x="735802" y="0"/>
                </a:lnTo>
                <a:close/>
              </a:path>
              <a:path w="1198245" h="285750">
                <a:moveTo>
                  <a:pt x="779994" y="0"/>
                </a:moveTo>
                <a:lnTo>
                  <a:pt x="746850" y="0"/>
                </a:lnTo>
                <a:lnTo>
                  <a:pt x="746850" y="11015"/>
                </a:lnTo>
                <a:lnTo>
                  <a:pt x="779994" y="11015"/>
                </a:lnTo>
                <a:lnTo>
                  <a:pt x="779994" y="0"/>
                </a:lnTo>
                <a:close/>
              </a:path>
              <a:path w="1198245" h="285750">
                <a:moveTo>
                  <a:pt x="824186" y="0"/>
                </a:moveTo>
                <a:lnTo>
                  <a:pt x="791042" y="0"/>
                </a:lnTo>
                <a:lnTo>
                  <a:pt x="791042" y="11015"/>
                </a:lnTo>
                <a:lnTo>
                  <a:pt x="824186" y="11015"/>
                </a:lnTo>
                <a:lnTo>
                  <a:pt x="824186" y="0"/>
                </a:lnTo>
                <a:close/>
              </a:path>
              <a:path w="1198245" h="285750">
                <a:moveTo>
                  <a:pt x="868378" y="0"/>
                </a:moveTo>
                <a:lnTo>
                  <a:pt x="835234" y="0"/>
                </a:lnTo>
                <a:lnTo>
                  <a:pt x="835234" y="11015"/>
                </a:lnTo>
                <a:lnTo>
                  <a:pt x="868378" y="11015"/>
                </a:lnTo>
                <a:lnTo>
                  <a:pt x="868378" y="0"/>
                </a:lnTo>
                <a:close/>
              </a:path>
              <a:path w="1198245" h="285750">
                <a:moveTo>
                  <a:pt x="912569" y="0"/>
                </a:moveTo>
                <a:lnTo>
                  <a:pt x="879426" y="0"/>
                </a:lnTo>
                <a:lnTo>
                  <a:pt x="879426" y="11015"/>
                </a:lnTo>
                <a:lnTo>
                  <a:pt x="912569" y="11015"/>
                </a:lnTo>
                <a:lnTo>
                  <a:pt x="912569" y="0"/>
                </a:lnTo>
                <a:close/>
              </a:path>
              <a:path w="1198245" h="285750">
                <a:moveTo>
                  <a:pt x="956761" y="0"/>
                </a:moveTo>
                <a:lnTo>
                  <a:pt x="923617" y="0"/>
                </a:lnTo>
                <a:lnTo>
                  <a:pt x="923617" y="11015"/>
                </a:lnTo>
                <a:lnTo>
                  <a:pt x="956761" y="11015"/>
                </a:lnTo>
                <a:lnTo>
                  <a:pt x="956761" y="0"/>
                </a:lnTo>
                <a:close/>
              </a:path>
              <a:path w="1198245" h="285750">
                <a:moveTo>
                  <a:pt x="1000953" y="0"/>
                </a:moveTo>
                <a:lnTo>
                  <a:pt x="967809" y="0"/>
                </a:lnTo>
                <a:lnTo>
                  <a:pt x="967809" y="11015"/>
                </a:lnTo>
                <a:lnTo>
                  <a:pt x="1000953" y="11015"/>
                </a:lnTo>
                <a:lnTo>
                  <a:pt x="1000953" y="0"/>
                </a:lnTo>
                <a:close/>
              </a:path>
              <a:path w="1198245" h="285750">
                <a:moveTo>
                  <a:pt x="1045145" y="0"/>
                </a:moveTo>
                <a:lnTo>
                  <a:pt x="1012001" y="0"/>
                </a:lnTo>
                <a:lnTo>
                  <a:pt x="1012001" y="11015"/>
                </a:lnTo>
                <a:lnTo>
                  <a:pt x="1045145" y="11015"/>
                </a:lnTo>
                <a:lnTo>
                  <a:pt x="1045145" y="0"/>
                </a:lnTo>
                <a:close/>
              </a:path>
              <a:path w="1198245" h="285750">
                <a:moveTo>
                  <a:pt x="1066027" y="274241"/>
                </a:moveTo>
                <a:lnTo>
                  <a:pt x="1052704" y="274241"/>
                </a:lnTo>
                <a:lnTo>
                  <a:pt x="1051493" y="274739"/>
                </a:lnTo>
                <a:lnTo>
                  <a:pt x="1051493" y="285257"/>
                </a:lnTo>
                <a:lnTo>
                  <a:pt x="1054981" y="285257"/>
                </a:lnTo>
                <a:lnTo>
                  <a:pt x="1066027" y="274241"/>
                </a:lnTo>
                <a:close/>
              </a:path>
              <a:path w="1198245" h="285750">
                <a:moveTo>
                  <a:pt x="1071359" y="253353"/>
                </a:moveTo>
                <a:lnTo>
                  <a:pt x="1048779" y="275854"/>
                </a:lnTo>
                <a:lnTo>
                  <a:pt x="1051493" y="274739"/>
                </a:lnTo>
                <a:lnTo>
                  <a:pt x="1051493" y="274241"/>
                </a:lnTo>
                <a:lnTo>
                  <a:pt x="1066027" y="274241"/>
                </a:lnTo>
                <a:lnTo>
                  <a:pt x="1079161" y="261143"/>
                </a:lnTo>
                <a:lnTo>
                  <a:pt x="1071359" y="253353"/>
                </a:lnTo>
                <a:close/>
              </a:path>
              <a:path w="1198245" h="285750">
                <a:moveTo>
                  <a:pt x="1052704" y="274241"/>
                </a:moveTo>
                <a:lnTo>
                  <a:pt x="1051493" y="274241"/>
                </a:lnTo>
                <a:lnTo>
                  <a:pt x="1051493" y="274739"/>
                </a:lnTo>
                <a:lnTo>
                  <a:pt x="1052704" y="274241"/>
                </a:lnTo>
                <a:close/>
              </a:path>
              <a:path w="1198245" h="285750">
                <a:moveTo>
                  <a:pt x="1102614" y="222194"/>
                </a:moveTo>
                <a:lnTo>
                  <a:pt x="1079161" y="245564"/>
                </a:lnTo>
                <a:lnTo>
                  <a:pt x="1087011" y="253353"/>
                </a:lnTo>
                <a:lnTo>
                  <a:pt x="1110415" y="229982"/>
                </a:lnTo>
                <a:lnTo>
                  <a:pt x="1102614" y="222194"/>
                </a:lnTo>
                <a:close/>
              </a:path>
              <a:path w="1198245" h="285750">
                <a:moveTo>
                  <a:pt x="1133868" y="191035"/>
                </a:moveTo>
                <a:lnTo>
                  <a:pt x="1110415" y="214405"/>
                </a:lnTo>
                <a:lnTo>
                  <a:pt x="1118216" y="222194"/>
                </a:lnTo>
                <a:lnTo>
                  <a:pt x="1141669" y="198828"/>
                </a:lnTo>
                <a:lnTo>
                  <a:pt x="1133868" y="191035"/>
                </a:lnTo>
                <a:close/>
              </a:path>
              <a:path w="1198245" h="285750">
                <a:moveTo>
                  <a:pt x="1165122" y="159881"/>
                </a:moveTo>
                <a:lnTo>
                  <a:pt x="1141669" y="183247"/>
                </a:lnTo>
                <a:lnTo>
                  <a:pt x="1149470" y="191035"/>
                </a:lnTo>
                <a:lnTo>
                  <a:pt x="1172923" y="167670"/>
                </a:lnTo>
                <a:lnTo>
                  <a:pt x="1165122" y="159881"/>
                </a:lnTo>
                <a:close/>
              </a:path>
              <a:path w="1198245" h="285750">
                <a:moveTo>
                  <a:pt x="1182396" y="142629"/>
                </a:moveTo>
                <a:lnTo>
                  <a:pt x="1172923" y="152088"/>
                </a:lnTo>
                <a:lnTo>
                  <a:pt x="1180724" y="159881"/>
                </a:lnTo>
                <a:lnTo>
                  <a:pt x="1194119" y="146522"/>
                </a:lnTo>
                <a:lnTo>
                  <a:pt x="1186297" y="146522"/>
                </a:lnTo>
                <a:lnTo>
                  <a:pt x="1182396" y="142629"/>
                </a:lnTo>
                <a:close/>
              </a:path>
              <a:path w="1198245" h="285750">
                <a:moveTo>
                  <a:pt x="1186297" y="138733"/>
                </a:moveTo>
                <a:lnTo>
                  <a:pt x="1182396" y="142629"/>
                </a:lnTo>
                <a:lnTo>
                  <a:pt x="1186297" y="146522"/>
                </a:lnTo>
                <a:lnTo>
                  <a:pt x="1186297" y="138733"/>
                </a:lnTo>
                <a:close/>
              </a:path>
              <a:path w="1198245" h="285750">
                <a:moveTo>
                  <a:pt x="1194115" y="138733"/>
                </a:moveTo>
                <a:lnTo>
                  <a:pt x="1186297" y="138733"/>
                </a:lnTo>
                <a:lnTo>
                  <a:pt x="1186297" y="146522"/>
                </a:lnTo>
                <a:lnTo>
                  <a:pt x="1194119" y="146522"/>
                </a:lnTo>
                <a:lnTo>
                  <a:pt x="1198023" y="142628"/>
                </a:lnTo>
                <a:lnTo>
                  <a:pt x="1194115" y="138733"/>
                </a:lnTo>
                <a:close/>
              </a:path>
              <a:path w="1198245" h="285750">
                <a:moveTo>
                  <a:pt x="1184068" y="128722"/>
                </a:moveTo>
                <a:lnTo>
                  <a:pt x="1176266" y="136511"/>
                </a:lnTo>
                <a:lnTo>
                  <a:pt x="1182397" y="142628"/>
                </a:lnTo>
                <a:lnTo>
                  <a:pt x="1186297" y="138733"/>
                </a:lnTo>
                <a:lnTo>
                  <a:pt x="1194115" y="138733"/>
                </a:lnTo>
                <a:lnTo>
                  <a:pt x="1184068" y="128722"/>
                </a:lnTo>
                <a:close/>
              </a:path>
              <a:path w="1198245" h="285750">
                <a:moveTo>
                  <a:pt x="1152814" y="97563"/>
                </a:moveTo>
                <a:lnTo>
                  <a:pt x="1145012" y="105352"/>
                </a:lnTo>
                <a:lnTo>
                  <a:pt x="1168465" y="128722"/>
                </a:lnTo>
                <a:lnTo>
                  <a:pt x="1176266" y="120934"/>
                </a:lnTo>
                <a:lnTo>
                  <a:pt x="1152814" y="97563"/>
                </a:lnTo>
                <a:close/>
              </a:path>
              <a:path w="1198245" h="285750">
                <a:moveTo>
                  <a:pt x="1121608" y="66405"/>
                </a:moveTo>
                <a:lnTo>
                  <a:pt x="1113758" y="74193"/>
                </a:lnTo>
                <a:lnTo>
                  <a:pt x="1137211" y="97563"/>
                </a:lnTo>
                <a:lnTo>
                  <a:pt x="1145012" y="89775"/>
                </a:lnTo>
                <a:lnTo>
                  <a:pt x="1121608" y="66405"/>
                </a:lnTo>
                <a:close/>
              </a:path>
              <a:path w="1198245" h="285750">
                <a:moveTo>
                  <a:pt x="1090354" y="35246"/>
                </a:moveTo>
                <a:lnTo>
                  <a:pt x="1082504" y="43034"/>
                </a:lnTo>
                <a:lnTo>
                  <a:pt x="1105957" y="66405"/>
                </a:lnTo>
                <a:lnTo>
                  <a:pt x="1113758" y="58616"/>
                </a:lnTo>
                <a:lnTo>
                  <a:pt x="1090354" y="35246"/>
                </a:lnTo>
                <a:close/>
              </a:path>
              <a:path w="1198245" h="285750">
                <a:moveTo>
                  <a:pt x="1059100" y="4087"/>
                </a:moveTo>
                <a:lnTo>
                  <a:pt x="1051299" y="11880"/>
                </a:lnTo>
                <a:lnTo>
                  <a:pt x="1074703" y="35246"/>
                </a:lnTo>
                <a:lnTo>
                  <a:pt x="1082504" y="27457"/>
                </a:lnTo>
                <a:lnTo>
                  <a:pt x="1059100" y="4087"/>
                </a:lnTo>
                <a:close/>
              </a:path>
              <a:path w="1198245" h="285750">
                <a:moveTo>
                  <a:pt x="1040445" y="274241"/>
                </a:moveTo>
                <a:lnTo>
                  <a:pt x="1007301" y="274241"/>
                </a:lnTo>
                <a:lnTo>
                  <a:pt x="1007301" y="285257"/>
                </a:lnTo>
                <a:lnTo>
                  <a:pt x="1040445" y="285257"/>
                </a:lnTo>
                <a:lnTo>
                  <a:pt x="1040445" y="274241"/>
                </a:lnTo>
                <a:close/>
              </a:path>
              <a:path w="1198245" h="285750">
                <a:moveTo>
                  <a:pt x="996253" y="274241"/>
                </a:moveTo>
                <a:lnTo>
                  <a:pt x="963109" y="274241"/>
                </a:lnTo>
                <a:lnTo>
                  <a:pt x="963109" y="285257"/>
                </a:lnTo>
                <a:lnTo>
                  <a:pt x="996253" y="285257"/>
                </a:lnTo>
                <a:lnTo>
                  <a:pt x="996253" y="274241"/>
                </a:lnTo>
                <a:close/>
              </a:path>
              <a:path w="1198245" h="285750">
                <a:moveTo>
                  <a:pt x="952061" y="274241"/>
                </a:moveTo>
                <a:lnTo>
                  <a:pt x="918917" y="274241"/>
                </a:lnTo>
                <a:lnTo>
                  <a:pt x="918917" y="285257"/>
                </a:lnTo>
                <a:lnTo>
                  <a:pt x="952061" y="285257"/>
                </a:lnTo>
                <a:lnTo>
                  <a:pt x="952061" y="274241"/>
                </a:lnTo>
                <a:close/>
              </a:path>
              <a:path w="1198245" h="285750">
                <a:moveTo>
                  <a:pt x="907869" y="274241"/>
                </a:moveTo>
                <a:lnTo>
                  <a:pt x="874725" y="274241"/>
                </a:lnTo>
                <a:lnTo>
                  <a:pt x="874725" y="285257"/>
                </a:lnTo>
                <a:lnTo>
                  <a:pt x="907869" y="285257"/>
                </a:lnTo>
                <a:lnTo>
                  <a:pt x="907869" y="274241"/>
                </a:lnTo>
                <a:close/>
              </a:path>
              <a:path w="1198245" h="285750">
                <a:moveTo>
                  <a:pt x="863677" y="274241"/>
                </a:moveTo>
                <a:lnTo>
                  <a:pt x="830534" y="274241"/>
                </a:lnTo>
                <a:lnTo>
                  <a:pt x="830534" y="285257"/>
                </a:lnTo>
                <a:lnTo>
                  <a:pt x="863677" y="285257"/>
                </a:lnTo>
                <a:lnTo>
                  <a:pt x="863677" y="274241"/>
                </a:lnTo>
                <a:close/>
              </a:path>
              <a:path w="1198245" h="285750">
                <a:moveTo>
                  <a:pt x="819486" y="274241"/>
                </a:moveTo>
                <a:lnTo>
                  <a:pt x="786342" y="274241"/>
                </a:lnTo>
                <a:lnTo>
                  <a:pt x="786342" y="285257"/>
                </a:lnTo>
                <a:lnTo>
                  <a:pt x="819486" y="285257"/>
                </a:lnTo>
                <a:lnTo>
                  <a:pt x="819486" y="274241"/>
                </a:lnTo>
                <a:close/>
              </a:path>
              <a:path w="1198245" h="285750">
                <a:moveTo>
                  <a:pt x="775294" y="274241"/>
                </a:moveTo>
                <a:lnTo>
                  <a:pt x="742150" y="274241"/>
                </a:lnTo>
                <a:lnTo>
                  <a:pt x="742150" y="285257"/>
                </a:lnTo>
                <a:lnTo>
                  <a:pt x="775294" y="285257"/>
                </a:lnTo>
                <a:lnTo>
                  <a:pt x="775294" y="274241"/>
                </a:lnTo>
                <a:close/>
              </a:path>
              <a:path w="1198245" h="285750">
                <a:moveTo>
                  <a:pt x="731102" y="274241"/>
                </a:moveTo>
                <a:lnTo>
                  <a:pt x="697958" y="274241"/>
                </a:lnTo>
                <a:lnTo>
                  <a:pt x="697958" y="285257"/>
                </a:lnTo>
                <a:lnTo>
                  <a:pt x="731102" y="285257"/>
                </a:lnTo>
                <a:lnTo>
                  <a:pt x="731102" y="274241"/>
                </a:lnTo>
                <a:close/>
              </a:path>
              <a:path w="1198245" h="285750">
                <a:moveTo>
                  <a:pt x="686910" y="274241"/>
                </a:moveTo>
                <a:lnTo>
                  <a:pt x="653767" y="274241"/>
                </a:lnTo>
                <a:lnTo>
                  <a:pt x="653767" y="285257"/>
                </a:lnTo>
                <a:lnTo>
                  <a:pt x="686910" y="285257"/>
                </a:lnTo>
                <a:lnTo>
                  <a:pt x="686910" y="274241"/>
                </a:lnTo>
                <a:close/>
              </a:path>
              <a:path w="1198245" h="285750">
                <a:moveTo>
                  <a:pt x="642719" y="274241"/>
                </a:moveTo>
                <a:lnTo>
                  <a:pt x="609575" y="274241"/>
                </a:lnTo>
                <a:lnTo>
                  <a:pt x="609575" y="285257"/>
                </a:lnTo>
                <a:lnTo>
                  <a:pt x="642719" y="285257"/>
                </a:lnTo>
                <a:lnTo>
                  <a:pt x="642719" y="274241"/>
                </a:lnTo>
                <a:close/>
              </a:path>
              <a:path w="1198245" h="285750">
                <a:moveTo>
                  <a:pt x="598527" y="274241"/>
                </a:moveTo>
                <a:lnTo>
                  <a:pt x="565383" y="274241"/>
                </a:lnTo>
                <a:lnTo>
                  <a:pt x="565383" y="285257"/>
                </a:lnTo>
                <a:lnTo>
                  <a:pt x="598527" y="285257"/>
                </a:lnTo>
                <a:lnTo>
                  <a:pt x="598527" y="274241"/>
                </a:lnTo>
                <a:close/>
              </a:path>
              <a:path w="1198245" h="285750">
                <a:moveTo>
                  <a:pt x="554335" y="274241"/>
                </a:moveTo>
                <a:lnTo>
                  <a:pt x="521191" y="274241"/>
                </a:lnTo>
                <a:lnTo>
                  <a:pt x="521191" y="285257"/>
                </a:lnTo>
                <a:lnTo>
                  <a:pt x="554335" y="285257"/>
                </a:lnTo>
                <a:lnTo>
                  <a:pt x="554335" y="274241"/>
                </a:lnTo>
                <a:close/>
              </a:path>
              <a:path w="1198245" h="285750">
                <a:moveTo>
                  <a:pt x="510143" y="274241"/>
                </a:moveTo>
                <a:lnTo>
                  <a:pt x="476999" y="274241"/>
                </a:lnTo>
                <a:lnTo>
                  <a:pt x="476999" y="285257"/>
                </a:lnTo>
                <a:lnTo>
                  <a:pt x="510143" y="285257"/>
                </a:lnTo>
                <a:lnTo>
                  <a:pt x="510143" y="274241"/>
                </a:lnTo>
                <a:close/>
              </a:path>
              <a:path w="1198245" h="285750">
                <a:moveTo>
                  <a:pt x="465951" y="274241"/>
                </a:moveTo>
                <a:lnTo>
                  <a:pt x="432808" y="274241"/>
                </a:lnTo>
                <a:lnTo>
                  <a:pt x="432808" y="285257"/>
                </a:lnTo>
                <a:lnTo>
                  <a:pt x="465951" y="285257"/>
                </a:lnTo>
                <a:lnTo>
                  <a:pt x="465951" y="274241"/>
                </a:lnTo>
                <a:close/>
              </a:path>
              <a:path w="1198245" h="285750">
                <a:moveTo>
                  <a:pt x="421760" y="274241"/>
                </a:moveTo>
                <a:lnTo>
                  <a:pt x="388616" y="274241"/>
                </a:lnTo>
                <a:lnTo>
                  <a:pt x="388616" y="285257"/>
                </a:lnTo>
                <a:lnTo>
                  <a:pt x="421760" y="285257"/>
                </a:lnTo>
                <a:lnTo>
                  <a:pt x="421760" y="274241"/>
                </a:lnTo>
                <a:close/>
              </a:path>
              <a:path w="1198245" h="285750">
                <a:moveTo>
                  <a:pt x="377568" y="274241"/>
                </a:moveTo>
                <a:lnTo>
                  <a:pt x="344424" y="274241"/>
                </a:lnTo>
                <a:lnTo>
                  <a:pt x="344424" y="285257"/>
                </a:lnTo>
                <a:lnTo>
                  <a:pt x="377568" y="285257"/>
                </a:lnTo>
                <a:lnTo>
                  <a:pt x="377568" y="274241"/>
                </a:lnTo>
                <a:close/>
              </a:path>
              <a:path w="1198245" h="285750">
                <a:moveTo>
                  <a:pt x="333376" y="274241"/>
                </a:moveTo>
                <a:lnTo>
                  <a:pt x="300232" y="274241"/>
                </a:lnTo>
                <a:lnTo>
                  <a:pt x="300232" y="285257"/>
                </a:lnTo>
                <a:lnTo>
                  <a:pt x="333376" y="285257"/>
                </a:lnTo>
                <a:lnTo>
                  <a:pt x="333376" y="274241"/>
                </a:lnTo>
                <a:close/>
              </a:path>
              <a:path w="1198245" h="285750">
                <a:moveTo>
                  <a:pt x="289184" y="274241"/>
                </a:moveTo>
                <a:lnTo>
                  <a:pt x="256040" y="274241"/>
                </a:lnTo>
                <a:lnTo>
                  <a:pt x="256040" y="285257"/>
                </a:lnTo>
                <a:lnTo>
                  <a:pt x="289184" y="285257"/>
                </a:lnTo>
                <a:lnTo>
                  <a:pt x="289184" y="274241"/>
                </a:lnTo>
                <a:close/>
              </a:path>
              <a:path w="1198245" h="285750">
                <a:moveTo>
                  <a:pt x="244993" y="274241"/>
                </a:moveTo>
                <a:lnTo>
                  <a:pt x="211849" y="274241"/>
                </a:lnTo>
                <a:lnTo>
                  <a:pt x="211849" y="285257"/>
                </a:lnTo>
                <a:lnTo>
                  <a:pt x="244993" y="285257"/>
                </a:lnTo>
                <a:lnTo>
                  <a:pt x="244993" y="274241"/>
                </a:lnTo>
                <a:close/>
              </a:path>
              <a:path w="1198245" h="285750">
                <a:moveTo>
                  <a:pt x="200801" y="274241"/>
                </a:moveTo>
                <a:lnTo>
                  <a:pt x="167657" y="274241"/>
                </a:lnTo>
                <a:lnTo>
                  <a:pt x="167657" y="285257"/>
                </a:lnTo>
                <a:lnTo>
                  <a:pt x="200801" y="285257"/>
                </a:lnTo>
                <a:lnTo>
                  <a:pt x="200801" y="274241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298121" y="161548"/>
            <a:ext cx="105813" cy="1055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323210" y="167757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4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173841" y="6555545"/>
            <a:ext cx="2571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81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575" y="166496"/>
            <a:ext cx="64757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Ciclo </a:t>
            </a:r>
            <a:r>
              <a:rPr spc="-5" dirty="0"/>
              <a:t>di </a:t>
            </a:r>
            <a:r>
              <a:rPr dirty="0"/>
              <a:t>programmazione, gestione e</a:t>
            </a:r>
            <a:r>
              <a:rPr spc="-105" dirty="0"/>
              <a:t> </a:t>
            </a:r>
            <a:r>
              <a:rPr dirty="0"/>
              <a:t>rendicontazione</a:t>
            </a:r>
          </a:p>
        </p:txBody>
      </p:sp>
      <p:sp>
        <p:nvSpPr>
          <p:cNvPr id="7" name="object 7"/>
          <p:cNvSpPr/>
          <p:nvPr/>
        </p:nvSpPr>
        <p:spPr>
          <a:xfrm>
            <a:off x="2031492" y="3083051"/>
            <a:ext cx="2970276" cy="7360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63495" y="3115055"/>
            <a:ext cx="2856230" cy="622300"/>
          </a:xfrm>
          <a:custGeom>
            <a:avLst/>
            <a:gdLst/>
            <a:ahLst/>
            <a:cxnLst/>
            <a:rect l="l" t="t" r="r" b="b"/>
            <a:pathLst>
              <a:path w="2856229" h="622300">
                <a:moveTo>
                  <a:pt x="2545080" y="0"/>
                </a:moveTo>
                <a:lnTo>
                  <a:pt x="0" y="0"/>
                </a:lnTo>
                <a:lnTo>
                  <a:pt x="0" y="621792"/>
                </a:lnTo>
                <a:lnTo>
                  <a:pt x="2545080" y="621792"/>
                </a:lnTo>
                <a:lnTo>
                  <a:pt x="2855976" y="310896"/>
                </a:lnTo>
                <a:lnTo>
                  <a:pt x="25450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63495" y="3115055"/>
            <a:ext cx="2856230" cy="622300"/>
          </a:xfrm>
          <a:custGeom>
            <a:avLst/>
            <a:gdLst/>
            <a:ahLst/>
            <a:cxnLst/>
            <a:rect l="l" t="t" r="r" b="b"/>
            <a:pathLst>
              <a:path w="2856229" h="622300">
                <a:moveTo>
                  <a:pt x="0" y="0"/>
                </a:moveTo>
                <a:lnTo>
                  <a:pt x="2545080" y="0"/>
                </a:lnTo>
                <a:lnTo>
                  <a:pt x="2855976" y="310896"/>
                </a:lnTo>
                <a:lnTo>
                  <a:pt x="2545080" y="621792"/>
                </a:lnTo>
                <a:lnTo>
                  <a:pt x="0" y="62179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677795" y="3301110"/>
            <a:ext cx="14712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BEBEBE"/>
                </a:solidFill>
                <a:latin typeface="Arial"/>
                <a:cs typeface="Arial"/>
              </a:rPr>
              <a:t>Programmazione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57928" y="3083051"/>
            <a:ext cx="2982468" cy="7360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99076" y="3115055"/>
            <a:ext cx="2857500" cy="622300"/>
          </a:xfrm>
          <a:custGeom>
            <a:avLst/>
            <a:gdLst/>
            <a:ahLst/>
            <a:cxnLst/>
            <a:rect l="l" t="t" r="r" b="b"/>
            <a:pathLst>
              <a:path w="2857500" h="622300">
                <a:moveTo>
                  <a:pt x="2546604" y="0"/>
                </a:moveTo>
                <a:lnTo>
                  <a:pt x="0" y="0"/>
                </a:lnTo>
                <a:lnTo>
                  <a:pt x="310896" y="310896"/>
                </a:lnTo>
                <a:lnTo>
                  <a:pt x="0" y="621792"/>
                </a:lnTo>
                <a:lnTo>
                  <a:pt x="2546604" y="621792"/>
                </a:lnTo>
                <a:lnTo>
                  <a:pt x="2857500" y="310896"/>
                </a:lnTo>
                <a:lnTo>
                  <a:pt x="25466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99076" y="3115055"/>
            <a:ext cx="2857500" cy="622300"/>
          </a:xfrm>
          <a:custGeom>
            <a:avLst/>
            <a:gdLst/>
            <a:ahLst/>
            <a:cxnLst/>
            <a:rect l="l" t="t" r="r" b="b"/>
            <a:pathLst>
              <a:path w="2857500" h="622300">
                <a:moveTo>
                  <a:pt x="0" y="0"/>
                </a:moveTo>
                <a:lnTo>
                  <a:pt x="2546604" y="0"/>
                </a:lnTo>
                <a:lnTo>
                  <a:pt x="2857500" y="310896"/>
                </a:lnTo>
                <a:lnTo>
                  <a:pt x="2546604" y="621792"/>
                </a:lnTo>
                <a:lnTo>
                  <a:pt x="0" y="621792"/>
                </a:lnTo>
                <a:lnTo>
                  <a:pt x="310896" y="310896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834888" y="3301110"/>
            <a:ext cx="7874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BEBEBE"/>
                </a:solidFill>
                <a:latin typeface="Arial"/>
                <a:cs typeface="Arial"/>
              </a:rPr>
              <a:t>Gestione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496556" y="3083051"/>
            <a:ext cx="2980944" cy="7360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37704" y="3115055"/>
            <a:ext cx="2856230" cy="622300"/>
          </a:xfrm>
          <a:custGeom>
            <a:avLst/>
            <a:gdLst/>
            <a:ahLst/>
            <a:cxnLst/>
            <a:rect l="l" t="t" r="r" b="b"/>
            <a:pathLst>
              <a:path w="2856229" h="622300">
                <a:moveTo>
                  <a:pt x="2545079" y="0"/>
                </a:moveTo>
                <a:lnTo>
                  <a:pt x="0" y="0"/>
                </a:lnTo>
                <a:lnTo>
                  <a:pt x="310896" y="310896"/>
                </a:lnTo>
                <a:lnTo>
                  <a:pt x="0" y="621792"/>
                </a:lnTo>
                <a:lnTo>
                  <a:pt x="2545079" y="621792"/>
                </a:lnTo>
                <a:lnTo>
                  <a:pt x="2855976" y="310896"/>
                </a:lnTo>
                <a:lnTo>
                  <a:pt x="25450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37704" y="3115055"/>
            <a:ext cx="2856230" cy="622300"/>
          </a:xfrm>
          <a:custGeom>
            <a:avLst/>
            <a:gdLst/>
            <a:ahLst/>
            <a:cxnLst/>
            <a:rect l="l" t="t" r="r" b="b"/>
            <a:pathLst>
              <a:path w="2856229" h="622300">
                <a:moveTo>
                  <a:pt x="0" y="0"/>
                </a:moveTo>
                <a:lnTo>
                  <a:pt x="2545079" y="0"/>
                </a:lnTo>
                <a:lnTo>
                  <a:pt x="2855976" y="310896"/>
                </a:lnTo>
                <a:lnTo>
                  <a:pt x="2545079" y="621792"/>
                </a:lnTo>
                <a:lnTo>
                  <a:pt x="0" y="621792"/>
                </a:lnTo>
                <a:lnTo>
                  <a:pt x="310896" y="310896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244078" y="3301110"/>
            <a:ext cx="14471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Rendicontazione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001773" y="2981705"/>
            <a:ext cx="252983" cy="2514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01773" y="2981705"/>
            <a:ext cx="253365" cy="251460"/>
          </a:xfrm>
          <a:custGeom>
            <a:avLst/>
            <a:gdLst/>
            <a:ahLst/>
            <a:cxnLst/>
            <a:rect l="l" t="t" r="r" b="b"/>
            <a:pathLst>
              <a:path w="253364" h="251460">
                <a:moveTo>
                  <a:pt x="0" y="125730"/>
                </a:moveTo>
                <a:lnTo>
                  <a:pt x="9941" y="76777"/>
                </a:lnTo>
                <a:lnTo>
                  <a:pt x="37052" y="36814"/>
                </a:lnTo>
                <a:lnTo>
                  <a:pt x="77259" y="9876"/>
                </a:lnTo>
                <a:lnTo>
                  <a:pt x="126492" y="0"/>
                </a:lnTo>
                <a:lnTo>
                  <a:pt x="175724" y="9876"/>
                </a:lnTo>
                <a:lnTo>
                  <a:pt x="215931" y="36814"/>
                </a:lnTo>
                <a:lnTo>
                  <a:pt x="243042" y="76777"/>
                </a:lnTo>
                <a:lnTo>
                  <a:pt x="252983" y="125730"/>
                </a:lnTo>
                <a:lnTo>
                  <a:pt x="243042" y="174682"/>
                </a:lnTo>
                <a:lnTo>
                  <a:pt x="215931" y="214645"/>
                </a:lnTo>
                <a:lnTo>
                  <a:pt x="175724" y="241583"/>
                </a:lnTo>
                <a:lnTo>
                  <a:pt x="126492" y="251460"/>
                </a:lnTo>
                <a:lnTo>
                  <a:pt x="77259" y="241583"/>
                </a:lnTo>
                <a:lnTo>
                  <a:pt x="37052" y="214645"/>
                </a:lnTo>
                <a:lnTo>
                  <a:pt x="9941" y="174682"/>
                </a:lnTo>
                <a:lnTo>
                  <a:pt x="0" y="125730"/>
                </a:lnTo>
                <a:close/>
              </a:path>
            </a:pathLst>
          </a:custGeom>
          <a:ln w="25908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076069" y="3006344"/>
            <a:ext cx="10350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404354" y="3067050"/>
            <a:ext cx="3084830" cy="721360"/>
          </a:xfrm>
          <a:custGeom>
            <a:avLst/>
            <a:gdLst/>
            <a:ahLst/>
            <a:cxnLst/>
            <a:rect l="l" t="t" r="r" b="b"/>
            <a:pathLst>
              <a:path w="3084829" h="721360">
                <a:moveTo>
                  <a:pt x="0" y="0"/>
                </a:moveTo>
                <a:lnTo>
                  <a:pt x="2724150" y="0"/>
                </a:lnTo>
                <a:lnTo>
                  <a:pt x="3084576" y="360425"/>
                </a:lnTo>
                <a:lnTo>
                  <a:pt x="2724150" y="720851"/>
                </a:lnTo>
                <a:lnTo>
                  <a:pt x="0" y="720851"/>
                </a:lnTo>
                <a:lnTo>
                  <a:pt x="360425" y="360425"/>
                </a:lnTo>
                <a:lnTo>
                  <a:pt x="0" y="0"/>
                </a:lnTo>
                <a:close/>
              </a:path>
            </a:pathLst>
          </a:custGeom>
          <a:ln w="28956">
            <a:solidFill>
              <a:srgbClr val="FFC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76978" y="2974085"/>
            <a:ext cx="251460" cy="2514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76978" y="2974085"/>
            <a:ext cx="251460" cy="251460"/>
          </a:xfrm>
          <a:custGeom>
            <a:avLst/>
            <a:gdLst/>
            <a:ahLst/>
            <a:cxnLst/>
            <a:rect l="l" t="t" r="r" b="b"/>
            <a:pathLst>
              <a:path w="251460" h="251460">
                <a:moveTo>
                  <a:pt x="0" y="125729"/>
                </a:moveTo>
                <a:lnTo>
                  <a:pt x="9876" y="76777"/>
                </a:lnTo>
                <a:lnTo>
                  <a:pt x="36814" y="36814"/>
                </a:lnTo>
                <a:lnTo>
                  <a:pt x="76777" y="9876"/>
                </a:lnTo>
                <a:lnTo>
                  <a:pt x="125730" y="0"/>
                </a:lnTo>
                <a:lnTo>
                  <a:pt x="174682" y="9876"/>
                </a:lnTo>
                <a:lnTo>
                  <a:pt x="214645" y="36814"/>
                </a:lnTo>
                <a:lnTo>
                  <a:pt x="241583" y="76777"/>
                </a:lnTo>
                <a:lnTo>
                  <a:pt x="251460" y="125729"/>
                </a:lnTo>
                <a:lnTo>
                  <a:pt x="241583" y="174682"/>
                </a:lnTo>
                <a:lnTo>
                  <a:pt x="214645" y="214645"/>
                </a:lnTo>
                <a:lnTo>
                  <a:pt x="174682" y="241583"/>
                </a:lnTo>
                <a:lnTo>
                  <a:pt x="125730" y="251460"/>
                </a:lnTo>
                <a:lnTo>
                  <a:pt x="76777" y="241583"/>
                </a:lnTo>
                <a:lnTo>
                  <a:pt x="36814" y="214645"/>
                </a:lnTo>
                <a:lnTo>
                  <a:pt x="9876" y="174682"/>
                </a:lnTo>
                <a:lnTo>
                  <a:pt x="0" y="125729"/>
                </a:lnTo>
                <a:close/>
              </a:path>
            </a:pathLst>
          </a:custGeom>
          <a:ln w="25908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850384" y="2998977"/>
            <a:ext cx="10350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512557" y="2981705"/>
            <a:ext cx="251460" cy="2514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512557" y="2981705"/>
            <a:ext cx="251460" cy="251460"/>
          </a:xfrm>
          <a:custGeom>
            <a:avLst/>
            <a:gdLst/>
            <a:ahLst/>
            <a:cxnLst/>
            <a:rect l="l" t="t" r="r" b="b"/>
            <a:pathLst>
              <a:path w="251459" h="251460">
                <a:moveTo>
                  <a:pt x="0" y="125730"/>
                </a:moveTo>
                <a:lnTo>
                  <a:pt x="9876" y="76777"/>
                </a:lnTo>
                <a:lnTo>
                  <a:pt x="36814" y="36814"/>
                </a:lnTo>
                <a:lnTo>
                  <a:pt x="76777" y="9876"/>
                </a:lnTo>
                <a:lnTo>
                  <a:pt x="125730" y="0"/>
                </a:lnTo>
                <a:lnTo>
                  <a:pt x="174682" y="9876"/>
                </a:lnTo>
                <a:lnTo>
                  <a:pt x="214645" y="36814"/>
                </a:lnTo>
                <a:lnTo>
                  <a:pt x="241583" y="76777"/>
                </a:lnTo>
                <a:lnTo>
                  <a:pt x="251460" y="125730"/>
                </a:lnTo>
                <a:lnTo>
                  <a:pt x="241583" y="174682"/>
                </a:lnTo>
                <a:lnTo>
                  <a:pt x="214645" y="214645"/>
                </a:lnTo>
                <a:lnTo>
                  <a:pt x="174682" y="241583"/>
                </a:lnTo>
                <a:lnTo>
                  <a:pt x="125730" y="251460"/>
                </a:lnTo>
                <a:lnTo>
                  <a:pt x="76777" y="241583"/>
                </a:lnTo>
                <a:lnTo>
                  <a:pt x="36814" y="214645"/>
                </a:lnTo>
                <a:lnTo>
                  <a:pt x="9876" y="174682"/>
                </a:lnTo>
                <a:lnTo>
                  <a:pt x="0" y="125730"/>
                </a:lnTo>
                <a:close/>
              </a:path>
            </a:pathLst>
          </a:custGeom>
          <a:ln w="2590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587233" y="3006344"/>
            <a:ext cx="10350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173841" y="6555545"/>
            <a:ext cx="2571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82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0154" y="69849"/>
            <a:ext cx="206311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Rendicontazione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70154" y="377698"/>
            <a:ext cx="11001375" cy="1519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Il Conto Consuntivo:</a:t>
            </a:r>
            <a:r>
              <a:rPr sz="16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definizione</a:t>
            </a:r>
            <a:endParaRPr sz="1600">
              <a:latin typeface="Arial"/>
              <a:cs typeface="Arial"/>
            </a:endParaRPr>
          </a:p>
          <a:p>
            <a:pPr marL="84455" marR="5080" algn="just">
              <a:lnSpc>
                <a:spcPct val="150100"/>
              </a:lnSpc>
              <a:spcBef>
                <a:spcPts val="1205"/>
              </a:spcBef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Il Conto Consuntivo è l'insieme di documenti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predisposti ed elaborati al fine di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rappresentare i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risultati della 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gestione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dell’Istituzione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scolastica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sia sotto il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profilo della legittimità (gestione coerente con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norme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dell’ordinamento 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giuridico)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sia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sotto quella dell'economicità (grado di raggiungimento di efficacia ed efficienza nell’uso delle</a:t>
            </a:r>
            <a:r>
              <a:rPr sz="1600" spc="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risorse).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81198" y="2654249"/>
            <a:ext cx="529082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Conto Consuntivo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funge, inoltre, da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strumento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di dialogo</a:t>
            </a:r>
            <a:r>
              <a:rPr sz="1400" b="1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con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59693" y="2414598"/>
            <a:ext cx="773135" cy="7198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80232" y="3119627"/>
            <a:ext cx="521246" cy="4709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06013" y="3145917"/>
            <a:ext cx="420370" cy="369570"/>
          </a:xfrm>
          <a:custGeom>
            <a:avLst/>
            <a:gdLst/>
            <a:ahLst/>
            <a:cxnLst/>
            <a:rect l="l" t="t" r="r" b="b"/>
            <a:pathLst>
              <a:path w="420370" h="369570">
                <a:moveTo>
                  <a:pt x="8889" y="259080"/>
                </a:moveTo>
                <a:lnTo>
                  <a:pt x="0" y="360553"/>
                </a:lnTo>
                <a:lnTo>
                  <a:pt x="101346" y="369443"/>
                </a:lnTo>
                <a:lnTo>
                  <a:pt x="78232" y="341757"/>
                </a:lnTo>
                <a:lnTo>
                  <a:pt x="143924" y="286638"/>
                </a:lnTo>
                <a:lnTo>
                  <a:pt x="32003" y="286638"/>
                </a:lnTo>
                <a:lnTo>
                  <a:pt x="8889" y="259080"/>
                </a:lnTo>
                <a:close/>
              </a:path>
              <a:path w="420370" h="369570">
                <a:moveTo>
                  <a:pt x="373634" y="0"/>
                </a:moveTo>
                <a:lnTo>
                  <a:pt x="32003" y="286638"/>
                </a:lnTo>
                <a:lnTo>
                  <a:pt x="143924" y="286638"/>
                </a:lnTo>
                <a:lnTo>
                  <a:pt x="419862" y="55118"/>
                </a:lnTo>
                <a:lnTo>
                  <a:pt x="37363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40068" y="3119627"/>
            <a:ext cx="522757" cy="4709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66610" y="3145917"/>
            <a:ext cx="420370" cy="369570"/>
          </a:xfrm>
          <a:custGeom>
            <a:avLst/>
            <a:gdLst/>
            <a:ahLst/>
            <a:cxnLst/>
            <a:rect l="l" t="t" r="r" b="b"/>
            <a:pathLst>
              <a:path w="420370" h="369570">
                <a:moveTo>
                  <a:pt x="46228" y="0"/>
                </a:moveTo>
                <a:lnTo>
                  <a:pt x="0" y="55118"/>
                </a:lnTo>
                <a:lnTo>
                  <a:pt x="341630" y="341757"/>
                </a:lnTo>
                <a:lnTo>
                  <a:pt x="318389" y="369443"/>
                </a:lnTo>
                <a:lnTo>
                  <a:pt x="419862" y="360553"/>
                </a:lnTo>
                <a:lnTo>
                  <a:pt x="413386" y="286638"/>
                </a:lnTo>
                <a:lnTo>
                  <a:pt x="387858" y="286638"/>
                </a:lnTo>
                <a:lnTo>
                  <a:pt x="46228" y="0"/>
                </a:lnTo>
                <a:close/>
              </a:path>
              <a:path w="420370" h="369570">
                <a:moveTo>
                  <a:pt x="410972" y="259080"/>
                </a:moveTo>
                <a:lnTo>
                  <a:pt x="387858" y="286638"/>
                </a:lnTo>
                <a:lnTo>
                  <a:pt x="413386" y="286638"/>
                </a:lnTo>
                <a:lnTo>
                  <a:pt x="410972" y="25908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590292" y="3668979"/>
            <a:ext cx="160909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L'Amministrazione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552791" y="4416038"/>
            <a:ext cx="728272" cy="2263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63696" y="4291584"/>
            <a:ext cx="466344" cy="4663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64708" y="3985259"/>
            <a:ext cx="3888104" cy="288290"/>
          </a:xfrm>
          <a:custGeom>
            <a:avLst/>
            <a:gdLst/>
            <a:ahLst/>
            <a:cxnLst/>
            <a:rect l="l" t="t" r="r" b="b"/>
            <a:pathLst>
              <a:path w="3888104" h="288289">
                <a:moveTo>
                  <a:pt x="3887723" y="288035"/>
                </a:moveTo>
                <a:lnTo>
                  <a:pt x="3885830" y="231993"/>
                </a:lnTo>
                <a:lnTo>
                  <a:pt x="3880675" y="186213"/>
                </a:lnTo>
                <a:lnTo>
                  <a:pt x="3873043" y="155340"/>
                </a:lnTo>
                <a:lnTo>
                  <a:pt x="3863720" y="144017"/>
                </a:lnTo>
                <a:lnTo>
                  <a:pt x="1967864" y="144017"/>
                </a:lnTo>
                <a:lnTo>
                  <a:pt x="1958542" y="132695"/>
                </a:lnTo>
                <a:lnTo>
                  <a:pt x="1950910" y="101822"/>
                </a:lnTo>
                <a:lnTo>
                  <a:pt x="1945755" y="56042"/>
                </a:lnTo>
                <a:lnTo>
                  <a:pt x="1943862" y="0"/>
                </a:lnTo>
                <a:lnTo>
                  <a:pt x="1941968" y="56042"/>
                </a:lnTo>
                <a:lnTo>
                  <a:pt x="1936813" y="101822"/>
                </a:lnTo>
                <a:lnTo>
                  <a:pt x="1929181" y="132695"/>
                </a:lnTo>
                <a:lnTo>
                  <a:pt x="1919859" y="144017"/>
                </a:lnTo>
                <a:lnTo>
                  <a:pt x="24002" y="144017"/>
                </a:lnTo>
                <a:lnTo>
                  <a:pt x="14680" y="155340"/>
                </a:lnTo>
                <a:lnTo>
                  <a:pt x="7048" y="186213"/>
                </a:lnTo>
                <a:lnTo>
                  <a:pt x="1893" y="231993"/>
                </a:lnTo>
                <a:lnTo>
                  <a:pt x="0" y="288035"/>
                </a:lnTo>
              </a:path>
            </a:pathLst>
          </a:custGeom>
          <a:ln w="12192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953250" y="3668979"/>
            <a:ext cx="131000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Gli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stakeholder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852159" y="4291584"/>
            <a:ext cx="466343" cy="4663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76634" y="4323588"/>
            <a:ext cx="345894" cy="4145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759952" y="4296155"/>
            <a:ext cx="394716" cy="44500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42992" y="4372654"/>
            <a:ext cx="391436" cy="3407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657348" y="4860163"/>
            <a:ext cx="4787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2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696582" y="4860163"/>
            <a:ext cx="5207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Alunni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496047" y="4855590"/>
            <a:ext cx="21304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3925" algn="l"/>
              </a:tabLst>
            </a:pP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Docenti	</a:t>
            </a:r>
            <a:r>
              <a:rPr sz="2100" i="1" baseline="1984" dirty="0">
                <a:solidFill>
                  <a:srgbClr val="001F5F"/>
                </a:solidFill>
                <a:latin typeface="Arial"/>
                <a:cs typeface="Arial"/>
              </a:rPr>
              <a:t>Personale</a:t>
            </a:r>
            <a:r>
              <a:rPr sz="2100" i="1" spc="-150" baseline="198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100" i="1" spc="-7" baseline="1984" dirty="0">
                <a:solidFill>
                  <a:srgbClr val="001F5F"/>
                </a:solidFill>
                <a:latin typeface="Arial"/>
                <a:cs typeface="Arial"/>
              </a:rPr>
              <a:t>ATA</a:t>
            </a:r>
            <a:endParaRPr sz="2100" baseline="1984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687571" y="4860163"/>
            <a:ext cx="4000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2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EF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423160" y="3985259"/>
            <a:ext cx="1945005" cy="288290"/>
          </a:xfrm>
          <a:custGeom>
            <a:avLst/>
            <a:gdLst/>
            <a:ahLst/>
            <a:cxnLst/>
            <a:rect l="l" t="t" r="r" b="b"/>
            <a:pathLst>
              <a:path w="1945004" h="288289">
                <a:moveTo>
                  <a:pt x="1944624" y="288035"/>
                </a:moveTo>
                <a:lnTo>
                  <a:pt x="1942730" y="231993"/>
                </a:lnTo>
                <a:lnTo>
                  <a:pt x="1937575" y="186213"/>
                </a:lnTo>
                <a:lnTo>
                  <a:pt x="1929943" y="155340"/>
                </a:lnTo>
                <a:lnTo>
                  <a:pt x="1920620" y="144017"/>
                </a:lnTo>
                <a:lnTo>
                  <a:pt x="996314" y="144017"/>
                </a:lnTo>
                <a:lnTo>
                  <a:pt x="986992" y="132695"/>
                </a:lnTo>
                <a:lnTo>
                  <a:pt x="979360" y="101822"/>
                </a:lnTo>
                <a:lnTo>
                  <a:pt x="974205" y="56042"/>
                </a:lnTo>
                <a:lnTo>
                  <a:pt x="972312" y="0"/>
                </a:lnTo>
                <a:lnTo>
                  <a:pt x="970418" y="56042"/>
                </a:lnTo>
                <a:lnTo>
                  <a:pt x="965263" y="101822"/>
                </a:lnTo>
                <a:lnTo>
                  <a:pt x="957631" y="132695"/>
                </a:lnTo>
                <a:lnTo>
                  <a:pt x="948309" y="144017"/>
                </a:lnTo>
                <a:lnTo>
                  <a:pt x="24002" y="144017"/>
                </a:lnTo>
                <a:lnTo>
                  <a:pt x="14680" y="155340"/>
                </a:lnTo>
                <a:lnTo>
                  <a:pt x="7048" y="186213"/>
                </a:lnTo>
                <a:lnTo>
                  <a:pt x="1893" y="231993"/>
                </a:lnTo>
                <a:lnTo>
                  <a:pt x="0" y="288035"/>
                </a:lnTo>
              </a:path>
            </a:pathLst>
          </a:custGeom>
          <a:ln w="12192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743447" y="4860163"/>
            <a:ext cx="6502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Genitori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232621" y="204891"/>
            <a:ext cx="1131130" cy="28126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44790" y="217066"/>
            <a:ext cx="1086485" cy="236854"/>
          </a:xfrm>
          <a:custGeom>
            <a:avLst/>
            <a:gdLst/>
            <a:ahLst/>
            <a:cxnLst/>
            <a:rect l="l" t="t" r="r" b="b"/>
            <a:pathLst>
              <a:path w="1086484" h="236854">
                <a:moveTo>
                  <a:pt x="967719" y="0"/>
                </a:moveTo>
                <a:lnTo>
                  <a:pt x="0" y="0"/>
                </a:lnTo>
                <a:lnTo>
                  <a:pt x="0" y="236554"/>
                </a:lnTo>
                <a:lnTo>
                  <a:pt x="967719" y="236554"/>
                </a:lnTo>
                <a:lnTo>
                  <a:pt x="1085932" y="118276"/>
                </a:lnTo>
                <a:lnTo>
                  <a:pt x="9677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244790" y="217066"/>
            <a:ext cx="1086485" cy="236854"/>
          </a:xfrm>
          <a:custGeom>
            <a:avLst/>
            <a:gdLst/>
            <a:ahLst/>
            <a:cxnLst/>
            <a:rect l="l" t="t" r="r" b="b"/>
            <a:pathLst>
              <a:path w="1086484" h="236854">
                <a:moveTo>
                  <a:pt x="0" y="0"/>
                </a:moveTo>
                <a:lnTo>
                  <a:pt x="967719" y="0"/>
                </a:lnTo>
                <a:lnTo>
                  <a:pt x="1085932" y="118276"/>
                </a:lnTo>
                <a:lnTo>
                  <a:pt x="967719" y="236554"/>
                </a:lnTo>
                <a:lnTo>
                  <a:pt x="0" y="236554"/>
                </a:lnTo>
                <a:lnTo>
                  <a:pt x="0" y="0"/>
                </a:lnTo>
                <a:close/>
              </a:path>
            </a:pathLst>
          </a:custGeom>
          <a:ln w="463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470369" y="279854"/>
            <a:ext cx="57531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Programmazione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269298" y="204891"/>
            <a:ext cx="1135766" cy="28126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284943" y="217066"/>
            <a:ext cx="1087120" cy="236854"/>
          </a:xfrm>
          <a:custGeom>
            <a:avLst/>
            <a:gdLst/>
            <a:ahLst/>
            <a:cxnLst/>
            <a:rect l="l" t="t" r="r" b="b"/>
            <a:pathLst>
              <a:path w="1087120" h="236854">
                <a:moveTo>
                  <a:pt x="968299" y="0"/>
                </a:moveTo>
                <a:lnTo>
                  <a:pt x="0" y="0"/>
                </a:lnTo>
                <a:lnTo>
                  <a:pt x="118212" y="118276"/>
                </a:lnTo>
                <a:lnTo>
                  <a:pt x="0" y="236554"/>
                </a:lnTo>
                <a:lnTo>
                  <a:pt x="968299" y="236554"/>
                </a:lnTo>
                <a:lnTo>
                  <a:pt x="1086511" y="118276"/>
                </a:lnTo>
                <a:lnTo>
                  <a:pt x="9682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284943" y="217066"/>
            <a:ext cx="1087120" cy="236854"/>
          </a:xfrm>
          <a:custGeom>
            <a:avLst/>
            <a:gdLst/>
            <a:ahLst/>
            <a:cxnLst/>
            <a:rect l="l" t="t" r="r" b="b"/>
            <a:pathLst>
              <a:path w="1087120" h="236854">
                <a:moveTo>
                  <a:pt x="0" y="0"/>
                </a:moveTo>
                <a:lnTo>
                  <a:pt x="968299" y="0"/>
                </a:lnTo>
                <a:lnTo>
                  <a:pt x="1086511" y="118276"/>
                </a:lnTo>
                <a:lnTo>
                  <a:pt x="968299" y="236554"/>
                </a:lnTo>
                <a:lnTo>
                  <a:pt x="0" y="236554"/>
                </a:lnTo>
                <a:lnTo>
                  <a:pt x="118212" y="118276"/>
                </a:lnTo>
                <a:lnTo>
                  <a:pt x="0" y="0"/>
                </a:lnTo>
                <a:close/>
              </a:path>
            </a:pathLst>
          </a:custGeom>
          <a:ln w="463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7670920" y="279854"/>
            <a:ext cx="31559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BEBEBE"/>
                </a:solidFill>
                <a:latin typeface="Arial"/>
                <a:cs typeface="Arial"/>
              </a:rPr>
              <a:t>Ge</a:t>
            </a:r>
            <a:r>
              <a:rPr sz="500" b="1" spc="10" dirty="0">
                <a:solidFill>
                  <a:srgbClr val="BEBEBE"/>
                </a:solidFill>
                <a:latin typeface="Arial"/>
                <a:cs typeface="Arial"/>
              </a:rPr>
              <a:t>sti</a:t>
            </a: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310610" y="204891"/>
            <a:ext cx="1135187" cy="28126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326256" y="217066"/>
            <a:ext cx="1086485" cy="236854"/>
          </a:xfrm>
          <a:custGeom>
            <a:avLst/>
            <a:gdLst/>
            <a:ahLst/>
            <a:cxnLst/>
            <a:rect l="l" t="t" r="r" b="b"/>
            <a:pathLst>
              <a:path w="1086484" h="236854">
                <a:moveTo>
                  <a:pt x="967719" y="0"/>
                </a:moveTo>
                <a:lnTo>
                  <a:pt x="0" y="0"/>
                </a:lnTo>
                <a:lnTo>
                  <a:pt x="118212" y="118276"/>
                </a:lnTo>
                <a:lnTo>
                  <a:pt x="0" y="236554"/>
                </a:lnTo>
                <a:lnTo>
                  <a:pt x="967719" y="236554"/>
                </a:lnTo>
                <a:lnTo>
                  <a:pt x="1085932" y="118276"/>
                </a:lnTo>
                <a:lnTo>
                  <a:pt x="9677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326256" y="217066"/>
            <a:ext cx="1086485" cy="236854"/>
          </a:xfrm>
          <a:custGeom>
            <a:avLst/>
            <a:gdLst/>
            <a:ahLst/>
            <a:cxnLst/>
            <a:rect l="l" t="t" r="r" b="b"/>
            <a:pathLst>
              <a:path w="1086484" h="236854">
                <a:moveTo>
                  <a:pt x="0" y="0"/>
                </a:moveTo>
                <a:lnTo>
                  <a:pt x="967719" y="0"/>
                </a:lnTo>
                <a:lnTo>
                  <a:pt x="1085932" y="118276"/>
                </a:lnTo>
                <a:lnTo>
                  <a:pt x="967719" y="236554"/>
                </a:lnTo>
                <a:lnTo>
                  <a:pt x="0" y="236554"/>
                </a:lnTo>
                <a:lnTo>
                  <a:pt x="118212" y="118276"/>
                </a:lnTo>
                <a:lnTo>
                  <a:pt x="0" y="0"/>
                </a:lnTo>
                <a:close/>
              </a:path>
            </a:pathLst>
          </a:custGeom>
          <a:ln w="463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8586971" y="279854"/>
            <a:ext cx="56642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500" b="1" spc="15" dirty="0">
                <a:solidFill>
                  <a:srgbClr val="001F5F"/>
                </a:solidFill>
                <a:latin typeface="Arial"/>
                <a:cs typeface="Arial"/>
              </a:rPr>
              <a:t>end</a:t>
            </a:r>
            <a:r>
              <a:rPr sz="500" b="1" spc="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500" b="1" spc="15" dirty="0">
                <a:solidFill>
                  <a:srgbClr val="001F5F"/>
                </a:solidFill>
                <a:latin typeface="Arial"/>
                <a:cs typeface="Arial"/>
              </a:rPr>
              <a:t>contaz</a:t>
            </a:r>
            <a:r>
              <a:rPr sz="500" b="1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500" b="1" spc="15" dirty="0">
                <a:solidFill>
                  <a:srgbClr val="001F5F"/>
                </a:solidFill>
                <a:latin typeface="Arial"/>
                <a:cs typeface="Arial"/>
              </a:rPr>
              <a:t>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216394" y="161407"/>
            <a:ext cx="106046" cy="10551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6241709" y="167491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4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8262273" y="193294"/>
            <a:ext cx="1194435" cy="285750"/>
          </a:xfrm>
          <a:custGeom>
            <a:avLst/>
            <a:gdLst/>
            <a:ahLst/>
            <a:cxnLst/>
            <a:rect l="l" t="t" r="r" b="b"/>
            <a:pathLst>
              <a:path w="1194434" h="285750">
                <a:moveTo>
                  <a:pt x="25207" y="260023"/>
                </a:moveTo>
                <a:lnTo>
                  <a:pt x="0" y="285257"/>
                </a:lnTo>
                <a:lnTo>
                  <a:pt x="23951" y="285257"/>
                </a:lnTo>
                <a:lnTo>
                  <a:pt x="23951" y="283643"/>
                </a:lnTo>
                <a:lnTo>
                  <a:pt x="17191" y="283643"/>
                </a:lnTo>
                <a:lnTo>
                  <a:pt x="13279" y="274241"/>
                </a:lnTo>
                <a:lnTo>
                  <a:pt x="26569" y="274241"/>
                </a:lnTo>
                <a:lnTo>
                  <a:pt x="32981" y="267812"/>
                </a:lnTo>
                <a:lnTo>
                  <a:pt x="25207" y="260023"/>
                </a:lnTo>
                <a:close/>
              </a:path>
              <a:path w="1194434" h="285750">
                <a:moveTo>
                  <a:pt x="67991" y="274241"/>
                </a:moveTo>
                <a:lnTo>
                  <a:pt x="34961" y="274241"/>
                </a:lnTo>
                <a:lnTo>
                  <a:pt x="34961" y="285257"/>
                </a:lnTo>
                <a:lnTo>
                  <a:pt x="67991" y="285257"/>
                </a:lnTo>
                <a:lnTo>
                  <a:pt x="67991" y="274241"/>
                </a:lnTo>
                <a:close/>
              </a:path>
              <a:path w="1194434" h="285750">
                <a:moveTo>
                  <a:pt x="112031" y="274241"/>
                </a:moveTo>
                <a:lnTo>
                  <a:pt x="79001" y="274241"/>
                </a:lnTo>
                <a:lnTo>
                  <a:pt x="79001" y="285257"/>
                </a:lnTo>
                <a:lnTo>
                  <a:pt x="112031" y="285257"/>
                </a:lnTo>
                <a:lnTo>
                  <a:pt x="112031" y="274241"/>
                </a:lnTo>
                <a:close/>
              </a:path>
              <a:path w="1194434" h="285750">
                <a:moveTo>
                  <a:pt x="156071" y="274241"/>
                </a:moveTo>
                <a:lnTo>
                  <a:pt x="123041" y="274241"/>
                </a:lnTo>
                <a:lnTo>
                  <a:pt x="123041" y="285257"/>
                </a:lnTo>
                <a:lnTo>
                  <a:pt x="156071" y="285257"/>
                </a:lnTo>
                <a:lnTo>
                  <a:pt x="156071" y="274241"/>
                </a:lnTo>
                <a:close/>
              </a:path>
              <a:path w="1194434" h="285750">
                <a:moveTo>
                  <a:pt x="23951" y="274241"/>
                </a:moveTo>
                <a:lnTo>
                  <a:pt x="13279" y="274241"/>
                </a:lnTo>
                <a:lnTo>
                  <a:pt x="17191" y="283643"/>
                </a:lnTo>
                <a:lnTo>
                  <a:pt x="23951" y="276866"/>
                </a:lnTo>
                <a:lnTo>
                  <a:pt x="23951" y="274241"/>
                </a:lnTo>
                <a:close/>
              </a:path>
              <a:path w="1194434" h="285750">
                <a:moveTo>
                  <a:pt x="23951" y="276866"/>
                </a:moveTo>
                <a:lnTo>
                  <a:pt x="17191" y="283643"/>
                </a:lnTo>
                <a:lnTo>
                  <a:pt x="23951" y="283643"/>
                </a:lnTo>
                <a:lnTo>
                  <a:pt x="23951" y="276866"/>
                </a:lnTo>
                <a:close/>
              </a:path>
              <a:path w="1194434" h="285750">
                <a:moveTo>
                  <a:pt x="26569" y="274241"/>
                </a:moveTo>
                <a:lnTo>
                  <a:pt x="23951" y="274241"/>
                </a:lnTo>
                <a:lnTo>
                  <a:pt x="23951" y="276866"/>
                </a:lnTo>
                <a:lnTo>
                  <a:pt x="26569" y="274241"/>
                </a:lnTo>
                <a:close/>
              </a:path>
              <a:path w="1194434" h="285750">
                <a:moveTo>
                  <a:pt x="56353" y="228866"/>
                </a:moveTo>
                <a:lnTo>
                  <a:pt x="32981" y="252233"/>
                </a:lnTo>
                <a:lnTo>
                  <a:pt x="40756" y="260023"/>
                </a:lnTo>
                <a:lnTo>
                  <a:pt x="64128" y="236655"/>
                </a:lnTo>
                <a:lnTo>
                  <a:pt x="56353" y="228866"/>
                </a:lnTo>
                <a:close/>
              </a:path>
              <a:path w="1194434" h="285750">
                <a:moveTo>
                  <a:pt x="87500" y="197708"/>
                </a:moveTo>
                <a:lnTo>
                  <a:pt x="64128" y="221073"/>
                </a:lnTo>
                <a:lnTo>
                  <a:pt x="71902" y="228866"/>
                </a:lnTo>
                <a:lnTo>
                  <a:pt x="95274" y="205496"/>
                </a:lnTo>
                <a:lnTo>
                  <a:pt x="87500" y="197708"/>
                </a:lnTo>
                <a:close/>
              </a:path>
              <a:path w="1194434" h="285750">
                <a:moveTo>
                  <a:pt x="118647" y="166549"/>
                </a:moveTo>
                <a:lnTo>
                  <a:pt x="95274" y="189919"/>
                </a:lnTo>
                <a:lnTo>
                  <a:pt x="103049" y="197708"/>
                </a:lnTo>
                <a:lnTo>
                  <a:pt x="126421" y="174337"/>
                </a:lnTo>
                <a:lnTo>
                  <a:pt x="118647" y="166549"/>
                </a:lnTo>
                <a:close/>
              </a:path>
              <a:path w="1194434" h="285750">
                <a:moveTo>
                  <a:pt x="142526" y="142628"/>
                </a:moveTo>
                <a:lnTo>
                  <a:pt x="126421" y="158760"/>
                </a:lnTo>
                <a:lnTo>
                  <a:pt x="134196" y="166549"/>
                </a:lnTo>
                <a:lnTo>
                  <a:pt x="154236" y="146522"/>
                </a:lnTo>
                <a:lnTo>
                  <a:pt x="146413" y="146522"/>
                </a:lnTo>
                <a:lnTo>
                  <a:pt x="142526" y="142628"/>
                </a:lnTo>
                <a:close/>
              </a:path>
              <a:path w="1194434" h="285750">
                <a:moveTo>
                  <a:pt x="146413" y="138733"/>
                </a:moveTo>
                <a:lnTo>
                  <a:pt x="142526" y="142628"/>
                </a:lnTo>
                <a:lnTo>
                  <a:pt x="146413" y="146522"/>
                </a:lnTo>
                <a:lnTo>
                  <a:pt x="150324" y="142628"/>
                </a:lnTo>
                <a:lnTo>
                  <a:pt x="146413" y="138733"/>
                </a:lnTo>
                <a:close/>
              </a:path>
              <a:path w="1194434" h="285750">
                <a:moveTo>
                  <a:pt x="150324" y="142628"/>
                </a:moveTo>
                <a:lnTo>
                  <a:pt x="146413" y="146522"/>
                </a:lnTo>
                <a:lnTo>
                  <a:pt x="154236" y="146522"/>
                </a:lnTo>
                <a:lnTo>
                  <a:pt x="150324" y="142628"/>
                </a:lnTo>
                <a:close/>
              </a:path>
              <a:path w="1194434" h="285750">
                <a:moveTo>
                  <a:pt x="154236" y="138733"/>
                </a:moveTo>
                <a:lnTo>
                  <a:pt x="146413" y="138733"/>
                </a:lnTo>
                <a:lnTo>
                  <a:pt x="150324" y="142628"/>
                </a:lnTo>
                <a:lnTo>
                  <a:pt x="154236" y="138733"/>
                </a:lnTo>
                <a:close/>
              </a:path>
              <a:path w="1194434" h="285750">
                <a:moveTo>
                  <a:pt x="130864" y="115368"/>
                </a:moveTo>
                <a:lnTo>
                  <a:pt x="123089" y="123156"/>
                </a:lnTo>
                <a:lnTo>
                  <a:pt x="142526" y="142628"/>
                </a:lnTo>
                <a:lnTo>
                  <a:pt x="146413" y="138733"/>
                </a:lnTo>
                <a:lnTo>
                  <a:pt x="154236" y="138733"/>
                </a:lnTo>
                <a:lnTo>
                  <a:pt x="130864" y="115368"/>
                </a:lnTo>
                <a:close/>
              </a:path>
              <a:path w="1194434" h="285750">
                <a:moveTo>
                  <a:pt x="99717" y="84209"/>
                </a:moveTo>
                <a:lnTo>
                  <a:pt x="91943" y="91998"/>
                </a:lnTo>
                <a:lnTo>
                  <a:pt x="115266" y="115368"/>
                </a:lnTo>
                <a:lnTo>
                  <a:pt x="123089" y="107575"/>
                </a:lnTo>
                <a:lnTo>
                  <a:pt x="99717" y="84209"/>
                </a:lnTo>
                <a:close/>
              </a:path>
              <a:path w="1194434" h="285750">
                <a:moveTo>
                  <a:pt x="68570" y="53050"/>
                </a:moveTo>
                <a:lnTo>
                  <a:pt x="60796" y="60839"/>
                </a:lnTo>
                <a:lnTo>
                  <a:pt x="84168" y="84209"/>
                </a:lnTo>
                <a:lnTo>
                  <a:pt x="91943" y="76421"/>
                </a:lnTo>
                <a:lnTo>
                  <a:pt x="68570" y="53050"/>
                </a:lnTo>
                <a:close/>
              </a:path>
              <a:path w="1194434" h="285750">
                <a:moveTo>
                  <a:pt x="37424" y="21891"/>
                </a:moveTo>
                <a:lnTo>
                  <a:pt x="29649" y="29680"/>
                </a:lnTo>
                <a:lnTo>
                  <a:pt x="53021" y="53050"/>
                </a:lnTo>
                <a:lnTo>
                  <a:pt x="60796" y="45262"/>
                </a:lnTo>
                <a:lnTo>
                  <a:pt x="37424" y="21891"/>
                </a:lnTo>
                <a:close/>
              </a:path>
              <a:path w="1194434" h="285750">
                <a:moveTo>
                  <a:pt x="28635" y="0"/>
                </a:moveTo>
                <a:lnTo>
                  <a:pt x="0" y="0"/>
                </a:lnTo>
                <a:lnTo>
                  <a:pt x="21875" y="21891"/>
                </a:lnTo>
                <a:lnTo>
                  <a:pt x="29649" y="14103"/>
                </a:lnTo>
                <a:lnTo>
                  <a:pt x="26569" y="11015"/>
                </a:lnTo>
                <a:lnTo>
                  <a:pt x="13279" y="11015"/>
                </a:lnTo>
                <a:lnTo>
                  <a:pt x="17191" y="1613"/>
                </a:lnTo>
                <a:lnTo>
                  <a:pt x="28635" y="1613"/>
                </a:lnTo>
                <a:lnTo>
                  <a:pt x="28635" y="0"/>
                </a:lnTo>
                <a:close/>
              </a:path>
              <a:path w="1194434" h="285750">
                <a:moveTo>
                  <a:pt x="17191" y="1613"/>
                </a:moveTo>
                <a:lnTo>
                  <a:pt x="13279" y="11015"/>
                </a:lnTo>
                <a:lnTo>
                  <a:pt x="26569" y="11015"/>
                </a:lnTo>
                <a:lnTo>
                  <a:pt x="17191" y="1613"/>
                </a:lnTo>
                <a:close/>
              </a:path>
              <a:path w="1194434" h="285750">
                <a:moveTo>
                  <a:pt x="28635" y="1613"/>
                </a:moveTo>
                <a:lnTo>
                  <a:pt x="17191" y="1613"/>
                </a:lnTo>
                <a:lnTo>
                  <a:pt x="26569" y="11015"/>
                </a:lnTo>
                <a:lnTo>
                  <a:pt x="28635" y="11015"/>
                </a:lnTo>
                <a:lnTo>
                  <a:pt x="28635" y="1613"/>
                </a:lnTo>
                <a:close/>
              </a:path>
              <a:path w="1194434" h="285750">
                <a:moveTo>
                  <a:pt x="72675" y="0"/>
                </a:moveTo>
                <a:lnTo>
                  <a:pt x="39645" y="0"/>
                </a:lnTo>
                <a:lnTo>
                  <a:pt x="39645" y="11015"/>
                </a:lnTo>
                <a:lnTo>
                  <a:pt x="72675" y="11015"/>
                </a:lnTo>
                <a:lnTo>
                  <a:pt x="72675" y="0"/>
                </a:lnTo>
                <a:close/>
              </a:path>
              <a:path w="1194434" h="285750">
                <a:moveTo>
                  <a:pt x="116715" y="0"/>
                </a:moveTo>
                <a:lnTo>
                  <a:pt x="83685" y="0"/>
                </a:lnTo>
                <a:lnTo>
                  <a:pt x="83685" y="11015"/>
                </a:lnTo>
                <a:lnTo>
                  <a:pt x="116715" y="11015"/>
                </a:lnTo>
                <a:lnTo>
                  <a:pt x="116715" y="0"/>
                </a:lnTo>
                <a:close/>
              </a:path>
              <a:path w="1194434" h="285750">
                <a:moveTo>
                  <a:pt x="160755" y="0"/>
                </a:moveTo>
                <a:lnTo>
                  <a:pt x="127725" y="0"/>
                </a:lnTo>
                <a:lnTo>
                  <a:pt x="127725" y="11015"/>
                </a:lnTo>
                <a:lnTo>
                  <a:pt x="160755" y="11015"/>
                </a:lnTo>
                <a:lnTo>
                  <a:pt x="160755" y="0"/>
                </a:lnTo>
                <a:close/>
              </a:path>
              <a:path w="1194434" h="285750">
                <a:moveTo>
                  <a:pt x="204795" y="0"/>
                </a:moveTo>
                <a:lnTo>
                  <a:pt x="171765" y="0"/>
                </a:lnTo>
                <a:lnTo>
                  <a:pt x="171765" y="11015"/>
                </a:lnTo>
                <a:lnTo>
                  <a:pt x="204795" y="11015"/>
                </a:lnTo>
                <a:lnTo>
                  <a:pt x="204795" y="0"/>
                </a:lnTo>
                <a:close/>
              </a:path>
              <a:path w="1194434" h="285750">
                <a:moveTo>
                  <a:pt x="248835" y="0"/>
                </a:moveTo>
                <a:lnTo>
                  <a:pt x="215805" y="0"/>
                </a:lnTo>
                <a:lnTo>
                  <a:pt x="215805" y="11015"/>
                </a:lnTo>
                <a:lnTo>
                  <a:pt x="248835" y="11015"/>
                </a:lnTo>
                <a:lnTo>
                  <a:pt x="248835" y="0"/>
                </a:lnTo>
                <a:close/>
              </a:path>
              <a:path w="1194434" h="285750">
                <a:moveTo>
                  <a:pt x="292875" y="0"/>
                </a:moveTo>
                <a:lnTo>
                  <a:pt x="259845" y="0"/>
                </a:lnTo>
                <a:lnTo>
                  <a:pt x="259845" y="11015"/>
                </a:lnTo>
                <a:lnTo>
                  <a:pt x="292875" y="11015"/>
                </a:lnTo>
                <a:lnTo>
                  <a:pt x="292875" y="0"/>
                </a:lnTo>
                <a:close/>
              </a:path>
              <a:path w="1194434" h="285750">
                <a:moveTo>
                  <a:pt x="336915" y="0"/>
                </a:moveTo>
                <a:lnTo>
                  <a:pt x="303885" y="0"/>
                </a:lnTo>
                <a:lnTo>
                  <a:pt x="303885" y="11015"/>
                </a:lnTo>
                <a:lnTo>
                  <a:pt x="336915" y="11015"/>
                </a:lnTo>
                <a:lnTo>
                  <a:pt x="336915" y="0"/>
                </a:lnTo>
                <a:close/>
              </a:path>
              <a:path w="1194434" h="285750">
                <a:moveTo>
                  <a:pt x="380955" y="0"/>
                </a:moveTo>
                <a:lnTo>
                  <a:pt x="347925" y="0"/>
                </a:lnTo>
                <a:lnTo>
                  <a:pt x="347925" y="11015"/>
                </a:lnTo>
                <a:lnTo>
                  <a:pt x="380955" y="11015"/>
                </a:lnTo>
                <a:lnTo>
                  <a:pt x="380955" y="0"/>
                </a:lnTo>
                <a:close/>
              </a:path>
              <a:path w="1194434" h="285750">
                <a:moveTo>
                  <a:pt x="424995" y="0"/>
                </a:moveTo>
                <a:lnTo>
                  <a:pt x="391965" y="0"/>
                </a:lnTo>
                <a:lnTo>
                  <a:pt x="391965" y="11015"/>
                </a:lnTo>
                <a:lnTo>
                  <a:pt x="424995" y="11015"/>
                </a:lnTo>
                <a:lnTo>
                  <a:pt x="424995" y="0"/>
                </a:lnTo>
                <a:close/>
              </a:path>
              <a:path w="1194434" h="285750">
                <a:moveTo>
                  <a:pt x="469034" y="0"/>
                </a:moveTo>
                <a:lnTo>
                  <a:pt x="436004" y="0"/>
                </a:lnTo>
                <a:lnTo>
                  <a:pt x="436004" y="11015"/>
                </a:lnTo>
                <a:lnTo>
                  <a:pt x="469034" y="11015"/>
                </a:lnTo>
                <a:lnTo>
                  <a:pt x="469034" y="0"/>
                </a:lnTo>
                <a:close/>
              </a:path>
              <a:path w="1194434" h="285750">
                <a:moveTo>
                  <a:pt x="513074" y="0"/>
                </a:moveTo>
                <a:lnTo>
                  <a:pt x="480044" y="0"/>
                </a:lnTo>
                <a:lnTo>
                  <a:pt x="480044" y="11015"/>
                </a:lnTo>
                <a:lnTo>
                  <a:pt x="513074" y="11015"/>
                </a:lnTo>
                <a:lnTo>
                  <a:pt x="513074" y="0"/>
                </a:lnTo>
                <a:close/>
              </a:path>
              <a:path w="1194434" h="285750">
                <a:moveTo>
                  <a:pt x="557114" y="0"/>
                </a:moveTo>
                <a:lnTo>
                  <a:pt x="524084" y="0"/>
                </a:lnTo>
                <a:lnTo>
                  <a:pt x="524084" y="11015"/>
                </a:lnTo>
                <a:lnTo>
                  <a:pt x="557114" y="11015"/>
                </a:lnTo>
                <a:lnTo>
                  <a:pt x="557114" y="0"/>
                </a:lnTo>
                <a:close/>
              </a:path>
              <a:path w="1194434" h="285750">
                <a:moveTo>
                  <a:pt x="601154" y="0"/>
                </a:moveTo>
                <a:lnTo>
                  <a:pt x="568124" y="0"/>
                </a:lnTo>
                <a:lnTo>
                  <a:pt x="568124" y="11015"/>
                </a:lnTo>
                <a:lnTo>
                  <a:pt x="601154" y="11015"/>
                </a:lnTo>
                <a:lnTo>
                  <a:pt x="601154" y="0"/>
                </a:lnTo>
                <a:close/>
              </a:path>
              <a:path w="1194434" h="285750">
                <a:moveTo>
                  <a:pt x="645194" y="0"/>
                </a:moveTo>
                <a:lnTo>
                  <a:pt x="612164" y="0"/>
                </a:lnTo>
                <a:lnTo>
                  <a:pt x="612164" y="11015"/>
                </a:lnTo>
                <a:lnTo>
                  <a:pt x="645194" y="11015"/>
                </a:lnTo>
                <a:lnTo>
                  <a:pt x="645194" y="0"/>
                </a:lnTo>
                <a:close/>
              </a:path>
              <a:path w="1194434" h="285750">
                <a:moveTo>
                  <a:pt x="689234" y="0"/>
                </a:moveTo>
                <a:lnTo>
                  <a:pt x="656204" y="0"/>
                </a:lnTo>
                <a:lnTo>
                  <a:pt x="656204" y="11015"/>
                </a:lnTo>
                <a:lnTo>
                  <a:pt x="689234" y="11015"/>
                </a:lnTo>
                <a:lnTo>
                  <a:pt x="689234" y="0"/>
                </a:lnTo>
                <a:close/>
              </a:path>
              <a:path w="1194434" h="285750">
                <a:moveTo>
                  <a:pt x="733274" y="0"/>
                </a:moveTo>
                <a:lnTo>
                  <a:pt x="700244" y="0"/>
                </a:lnTo>
                <a:lnTo>
                  <a:pt x="700244" y="11015"/>
                </a:lnTo>
                <a:lnTo>
                  <a:pt x="733274" y="11015"/>
                </a:lnTo>
                <a:lnTo>
                  <a:pt x="733274" y="0"/>
                </a:lnTo>
                <a:close/>
              </a:path>
              <a:path w="1194434" h="285750">
                <a:moveTo>
                  <a:pt x="777314" y="0"/>
                </a:moveTo>
                <a:lnTo>
                  <a:pt x="744284" y="0"/>
                </a:lnTo>
                <a:lnTo>
                  <a:pt x="744284" y="11015"/>
                </a:lnTo>
                <a:lnTo>
                  <a:pt x="777314" y="11015"/>
                </a:lnTo>
                <a:lnTo>
                  <a:pt x="777314" y="0"/>
                </a:lnTo>
                <a:close/>
              </a:path>
              <a:path w="1194434" h="285750">
                <a:moveTo>
                  <a:pt x="821354" y="0"/>
                </a:moveTo>
                <a:lnTo>
                  <a:pt x="788324" y="0"/>
                </a:lnTo>
                <a:lnTo>
                  <a:pt x="788324" y="11015"/>
                </a:lnTo>
                <a:lnTo>
                  <a:pt x="821354" y="11015"/>
                </a:lnTo>
                <a:lnTo>
                  <a:pt x="821354" y="0"/>
                </a:lnTo>
                <a:close/>
              </a:path>
              <a:path w="1194434" h="285750">
                <a:moveTo>
                  <a:pt x="865394" y="0"/>
                </a:moveTo>
                <a:lnTo>
                  <a:pt x="832364" y="0"/>
                </a:lnTo>
                <a:lnTo>
                  <a:pt x="832364" y="11015"/>
                </a:lnTo>
                <a:lnTo>
                  <a:pt x="865394" y="11015"/>
                </a:lnTo>
                <a:lnTo>
                  <a:pt x="865394" y="0"/>
                </a:lnTo>
                <a:close/>
              </a:path>
              <a:path w="1194434" h="285750">
                <a:moveTo>
                  <a:pt x="909434" y="0"/>
                </a:moveTo>
                <a:lnTo>
                  <a:pt x="876404" y="0"/>
                </a:lnTo>
                <a:lnTo>
                  <a:pt x="876404" y="11015"/>
                </a:lnTo>
                <a:lnTo>
                  <a:pt x="909434" y="11015"/>
                </a:lnTo>
                <a:lnTo>
                  <a:pt x="909434" y="0"/>
                </a:lnTo>
                <a:close/>
              </a:path>
              <a:path w="1194434" h="285750">
                <a:moveTo>
                  <a:pt x="953474" y="0"/>
                </a:moveTo>
                <a:lnTo>
                  <a:pt x="920444" y="0"/>
                </a:lnTo>
                <a:lnTo>
                  <a:pt x="920444" y="11015"/>
                </a:lnTo>
                <a:lnTo>
                  <a:pt x="953474" y="11015"/>
                </a:lnTo>
                <a:lnTo>
                  <a:pt x="953474" y="0"/>
                </a:lnTo>
                <a:close/>
              </a:path>
              <a:path w="1194434" h="285750">
                <a:moveTo>
                  <a:pt x="997514" y="0"/>
                </a:moveTo>
                <a:lnTo>
                  <a:pt x="964484" y="0"/>
                </a:lnTo>
                <a:lnTo>
                  <a:pt x="964484" y="11015"/>
                </a:lnTo>
                <a:lnTo>
                  <a:pt x="997514" y="11015"/>
                </a:lnTo>
                <a:lnTo>
                  <a:pt x="997514" y="0"/>
                </a:lnTo>
                <a:close/>
              </a:path>
              <a:path w="1194434" h="285750">
                <a:moveTo>
                  <a:pt x="1041554" y="0"/>
                </a:moveTo>
                <a:lnTo>
                  <a:pt x="1008524" y="0"/>
                </a:lnTo>
                <a:lnTo>
                  <a:pt x="1008524" y="11015"/>
                </a:lnTo>
                <a:lnTo>
                  <a:pt x="1041554" y="11015"/>
                </a:lnTo>
                <a:lnTo>
                  <a:pt x="1041554" y="0"/>
                </a:lnTo>
                <a:close/>
              </a:path>
              <a:path w="1194434" h="285750">
                <a:moveTo>
                  <a:pt x="1062364" y="274241"/>
                </a:moveTo>
                <a:lnTo>
                  <a:pt x="1049087" y="274241"/>
                </a:lnTo>
                <a:lnTo>
                  <a:pt x="1047879" y="274739"/>
                </a:lnTo>
                <a:lnTo>
                  <a:pt x="1047879" y="285257"/>
                </a:lnTo>
                <a:lnTo>
                  <a:pt x="1051356" y="285257"/>
                </a:lnTo>
                <a:lnTo>
                  <a:pt x="1062364" y="274241"/>
                </a:lnTo>
                <a:close/>
              </a:path>
              <a:path w="1194434" h="285750">
                <a:moveTo>
                  <a:pt x="1067678" y="253353"/>
                </a:moveTo>
                <a:lnTo>
                  <a:pt x="1045175" y="275854"/>
                </a:lnTo>
                <a:lnTo>
                  <a:pt x="1047879" y="274739"/>
                </a:lnTo>
                <a:lnTo>
                  <a:pt x="1047879" y="274241"/>
                </a:lnTo>
                <a:lnTo>
                  <a:pt x="1062364" y="274241"/>
                </a:lnTo>
                <a:lnTo>
                  <a:pt x="1075453" y="261142"/>
                </a:lnTo>
                <a:lnTo>
                  <a:pt x="1067678" y="253353"/>
                </a:lnTo>
                <a:close/>
              </a:path>
              <a:path w="1194434" h="285750">
                <a:moveTo>
                  <a:pt x="1049087" y="274241"/>
                </a:moveTo>
                <a:lnTo>
                  <a:pt x="1047879" y="274241"/>
                </a:lnTo>
                <a:lnTo>
                  <a:pt x="1047879" y="274739"/>
                </a:lnTo>
                <a:lnTo>
                  <a:pt x="1049087" y="274241"/>
                </a:lnTo>
                <a:close/>
              </a:path>
              <a:path w="1194434" h="285750">
                <a:moveTo>
                  <a:pt x="1098825" y="222194"/>
                </a:moveTo>
                <a:lnTo>
                  <a:pt x="1075453" y="245563"/>
                </a:lnTo>
                <a:lnTo>
                  <a:pt x="1083276" y="253353"/>
                </a:lnTo>
                <a:lnTo>
                  <a:pt x="1106599" y="229982"/>
                </a:lnTo>
                <a:lnTo>
                  <a:pt x="1098825" y="222194"/>
                </a:lnTo>
                <a:close/>
              </a:path>
              <a:path w="1194434" h="285750">
                <a:moveTo>
                  <a:pt x="1129971" y="191035"/>
                </a:moveTo>
                <a:lnTo>
                  <a:pt x="1106599" y="214405"/>
                </a:lnTo>
                <a:lnTo>
                  <a:pt x="1114374" y="222194"/>
                </a:lnTo>
                <a:lnTo>
                  <a:pt x="1137746" y="198828"/>
                </a:lnTo>
                <a:lnTo>
                  <a:pt x="1129971" y="191035"/>
                </a:lnTo>
                <a:close/>
              </a:path>
              <a:path w="1194434" h="285750">
                <a:moveTo>
                  <a:pt x="1161118" y="159881"/>
                </a:moveTo>
                <a:lnTo>
                  <a:pt x="1137746" y="183247"/>
                </a:lnTo>
                <a:lnTo>
                  <a:pt x="1145521" y="191035"/>
                </a:lnTo>
                <a:lnTo>
                  <a:pt x="1168893" y="167670"/>
                </a:lnTo>
                <a:lnTo>
                  <a:pt x="1161118" y="159881"/>
                </a:lnTo>
                <a:close/>
              </a:path>
              <a:path w="1194434" h="285750">
                <a:moveTo>
                  <a:pt x="1178333" y="142629"/>
                </a:moveTo>
                <a:lnTo>
                  <a:pt x="1168893" y="152088"/>
                </a:lnTo>
                <a:lnTo>
                  <a:pt x="1176667" y="159881"/>
                </a:lnTo>
                <a:lnTo>
                  <a:pt x="1190016" y="146522"/>
                </a:lnTo>
                <a:lnTo>
                  <a:pt x="1182221" y="146522"/>
                </a:lnTo>
                <a:lnTo>
                  <a:pt x="1178333" y="142629"/>
                </a:lnTo>
                <a:close/>
              </a:path>
              <a:path w="1194434" h="285750">
                <a:moveTo>
                  <a:pt x="1182221" y="138733"/>
                </a:moveTo>
                <a:lnTo>
                  <a:pt x="1178333" y="142629"/>
                </a:lnTo>
                <a:lnTo>
                  <a:pt x="1182221" y="146522"/>
                </a:lnTo>
                <a:lnTo>
                  <a:pt x="1182221" y="138733"/>
                </a:lnTo>
                <a:close/>
              </a:path>
              <a:path w="1194434" h="285750">
                <a:moveTo>
                  <a:pt x="1190012" y="138733"/>
                </a:moveTo>
                <a:lnTo>
                  <a:pt x="1182221" y="138733"/>
                </a:lnTo>
                <a:lnTo>
                  <a:pt x="1182221" y="146522"/>
                </a:lnTo>
                <a:lnTo>
                  <a:pt x="1190016" y="146522"/>
                </a:lnTo>
                <a:lnTo>
                  <a:pt x="1193907" y="142628"/>
                </a:lnTo>
                <a:lnTo>
                  <a:pt x="1190012" y="138733"/>
                </a:lnTo>
                <a:close/>
              </a:path>
              <a:path w="1194434" h="285750">
                <a:moveTo>
                  <a:pt x="1179999" y="128722"/>
                </a:moveTo>
                <a:lnTo>
                  <a:pt x="1172225" y="136511"/>
                </a:lnTo>
                <a:lnTo>
                  <a:pt x="1178333" y="142629"/>
                </a:lnTo>
                <a:lnTo>
                  <a:pt x="1182221" y="138733"/>
                </a:lnTo>
                <a:lnTo>
                  <a:pt x="1190012" y="138733"/>
                </a:lnTo>
                <a:lnTo>
                  <a:pt x="1179999" y="128722"/>
                </a:lnTo>
                <a:close/>
              </a:path>
              <a:path w="1194434" h="285750">
                <a:moveTo>
                  <a:pt x="1148853" y="97563"/>
                </a:moveTo>
                <a:lnTo>
                  <a:pt x="1141078" y="105352"/>
                </a:lnTo>
                <a:lnTo>
                  <a:pt x="1164450" y="128722"/>
                </a:lnTo>
                <a:lnTo>
                  <a:pt x="1172225" y="120934"/>
                </a:lnTo>
                <a:lnTo>
                  <a:pt x="1148853" y="97563"/>
                </a:lnTo>
                <a:close/>
              </a:path>
              <a:path w="1194434" h="285750">
                <a:moveTo>
                  <a:pt x="1117754" y="66405"/>
                </a:moveTo>
                <a:lnTo>
                  <a:pt x="1109931" y="74193"/>
                </a:lnTo>
                <a:lnTo>
                  <a:pt x="1133303" y="97563"/>
                </a:lnTo>
                <a:lnTo>
                  <a:pt x="1141078" y="89775"/>
                </a:lnTo>
                <a:lnTo>
                  <a:pt x="1117754" y="66405"/>
                </a:lnTo>
                <a:close/>
              </a:path>
              <a:path w="1194434" h="285750">
                <a:moveTo>
                  <a:pt x="1086608" y="35246"/>
                </a:moveTo>
                <a:lnTo>
                  <a:pt x="1078785" y="43034"/>
                </a:lnTo>
                <a:lnTo>
                  <a:pt x="1102157" y="66405"/>
                </a:lnTo>
                <a:lnTo>
                  <a:pt x="1109931" y="58616"/>
                </a:lnTo>
                <a:lnTo>
                  <a:pt x="1086608" y="35246"/>
                </a:lnTo>
                <a:close/>
              </a:path>
              <a:path w="1194434" h="285750">
                <a:moveTo>
                  <a:pt x="1055461" y="4087"/>
                </a:moveTo>
                <a:lnTo>
                  <a:pt x="1047686" y="11880"/>
                </a:lnTo>
                <a:lnTo>
                  <a:pt x="1071010" y="35246"/>
                </a:lnTo>
                <a:lnTo>
                  <a:pt x="1078785" y="27457"/>
                </a:lnTo>
                <a:lnTo>
                  <a:pt x="1055461" y="4087"/>
                </a:lnTo>
                <a:close/>
              </a:path>
              <a:path w="1194434" h="285750">
                <a:moveTo>
                  <a:pt x="1036870" y="274241"/>
                </a:moveTo>
                <a:lnTo>
                  <a:pt x="1003840" y="274241"/>
                </a:lnTo>
                <a:lnTo>
                  <a:pt x="1003840" y="285257"/>
                </a:lnTo>
                <a:lnTo>
                  <a:pt x="1036870" y="285257"/>
                </a:lnTo>
                <a:lnTo>
                  <a:pt x="1036870" y="274241"/>
                </a:lnTo>
                <a:close/>
              </a:path>
              <a:path w="1194434" h="285750">
                <a:moveTo>
                  <a:pt x="992830" y="274241"/>
                </a:moveTo>
                <a:lnTo>
                  <a:pt x="959800" y="274241"/>
                </a:lnTo>
                <a:lnTo>
                  <a:pt x="959800" y="285257"/>
                </a:lnTo>
                <a:lnTo>
                  <a:pt x="992830" y="285257"/>
                </a:lnTo>
                <a:lnTo>
                  <a:pt x="992830" y="274241"/>
                </a:lnTo>
                <a:close/>
              </a:path>
              <a:path w="1194434" h="285750">
                <a:moveTo>
                  <a:pt x="948790" y="274241"/>
                </a:moveTo>
                <a:lnTo>
                  <a:pt x="915760" y="274241"/>
                </a:lnTo>
                <a:lnTo>
                  <a:pt x="915760" y="285257"/>
                </a:lnTo>
                <a:lnTo>
                  <a:pt x="948790" y="285257"/>
                </a:lnTo>
                <a:lnTo>
                  <a:pt x="948790" y="274241"/>
                </a:lnTo>
                <a:close/>
              </a:path>
              <a:path w="1194434" h="285750">
                <a:moveTo>
                  <a:pt x="904750" y="274241"/>
                </a:moveTo>
                <a:lnTo>
                  <a:pt x="871720" y="274241"/>
                </a:lnTo>
                <a:lnTo>
                  <a:pt x="871720" y="285257"/>
                </a:lnTo>
                <a:lnTo>
                  <a:pt x="904750" y="285257"/>
                </a:lnTo>
                <a:lnTo>
                  <a:pt x="904750" y="274241"/>
                </a:lnTo>
                <a:close/>
              </a:path>
              <a:path w="1194434" h="285750">
                <a:moveTo>
                  <a:pt x="860710" y="274241"/>
                </a:moveTo>
                <a:lnTo>
                  <a:pt x="827680" y="274241"/>
                </a:lnTo>
                <a:lnTo>
                  <a:pt x="827680" y="285257"/>
                </a:lnTo>
                <a:lnTo>
                  <a:pt x="860710" y="285257"/>
                </a:lnTo>
                <a:lnTo>
                  <a:pt x="860710" y="274241"/>
                </a:lnTo>
                <a:close/>
              </a:path>
              <a:path w="1194434" h="285750">
                <a:moveTo>
                  <a:pt x="816670" y="274241"/>
                </a:moveTo>
                <a:lnTo>
                  <a:pt x="783640" y="274241"/>
                </a:lnTo>
                <a:lnTo>
                  <a:pt x="783640" y="285257"/>
                </a:lnTo>
                <a:lnTo>
                  <a:pt x="816670" y="285257"/>
                </a:lnTo>
                <a:lnTo>
                  <a:pt x="816670" y="274241"/>
                </a:lnTo>
                <a:close/>
              </a:path>
              <a:path w="1194434" h="285750">
                <a:moveTo>
                  <a:pt x="772630" y="274241"/>
                </a:moveTo>
                <a:lnTo>
                  <a:pt x="739600" y="274241"/>
                </a:lnTo>
                <a:lnTo>
                  <a:pt x="739600" y="285257"/>
                </a:lnTo>
                <a:lnTo>
                  <a:pt x="772630" y="285257"/>
                </a:lnTo>
                <a:lnTo>
                  <a:pt x="772630" y="274241"/>
                </a:lnTo>
                <a:close/>
              </a:path>
              <a:path w="1194434" h="285750">
                <a:moveTo>
                  <a:pt x="728590" y="274241"/>
                </a:moveTo>
                <a:lnTo>
                  <a:pt x="695560" y="274241"/>
                </a:lnTo>
                <a:lnTo>
                  <a:pt x="695560" y="285257"/>
                </a:lnTo>
                <a:lnTo>
                  <a:pt x="728590" y="285257"/>
                </a:lnTo>
                <a:lnTo>
                  <a:pt x="728590" y="274241"/>
                </a:lnTo>
                <a:close/>
              </a:path>
              <a:path w="1194434" h="285750">
                <a:moveTo>
                  <a:pt x="684550" y="274241"/>
                </a:moveTo>
                <a:lnTo>
                  <a:pt x="651520" y="274241"/>
                </a:lnTo>
                <a:lnTo>
                  <a:pt x="651520" y="285257"/>
                </a:lnTo>
                <a:lnTo>
                  <a:pt x="684550" y="285257"/>
                </a:lnTo>
                <a:lnTo>
                  <a:pt x="684550" y="274241"/>
                </a:lnTo>
                <a:close/>
              </a:path>
              <a:path w="1194434" h="285750">
                <a:moveTo>
                  <a:pt x="640510" y="274241"/>
                </a:moveTo>
                <a:lnTo>
                  <a:pt x="607480" y="274241"/>
                </a:lnTo>
                <a:lnTo>
                  <a:pt x="607480" y="285257"/>
                </a:lnTo>
                <a:lnTo>
                  <a:pt x="640510" y="285257"/>
                </a:lnTo>
                <a:lnTo>
                  <a:pt x="640510" y="274241"/>
                </a:lnTo>
                <a:close/>
              </a:path>
              <a:path w="1194434" h="285750">
                <a:moveTo>
                  <a:pt x="596470" y="274241"/>
                </a:moveTo>
                <a:lnTo>
                  <a:pt x="563440" y="274241"/>
                </a:lnTo>
                <a:lnTo>
                  <a:pt x="563440" y="285257"/>
                </a:lnTo>
                <a:lnTo>
                  <a:pt x="596470" y="285257"/>
                </a:lnTo>
                <a:lnTo>
                  <a:pt x="596470" y="274241"/>
                </a:lnTo>
                <a:close/>
              </a:path>
              <a:path w="1194434" h="285750">
                <a:moveTo>
                  <a:pt x="552430" y="274241"/>
                </a:moveTo>
                <a:lnTo>
                  <a:pt x="519400" y="274241"/>
                </a:lnTo>
                <a:lnTo>
                  <a:pt x="519400" y="285257"/>
                </a:lnTo>
                <a:lnTo>
                  <a:pt x="552430" y="285257"/>
                </a:lnTo>
                <a:lnTo>
                  <a:pt x="552430" y="274241"/>
                </a:lnTo>
                <a:close/>
              </a:path>
              <a:path w="1194434" h="285750">
                <a:moveTo>
                  <a:pt x="508390" y="274241"/>
                </a:moveTo>
                <a:lnTo>
                  <a:pt x="475360" y="274241"/>
                </a:lnTo>
                <a:lnTo>
                  <a:pt x="475360" y="285257"/>
                </a:lnTo>
                <a:lnTo>
                  <a:pt x="508390" y="285257"/>
                </a:lnTo>
                <a:lnTo>
                  <a:pt x="508390" y="274241"/>
                </a:lnTo>
                <a:close/>
              </a:path>
              <a:path w="1194434" h="285750">
                <a:moveTo>
                  <a:pt x="464350" y="274241"/>
                </a:moveTo>
                <a:lnTo>
                  <a:pt x="431320" y="274241"/>
                </a:lnTo>
                <a:lnTo>
                  <a:pt x="431320" y="285257"/>
                </a:lnTo>
                <a:lnTo>
                  <a:pt x="464350" y="285257"/>
                </a:lnTo>
                <a:lnTo>
                  <a:pt x="464350" y="274241"/>
                </a:lnTo>
                <a:close/>
              </a:path>
              <a:path w="1194434" h="285750">
                <a:moveTo>
                  <a:pt x="420310" y="274241"/>
                </a:moveTo>
                <a:lnTo>
                  <a:pt x="387280" y="274241"/>
                </a:lnTo>
                <a:lnTo>
                  <a:pt x="387280" y="285257"/>
                </a:lnTo>
                <a:lnTo>
                  <a:pt x="420310" y="285257"/>
                </a:lnTo>
                <a:lnTo>
                  <a:pt x="420310" y="274241"/>
                </a:lnTo>
                <a:close/>
              </a:path>
              <a:path w="1194434" h="285750">
                <a:moveTo>
                  <a:pt x="376271" y="274241"/>
                </a:moveTo>
                <a:lnTo>
                  <a:pt x="343241" y="274241"/>
                </a:lnTo>
                <a:lnTo>
                  <a:pt x="343241" y="285257"/>
                </a:lnTo>
                <a:lnTo>
                  <a:pt x="376271" y="285257"/>
                </a:lnTo>
                <a:lnTo>
                  <a:pt x="376271" y="274241"/>
                </a:lnTo>
                <a:close/>
              </a:path>
              <a:path w="1194434" h="285750">
                <a:moveTo>
                  <a:pt x="332231" y="274241"/>
                </a:moveTo>
                <a:lnTo>
                  <a:pt x="299201" y="274241"/>
                </a:lnTo>
                <a:lnTo>
                  <a:pt x="299201" y="285257"/>
                </a:lnTo>
                <a:lnTo>
                  <a:pt x="332231" y="285257"/>
                </a:lnTo>
                <a:lnTo>
                  <a:pt x="332231" y="274241"/>
                </a:lnTo>
                <a:close/>
              </a:path>
              <a:path w="1194434" h="285750">
                <a:moveTo>
                  <a:pt x="288191" y="274241"/>
                </a:moveTo>
                <a:lnTo>
                  <a:pt x="255161" y="274241"/>
                </a:lnTo>
                <a:lnTo>
                  <a:pt x="255161" y="285257"/>
                </a:lnTo>
                <a:lnTo>
                  <a:pt x="288191" y="285257"/>
                </a:lnTo>
                <a:lnTo>
                  <a:pt x="288191" y="274241"/>
                </a:lnTo>
                <a:close/>
              </a:path>
              <a:path w="1194434" h="285750">
                <a:moveTo>
                  <a:pt x="244151" y="274241"/>
                </a:moveTo>
                <a:lnTo>
                  <a:pt x="211121" y="274241"/>
                </a:lnTo>
                <a:lnTo>
                  <a:pt x="211121" y="285257"/>
                </a:lnTo>
                <a:lnTo>
                  <a:pt x="244151" y="285257"/>
                </a:lnTo>
                <a:lnTo>
                  <a:pt x="244151" y="274241"/>
                </a:lnTo>
                <a:close/>
              </a:path>
              <a:path w="1194434" h="285750">
                <a:moveTo>
                  <a:pt x="200111" y="274241"/>
                </a:moveTo>
                <a:lnTo>
                  <a:pt x="167081" y="274241"/>
                </a:lnTo>
                <a:lnTo>
                  <a:pt x="167081" y="285257"/>
                </a:lnTo>
                <a:lnTo>
                  <a:pt x="200111" y="285257"/>
                </a:lnTo>
                <a:lnTo>
                  <a:pt x="200111" y="274241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271614" y="158508"/>
            <a:ext cx="105466" cy="10551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7296581" y="164708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4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8311768" y="161407"/>
            <a:ext cx="105466" cy="10551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8337218" y="167491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4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1173841" y="6555545"/>
            <a:ext cx="2571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83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0154" y="69849"/>
            <a:ext cx="3345815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Rendicontazione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Il Conto Consuntivo: la struttura</a:t>
            </a:r>
            <a:r>
              <a:rPr sz="1600" b="0" spc="45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(1/5)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2087" y="896492"/>
            <a:ext cx="89833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Conto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Consuntivo è composto da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due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documenti principali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e da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7 documenti ad esso</a:t>
            </a:r>
            <a:r>
              <a:rPr sz="1600" b="1" spc="3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allegati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224528" y="2735579"/>
            <a:ext cx="6624320" cy="0"/>
          </a:xfrm>
          <a:custGeom>
            <a:avLst/>
            <a:gdLst/>
            <a:ahLst/>
            <a:cxnLst/>
            <a:rect l="l" t="t" r="r" b="b"/>
            <a:pathLst>
              <a:path w="6624320">
                <a:moveTo>
                  <a:pt x="0" y="0"/>
                </a:moveTo>
                <a:lnTo>
                  <a:pt x="6623939" y="0"/>
                </a:lnTo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42060" y="1914169"/>
            <a:ext cx="2266188" cy="5196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56360" y="1961349"/>
            <a:ext cx="2072639" cy="4755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267967" y="1940051"/>
            <a:ext cx="2164080" cy="417830"/>
          </a:xfrm>
          <a:prstGeom prst="rect">
            <a:avLst/>
          </a:prstGeom>
          <a:solidFill>
            <a:srgbClr val="375F92"/>
          </a:solidFill>
        </p:spPr>
        <p:txBody>
          <a:bodyPr vert="horz" wrap="square" lIns="0" tIns="96520" rIns="0" bIns="0" rtlCol="0">
            <a:spAutoFit/>
          </a:bodyPr>
          <a:lstStyle/>
          <a:p>
            <a:pPr marL="220979">
              <a:lnSpc>
                <a:spcPct val="100000"/>
              </a:lnSpc>
              <a:spcBef>
                <a:spcPts val="76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Documenti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principali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70628" y="2012950"/>
            <a:ext cx="41630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1.	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Conto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consuntivo: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Conto finanziario – Modello</a:t>
            </a:r>
            <a:r>
              <a:rPr sz="1400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70628" y="2409189"/>
            <a:ext cx="44583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2.	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Conto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consuntivo: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Conto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patrimonio – Modello</a:t>
            </a:r>
            <a:r>
              <a:rPr sz="1400" spc="-1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K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723132" y="1943100"/>
            <a:ext cx="154305" cy="386080"/>
          </a:xfrm>
          <a:custGeom>
            <a:avLst/>
            <a:gdLst/>
            <a:ahLst/>
            <a:cxnLst/>
            <a:rect l="l" t="t" r="r" b="b"/>
            <a:pathLst>
              <a:path w="154304" h="386080">
                <a:moveTo>
                  <a:pt x="71627" y="0"/>
                </a:moveTo>
                <a:lnTo>
                  <a:pt x="0" y="0"/>
                </a:lnTo>
                <a:lnTo>
                  <a:pt x="82295" y="192786"/>
                </a:lnTo>
                <a:lnTo>
                  <a:pt x="0" y="385572"/>
                </a:lnTo>
                <a:lnTo>
                  <a:pt x="71627" y="385572"/>
                </a:lnTo>
                <a:lnTo>
                  <a:pt x="153923" y="192786"/>
                </a:lnTo>
                <a:lnTo>
                  <a:pt x="71627" y="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42060" y="3069348"/>
            <a:ext cx="2266188" cy="5181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44752" y="3116541"/>
            <a:ext cx="1894332" cy="4755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267967" y="3095244"/>
            <a:ext cx="2164080" cy="416559"/>
          </a:xfrm>
          <a:prstGeom prst="rect">
            <a:avLst/>
          </a:prstGeom>
          <a:solidFill>
            <a:srgbClr val="94B3D6"/>
          </a:solidFill>
        </p:spPr>
        <p:txBody>
          <a:bodyPr vert="horz" wrap="square" lIns="0" tIns="96520" rIns="0" bIns="0" rtlCol="0">
            <a:spAutoFit/>
          </a:bodyPr>
          <a:lstStyle/>
          <a:p>
            <a:pPr marL="309245">
              <a:lnSpc>
                <a:spcPct val="100000"/>
              </a:lnSpc>
              <a:spcBef>
                <a:spcPts val="76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Documenti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allegati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31004" y="3008731"/>
            <a:ext cx="6609080" cy="1967864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00"/>
              </a:spcBef>
              <a:buAutoNum type="alphaLcParenR"/>
              <a:tabLst>
                <a:tab pos="354965" algn="l"/>
                <a:tab pos="355600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L'elenco dei residui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attivi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passivi</a:t>
            </a:r>
            <a:endParaRPr sz="1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AutoNum type="alphaLcParenR"/>
              <a:tabLst>
                <a:tab pos="354965" algn="l"/>
                <a:tab pos="355600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La situazione</a:t>
            </a:r>
            <a:r>
              <a:rPr sz="14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amministrativa</a:t>
            </a:r>
            <a:endParaRPr sz="1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AutoNum type="alphaLcParenR"/>
              <a:tabLst>
                <a:tab pos="354965" algn="l"/>
                <a:tab pos="355600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prospetto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delle spese per il personale e per i contratti</a:t>
            </a:r>
            <a:r>
              <a:rPr sz="1400" spc="-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d'opera</a:t>
            </a:r>
            <a:endParaRPr sz="1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AutoNum type="alphaLcParenR"/>
              <a:tabLst>
                <a:tab pos="354965" algn="l"/>
                <a:tab pos="355600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Il rendiconto delle singole attività e dei singoli</a:t>
            </a:r>
            <a:r>
              <a:rPr sz="1400" spc="-2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progetti</a:t>
            </a:r>
            <a:endParaRPr sz="1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AutoNum type="alphaLcParenR"/>
              <a:tabLst>
                <a:tab pos="354965" algn="l"/>
                <a:tab pos="355600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Il rendiconto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dell'eventuale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azienda agraria o</a:t>
            </a:r>
            <a:r>
              <a:rPr sz="1400" spc="-1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speciale</a:t>
            </a:r>
            <a:endParaRPr sz="1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AutoNum type="alphaLcParenR"/>
              <a:tabLst>
                <a:tab pos="354965" algn="l"/>
                <a:tab pos="355600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Il rendiconto delle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eventuali attività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vendita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di beni 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 servizi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favore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400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terzi</a:t>
            </a:r>
            <a:endParaRPr sz="1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AutoNum type="alphaLcParenR"/>
              <a:tabLst>
                <a:tab pos="354965" algn="l"/>
                <a:tab pos="355600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Il rendiconto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dell'eventuale convitto</a:t>
            </a:r>
            <a:r>
              <a:rPr sz="1400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annesso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723132" y="3095244"/>
            <a:ext cx="154305" cy="386080"/>
          </a:xfrm>
          <a:custGeom>
            <a:avLst/>
            <a:gdLst/>
            <a:ahLst/>
            <a:cxnLst/>
            <a:rect l="l" t="t" r="r" b="b"/>
            <a:pathLst>
              <a:path w="154304" h="386079">
                <a:moveTo>
                  <a:pt x="71627" y="0"/>
                </a:moveTo>
                <a:lnTo>
                  <a:pt x="0" y="0"/>
                </a:lnTo>
                <a:lnTo>
                  <a:pt x="82295" y="192785"/>
                </a:lnTo>
                <a:lnTo>
                  <a:pt x="0" y="385571"/>
                </a:lnTo>
                <a:lnTo>
                  <a:pt x="71627" y="385571"/>
                </a:lnTo>
                <a:lnTo>
                  <a:pt x="153923" y="192785"/>
                </a:lnTo>
                <a:lnTo>
                  <a:pt x="71627" y="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42087" y="5809284"/>
            <a:ext cx="108413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Il Conto Consuntivo deve essere inoltre corredato da una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relazione illustrativa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dell'andamento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della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gestione</a:t>
            </a:r>
            <a:r>
              <a:rPr sz="1600" spc="3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contabile.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48867" y="1973579"/>
            <a:ext cx="350519" cy="3505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48867" y="3118104"/>
            <a:ext cx="371856" cy="3718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32621" y="204891"/>
            <a:ext cx="1131130" cy="2812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44790" y="217066"/>
            <a:ext cx="1086485" cy="236854"/>
          </a:xfrm>
          <a:custGeom>
            <a:avLst/>
            <a:gdLst/>
            <a:ahLst/>
            <a:cxnLst/>
            <a:rect l="l" t="t" r="r" b="b"/>
            <a:pathLst>
              <a:path w="1086484" h="236854">
                <a:moveTo>
                  <a:pt x="967719" y="0"/>
                </a:moveTo>
                <a:lnTo>
                  <a:pt x="0" y="0"/>
                </a:lnTo>
                <a:lnTo>
                  <a:pt x="0" y="236554"/>
                </a:lnTo>
                <a:lnTo>
                  <a:pt x="967719" y="236554"/>
                </a:lnTo>
                <a:lnTo>
                  <a:pt x="1085932" y="118276"/>
                </a:lnTo>
                <a:lnTo>
                  <a:pt x="9677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44790" y="217066"/>
            <a:ext cx="1086485" cy="236854"/>
          </a:xfrm>
          <a:custGeom>
            <a:avLst/>
            <a:gdLst/>
            <a:ahLst/>
            <a:cxnLst/>
            <a:rect l="l" t="t" r="r" b="b"/>
            <a:pathLst>
              <a:path w="1086484" h="236854">
                <a:moveTo>
                  <a:pt x="0" y="0"/>
                </a:moveTo>
                <a:lnTo>
                  <a:pt x="967719" y="0"/>
                </a:lnTo>
                <a:lnTo>
                  <a:pt x="1085932" y="118276"/>
                </a:lnTo>
                <a:lnTo>
                  <a:pt x="967719" y="236554"/>
                </a:lnTo>
                <a:lnTo>
                  <a:pt x="0" y="236554"/>
                </a:lnTo>
                <a:lnTo>
                  <a:pt x="0" y="0"/>
                </a:lnTo>
                <a:close/>
              </a:path>
            </a:pathLst>
          </a:custGeom>
          <a:ln w="463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470369" y="279854"/>
            <a:ext cx="57531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Programmazione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269298" y="204891"/>
            <a:ext cx="1135766" cy="2812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84943" y="217066"/>
            <a:ext cx="1087120" cy="236854"/>
          </a:xfrm>
          <a:custGeom>
            <a:avLst/>
            <a:gdLst/>
            <a:ahLst/>
            <a:cxnLst/>
            <a:rect l="l" t="t" r="r" b="b"/>
            <a:pathLst>
              <a:path w="1087120" h="236854">
                <a:moveTo>
                  <a:pt x="968299" y="0"/>
                </a:moveTo>
                <a:lnTo>
                  <a:pt x="0" y="0"/>
                </a:lnTo>
                <a:lnTo>
                  <a:pt x="118212" y="118276"/>
                </a:lnTo>
                <a:lnTo>
                  <a:pt x="0" y="236554"/>
                </a:lnTo>
                <a:lnTo>
                  <a:pt x="968299" y="236554"/>
                </a:lnTo>
                <a:lnTo>
                  <a:pt x="1086511" y="118276"/>
                </a:lnTo>
                <a:lnTo>
                  <a:pt x="9682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84943" y="217066"/>
            <a:ext cx="1087120" cy="236854"/>
          </a:xfrm>
          <a:custGeom>
            <a:avLst/>
            <a:gdLst/>
            <a:ahLst/>
            <a:cxnLst/>
            <a:rect l="l" t="t" r="r" b="b"/>
            <a:pathLst>
              <a:path w="1087120" h="236854">
                <a:moveTo>
                  <a:pt x="0" y="0"/>
                </a:moveTo>
                <a:lnTo>
                  <a:pt x="968299" y="0"/>
                </a:lnTo>
                <a:lnTo>
                  <a:pt x="1086511" y="118276"/>
                </a:lnTo>
                <a:lnTo>
                  <a:pt x="968299" y="236554"/>
                </a:lnTo>
                <a:lnTo>
                  <a:pt x="0" y="236554"/>
                </a:lnTo>
                <a:lnTo>
                  <a:pt x="118212" y="118276"/>
                </a:lnTo>
                <a:lnTo>
                  <a:pt x="0" y="0"/>
                </a:lnTo>
                <a:close/>
              </a:path>
            </a:pathLst>
          </a:custGeom>
          <a:ln w="463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670920" y="279854"/>
            <a:ext cx="31559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BEBEBE"/>
                </a:solidFill>
                <a:latin typeface="Arial"/>
                <a:cs typeface="Arial"/>
              </a:rPr>
              <a:t>Ge</a:t>
            </a:r>
            <a:r>
              <a:rPr sz="500" b="1" spc="10" dirty="0">
                <a:solidFill>
                  <a:srgbClr val="BEBEBE"/>
                </a:solidFill>
                <a:latin typeface="Arial"/>
                <a:cs typeface="Arial"/>
              </a:rPr>
              <a:t>sti</a:t>
            </a: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310610" y="204891"/>
            <a:ext cx="1135187" cy="2812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326256" y="217066"/>
            <a:ext cx="1086485" cy="236854"/>
          </a:xfrm>
          <a:custGeom>
            <a:avLst/>
            <a:gdLst/>
            <a:ahLst/>
            <a:cxnLst/>
            <a:rect l="l" t="t" r="r" b="b"/>
            <a:pathLst>
              <a:path w="1086484" h="236854">
                <a:moveTo>
                  <a:pt x="967719" y="0"/>
                </a:moveTo>
                <a:lnTo>
                  <a:pt x="0" y="0"/>
                </a:lnTo>
                <a:lnTo>
                  <a:pt x="118212" y="118276"/>
                </a:lnTo>
                <a:lnTo>
                  <a:pt x="0" y="236554"/>
                </a:lnTo>
                <a:lnTo>
                  <a:pt x="967719" y="236554"/>
                </a:lnTo>
                <a:lnTo>
                  <a:pt x="1085932" y="118276"/>
                </a:lnTo>
                <a:lnTo>
                  <a:pt x="9677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326256" y="217066"/>
            <a:ext cx="1086485" cy="236854"/>
          </a:xfrm>
          <a:custGeom>
            <a:avLst/>
            <a:gdLst/>
            <a:ahLst/>
            <a:cxnLst/>
            <a:rect l="l" t="t" r="r" b="b"/>
            <a:pathLst>
              <a:path w="1086484" h="236854">
                <a:moveTo>
                  <a:pt x="0" y="0"/>
                </a:moveTo>
                <a:lnTo>
                  <a:pt x="967719" y="0"/>
                </a:lnTo>
                <a:lnTo>
                  <a:pt x="1085932" y="118276"/>
                </a:lnTo>
                <a:lnTo>
                  <a:pt x="967719" y="236554"/>
                </a:lnTo>
                <a:lnTo>
                  <a:pt x="0" y="236554"/>
                </a:lnTo>
                <a:lnTo>
                  <a:pt x="118212" y="118276"/>
                </a:lnTo>
                <a:lnTo>
                  <a:pt x="0" y="0"/>
                </a:lnTo>
                <a:close/>
              </a:path>
            </a:pathLst>
          </a:custGeom>
          <a:ln w="463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8586971" y="279854"/>
            <a:ext cx="56642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500" b="1" spc="15" dirty="0">
                <a:solidFill>
                  <a:srgbClr val="001F5F"/>
                </a:solidFill>
                <a:latin typeface="Arial"/>
                <a:cs typeface="Arial"/>
              </a:rPr>
              <a:t>end</a:t>
            </a:r>
            <a:r>
              <a:rPr sz="500" b="1" spc="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500" b="1" spc="15" dirty="0">
                <a:solidFill>
                  <a:srgbClr val="001F5F"/>
                </a:solidFill>
                <a:latin typeface="Arial"/>
                <a:cs typeface="Arial"/>
              </a:rPr>
              <a:t>contaz</a:t>
            </a:r>
            <a:r>
              <a:rPr sz="500" b="1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500" b="1" spc="15" dirty="0">
                <a:solidFill>
                  <a:srgbClr val="001F5F"/>
                </a:solidFill>
                <a:latin typeface="Arial"/>
                <a:cs typeface="Arial"/>
              </a:rPr>
              <a:t>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216394" y="161407"/>
            <a:ext cx="106046" cy="10551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241709" y="167491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4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262273" y="193294"/>
            <a:ext cx="1194435" cy="285750"/>
          </a:xfrm>
          <a:custGeom>
            <a:avLst/>
            <a:gdLst/>
            <a:ahLst/>
            <a:cxnLst/>
            <a:rect l="l" t="t" r="r" b="b"/>
            <a:pathLst>
              <a:path w="1194434" h="285750">
                <a:moveTo>
                  <a:pt x="25207" y="260023"/>
                </a:moveTo>
                <a:lnTo>
                  <a:pt x="0" y="285257"/>
                </a:lnTo>
                <a:lnTo>
                  <a:pt x="23951" y="285257"/>
                </a:lnTo>
                <a:lnTo>
                  <a:pt x="23951" y="283643"/>
                </a:lnTo>
                <a:lnTo>
                  <a:pt x="17191" y="283643"/>
                </a:lnTo>
                <a:lnTo>
                  <a:pt x="13279" y="274241"/>
                </a:lnTo>
                <a:lnTo>
                  <a:pt x="26569" y="274241"/>
                </a:lnTo>
                <a:lnTo>
                  <a:pt x="32981" y="267812"/>
                </a:lnTo>
                <a:lnTo>
                  <a:pt x="25207" y="260023"/>
                </a:lnTo>
                <a:close/>
              </a:path>
              <a:path w="1194434" h="285750">
                <a:moveTo>
                  <a:pt x="67991" y="274241"/>
                </a:moveTo>
                <a:lnTo>
                  <a:pt x="34961" y="274241"/>
                </a:lnTo>
                <a:lnTo>
                  <a:pt x="34961" y="285257"/>
                </a:lnTo>
                <a:lnTo>
                  <a:pt x="67991" y="285257"/>
                </a:lnTo>
                <a:lnTo>
                  <a:pt x="67991" y="274241"/>
                </a:lnTo>
                <a:close/>
              </a:path>
              <a:path w="1194434" h="285750">
                <a:moveTo>
                  <a:pt x="112031" y="274241"/>
                </a:moveTo>
                <a:lnTo>
                  <a:pt x="79001" y="274241"/>
                </a:lnTo>
                <a:lnTo>
                  <a:pt x="79001" y="285257"/>
                </a:lnTo>
                <a:lnTo>
                  <a:pt x="112031" y="285257"/>
                </a:lnTo>
                <a:lnTo>
                  <a:pt x="112031" y="274241"/>
                </a:lnTo>
                <a:close/>
              </a:path>
              <a:path w="1194434" h="285750">
                <a:moveTo>
                  <a:pt x="156071" y="274241"/>
                </a:moveTo>
                <a:lnTo>
                  <a:pt x="123041" y="274241"/>
                </a:lnTo>
                <a:lnTo>
                  <a:pt x="123041" y="285257"/>
                </a:lnTo>
                <a:lnTo>
                  <a:pt x="156071" y="285257"/>
                </a:lnTo>
                <a:lnTo>
                  <a:pt x="156071" y="274241"/>
                </a:lnTo>
                <a:close/>
              </a:path>
              <a:path w="1194434" h="285750">
                <a:moveTo>
                  <a:pt x="23951" y="274241"/>
                </a:moveTo>
                <a:lnTo>
                  <a:pt x="13279" y="274241"/>
                </a:lnTo>
                <a:lnTo>
                  <a:pt x="17191" y="283643"/>
                </a:lnTo>
                <a:lnTo>
                  <a:pt x="23951" y="276866"/>
                </a:lnTo>
                <a:lnTo>
                  <a:pt x="23951" y="274241"/>
                </a:lnTo>
                <a:close/>
              </a:path>
              <a:path w="1194434" h="285750">
                <a:moveTo>
                  <a:pt x="23951" y="276866"/>
                </a:moveTo>
                <a:lnTo>
                  <a:pt x="17191" y="283643"/>
                </a:lnTo>
                <a:lnTo>
                  <a:pt x="23951" y="283643"/>
                </a:lnTo>
                <a:lnTo>
                  <a:pt x="23951" y="276866"/>
                </a:lnTo>
                <a:close/>
              </a:path>
              <a:path w="1194434" h="285750">
                <a:moveTo>
                  <a:pt x="26569" y="274241"/>
                </a:moveTo>
                <a:lnTo>
                  <a:pt x="23951" y="274241"/>
                </a:lnTo>
                <a:lnTo>
                  <a:pt x="23951" y="276866"/>
                </a:lnTo>
                <a:lnTo>
                  <a:pt x="26569" y="274241"/>
                </a:lnTo>
                <a:close/>
              </a:path>
              <a:path w="1194434" h="285750">
                <a:moveTo>
                  <a:pt x="56353" y="228866"/>
                </a:moveTo>
                <a:lnTo>
                  <a:pt x="32981" y="252233"/>
                </a:lnTo>
                <a:lnTo>
                  <a:pt x="40756" y="260023"/>
                </a:lnTo>
                <a:lnTo>
                  <a:pt x="64128" y="236655"/>
                </a:lnTo>
                <a:lnTo>
                  <a:pt x="56353" y="228866"/>
                </a:lnTo>
                <a:close/>
              </a:path>
              <a:path w="1194434" h="285750">
                <a:moveTo>
                  <a:pt x="87500" y="197708"/>
                </a:moveTo>
                <a:lnTo>
                  <a:pt x="64128" y="221073"/>
                </a:lnTo>
                <a:lnTo>
                  <a:pt x="71902" y="228866"/>
                </a:lnTo>
                <a:lnTo>
                  <a:pt x="95274" y="205496"/>
                </a:lnTo>
                <a:lnTo>
                  <a:pt x="87500" y="197708"/>
                </a:lnTo>
                <a:close/>
              </a:path>
              <a:path w="1194434" h="285750">
                <a:moveTo>
                  <a:pt x="118647" y="166549"/>
                </a:moveTo>
                <a:lnTo>
                  <a:pt x="95274" y="189919"/>
                </a:lnTo>
                <a:lnTo>
                  <a:pt x="103049" y="197708"/>
                </a:lnTo>
                <a:lnTo>
                  <a:pt x="126421" y="174337"/>
                </a:lnTo>
                <a:lnTo>
                  <a:pt x="118647" y="166549"/>
                </a:lnTo>
                <a:close/>
              </a:path>
              <a:path w="1194434" h="285750">
                <a:moveTo>
                  <a:pt x="142526" y="142628"/>
                </a:moveTo>
                <a:lnTo>
                  <a:pt x="126421" y="158760"/>
                </a:lnTo>
                <a:lnTo>
                  <a:pt x="134196" y="166549"/>
                </a:lnTo>
                <a:lnTo>
                  <a:pt x="154236" y="146522"/>
                </a:lnTo>
                <a:lnTo>
                  <a:pt x="146413" y="146522"/>
                </a:lnTo>
                <a:lnTo>
                  <a:pt x="142526" y="142628"/>
                </a:lnTo>
                <a:close/>
              </a:path>
              <a:path w="1194434" h="285750">
                <a:moveTo>
                  <a:pt x="146413" y="138733"/>
                </a:moveTo>
                <a:lnTo>
                  <a:pt x="142526" y="142628"/>
                </a:lnTo>
                <a:lnTo>
                  <a:pt x="146413" y="146522"/>
                </a:lnTo>
                <a:lnTo>
                  <a:pt x="150324" y="142628"/>
                </a:lnTo>
                <a:lnTo>
                  <a:pt x="146413" y="138733"/>
                </a:lnTo>
                <a:close/>
              </a:path>
              <a:path w="1194434" h="285750">
                <a:moveTo>
                  <a:pt x="150324" y="142628"/>
                </a:moveTo>
                <a:lnTo>
                  <a:pt x="146413" y="146522"/>
                </a:lnTo>
                <a:lnTo>
                  <a:pt x="154236" y="146522"/>
                </a:lnTo>
                <a:lnTo>
                  <a:pt x="150324" y="142628"/>
                </a:lnTo>
                <a:close/>
              </a:path>
              <a:path w="1194434" h="285750">
                <a:moveTo>
                  <a:pt x="154236" y="138733"/>
                </a:moveTo>
                <a:lnTo>
                  <a:pt x="146413" y="138733"/>
                </a:lnTo>
                <a:lnTo>
                  <a:pt x="150324" y="142628"/>
                </a:lnTo>
                <a:lnTo>
                  <a:pt x="154236" y="138733"/>
                </a:lnTo>
                <a:close/>
              </a:path>
              <a:path w="1194434" h="285750">
                <a:moveTo>
                  <a:pt x="130864" y="115368"/>
                </a:moveTo>
                <a:lnTo>
                  <a:pt x="123089" y="123156"/>
                </a:lnTo>
                <a:lnTo>
                  <a:pt x="142526" y="142628"/>
                </a:lnTo>
                <a:lnTo>
                  <a:pt x="146413" y="138733"/>
                </a:lnTo>
                <a:lnTo>
                  <a:pt x="154236" y="138733"/>
                </a:lnTo>
                <a:lnTo>
                  <a:pt x="130864" y="115368"/>
                </a:lnTo>
                <a:close/>
              </a:path>
              <a:path w="1194434" h="285750">
                <a:moveTo>
                  <a:pt x="99717" y="84209"/>
                </a:moveTo>
                <a:lnTo>
                  <a:pt x="91943" y="91998"/>
                </a:lnTo>
                <a:lnTo>
                  <a:pt x="115266" y="115368"/>
                </a:lnTo>
                <a:lnTo>
                  <a:pt x="123089" y="107575"/>
                </a:lnTo>
                <a:lnTo>
                  <a:pt x="99717" y="84209"/>
                </a:lnTo>
                <a:close/>
              </a:path>
              <a:path w="1194434" h="285750">
                <a:moveTo>
                  <a:pt x="68570" y="53050"/>
                </a:moveTo>
                <a:lnTo>
                  <a:pt x="60796" y="60839"/>
                </a:lnTo>
                <a:lnTo>
                  <a:pt x="84168" y="84209"/>
                </a:lnTo>
                <a:lnTo>
                  <a:pt x="91943" y="76421"/>
                </a:lnTo>
                <a:lnTo>
                  <a:pt x="68570" y="53050"/>
                </a:lnTo>
                <a:close/>
              </a:path>
              <a:path w="1194434" h="285750">
                <a:moveTo>
                  <a:pt x="37424" y="21891"/>
                </a:moveTo>
                <a:lnTo>
                  <a:pt x="29649" y="29680"/>
                </a:lnTo>
                <a:lnTo>
                  <a:pt x="53021" y="53050"/>
                </a:lnTo>
                <a:lnTo>
                  <a:pt x="60796" y="45262"/>
                </a:lnTo>
                <a:lnTo>
                  <a:pt x="37424" y="21891"/>
                </a:lnTo>
                <a:close/>
              </a:path>
              <a:path w="1194434" h="285750">
                <a:moveTo>
                  <a:pt x="28635" y="0"/>
                </a:moveTo>
                <a:lnTo>
                  <a:pt x="0" y="0"/>
                </a:lnTo>
                <a:lnTo>
                  <a:pt x="21875" y="21891"/>
                </a:lnTo>
                <a:lnTo>
                  <a:pt x="29649" y="14103"/>
                </a:lnTo>
                <a:lnTo>
                  <a:pt x="26569" y="11015"/>
                </a:lnTo>
                <a:lnTo>
                  <a:pt x="13279" y="11015"/>
                </a:lnTo>
                <a:lnTo>
                  <a:pt x="17191" y="1613"/>
                </a:lnTo>
                <a:lnTo>
                  <a:pt x="28635" y="1613"/>
                </a:lnTo>
                <a:lnTo>
                  <a:pt x="28635" y="0"/>
                </a:lnTo>
                <a:close/>
              </a:path>
              <a:path w="1194434" h="285750">
                <a:moveTo>
                  <a:pt x="17191" y="1613"/>
                </a:moveTo>
                <a:lnTo>
                  <a:pt x="13279" y="11015"/>
                </a:lnTo>
                <a:lnTo>
                  <a:pt x="26569" y="11015"/>
                </a:lnTo>
                <a:lnTo>
                  <a:pt x="17191" y="1613"/>
                </a:lnTo>
                <a:close/>
              </a:path>
              <a:path w="1194434" h="285750">
                <a:moveTo>
                  <a:pt x="28635" y="1613"/>
                </a:moveTo>
                <a:lnTo>
                  <a:pt x="17191" y="1613"/>
                </a:lnTo>
                <a:lnTo>
                  <a:pt x="26569" y="11015"/>
                </a:lnTo>
                <a:lnTo>
                  <a:pt x="28635" y="11015"/>
                </a:lnTo>
                <a:lnTo>
                  <a:pt x="28635" y="1613"/>
                </a:lnTo>
                <a:close/>
              </a:path>
              <a:path w="1194434" h="285750">
                <a:moveTo>
                  <a:pt x="72675" y="0"/>
                </a:moveTo>
                <a:lnTo>
                  <a:pt x="39645" y="0"/>
                </a:lnTo>
                <a:lnTo>
                  <a:pt x="39645" y="11015"/>
                </a:lnTo>
                <a:lnTo>
                  <a:pt x="72675" y="11015"/>
                </a:lnTo>
                <a:lnTo>
                  <a:pt x="72675" y="0"/>
                </a:lnTo>
                <a:close/>
              </a:path>
              <a:path w="1194434" h="285750">
                <a:moveTo>
                  <a:pt x="116715" y="0"/>
                </a:moveTo>
                <a:lnTo>
                  <a:pt x="83685" y="0"/>
                </a:lnTo>
                <a:lnTo>
                  <a:pt x="83685" y="11015"/>
                </a:lnTo>
                <a:lnTo>
                  <a:pt x="116715" y="11015"/>
                </a:lnTo>
                <a:lnTo>
                  <a:pt x="116715" y="0"/>
                </a:lnTo>
                <a:close/>
              </a:path>
              <a:path w="1194434" h="285750">
                <a:moveTo>
                  <a:pt x="160755" y="0"/>
                </a:moveTo>
                <a:lnTo>
                  <a:pt x="127725" y="0"/>
                </a:lnTo>
                <a:lnTo>
                  <a:pt x="127725" y="11015"/>
                </a:lnTo>
                <a:lnTo>
                  <a:pt x="160755" y="11015"/>
                </a:lnTo>
                <a:lnTo>
                  <a:pt x="160755" y="0"/>
                </a:lnTo>
                <a:close/>
              </a:path>
              <a:path w="1194434" h="285750">
                <a:moveTo>
                  <a:pt x="204795" y="0"/>
                </a:moveTo>
                <a:lnTo>
                  <a:pt x="171765" y="0"/>
                </a:lnTo>
                <a:lnTo>
                  <a:pt x="171765" y="11015"/>
                </a:lnTo>
                <a:lnTo>
                  <a:pt x="204795" y="11015"/>
                </a:lnTo>
                <a:lnTo>
                  <a:pt x="204795" y="0"/>
                </a:lnTo>
                <a:close/>
              </a:path>
              <a:path w="1194434" h="285750">
                <a:moveTo>
                  <a:pt x="248835" y="0"/>
                </a:moveTo>
                <a:lnTo>
                  <a:pt x="215805" y="0"/>
                </a:lnTo>
                <a:lnTo>
                  <a:pt x="215805" y="11015"/>
                </a:lnTo>
                <a:lnTo>
                  <a:pt x="248835" y="11015"/>
                </a:lnTo>
                <a:lnTo>
                  <a:pt x="248835" y="0"/>
                </a:lnTo>
                <a:close/>
              </a:path>
              <a:path w="1194434" h="285750">
                <a:moveTo>
                  <a:pt x="292875" y="0"/>
                </a:moveTo>
                <a:lnTo>
                  <a:pt x="259845" y="0"/>
                </a:lnTo>
                <a:lnTo>
                  <a:pt x="259845" y="11015"/>
                </a:lnTo>
                <a:lnTo>
                  <a:pt x="292875" y="11015"/>
                </a:lnTo>
                <a:lnTo>
                  <a:pt x="292875" y="0"/>
                </a:lnTo>
                <a:close/>
              </a:path>
              <a:path w="1194434" h="285750">
                <a:moveTo>
                  <a:pt x="336915" y="0"/>
                </a:moveTo>
                <a:lnTo>
                  <a:pt x="303885" y="0"/>
                </a:lnTo>
                <a:lnTo>
                  <a:pt x="303885" y="11015"/>
                </a:lnTo>
                <a:lnTo>
                  <a:pt x="336915" y="11015"/>
                </a:lnTo>
                <a:lnTo>
                  <a:pt x="336915" y="0"/>
                </a:lnTo>
                <a:close/>
              </a:path>
              <a:path w="1194434" h="285750">
                <a:moveTo>
                  <a:pt x="380955" y="0"/>
                </a:moveTo>
                <a:lnTo>
                  <a:pt x="347925" y="0"/>
                </a:lnTo>
                <a:lnTo>
                  <a:pt x="347925" y="11015"/>
                </a:lnTo>
                <a:lnTo>
                  <a:pt x="380955" y="11015"/>
                </a:lnTo>
                <a:lnTo>
                  <a:pt x="380955" y="0"/>
                </a:lnTo>
                <a:close/>
              </a:path>
              <a:path w="1194434" h="285750">
                <a:moveTo>
                  <a:pt x="424995" y="0"/>
                </a:moveTo>
                <a:lnTo>
                  <a:pt x="391965" y="0"/>
                </a:lnTo>
                <a:lnTo>
                  <a:pt x="391965" y="11015"/>
                </a:lnTo>
                <a:lnTo>
                  <a:pt x="424995" y="11015"/>
                </a:lnTo>
                <a:lnTo>
                  <a:pt x="424995" y="0"/>
                </a:lnTo>
                <a:close/>
              </a:path>
              <a:path w="1194434" h="285750">
                <a:moveTo>
                  <a:pt x="469034" y="0"/>
                </a:moveTo>
                <a:lnTo>
                  <a:pt x="436004" y="0"/>
                </a:lnTo>
                <a:lnTo>
                  <a:pt x="436004" y="11015"/>
                </a:lnTo>
                <a:lnTo>
                  <a:pt x="469034" y="11015"/>
                </a:lnTo>
                <a:lnTo>
                  <a:pt x="469034" y="0"/>
                </a:lnTo>
                <a:close/>
              </a:path>
              <a:path w="1194434" h="285750">
                <a:moveTo>
                  <a:pt x="513074" y="0"/>
                </a:moveTo>
                <a:lnTo>
                  <a:pt x="480044" y="0"/>
                </a:lnTo>
                <a:lnTo>
                  <a:pt x="480044" y="11015"/>
                </a:lnTo>
                <a:lnTo>
                  <a:pt x="513074" y="11015"/>
                </a:lnTo>
                <a:lnTo>
                  <a:pt x="513074" y="0"/>
                </a:lnTo>
                <a:close/>
              </a:path>
              <a:path w="1194434" h="285750">
                <a:moveTo>
                  <a:pt x="557114" y="0"/>
                </a:moveTo>
                <a:lnTo>
                  <a:pt x="524084" y="0"/>
                </a:lnTo>
                <a:lnTo>
                  <a:pt x="524084" y="11015"/>
                </a:lnTo>
                <a:lnTo>
                  <a:pt x="557114" y="11015"/>
                </a:lnTo>
                <a:lnTo>
                  <a:pt x="557114" y="0"/>
                </a:lnTo>
                <a:close/>
              </a:path>
              <a:path w="1194434" h="285750">
                <a:moveTo>
                  <a:pt x="601154" y="0"/>
                </a:moveTo>
                <a:lnTo>
                  <a:pt x="568124" y="0"/>
                </a:lnTo>
                <a:lnTo>
                  <a:pt x="568124" y="11015"/>
                </a:lnTo>
                <a:lnTo>
                  <a:pt x="601154" y="11015"/>
                </a:lnTo>
                <a:lnTo>
                  <a:pt x="601154" y="0"/>
                </a:lnTo>
                <a:close/>
              </a:path>
              <a:path w="1194434" h="285750">
                <a:moveTo>
                  <a:pt x="645194" y="0"/>
                </a:moveTo>
                <a:lnTo>
                  <a:pt x="612164" y="0"/>
                </a:lnTo>
                <a:lnTo>
                  <a:pt x="612164" y="11015"/>
                </a:lnTo>
                <a:lnTo>
                  <a:pt x="645194" y="11015"/>
                </a:lnTo>
                <a:lnTo>
                  <a:pt x="645194" y="0"/>
                </a:lnTo>
                <a:close/>
              </a:path>
              <a:path w="1194434" h="285750">
                <a:moveTo>
                  <a:pt x="689234" y="0"/>
                </a:moveTo>
                <a:lnTo>
                  <a:pt x="656204" y="0"/>
                </a:lnTo>
                <a:lnTo>
                  <a:pt x="656204" y="11015"/>
                </a:lnTo>
                <a:lnTo>
                  <a:pt x="689234" y="11015"/>
                </a:lnTo>
                <a:lnTo>
                  <a:pt x="689234" y="0"/>
                </a:lnTo>
                <a:close/>
              </a:path>
              <a:path w="1194434" h="285750">
                <a:moveTo>
                  <a:pt x="733274" y="0"/>
                </a:moveTo>
                <a:lnTo>
                  <a:pt x="700244" y="0"/>
                </a:lnTo>
                <a:lnTo>
                  <a:pt x="700244" y="11015"/>
                </a:lnTo>
                <a:lnTo>
                  <a:pt x="733274" y="11015"/>
                </a:lnTo>
                <a:lnTo>
                  <a:pt x="733274" y="0"/>
                </a:lnTo>
                <a:close/>
              </a:path>
              <a:path w="1194434" h="285750">
                <a:moveTo>
                  <a:pt x="777314" y="0"/>
                </a:moveTo>
                <a:lnTo>
                  <a:pt x="744284" y="0"/>
                </a:lnTo>
                <a:lnTo>
                  <a:pt x="744284" y="11015"/>
                </a:lnTo>
                <a:lnTo>
                  <a:pt x="777314" y="11015"/>
                </a:lnTo>
                <a:lnTo>
                  <a:pt x="777314" y="0"/>
                </a:lnTo>
                <a:close/>
              </a:path>
              <a:path w="1194434" h="285750">
                <a:moveTo>
                  <a:pt x="821354" y="0"/>
                </a:moveTo>
                <a:lnTo>
                  <a:pt x="788324" y="0"/>
                </a:lnTo>
                <a:lnTo>
                  <a:pt x="788324" y="11015"/>
                </a:lnTo>
                <a:lnTo>
                  <a:pt x="821354" y="11015"/>
                </a:lnTo>
                <a:lnTo>
                  <a:pt x="821354" y="0"/>
                </a:lnTo>
                <a:close/>
              </a:path>
              <a:path w="1194434" h="285750">
                <a:moveTo>
                  <a:pt x="865394" y="0"/>
                </a:moveTo>
                <a:lnTo>
                  <a:pt x="832364" y="0"/>
                </a:lnTo>
                <a:lnTo>
                  <a:pt x="832364" y="11015"/>
                </a:lnTo>
                <a:lnTo>
                  <a:pt x="865394" y="11015"/>
                </a:lnTo>
                <a:lnTo>
                  <a:pt x="865394" y="0"/>
                </a:lnTo>
                <a:close/>
              </a:path>
              <a:path w="1194434" h="285750">
                <a:moveTo>
                  <a:pt x="909434" y="0"/>
                </a:moveTo>
                <a:lnTo>
                  <a:pt x="876404" y="0"/>
                </a:lnTo>
                <a:lnTo>
                  <a:pt x="876404" y="11015"/>
                </a:lnTo>
                <a:lnTo>
                  <a:pt x="909434" y="11015"/>
                </a:lnTo>
                <a:lnTo>
                  <a:pt x="909434" y="0"/>
                </a:lnTo>
                <a:close/>
              </a:path>
              <a:path w="1194434" h="285750">
                <a:moveTo>
                  <a:pt x="953474" y="0"/>
                </a:moveTo>
                <a:lnTo>
                  <a:pt x="920444" y="0"/>
                </a:lnTo>
                <a:lnTo>
                  <a:pt x="920444" y="11015"/>
                </a:lnTo>
                <a:lnTo>
                  <a:pt x="953474" y="11015"/>
                </a:lnTo>
                <a:lnTo>
                  <a:pt x="953474" y="0"/>
                </a:lnTo>
                <a:close/>
              </a:path>
              <a:path w="1194434" h="285750">
                <a:moveTo>
                  <a:pt x="997514" y="0"/>
                </a:moveTo>
                <a:lnTo>
                  <a:pt x="964484" y="0"/>
                </a:lnTo>
                <a:lnTo>
                  <a:pt x="964484" y="11015"/>
                </a:lnTo>
                <a:lnTo>
                  <a:pt x="997514" y="11015"/>
                </a:lnTo>
                <a:lnTo>
                  <a:pt x="997514" y="0"/>
                </a:lnTo>
                <a:close/>
              </a:path>
              <a:path w="1194434" h="285750">
                <a:moveTo>
                  <a:pt x="1041554" y="0"/>
                </a:moveTo>
                <a:lnTo>
                  <a:pt x="1008524" y="0"/>
                </a:lnTo>
                <a:lnTo>
                  <a:pt x="1008524" y="11015"/>
                </a:lnTo>
                <a:lnTo>
                  <a:pt x="1041554" y="11015"/>
                </a:lnTo>
                <a:lnTo>
                  <a:pt x="1041554" y="0"/>
                </a:lnTo>
                <a:close/>
              </a:path>
              <a:path w="1194434" h="285750">
                <a:moveTo>
                  <a:pt x="1062364" y="274241"/>
                </a:moveTo>
                <a:lnTo>
                  <a:pt x="1049087" y="274241"/>
                </a:lnTo>
                <a:lnTo>
                  <a:pt x="1047879" y="274739"/>
                </a:lnTo>
                <a:lnTo>
                  <a:pt x="1047879" y="285257"/>
                </a:lnTo>
                <a:lnTo>
                  <a:pt x="1051356" y="285257"/>
                </a:lnTo>
                <a:lnTo>
                  <a:pt x="1062364" y="274241"/>
                </a:lnTo>
                <a:close/>
              </a:path>
              <a:path w="1194434" h="285750">
                <a:moveTo>
                  <a:pt x="1067678" y="253353"/>
                </a:moveTo>
                <a:lnTo>
                  <a:pt x="1045175" y="275854"/>
                </a:lnTo>
                <a:lnTo>
                  <a:pt x="1047879" y="274739"/>
                </a:lnTo>
                <a:lnTo>
                  <a:pt x="1047879" y="274241"/>
                </a:lnTo>
                <a:lnTo>
                  <a:pt x="1062364" y="274241"/>
                </a:lnTo>
                <a:lnTo>
                  <a:pt x="1075453" y="261142"/>
                </a:lnTo>
                <a:lnTo>
                  <a:pt x="1067678" y="253353"/>
                </a:lnTo>
                <a:close/>
              </a:path>
              <a:path w="1194434" h="285750">
                <a:moveTo>
                  <a:pt x="1049087" y="274241"/>
                </a:moveTo>
                <a:lnTo>
                  <a:pt x="1047879" y="274241"/>
                </a:lnTo>
                <a:lnTo>
                  <a:pt x="1047879" y="274739"/>
                </a:lnTo>
                <a:lnTo>
                  <a:pt x="1049087" y="274241"/>
                </a:lnTo>
                <a:close/>
              </a:path>
              <a:path w="1194434" h="285750">
                <a:moveTo>
                  <a:pt x="1098825" y="222194"/>
                </a:moveTo>
                <a:lnTo>
                  <a:pt x="1075453" y="245563"/>
                </a:lnTo>
                <a:lnTo>
                  <a:pt x="1083276" y="253353"/>
                </a:lnTo>
                <a:lnTo>
                  <a:pt x="1106599" y="229982"/>
                </a:lnTo>
                <a:lnTo>
                  <a:pt x="1098825" y="222194"/>
                </a:lnTo>
                <a:close/>
              </a:path>
              <a:path w="1194434" h="285750">
                <a:moveTo>
                  <a:pt x="1129971" y="191035"/>
                </a:moveTo>
                <a:lnTo>
                  <a:pt x="1106599" y="214405"/>
                </a:lnTo>
                <a:lnTo>
                  <a:pt x="1114374" y="222194"/>
                </a:lnTo>
                <a:lnTo>
                  <a:pt x="1137746" y="198828"/>
                </a:lnTo>
                <a:lnTo>
                  <a:pt x="1129971" y="191035"/>
                </a:lnTo>
                <a:close/>
              </a:path>
              <a:path w="1194434" h="285750">
                <a:moveTo>
                  <a:pt x="1161118" y="159881"/>
                </a:moveTo>
                <a:lnTo>
                  <a:pt x="1137746" y="183247"/>
                </a:lnTo>
                <a:lnTo>
                  <a:pt x="1145521" y="191035"/>
                </a:lnTo>
                <a:lnTo>
                  <a:pt x="1168893" y="167670"/>
                </a:lnTo>
                <a:lnTo>
                  <a:pt x="1161118" y="159881"/>
                </a:lnTo>
                <a:close/>
              </a:path>
              <a:path w="1194434" h="285750">
                <a:moveTo>
                  <a:pt x="1178333" y="142629"/>
                </a:moveTo>
                <a:lnTo>
                  <a:pt x="1168893" y="152088"/>
                </a:lnTo>
                <a:lnTo>
                  <a:pt x="1176667" y="159881"/>
                </a:lnTo>
                <a:lnTo>
                  <a:pt x="1190016" y="146522"/>
                </a:lnTo>
                <a:lnTo>
                  <a:pt x="1182221" y="146522"/>
                </a:lnTo>
                <a:lnTo>
                  <a:pt x="1178333" y="142629"/>
                </a:lnTo>
                <a:close/>
              </a:path>
              <a:path w="1194434" h="285750">
                <a:moveTo>
                  <a:pt x="1182221" y="138733"/>
                </a:moveTo>
                <a:lnTo>
                  <a:pt x="1178333" y="142629"/>
                </a:lnTo>
                <a:lnTo>
                  <a:pt x="1182221" y="146522"/>
                </a:lnTo>
                <a:lnTo>
                  <a:pt x="1182221" y="138733"/>
                </a:lnTo>
                <a:close/>
              </a:path>
              <a:path w="1194434" h="285750">
                <a:moveTo>
                  <a:pt x="1190012" y="138733"/>
                </a:moveTo>
                <a:lnTo>
                  <a:pt x="1182221" y="138733"/>
                </a:lnTo>
                <a:lnTo>
                  <a:pt x="1182221" y="146522"/>
                </a:lnTo>
                <a:lnTo>
                  <a:pt x="1190016" y="146522"/>
                </a:lnTo>
                <a:lnTo>
                  <a:pt x="1193907" y="142628"/>
                </a:lnTo>
                <a:lnTo>
                  <a:pt x="1190012" y="138733"/>
                </a:lnTo>
                <a:close/>
              </a:path>
              <a:path w="1194434" h="285750">
                <a:moveTo>
                  <a:pt x="1179999" y="128722"/>
                </a:moveTo>
                <a:lnTo>
                  <a:pt x="1172225" y="136511"/>
                </a:lnTo>
                <a:lnTo>
                  <a:pt x="1178333" y="142629"/>
                </a:lnTo>
                <a:lnTo>
                  <a:pt x="1182221" y="138733"/>
                </a:lnTo>
                <a:lnTo>
                  <a:pt x="1190012" y="138733"/>
                </a:lnTo>
                <a:lnTo>
                  <a:pt x="1179999" y="128722"/>
                </a:lnTo>
                <a:close/>
              </a:path>
              <a:path w="1194434" h="285750">
                <a:moveTo>
                  <a:pt x="1148853" y="97563"/>
                </a:moveTo>
                <a:lnTo>
                  <a:pt x="1141078" y="105352"/>
                </a:lnTo>
                <a:lnTo>
                  <a:pt x="1164450" y="128722"/>
                </a:lnTo>
                <a:lnTo>
                  <a:pt x="1172225" y="120934"/>
                </a:lnTo>
                <a:lnTo>
                  <a:pt x="1148853" y="97563"/>
                </a:lnTo>
                <a:close/>
              </a:path>
              <a:path w="1194434" h="285750">
                <a:moveTo>
                  <a:pt x="1117754" y="66405"/>
                </a:moveTo>
                <a:lnTo>
                  <a:pt x="1109931" y="74193"/>
                </a:lnTo>
                <a:lnTo>
                  <a:pt x="1133303" y="97563"/>
                </a:lnTo>
                <a:lnTo>
                  <a:pt x="1141078" y="89775"/>
                </a:lnTo>
                <a:lnTo>
                  <a:pt x="1117754" y="66405"/>
                </a:lnTo>
                <a:close/>
              </a:path>
              <a:path w="1194434" h="285750">
                <a:moveTo>
                  <a:pt x="1086608" y="35246"/>
                </a:moveTo>
                <a:lnTo>
                  <a:pt x="1078785" y="43034"/>
                </a:lnTo>
                <a:lnTo>
                  <a:pt x="1102157" y="66405"/>
                </a:lnTo>
                <a:lnTo>
                  <a:pt x="1109931" y="58616"/>
                </a:lnTo>
                <a:lnTo>
                  <a:pt x="1086608" y="35246"/>
                </a:lnTo>
                <a:close/>
              </a:path>
              <a:path w="1194434" h="285750">
                <a:moveTo>
                  <a:pt x="1055461" y="4087"/>
                </a:moveTo>
                <a:lnTo>
                  <a:pt x="1047686" y="11880"/>
                </a:lnTo>
                <a:lnTo>
                  <a:pt x="1071010" y="35246"/>
                </a:lnTo>
                <a:lnTo>
                  <a:pt x="1078785" y="27457"/>
                </a:lnTo>
                <a:lnTo>
                  <a:pt x="1055461" y="4087"/>
                </a:lnTo>
                <a:close/>
              </a:path>
              <a:path w="1194434" h="285750">
                <a:moveTo>
                  <a:pt x="1036870" y="274241"/>
                </a:moveTo>
                <a:lnTo>
                  <a:pt x="1003840" y="274241"/>
                </a:lnTo>
                <a:lnTo>
                  <a:pt x="1003840" y="285257"/>
                </a:lnTo>
                <a:lnTo>
                  <a:pt x="1036870" y="285257"/>
                </a:lnTo>
                <a:lnTo>
                  <a:pt x="1036870" y="274241"/>
                </a:lnTo>
                <a:close/>
              </a:path>
              <a:path w="1194434" h="285750">
                <a:moveTo>
                  <a:pt x="992830" y="274241"/>
                </a:moveTo>
                <a:lnTo>
                  <a:pt x="959800" y="274241"/>
                </a:lnTo>
                <a:lnTo>
                  <a:pt x="959800" y="285257"/>
                </a:lnTo>
                <a:lnTo>
                  <a:pt x="992830" y="285257"/>
                </a:lnTo>
                <a:lnTo>
                  <a:pt x="992830" y="274241"/>
                </a:lnTo>
                <a:close/>
              </a:path>
              <a:path w="1194434" h="285750">
                <a:moveTo>
                  <a:pt x="948790" y="274241"/>
                </a:moveTo>
                <a:lnTo>
                  <a:pt x="915760" y="274241"/>
                </a:lnTo>
                <a:lnTo>
                  <a:pt x="915760" y="285257"/>
                </a:lnTo>
                <a:lnTo>
                  <a:pt x="948790" y="285257"/>
                </a:lnTo>
                <a:lnTo>
                  <a:pt x="948790" y="274241"/>
                </a:lnTo>
                <a:close/>
              </a:path>
              <a:path w="1194434" h="285750">
                <a:moveTo>
                  <a:pt x="904750" y="274241"/>
                </a:moveTo>
                <a:lnTo>
                  <a:pt x="871720" y="274241"/>
                </a:lnTo>
                <a:lnTo>
                  <a:pt x="871720" y="285257"/>
                </a:lnTo>
                <a:lnTo>
                  <a:pt x="904750" y="285257"/>
                </a:lnTo>
                <a:lnTo>
                  <a:pt x="904750" y="274241"/>
                </a:lnTo>
                <a:close/>
              </a:path>
              <a:path w="1194434" h="285750">
                <a:moveTo>
                  <a:pt x="860710" y="274241"/>
                </a:moveTo>
                <a:lnTo>
                  <a:pt x="827680" y="274241"/>
                </a:lnTo>
                <a:lnTo>
                  <a:pt x="827680" y="285257"/>
                </a:lnTo>
                <a:lnTo>
                  <a:pt x="860710" y="285257"/>
                </a:lnTo>
                <a:lnTo>
                  <a:pt x="860710" y="274241"/>
                </a:lnTo>
                <a:close/>
              </a:path>
              <a:path w="1194434" h="285750">
                <a:moveTo>
                  <a:pt x="816670" y="274241"/>
                </a:moveTo>
                <a:lnTo>
                  <a:pt x="783640" y="274241"/>
                </a:lnTo>
                <a:lnTo>
                  <a:pt x="783640" y="285257"/>
                </a:lnTo>
                <a:lnTo>
                  <a:pt x="816670" y="285257"/>
                </a:lnTo>
                <a:lnTo>
                  <a:pt x="816670" y="274241"/>
                </a:lnTo>
                <a:close/>
              </a:path>
              <a:path w="1194434" h="285750">
                <a:moveTo>
                  <a:pt x="772630" y="274241"/>
                </a:moveTo>
                <a:lnTo>
                  <a:pt x="739600" y="274241"/>
                </a:lnTo>
                <a:lnTo>
                  <a:pt x="739600" y="285257"/>
                </a:lnTo>
                <a:lnTo>
                  <a:pt x="772630" y="285257"/>
                </a:lnTo>
                <a:lnTo>
                  <a:pt x="772630" y="274241"/>
                </a:lnTo>
                <a:close/>
              </a:path>
              <a:path w="1194434" h="285750">
                <a:moveTo>
                  <a:pt x="728590" y="274241"/>
                </a:moveTo>
                <a:lnTo>
                  <a:pt x="695560" y="274241"/>
                </a:lnTo>
                <a:lnTo>
                  <a:pt x="695560" y="285257"/>
                </a:lnTo>
                <a:lnTo>
                  <a:pt x="728590" y="285257"/>
                </a:lnTo>
                <a:lnTo>
                  <a:pt x="728590" y="274241"/>
                </a:lnTo>
                <a:close/>
              </a:path>
              <a:path w="1194434" h="285750">
                <a:moveTo>
                  <a:pt x="684550" y="274241"/>
                </a:moveTo>
                <a:lnTo>
                  <a:pt x="651520" y="274241"/>
                </a:lnTo>
                <a:lnTo>
                  <a:pt x="651520" y="285257"/>
                </a:lnTo>
                <a:lnTo>
                  <a:pt x="684550" y="285257"/>
                </a:lnTo>
                <a:lnTo>
                  <a:pt x="684550" y="274241"/>
                </a:lnTo>
                <a:close/>
              </a:path>
              <a:path w="1194434" h="285750">
                <a:moveTo>
                  <a:pt x="640510" y="274241"/>
                </a:moveTo>
                <a:lnTo>
                  <a:pt x="607480" y="274241"/>
                </a:lnTo>
                <a:lnTo>
                  <a:pt x="607480" y="285257"/>
                </a:lnTo>
                <a:lnTo>
                  <a:pt x="640510" y="285257"/>
                </a:lnTo>
                <a:lnTo>
                  <a:pt x="640510" y="274241"/>
                </a:lnTo>
                <a:close/>
              </a:path>
              <a:path w="1194434" h="285750">
                <a:moveTo>
                  <a:pt x="596470" y="274241"/>
                </a:moveTo>
                <a:lnTo>
                  <a:pt x="563440" y="274241"/>
                </a:lnTo>
                <a:lnTo>
                  <a:pt x="563440" y="285257"/>
                </a:lnTo>
                <a:lnTo>
                  <a:pt x="596470" y="285257"/>
                </a:lnTo>
                <a:lnTo>
                  <a:pt x="596470" y="274241"/>
                </a:lnTo>
                <a:close/>
              </a:path>
              <a:path w="1194434" h="285750">
                <a:moveTo>
                  <a:pt x="552430" y="274241"/>
                </a:moveTo>
                <a:lnTo>
                  <a:pt x="519400" y="274241"/>
                </a:lnTo>
                <a:lnTo>
                  <a:pt x="519400" y="285257"/>
                </a:lnTo>
                <a:lnTo>
                  <a:pt x="552430" y="285257"/>
                </a:lnTo>
                <a:lnTo>
                  <a:pt x="552430" y="274241"/>
                </a:lnTo>
                <a:close/>
              </a:path>
              <a:path w="1194434" h="285750">
                <a:moveTo>
                  <a:pt x="508390" y="274241"/>
                </a:moveTo>
                <a:lnTo>
                  <a:pt x="475360" y="274241"/>
                </a:lnTo>
                <a:lnTo>
                  <a:pt x="475360" y="285257"/>
                </a:lnTo>
                <a:lnTo>
                  <a:pt x="508390" y="285257"/>
                </a:lnTo>
                <a:lnTo>
                  <a:pt x="508390" y="274241"/>
                </a:lnTo>
                <a:close/>
              </a:path>
              <a:path w="1194434" h="285750">
                <a:moveTo>
                  <a:pt x="464350" y="274241"/>
                </a:moveTo>
                <a:lnTo>
                  <a:pt x="431320" y="274241"/>
                </a:lnTo>
                <a:lnTo>
                  <a:pt x="431320" y="285257"/>
                </a:lnTo>
                <a:lnTo>
                  <a:pt x="464350" y="285257"/>
                </a:lnTo>
                <a:lnTo>
                  <a:pt x="464350" y="274241"/>
                </a:lnTo>
                <a:close/>
              </a:path>
              <a:path w="1194434" h="285750">
                <a:moveTo>
                  <a:pt x="420310" y="274241"/>
                </a:moveTo>
                <a:lnTo>
                  <a:pt x="387280" y="274241"/>
                </a:lnTo>
                <a:lnTo>
                  <a:pt x="387280" y="285257"/>
                </a:lnTo>
                <a:lnTo>
                  <a:pt x="420310" y="285257"/>
                </a:lnTo>
                <a:lnTo>
                  <a:pt x="420310" y="274241"/>
                </a:lnTo>
                <a:close/>
              </a:path>
              <a:path w="1194434" h="285750">
                <a:moveTo>
                  <a:pt x="376271" y="274241"/>
                </a:moveTo>
                <a:lnTo>
                  <a:pt x="343241" y="274241"/>
                </a:lnTo>
                <a:lnTo>
                  <a:pt x="343241" y="285257"/>
                </a:lnTo>
                <a:lnTo>
                  <a:pt x="376271" y="285257"/>
                </a:lnTo>
                <a:lnTo>
                  <a:pt x="376271" y="274241"/>
                </a:lnTo>
                <a:close/>
              </a:path>
              <a:path w="1194434" h="285750">
                <a:moveTo>
                  <a:pt x="332231" y="274241"/>
                </a:moveTo>
                <a:lnTo>
                  <a:pt x="299201" y="274241"/>
                </a:lnTo>
                <a:lnTo>
                  <a:pt x="299201" y="285257"/>
                </a:lnTo>
                <a:lnTo>
                  <a:pt x="332231" y="285257"/>
                </a:lnTo>
                <a:lnTo>
                  <a:pt x="332231" y="274241"/>
                </a:lnTo>
                <a:close/>
              </a:path>
              <a:path w="1194434" h="285750">
                <a:moveTo>
                  <a:pt x="288191" y="274241"/>
                </a:moveTo>
                <a:lnTo>
                  <a:pt x="255161" y="274241"/>
                </a:lnTo>
                <a:lnTo>
                  <a:pt x="255161" y="285257"/>
                </a:lnTo>
                <a:lnTo>
                  <a:pt x="288191" y="285257"/>
                </a:lnTo>
                <a:lnTo>
                  <a:pt x="288191" y="274241"/>
                </a:lnTo>
                <a:close/>
              </a:path>
              <a:path w="1194434" h="285750">
                <a:moveTo>
                  <a:pt x="244151" y="274241"/>
                </a:moveTo>
                <a:lnTo>
                  <a:pt x="211121" y="274241"/>
                </a:lnTo>
                <a:lnTo>
                  <a:pt x="211121" y="285257"/>
                </a:lnTo>
                <a:lnTo>
                  <a:pt x="244151" y="285257"/>
                </a:lnTo>
                <a:lnTo>
                  <a:pt x="244151" y="274241"/>
                </a:lnTo>
                <a:close/>
              </a:path>
              <a:path w="1194434" h="285750">
                <a:moveTo>
                  <a:pt x="200111" y="274241"/>
                </a:moveTo>
                <a:lnTo>
                  <a:pt x="167081" y="274241"/>
                </a:lnTo>
                <a:lnTo>
                  <a:pt x="167081" y="285257"/>
                </a:lnTo>
                <a:lnTo>
                  <a:pt x="200111" y="285257"/>
                </a:lnTo>
                <a:lnTo>
                  <a:pt x="200111" y="274241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271614" y="158508"/>
            <a:ext cx="105466" cy="10551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7296581" y="164708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4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8311768" y="161407"/>
            <a:ext cx="105466" cy="10551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8337218" y="167491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4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173841" y="6555545"/>
            <a:ext cx="2571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84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0154" y="69849"/>
            <a:ext cx="3345815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Rendicontazione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Il Conto Consuntivo: la struttura</a:t>
            </a:r>
            <a:r>
              <a:rPr sz="1600" b="0" spc="45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(2/5)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9244" y="842784"/>
            <a:ext cx="2266188" cy="5181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3544" y="889977"/>
            <a:ext cx="2072639" cy="4755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35152" y="868680"/>
            <a:ext cx="2164080" cy="416559"/>
          </a:xfrm>
          <a:prstGeom prst="rect">
            <a:avLst/>
          </a:prstGeom>
          <a:solidFill>
            <a:srgbClr val="375F92"/>
          </a:solidFill>
        </p:spPr>
        <p:txBody>
          <a:bodyPr vert="horz" wrap="square" lIns="0" tIns="95885" rIns="0" bIns="0" rtlCol="0">
            <a:spAutoFit/>
          </a:bodyPr>
          <a:lstStyle/>
          <a:p>
            <a:pPr marL="221615">
              <a:lnSpc>
                <a:spcPct val="100000"/>
              </a:lnSpc>
              <a:spcBef>
                <a:spcPts val="75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Documenti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principali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5655" y="1942592"/>
            <a:ext cx="4386580" cy="1419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67790">
              <a:lnSpc>
                <a:spcPct val="100000"/>
              </a:lnSpc>
              <a:spcBef>
                <a:spcPts val="105"/>
              </a:spcBef>
            </a:pPr>
            <a:r>
              <a:rPr sz="14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1. </a:t>
            </a:r>
            <a:r>
              <a:rPr sz="14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Conto</a:t>
            </a:r>
            <a:r>
              <a:rPr sz="1400" b="1" u="heavy" spc="-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finanziario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30000"/>
              </a:lnSpc>
              <a:spcBef>
                <a:spcPts val="1015"/>
              </a:spcBef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conto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finanziario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,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relazione all'aggregazione delle  entrate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delle spese contenute nel Programma  Annuale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,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comprende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60420" y="4233671"/>
            <a:ext cx="1731264" cy="342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8095" y="4233671"/>
            <a:ext cx="1729739" cy="342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18159" y="4666335"/>
            <a:ext cx="1210310" cy="113538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Accertate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05"/>
              </a:spcBef>
              <a:buFont typeface="Courier New"/>
              <a:buChar char="o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Riscosse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05"/>
              </a:spcBef>
              <a:buFont typeface="Courier New"/>
              <a:buChar char="o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Rimaste</a:t>
            </a:r>
            <a:r>
              <a:rPr sz="1400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da</a:t>
            </a:r>
            <a:endParaRPr sz="14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505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riscuotere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10788" y="4666335"/>
            <a:ext cx="1210310" cy="113538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600"/>
              </a:spcBef>
              <a:buFont typeface="Courier New"/>
              <a:buChar char="o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Impegnate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05"/>
              </a:spcBef>
              <a:buFont typeface="Courier New"/>
              <a:buChar char="o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Pagate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05"/>
              </a:spcBef>
              <a:buFont typeface="Courier New"/>
              <a:buChar char="o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Rimaste</a:t>
            </a:r>
            <a:r>
              <a:rPr sz="1400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da</a:t>
            </a:r>
            <a:endParaRPr sz="1400">
              <a:latin typeface="Arial"/>
              <a:cs typeface="Arial"/>
            </a:endParaRPr>
          </a:p>
          <a:p>
            <a:pPr marR="48260" algn="ctr">
              <a:lnSpc>
                <a:spcPct val="100000"/>
              </a:lnSpc>
              <a:spcBef>
                <a:spcPts val="505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pagare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594103" y="3407664"/>
            <a:ext cx="1300480" cy="826135"/>
          </a:xfrm>
          <a:custGeom>
            <a:avLst/>
            <a:gdLst/>
            <a:ahLst/>
            <a:cxnLst/>
            <a:rect l="l" t="t" r="r" b="b"/>
            <a:pathLst>
              <a:path w="1300480" h="826135">
                <a:moveTo>
                  <a:pt x="31750" y="749554"/>
                </a:moveTo>
                <a:lnTo>
                  <a:pt x="0" y="749554"/>
                </a:lnTo>
                <a:lnTo>
                  <a:pt x="38100" y="825754"/>
                </a:lnTo>
                <a:lnTo>
                  <a:pt x="69850" y="762254"/>
                </a:lnTo>
                <a:lnTo>
                  <a:pt x="31750" y="762254"/>
                </a:lnTo>
                <a:lnTo>
                  <a:pt x="31750" y="749554"/>
                </a:lnTo>
                <a:close/>
              </a:path>
              <a:path w="1300480" h="826135">
                <a:moveTo>
                  <a:pt x="1287653" y="406527"/>
                </a:moveTo>
                <a:lnTo>
                  <a:pt x="34544" y="406527"/>
                </a:lnTo>
                <a:lnTo>
                  <a:pt x="31750" y="409448"/>
                </a:lnTo>
                <a:lnTo>
                  <a:pt x="31750" y="762254"/>
                </a:lnTo>
                <a:lnTo>
                  <a:pt x="44450" y="762254"/>
                </a:lnTo>
                <a:lnTo>
                  <a:pt x="44450" y="419227"/>
                </a:lnTo>
                <a:lnTo>
                  <a:pt x="38100" y="419227"/>
                </a:lnTo>
                <a:lnTo>
                  <a:pt x="44450" y="412877"/>
                </a:lnTo>
                <a:lnTo>
                  <a:pt x="1287653" y="412877"/>
                </a:lnTo>
                <a:lnTo>
                  <a:pt x="1287653" y="406527"/>
                </a:lnTo>
                <a:close/>
              </a:path>
              <a:path w="1300480" h="826135">
                <a:moveTo>
                  <a:pt x="76200" y="749554"/>
                </a:moveTo>
                <a:lnTo>
                  <a:pt x="44450" y="749554"/>
                </a:lnTo>
                <a:lnTo>
                  <a:pt x="44450" y="762254"/>
                </a:lnTo>
                <a:lnTo>
                  <a:pt x="69850" y="762254"/>
                </a:lnTo>
                <a:lnTo>
                  <a:pt x="76200" y="749554"/>
                </a:lnTo>
                <a:close/>
              </a:path>
              <a:path w="1300480" h="826135">
                <a:moveTo>
                  <a:pt x="44450" y="412877"/>
                </a:moveTo>
                <a:lnTo>
                  <a:pt x="38100" y="419227"/>
                </a:lnTo>
                <a:lnTo>
                  <a:pt x="44450" y="419227"/>
                </a:lnTo>
                <a:lnTo>
                  <a:pt x="44450" y="412877"/>
                </a:lnTo>
                <a:close/>
              </a:path>
              <a:path w="1300480" h="826135">
                <a:moveTo>
                  <a:pt x="1300353" y="406527"/>
                </a:moveTo>
                <a:lnTo>
                  <a:pt x="1294003" y="406527"/>
                </a:lnTo>
                <a:lnTo>
                  <a:pt x="1287653" y="412877"/>
                </a:lnTo>
                <a:lnTo>
                  <a:pt x="44450" y="412877"/>
                </a:lnTo>
                <a:lnTo>
                  <a:pt x="44450" y="419227"/>
                </a:lnTo>
                <a:lnTo>
                  <a:pt x="1297559" y="419227"/>
                </a:lnTo>
                <a:lnTo>
                  <a:pt x="1300353" y="416433"/>
                </a:lnTo>
                <a:lnTo>
                  <a:pt x="1300353" y="406527"/>
                </a:lnTo>
                <a:close/>
              </a:path>
              <a:path w="1300480" h="826135">
                <a:moveTo>
                  <a:pt x="1300353" y="0"/>
                </a:moveTo>
                <a:lnTo>
                  <a:pt x="1287653" y="0"/>
                </a:lnTo>
                <a:lnTo>
                  <a:pt x="1287653" y="412877"/>
                </a:lnTo>
                <a:lnTo>
                  <a:pt x="1294003" y="406527"/>
                </a:lnTo>
                <a:lnTo>
                  <a:pt x="1300353" y="406527"/>
                </a:lnTo>
                <a:lnTo>
                  <a:pt x="1300353" y="0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81629" y="3407664"/>
            <a:ext cx="1382395" cy="826135"/>
          </a:xfrm>
          <a:custGeom>
            <a:avLst/>
            <a:gdLst/>
            <a:ahLst/>
            <a:cxnLst/>
            <a:rect l="l" t="t" r="r" b="b"/>
            <a:pathLst>
              <a:path w="1382395" h="826135">
                <a:moveTo>
                  <a:pt x="1337691" y="749554"/>
                </a:moveTo>
                <a:lnTo>
                  <a:pt x="1305941" y="749554"/>
                </a:lnTo>
                <a:lnTo>
                  <a:pt x="1344041" y="825754"/>
                </a:lnTo>
                <a:lnTo>
                  <a:pt x="1375791" y="762254"/>
                </a:lnTo>
                <a:lnTo>
                  <a:pt x="1337691" y="762254"/>
                </a:lnTo>
                <a:lnTo>
                  <a:pt x="1337691" y="749554"/>
                </a:lnTo>
                <a:close/>
              </a:path>
              <a:path w="1382395" h="826135">
                <a:moveTo>
                  <a:pt x="1337691" y="412877"/>
                </a:moveTo>
                <a:lnTo>
                  <a:pt x="1337691" y="762254"/>
                </a:lnTo>
                <a:lnTo>
                  <a:pt x="1350391" y="762254"/>
                </a:lnTo>
                <a:lnTo>
                  <a:pt x="1350391" y="419227"/>
                </a:lnTo>
                <a:lnTo>
                  <a:pt x="1344041" y="419227"/>
                </a:lnTo>
                <a:lnTo>
                  <a:pt x="1337691" y="412877"/>
                </a:lnTo>
                <a:close/>
              </a:path>
              <a:path w="1382395" h="826135">
                <a:moveTo>
                  <a:pt x="1382141" y="749554"/>
                </a:moveTo>
                <a:lnTo>
                  <a:pt x="1350391" y="749554"/>
                </a:lnTo>
                <a:lnTo>
                  <a:pt x="1350391" y="762254"/>
                </a:lnTo>
                <a:lnTo>
                  <a:pt x="1375791" y="762254"/>
                </a:lnTo>
                <a:lnTo>
                  <a:pt x="1382141" y="749554"/>
                </a:lnTo>
                <a:close/>
              </a:path>
              <a:path w="1382395" h="826135">
                <a:moveTo>
                  <a:pt x="12700" y="0"/>
                </a:moveTo>
                <a:lnTo>
                  <a:pt x="0" y="0"/>
                </a:lnTo>
                <a:lnTo>
                  <a:pt x="0" y="416433"/>
                </a:lnTo>
                <a:lnTo>
                  <a:pt x="2793" y="419227"/>
                </a:lnTo>
                <a:lnTo>
                  <a:pt x="1337691" y="419227"/>
                </a:lnTo>
                <a:lnTo>
                  <a:pt x="1337691" y="412877"/>
                </a:lnTo>
                <a:lnTo>
                  <a:pt x="12700" y="412877"/>
                </a:lnTo>
                <a:lnTo>
                  <a:pt x="6350" y="406527"/>
                </a:lnTo>
                <a:lnTo>
                  <a:pt x="12700" y="406527"/>
                </a:lnTo>
                <a:lnTo>
                  <a:pt x="12700" y="0"/>
                </a:lnTo>
                <a:close/>
              </a:path>
              <a:path w="1382395" h="826135">
                <a:moveTo>
                  <a:pt x="1347596" y="406527"/>
                </a:moveTo>
                <a:lnTo>
                  <a:pt x="12700" y="406527"/>
                </a:lnTo>
                <a:lnTo>
                  <a:pt x="12700" y="412877"/>
                </a:lnTo>
                <a:lnTo>
                  <a:pt x="1337691" y="412877"/>
                </a:lnTo>
                <a:lnTo>
                  <a:pt x="1344041" y="419227"/>
                </a:lnTo>
                <a:lnTo>
                  <a:pt x="1350391" y="419227"/>
                </a:lnTo>
                <a:lnTo>
                  <a:pt x="1350391" y="409448"/>
                </a:lnTo>
                <a:lnTo>
                  <a:pt x="1347596" y="406527"/>
                </a:lnTo>
                <a:close/>
              </a:path>
              <a:path w="1382395" h="826135">
                <a:moveTo>
                  <a:pt x="12700" y="406527"/>
                </a:moveTo>
                <a:lnTo>
                  <a:pt x="6350" y="406527"/>
                </a:lnTo>
                <a:lnTo>
                  <a:pt x="12700" y="412877"/>
                </a:lnTo>
                <a:lnTo>
                  <a:pt x="12700" y="406527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59196" y="2636520"/>
            <a:ext cx="0" cy="3312160"/>
          </a:xfrm>
          <a:custGeom>
            <a:avLst/>
            <a:gdLst/>
            <a:ahLst/>
            <a:cxnLst/>
            <a:rect l="l" t="t" r="r" b="b"/>
            <a:pathLst>
              <a:path h="3312160">
                <a:moveTo>
                  <a:pt x="0" y="3311994"/>
                </a:moveTo>
                <a:lnTo>
                  <a:pt x="0" y="0"/>
                </a:lnTo>
              </a:path>
            </a:pathLst>
          </a:custGeom>
          <a:ln w="12192">
            <a:solidFill>
              <a:srgbClr val="C5C8C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65164" y="3486911"/>
            <a:ext cx="385571" cy="3855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25540" y="4581144"/>
            <a:ext cx="466343" cy="4663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175375" y="1942592"/>
            <a:ext cx="4884420" cy="3148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0150">
              <a:lnSpc>
                <a:spcPct val="100000"/>
              </a:lnSpc>
              <a:spcBef>
                <a:spcPts val="105"/>
              </a:spcBef>
            </a:pPr>
            <a:r>
              <a:rPr sz="14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2. </a:t>
            </a:r>
            <a:r>
              <a:rPr sz="14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Conto del</a:t>
            </a:r>
            <a:r>
              <a:rPr sz="1400" b="1" u="heavy" spc="-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patrimonio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conto del patrimonio</a:t>
            </a:r>
            <a:r>
              <a:rPr sz="1400" b="1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indica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Times New Roman"/>
              <a:cs typeface="Times New Roman"/>
            </a:endParaRPr>
          </a:p>
          <a:p>
            <a:pPr marL="1158240" marR="5080" algn="just">
              <a:lnSpc>
                <a:spcPct val="130000"/>
              </a:lnSpc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La consistenza degli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elementi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patrimoniali 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attivi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passivi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all'inizio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al termine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dell'esercizio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b="1" spc="5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relative</a:t>
            </a:r>
            <a:r>
              <a:rPr sz="1400" b="1" spc="-1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variazioni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00">
              <a:latin typeface="Times New Roman"/>
              <a:cs typeface="Times New Roman"/>
            </a:endParaRPr>
          </a:p>
          <a:p>
            <a:pPr marL="1158240" algn="just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totale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complessivo dei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crediti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dei</a:t>
            </a:r>
            <a:r>
              <a:rPr sz="1400" spc="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debiti</a:t>
            </a:r>
            <a:endParaRPr sz="1400">
              <a:latin typeface="Arial"/>
              <a:cs typeface="Arial"/>
            </a:endParaRPr>
          </a:p>
          <a:p>
            <a:pPr marL="1158240" algn="just">
              <a:lnSpc>
                <a:spcPct val="100000"/>
              </a:lnSpc>
              <a:spcBef>
                <a:spcPts val="505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risultanti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alla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fine</a:t>
            </a:r>
            <a:r>
              <a:rPr sz="14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dell'esercizio.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267956" y="4326635"/>
            <a:ext cx="3816350" cy="0"/>
          </a:xfrm>
          <a:custGeom>
            <a:avLst/>
            <a:gdLst/>
            <a:ahLst/>
            <a:cxnLst/>
            <a:rect l="l" t="t" r="r" b="b"/>
            <a:pathLst>
              <a:path w="3816350">
                <a:moveTo>
                  <a:pt x="381596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9C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76871" y="3489959"/>
            <a:ext cx="109855" cy="396240"/>
          </a:xfrm>
          <a:custGeom>
            <a:avLst/>
            <a:gdLst/>
            <a:ahLst/>
            <a:cxnLst/>
            <a:rect l="l" t="t" r="r" b="b"/>
            <a:pathLst>
              <a:path w="109854" h="396239">
                <a:moveTo>
                  <a:pt x="0" y="0"/>
                </a:moveTo>
                <a:lnTo>
                  <a:pt x="0" y="396239"/>
                </a:lnTo>
                <a:lnTo>
                  <a:pt x="109727" y="198119"/>
                </a:lnTo>
                <a:lnTo>
                  <a:pt x="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76871" y="4637532"/>
            <a:ext cx="109855" cy="396240"/>
          </a:xfrm>
          <a:custGeom>
            <a:avLst/>
            <a:gdLst/>
            <a:ahLst/>
            <a:cxnLst/>
            <a:rect l="l" t="t" r="r" b="b"/>
            <a:pathLst>
              <a:path w="109854" h="396239">
                <a:moveTo>
                  <a:pt x="0" y="0"/>
                </a:moveTo>
                <a:lnTo>
                  <a:pt x="0" y="396240"/>
                </a:lnTo>
                <a:lnTo>
                  <a:pt x="109727" y="198120"/>
                </a:lnTo>
                <a:lnTo>
                  <a:pt x="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4424" y="902208"/>
            <a:ext cx="350520" cy="3505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32621" y="204891"/>
            <a:ext cx="1131130" cy="2812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44790" y="217066"/>
            <a:ext cx="1086485" cy="236854"/>
          </a:xfrm>
          <a:custGeom>
            <a:avLst/>
            <a:gdLst/>
            <a:ahLst/>
            <a:cxnLst/>
            <a:rect l="l" t="t" r="r" b="b"/>
            <a:pathLst>
              <a:path w="1086484" h="236854">
                <a:moveTo>
                  <a:pt x="967719" y="0"/>
                </a:moveTo>
                <a:lnTo>
                  <a:pt x="0" y="0"/>
                </a:lnTo>
                <a:lnTo>
                  <a:pt x="0" y="236554"/>
                </a:lnTo>
                <a:lnTo>
                  <a:pt x="967719" y="236554"/>
                </a:lnTo>
                <a:lnTo>
                  <a:pt x="1085932" y="118276"/>
                </a:lnTo>
                <a:lnTo>
                  <a:pt x="9677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44790" y="217066"/>
            <a:ext cx="1086485" cy="236854"/>
          </a:xfrm>
          <a:custGeom>
            <a:avLst/>
            <a:gdLst/>
            <a:ahLst/>
            <a:cxnLst/>
            <a:rect l="l" t="t" r="r" b="b"/>
            <a:pathLst>
              <a:path w="1086484" h="236854">
                <a:moveTo>
                  <a:pt x="0" y="0"/>
                </a:moveTo>
                <a:lnTo>
                  <a:pt x="967719" y="0"/>
                </a:lnTo>
                <a:lnTo>
                  <a:pt x="1085932" y="118276"/>
                </a:lnTo>
                <a:lnTo>
                  <a:pt x="967719" y="236554"/>
                </a:lnTo>
                <a:lnTo>
                  <a:pt x="0" y="236554"/>
                </a:lnTo>
                <a:lnTo>
                  <a:pt x="0" y="0"/>
                </a:lnTo>
                <a:close/>
              </a:path>
            </a:pathLst>
          </a:custGeom>
          <a:ln w="463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470369" y="279854"/>
            <a:ext cx="57531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Programmazione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269298" y="204891"/>
            <a:ext cx="1135766" cy="2812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84943" y="217066"/>
            <a:ext cx="1087120" cy="236854"/>
          </a:xfrm>
          <a:custGeom>
            <a:avLst/>
            <a:gdLst/>
            <a:ahLst/>
            <a:cxnLst/>
            <a:rect l="l" t="t" r="r" b="b"/>
            <a:pathLst>
              <a:path w="1087120" h="236854">
                <a:moveTo>
                  <a:pt x="968299" y="0"/>
                </a:moveTo>
                <a:lnTo>
                  <a:pt x="0" y="0"/>
                </a:lnTo>
                <a:lnTo>
                  <a:pt x="118212" y="118276"/>
                </a:lnTo>
                <a:lnTo>
                  <a:pt x="0" y="236554"/>
                </a:lnTo>
                <a:lnTo>
                  <a:pt x="968299" y="236554"/>
                </a:lnTo>
                <a:lnTo>
                  <a:pt x="1086511" y="118276"/>
                </a:lnTo>
                <a:lnTo>
                  <a:pt x="9682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84943" y="217066"/>
            <a:ext cx="1087120" cy="236854"/>
          </a:xfrm>
          <a:custGeom>
            <a:avLst/>
            <a:gdLst/>
            <a:ahLst/>
            <a:cxnLst/>
            <a:rect l="l" t="t" r="r" b="b"/>
            <a:pathLst>
              <a:path w="1087120" h="236854">
                <a:moveTo>
                  <a:pt x="0" y="0"/>
                </a:moveTo>
                <a:lnTo>
                  <a:pt x="968299" y="0"/>
                </a:lnTo>
                <a:lnTo>
                  <a:pt x="1086511" y="118276"/>
                </a:lnTo>
                <a:lnTo>
                  <a:pt x="968299" y="236554"/>
                </a:lnTo>
                <a:lnTo>
                  <a:pt x="0" y="236554"/>
                </a:lnTo>
                <a:lnTo>
                  <a:pt x="118212" y="118276"/>
                </a:lnTo>
                <a:lnTo>
                  <a:pt x="0" y="0"/>
                </a:lnTo>
                <a:close/>
              </a:path>
            </a:pathLst>
          </a:custGeom>
          <a:ln w="463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670920" y="279854"/>
            <a:ext cx="31559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BEBEBE"/>
                </a:solidFill>
                <a:latin typeface="Arial"/>
                <a:cs typeface="Arial"/>
              </a:rPr>
              <a:t>Ge</a:t>
            </a:r>
            <a:r>
              <a:rPr sz="500" b="1" spc="10" dirty="0">
                <a:solidFill>
                  <a:srgbClr val="BEBEBE"/>
                </a:solidFill>
                <a:latin typeface="Arial"/>
                <a:cs typeface="Arial"/>
              </a:rPr>
              <a:t>sti</a:t>
            </a: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310610" y="204891"/>
            <a:ext cx="1135187" cy="2812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326256" y="217066"/>
            <a:ext cx="1086485" cy="236854"/>
          </a:xfrm>
          <a:custGeom>
            <a:avLst/>
            <a:gdLst/>
            <a:ahLst/>
            <a:cxnLst/>
            <a:rect l="l" t="t" r="r" b="b"/>
            <a:pathLst>
              <a:path w="1086484" h="236854">
                <a:moveTo>
                  <a:pt x="967719" y="0"/>
                </a:moveTo>
                <a:lnTo>
                  <a:pt x="0" y="0"/>
                </a:lnTo>
                <a:lnTo>
                  <a:pt x="118212" y="118276"/>
                </a:lnTo>
                <a:lnTo>
                  <a:pt x="0" y="236554"/>
                </a:lnTo>
                <a:lnTo>
                  <a:pt x="967719" y="236554"/>
                </a:lnTo>
                <a:lnTo>
                  <a:pt x="1085932" y="118276"/>
                </a:lnTo>
                <a:lnTo>
                  <a:pt x="9677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326256" y="217066"/>
            <a:ext cx="1086485" cy="236854"/>
          </a:xfrm>
          <a:custGeom>
            <a:avLst/>
            <a:gdLst/>
            <a:ahLst/>
            <a:cxnLst/>
            <a:rect l="l" t="t" r="r" b="b"/>
            <a:pathLst>
              <a:path w="1086484" h="236854">
                <a:moveTo>
                  <a:pt x="0" y="0"/>
                </a:moveTo>
                <a:lnTo>
                  <a:pt x="967719" y="0"/>
                </a:lnTo>
                <a:lnTo>
                  <a:pt x="1085932" y="118276"/>
                </a:lnTo>
                <a:lnTo>
                  <a:pt x="967719" y="236554"/>
                </a:lnTo>
                <a:lnTo>
                  <a:pt x="0" y="236554"/>
                </a:lnTo>
                <a:lnTo>
                  <a:pt x="118212" y="118276"/>
                </a:lnTo>
                <a:lnTo>
                  <a:pt x="0" y="0"/>
                </a:lnTo>
                <a:close/>
              </a:path>
            </a:pathLst>
          </a:custGeom>
          <a:ln w="463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8586971" y="279854"/>
            <a:ext cx="56642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500" b="1" spc="15" dirty="0">
                <a:solidFill>
                  <a:srgbClr val="001F5F"/>
                </a:solidFill>
                <a:latin typeface="Arial"/>
                <a:cs typeface="Arial"/>
              </a:rPr>
              <a:t>end</a:t>
            </a:r>
            <a:r>
              <a:rPr sz="500" b="1" spc="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500" b="1" spc="15" dirty="0">
                <a:solidFill>
                  <a:srgbClr val="001F5F"/>
                </a:solidFill>
                <a:latin typeface="Arial"/>
                <a:cs typeface="Arial"/>
              </a:rPr>
              <a:t>contaz</a:t>
            </a:r>
            <a:r>
              <a:rPr sz="500" b="1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500" b="1" spc="15" dirty="0">
                <a:solidFill>
                  <a:srgbClr val="001F5F"/>
                </a:solidFill>
                <a:latin typeface="Arial"/>
                <a:cs typeface="Arial"/>
              </a:rPr>
              <a:t>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216394" y="161407"/>
            <a:ext cx="106046" cy="10551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241709" y="167491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4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262273" y="193294"/>
            <a:ext cx="1194435" cy="285750"/>
          </a:xfrm>
          <a:custGeom>
            <a:avLst/>
            <a:gdLst/>
            <a:ahLst/>
            <a:cxnLst/>
            <a:rect l="l" t="t" r="r" b="b"/>
            <a:pathLst>
              <a:path w="1194434" h="285750">
                <a:moveTo>
                  <a:pt x="25207" y="260023"/>
                </a:moveTo>
                <a:lnTo>
                  <a:pt x="0" y="285257"/>
                </a:lnTo>
                <a:lnTo>
                  <a:pt x="23951" y="285257"/>
                </a:lnTo>
                <a:lnTo>
                  <a:pt x="23951" y="283643"/>
                </a:lnTo>
                <a:lnTo>
                  <a:pt x="17191" y="283643"/>
                </a:lnTo>
                <a:lnTo>
                  <a:pt x="13279" y="274241"/>
                </a:lnTo>
                <a:lnTo>
                  <a:pt x="26569" y="274241"/>
                </a:lnTo>
                <a:lnTo>
                  <a:pt x="32981" y="267812"/>
                </a:lnTo>
                <a:lnTo>
                  <a:pt x="25207" y="260023"/>
                </a:lnTo>
                <a:close/>
              </a:path>
              <a:path w="1194434" h="285750">
                <a:moveTo>
                  <a:pt x="67991" y="274241"/>
                </a:moveTo>
                <a:lnTo>
                  <a:pt x="34961" y="274241"/>
                </a:lnTo>
                <a:lnTo>
                  <a:pt x="34961" y="285257"/>
                </a:lnTo>
                <a:lnTo>
                  <a:pt x="67991" y="285257"/>
                </a:lnTo>
                <a:lnTo>
                  <a:pt x="67991" y="274241"/>
                </a:lnTo>
                <a:close/>
              </a:path>
              <a:path w="1194434" h="285750">
                <a:moveTo>
                  <a:pt x="112031" y="274241"/>
                </a:moveTo>
                <a:lnTo>
                  <a:pt x="79001" y="274241"/>
                </a:lnTo>
                <a:lnTo>
                  <a:pt x="79001" y="285257"/>
                </a:lnTo>
                <a:lnTo>
                  <a:pt x="112031" y="285257"/>
                </a:lnTo>
                <a:lnTo>
                  <a:pt x="112031" y="274241"/>
                </a:lnTo>
                <a:close/>
              </a:path>
              <a:path w="1194434" h="285750">
                <a:moveTo>
                  <a:pt x="156071" y="274241"/>
                </a:moveTo>
                <a:lnTo>
                  <a:pt x="123041" y="274241"/>
                </a:lnTo>
                <a:lnTo>
                  <a:pt x="123041" y="285257"/>
                </a:lnTo>
                <a:lnTo>
                  <a:pt x="156071" y="285257"/>
                </a:lnTo>
                <a:lnTo>
                  <a:pt x="156071" y="274241"/>
                </a:lnTo>
                <a:close/>
              </a:path>
              <a:path w="1194434" h="285750">
                <a:moveTo>
                  <a:pt x="23951" y="274241"/>
                </a:moveTo>
                <a:lnTo>
                  <a:pt x="13279" y="274241"/>
                </a:lnTo>
                <a:lnTo>
                  <a:pt x="17191" y="283643"/>
                </a:lnTo>
                <a:lnTo>
                  <a:pt x="23951" y="276866"/>
                </a:lnTo>
                <a:lnTo>
                  <a:pt x="23951" y="274241"/>
                </a:lnTo>
                <a:close/>
              </a:path>
              <a:path w="1194434" h="285750">
                <a:moveTo>
                  <a:pt x="23951" y="276866"/>
                </a:moveTo>
                <a:lnTo>
                  <a:pt x="17191" y="283643"/>
                </a:lnTo>
                <a:lnTo>
                  <a:pt x="23951" y="283643"/>
                </a:lnTo>
                <a:lnTo>
                  <a:pt x="23951" y="276866"/>
                </a:lnTo>
                <a:close/>
              </a:path>
              <a:path w="1194434" h="285750">
                <a:moveTo>
                  <a:pt x="26569" y="274241"/>
                </a:moveTo>
                <a:lnTo>
                  <a:pt x="23951" y="274241"/>
                </a:lnTo>
                <a:lnTo>
                  <a:pt x="23951" y="276866"/>
                </a:lnTo>
                <a:lnTo>
                  <a:pt x="26569" y="274241"/>
                </a:lnTo>
                <a:close/>
              </a:path>
              <a:path w="1194434" h="285750">
                <a:moveTo>
                  <a:pt x="56353" y="228866"/>
                </a:moveTo>
                <a:lnTo>
                  <a:pt x="32981" y="252233"/>
                </a:lnTo>
                <a:lnTo>
                  <a:pt x="40756" y="260023"/>
                </a:lnTo>
                <a:lnTo>
                  <a:pt x="64128" y="236655"/>
                </a:lnTo>
                <a:lnTo>
                  <a:pt x="56353" y="228866"/>
                </a:lnTo>
                <a:close/>
              </a:path>
              <a:path w="1194434" h="285750">
                <a:moveTo>
                  <a:pt x="87500" y="197708"/>
                </a:moveTo>
                <a:lnTo>
                  <a:pt x="64128" y="221073"/>
                </a:lnTo>
                <a:lnTo>
                  <a:pt x="71902" y="228866"/>
                </a:lnTo>
                <a:lnTo>
                  <a:pt x="95274" y="205496"/>
                </a:lnTo>
                <a:lnTo>
                  <a:pt x="87500" y="197708"/>
                </a:lnTo>
                <a:close/>
              </a:path>
              <a:path w="1194434" h="285750">
                <a:moveTo>
                  <a:pt x="118647" y="166549"/>
                </a:moveTo>
                <a:lnTo>
                  <a:pt x="95274" y="189919"/>
                </a:lnTo>
                <a:lnTo>
                  <a:pt x="103049" y="197708"/>
                </a:lnTo>
                <a:lnTo>
                  <a:pt x="126421" y="174337"/>
                </a:lnTo>
                <a:lnTo>
                  <a:pt x="118647" y="166549"/>
                </a:lnTo>
                <a:close/>
              </a:path>
              <a:path w="1194434" h="285750">
                <a:moveTo>
                  <a:pt x="142526" y="142628"/>
                </a:moveTo>
                <a:lnTo>
                  <a:pt x="126421" y="158760"/>
                </a:lnTo>
                <a:lnTo>
                  <a:pt x="134196" y="166549"/>
                </a:lnTo>
                <a:lnTo>
                  <a:pt x="154236" y="146522"/>
                </a:lnTo>
                <a:lnTo>
                  <a:pt x="146413" y="146522"/>
                </a:lnTo>
                <a:lnTo>
                  <a:pt x="142526" y="142628"/>
                </a:lnTo>
                <a:close/>
              </a:path>
              <a:path w="1194434" h="285750">
                <a:moveTo>
                  <a:pt x="146413" y="138733"/>
                </a:moveTo>
                <a:lnTo>
                  <a:pt x="142526" y="142628"/>
                </a:lnTo>
                <a:lnTo>
                  <a:pt x="146413" y="146522"/>
                </a:lnTo>
                <a:lnTo>
                  <a:pt x="150324" y="142628"/>
                </a:lnTo>
                <a:lnTo>
                  <a:pt x="146413" y="138733"/>
                </a:lnTo>
                <a:close/>
              </a:path>
              <a:path w="1194434" h="285750">
                <a:moveTo>
                  <a:pt x="150324" y="142628"/>
                </a:moveTo>
                <a:lnTo>
                  <a:pt x="146413" y="146522"/>
                </a:lnTo>
                <a:lnTo>
                  <a:pt x="154236" y="146522"/>
                </a:lnTo>
                <a:lnTo>
                  <a:pt x="150324" y="142628"/>
                </a:lnTo>
                <a:close/>
              </a:path>
              <a:path w="1194434" h="285750">
                <a:moveTo>
                  <a:pt x="154236" y="138733"/>
                </a:moveTo>
                <a:lnTo>
                  <a:pt x="146413" y="138733"/>
                </a:lnTo>
                <a:lnTo>
                  <a:pt x="150324" y="142628"/>
                </a:lnTo>
                <a:lnTo>
                  <a:pt x="154236" y="138733"/>
                </a:lnTo>
                <a:close/>
              </a:path>
              <a:path w="1194434" h="285750">
                <a:moveTo>
                  <a:pt x="130864" y="115368"/>
                </a:moveTo>
                <a:lnTo>
                  <a:pt x="123089" y="123156"/>
                </a:lnTo>
                <a:lnTo>
                  <a:pt x="142526" y="142628"/>
                </a:lnTo>
                <a:lnTo>
                  <a:pt x="146413" y="138733"/>
                </a:lnTo>
                <a:lnTo>
                  <a:pt x="154236" y="138733"/>
                </a:lnTo>
                <a:lnTo>
                  <a:pt x="130864" y="115368"/>
                </a:lnTo>
                <a:close/>
              </a:path>
              <a:path w="1194434" h="285750">
                <a:moveTo>
                  <a:pt x="99717" y="84209"/>
                </a:moveTo>
                <a:lnTo>
                  <a:pt x="91943" y="91998"/>
                </a:lnTo>
                <a:lnTo>
                  <a:pt x="115266" y="115368"/>
                </a:lnTo>
                <a:lnTo>
                  <a:pt x="123089" y="107575"/>
                </a:lnTo>
                <a:lnTo>
                  <a:pt x="99717" y="84209"/>
                </a:lnTo>
                <a:close/>
              </a:path>
              <a:path w="1194434" h="285750">
                <a:moveTo>
                  <a:pt x="68570" y="53050"/>
                </a:moveTo>
                <a:lnTo>
                  <a:pt x="60796" y="60839"/>
                </a:lnTo>
                <a:lnTo>
                  <a:pt x="84168" y="84209"/>
                </a:lnTo>
                <a:lnTo>
                  <a:pt x="91943" y="76421"/>
                </a:lnTo>
                <a:lnTo>
                  <a:pt x="68570" y="53050"/>
                </a:lnTo>
                <a:close/>
              </a:path>
              <a:path w="1194434" h="285750">
                <a:moveTo>
                  <a:pt x="37424" y="21891"/>
                </a:moveTo>
                <a:lnTo>
                  <a:pt x="29649" y="29680"/>
                </a:lnTo>
                <a:lnTo>
                  <a:pt x="53021" y="53050"/>
                </a:lnTo>
                <a:lnTo>
                  <a:pt x="60796" y="45262"/>
                </a:lnTo>
                <a:lnTo>
                  <a:pt x="37424" y="21891"/>
                </a:lnTo>
                <a:close/>
              </a:path>
              <a:path w="1194434" h="285750">
                <a:moveTo>
                  <a:pt x="28635" y="0"/>
                </a:moveTo>
                <a:lnTo>
                  <a:pt x="0" y="0"/>
                </a:lnTo>
                <a:lnTo>
                  <a:pt x="21875" y="21891"/>
                </a:lnTo>
                <a:lnTo>
                  <a:pt x="29649" y="14103"/>
                </a:lnTo>
                <a:lnTo>
                  <a:pt x="26569" y="11015"/>
                </a:lnTo>
                <a:lnTo>
                  <a:pt x="13279" y="11015"/>
                </a:lnTo>
                <a:lnTo>
                  <a:pt x="17191" y="1613"/>
                </a:lnTo>
                <a:lnTo>
                  <a:pt x="28635" y="1613"/>
                </a:lnTo>
                <a:lnTo>
                  <a:pt x="28635" y="0"/>
                </a:lnTo>
                <a:close/>
              </a:path>
              <a:path w="1194434" h="285750">
                <a:moveTo>
                  <a:pt x="17191" y="1613"/>
                </a:moveTo>
                <a:lnTo>
                  <a:pt x="13279" y="11015"/>
                </a:lnTo>
                <a:lnTo>
                  <a:pt x="26569" y="11015"/>
                </a:lnTo>
                <a:lnTo>
                  <a:pt x="17191" y="1613"/>
                </a:lnTo>
                <a:close/>
              </a:path>
              <a:path w="1194434" h="285750">
                <a:moveTo>
                  <a:pt x="28635" y="1613"/>
                </a:moveTo>
                <a:lnTo>
                  <a:pt x="17191" y="1613"/>
                </a:lnTo>
                <a:lnTo>
                  <a:pt x="26569" y="11015"/>
                </a:lnTo>
                <a:lnTo>
                  <a:pt x="28635" y="11015"/>
                </a:lnTo>
                <a:lnTo>
                  <a:pt x="28635" y="1613"/>
                </a:lnTo>
                <a:close/>
              </a:path>
              <a:path w="1194434" h="285750">
                <a:moveTo>
                  <a:pt x="72675" y="0"/>
                </a:moveTo>
                <a:lnTo>
                  <a:pt x="39645" y="0"/>
                </a:lnTo>
                <a:lnTo>
                  <a:pt x="39645" y="11015"/>
                </a:lnTo>
                <a:lnTo>
                  <a:pt x="72675" y="11015"/>
                </a:lnTo>
                <a:lnTo>
                  <a:pt x="72675" y="0"/>
                </a:lnTo>
                <a:close/>
              </a:path>
              <a:path w="1194434" h="285750">
                <a:moveTo>
                  <a:pt x="116715" y="0"/>
                </a:moveTo>
                <a:lnTo>
                  <a:pt x="83685" y="0"/>
                </a:lnTo>
                <a:lnTo>
                  <a:pt x="83685" y="11015"/>
                </a:lnTo>
                <a:lnTo>
                  <a:pt x="116715" y="11015"/>
                </a:lnTo>
                <a:lnTo>
                  <a:pt x="116715" y="0"/>
                </a:lnTo>
                <a:close/>
              </a:path>
              <a:path w="1194434" h="285750">
                <a:moveTo>
                  <a:pt x="160755" y="0"/>
                </a:moveTo>
                <a:lnTo>
                  <a:pt x="127725" y="0"/>
                </a:lnTo>
                <a:lnTo>
                  <a:pt x="127725" y="11015"/>
                </a:lnTo>
                <a:lnTo>
                  <a:pt x="160755" y="11015"/>
                </a:lnTo>
                <a:lnTo>
                  <a:pt x="160755" y="0"/>
                </a:lnTo>
                <a:close/>
              </a:path>
              <a:path w="1194434" h="285750">
                <a:moveTo>
                  <a:pt x="204795" y="0"/>
                </a:moveTo>
                <a:lnTo>
                  <a:pt x="171765" y="0"/>
                </a:lnTo>
                <a:lnTo>
                  <a:pt x="171765" y="11015"/>
                </a:lnTo>
                <a:lnTo>
                  <a:pt x="204795" y="11015"/>
                </a:lnTo>
                <a:lnTo>
                  <a:pt x="204795" y="0"/>
                </a:lnTo>
                <a:close/>
              </a:path>
              <a:path w="1194434" h="285750">
                <a:moveTo>
                  <a:pt x="248835" y="0"/>
                </a:moveTo>
                <a:lnTo>
                  <a:pt x="215805" y="0"/>
                </a:lnTo>
                <a:lnTo>
                  <a:pt x="215805" y="11015"/>
                </a:lnTo>
                <a:lnTo>
                  <a:pt x="248835" y="11015"/>
                </a:lnTo>
                <a:lnTo>
                  <a:pt x="248835" y="0"/>
                </a:lnTo>
                <a:close/>
              </a:path>
              <a:path w="1194434" h="285750">
                <a:moveTo>
                  <a:pt x="292875" y="0"/>
                </a:moveTo>
                <a:lnTo>
                  <a:pt x="259845" y="0"/>
                </a:lnTo>
                <a:lnTo>
                  <a:pt x="259845" y="11015"/>
                </a:lnTo>
                <a:lnTo>
                  <a:pt x="292875" y="11015"/>
                </a:lnTo>
                <a:lnTo>
                  <a:pt x="292875" y="0"/>
                </a:lnTo>
                <a:close/>
              </a:path>
              <a:path w="1194434" h="285750">
                <a:moveTo>
                  <a:pt x="336915" y="0"/>
                </a:moveTo>
                <a:lnTo>
                  <a:pt x="303885" y="0"/>
                </a:lnTo>
                <a:lnTo>
                  <a:pt x="303885" y="11015"/>
                </a:lnTo>
                <a:lnTo>
                  <a:pt x="336915" y="11015"/>
                </a:lnTo>
                <a:lnTo>
                  <a:pt x="336915" y="0"/>
                </a:lnTo>
                <a:close/>
              </a:path>
              <a:path w="1194434" h="285750">
                <a:moveTo>
                  <a:pt x="380955" y="0"/>
                </a:moveTo>
                <a:lnTo>
                  <a:pt x="347925" y="0"/>
                </a:lnTo>
                <a:lnTo>
                  <a:pt x="347925" y="11015"/>
                </a:lnTo>
                <a:lnTo>
                  <a:pt x="380955" y="11015"/>
                </a:lnTo>
                <a:lnTo>
                  <a:pt x="380955" y="0"/>
                </a:lnTo>
                <a:close/>
              </a:path>
              <a:path w="1194434" h="285750">
                <a:moveTo>
                  <a:pt x="424995" y="0"/>
                </a:moveTo>
                <a:lnTo>
                  <a:pt x="391965" y="0"/>
                </a:lnTo>
                <a:lnTo>
                  <a:pt x="391965" y="11015"/>
                </a:lnTo>
                <a:lnTo>
                  <a:pt x="424995" y="11015"/>
                </a:lnTo>
                <a:lnTo>
                  <a:pt x="424995" y="0"/>
                </a:lnTo>
                <a:close/>
              </a:path>
              <a:path w="1194434" h="285750">
                <a:moveTo>
                  <a:pt x="469034" y="0"/>
                </a:moveTo>
                <a:lnTo>
                  <a:pt x="436004" y="0"/>
                </a:lnTo>
                <a:lnTo>
                  <a:pt x="436004" y="11015"/>
                </a:lnTo>
                <a:lnTo>
                  <a:pt x="469034" y="11015"/>
                </a:lnTo>
                <a:lnTo>
                  <a:pt x="469034" y="0"/>
                </a:lnTo>
                <a:close/>
              </a:path>
              <a:path w="1194434" h="285750">
                <a:moveTo>
                  <a:pt x="513074" y="0"/>
                </a:moveTo>
                <a:lnTo>
                  <a:pt x="480044" y="0"/>
                </a:lnTo>
                <a:lnTo>
                  <a:pt x="480044" y="11015"/>
                </a:lnTo>
                <a:lnTo>
                  <a:pt x="513074" y="11015"/>
                </a:lnTo>
                <a:lnTo>
                  <a:pt x="513074" y="0"/>
                </a:lnTo>
                <a:close/>
              </a:path>
              <a:path w="1194434" h="285750">
                <a:moveTo>
                  <a:pt x="557114" y="0"/>
                </a:moveTo>
                <a:lnTo>
                  <a:pt x="524084" y="0"/>
                </a:lnTo>
                <a:lnTo>
                  <a:pt x="524084" y="11015"/>
                </a:lnTo>
                <a:lnTo>
                  <a:pt x="557114" y="11015"/>
                </a:lnTo>
                <a:lnTo>
                  <a:pt x="557114" y="0"/>
                </a:lnTo>
                <a:close/>
              </a:path>
              <a:path w="1194434" h="285750">
                <a:moveTo>
                  <a:pt x="601154" y="0"/>
                </a:moveTo>
                <a:lnTo>
                  <a:pt x="568124" y="0"/>
                </a:lnTo>
                <a:lnTo>
                  <a:pt x="568124" y="11015"/>
                </a:lnTo>
                <a:lnTo>
                  <a:pt x="601154" y="11015"/>
                </a:lnTo>
                <a:lnTo>
                  <a:pt x="601154" y="0"/>
                </a:lnTo>
                <a:close/>
              </a:path>
              <a:path w="1194434" h="285750">
                <a:moveTo>
                  <a:pt x="645194" y="0"/>
                </a:moveTo>
                <a:lnTo>
                  <a:pt x="612164" y="0"/>
                </a:lnTo>
                <a:lnTo>
                  <a:pt x="612164" y="11015"/>
                </a:lnTo>
                <a:lnTo>
                  <a:pt x="645194" y="11015"/>
                </a:lnTo>
                <a:lnTo>
                  <a:pt x="645194" y="0"/>
                </a:lnTo>
                <a:close/>
              </a:path>
              <a:path w="1194434" h="285750">
                <a:moveTo>
                  <a:pt x="689234" y="0"/>
                </a:moveTo>
                <a:lnTo>
                  <a:pt x="656204" y="0"/>
                </a:lnTo>
                <a:lnTo>
                  <a:pt x="656204" y="11015"/>
                </a:lnTo>
                <a:lnTo>
                  <a:pt x="689234" y="11015"/>
                </a:lnTo>
                <a:lnTo>
                  <a:pt x="689234" y="0"/>
                </a:lnTo>
                <a:close/>
              </a:path>
              <a:path w="1194434" h="285750">
                <a:moveTo>
                  <a:pt x="733274" y="0"/>
                </a:moveTo>
                <a:lnTo>
                  <a:pt x="700244" y="0"/>
                </a:lnTo>
                <a:lnTo>
                  <a:pt x="700244" y="11015"/>
                </a:lnTo>
                <a:lnTo>
                  <a:pt x="733274" y="11015"/>
                </a:lnTo>
                <a:lnTo>
                  <a:pt x="733274" y="0"/>
                </a:lnTo>
                <a:close/>
              </a:path>
              <a:path w="1194434" h="285750">
                <a:moveTo>
                  <a:pt x="777314" y="0"/>
                </a:moveTo>
                <a:lnTo>
                  <a:pt x="744284" y="0"/>
                </a:lnTo>
                <a:lnTo>
                  <a:pt x="744284" y="11015"/>
                </a:lnTo>
                <a:lnTo>
                  <a:pt x="777314" y="11015"/>
                </a:lnTo>
                <a:lnTo>
                  <a:pt x="777314" y="0"/>
                </a:lnTo>
                <a:close/>
              </a:path>
              <a:path w="1194434" h="285750">
                <a:moveTo>
                  <a:pt x="821354" y="0"/>
                </a:moveTo>
                <a:lnTo>
                  <a:pt x="788324" y="0"/>
                </a:lnTo>
                <a:lnTo>
                  <a:pt x="788324" y="11015"/>
                </a:lnTo>
                <a:lnTo>
                  <a:pt x="821354" y="11015"/>
                </a:lnTo>
                <a:lnTo>
                  <a:pt x="821354" y="0"/>
                </a:lnTo>
                <a:close/>
              </a:path>
              <a:path w="1194434" h="285750">
                <a:moveTo>
                  <a:pt x="865394" y="0"/>
                </a:moveTo>
                <a:lnTo>
                  <a:pt x="832364" y="0"/>
                </a:lnTo>
                <a:lnTo>
                  <a:pt x="832364" y="11015"/>
                </a:lnTo>
                <a:lnTo>
                  <a:pt x="865394" y="11015"/>
                </a:lnTo>
                <a:lnTo>
                  <a:pt x="865394" y="0"/>
                </a:lnTo>
                <a:close/>
              </a:path>
              <a:path w="1194434" h="285750">
                <a:moveTo>
                  <a:pt x="909434" y="0"/>
                </a:moveTo>
                <a:lnTo>
                  <a:pt x="876404" y="0"/>
                </a:lnTo>
                <a:lnTo>
                  <a:pt x="876404" y="11015"/>
                </a:lnTo>
                <a:lnTo>
                  <a:pt x="909434" y="11015"/>
                </a:lnTo>
                <a:lnTo>
                  <a:pt x="909434" y="0"/>
                </a:lnTo>
                <a:close/>
              </a:path>
              <a:path w="1194434" h="285750">
                <a:moveTo>
                  <a:pt x="953474" y="0"/>
                </a:moveTo>
                <a:lnTo>
                  <a:pt x="920444" y="0"/>
                </a:lnTo>
                <a:lnTo>
                  <a:pt x="920444" y="11015"/>
                </a:lnTo>
                <a:lnTo>
                  <a:pt x="953474" y="11015"/>
                </a:lnTo>
                <a:lnTo>
                  <a:pt x="953474" y="0"/>
                </a:lnTo>
                <a:close/>
              </a:path>
              <a:path w="1194434" h="285750">
                <a:moveTo>
                  <a:pt x="997514" y="0"/>
                </a:moveTo>
                <a:lnTo>
                  <a:pt x="964484" y="0"/>
                </a:lnTo>
                <a:lnTo>
                  <a:pt x="964484" y="11015"/>
                </a:lnTo>
                <a:lnTo>
                  <a:pt x="997514" y="11015"/>
                </a:lnTo>
                <a:lnTo>
                  <a:pt x="997514" y="0"/>
                </a:lnTo>
                <a:close/>
              </a:path>
              <a:path w="1194434" h="285750">
                <a:moveTo>
                  <a:pt x="1041554" y="0"/>
                </a:moveTo>
                <a:lnTo>
                  <a:pt x="1008524" y="0"/>
                </a:lnTo>
                <a:lnTo>
                  <a:pt x="1008524" y="11015"/>
                </a:lnTo>
                <a:lnTo>
                  <a:pt x="1041554" y="11015"/>
                </a:lnTo>
                <a:lnTo>
                  <a:pt x="1041554" y="0"/>
                </a:lnTo>
                <a:close/>
              </a:path>
              <a:path w="1194434" h="285750">
                <a:moveTo>
                  <a:pt x="1062364" y="274241"/>
                </a:moveTo>
                <a:lnTo>
                  <a:pt x="1049087" y="274241"/>
                </a:lnTo>
                <a:lnTo>
                  <a:pt x="1047879" y="274739"/>
                </a:lnTo>
                <a:lnTo>
                  <a:pt x="1047879" y="285257"/>
                </a:lnTo>
                <a:lnTo>
                  <a:pt x="1051356" y="285257"/>
                </a:lnTo>
                <a:lnTo>
                  <a:pt x="1062364" y="274241"/>
                </a:lnTo>
                <a:close/>
              </a:path>
              <a:path w="1194434" h="285750">
                <a:moveTo>
                  <a:pt x="1067678" y="253353"/>
                </a:moveTo>
                <a:lnTo>
                  <a:pt x="1045175" y="275854"/>
                </a:lnTo>
                <a:lnTo>
                  <a:pt x="1047879" y="274739"/>
                </a:lnTo>
                <a:lnTo>
                  <a:pt x="1047879" y="274241"/>
                </a:lnTo>
                <a:lnTo>
                  <a:pt x="1062364" y="274241"/>
                </a:lnTo>
                <a:lnTo>
                  <a:pt x="1075453" y="261142"/>
                </a:lnTo>
                <a:lnTo>
                  <a:pt x="1067678" y="253353"/>
                </a:lnTo>
                <a:close/>
              </a:path>
              <a:path w="1194434" h="285750">
                <a:moveTo>
                  <a:pt x="1049087" y="274241"/>
                </a:moveTo>
                <a:lnTo>
                  <a:pt x="1047879" y="274241"/>
                </a:lnTo>
                <a:lnTo>
                  <a:pt x="1047879" y="274739"/>
                </a:lnTo>
                <a:lnTo>
                  <a:pt x="1049087" y="274241"/>
                </a:lnTo>
                <a:close/>
              </a:path>
              <a:path w="1194434" h="285750">
                <a:moveTo>
                  <a:pt x="1098825" y="222194"/>
                </a:moveTo>
                <a:lnTo>
                  <a:pt x="1075453" y="245563"/>
                </a:lnTo>
                <a:lnTo>
                  <a:pt x="1083276" y="253353"/>
                </a:lnTo>
                <a:lnTo>
                  <a:pt x="1106599" y="229982"/>
                </a:lnTo>
                <a:lnTo>
                  <a:pt x="1098825" y="222194"/>
                </a:lnTo>
                <a:close/>
              </a:path>
              <a:path w="1194434" h="285750">
                <a:moveTo>
                  <a:pt x="1129971" y="191035"/>
                </a:moveTo>
                <a:lnTo>
                  <a:pt x="1106599" y="214405"/>
                </a:lnTo>
                <a:lnTo>
                  <a:pt x="1114374" y="222194"/>
                </a:lnTo>
                <a:lnTo>
                  <a:pt x="1137746" y="198828"/>
                </a:lnTo>
                <a:lnTo>
                  <a:pt x="1129971" y="191035"/>
                </a:lnTo>
                <a:close/>
              </a:path>
              <a:path w="1194434" h="285750">
                <a:moveTo>
                  <a:pt x="1161118" y="159881"/>
                </a:moveTo>
                <a:lnTo>
                  <a:pt x="1137746" y="183247"/>
                </a:lnTo>
                <a:lnTo>
                  <a:pt x="1145521" y="191035"/>
                </a:lnTo>
                <a:lnTo>
                  <a:pt x="1168893" y="167670"/>
                </a:lnTo>
                <a:lnTo>
                  <a:pt x="1161118" y="159881"/>
                </a:lnTo>
                <a:close/>
              </a:path>
              <a:path w="1194434" h="285750">
                <a:moveTo>
                  <a:pt x="1178333" y="142629"/>
                </a:moveTo>
                <a:lnTo>
                  <a:pt x="1168893" y="152088"/>
                </a:lnTo>
                <a:lnTo>
                  <a:pt x="1176667" y="159881"/>
                </a:lnTo>
                <a:lnTo>
                  <a:pt x="1190016" y="146522"/>
                </a:lnTo>
                <a:lnTo>
                  <a:pt x="1182221" y="146522"/>
                </a:lnTo>
                <a:lnTo>
                  <a:pt x="1178333" y="142629"/>
                </a:lnTo>
                <a:close/>
              </a:path>
              <a:path w="1194434" h="285750">
                <a:moveTo>
                  <a:pt x="1182221" y="138733"/>
                </a:moveTo>
                <a:lnTo>
                  <a:pt x="1178333" y="142629"/>
                </a:lnTo>
                <a:lnTo>
                  <a:pt x="1182221" y="146522"/>
                </a:lnTo>
                <a:lnTo>
                  <a:pt x="1182221" y="138733"/>
                </a:lnTo>
                <a:close/>
              </a:path>
              <a:path w="1194434" h="285750">
                <a:moveTo>
                  <a:pt x="1190012" y="138733"/>
                </a:moveTo>
                <a:lnTo>
                  <a:pt x="1182221" y="138733"/>
                </a:lnTo>
                <a:lnTo>
                  <a:pt x="1182221" y="146522"/>
                </a:lnTo>
                <a:lnTo>
                  <a:pt x="1190016" y="146522"/>
                </a:lnTo>
                <a:lnTo>
                  <a:pt x="1193907" y="142628"/>
                </a:lnTo>
                <a:lnTo>
                  <a:pt x="1190012" y="138733"/>
                </a:lnTo>
                <a:close/>
              </a:path>
              <a:path w="1194434" h="285750">
                <a:moveTo>
                  <a:pt x="1179999" y="128722"/>
                </a:moveTo>
                <a:lnTo>
                  <a:pt x="1172225" y="136511"/>
                </a:lnTo>
                <a:lnTo>
                  <a:pt x="1178333" y="142629"/>
                </a:lnTo>
                <a:lnTo>
                  <a:pt x="1182221" y="138733"/>
                </a:lnTo>
                <a:lnTo>
                  <a:pt x="1190012" y="138733"/>
                </a:lnTo>
                <a:lnTo>
                  <a:pt x="1179999" y="128722"/>
                </a:lnTo>
                <a:close/>
              </a:path>
              <a:path w="1194434" h="285750">
                <a:moveTo>
                  <a:pt x="1148853" y="97563"/>
                </a:moveTo>
                <a:lnTo>
                  <a:pt x="1141078" y="105352"/>
                </a:lnTo>
                <a:lnTo>
                  <a:pt x="1164450" y="128722"/>
                </a:lnTo>
                <a:lnTo>
                  <a:pt x="1172225" y="120934"/>
                </a:lnTo>
                <a:lnTo>
                  <a:pt x="1148853" y="97563"/>
                </a:lnTo>
                <a:close/>
              </a:path>
              <a:path w="1194434" h="285750">
                <a:moveTo>
                  <a:pt x="1117754" y="66405"/>
                </a:moveTo>
                <a:lnTo>
                  <a:pt x="1109931" y="74193"/>
                </a:lnTo>
                <a:lnTo>
                  <a:pt x="1133303" y="97563"/>
                </a:lnTo>
                <a:lnTo>
                  <a:pt x="1141078" y="89775"/>
                </a:lnTo>
                <a:lnTo>
                  <a:pt x="1117754" y="66405"/>
                </a:lnTo>
                <a:close/>
              </a:path>
              <a:path w="1194434" h="285750">
                <a:moveTo>
                  <a:pt x="1086608" y="35246"/>
                </a:moveTo>
                <a:lnTo>
                  <a:pt x="1078785" y="43034"/>
                </a:lnTo>
                <a:lnTo>
                  <a:pt x="1102157" y="66405"/>
                </a:lnTo>
                <a:lnTo>
                  <a:pt x="1109931" y="58616"/>
                </a:lnTo>
                <a:lnTo>
                  <a:pt x="1086608" y="35246"/>
                </a:lnTo>
                <a:close/>
              </a:path>
              <a:path w="1194434" h="285750">
                <a:moveTo>
                  <a:pt x="1055461" y="4087"/>
                </a:moveTo>
                <a:lnTo>
                  <a:pt x="1047686" y="11880"/>
                </a:lnTo>
                <a:lnTo>
                  <a:pt x="1071010" y="35246"/>
                </a:lnTo>
                <a:lnTo>
                  <a:pt x="1078785" y="27457"/>
                </a:lnTo>
                <a:lnTo>
                  <a:pt x="1055461" y="4087"/>
                </a:lnTo>
                <a:close/>
              </a:path>
              <a:path w="1194434" h="285750">
                <a:moveTo>
                  <a:pt x="1036870" y="274241"/>
                </a:moveTo>
                <a:lnTo>
                  <a:pt x="1003840" y="274241"/>
                </a:lnTo>
                <a:lnTo>
                  <a:pt x="1003840" y="285257"/>
                </a:lnTo>
                <a:lnTo>
                  <a:pt x="1036870" y="285257"/>
                </a:lnTo>
                <a:lnTo>
                  <a:pt x="1036870" y="274241"/>
                </a:lnTo>
                <a:close/>
              </a:path>
              <a:path w="1194434" h="285750">
                <a:moveTo>
                  <a:pt x="992830" y="274241"/>
                </a:moveTo>
                <a:lnTo>
                  <a:pt x="959800" y="274241"/>
                </a:lnTo>
                <a:lnTo>
                  <a:pt x="959800" y="285257"/>
                </a:lnTo>
                <a:lnTo>
                  <a:pt x="992830" y="285257"/>
                </a:lnTo>
                <a:lnTo>
                  <a:pt x="992830" y="274241"/>
                </a:lnTo>
                <a:close/>
              </a:path>
              <a:path w="1194434" h="285750">
                <a:moveTo>
                  <a:pt x="948790" y="274241"/>
                </a:moveTo>
                <a:lnTo>
                  <a:pt x="915760" y="274241"/>
                </a:lnTo>
                <a:lnTo>
                  <a:pt x="915760" y="285257"/>
                </a:lnTo>
                <a:lnTo>
                  <a:pt x="948790" y="285257"/>
                </a:lnTo>
                <a:lnTo>
                  <a:pt x="948790" y="274241"/>
                </a:lnTo>
                <a:close/>
              </a:path>
              <a:path w="1194434" h="285750">
                <a:moveTo>
                  <a:pt x="904750" y="274241"/>
                </a:moveTo>
                <a:lnTo>
                  <a:pt x="871720" y="274241"/>
                </a:lnTo>
                <a:lnTo>
                  <a:pt x="871720" y="285257"/>
                </a:lnTo>
                <a:lnTo>
                  <a:pt x="904750" y="285257"/>
                </a:lnTo>
                <a:lnTo>
                  <a:pt x="904750" y="274241"/>
                </a:lnTo>
                <a:close/>
              </a:path>
              <a:path w="1194434" h="285750">
                <a:moveTo>
                  <a:pt x="860710" y="274241"/>
                </a:moveTo>
                <a:lnTo>
                  <a:pt x="827680" y="274241"/>
                </a:lnTo>
                <a:lnTo>
                  <a:pt x="827680" y="285257"/>
                </a:lnTo>
                <a:lnTo>
                  <a:pt x="860710" y="285257"/>
                </a:lnTo>
                <a:lnTo>
                  <a:pt x="860710" y="274241"/>
                </a:lnTo>
                <a:close/>
              </a:path>
              <a:path w="1194434" h="285750">
                <a:moveTo>
                  <a:pt x="816670" y="274241"/>
                </a:moveTo>
                <a:lnTo>
                  <a:pt x="783640" y="274241"/>
                </a:lnTo>
                <a:lnTo>
                  <a:pt x="783640" y="285257"/>
                </a:lnTo>
                <a:lnTo>
                  <a:pt x="816670" y="285257"/>
                </a:lnTo>
                <a:lnTo>
                  <a:pt x="816670" y="274241"/>
                </a:lnTo>
                <a:close/>
              </a:path>
              <a:path w="1194434" h="285750">
                <a:moveTo>
                  <a:pt x="772630" y="274241"/>
                </a:moveTo>
                <a:lnTo>
                  <a:pt x="739600" y="274241"/>
                </a:lnTo>
                <a:lnTo>
                  <a:pt x="739600" y="285257"/>
                </a:lnTo>
                <a:lnTo>
                  <a:pt x="772630" y="285257"/>
                </a:lnTo>
                <a:lnTo>
                  <a:pt x="772630" y="274241"/>
                </a:lnTo>
                <a:close/>
              </a:path>
              <a:path w="1194434" h="285750">
                <a:moveTo>
                  <a:pt x="728590" y="274241"/>
                </a:moveTo>
                <a:lnTo>
                  <a:pt x="695560" y="274241"/>
                </a:lnTo>
                <a:lnTo>
                  <a:pt x="695560" y="285257"/>
                </a:lnTo>
                <a:lnTo>
                  <a:pt x="728590" y="285257"/>
                </a:lnTo>
                <a:lnTo>
                  <a:pt x="728590" y="274241"/>
                </a:lnTo>
                <a:close/>
              </a:path>
              <a:path w="1194434" h="285750">
                <a:moveTo>
                  <a:pt x="684550" y="274241"/>
                </a:moveTo>
                <a:lnTo>
                  <a:pt x="651520" y="274241"/>
                </a:lnTo>
                <a:lnTo>
                  <a:pt x="651520" y="285257"/>
                </a:lnTo>
                <a:lnTo>
                  <a:pt x="684550" y="285257"/>
                </a:lnTo>
                <a:lnTo>
                  <a:pt x="684550" y="274241"/>
                </a:lnTo>
                <a:close/>
              </a:path>
              <a:path w="1194434" h="285750">
                <a:moveTo>
                  <a:pt x="640510" y="274241"/>
                </a:moveTo>
                <a:lnTo>
                  <a:pt x="607480" y="274241"/>
                </a:lnTo>
                <a:lnTo>
                  <a:pt x="607480" y="285257"/>
                </a:lnTo>
                <a:lnTo>
                  <a:pt x="640510" y="285257"/>
                </a:lnTo>
                <a:lnTo>
                  <a:pt x="640510" y="274241"/>
                </a:lnTo>
                <a:close/>
              </a:path>
              <a:path w="1194434" h="285750">
                <a:moveTo>
                  <a:pt x="596470" y="274241"/>
                </a:moveTo>
                <a:lnTo>
                  <a:pt x="563440" y="274241"/>
                </a:lnTo>
                <a:lnTo>
                  <a:pt x="563440" y="285257"/>
                </a:lnTo>
                <a:lnTo>
                  <a:pt x="596470" y="285257"/>
                </a:lnTo>
                <a:lnTo>
                  <a:pt x="596470" y="274241"/>
                </a:lnTo>
                <a:close/>
              </a:path>
              <a:path w="1194434" h="285750">
                <a:moveTo>
                  <a:pt x="552430" y="274241"/>
                </a:moveTo>
                <a:lnTo>
                  <a:pt x="519400" y="274241"/>
                </a:lnTo>
                <a:lnTo>
                  <a:pt x="519400" y="285257"/>
                </a:lnTo>
                <a:lnTo>
                  <a:pt x="552430" y="285257"/>
                </a:lnTo>
                <a:lnTo>
                  <a:pt x="552430" y="274241"/>
                </a:lnTo>
                <a:close/>
              </a:path>
              <a:path w="1194434" h="285750">
                <a:moveTo>
                  <a:pt x="508390" y="274241"/>
                </a:moveTo>
                <a:lnTo>
                  <a:pt x="475360" y="274241"/>
                </a:lnTo>
                <a:lnTo>
                  <a:pt x="475360" y="285257"/>
                </a:lnTo>
                <a:lnTo>
                  <a:pt x="508390" y="285257"/>
                </a:lnTo>
                <a:lnTo>
                  <a:pt x="508390" y="274241"/>
                </a:lnTo>
                <a:close/>
              </a:path>
              <a:path w="1194434" h="285750">
                <a:moveTo>
                  <a:pt x="464350" y="274241"/>
                </a:moveTo>
                <a:lnTo>
                  <a:pt x="431320" y="274241"/>
                </a:lnTo>
                <a:lnTo>
                  <a:pt x="431320" y="285257"/>
                </a:lnTo>
                <a:lnTo>
                  <a:pt x="464350" y="285257"/>
                </a:lnTo>
                <a:lnTo>
                  <a:pt x="464350" y="274241"/>
                </a:lnTo>
                <a:close/>
              </a:path>
              <a:path w="1194434" h="285750">
                <a:moveTo>
                  <a:pt x="420310" y="274241"/>
                </a:moveTo>
                <a:lnTo>
                  <a:pt x="387280" y="274241"/>
                </a:lnTo>
                <a:lnTo>
                  <a:pt x="387280" y="285257"/>
                </a:lnTo>
                <a:lnTo>
                  <a:pt x="420310" y="285257"/>
                </a:lnTo>
                <a:lnTo>
                  <a:pt x="420310" y="274241"/>
                </a:lnTo>
                <a:close/>
              </a:path>
              <a:path w="1194434" h="285750">
                <a:moveTo>
                  <a:pt x="376271" y="274241"/>
                </a:moveTo>
                <a:lnTo>
                  <a:pt x="343241" y="274241"/>
                </a:lnTo>
                <a:lnTo>
                  <a:pt x="343241" y="285257"/>
                </a:lnTo>
                <a:lnTo>
                  <a:pt x="376271" y="285257"/>
                </a:lnTo>
                <a:lnTo>
                  <a:pt x="376271" y="274241"/>
                </a:lnTo>
                <a:close/>
              </a:path>
              <a:path w="1194434" h="285750">
                <a:moveTo>
                  <a:pt x="332231" y="274241"/>
                </a:moveTo>
                <a:lnTo>
                  <a:pt x="299201" y="274241"/>
                </a:lnTo>
                <a:lnTo>
                  <a:pt x="299201" y="285257"/>
                </a:lnTo>
                <a:lnTo>
                  <a:pt x="332231" y="285257"/>
                </a:lnTo>
                <a:lnTo>
                  <a:pt x="332231" y="274241"/>
                </a:lnTo>
                <a:close/>
              </a:path>
              <a:path w="1194434" h="285750">
                <a:moveTo>
                  <a:pt x="288191" y="274241"/>
                </a:moveTo>
                <a:lnTo>
                  <a:pt x="255161" y="274241"/>
                </a:lnTo>
                <a:lnTo>
                  <a:pt x="255161" y="285257"/>
                </a:lnTo>
                <a:lnTo>
                  <a:pt x="288191" y="285257"/>
                </a:lnTo>
                <a:lnTo>
                  <a:pt x="288191" y="274241"/>
                </a:lnTo>
                <a:close/>
              </a:path>
              <a:path w="1194434" h="285750">
                <a:moveTo>
                  <a:pt x="244151" y="274241"/>
                </a:moveTo>
                <a:lnTo>
                  <a:pt x="211121" y="274241"/>
                </a:lnTo>
                <a:lnTo>
                  <a:pt x="211121" y="285257"/>
                </a:lnTo>
                <a:lnTo>
                  <a:pt x="244151" y="285257"/>
                </a:lnTo>
                <a:lnTo>
                  <a:pt x="244151" y="274241"/>
                </a:lnTo>
                <a:close/>
              </a:path>
              <a:path w="1194434" h="285750">
                <a:moveTo>
                  <a:pt x="200111" y="274241"/>
                </a:moveTo>
                <a:lnTo>
                  <a:pt x="167081" y="274241"/>
                </a:lnTo>
                <a:lnTo>
                  <a:pt x="167081" y="285257"/>
                </a:lnTo>
                <a:lnTo>
                  <a:pt x="200111" y="285257"/>
                </a:lnTo>
                <a:lnTo>
                  <a:pt x="200111" y="274241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271614" y="158508"/>
            <a:ext cx="105466" cy="10551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7296581" y="164708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4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8311768" y="161407"/>
            <a:ext cx="105466" cy="10551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8337218" y="167491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4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173841" y="6555545"/>
            <a:ext cx="2571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85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0154" y="69849"/>
            <a:ext cx="3345815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Rendicontazione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Il Conto Consuntivo: la struttura</a:t>
            </a:r>
            <a:r>
              <a:rPr sz="1600" b="0" spc="45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(3/5)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9244" y="842784"/>
            <a:ext cx="2266188" cy="5181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11936" y="889977"/>
            <a:ext cx="1894332" cy="4755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35152" y="868680"/>
            <a:ext cx="2164080" cy="416559"/>
          </a:xfrm>
          <a:prstGeom prst="rect">
            <a:avLst/>
          </a:prstGeom>
          <a:solidFill>
            <a:srgbClr val="94B3D6"/>
          </a:solidFill>
        </p:spPr>
        <p:txBody>
          <a:bodyPr vert="horz" wrap="square" lIns="0" tIns="95885" rIns="0" bIns="0" rtlCol="0">
            <a:spAutoFit/>
          </a:bodyPr>
          <a:lstStyle/>
          <a:p>
            <a:pPr marL="310515">
              <a:lnSpc>
                <a:spcPct val="100000"/>
              </a:lnSpc>
              <a:spcBef>
                <a:spcPts val="75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Documenti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allegati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3963" y="1751114"/>
            <a:ext cx="316966" cy="3184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8055" y="1719033"/>
            <a:ext cx="370331" cy="4221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9872" y="1776983"/>
            <a:ext cx="214884" cy="2164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52704" y="1776476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3963" y="3119653"/>
            <a:ext cx="316966" cy="3169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1959" y="3087585"/>
            <a:ext cx="377964" cy="42218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9872" y="3145535"/>
            <a:ext cx="214884" cy="2148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47827" y="3145028"/>
            <a:ext cx="118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73963" y="5068849"/>
            <a:ext cx="316966" cy="3169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8055" y="5036781"/>
            <a:ext cx="370331" cy="42218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9872" y="5094732"/>
            <a:ext cx="214884" cy="2148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52704" y="5094858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08380" y="1759712"/>
            <a:ext cx="29330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L'elenco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dei residui attivi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passivi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08380" y="3128263"/>
            <a:ext cx="24511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La situazione</a:t>
            </a:r>
            <a:r>
              <a:rPr sz="14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amministrativa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08380" y="4894935"/>
            <a:ext cx="3354070" cy="580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100"/>
              </a:spcBef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prospetto delle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spese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per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il</a:t>
            </a:r>
            <a:r>
              <a:rPr sz="1400" b="1" spc="-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personale 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per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i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contratti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d'opera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764023" y="1737360"/>
            <a:ext cx="108585" cy="396240"/>
          </a:xfrm>
          <a:custGeom>
            <a:avLst/>
            <a:gdLst/>
            <a:ahLst/>
            <a:cxnLst/>
            <a:rect l="l" t="t" r="r" b="b"/>
            <a:pathLst>
              <a:path w="108585" h="396239">
                <a:moveTo>
                  <a:pt x="0" y="0"/>
                </a:moveTo>
                <a:lnTo>
                  <a:pt x="0" y="396239"/>
                </a:lnTo>
                <a:lnTo>
                  <a:pt x="108203" y="198119"/>
                </a:lnTo>
                <a:lnTo>
                  <a:pt x="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64023" y="3104388"/>
            <a:ext cx="108585" cy="396240"/>
          </a:xfrm>
          <a:custGeom>
            <a:avLst/>
            <a:gdLst/>
            <a:ahLst/>
            <a:cxnLst/>
            <a:rect l="l" t="t" r="r" b="b"/>
            <a:pathLst>
              <a:path w="108585" h="396239">
                <a:moveTo>
                  <a:pt x="0" y="0"/>
                </a:moveTo>
                <a:lnTo>
                  <a:pt x="0" y="396239"/>
                </a:lnTo>
                <a:lnTo>
                  <a:pt x="108203" y="198120"/>
                </a:lnTo>
                <a:lnTo>
                  <a:pt x="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64023" y="5053584"/>
            <a:ext cx="108585" cy="396240"/>
          </a:xfrm>
          <a:custGeom>
            <a:avLst/>
            <a:gdLst/>
            <a:ahLst/>
            <a:cxnLst/>
            <a:rect l="l" t="t" r="r" b="b"/>
            <a:pathLst>
              <a:path w="108585" h="396239">
                <a:moveTo>
                  <a:pt x="0" y="0"/>
                </a:moveTo>
                <a:lnTo>
                  <a:pt x="0" y="396240"/>
                </a:lnTo>
                <a:lnTo>
                  <a:pt x="108203" y="198120"/>
                </a:lnTo>
                <a:lnTo>
                  <a:pt x="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347461" y="1659483"/>
            <a:ext cx="5882640" cy="469646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In tale elenco,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per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ciascun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residuo andrà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indicato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marL="299085" indent="-299085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nome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del debitore o del</a:t>
            </a:r>
            <a:r>
              <a:rPr sz="1400" i="1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creditore</a:t>
            </a:r>
            <a:endParaRPr sz="1400">
              <a:latin typeface="Arial"/>
              <a:cs typeface="Arial"/>
            </a:endParaRPr>
          </a:p>
          <a:p>
            <a:pPr marL="299085" indent="-299085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La causale del debito o del</a:t>
            </a:r>
            <a:r>
              <a:rPr sz="1400" i="1" spc="-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credito</a:t>
            </a:r>
            <a:endParaRPr sz="1400">
              <a:latin typeface="Arial"/>
              <a:cs typeface="Arial"/>
            </a:endParaRPr>
          </a:p>
          <a:p>
            <a:pPr marL="299085" indent="-299085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L'ammontare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del debito o del</a:t>
            </a:r>
            <a:r>
              <a:rPr sz="1400" i="1" spc="-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credito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Font typeface="Arial"/>
              <a:buChar char="•"/>
            </a:pPr>
            <a:endParaRPr sz="22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La situazione amministrativa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dimostra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marL="312420" indent="-287020">
              <a:lnSpc>
                <a:spcPct val="100000"/>
              </a:lnSpc>
              <a:spcBef>
                <a:spcPts val="500"/>
              </a:spcBef>
              <a:buFont typeface="Arial"/>
              <a:buChar char="•"/>
              <a:tabLst>
                <a:tab pos="311785" algn="l"/>
                <a:tab pos="312420" algn="l"/>
              </a:tabLst>
            </a:pP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Il fondo di cassa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all'inizio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ed alla chiusura</a:t>
            </a:r>
            <a:r>
              <a:rPr sz="1400" i="1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dell'esercizio</a:t>
            </a:r>
            <a:endParaRPr sz="1400">
              <a:latin typeface="Arial"/>
              <a:cs typeface="Arial"/>
            </a:endParaRPr>
          </a:p>
          <a:p>
            <a:pPr marL="312420" marR="5080" indent="-287020">
              <a:lnSpc>
                <a:spcPct val="130000"/>
              </a:lnSpc>
              <a:spcBef>
                <a:spcPts val="5"/>
              </a:spcBef>
              <a:buFont typeface="Arial"/>
              <a:buChar char="•"/>
              <a:tabLst>
                <a:tab pos="311785" algn="l"/>
                <a:tab pos="312420" algn="l"/>
              </a:tabLst>
            </a:pP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Le somme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riscosse e quelle pagate, tanto in conto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competenza</a:t>
            </a:r>
            <a:r>
              <a:rPr sz="1400" i="1" spc="-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quanto  in conto residui, nonché il totale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delle somme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rimaste da riscuotere  (residui attivi) e di quelle rimaste da pagare (residui</a:t>
            </a:r>
            <a:r>
              <a:rPr sz="1400" i="1" spc="-25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passivi)</a:t>
            </a:r>
            <a:endParaRPr sz="1400">
              <a:latin typeface="Arial"/>
              <a:cs typeface="Arial"/>
            </a:endParaRPr>
          </a:p>
          <a:p>
            <a:pPr marL="312420" indent="-28702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311785" algn="l"/>
                <a:tab pos="312420" algn="l"/>
              </a:tabLst>
            </a:pP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L'avanzo/disavanzo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400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amministrazione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Font typeface="Arial"/>
              <a:buChar char="•"/>
            </a:pPr>
            <a:endParaRPr sz="215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5"/>
              </a:spcBef>
            </a:pP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Tale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prospetto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,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conseguente allo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svolgimento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ed alla realizzazione</a:t>
            </a:r>
            <a:r>
              <a:rPr sz="1400" spc="-1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dei</a:t>
            </a:r>
            <a:endParaRPr sz="14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505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progetti,</a:t>
            </a:r>
            <a:r>
              <a:rPr sz="14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evidenzia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marL="312420" indent="-28702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311785" algn="l"/>
                <a:tab pos="312420" algn="l"/>
              </a:tabLst>
            </a:pP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La consistenza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numerica del</a:t>
            </a:r>
            <a:r>
              <a:rPr sz="1400" i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personale</a:t>
            </a:r>
            <a:endParaRPr sz="1400">
              <a:latin typeface="Arial"/>
              <a:cs typeface="Arial"/>
            </a:endParaRPr>
          </a:p>
          <a:p>
            <a:pPr marL="312420" indent="-287020">
              <a:lnSpc>
                <a:spcPct val="100000"/>
              </a:lnSpc>
              <a:spcBef>
                <a:spcPts val="500"/>
              </a:spcBef>
              <a:buFont typeface="Arial"/>
              <a:buChar char="•"/>
              <a:tabLst>
                <a:tab pos="311785" algn="l"/>
                <a:tab pos="312420" algn="l"/>
              </a:tabLst>
            </a:pP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consistenza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numerica dei contratti</a:t>
            </a:r>
            <a:r>
              <a:rPr sz="1400" i="1" spc="-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d'opera</a:t>
            </a:r>
            <a:endParaRPr sz="1400">
              <a:latin typeface="Arial"/>
              <a:cs typeface="Arial"/>
            </a:endParaRPr>
          </a:p>
          <a:p>
            <a:pPr marL="312420" indent="-28702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311785" algn="l"/>
                <a:tab pos="312420" algn="l"/>
              </a:tabLst>
            </a:pP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L'entità complessiva della spesa e la sua</a:t>
            </a:r>
            <a:r>
              <a:rPr sz="1400" i="1" spc="-1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articolazione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303520" y="2924555"/>
            <a:ext cx="5544185" cy="0"/>
          </a:xfrm>
          <a:custGeom>
            <a:avLst/>
            <a:gdLst/>
            <a:ahLst/>
            <a:cxnLst/>
            <a:rect l="l" t="t" r="r" b="b"/>
            <a:pathLst>
              <a:path w="5544184">
                <a:moveTo>
                  <a:pt x="554405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C5C8C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03520" y="4869179"/>
            <a:ext cx="5544185" cy="0"/>
          </a:xfrm>
          <a:custGeom>
            <a:avLst/>
            <a:gdLst/>
            <a:ahLst/>
            <a:cxnLst/>
            <a:rect l="l" t="t" r="r" b="b"/>
            <a:pathLst>
              <a:path w="5544184">
                <a:moveTo>
                  <a:pt x="554405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C5C8C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35279" y="891539"/>
            <a:ext cx="371856" cy="37185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32621" y="204891"/>
            <a:ext cx="1131130" cy="28126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244790" y="217066"/>
            <a:ext cx="1086485" cy="236854"/>
          </a:xfrm>
          <a:custGeom>
            <a:avLst/>
            <a:gdLst/>
            <a:ahLst/>
            <a:cxnLst/>
            <a:rect l="l" t="t" r="r" b="b"/>
            <a:pathLst>
              <a:path w="1086484" h="236854">
                <a:moveTo>
                  <a:pt x="967719" y="0"/>
                </a:moveTo>
                <a:lnTo>
                  <a:pt x="0" y="0"/>
                </a:lnTo>
                <a:lnTo>
                  <a:pt x="0" y="236554"/>
                </a:lnTo>
                <a:lnTo>
                  <a:pt x="967719" y="236554"/>
                </a:lnTo>
                <a:lnTo>
                  <a:pt x="1085932" y="118276"/>
                </a:lnTo>
                <a:lnTo>
                  <a:pt x="9677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44790" y="217066"/>
            <a:ext cx="1086485" cy="236854"/>
          </a:xfrm>
          <a:custGeom>
            <a:avLst/>
            <a:gdLst/>
            <a:ahLst/>
            <a:cxnLst/>
            <a:rect l="l" t="t" r="r" b="b"/>
            <a:pathLst>
              <a:path w="1086484" h="236854">
                <a:moveTo>
                  <a:pt x="0" y="0"/>
                </a:moveTo>
                <a:lnTo>
                  <a:pt x="967719" y="0"/>
                </a:lnTo>
                <a:lnTo>
                  <a:pt x="1085932" y="118276"/>
                </a:lnTo>
                <a:lnTo>
                  <a:pt x="967719" y="236554"/>
                </a:lnTo>
                <a:lnTo>
                  <a:pt x="0" y="236554"/>
                </a:lnTo>
                <a:lnTo>
                  <a:pt x="0" y="0"/>
                </a:lnTo>
                <a:close/>
              </a:path>
            </a:pathLst>
          </a:custGeom>
          <a:ln w="463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470369" y="279854"/>
            <a:ext cx="57531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Programmazione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269298" y="204891"/>
            <a:ext cx="1135766" cy="28126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284943" y="217066"/>
            <a:ext cx="1087120" cy="236854"/>
          </a:xfrm>
          <a:custGeom>
            <a:avLst/>
            <a:gdLst/>
            <a:ahLst/>
            <a:cxnLst/>
            <a:rect l="l" t="t" r="r" b="b"/>
            <a:pathLst>
              <a:path w="1087120" h="236854">
                <a:moveTo>
                  <a:pt x="968299" y="0"/>
                </a:moveTo>
                <a:lnTo>
                  <a:pt x="0" y="0"/>
                </a:lnTo>
                <a:lnTo>
                  <a:pt x="118212" y="118276"/>
                </a:lnTo>
                <a:lnTo>
                  <a:pt x="0" y="236554"/>
                </a:lnTo>
                <a:lnTo>
                  <a:pt x="968299" y="236554"/>
                </a:lnTo>
                <a:lnTo>
                  <a:pt x="1086511" y="118276"/>
                </a:lnTo>
                <a:lnTo>
                  <a:pt x="9682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284943" y="217066"/>
            <a:ext cx="1087120" cy="236854"/>
          </a:xfrm>
          <a:custGeom>
            <a:avLst/>
            <a:gdLst/>
            <a:ahLst/>
            <a:cxnLst/>
            <a:rect l="l" t="t" r="r" b="b"/>
            <a:pathLst>
              <a:path w="1087120" h="236854">
                <a:moveTo>
                  <a:pt x="0" y="0"/>
                </a:moveTo>
                <a:lnTo>
                  <a:pt x="968299" y="0"/>
                </a:lnTo>
                <a:lnTo>
                  <a:pt x="1086511" y="118276"/>
                </a:lnTo>
                <a:lnTo>
                  <a:pt x="968299" y="236554"/>
                </a:lnTo>
                <a:lnTo>
                  <a:pt x="0" y="236554"/>
                </a:lnTo>
                <a:lnTo>
                  <a:pt x="118212" y="118276"/>
                </a:lnTo>
                <a:lnTo>
                  <a:pt x="0" y="0"/>
                </a:lnTo>
                <a:close/>
              </a:path>
            </a:pathLst>
          </a:custGeom>
          <a:ln w="463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670920" y="279854"/>
            <a:ext cx="31559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BEBEBE"/>
                </a:solidFill>
                <a:latin typeface="Arial"/>
                <a:cs typeface="Arial"/>
              </a:rPr>
              <a:t>Ge</a:t>
            </a:r>
            <a:r>
              <a:rPr sz="500" b="1" spc="10" dirty="0">
                <a:solidFill>
                  <a:srgbClr val="BEBEBE"/>
                </a:solidFill>
                <a:latin typeface="Arial"/>
                <a:cs typeface="Arial"/>
              </a:rPr>
              <a:t>sti</a:t>
            </a: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8310610" y="204891"/>
            <a:ext cx="1135187" cy="28126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326256" y="217066"/>
            <a:ext cx="1086485" cy="236854"/>
          </a:xfrm>
          <a:custGeom>
            <a:avLst/>
            <a:gdLst/>
            <a:ahLst/>
            <a:cxnLst/>
            <a:rect l="l" t="t" r="r" b="b"/>
            <a:pathLst>
              <a:path w="1086484" h="236854">
                <a:moveTo>
                  <a:pt x="967719" y="0"/>
                </a:moveTo>
                <a:lnTo>
                  <a:pt x="0" y="0"/>
                </a:lnTo>
                <a:lnTo>
                  <a:pt x="118212" y="118276"/>
                </a:lnTo>
                <a:lnTo>
                  <a:pt x="0" y="236554"/>
                </a:lnTo>
                <a:lnTo>
                  <a:pt x="967719" y="236554"/>
                </a:lnTo>
                <a:lnTo>
                  <a:pt x="1085932" y="118276"/>
                </a:lnTo>
                <a:lnTo>
                  <a:pt x="9677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326256" y="217066"/>
            <a:ext cx="1086485" cy="236854"/>
          </a:xfrm>
          <a:custGeom>
            <a:avLst/>
            <a:gdLst/>
            <a:ahLst/>
            <a:cxnLst/>
            <a:rect l="l" t="t" r="r" b="b"/>
            <a:pathLst>
              <a:path w="1086484" h="236854">
                <a:moveTo>
                  <a:pt x="0" y="0"/>
                </a:moveTo>
                <a:lnTo>
                  <a:pt x="967719" y="0"/>
                </a:lnTo>
                <a:lnTo>
                  <a:pt x="1085932" y="118276"/>
                </a:lnTo>
                <a:lnTo>
                  <a:pt x="967719" y="236554"/>
                </a:lnTo>
                <a:lnTo>
                  <a:pt x="0" y="236554"/>
                </a:lnTo>
                <a:lnTo>
                  <a:pt x="118212" y="118276"/>
                </a:lnTo>
                <a:lnTo>
                  <a:pt x="0" y="0"/>
                </a:lnTo>
                <a:close/>
              </a:path>
            </a:pathLst>
          </a:custGeom>
          <a:ln w="463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8586971" y="279854"/>
            <a:ext cx="56642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500" b="1" spc="15" dirty="0">
                <a:solidFill>
                  <a:srgbClr val="001F5F"/>
                </a:solidFill>
                <a:latin typeface="Arial"/>
                <a:cs typeface="Arial"/>
              </a:rPr>
              <a:t>end</a:t>
            </a:r>
            <a:r>
              <a:rPr sz="500" b="1" spc="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500" b="1" spc="15" dirty="0">
                <a:solidFill>
                  <a:srgbClr val="001F5F"/>
                </a:solidFill>
                <a:latin typeface="Arial"/>
                <a:cs typeface="Arial"/>
              </a:rPr>
              <a:t>contaz</a:t>
            </a:r>
            <a:r>
              <a:rPr sz="500" b="1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500" b="1" spc="15" dirty="0">
                <a:solidFill>
                  <a:srgbClr val="001F5F"/>
                </a:solidFill>
                <a:latin typeface="Arial"/>
                <a:cs typeface="Arial"/>
              </a:rPr>
              <a:t>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216394" y="161407"/>
            <a:ext cx="106046" cy="10551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241709" y="167491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4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8262273" y="193294"/>
            <a:ext cx="1194435" cy="285750"/>
          </a:xfrm>
          <a:custGeom>
            <a:avLst/>
            <a:gdLst/>
            <a:ahLst/>
            <a:cxnLst/>
            <a:rect l="l" t="t" r="r" b="b"/>
            <a:pathLst>
              <a:path w="1194434" h="285750">
                <a:moveTo>
                  <a:pt x="25207" y="260023"/>
                </a:moveTo>
                <a:lnTo>
                  <a:pt x="0" y="285257"/>
                </a:lnTo>
                <a:lnTo>
                  <a:pt x="23951" y="285257"/>
                </a:lnTo>
                <a:lnTo>
                  <a:pt x="23951" y="283643"/>
                </a:lnTo>
                <a:lnTo>
                  <a:pt x="17191" y="283643"/>
                </a:lnTo>
                <a:lnTo>
                  <a:pt x="13279" y="274241"/>
                </a:lnTo>
                <a:lnTo>
                  <a:pt x="26569" y="274241"/>
                </a:lnTo>
                <a:lnTo>
                  <a:pt x="32981" y="267812"/>
                </a:lnTo>
                <a:lnTo>
                  <a:pt x="25207" y="260023"/>
                </a:lnTo>
                <a:close/>
              </a:path>
              <a:path w="1194434" h="285750">
                <a:moveTo>
                  <a:pt x="67991" y="274241"/>
                </a:moveTo>
                <a:lnTo>
                  <a:pt x="34961" y="274241"/>
                </a:lnTo>
                <a:lnTo>
                  <a:pt x="34961" y="285257"/>
                </a:lnTo>
                <a:lnTo>
                  <a:pt x="67991" y="285257"/>
                </a:lnTo>
                <a:lnTo>
                  <a:pt x="67991" y="274241"/>
                </a:lnTo>
                <a:close/>
              </a:path>
              <a:path w="1194434" h="285750">
                <a:moveTo>
                  <a:pt x="112031" y="274241"/>
                </a:moveTo>
                <a:lnTo>
                  <a:pt x="79001" y="274241"/>
                </a:lnTo>
                <a:lnTo>
                  <a:pt x="79001" y="285257"/>
                </a:lnTo>
                <a:lnTo>
                  <a:pt x="112031" y="285257"/>
                </a:lnTo>
                <a:lnTo>
                  <a:pt x="112031" y="274241"/>
                </a:lnTo>
                <a:close/>
              </a:path>
              <a:path w="1194434" h="285750">
                <a:moveTo>
                  <a:pt x="156071" y="274241"/>
                </a:moveTo>
                <a:lnTo>
                  <a:pt x="123041" y="274241"/>
                </a:lnTo>
                <a:lnTo>
                  <a:pt x="123041" y="285257"/>
                </a:lnTo>
                <a:lnTo>
                  <a:pt x="156071" y="285257"/>
                </a:lnTo>
                <a:lnTo>
                  <a:pt x="156071" y="274241"/>
                </a:lnTo>
                <a:close/>
              </a:path>
              <a:path w="1194434" h="285750">
                <a:moveTo>
                  <a:pt x="23951" y="274241"/>
                </a:moveTo>
                <a:lnTo>
                  <a:pt x="13279" y="274241"/>
                </a:lnTo>
                <a:lnTo>
                  <a:pt x="17191" y="283643"/>
                </a:lnTo>
                <a:lnTo>
                  <a:pt x="23951" y="276866"/>
                </a:lnTo>
                <a:lnTo>
                  <a:pt x="23951" y="274241"/>
                </a:lnTo>
                <a:close/>
              </a:path>
              <a:path w="1194434" h="285750">
                <a:moveTo>
                  <a:pt x="23951" y="276866"/>
                </a:moveTo>
                <a:lnTo>
                  <a:pt x="17191" y="283643"/>
                </a:lnTo>
                <a:lnTo>
                  <a:pt x="23951" y="283643"/>
                </a:lnTo>
                <a:lnTo>
                  <a:pt x="23951" y="276866"/>
                </a:lnTo>
                <a:close/>
              </a:path>
              <a:path w="1194434" h="285750">
                <a:moveTo>
                  <a:pt x="26569" y="274241"/>
                </a:moveTo>
                <a:lnTo>
                  <a:pt x="23951" y="274241"/>
                </a:lnTo>
                <a:lnTo>
                  <a:pt x="23951" y="276866"/>
                </a:lnTo>
                <a:lnTo>
                  <a:pt x="26569" y="274241"/>
                </a:lnTo>
                <a:close/>
              </a:path>
              <a:path w="1194434" h="285750">
                <a:moveTo>
                  <a:pt x="56353" y="228866"/>
                </a:moveTo>
                <a:lnTo>
                  <a:pt x="32981" y="252233"/>
                </a:lnTo>
                <a:lnTo>
                  <a:pt x="40756" y="260023"/>
                </a:lnTo>
                <a:lnTo>
                  <a:pt x="64128" y="236655"/>
                </a:lnTo>
                <a:lnTo>
                  <a:pt x="56353" y="228866"/>
                </a:lnTo>
                <a:close/>
              </a:path>
              <a:path w="1194434" h="285750">
                <a:moveTo>
                  <a:pt x="87500" y="197708"/>
                </a:moveTo>
                <a:lnTo>
                  <a:pt x="64128" y="221073"/>
                </a:lnTo>
                <a:lnTo>
                  <a:pt x="71902" y="228866"/>
                </a:lnTo>
                <a:lnTo>
                  <a:pt x="95274" y="205496"/>
                </a:lnTo>
                <a:lnTo>
                  <a:pt x="87500" y="197708"/>
                </a:lnTo>
                <a:close/>
              </a:path>
              <a:path w="1194434" h="285750">
                <a:moveTo>
                  <a:pt x="118647" y="166549"/>
                </a:moveTo>
                <a:lnTo>
                  <a:pt x="95274" y="189919"/>
                </a:lnTo>
                <a:lnTo>
                  <a:pt x="103049" y="197708"/>
                </a:lnTo>
                <a:lnTo>
                  <a:pt x="126421" y="174337"/>
                </a:lnTo>
                <a:lnTo>
                  <a:pt x="118647" y="166549"/>
                </a:lnTo>
                <a:close/>
              </a:path>
              <a:path w="1194434" h="285750">
                <a:moveTo>
                  <a:pt x="142526" y="142628"/>
                </a:moveTo>
                <a:lnTo>
                  <a:pt x="126421" y="158760"/>
                </a:lnTo>
                <a:lnTo>
                  <a:pt x="134196" y="166549"/>
                </a:lnTo>
                <a:lnTo>
                  <a:pt x="154236" y="146522"/>
                </a:lnTo>
                <a:lnTo>
                  <a:pt x="146413" y="146522"/>
                </a:lnTo>
                <a:lnTo>
                  <a:pt x="142526" y="142628"/>
                </a:lnTo>
                <a:close/>
              </a:path>
              <a:path w="1194434" h="285750">
                <a:moveTo>
                  <a:pt x="146413" y="138733"/>
                </a:moveTo>
                <a:lnTo>
                  <a:pt x="142526" y="142628"/>
                </a:lnTo>
                <a:lnTo>
                  <a:pt x="146413" y="146522"/>
                </a:lnTo>
                <a:lnTo>
                  <a:pt x="150324" y="142628"/>
                </a:lnTo>
                <a:lnTo>
                  <a:pt x="146413" y="138733"/>
                </a:lnTo>
                <a:close/>
              </a:path>
              <a:path w="1194434" h="285750">
                <a:moveTo>
                  <a:pt x="150324" y="142628"/>
                </a:moveTo>
                <a:lnTo>
                  <a:pt x="146413" y="146522"/>
                </a:lnTo>
                <a:lnTo>
                  <a:pt x="154236" y="146522"/>
                </a:lnTo>
                <a:lnTo>
                  <a:pt x="150324" y="142628"/>
                </a:lnTo>
                <a:close/>
              </a:path>
              <a:path w="1194434" h="285750">
                <a:moveTo>
                  <a:pt x="154236" y="138733"/>
                </a:moveTo>
                <a:lnTo>
                  <a:pt x="146413" y="138733"/>
                </a:lnTo>
                <a:lnTo>
                  <a:pt x="150324" y="142628"/>
                </a:lnTo>
                <a:lnTo>
                  <a:pt x="154236" y="138733"/>
                </a:lnTo>
                <a:close/>
              </a:path>
              <a:path w="1194434" h="285750">
                <a:moveTo>
                  <a:pt x="130864" y="115368"/>
                </a:moveTo>
                <a:lnTo>
                  <a:pt x="123089" y="123156"/>
                </a:lnTo>
                <a:lnTo>
                  <a:pt x="142526" y="142628"/>
                </a:lnTo>
                <a:lnTo>
                  <a:pt x="146413" y="138733"/>
                </a:lnTo>
                <a:lnTo>
                  <a:pt x="154236" y="138733"/>
                </a:lnTo>
                <a:lnTo>
                  <a:pt x="130864" y="115368"/>
                </a:lnTo>
                <a:close/>
              </a:path>
              <a:path w="1194434" h="285750">
                <a:moveTo>
                  <a:pt x="99717" y="84209"/>
                </a:moveTo>
                <a:lnTo>
                  <a:pt x="91943" y="91998"/>
                </a:lnTo>
                <a:lnTo>
                  <a:pt x="115266" y="115368"/>
                </a:lnTo>
                <a:lnTo>
                  <a:pt x="123089" y="107575"/>
                </a:lnTo>
                <a:lnTo>
                  <a:pt x="99717" y="84209"/>
                </a:lnTo>
                <a:close/>
              </a:path>
              <a:path w="1194434" h="285750">
                <a:moveTo>
                  <a:pt x="68570" y="53050"/>
                </a:moveTo>
                <a:lnTo>
                  <a:pt x="60796" y="60839"/>
                </a:lnTo>
                <a:lnTo>
                  <a:pt x="84168" y="84209"/>
                </a:lnTo>
                <a:lnTo>
                  <a:pt x="91943" y="76421"/>
                </a:lnTo>
                <a:lnTo>
                  <a:pt x="68570" y="53050"/>
                </a:lnTo>
                <a:close/>
              </a:path>
              <a:path w="1194434" h="285750">
                <a:moveTo>
                  <a:pt x="37424" y="21891"/>
                </a:moveTo>
                <a:lnTo>
                  <a:pt x="29649" y="29680"/>
                </a:lnTo>
                <a:lnTo>
                  <a:pt x="53021" y="53050"/>
                </a:lnTo>
                <a:lnTo>
                  <a:pt x="60796" y="45262"/>
                </a:lnTo>
                <a:lnTo>
                  <a:pt x="37424" y="21891"/>
                </a:lnTo>
                <a:close/>
              </a:path>
              <a:path w="1194434" h="285750">
                <a:moveTo>
                  <a:pt x="28635" y="0"/>
                </a:moveTo>
                <a:lnTo>
                  <a:pt x="0" y="0"/>
                </a:lnTo>
                <a:lnTo>
                  <a:pt x="21875" y="21891"/>
                </a:lnTo>
                <a:lnTo>
                  <a:pt x="29649" y="14103"/>
                </a:lnTo>
                <a:lnTo>
                  <a:pt x="26569" y="11015"/>
                </a:lnTo>
                <a:lnTo>
                  <a:pt x="13279" y="11015"/>
                </a:lnTo>
                <a:lnTo>
                  <a:pt x="17191" y="1613"/>
                </a:lnTo>
                <a:lnTo>
                  <a:pt x="28635" y="1613"/>
                </a:lnTo>
                <a:lnTo>
                  <a:pt x="28635" y="0"/>
                </a:lnTo>
                <a:close/>
              </a:path>
              <a:path w="1194434" h="285750">
                <a:moveTo>
                  <a:pt x="17191" y="1613"/>
                </a:moveTo>
                <a:lnTo>
                  <a:pt x="13279" y="11015"/>
                </a:lnTo>
                <a:lnTo>
                  <a:pt x="26569" y="11015"/>
                </a:lnTo>
                <a:lnTo>
                  <a:pt x="17191" y="1613"/>
                </a:lnTo>
                <a:close/>
              </a:path>
              <a:path w="1194434" h="285750">
                <a:moveTo>
                  <a:pt x="28635" y="1613"/>
                </a:moveTo>
                <a:lnTo>
                  <a:pt x="17191" y="1613"/>
                </a:lnTo>
                <a:lnTo>
                  <a:pt x="26569" y="11015"/>
                </a:lnTo>
                <a:lnTo>
                  <a:pt x="28635" y="11015"/>
                </a:lnTo>
                <a:lnTo>
                  <a:pt x="28635" y="1613"/>
                </a:lnTo>
                <a:close/>
              </a:path>
              <a:path w="1194434" h="285750">
                <a:moveTo>
                  <a:pt x="72675" y="0"/>
                </a:moveTo>
                <a:lnTo>
                  <a:pt x="39645" y="0"/>
                </a:lnTo>
                <a:lnTo>
                  <a:pt x="39645" y="11015"/>
                </a:lnTo>
                <a:lnTo>
                  <a:pt x="72675" y="11015"/>
                </a:lnTo>
                <a:lnTo>
                  <a:pt x="72675" y="0"/>
                </a:lnTo>
                <a:close/>
              </a:path>
              <a:path w="1194434" h="285750">
                <a:moveTo>
                  <a:pt x="116715" y="0"/>
                </a:moveTo>
                <a:lnTo>
                  <a:pt x="83685" y="0"/>
                </a:lnTo>
                <a:lnTo>
                  <a:pt x="83685" y="11015"/>
                </a:lnTo>
                <a:lnTo>
                  <a:pt x="116715" y="11015"/>
                </a:lnTo>
                <a:lnTo>
                  <a:pt x="116715" y="0"/>
                </a:lnTo>
                <a:close/>
              </a:path>
              <a:path w="1194434" h="285750">
                <a:moveTo>
                  <a:pt x="160755" y="0"/>
                </a:moveTo>
                <a:lnTo>
                  <a:pt x="127725" y="0"/>
                </a:lnTo>
                <a:lnTo>
                  <a:pt x="127725" y="11015"/>
                </a:lnTo>
                <a:lnTo>
                  <a:pt x="160755" y="11015"/>
                </a:lnTo>
                <a:lnTo>
                  <a:pt x="160755" y="0"/>
                </a:lnTo>
                <a:close/>
              </a:path>
              <a:path w="1194434" h="285750">
                <a:moveTo>
                  <a:pt x="204795" y="0"/>
                </a:moveTo>
                <a:lnTo>
                  <a:pt x="171765" y="0"/>
                </a:lnTo>
                <a:lnTo>
                  <a:pt x="171765" y="11015"/>
                </a:lnTo>
                <a:lnTo>
                  <a:pt x="204795" y="11015"/>
                </a:lnTo>
                <a:lnTo>
                  <a:pt x="204795" y="0"/>
                </a:lnTo>
                <a:close/>
              </a:path>
              <a:path w="1194434" h="285750">
                <a:moveTo>
                  <a:pt x="248835" y="0"/>
                </a:moveTo>
                <a:lnTo>
                  <a:pt x="215805" y="0"/>
                </a:lnTo>
                <a:lnTo>
                  <a:pt x="215805" y="11015"/>
                </a:lnTo>
                <a:lnTo>
                  <a:pt x="248835" y="11015"/>
                </a:lnTo>
                <a:lnTo>
                  <a:pt x="248835" y="0"/>
                </a:lnTo>
                <a:close/>
              </a:path>
              <a:path w="1194434" h="285750">
                <a:moveTo>
                  <a:pt x="292875" y="0"/>
                </a:moveTo>
                <a:lnTo>
                  <a:pt x="259845" y="0"/>
                </a:lnTo>
                <a:lnTo>
                  <a:pt x="259845" y="11015"/>
                </a:lnTo>
                <a:lnTo>
                  <a:pt x="292875" y="11015"/>
                </a:lnTo>
                <a:lnTo>
                  <a:pt x="292875" y="0"/>
                </a:lnTo>
                <a:close/>
              </a:path>
              <a:path w="1194434" h="285750">
                <a:moveTo>
                  <a:pt x="336915" y="0"/>
                </a:moveTo>
                <a:lnTo>
                  <a:pt x="303885" y="0"/>
                </a:lnTo>
                <a:lnTo>
                  <a:pt x="303885" y="11015"/>
                </a:lnTo>
                <a:lnTo>
                  <a:pt x="336915" y="11015"/>
                </a:lnTo>
                <a:lnTo>
                  <a:pt x="336915" y="0"/>
                </a:lnTo>
                <a:close/>
              </a:path>
              <a:path w="1194434" h="285750">
                <a:moveTo>
                  <a:pt x="380955" y="0"/>
                </a:moveTo>
                <a:lnTo>
                  <a:pt x="347925" y="0"/>
                </a:lnTo>
                <a:lnTo>
                  <a:pt x="347925" y="11015"/>
                </a:lnTo>
                <a:lnTo>
                  <a:pt x="380955" y="11015"/>
                </a:lnTo>
                <a:lnTo>
                  <a:pt x="380955" y="0"/>
                </a:lnTo>
                <a:close/>
              </a:path>
              <a:path w="1194434" h="285750">
                <a:moveTo>
                  <a:pt x="424995" y="0"/>
                </a:moveTo>
                <a:lnTo>
                  <a:pt x="391965" y="0"/>
                </a:lnTo>
                <a:lnTo>
                  <a:pt x="391965" y="11015"/>
                </a:lnTo>
                <a:lnTo>
                  <a:pt x="424995" y="11015"/>
                </a:lnTo>
                <a:lnTo>
                  <a:pt x="424995" y="0"/>
                </a:lnTo>
                <a:close/>
              </a:path>
              <a:path w="1194434" h="285750">
                <a:moveTo>
                  <a:pt x="469034" y="0"/>
                </a:moveTo>
                <a:lnTo>
                  <a:pt x="436004" y="0"/>
                </a:lnTo>
                <a:lnTo>
                  <a:pt x="436004" y="11015"/>
                </a:lnTo>
                <a:lnTo>
                  <a:pt x="469034" y="11015"/>
                </a:lnTo>
                <a:lnTo>
                  <a:pt x="469034" y="0"/>
                </a:lnTo>
                <a:close/>
              </a:path>
              <a:path w="1194434" h="285750">
                <a:moveTo>
                  <a:pt x="513074" y="0"/>
                </a:moveTo>
                <a:lnTo>
                  <a:pt x="480044" y="0"/>
                </a:lnTo>
                <a:lnTo>
                  <a:pt x="480044" y="11015"/>
                </a:lnTo>
                <a:lnTo>
                  <a:pt x="513074" y="11015"/>
                </a:lnTo>
                <a:lnTo>
                  <a:pt x="513074" y="0"/>
                </a:lnTo>
                <a:close/>
              </a:path>
              <a:path w="1194434" h="285750">
                <a:moveTo>
                  <a:pt x="557114" y="0"/>
                </a:moveTo>
                <a:lnTo>
                  <a:pt x="524084" y="0"/>
                </a:lnTo>
                <a:lnTo>
                  <a:pt x="524084" y="11015"/>
                </a:lnTo>
                <a:lnTo>
                  <a:pt x="557114" y="11015"/>
                </a:lnTo>
                <a:lnTo>
                  <a:pt x="557114" y="0"/>
                </a:lnTo>
                <a:close/>
              </a:path>
              <a:path w="1194434" h="285750">
                <a:moveTo>
                  <a:pt x="601154" y="0"/>
                </a:moveTo>
                <a:lnTo>
                  <a:pt x="568124" y="0"/>
                </a:lnTo>
                <a:lnTo>
                  <a:pt x="568124" y="11015"/>
                </a:lnTo>
                <a:lnTo>
                  <a:pt x="601154" y="11015"/>
                </a:lnTo>
                <a:lnTo>
                  <a:pt x="601154" y="0"/>
                </a:lnTo>
                <a:close/>
              </a:path>
              <a:path w="1194434" h="285750">
                <a:moveTo>
                  <a:pt x="645194" y="0"/>
                </a:moveTo>
                <a:lnTo>
                  <a:pt x="612164" y="0"/>
                </a:lnTo>
                <a:lnTo>
                  <a:pt x="612164" y="11015"/>
                </a:lnTo>
                <a:lnTo>
                  <a:pt x="645194" y="11015"/>
                </a:lnTo>
                <a:lnTo>
                  <a:pt x="645194" y="0"/>
                </a:lnTo>
                <a:close/>
              </a:path>
              <a:path w="1194434" h="285750">
                <a:moveTo>
                  <a:pt x="689234" y="0"/>
                </a:moveTo>
                <a:lnTo>
                  <a:pt x="656204" y="0"/>
                </a:lnTo>
                <a:lnTo>
                  <a:pt x="656204" y="11015"/>
                </a:lnTo>
                <a:lnTo>
                  <a:pt x="689234" y="11015"/>
                </a:lnTo>
                <a:lnTo>
                  <a:pt x="689234" y="0"/>
                </a:lnTo>
                <a:close/>
              </a:path>
              <a:path w="1194434" h="285750">
                <a:moveTo>
                  <a:pt x="733274" y="0"/>
                </a:moveTo>
                <a:lnTo>
                  <a:pt x="700244" y="0"/>
                </a:lnTo>
                <a:lnTo>
                  <a:pt x="700244" y="11015"/>
                </a:lnTo>
                <a:lnTo>
                  <a:pt x="733274" y="11015"/>
                </a:lnTo>
                <a:lnTo>
                  <a:pt x="733274" y="0"/>
                </a:lnTo>
                <a:close/>
              </a:path>
              <a:path w="1194434" h="285750">
                <a:moveTo>
                  <a:pt x="777314" y="0"/>
                </a:moveTo>
                <a:lnTo>
                  <a:pt x="744284" y="0"/>
                </a:lnTo>
                <a:lnTo>
                  <a:pt x="744284" y="11015"/>
                </a:lnTo>
                <a:lnTo>
                  <a:pt x="777314" y="11015"/>
                </a:lnTo>
                <a:lnTo>
                  <a:pt x="777314" y="0"/>
                </a:lnTo>
                <a:close/>
              </a:path>
              <a:path w="1194434" h="285750">
                <a:moveTo>
                  <a:pt x="821354" y="0"/>
                </a:moveTo>
                <a:lnTo>
                  <a:pt x="788324" y="0"/>
                </a:lnTo>
                <a:lnTo>
                  <a:pt x="788324" y="11015"/>
                </a:lnTo>
                <a:lnTo>
                  <a:pt x="821354" y="11015"/>
                </a:lnTo>
                <a:lnTo>
                  <a:pt x="821354" y="0"/>
                </a:lnTo>
                <a:close/>
              </a:path>
              <a:path w="1194434" h="285750">
                <a:moveTo>
                  <a:pt x="865394" y="0"/>
                </a:moveTo>
                <a:lnTo>
                  <a:pt x="832364" y="0"/>
                </a:lnTo>
                <a:lnTo>
                  <a:pt x="832364" y="11015"/>
                </a:lnTo>
                <a:lnTo>
                  <a:pt x="865394" y="11015"/>
                </a:lnTo>
                <a:lnTo>
                  <a:pt x="865394" y="0"/>
                </a:lnTo>
                <a:close/>
              </a:path>
              <a:path w="1194434" h="285750">
                <a:moveTo>
                  <a:pt x="909434" y="0"/>
                </a:moveTo>
                <a:lnTo>
                  <a:pt x="876404" y="0"/>
                </a:lnTo>
                <a:lnTo>
                  <a:pt x="876404" y="11015"/>
                </a:lnTo>
                <a:lnTo>
                  <a:pt x="909434" y="11015"/>
                </a:lnTo>
                <a:lnTo>
                  <a:pt x="909434" y="0"/>
                </a:lnTo>
                <a:close/>
              </a:path>
              <a:path w="1194434" h="285750">
                <a:moveTo>
                  <a:pt x="953474" y="0"/>
                </a:moveTo>
                <a:lnTo>
                  <a:pt x="920444" y="0"/>
                </a:lnTo>
                <a:lnTo>
                  <a:pt x="920444" y="11015"/>
                </a:lnTo>
                <a:lnTo>
                  <a:pt x="953474" y="11015"/>
                </a:lnTo>
                <a:lnTo>
                  <a:pt x="953474" y="0"/>
                </a:lnTo>
                <a:close/>
              </a:path>
              <a:path w="1194434" h="285750">
                <a:moveTo>
                  <a:pt x="997514" y="0"/>
                </a:moveTo>
                <a:lnTo>
                  <a:pt x="964484" y="0"/>
                </a:lnTo>
                <a:lnTo>
                  <a:pt x="964484" y="11015"/>
                </a:lnTo>
                <a:lnTo>
                  <a:pt x="997514" y="11015"/>
                </a:lnTo>
                <a:lnTo>
                  <a:pt x="997514" y="0"/>
                </a:lnTo>
                <a:close/>
              </a:path>
              <a:path w="1194434" h="285750">
                <a:moveTo>
                  <a:pt x="1041554" y="0"/>
                </a:moveTo>
                <a:lnTo>
                  <a:pt x="1008524" y="0"/>
                </a:lnTo>
                <a:lnTo>
                  <a:pt x="1008524" y="11015"/>
                </a:lnTo>
                <a:lnTo>
                  <a:pt x="1041554" y="11015"/>
                </a:lnTo>
                <a:lnTo>
                  <a:pt x="1041554" y="0"/>
                </a:lnTo>
                <a:close/>
              </a:path>
              <a:path w="1194434" h="285750">
                <a:moveTo>
                  <a:pt x="1062364" y="274241"/>
                </a:moveTo>
                <a:lnTo>
                  <a:pt x="1049087" y="274241"/>
                </a:lnTo>
                <a:lnTo>
                  <a:pt x="1047879" y="274739"/>
                </a:lnTo>
                <a:lnTo>
                  <a:pt x="1047879" y="285257"/>
                </a:lnTo>
                <a:lnTo>
                  <a:pt x="1051356" y="285257"/>
                </a:lnTo>
                <a:lnTo>
                  <a:pt x="1062364" y="274241"/>
                </a:lnTo>
                <a:close/>
              </a:path>
              <a:path w="1194434" h="285750">
                <a:moveTo>
                  <a:pt x="1067678" y="253353"/>
                </a:moveTo>
                <a:lnTo>
                  <a:pt x="1045175" y="275854"/>
                </a:lnTo>
                <a:lnTo>
                  <a:pt x="1047879" y="274739"/>
                </a:lnTo>
                <a:lnTo>
                  <a:pt x="1047879" y="274241"/>
                </a:lnTo>
                <a:lnTo>
                  <a:pt x="1062364" y="274241"/>
                </a:lnTo>
                <a:lnTo>
                  <a:pt x="1075453" y="261142"/>
                </a:lnTo>
                <a:lnTo>
                  <a:pt x="1067678" y="253353"/>
                </a:lnTo>
                <a:close/>
              </a:path>
              <a:path w="1194434" h="285750">
                <a:moveTo>
                  <a:pt x="1049087" y="274241"/>
                </a:moveTo>
                <a:lnTo>
                  <a:pt x="1047879" y="274241"/>
                </a:lnTo>
                <a:lnTo>
                  <a:pt x="1047879" y="274739"/>
                </a:lnTo>
                <a:lnTo>
                  <a:pt x="1049087" y="274241"/>
                </a:lnTo>
                <a:close/>
              </a:path>
              <a:path w="1194434" h="285750">
                <a:moveTo>
                  <a:pt x="1098825" y="222194"/>
                </a:moveTo>
                <a:lnTo>
                  <a:pt x="1075453" y="245563"/>
                </a:lnTo>
                <a:lnTo>
                  <a:pt x="1083276" y="253353"/>
                </a:lnTo>
                <a:lnTo>
                  <a:pt x="1106599" y="229982"/>
                </a:lnTo>
                <a:lnTo>
                  <a:pt x="1098825" y="222194"/>
                </a:lnTo>
                <a:close/>
              </a:path>
              <a:path w="1194434" h="285750">
                <a:moveTo>
                  <a:pt x="1129971" y="191035"/>
                </a:moveTo>
                <a:lnTo>
                  <a:pt x="1106599" y="214405"/>
                </a:lnTo>
                <a:lnTo>
                  <a:pt x="1114374" y="222194"/>
                </a:lnTo>
                <a:lnTo>
                  <a:pt x="1137746" y="198828"/>
                </a:lnTo>
                <a:lnTo>
                  <a:pt x="1129971" y="191035"/>
                </a:lnTo>
                <a:close/>
              </a:path>
              <a:path w="1194434" h="285750">
                <a:moveTo>
                  <a:pt x="1161118" y="159881"/>
                </a:moveTo>
                <a:lnTo>
                  <a:pt x="1137746" y="183247"/>
                </a:lnTo>
                <a:lnTo>
                  <a:pt x="1145521" y="191035"/>
                </a:lnTo>
                <a:lnTo>
                  <a:pt x="1168893" y="167670"/>
                </a:lnTo>
                <a:lnTo>
                  <a:pt x="1161118" y="159881"/>
                </a:lnTo>
                <a:close/>
              </a:path>
              <a:path w="1194434" h="285750">
                <a:moveTo>
                  <a:pt x="1178333" y="142629"/>
                </a:moveTo>
                <a:lnTo>
                  <a:pt x="1168893" y="152088"/>
                </a:lnTo>
                <a:lnTo>
                  <a:pt x="1176667" y="159881"/>
                </a:lnTo>
                <a:lnTo>
                  <a:pt x="1190016" y="146522"/>
                </a:lnTo>
                <a:lnTo>
                  <a:pt x="1182221" y="146522"/>
                </a:lnTo>
                <a:lnTo>
                  <a:pt x="1178333" y="142629"/>
                </a:lnTo>
                <a:close/>
              </a:path>
              <a:path w="1194434" h="285750">
                <a:moveTo>
                  <a:pt x="1182221" y="138733"/>
                </a:moveTo>
                <a:lnTo>
                  <a:pt x="1178333" y="142629"/>
                </a:lnTo>
                <a:lnTo>
                  <a:pt x="1182221" y="146522"/>
                </a:lnTo>
                <a:lnTo>
                  <a:pt x="1182221" y="138733"/>
                </a:lnTo>
                <a:close/>
              </a:path>
              <a:path w="1194434" h="285750">
                <a:moveTo>
                  <a:pt x="1190012" y="138733"/>
                </a:moveTo>
                <a:lnTo>
                  <a:pt x="1182221" y="138733"/>
                </a:lnTo>
                <a:lnTo>
                  <a:pt x="1182221" y="146522"/>
                </a:lnTo>
                <a:lnTo>
                  <a:pt x="1190016" y="146522"/>
                </a:lnTo>
                <a:lnTo>
                  <a:pt x="1193907" y="142628"/>
                </a:lnTo>
                <a:lnTo>
                  <a:pt x="1190012" y="138733"/>
                </a:lnTo>
                <a:close/>
              </a:path>
              <a:path w="1194434" h="285750">
                <a:moveTo>
                  <a:pt x="1179999" y="128722"/>
                </a:moveTo>
                <a:lnTo>
                  <a:pt x="1172225" y="136511"/>
                </a:lnTo>
                <a:lnTo>
                  <a:pt x="1178333" y="142629"/>
                </a:lnTo>
                <a:lnTo>
                  <a:pt x="1182221" y="138733"/>
                </a:lnTo>
                <a:lnTo>
                  <a:pt x="1190012" y="138733"/>
                </a:lnTo>
                <a:lnTo>
                  <a:pt x="1179999" y="128722"/>
                </a:lnTo>
                <a:close/>
              </a:path>
              <a:path w="1194434" h="285750">
                <a:moveTo>
                  <a:pt x="1148853" y="97563"/>
                </a:moveTo>
                <a:lnTo>
                  <a:pt x="1141078" y="105352"/>
                </a:lnTo>
                <a:lnTo>
                  <a:pt x="1164450" y="128722"/>
                </a:lnTo>
                <a:lnTo>
                  <a:pt x="1172225" y="120934"/>
                </a:lnTo>
                <a:lnTo>
                  <a:pt x="1148853" y="97563"/>
                </a:lnTo>
                <a:close/>
              </a:path>
              <a:path w="1194434" h="285750">
                <a:moveTo>
                  <a:pt x="1117754" y="66405"/>
                </a:moveTo>
                <a:lnTo>
                  <a:pt x="1109931" y="74193"/>
                </a:lnTo>
                <a:lnTo>
                  <a:pt x="1133303" y="97563"/>
                </a:lnTo>
                <a:lnTo>
                  <a:pt x="1141078" y="89775"/>
                </a:lnTo>
                <a:lnTo>
                  <a:pt x="1117754" y="66405"/>
                </a:lnTo>
                <a:close/>
              </a:path>
              <a:path w="1194434" h="285750">
                <a:moveTo>
                  <a:pt x="1086608" y="35246"/>
                </a:moveTo>
                <a:lnTo>
                  <a:pt x="1078785" y="43034"/>
                </a:lnTo>
                <a:lnTo>
                  <a:pt x="1102157" y="66405"/>
                </a:lnTo>
                <a:lnTo>
                  <a:pt x="1109931" y="58616"/>
                </a:lnTo>
                <a:lnTo>
                  <a:pt x="1086608" y="35246"/>
                </a:lnTo>
                <a:close/>
              </a:path>
              <a:path w="1194434" h="285750">
                <a:moveTo>
                  <a:pt x="1055461" y="4087"/>
                </a:moveTo>
                <a:lnTo>
                  <a:pt x="1047686" y="11880"/>
                </a:lnTo>
                <a:lnTo>
                  <a:pt x="1071010" y="35246"/>
                </a:lnTo>
                <a:lnTo>
                  <a:pt x="1078785" y="27457"/>
                </a:lnTo>
                <a:lnTo>
                  <a:pt x="1055461" y="4087"/>
                </a:lnTo>
                <a:close/>
              </a:path>
              <a:path w="1194434" h="285750">
                <a:moveTo>
                  <a:pt x="1036870" y="274241"/>
                </a:moveTo>
                <a:lnTo>
                  <a:pt x="1003840" y="274241"/>
                </a:lnTo>
                <a:lnTo>
                  <a:pt x="1003840" y="285257"/>
                </a:lnTo>
                <a:lnTo>
                  <a:pt x="1036870" y="285257"/>
                </a:lnTo>
                <a:lnTo>
                  <a:pt x="1036870" y="274241"/>
                </a:lnTo>
                <a:close/>
              </a:path>
              <a:path w="1194434" h="285750">
                <a:moveTo>
                  <a:pt x="992830" y="274241"/>
                </a:moveTo>
                <a:lnTo>
                  <a:pt x="959800" y="274241"/>
                </a:lnTo>
                <a:lnTo>
                  <a:pt x="959800" y="285257"/>
                </a:lnTo>
                <a:lnTo>
                  <a:pt x="992830" y="285257"/>
                </a:lnTo>
                <a:lnTo>
                  <a:pt x="992830" y="274241"/>
                </a:lnTo>
                <a:close/>
              </a:path>
              <a:path w="1194434" h="285750">
                <a:moveTo>
                  <a:pt x="948790" y="274241"/>
                </a:moveTo>
                <a:lnTo>
                  <a:pt x="915760" y="274241"/>
                </a:lnTo>
                <a:lnTo>
                  <a:pt x="915760" y="285257"/>
                </a:lnTo>
                <a:lnTo>
                  <a:pt x="948790" y="285257"/>
                </a:lnTo>
                <a:lnTo>
                  <a:pt x="948790" y="274241"/>
                </a:lnTo>
                <a:close/>
              </a:path>
              <a:path w="1194434" h="285750">
                <a:moveTo>
                  <a:pt x="904750" y="274241"/>
                </a:moveTo>
                <a:lnTo>
                  <a:pt x="871720" y="274241"/>
                </a:lnTo>
                <a:lnTo>
                  <a:pt x="871720" y="285257"/>
                </a:lnTo>
                <a:lnTo>
                  <a:pt x="904750" y="285257"/>
                </a:lnTo>
                <a:lnTo>
                  <a:pt x="904750" y="274241"/>
                </a:lnTo>
                <a:close/>
              </a:path>
              <a:path w="1194434" h="285750">
                <a:moveTo>
                  <a:pt x="860710" y="274241"/>
                </a:moveTo>
                <a:lnTo>
                  <a:pt x="827680" y="274241"/>
                </a:lnTo>
                <a:lnTo>
                  <a:pt x="827680" y="285257"/>
                </a:lnTo>
                <a:lnTo>
                  <a:pt x="860710" y="285257"/>
                </a:lnTo>
                <a:lnTo>
                  <a:pt x="860710" y="274241"/>
                </a:lnTo>
                <a:close/>
              </a:path>
              <a:path w="1194434" h="285750">
                <a:moveTo>
                  <a:pt x="816670" y="274241"/>
                </a:moveTo>
                <a:lnTo>
                  <a:pt x="783640" y="274241"/>
                </a:lnTo>
                <a:lnTo>
                  <a:pt x="783640" y="285257"/>
                </a:lnTo>
                <a:lnTo>
                  <a:pt x="816670" y="285257"/>
                </a:lnTo>
                <a:lnTo>
                  <a:pt x="816670" y="274241"/>
                </a:lnTo>
                <a:close/>
              </a:path>
              <a:path w="1194434" h="285750">
                <a:moveTo>
                  <a:pt x="772630" y="274241"/>
                </a:moveTo>
                <a:lnTo>
                  <a:pt x="739600" y="274241"/>
                </a:lnTo>
                <a:lnTo>
                  <a:pt x="739600" y="285257"/>
                </a:lnTo>
                <a:lnTo>
                  <a:pt x="772630" y="285257"/>
                </a:lnTo>
                <a:lnTo>
                  <a:pt x="772630" y="274241"/>
                </a:lnTo>
                <a:close/>
              </a:path>
              <a:path w="1194434" h="285750">
                <a:moveTo>
                  <a:pt x="728590" y="274241"/>
                </a:moveTo>
                <a:lnTo>
                  <a:pt x="695560" y="274241"/>
                </a:lnTo>
                <a:lnTo>
                  <a:pt x="695560" y="285257"/>
                </a:lnTo>
                <a:lnTo>
                  <a:pt x="728590" y="285257"/>
                </a:lnTo>
                <a:lnTo>
                  <a:pt x="728590" y="274241"/>
                </a:lnTo>
                <a:close/>
              </a:path>
              <a:path w="1194434" h="285750">
                <a:moveTo>
                  <a:pt x="684550" y="274241"/>
                </a:moveTo>
                <a:lnTo>
                  <a:pt x="651520" y="274241"/>
                </a:lnTo>
                <a:lnTo>
                  <a:pt x="651520" y="285257"/>
                </a:lnTo>
                <a:lnTo>
                  <a:pt x="684550" y="285257"/>
                </a:lnTo>
                <a:lnTo>
                  <a:pt x="684550" y="274241"/>
                </a:lnTo>
                <a:close/>
              </a:path>
              <a:path w="1194434" h="285750">
                <a:moveTo>
                  <a:pt x="640510" y="274241"/>
                </a:moveTo>
                <a:lnTo>
                  <a:pt x="607480" y="274241"/>
                </a:lnTo>
                <a:lnTo>
                  <a:pt x="607480" y="285257"/>
                </a:lnTo>
                <a:lnTo>
                  <a:pt x="640510" y="285257"/>
                </a:lnTo>
                <a:lnTo>
                  <a:pt x="640510" y="274241"/>
                </a:lnTo>
                <a:close/>
              </a:path>
              <a:path w="1194434" h="285750">
                <a:moveTo>
                  <a:pt x="596470" y="274241"/>
                </a:moveTo>
                <a:lnTo>
                  <a:pt x="563440" y="274241"/>
                </a:lnTo>
                <a:lnTo>
                  <a:pt x="563440" y="285257"/>
                </a:lnTo>
                <a:lnTo>
                  <a:pt x="596470" y="285257"/>
                </a:lnTo>
                <a:lnTo>
                  <a:pt x="596470" y="274241"/>
                </a:lnTo>
                <a:close/>
              </a:path>
              <a:path w="1194434" h="285750">
                <a:moveTo>
                  <a:pt x="552430" y="274241"/>
                </a:moveTo>
                <a:lnTo>
                  <a:pt x="519400" y="274241"/>
                </a:lnTo>
                <a:lnTo>
                  <a:pt x="519400" y="285257"/>
                </a:lnTo>
                <a:lnTo>
                  <a:pt x="552430" y="285257"/>
                </a:lnTo>
                <a:lnTo>
                  <a:pt x="552430" y="274241"/>
                </a:lnTo>
                <a:close/>
              </a:path>
              <a:path w="1194434" h="285750">
                <a:moveTo>
                  <a:pt x="508390" y="274241"/>
                </a:moveTo>
                <a:lnTo>
                  <a:pt x="475360" y="274241"/>
                </a:lnTo>
                <a:lnTo>
                  <a:pt x="475360" y="285257"/>
                </a:lnTo>
                <a:lnTo>
                  <a:pt x="508390" y="285257"/>
                </a:lnTo>
                <a:lnTo>
                  <a:pt x="508390" y="274241"/>
                </a:lnTo>
                <a:close/>
              </a:path>
              <a:path w="1194434" h="285750">
                <a:moveTo>
                  <a:pt x="464350" y="274241"/>
                </a:moveTo>
                <a:lnTo>
                  <a:pt x="431320" y="274241"/>
                </a:lnTo>
                <a:lnTo>
                  <a:pt x="431320" y="285257"/>
                </a:lnTo>
                <a:lnTo>
                  <a:pt x="464350" y="285257"/>
                </a:lnTo>
                <a:lnTo>
                  <a:pt x="464350" y="274241"/>
                </a:lnTo>
                <a:close/>
              </a:path>
              <a:path w="1194434" h="285750">
                <a:moveTo>
                  <a:pt x="420310" y="274241"/>
                </a:moveTo>
                <a:lnTo>
                  <a:pt x="387280" y="274241"/>
                </a:lnTo>
                <a:lnTo>
                  <a:pt x="387280" y="285257"/>
                </a:lnTo>
                <a:lnTo>
                  <a:pt x="420310" y="285257"/>
                </a:lnTo>
                <a:lnTo>
                  <a:pt x="420310" y="274241"/>
                </a:lnTo>
                <a:close/>
              </a:path>
              <a:path w="1194434" h="285750">
                <a:moveTo>
                  <a:pt x="376271" y="274241"/>
                </a:moveTo>
                <a:lnTo>
                  <a:pt x="343241" y="274241"/>
                </a:lnTo>
                <a:lnTo>
                  <a:pt x="343241" y="285257"/>
                </a:lnTo>
                <a:lnTo>
                  <a:pt x="376271" y="285257"/>
                </a:lnTo>
                <a:lnTo>
                  <a:pt x="376271" y="274241"/>
                </a:lnTo>
                <a:close/>
              </a:path>
              <a:path w="1194434" h="285750">
                <a:moveTo>
                  <a:pt x="332231" y="274241"/>
                </a:moveTo>
                <a:lnTo>
                  <a:pt x="299201" y="274241"/>
                </a:lnTo>
                <a:lnTo>
                  <a:pt x="299201" y="285257"/>
                </a:lnTo>
                <a:lnTo>
                  <a:pt x="332231" y="285257"/>
                </a:lnTo>
                <a:lnTo>
                  <a:pt x="332231" y="274241"/>
                </a:lnTo>
                <a:close/>
              </a:path>
              <a:path w="1194434" h="285750">
                <a:moveTo>
                  <a:pt x="288191" y="274241"/>
                </a:moveTo>
                <a:lnTo>
                  <a:pt x="255161" y="274241"/>
                </a:lnTo>
                <a:lnTo>
                  <a:pt x="255161" y="285257"/>
                </a:lnTo>
                <a:lnTo>
                  <a:pt x="288191" y="285257"/>
                </a:lnTo>
                <a:lnTo>
                  <a:pt x="288191" y="274241"/>
                </a:lnTo>
                <a:close/>
              </a:path>
              <a:path w="1194434" h="285750">
                <a:moveTo>
                  <a:pt x="244151" y="274241"/>
                </a:moveTo>
                <a:lnTo>
                  <a:pt x="211121" y="274241"/>
                </a:lnTo>
                <a:lnTo>
                  <a:pt x="211121" y="285257"/>
                </a:lnTo>
                <a:lnTo>
                  <a:pt x="244151" y="285257"/>
                </a:lnTo>
                <a:lnTo>
                  <a:pt x="244151" y="274241"/>
                </a:lnTo>
                <a:close/>
              </a:path>
              <a:path w="1194434" h="285750">
                <a:moveTo>
                  <a:pt x="200111" y="274241"/>
                </a:moveTo>
                <a:lnTo>
                  <a:pt x="167081" y="274241"/>
                </a:lnTo>
                <a:lnTo>
                  <a:pt x="167081" y="285257"/>
                </a:lnTo>
                <a:lnTo>
                  <a:pt x="200111" y="285257"/>
                </a:lnTo>
                <a:lnTo>
                  <a:pt x="200111" y="274241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271614" y="158508"/>
            <a:ext cx="105466" cy="10551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7296581" y="164708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4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8311768" y="161407"/>
            <a:ext cx="105466" cy="10551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8337218" y="167491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4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1173841" y="6555545"/>
            <a:ext cx="2571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86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0154" y="69849"/>
            <a:ext cx="3345815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Rendicontazione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Il Conto Consuntivo: la struttura</a:t>
            </a:r>
            <a:r>
              <a:rPr sz="1600" b="0" spc="45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(4/5)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3963" y="1751114"/>
            <a:ext cx="316966" cy="3184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1959" y="1719033"/>
            <a:ext cx="377964" cy="4221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9872" y="1776983"/>
            <a:ext cx="214884" cy="2164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47827" y="1776476"/>
            <a:ext cx="118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08380" y="1653032"/>
            <a:ext cx="328041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rendiconto delle singole attività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b="1" spc="-1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dei  singoli</a:t>
            </a:r>
            <a:r>
              <a:rPr sz="14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progetti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3963" y="3910622"/>
            <a:ext cx="316966" cy="3184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8055" y="3880065"/>
            <a:ext cx="370331" cy="4221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9872" y="3936491"/>
            <a:ext cx="214884" cy="2164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52704" y="3937254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08380" y="3813809"/>
            <a:ext cx="300228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rendiconto dell'eventuale</a:t>
            </a:r>
            <a:r>
              <a:rPr sz="1400" b="1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azienda 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agraria o</a:t>
            </a:r>
            <a:r>
              <a:rPr sz="14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speciale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73963" y="4707661"/>
            <a:ext cx="316966" cy="31696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3295" y="4675594"/>
            <a:ext cx="335254" cy="42218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9872" y="4733544"/>
            <a:ext cx="214884" cy="2148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68858" y="4733670"/>
            <a:ext cx="76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08380" y="4395063"/>
            <a:ext cx="3202940" cy="857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0000"/>
              </a:lnSpc>
              <a:spcBef>
                <a:spcPts val="100"/>
              </a:spcBef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rendiconto delle eventuali attività di  vendita di beni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da servizi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favore</a:t>
            </a:r>
            <a:r>
              <a:rPr sz="1400" b="1" spc="-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di 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terzi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764023" y="1737360"/>
            <a:ext cx="108585" cy="396240"/>
          </a:xfrm>
          <a:custGeom>
            <a:avLst/>
            <a:gdLst/>
            <a:ahLst/>
            <a:cxnLst/>
            <a:rect l="l" t="t" r="r" b="b"/>
            <a:pathLst>
              <a:path w="108585" h="396239">
                <a:moveTo>
                  <a:pt x="0" y="0"/>
                </a:moveTo>
                <a:lnTo>
                  <a:pt x="0" y="396239"/>
                </a:lnTo>
                <a:lnTo>
                  <a:pt x="108203" y="198119"/>
                </a:lnTo>
                <a:lnTo>
                  <a:pt x="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325617" y="1743913"/>
            <a:ext cx="252793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rendiconto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progetto/attività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25617" y="1958441"/>
            <a:ext cx="5431790" cy="1412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6350" indent="-286385" algn="just">
              <a:lnSpc>
                <a:spcPct val="130000"/>
              </a:lnSpc>
              <a:spcBef>
                <a:spcPts val="100"/>
              </a:spcBef>
              <a:buFont typeface="Arial"/>
              <a:buChar char="•"/>
              <a:tabLst>
                <a:tab pos="299720" algn="l"/>
              </a:tabLst>
            </a:pP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Espone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situazione finanziaria completa delle entrate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delle  spese (di 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competenza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e in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conto residui) di un progetto al  momento della compilazione del</a:t>
            </a:r>
            <a:r>
              <a:rPr sz="1400" i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prospetto</a:t>
            </a:r>
            <a:endParaRPr sz="1400">
              <a:latin typeface="Arial"/>
              <a:cs typeface="Arial"/>
            </a:endParaRPr>
          </a:p>
          <a:p>
            <a:pPr marL="299085" marR="5080" indent="-286385" algn="just">
              <a:lnSpc>
                <a:spcPts val="2190"/>
              </a:lnSpc>
              <a:spcBef>
                <a:spcPts val="150"/>
              </a:spcBef>
              <a:buFont typeface="Arial"/>
              <a:buChar char="•"/>
              <a:tabLst>
                <a:tab pos="299720" algn="l"/>
              </a:tabLst>
            </a:pP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Consente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confronto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tra le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previsioni dell'anno finanziario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e  quanto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effettivamente</a:t>
            </a:r>
            <a:r>
              <a:rPr sz="1400" i="1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realizzato.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73963" y="5503164"/>
            <a:ext cx="316966" cy="3184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1959" y="5472684"/>
            <a:ext cx="377964" cy="42218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99872" y="5529071"/>
            <a:ext cx="214884" cy="21640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47827" y="5529783"/>
            <a:ext cx="118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08380" y="5329732"/>
            <a:ext cx="3039110" cy="580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100"/>
              </a:spcBef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rendiconto dell'eventuale</a:t>
            </a:r>
            <a:r>
              <a:rPr sz="1400" b="1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convitto  annesso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303520" y="3572255"/>
            <a:ext cx="5544185" cy="0"/>
          </a:xfrm>
          <a:custGeom>
            <a:avLst/>
            <a:gdLst/>
            <a:ahLst/>
            <a:cxnLst/>
            <a:rect l="l" t="t" r="r" b="b"/>
            <a:pathLst>
              <a:path w="5544184">
                <a:moveTo>
                  <a:pt x="554405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C5C8C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82980" y="4364735"/>
            <a:ext cx="3204210" cy="0"/>
          </a:xfrm>
          <a:custGeom>
            <a:avLst/>
            <a:gdLst/>
            <a:ahLst/>
            <a:cxnLst/>
            <a:rect l="l" t="t" r="r" b="b"/>
            <a:pathLst>
              <a:path w="3204210">
                <a:moveTo>
                  <a:pt x="320395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C5C8C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82980" y="5300471"/>
            <a:ext cx="3204210" cy="0"/>
          </a:xfrm>
          <a:custGeom>
            <a:avLst/>
            <a:gdLst/>
            <a:ahLst/>
            <a:cxnLst/>
            <a:rect l="l" t="t" r="r" b="b"/>
            <a:pathLst>
              <a:path w="3204210">
                <a:moveTo>
                  <a:pt x="320395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C5C8C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727447" y="3950208"/>
            <a:ext cx="154305" cy="1775460"/>
          </a:xfrm>
          <a:custGeom>
            <a:avLst/>
            <a:gdLst/>
            <a:ahLst/>
            <a:cxnLst/>
            <a:rect l="l" t="t" r="r" b="b"/>
            <a:pathLst>
              <a:path w="154304" h="1775460">
                <a:moveTo>
                  <a:pt x="71627" y="0"/>
                </a:moveTo>
                <a:lnTo>
                  <a:pt x="0" y="0"/>
                </a:lnTo>
                <a:lnTo>
                  <a:pt x="82296" y="887730"/>
                </a:lnTo>
                <a:lnTo>
                  <a:pt x="0" y="1775460"/>
                </a:lnTo>
                <a:lnTo>
                  <a:pt x="71627" y="1775460"/>
                </a:lnTo>
                <a:lnTo>
                  <a:pt x="153924" y="887730"/>
                </a:lnTo>
                <a:lnTo>
                  <a:pt x="71627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8479281" y="4593463"/>
            <a:ext cx="22764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solidFill>
                  <a:srgbClr val="001F5F"/>
                </a:solidFill>
                <a:latin typeface="Arial"/>
                <a:cs typeface="Arial"/>
                <a:hlinkClick r:id="rId14" action="ppaction://hlinksldjump"/>
              </a:rPr>
              <a:t>si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  <a:hlinkClick r:id="rId14" action="ppaction://hlinksldjump"/>
              </a:rPr>
              <a:t>rimanda all'</a:t>
            </a:r>
            <a:r>
              <a:rPr sz="1400" i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4" action="ppaction://hlinksldjump"/>
              </a:rPr>
              <a:t>Allegato </a:t>
            </a:r>
            <a:r>
              <a:rPr sz="1400" i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4" action="ppaction://hlinksldjump"/>
              </a:rPr>
              <a:t>2</a:t>
            </a:r>
            <a:r>
              <a:rPr sz="1400" i="1" u="heavy" spc="17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4" action="ppaction://hlinksldjump"/>
              </a:rPr>
              <a:t> </a:t>
            </a:r>
            <a:r>
              <a:rPr sz="1400" i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4" action="ppaction://hlinksldjump"/>
              </a:rPr>
              <a:t>-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325617" y="4530476"/>
            <a:ext cx="3061970" cy="58039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  <a:hlinkClick r:id="rId14" action="ppaction://hlinksldjump"/>
              </a:rPr>
              <a:t>Per</a:t>
            </a:r>
            <a:r>
              <a:rPr sz="1400" i="1" spc="160" dirty="0">
                <a:solidFill>
                  <a:srgbClr val="001F5F"/>
                </a:solidFill>
                <a:latin typeface="Arial"/>
                <a:cs typeface="Arial"/>
                <a:hlinkClick r:id="rId14" action="ppaction://hlinksldjump"/>
              </a:rPr>
              <a:t> 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  <a:hlinkClick r:id="rId14" action="ppaction://hlinksldjump"/>
              </a:rPr>
              <a:t>la</a:t>
            </a:r>
            <a:r>
              <a:rPr sz="1400" i="1" spc="150" dirty="0">
                <a:solidFill>
                  <a:srgbClr val="001F5F"/>
                </a:solidFill>
                <a:latin typeface="Arial"/>
                <a:cs typeface="Arial"/>
                <a:hlinkClick r:id="rId14" action="ppaction://hlinksldjump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  <a:hlinkClick r:id="rId14" action="ppaction://hlinksldjump"/>
              </a:rPr>
              <a:t>descrizione</a:t>
            </a:r>
            <a:r>
              <a:rPr sz="1400" i="1" spc="145" dirty="0">
                <a:solidFill>
                  <a:srgbClr val="001F5F"/>
                </a:solidFill>
                <a:latin typeface="Arial"/>
                <a:cs typeface="Arial"/>
                <a:hlinkClick r:id="rId14" action="ppaction://hlinksldjump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  <a:hlinkClick r:id="rId14" action="ppaction://hlinksldjump"/>
              </a:rPr>
              <a:t>di</a:t>
            </a:r>
            <a:r>
              <a:rPr sz="1400" i="1" spc="150" dirty="0">
                <a:solidFill>
                  <a:srgbClr val="001F5F"/>
                </a:solidFill>
                <a:latin typeface="Arial"/>
                <a:cs typeface="Arial"/>
                <a:hlinkClick r:id="rId14" action="ppaction://hlinksldjump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  <a:hlinkClick r:id="rId14" action="ppaction://hlinksldjump"/>
              </a:rPr>
              <a:t>tali</a:t>
            </a:r>
            <a:r>
              <a:rPr sz="1400" i="1" spc="155" dirty="0">
                <a:solidFill>
                  <a:srgbClr val="001F5F"/>
                </a:solidFill>
                <a:latin typeface="Arial"/>
                <a:cs typeface="Arial"/>
                <a:hlinkClick r:id="rId14" action="ppaction://hlinksldjump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  <a:hlinkClick r:id="rId14" action="ppaction://hlinksldjump"/>
              </a:rPr>
              <a:t>rendiconti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400" i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4" action="ppaction://hlinksldjump"/>
              </a:rPr>
              <a:t>Gestioni economiche</a:t>
            </a:r>
            <a:r>
              <a:rPr sz="1400" i="1" u="heavy" spc="-10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4" action="ppaction://hlinksldjump"/>
              </a:rPr>
              <a:t> </a:t>
            </a:r>
            <a:r>
              <a:rPr sz="1400" i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14" action="ppaction://hlinksldjump"/>
              </a:rPr>
              <a:t>separate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  <a:hlinkClick r:id="rId14" action="ppaction://hlinksldjump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09244" y="842784"/>
            <a:ext cx="2266188" cy="51814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11936" y="889977"/>
            <a:ext cx="1894332" cy="47552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835152" y="868680"/>
            <a:ext cx="2164080" cy="416559"/>
          </a:xfrm>
          <a:prstGeom prst="rect">
            <a:avLst/>
          </a:prstGeom>
          <a:solidFill>
            <a:srgbClr val="94B3D6"/>
          </a:solidFill>
        </p:spPr>
        <p:txBody>
          <a:bodyPr vert="horz" wrap="square" lIns="0" tIns="95885" rIns="0" bIns="0" rtlCol="0">
            <a:spAutoFit/>
          </a:bodyPr>
          <a:lstStyle/>
          <a:p>
            <a:pPr marL="310515">
              <a:lnSpc>
                <a:spcPct val="100000"/>
              </a:lnSpc>
              <a:spcBef>
                <a:spcPts val="75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Documenti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allegati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35279" y="891539"/>
            <a:ext cx="371856" cy="37185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232621" y="204891"/>
            <a:ext cx="1131130" cy="28126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244790" y="217066"/>
            <a:ext cx="1086485" cy="236854"/>
          </a:xfrm>
          <a:custGeom>
            <a:avLst/>
            <a:gdLst/>
            <a:ahLst/>
            <a:cxnLst/>
            <a:rect l="l" t="t" r="r" b="b"/>
            <a:pathLst>
              <a:path w="1086484" h="236854">
                <a:moveTo>
                  <a:pt x="967719" y="0"/>
                </a:moveTo>
                <a:lnTo>
                  <a:pt x="0" y="0"/>
                </a:lnTo>
                <a:lnTo>
                  <a:pt x="0" y="236554"/>
                </a:lnTo>
                <a:lnTo>
                  <a:pt x="967719" y="236554"/>
                </a:lnTo>
                <a:lnTo>
                  <a:pt x="1085932" y="118276"/>
                </a:lnTo>
                <a:lnTo>
                  <a:pt x="9677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244790" y="217066"/>
            <a:ext cx="1086485" cy="236854"/>
          </a:xfrm>
          <a:custGeom>
            <a:avLst/>
            <a:gdLst/>
            <a:ahLst/>
            <a:cxnLst/>
            <a:rect l="l" t="t" r="r" b="b"/>
            <a:pathLst>
              <a:path w="1086484" h="236854">
                <a:moveTo>
                  <a:pt x="0" y="0"/>
                </a:moveTo>
                <a:lnTo>
                  <a:pt x="967719" y="0"/>
                </a:lnTo>
                <a:lnTo>
                  <a:pt x="1085932" y="118276"/>
                </a:lnTo>
                <a:lnTo>
                  <a:pt x="967719" y="236554"/>
                </a:lnTo>
                <a:lnTo>
                  <a:pt x="0" y="236554"/>
                </a:lnTo>
                <a:lnTo>
                  <a:pt x="0" y="0"/>
                </a:lnTo>
                <a:close/>
              </a:path>
            </a:pathLst>
          </a:custGeom>
          <a:ln w="463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470369" y="279854"/>
            <a:ext cx="57531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Programmazione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269298" y="204891"/>
            <a:ext cx="1135766" cy="28126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284943" y="217066"/>
            <a:ext cx="1087120" cy="236854"/>
          </a:xfrm>
          <a:custGeom>
            <a:avLst/>
            <a:gdLst/>
            <a:ahLst/>
            <a:cxnLst/>
            <a:rect l="l" t="t" r="r" b="b"/>
            <a:pathLst>
              <a:path w="1087120" h="236854">
                <a:moveTo>
                  <a:pt x="968299" y="0"/>
                </a:moveTo>
                <a:lnTo>
                  <a:pt x="0" y="0"/>
                </a:lnTo>
                <a:lnTo>
                  <a:pt x="118212" y="118276"/>
                </a:lnTo>
                <a:lnTo>
                  <a:pt x="0" y="236554"/>
                </a:lnTo>
                <a:lnTo>
                  <a:pt x="968299" y="236554"/>
                </a:lnTo>
                <a:lnTo>
                  <a:pt x="1086511" y="118276"/>
                </a:lnTo>
                <a:lnTo>
                  <a:pt x="9682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284943" y="217066"/>
            <a:ext cx="1087120" cy="236854"/>
          </a:xfrm>
          <a:custGeom>
            <a:avLst/>
            <a:gdLst/>
            <a:ahLst/>
            <a:cxnLst/>
            <a:rect l="l" t="t" r="r" b="b"/>
            <a:pathLst>
              <a:path w="1087120" h="236854">
                <a:moveTo>
                  <a:pt x="0" y="0"/>
                </a:moveTo>
                <a:lnTo>
                  <a:pt x="968299" y="0"/>
                </a:lnTo>
                <a:lnTo>
                  <a:pt x="1086511" y="118276"/>
                </a:lnTo>
                <a:lnTo>
                  <a:pt x="968299" y="236554"/>
                </a:lnTo>
                <a:lnTo>
                  <a:pt x="0" y="236554"/>
                </a:lnTo>
                <a:lnTo>
                  <a:pt x="118212" y="118276"/>
                </a:lnTo>
                <a:lnTo>
                  <a:pt x="0" y="0"/>
                </a:lnTo>
                <a:close/>
              </a:path>
            </a:pathLst>
          </a:custGeom>
          <a:ln w="463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670920" y="279854"/>
            <a:ext cx="31559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BEBEBE"/>
                </a:solidFill>
                <a:latin typeface="Arial"/>
                <a:cs typeface="Arial"/>
              </a:rPr>
              <a:t>Ge</a:t>
            </a:r>
            <a:r>
              <a:rPr sz="500" b="1" spc="10" dirty="0">
                <a:solidFill>
                  <a:srgbClr val="BEBEBE"/>
                </a:solidFill>
                <a:latin typeface="Arial"/>
                <a:cs typeface="Arial"/>
              </a:rPr>
              <a:t>sti</a:t>
            </a: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310610" y="204891"/>
            <a:ext cx="1135187" cy="28126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326256" y="217066"/>
            <a:ext cx="1086485" cy="236854"/>
          </a:xfrm>
          <a:custGeom>
            <a:avLst/>
            <a:gdLst/>
            <a:ahLst/>
            <a:cxnLst/>
            <a:rect l="l" t="t" r="r" b="b"/>
            <a:pathLst>
              <a:path w="1086484" h="236854">
                <a:moveTo>
                  <a:pt x="967719" y="0"/>
                </a:moveTo>
                <a:lnTo>
                  <a:pt x="0" y="0"/>
                </a:lnTo>
                <a:lnTo>
                  <a:pt x="118212" y="118276"/>
                </a:lnTo>
                <a:lnTo>
                  <a:pt x="0" y="236554"/>
                </a:lnTo>
                <a:lnTo>
                  <a:pt x="967719" y="236554"/>
                </a:lnTo>
                <a:lnTo>
                  <a:pt x="1085932" y="118276"/>
                </a:lnTo>
                <a:lnTo>
                  <a:pt x="9677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326256" y="217066"/>
            <a:ext cx="1086485" cy="236854"/>
          </a:xfrm>
          <a:custGeom>
            <a:avLst/>
            <a:gdLst/>
            <a:ahLst/>
            <a:cxnLst/>
            <a:rect l="l" t="t" r="r" b="b"/>
            <a:pathLst>
              <a:path w="1086484" h="236854">
                <a:moveTo>
                  <a:pt x="0" y="0"/>
                </a:moveTo>
                <a:lnTo>
                  <a:pt x="967719" y="0"/>
                </a:lnTo>
                <a:lnTo>
                  <a:pt x="1085932" y="118276"/>
                </a:lnTo>
                <a:lnTo>
                  <a:pt x="967719" y="236554"/>
                </a:lnTo>
                <a:lnTo>
                  <a:pt x="0" y="236554"/>
                </a:lnTo>
                <a:lnTo>
                  <a:pt x="118212" y="118276"/>
                </a:lnTo>
                <a:lnTo>
                  <a:pt x="0" y="0"/>
                </a:lnTo>
                <a:close/>
              </a:path>
            </a:pathLst>
          </a:custGeom>
          <a:ln w="463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8586971" y="279854"/>
            <a:ext cx="56642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500" b="1" spc="15" dirty="0">
                <a:solidFill>
                  <a:srgbClr val="001F5F"/>
                </a:solidFill>
                <a:latin typeface="Arial"/>
                <a:cs typeface="Arial"/>
              </a:rPr>
              <a:t>end</a:t>
            </a:r>
            <a:r>
              <a:rPr sz="500" b="1" spc="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500" b="1" spc="15" dirty="0">
                <a:solidFill>
                  <a:srgbClr val="001F5F"/>
                </a:solidFill>
                <a:latin typeface="Arial"/>
                <a:cs typeface="Arial"/>
              </a:rPr>
              <a:t>contaz</a:t>
            </a:r>
            <a:r>
              <a:rPr sz="500" b="1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500" b="1" spc="15" dirty="0">
                <a:solidFill>
                  <a:srgbClr val="001F5F"/>
                </a:solidFill>
                <a:latin typeface="Arial"/>
                <a:cs typeface="Arial"/>
              </a:rPr>
              <a:t>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216394" y="161407"/>
            <a:ext cx="106046" cy="10551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6241709" y="167491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4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8262273" y="193294"/>
            <a:ext cx="1194435" cy="285750"/>
          </a:xfrm>
          <a:custGeom>
            <a:avLst/>
            <a:gdLst/>
            <a:ahLst/>
            <a:cxnLst/>
            <a:rect l="l" t="t" r="r" b="b"/>
            <a:pathLst>
              <a:path w="1194434" h="285750">
                <a:moveTo>
                  <a:pt x="25207" y="260023"/>
                </a:moveTo>
                <a:lnTo>
                  <a:pt x="0" y="285257"/>
                </a:lnTo>
                <a:lnTo>
                  <a:pt x="23951" y="285257"/>
                </a:lnTo>
                <a:lnTo>
                  <a:pt x="23951" y="283643"/>
                </a:lnTo>
                <a:lnTo>
                  <a:pt x="17191" y="283643"/>
                </a:lnTo>
                <a:lnTo>
                  <a:pt x="13279" y="274241"/>
                </a:lnTo>
                <a:lnTo>
                  <a:pt x="26569" y="274241"/>
                </a:lnTo>
                <a:lnTo>
                  <a:pt x="32981" y="267812"/>
                </a:lnTo>
                <a:lnTo>
                  <a:pt x="25207" y="260023"/>
                </a:lnTo>
                <a:close/>
              </a:path>
              <a:path w="1194434" h="285750">
                <a:moveTo>
                  <a:pt x="67991" y="274241"/>
                </a:moveTo>
                <a:lnTo>
                  <a:pt x="34961" y="274241"/>
                </a:lnTo>
                <a:lnTo>
                  <a:pt x="34961" y="285257"/>
                </a:lnTo>
                <a:lnTo>
                  <a:pt x="67991" y="285257"/>
                </a:lnTo>
                <a:lnTo>
                  <a:pt x="67991" y="274241"/>
                </a:lnTo>
                <a:close/>
              </a:path>
              <a:path w="1194434" h="285750">
                <a:moveTo>
                  <a:pt x="112031" y="274241"/>
                </a:moveTo>
                <a:lnTo>
                  <a:pt x="79001" y="274241"/>
                </a:lnTo>
                <a:lnTo>
                  <a:pt x="79001" y="285257"/>
                </a:lnTo>
                <a:lnTo>
                  <a:pt x="112031" y="285257"/>
                </a:lnTo>
                <a:lnTo>
                  <a:pt x="112031" y="274241"/>
                </a:lnTo>
                <a:close/>
              </a:path>
              <a:path w="1194434" h="285750">
                <a:moveTo>
                  <a:pt x="156071" y="274241"/>
                </a:moveTo>
                <a:lnTo>
                  <a:pt x="123041" y="274241"/>
                </a:lnTo>
                <a:lnTo>
                  <a:pt x="123041" y="285257"/>
                </a:lnTo>
                <a:lnTo>
                  <a:pt x="156071" y="285257"/>
                </a:lnTo>
                <a:lnTo>
                  <a:pt x="156071" y="274241"/>
                </a:lnTo>
                <a:close/>
              </a:path>
              <a:path w="1194434" h="285750">
                <a:moveTo>
                  <a:pt x="23951" y="274241"/>
                </a:moveTo>
                <a:lnTo>
                  <a:pt x="13279" y="274241"/>
                </a:lnTo>
                <a:lnTo>
                  <a:pt x="17191" y="283643"/>
                </a:lnTo>
                <a:lnTo>
                  <a:pt x="23951" y="276866"/>
                </a:lnTo>
                <a:lnTo>
                  <a:pt x="23951" y="274241"/>
                </a:lnTo>
                <a:close/>
              </a:path>
              <a:path w="1194434" h="285750">
                <a:moveTo>
                  <a:pt x="23951" y="276866"/>
                </a:moveTo>
                <a:lnTo>
                  <a:pt x="17191" y="283643"/>
                </a:lnTo>
                <a:lnTo>
                  <a:pt x="23951" y="283643"/>
                </a:lnTo>
                <a:lnTo>
                  <a:pt x="23951" y="276866"/>
                </a:lnTo>
                <a:close/>
              </a:path>
              <a:path w="1194434" h="285750">
                <a:moveTo>
                  <a:pt x="26569" y="274241"/>
                </a:moveTo>
                <a:lnTo>
                  <a:pt x="23951" y="274241"/>
                </a:lnTo>
                <a:lnTo>
                  <a:pt x="23951" y="276866"/>
                </a:lnTo>
                <a:lnTo>
                  <a:pt x="26569" y="274241"/>
                </a:lnTo>
                <a:close/>
              </a:path>
              <a:path w="1194434" h="285750">
                <a:moveTo>
                  <a:pt x="56353" y="228866"/>
                </a:moveTo>
                <a:lnTo>
                  <a:pt x="32981" y="252233"/>
                </a:lnTo>
                <a:lnTo>
                  <a:pt x="40756" y="260023"/>
                </a:lnTo>
                <a:lnTo>
                  <a:pt x="64128" y="236655"/>
                </a:lnTo>
                <a:lnTo>
                  <a:pt x="56353" y="228866"/>
                </a:lnTo>
                <a:close/>
              </a:path>
              <a:path w="1194434" h="285750">
                <a:moveTo>
                  <a:pt x="87500" y="197708"/>
                </a:moveTo>
                <a:lnTo>
                  <a:pt x="64128" y="221073"/>
                </a:lnTo>
                <a:lnTo>
                  <a:pt x="71902" y="228866"/>
                </a:lnTo>
                <a:lnTo>
                  <a:pt x="95274" y="205496"/>
                </a:lnTo>
                <a:lnTo>
                  <a:pt x="87500" y="197708"/>
                </a:lnTo>
                <a:close/>
              </a:path>
              <a:path w="1194434" h="285750">
                <a:moveTo>
                  <a:pt x="118647" y="166549"/>
                </a:moveTo>
                <a:lnTo>
                  <a:pt x="95274" y="189919"/>
                </a:lnTo>
                <a:lnTo>
                  <a:pt x="103049" y="197708"/>
                </a:lnTo>
                <a:lnTo>
                  <a:pt x="126421" y="174337"/>
                </a:lnTo>
                <a:lnTo>
                  <a:pt x="118647" y="166549"/>
                </a:lnTo>
                <a:close/>
              </a:path>
              <a:path w="1194434" h="285750">
                <a:moveTo>
                  <a:pt x="142526" y="142628"/>
                </a:moveTo>
                <a:lnTo>
                  <a:pt x="126421" y="158760"/>
                </a:lnTo>
                <a:lnTo>
                  <a:pt x="134196" y="166549"/>
                </a:lnTo>
                <a:lnTo>
                  <a:pt x="154236" y="146522"/>
                </a:lnTo>
                <a:lnTo>
                  <a:pt x="146413" y="146522"/>
                </a:lnTo>
                <a:lnTo>
                  <a:pt x="142526" y="142628"/>
                </a:lnTo>
                <a:close/>
              </a:path>
              <a:path w="1194434" h="285750">
                <a:moveTo>
                  <a:pt x="146413" y="138733"/>
                </a:moveTo>
                <a:lnTo>
                  <a:pt x="142526" y="142628"/>
                </a:lnTo>
                <a:lnTo>
                  <a:pt x="146413" y="146522"/>
                </a:lnTo>
                <a:lnTo>
                  <a:pt x="150324" y="142628"/>
                </a:lnTo>
                <a:lnTo>
                  <a:pt x="146413" y="138733"/>
                </a:lnTo>
                <a:close/>
              </a:path>
              <a:path w="1194434" h="285750">
                <a:moveTo>
                  <a:pt x="150324" y="142628"/>
                </a:moveTo>
                <a:lnTo>
                  <a:pt x="146413" y="146522"/>
                </a:lnTo>
                <a:lnTo>
                  <a:pt x="154236" y="146522"/>
                </a:lnTo>
                <a:lnTo>
                  <a:pt x="150324" y="142628"/>
                </a:lnTo>
                <a:close/>
              </a:path>
              <a:path w="1194434" h="285750">
                <a:moveTo>
                  <a:pt x="154236" y="138733"/>
                </a:moveTo>
                <a:lnTo>
                  <a:pt x="146413" y="138733"/>
                </a:lnTo>
                <a:lnTo>
                  <a:pt x="150324" y="142628"/>
                </a:lnTo>
                <a:lnTo>
                  <a:pt x="154236" y="138733"/>
                </a:lnTo>
                <a:close/>
              </a:path>
              <a:path w="1194434" h="285750">
                <a:moveTo>
                  <a:pt x="130864" y="115368"/>
                </a:moveTo>
                <a:lnTo>
                  <a:pt x="123089" y="123156"/>
                </a:lnTo>
                <a:lnTo>
                  <a:pt x="142526" y="142628"/>
                </a:lnTo>
                <a:lnTo>
                  <a:pt x="146413" y="138733"/>
                </a:lnTo>
                <a:lnTo>
                  <a:pt x="154236" y="138733"/>
                </a:lnTo>
                <a:lnTo>
                  <a:pt x="130864" y="115368"/>
                </a:lnTo>
                <a:close/>
              </a:path>
              <a:path w="1194434" h="285750">
                <a:moveTo>
                  <a:pt x="99717" y="84209"/>
                </a:moveTo>
                <a:lnTo>
                  <a:pt x="91943" y="91998"/>
                </a:lnTo>
                <a:lnTo>
                  <a:pt x="115266" y="115368"/>
                </a:lnTo>
                <a:lnTo>
                  <a:pt x="123089" y="107575"/>
                </a:lnTo>
                <a:lnTo>
                  <a:pt x="99717" y="84209"/>
                </a:lnTo>
                <a:close/>
              </a:path>
              <a:path w="1194434" h="285750">
                <a:moveTo>
                  <a:pt x="68570" y="53050"/>
                </a:moveTo>
                <a:lnTo>
                  <a:pt x="60796" y="60839"/>
                </a:lnTo>
                <a:lnTo>
                  <a:pt x="84168" y="84209"/>
                </a:lnTo>
                <a:lnTo>
                  <a:pt x="91943" y="76421"/>
                </a:lnTo>
                <a:lnTo>
                  <a:pt x="68570" y="53050"/>
                </a:lnTo>
                <a:close/>
              </a:path>
              <a:path w="1194434" h="285750">
                <a:moveTo>
                  <a:pt x="37424" y="21891"/>
                </a:moveTo>
                <a:lnTo>
                  <a:pt x="29649" y="29680"/>
                </a:lnTo>
                <a:lnTo>
                  <a:pt x="53021" y="53050"/>
                </a:lnTo>
                <a:lnTo>
                  <a:pt x="60796" y="45262"/>
                </a:lnTo>
                <a:lnTo>
                  <a:pt x="37424" y="21891"/>
                </a:lnTo>
                <a:close/>
              </a:path>
              <a:path w="1194434" h="285750">
                <a:moveTo>
                  <a:pt x="28635" y="0"/>
                </a:moveTo>
                <a:lnTo>
                  <a:pt x="0" y="0"/>
                </a:lnTo>
                <a:lnTo>
                  <a:pt x="21875" y="21891"/>
                </a:lnTo>
                <a:lnTo>
                  <a:pt x="29649" y="14103"/>
                </a:lnTo>
                <a:lnTo>
                  <a:pt x="26569" y="11015"/>
                </a:lnTo>
                <a:lnTo>
                  <a:pt x="13279" y="11015"/>
                </a:lnTo>
                <a:lnTo>
                  <a:pt x="17191" y="1613"/>
                </a:lnTo>
                <a:lnTo>
                  <a:pt x="28635" y="1613"/>
                </a:lnTo>
                <a:lnTo>
                  <a:pt x="28635" y="0"/>
                </a:lnTo>
                <a:close/>
              </a:path>
              <a:path w="1194434" h="285750">
                <a:moveTo>
                  <a:pt x="17191" y="1613"/>
                </a:moveTo>
                <a:lnTo>
                  <a:pt x="13279" y="11015"/>
                </a:lnTo>
                <a:lnTo>
                  <a:pt x="26569" y="11015"/>
                </a:lnTo>
                <a:lnTo>
                  <a:pt x="17191" y="1613"/>
                </a:lnTo>
                <a:close/>
              </a:path>
              <a:path w="1194434" h="285750">
                <a:moveTo>
                  <a:pt x="28635" y="1613"/>
                </a:moveTo>
                <a:lnTo>
                  <a:pt x="17191" y="1613"/>
                </a:lnTo>
                <a:lnTo>
                  <a:pt x="26569" y="11015"/>
                </a:lnTo>
                <a:lnTo>
                  <a:pt x="28635" y="11015"/>
                </a:lnTo>
                <a:lnTo>
                  <a:pt x="28635" y="1613"/>
                </a:lnTo>
                <a:close/>
              </a:path>
              <a:path w="1194434" h="285750">
                <a:moveTo>
                  <a:pt x="72675" y="0"/>
                </a:moveTo>
                <a:lnTo>
                  <a:pt x="39645" y="0"/>
                </a:lnTo>
                <a:lnTo>
                  <a:pt x="39645" y="11015"/>
                </a:lnTo>
                <a:lnTo>
                  <a:pt x="72675" y="11015"/>
                </a:lnTo>
                <a:lnTo>
                  <a:pt x="72675" y="0"/>
                </a:lnTo>
                <a:close/>
              </a:path>
              <a:path w="1194434" h="285750">
                <a:moveTo>
                  <a:pt x="116715" y="0"/>
                </a:moveTo>
                <a:lnTo>
                  <a:pt x="83685" y="0"/>
                </a:lnTo>
                <a:lnTo>
                  <a:pt x="83685" y="11015"/>
                </a:lnTo>
                <a:lnTo>
                  <a:pt x="116715" y="11015"/>
                </a:lnTo>
                <a:lnTo>
                  <a:pt x="116715" y="0"/>
                </a:lnTo>
                <a:close/>
              </a:path>
              <a:path w="1194434" h="285750">
                <a:moveTo>
                  <a:pt x="160755" y="0"/>
                </a:moveTo>
                <a:lnTo>
                  <a:pt x="127725" y="0"/>
                </a:lnTo>
                <a:lnTo>
                  <a:pt x="127725" y="11015"/>
                </a:lnTo>
                <a:lnTo>
                  <a:pt x="160755" y="11015"/>
                </a:lnTo>
                <a:lnTo>
                  <a:pt x="160755" y="0"/>
                </a:lnTo>
                <a:close/>
              </a:path>
              <a:path w="1194434" h="285750">
                <a:moveTo>
                  <a:pt x="204795" y="0"/>
                </a:moveTo>
                <a:lnTo>
                  <a:pt x="171765" y="0"/>
                </a:lnTo>
                <a:lnTo>
                  <a:pt x="171765" y="11015"/>
                </a:lnTo>
                <a:lnTo>
                  <a:pt x="204795" y="11015"/>
                </a:lnTo>
                <a:lnTo>
                  <a:pt x="204795" y="0"/>
                </a:lnTo>
                <a:close/>
              </a:path>
              <a:path w="1194434" h="285750">
                <a:moveTo>
                  <a:pt x="248835" y="0"/>
                </a:moveTo>
                <a:lnTo>
                  <a:pt x="215805" y="0"/>
                </a:lnTo>
                <a:lnTo>
                  <a:pt x="215805" y="11015"/>
                </a:lnTo>
                <a:lnTo>
                  <a:pt x="248835" y="11015"/>
                </a:lnTo>
                <a:lnTo>
                  <a:pt x="248835" y="0"/>
                </a:lnTo>
                <a:close/>
              </a:path>
              <a:path w="1194434" h="285750">
                <a:moveTo>
                  <a:pt x="292875" y="0"/>
                </a:moveTo>
                <a:lnTo>
                  <a:pt x="259845" y="0"/>
                </a:lnTo>
                <a:lnTo>
                  <a:pt x="259845" y="11015"/>
                </a:lnTo>
                <a:lnTo>
                  <a:pt x="292875" y="11015"/>
                </a:lnTo>
                <a:lnTo>
                  <a:pt x="292875" y="0"/>
                </a:lnTo>
                <a:close/>
              </a:path>
              <a:path w="1194434" h="285750">
                <a:moveTo>
                  <a:pt x="336915" y="0"/>
                </a:moveTo>
                <a:lnTo>
                  <a:pt x="303885" y="0"/>
                </a:lnTo>
                <a:lnTo>
                  <a:pt x="303885" y="11015"/>
                </a:lnTo>
                <a:lnTo>
                  <a:pt x="336915" y="11015"/>
                </a:lnTo>
                <a:lnTo>
                  <a:pt x="336915" y="0"/>
                </a:lnTo>
                <a:close/>
              </a:path>
              <a:path w="1194434" h="285750">
                <a:moveTo>
                  <a:pt x="380955" y="0"/>
                </a:moveTo>
                <a:lnTo>
                  <a:pt x="347925" y="0"/>
                </a:lnTo>
                <a:lnTo>
                  <a:pt x="347925" y="11015"/>
                </a:lnTo>
                <a:lnTo>
                  <a:pt x="380955" y="11015"/>
                </a:lnTo>
                <a:lnTo>
                  <a:pt x="380955" y="0"/>
                </a:lnTo>
                <a:close/>
              </a:path>
              <a:path w="1194434" h="285750">
                <a:moveTo>
                  <a:pt x="424995" y="0"/>
                </a:moveTo>
                <a:lnTo>
                  <a:pt x="391965" y="0"/>
                </a:lnTo>
                <a:lnTo>
                  <a:pt x="391965" y="11015"/>
                </a:lnTo>
                <a:lnTo>
                  <a:pt x="424995" y="11015"/>
                </a:lnTo>
                <a:lnTo>
                  <a:pt x="424995" y="0"/>
                </a:lnTo>
                <a:close/>
              </a:path>
              <a:path w="1194434" h="285750">
                <a:moveTo>
                  <a:pt x="469034" y="0"/>
                </a:moveTo>
                <a:lnTo>
                  <a:pt x="436004" y="0"/>
                </a:lnTo>
                <a:lnTo>
                  <a:pt x="436004" y="11015"/>
                </a:lnTo>
                <a:lnTo>
                  <a:pt x="469034" y="11015"/>
                </a:lnTo>
                <a:lnTo>
                  <a:pt x="469034" y="0"/>
                </a:lnTo>
                <a:close/>
              </a:path>
              <a:path w="1194434" h="285750">
                <a:moveTo>
                  <a:pt x="513074" y="0"/>
                </a:moveTo>
                <a:lnTo>
                  <a:pt x="480044" y="0"/>
                </a:lnTo>
                <a:lnTo>
                  <a:pt x="480044" y="11015"/>
                </a:lnTo>
                <a:lnTo>
                  <a:pt x="513074" y="11015"/>
                </a:lnTo>
                <a:lnTo>
                  <a:pt x="513074" y="0"/>
                </a:lnTo>
                <a:close/>
              </a:path>
              <a:path w="1194434" h="285750">
                <a:moveTo>
                  <a:pt x="557114" y="0"/>
                </a:moveTo>
                <a:lnTo>
                  <a:pt x="524084" y="0"/>
                </a:lnTo>
                <a:lnTo>
                  <a:pt x="524084" y="11015"/>
                </a:lnTo>
                <a:lnTo>
                  <a:pt x="557114" y="11015"/>
                </a:lnTo>
                <a:lnTo>
                  <a:pt x="557114" y="0"/>
                </a:lnTo>
                <a:close/>
              </a:path>
              <a:path w="1194434" h="285750">
                <a:moveTo>
                  <a:pt x="601154" y="0"/>
                </a:moveTo>
                <a:lnTo>
                  <a:pt x="568124" y="0"/>
                </a:lnTo>
                <a:lnTo>
                  <a:pt x="568124" y="11015"/>
                </a:lnTo>
                <a:lnTo>
                  <a:pt x="601154" y="11015"/>
                </a:lnTo>
                <a:lnTo>
                  <a:pt x="601154" y="0"/>
                </a:lnTo>
                <a:close/>
              </a:path>
              <a:path w="1194434" h="285750">
                <a:moveTo>
                  <a:pt x="645194" y="0"/>
                </a:moveTo>
                <a:lnTo>
                  <a:pt x="612164" y="0"/>
                </a:lnTo>
                <a:lnTo>
                  <a:pt x="612164" y="11015"/>
                </a:lnTo>
                <a:lnTo>
                  <a:pt x="645194" y="11015"/>
                </a:lnTo>
                <a:lnTo>
                  <a:pt x="645194" y="0"/>
                </a:lnTo>
                <a:close/>
              </a:path>
              <a:path w="1194434" h="285750">
                <a:moveTo>
                  <a:pt x="689234" y="0"/>
                </a:moveTo>
                <a:lnTo>
                  <a:pt x="656204" y="0"/>
                </a:lnTo>
                <a:lnTo>
                  <a:pt x="656204" y="11015"/>
                </a:lnTo>
                <a:lnTo>
                  <a:pt x="689234" y="11015"/>
                </a:lnTo>
                <a:lnTo>
                  <a:pt x="689234" y="0"/>
                </a:lnTo>
                <a:close/>
              </a:path>
              <a:path w="1194434" h="285750">
                <a:moveTo>
                  <a:pt x="733274" y="0"/>
                </a:moveTo>
                <a:lnTo>
                  <a:pt x="700244" y="0"/>
                </a:lnTo>
                <a:lnTo>
                  <a:pt x="700244" y="11015"/>
                </a:lnTo>
                <a:lnTo>
                  <a:pt x="733274" y="11015"/>
                </a:lnTo>
                <a:lnTo>
                  <a:pt x="733274" y="0"/>
                </a:lnTo>
                <a:close/>
              </a:path>
              <a:path w="1194434" h="285750">
                <a:moveTo>
                  <a:pt x="777314" y="0"/>
                </a:moveTo>
                <a:lnTo>
                  <a:pt x="744284" y="0"/>
                </a:lnTo>
                <a:lnTo>
                  <a:pt x="744284" y="11015"/>
                </a:lnTo>
                <a:lnTo>
                  <a:pt x="777314" y="11015"/>
                </a:lnTo>
                <a:lnTo>
                  <a:pt x="777314" y="0"/>
                </a:lnTo>
                <a:close/>
              </a:path>
              <a:path w="1194434" h="285750">
                <a:moveTo>
                  <a:pt x="821354" y="0"/>
                </a:moveTo>
                <a:lnTo>
                  <a:pt x="788324" y="0"/>
                </a:lnTo>
                <a:lnTo>
                  <a:pt x="788324" y="11015"/>
                </a:lnTo>
                <a:lnTo>
                  <a:pt x="821354" y="11015"/>
                </a:lnTo>
                <a:lnTo>
                  <a:pt x="821354" y="0"/>
                </a:lnTo>
                <a:close/>
              </a:path>
              <a:path w="1194434" h="285750">
                <a:moveTo>
                  <a:pt x="865394" y="0"/>
                </a:moveTo>
                <a:lnTo>
                  <a:pt x="832364" y="0"/>
                </a:lnTo>
                <a:lnTo>
                  <a:pt x="832364" y="11015"/>
                </a:lnTo>
                <a:lnTo>
                  <a:pt x="865394" y="11015"/>
                </a:lnTo>
                <a:lnTo>
                  <a:pt x="865394" y="0"/>
                </a:lnTo>
                <a:close/>
              </a:path>
              <a:path w="1194434" h="285750">
                <a:moveTo>
                  <a:pt x="909434" y="0"/>
                </a:moveTo>
                <a:lnTo>
                  <a:pt x="876404" y="0"/>
                </a:lnTo>
                <a:lnTo>
                  <a:pt x="876404" y="11015"/>
                </a:lnTo>
                <a:lnTo>
                  <a:pt x="909434" y="11015"/>
                </a:lnTo>
                <a:lnTo>
                  <a:pt x="909434" y="0"/>
                </a:lnTo>
                <a:close/>
              </a:path>
              <a:path w="1194434" h="285750">
                <a:moveTo>
                  <a:pt x="953474" y="0"/>
                </a:moveTo>
                <a:lnTo>
                  <a:pt x="920444" y="0"/>
                </a:lnTo>
                <a:lnTo>
                  <a:pt x="920444" y="11015"/>
                </a:lnTo>
                <a:lnTo>
                  <a:pt x="953474" y="11015"/>
                </a:lnTo>
                <a:lnTo>
                  <a:pt x="953474" y="0"/>
                </a:lnTo>
                <a:close/>
              </a:path>
              <a:path w="1194434" h="285750">
                <a:moveTo>
                  <a:pt x="997514" y="0"/>
                </a:moveTo>
                <a:lnTo>
                  <a:pt x="964484" y="0"/>
                </a:lnTo>
                <a:lnTo>
                  <a:pt x="964484" y="11015"/>
                </a:lnTo>
                <a:lnTo>
                  <a:pt x="997514" y="11015"/>
                </a:lnTo>
                <a:lnTo>
                  <a:pt x="997514" y="0"/>
                </a:lnTo>
                <a:close/>
              </a:path>
              <a:path w="1194434" h="285750">
                <a:moveTo>
                  <a:pt x="1041554" y="0"/>
                </a:moveTo>
                <a:lnTo>
                  <a:pt x="1008524" y="0"/>
                </a:lnTo>
                <a:lnTo>
                  <a:pt x="1008524" y="11015"/>
                </a:lnTo>
                <a:lnTo>
                  <a:pt x="1041554" y="11015"/>
                </a:lnTo>
                <a:lnTo>
                  <a:pt x="1041554" y="0"/>
                </a:lnTo>
                <a:close/>
              </a:path>
              <a:path w="1194434" h="285750">
                <a:moveTo>
                  <a:pt x="1062364" y="274241"/>
                </a:moveTo>
                <a:lnTo>
                  <a:pt x="1049087" y="274241"/>
                </a:lnTo>
                <a:lnTo>
                  <a:pt x="1047879" y="274739"/>
                </a:lnTo>
                <a:lnTo>
                  <a:pt x="1047879" y="285257"/>
                </a:lnTo>
                <a:lnTo>
                  <a:pt x="1051356" y="285257"/>
                </a:lnTo>
                <a:lnTo>
                  <a:pt x="1062364" y="274241"/>
                </a:lnTo>
                <a:close/>
              </a:path>
              <a:path w="1194434" h="285750">
                <a:moveTo>
                  <a:pt x="1067678" y="253353"/>
                </a:moveTo>
                <a:lnTo>
                  <a:pt x="1045175" y="275854"/>
                </a:lnTo>
                <a:lnTo>
                  <a:pt x="1047879" y="274739"/>
                </a:lnTo>
                <a:lnTo>
                  <a:pt x="1047879" y="274241"/>
                </a:lnTo>
                <a:lnTo>
                  <a:pt x="1062364" y="274241"/>
                </a:lnTo>
                <a:lnTo>
                  <a:pt x="1075453" y="261142"/>
                </a:lnTo>
                <a:lnTo>
                  <a:pt x="1067678" y="253353"/>
                </a:lnTo>
                <a:close/>
              </a:path>
              <a:path w="1194434" h="285750">
                <a:moveTo>
                  <a:pt x="1049087" y="274241"/>
                </a:moveTo>
                <a:lnTo>
                  <a:pt x="1047879" y="274241"/>
                </a:lnTo>
                <a:lnTo>
                  <a:pt x="1047879" y="274739"/>
                </a:lnTo>
                <a:lnTo>
                  <a:pt x="1049087" y="274241"/>
                </a:lnTo>
                <a:close/>
              </a:path>
              <a:path w="1194434" h="285750">
                <a:moveTo>
                  <a:pt x="1098825" y="222194"/>
                </a:moveTo>
                <a:lnTo>
                  <a:pt x="1075453" y="245563"/>
                </a:lnTo>
                <a:lnTo>
                  <a:pt x="1083276" y="253353"/>
                </a:lnTo>
                <a:lnTo>
                  <a:pt x="1106599" y="229982"/>
                </a:lnTo>
                <a:lnTo>
                  <a:pt x="1098825" y="222194"/>
                </a:lnTo>
                <a:close/>
              </a:path>
              <a:path w="1194434" h="285750">
                <a:moveTo>
                  <a:pt x="1129971" y="191035"/>
                </a:moveTo>
                <a:lnTo>
                  <a:pt x="1106599" y="214405"/>
                </a:lnTo>
                <a:lnTo>
                  <a:pt x="1114374" y="222194"/>
                </a:lnTo>
                <a:lnTo>
                  <a:pt x="1137746" y="198828"/>
                </a:lnTo>
                <a:lnTo>
                  <a:pt x="1129971" y="191035"/>
                </a:lnTo>
                <a:close/>
              </a:path>
              <a:path w="1194434" h="285750">
                <a:moveTo>
                  <a:pt x="1161118" y="159881"/>
                </a:moveTo>
                <a:lnTo>
                  <a:pt x="1137746" y="183247"/>
                </a:lnTo>
                <a:lnTo>
                  <a:pt x="1145521" y="191035"/>
                </a:lnTo>
                <a:lnTo>
                  <a:pt x="1168893" y="167670"/>
                </a:lnTo>
                <a:lnTo>
                  <a:pt x="1161118" y="159881"/>
                </a:lnTo>
                <a:close/>
              </a:path>
              <a:path w="1194434" h="285750">
                <a:moveTo>
                  <a:pt x="1178333" y="142629"/>
                </a:moveTo>
                <a:lnTo>
                  <a:pt x="1168893" y="152088"/>
                </a:lnTo>
                <a:lnTo>
                  <a:pt x="1176667" y="159881"/>
                </a:lnTo>
                <a:lnTo>
                  <a:pt x="1190016" y="146522"/>
                </a:lnTo>
                <a:lnTo>
                  <a:pt x="1182221" y="146522"/>
                </a:lnTo>
                <a:lnTo>
                  <a:pt x="1178333" y="142629"/>
                </a:lnTo>
                <a:close/>
              </a:path>
              <a:path w="1194434" h="285750">
                <a:moveTo>
                  <a:pt x="1182221" y="138733"/>
                </a:moveTo>
                <a:lnTo>
                  <a:pt x="1178333" y="142629"/>
                </a:lnTo>
                <a:lnTo>
                  <a:pt x="1182221" y="146522"/>
                </a:lnTo>
                <a:lnTo>
                  <a:pt x="1182221" y="138733"/>
                </a:lnTo>
                <a:close/>
              </a:path>
              <a:path w="1194434" h="285750">
                <a:moveTo>
                  <a:pt x="1190012" y="138733"/>
                </a:moveTo>
                <a:lnTo>
                  <a:pt x="1182221" y="138733"/>
                </a:lnTo>
                <a:lnTo>
                  <a:pt x="1182221" y="146522"/>
                </a:lnTo>
                <a:lnTo>
                  <a:pt x="1190016" y="146522"/>
                </a:lnTo>
                <a:lnTo>
                  <a:pt x="1193907" y="142628"/>
                </a:lnTo>
                <a:lnTo>
                  <a:pt x="1190012" y="138733"/>
                </a:lnTo>
                <a:close/>
              </a:path>
              <a:path w="1194434" h="285750">
                <a:moveTo>
                  <a:pt x="1179999" y="128722"/>
                </a:moveTo>
                <a:lnTo>
                  <a:pt x="1172225" y="136511"/>
                </a:lnTo>
                <a:lnTo>
                  <a:pt x="1178333" y="142629"/>
                </a:lnTo>
                <a:lnTo>
                  <a:pt x="1182221" y="138733"/>
                </a:lnTo>
                <a:lnTo>
                  <a:pt x="1190012" y="138733"/>
                </a:lnTo>
                <a:lnTo>
                  <a:pt x="1179999" y="128722"/>
                </a:lnTo>
                <a:close/>
              </a:path>
              <a:path w="1194434" h="285750">
                <a:moveTo>
                  <a:pt x="1148853" y="97563"/>
                </a:moveTo>
                <a:lnTo>
                  <a:pt x="1141078" y="105352"/>
                </a:lnTo>
                <a:lnTo>
                  <a:pt x="1164450" y="128722"/>
                </a:lnTo>
                <a:lnTo>
                  <a:pt x="1172225" y="120934"/>
                </a:lnTo>
                <a:lnTo>
                  <a:pt x="1148853" y="97563"/>
                </a:lnTo>
                <a:close/>
              </a:path>
              <a:path w="1194434" h="285750">
                <a:moveTo>
                  <a:pt x="1117754" y="66405"/>
                </a:moveTo>
                <a:lnTo>
                  <a:pt x="1109931" y="74193"/>
                </a:lnTo>
                <a:lnTo>
                  <a:pt x="1133303" y="97563"/>
                </a:lnTo>
                <a:lnTo>
                  <a:pt x="1141078" y="89775"/>
                </a:lnTo>
                <a:lnTo>
                  <a:pt x="1117754" y="66405"/>
                </a:lnTo>
                <a:close/>
              </a:path>
              <a:path w="1194434" h="285750">
                <a:moveTo>
                  <a:pt x="1086608" y="35246"/>
                </a:moveTo>
                <a:lnTo>
                  <a:pt x="1078785" y="43034"/>
                </a:lnTo>
                <a:lnTo>
                  <a:pt x="1102157" y="66405"/>
                </a:lnTo>
                <a:lnTo>
                  <a:pt x="1109931" y="58616"/>
                </a:lnTo>
                <a:lnTo>
                  <a:pt x="1086608" y="35246"/>
                </a:lnTo>
                <a:close/>
              </a:path>
              <a:path w="1194434" h="285750">
                <a:moveTo>
                  <a:pt x="1055461" y="4087"/>
                </a:moveTo>
                <a:lnTo>
                  <a:pt x="1047686" y="11880"/>
                </a:lnTo>
                <a:lnTo>
                  <a:pt x="1071010" y="35246"/>
                </a:lnTo>
                <a:lnTo>
                  <a:pt x="1078785" y="27457"/>
                </a:lnTo>
                <a:lnTo>
                  <a:pt x="1055461" y="4087"/>
                </a:lnTo>
                <a:close/>
              </a:path>
              <a:path w="1194434" h="285750">
                <a:moveTo>
                  <a:pt x="1036870" y="274241"/>
                </a:moveTo>
                <a:lnTo>
                  <a:pt x="1003840" y="274241"/>
                </a:lnTo>
                <a:lnTo>
                  <a:pt x="1003840" y="285257"/>
                </a:lnTo>
                <a:lnTo>
                  <a:pt x="1036870" y="285257"/>
                </a:lnTo>
                <a:lnTo>
                  <a:pt x="1036870" y="274241"/>
                </a:lnTo>
                <a:close/>
              </a:path>
              <a:path w="1194434" h="285750">
                <a:moveTo>
                  <a:pt x="992830" y="274241"/>
                </a:moveTo>
                <a:lnTo>
                  <a:pt x="959800" y="274241"/>
                </a:lnTo>
                <a:lnTo>
                  <a:pt x="959800" y="285257"/>
                </a:lnTo>
                <a:lnTo>
                  <a:pt x="992830" y="285257"/>
                </a:lnTo>
                <a:lnTo>
                  <a:pt x="992830" y="274241"/>
                </a:lnTo>
                <a:close/>
              </a:path>
              <a:path w="1194434" h="285750">
                <a:moveTo>
                  <a:pt x="948790" y="274241"/>
                </a:moveTo>
                <a:lnTo>
                  <a:pt x="915760" y="274241"/>
                </a:lnTo>
                <a:lnTo>
                  <a:pt x="915760" y="285257"/>
                </a:lnTo>
                <a:lnTo>
                  <a:pt x="948790" y="285257"/>
                </a:lnTo>
                <a:lnTo>
                  <a:pt x="948790" y="274241"/>
                </a:lnTo>
                <a:close/>
              </a:path>
              <a:path w="1194434" h="285750">
                <a:moveTo>
                  <a:pt x="904750" y="274241"/>
                </a:moveTo>
                <a:lnTo>
                  <a:pt x="871720" y="274241"/>
                </a:lnTo>
                <a:lnTo>
                  <a:pt x="871720" y="285257"/>
                </a:lnTo>
                <a:lnTo>
                  <a:pt x="904750" y="285257"/>
                </a:lnTo>
                <a:lnTo>
                  <a:pt x="904750" y="274241"/>
                </a:lnTo>
                <a:close/>
              </a:path>
              <a:path w="1194434" h="285750">
                <a:moveTo>
                  <a:pt x="860710" y="274241"/>
                </a:moveTo>
                <a:lnTo>
                  <a:pt x="827680" y="274241"/>
                </a:lnTo>
                <a:lnTo>
                  <a:pt x="827680" y="285257"/>
                </a:lnTo>
                <a:lnTo>
                  <a:pt x="860710" y="285257"/>
                </a:lnTo>
                <a:lnTo>
                  <a:pt x="860710" y="274241"/>
                </a:lnTo>
                <a:close/>
              </a:path>
              <a:path w="1194434" h="285750">
                <a:moveTo>
                  <a:pt x="816670" y="274241"/>
                </a:moveTo>
                <a:lnTo>
                  <a:pt x="783640" y="274241"/>
                </a:lnTo>
                <a:lnTo>
                  <a:pt x="783640" y="285257"/>
                </a:lnTo>
                <a:lnTo>
                  <a:pt x="816670" y="285257"/>
                </a:lnTo>
                <a:lnTo>
                  <a:pt x="816670" y="274241"/>
                </a:lnTo>
                <a:close/>
              </a:path>
              <a:path w="1194434" h="285750">
                <a:moveTo>
                  <a:pt x="772630" y="274241"/>
                </a:moveTo>
                <a:lnTo>
                  <a:pt x="739600" y="274241"/>
                </a:lnTo>
                <a:lnTo>
                  <a:pt x="739600" y="285257"/>
                </a:lnTo>
                <a:lnTo>
                  <a:pt x="772630" y="285257"/>
                </a:lnTo>
                <a:lnTo>
                  <a:pt x="772630" y="274241"/>
                </a:lnTo>
                <a:close/>
              </a:path>
              <a:path w="1194434" h="285750">
                <a:moveTo>
                  <a:pt x="728590" y="274241"/>
                </a:moveTo>
                <a:lnTo>
                  <a:pt x="695560" y="274241"/>
                </a:lnTo>
                <a:lnTo>
                  <a:pt x="695560" y="285257"/>
                </a:lnTo>
                <a:lnTo>
                  <a:pt x="728590" y="285257"/>
                </a:lnTo>
                <a:lnTo>
                  <a:pt x="728590" y="274241"/>
                </a:lnTo>
                <a:close/>
              </a:path>
              <a:path w="1194434" h="285750">
                <a:moveTo>
                  <a:pt x="684550" y="274241"/>
                </a:moveTo>
                <a:lnTo>
                  <a:pt x="651520" y="274241"/>
                </a:lnTo>
                <a:lnTo>
                  <a:pt x="651520" y="285257"/>
                </a:lnTo>
                <a:lnTo>
                  <a:pt x="684550" y="285257"/>
                </a:lnTo>
                <a:lnTo>
                  <a:pt x="684550" y="274241"/>
                </a:lnTo>
                <a:close/>
              </a:path>
              <a:path w="1194434" h="285750">
                <a:moveTo>
                  <a:pt x="640510" y="274241"/>
                </a:moveTo>
                <a:lnTo>
                  <a:pt x="607480" y="274241"/>
                </a:lnTo>
                <a:lnTo>
                  <a:pt x="607480" y="285257"/>
                </a:lnTo>
                <a:lnTo>
                  <a:pt x="640510" y="285257"/>
                </a:lnTo>
                <a:lnTo>
                  <a:pt x="640510" y="274241"/>
                </a:lnTo>
                <a:close/>
              </a:path>
              <a:path w="1194434" h="285750">
                <a:moveTo>
                  <a:pt x="596470" y="274241"/>
                </a:moveTo>
                <a:lnTo>
                  <a:pt x="563440" y="274241"/>
                </a:lnTo>
                <a:lnTo>
                  <a:pt x="563440" y="285257"/>
                </a:lnTo>
                <a:lnTo>
                  <a:pt x="596470" y="285257"/>
                </a:lnTo>
                <a:lnTo>
                  <a:pt x="596470" y="274241"/>
                </a:lnTo>
                <a:close/>
              </a:path>
              <a:path w="1194434" h="285750">
                <a:moveTo>
                  <a:pt x="552430" y="274241"/>
                </a:moveTo>
                <a:lnTo>
                  <a:pt x="519400" y="274241"/>
                </a:lnTo>
                <a:lnTo>
                  <a:pt x="519400" y="285257"/>
                </a:lnTo>
                <a:lnTo>
                  <a:pt x="552430" y="285257"/>
                </a:lnTo>
                <a:lnTo>
                  <a:pt x="552430" y="274241"/>
                </a:lnTo>
                <a:close/>
              </a:path>
              <a:path w="1194434" h="285750">
                <a:moveTo>
                  <a:pt x="508390" y="274241"/>
                </a:moveTo>
                <a:lnTo>
                  <a:pt x="475360" y="274241"/>
                </a:lnTo>
                <a:lnTo>
                  <a:pt x="475360" y="285257"/>
                </a:lnTo>
                <a:lnTo>
                  <a:pt x="508390" y="285257"/>
                </a:lnTo>
                <a:lnTo>
                  <a:pt x="508390" y="274241"/>
                </a:lnTo>
                <a:close/>
              </a:path>
              <a:path w="1194434" h="285750">
                <a:moveTo>
                  <a:pt x="464350" y="274241"/>
                </a:moveTo>
                <a:lnTo>
                  <a:pt x="431320" y="274241"/>
                </a:lnTo>
                <a:lnTo>
                  <a:pt x="431320" y="285257"/>
                </a:lnTo>
                <a:lnTo>
                  <a:pt x="464350" y="285257"/>
                </a:lnTo>
                <a:lnTo>
                  <a:pt x="464350" y="274241"/>
                </a:lnTo>
                <a:close/>
              </a:path>
              <a:path w="1194434" h="285750">
                <a:moveTo>
                  <a:pt x="420310" y="274241"/>
                </a:moveTo>
                <a:lnTo>
                  <a:pt x="387280" y="274241"/>
                </a:lnTo>
                <a:lnTo>
                  <a:pt x="387280" y="285257"/>
                </a:lnTo>
                <a:lnTo>
                  <a:pt x="420310" y="285257"/>
                </a:lnTo>
                <a:lnTo>
                  <a:pt x="420310" y="274241"/>
                </a:lnTo>
                <a:close/>
              </a:path>
              <a:path w="1194434" h="285750">
                <a:moveTo>
                  <a:pt x="376271" y="274241"/>
                </a:moveTo>
                <a:lnTo>
                  <a:pt x="343241" y="274241"/>
                </a:lnTo>
                <a:lnTo>
                  <a:pt x="343241" y="285257"/>
                </a:lnTo>
                <a:lnTo>
                  <a:pt x="376271" y="285257"/>
                </a:lnTo>
                <a:lnTo>
                  <a:pt x="376271" y="274241"/>
                </a:lnTo>
                <a:close/>
              </a:path>
              <a:path w="1194434" h="285750">
                <a:moveTo>
                  <a:pt x="332231" y="274241"/>
                </a:moveTo>
                <a:lnTo>
                  <a:pt x="299201" y="274241"/>
                </a:lnTo>
                <a:lnTo>
                  <a:pt x="299201" y="285257"/>
                </a:lnTo>
                <a:lnTo>
                  <a:pt x="332231" y="285257"/>
                </a:lnTo>
                <a:lnTo>
                  <a:pt x="332231" y="274241"/>
                </a:lnTo>
                <a:close/>
              </a:path>
              <a:path w="1194434" h="285750">
                <a:moveTo>
                  <a:pt x="288191" y="274241"/>
                </a:moveTo>
                <a:lnTo>
                  <a:pt x="255161" y="274241"/>
                </a:lnTo>
                <a:lnTo>
                  <a:pt x="255161" y="285257"/>
                </a:lnTo>
                <a:lnTo>
                  <a:pt x="288191" y="285257"/>
                </a:lnTo>
                <a:lnTo>
                  <a:pt x="288191" y="274241"/>
                </a:lnTo>
                <a:close/>
              </a:path>
              <a:path w="1194434" h="285750">
                <a:moveTo>
                  <a:pt x="244151" y="274241"/>
                </a:moveTo>
                <a:lnTo>
                  <a:pt x="211121" y="274241"/>
                </a:lnTo>
                <a:lnTo>
                  <a:pt x="211121" y="285257"/>
                </a:lnTo>
                <a:lnTo>
                  <a:pt x="244151" y="285257"/>
                </a:lnTo>
                <a:lnTo>
                  <a:pt x="244151" y="274241"/>
                </a:lnTo>
                <a:close/>
              </a:path>
              <a:path w="1194434" h="285750">
                <a:moveTo>
                  <a:pt x="200111" y="274241"/>
                </a:moveTo>
                <a:lnTo>
                  <a:pt x="167081" y="274241"/>
                </a:lnTo>
                <a:lnTo>
                  <a:pt x="167081" y="285257"/>
                </a:lnTo>
                <a:lnTo>
                  <a:pt x="200111" y="285257"/>
                </a:lnTo>
                <a:lnTo>
                  <a:pt x="200111" y="274241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271614" y="158508"/>
            <a:ext cx="105466" cy="10551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7296581" y="164708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4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8311768" y="161407"/>
            <a:ext cx="105466" cy="10551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8337218" y="167491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4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1173841" y="6555545"/>
            <a:ext cx="2571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87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15439" y="1696211"/>
            <a:ext cx="8529828" cy="3942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32204" y="1751076"/>
            <a:ext cx="8425180" cy="3837940"/>
          </a:xfrm>
          <a:custGeom>
            <a:avLst/>
            <a:gdLst/>
            <a:ahLst/>
            <a:cxnLst/>
            <a:rect l="l" t="t" r="r" b="b"/>
            <a:pathLst>
              <a:path w="8425180" h="3837940">
                <a:moveTo>
                  <a:pt x="7785100" y="0"/>
                </a:moveTo>
                <a:lnTo>
                  <a:pt x="639571" y="0"/>
                </a:lnTo>
                <a:lnTo>
                  <a:pt x="591844" y="1754"/>
                </a:lnTo>
                <a:lnTo>
                  <a:pt x="545069" y="6935"/>
                </a:lnTo>
                <a:lnTo>
                  <a:pt x="499369" y="15419"/>
                </a:lnTo>
                <a:lnTo>
                  <a:pt x="454869" y="27082"/>
                </a:lnTo>
                <a:lnTo>
                  <a:pt x="411691" y="41800"/>
                </a:lnTo>
                <a:lnTo>
                  <a:pt x="369961" y="59449"/>
                </a:lnTo>
                <a:lnTo>
                  <a:pt x="329801" y="79907"/>
                </a:lnTo>
                <a:lnTo>
                  <a:pt x="291335" y="103048"/>
                </a:lnTo>
                <a:lnTo>
                  <a:pt x="254687" y="128750"/>
                </a:lnTo>
                <a:lnTo>
                  <a:pt x="219981" y="156889"/>
                </a:lnTo>
                <a:lnTo>
                  <a:pt x="187340" y="187340"/>
                </a:lnTo>
                <a:lnTo>
                  <a:pt x="156889" y="219981"/>
                </a:lnTo>
                <a:lnTo>
                  <a:pt x="128750" y="254687"/>
                </a:lnTo>
                <a:lnTo>
                  <a:pt x="103048" y="291335"/>
                </a:lnTo>
                <a:lnTo>
                  <a:pt x="79907" y="329801"/>
                </a:lnTo>
                <a:lnTo>
                  <a:pt x="59449" y="369961"/>
                </a:lnTo>
                <a:lnTo>
                  <a:pt x="41800" y="411691"/>
                </a:lnTo>
                <a:lnTo>
                  <a:pt x="27082" y="454869"/>
                </a:lnTo>
                <a:lnTo>
                  <a:pt x="15419" y="499369"/>
                </a:lnTo>
                <a:lnTo>
                  <a:pt x="6935" y="545069"/>
                </a:lnTo>
                <a:lnTo>
                  <a:pt x="1754" y="591844"/>
                </a:lnTo>
                <a:lnTo>
                  <a:pt x="0" y="639572"/>
                </a:lnTo>
                <a:lnTo>
                  <a:pt x="0" y="3197860"/>
                </a:lnTo>
                <a:lnTo>
                  <a:pt x="1754" y="3245587"/>
                </a:lnTo>
                <a:lnTo>
                  <a:pt x="6935" y="3292362"/>
                </a:lnTo>
                <a:lnTo>
                  <a:pt x="15419" y="3338062"/>
                </a:lnTo>
                <a:lnTo>
                  <a:pt x="27082" y="3382562"/>
                </a:lnTo>
                <a:lnTo>
                  <a:pt x="41800" y="3425740"/>
                </a:lnTo>
                <a:lnTo>
                  <a:pt x="59449" y="3467470"/>
                </a:lnTo>
                <a:lnTo>
                  <a:pt x="79907" y="3507630"/>
                </a:lnTo>
                <a:lnTo>
                  <a:pt x="103048" y="3546096"/>
                </a:lnTo>
                <a:lnTo>
                  <a:pt x="128750" y="3582744"/>
                </a:lnTo>
                <a:lnTo>
                  <a:pt x="156889" y="3617450"/>
                </a:lnTo>
                <a:lnTo>
                  <a:pt x="187340" y="3650091"/>
                </a:lnTo>
                <a:lnTo>
                  <a:pt x="219981" y="3680542"/>
                </a:lnTo>
                <a:lnTo>
                  <a:pt x="254687" y="3708681"/>
                </a:lnTo>
                <a:lnTo>
                  <a:pt x="291335" y="3734383"/>
                </a:lnTo>
                <a:lnTo>
                  <a:pt x="329801" y="3757524"/>
                </a:lnTo>
                <a:lnTo>
                  <a:pt x="369961" y="3777982"/>
                </a:lnTo>
                <a:lnTo>
                  <a:pt x="411691" y="3795631"/>
                </a:lnTo>
                <a:lnTo>
                  <a:pt x="454869" y="3810349"/>
                </a:lnTo>
                <a:lnTo>
                  <a:pt x="499369" y="3822012"/>
                </a:lnTo>
                <a:lnTo>
                  <a:pt x="545069" y="3830496"/>
                </a:lnTo>
                <a:lnTo>
                  <a:pt x="591844" y="3835677"/>
                </a:lnTo>
                <a:lnTo>
                  <a:pt x="639571" y="3837432"/>
                </a:lnTo>
                <a:lnTo>
                  <a:pt x="7785100" y="3837432"/>
                </a:lnTo>
                <a:lnTo>
                  <a:pt x="7832827" y="3835677"/>
                </a:lnTo>
                <a:lnTo>
                  <a:pt x="7879602" y="3830496"/>
                </a:lnTo>
                <a:lnTo>
                  <a:pt x="7925302" y="3822012"/>
                </a:lnTo>
                <a:lnTo>
                  <a:pt x="7969802" y="3810349"/>
                </a:lnTo>
                <a:lnTo>
                  <a:pt x="8012980" y="3795631"/>
                </a:lnTo>
                <a:lnTo>
                  <a:pt x="8054710" y="3777982"/>
                </a:lnTo>
                <a:lnTo>
                  <a:pt x="8094870" y="3757524"/>
                </a:lnTo>
                <a:lnTo>
                  <a:pt x="8133336" y="3734383"/>
                </a:lnTo>
                <a:lnTo>
                  <a:pt x="8169984" y="3708681"/>
                </a:lnTo>
                <a:lnTo>
                  <a:pt x="8204690" y="3680542"/>
                </a:lnTo>
                <a:lnTo>
                  <a:pt x="8237331" y="3650091"/>
                </a:lnTo>
                <a:lnTo>
                  <a:pt x="8267782" y="3617450"/>
                </a:lnTo>
                <a:lnTo>
                  <a:pt x="8295921" y="3582744"/>
                </a:lnTo>
                <a:lnTo>
                  <a:pt x="8321623" y="3546096"/>
                </a:lnTo>
                <a:lnTo>
                  <a:pt x="8344764" y="3507630"/>
                </a:lnTo>
                <a:lnTo>
                  <a:pt x="8365222" y="3467470"/>
                </a:lnTo>
                <a:lnTo>
                  <a:pt x="8382871" y="3425740"/>
                </a:lnTo>
                <a:lnTo>
                  <a:pt x="8397589" y="3382562"/>
                </a:lnTo>
                <a:lnTo>
                  <a:pt x="8409252" y="3338062"/>
                </a:lnTo>
                <a:lnTo>
                  <a:pt x="8417736" y="3292362"/>
                </a:lnTo>
                <a:lnTo>
                  <a:pt x="8422917" y="3245587"/>
                </a:lnTo>
                <a:lnTo>
                  <a:pt x="8424672" y="3197860"/>
                </a:lnTo>
                <a:lnTo>
                  <a:pt x="8424672" y="639572"/>
                </a:lnTo>
                <a:lnTo>
                  <a:pt x="8422917" y="591844"/>
                </a:lnTo>
                <a:lnTo>
                  <a:pt x="8417736" y="545069"/>
                </a:lnTo>
                <a:lnTo>
                  <a:pt x="8409252" y="499369"/>
                </a:lnTo>
                <a:lnTo>
                  <a:pt x="8397589" y="454869"/>
                </a:lnTo>
                <a:lnTo>
                  <a:pt x="8382871" y="411691"/>
                </a:lnTo>
                <a:lnTo>
                  <a:pt x="8365222" y="369961"/>
                </a:lnTo>
                <a:lnTo>
                  <a:pt x="8344764" y="329801"/>
                </a:lnTo>
                <a:lnTo>
                  <a:pt x="8321623" y="291335"/>
                </a:lnTo>
                <a:lnTo>
                  <a:pt x="8295921" y="254687"/>
                </a:lnTo>
                <a:lnTo>
                  <a:pt x="8267782" y="219981"/>
                </a:lnTo>
                <a:lnTo>
                  <a:pt x="8237331" y="187340"/>
                </a:lnTo>
                <a:lnTo>
                  <a:pt x="8204690" y="156889"/>
                </a:lnTo>
                <a:lnTo>
                  <a:pt x="8169984" y="128750"/>
                </a:lnTo>
                <a:lnTo>
                  <a:pt x="8133336" y="103048"/>
                </a:lnTo>
                <a:lnTo>
                  <a:pt x="8094870" y="79907"/>
                </a:lnTo>
                <a:lnTo>
                  <a:pt x="8054710" y="59449"/>
                </a:lnTo>
                <a:lnTo>
                  <a:pt x="8012980" y="41800"/>
                </a:lnTo>
                <a:lnTo>
                  <a:pt x="7969802" y="27082"/>
                </a:lnTo>
                <a:lnTo>
                  <a:pt x="7925302" y="15419"/>
                </a:lnTo>
                <a:lnTo>
                  <a:pt x="7879602" y="6935"/>
                </a:lnTo>
                <a:lnTo>
                  <a:pt x="7832827" y="1754"/>
                </a:lnTo>
                <a:lnTo>
                  <a:pt x="77851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32204" y="1751076"/>
            <a:ext cx="8425180" cy="3837940"/>
          </a:xfrm>
          <a:custGeom>
            <a:avLst/>
            <a:gdLst/>
            <a:ahLst/>
            <a:cxnLst/>
            <a:rect l="l" t="t" r="r" b="b"/>
            <a:pathLst>
              <a:path w="8425180" h="3837940">
                <a:moveTo>
                  <a:pt x="0" y="639572"/>
                </a:moveTo>
                <a:lnTo>
                  <a:pt x="1754" y="591844"/>
                </a:lnTo>
                <a:lnTo>
                  <a:pt x="6935" y="545069"/>
                </a:lnTo>
                <a:lnTo>
                  <a:pt x="15419" y="499369"/>
                </a:lnTo>
                <a:lnTo>
                  <a:pt x="27082" y="454869"/>
                </a:lnTo>
                <a:lnTo>
                  <a:pt x="41800" y="411691"/>
                </a:lnTo>
                <a:lnTo>
                  <a:pt x="59449" y="369961"/>
                </a:lnTo>
                <a:lnTo>
                  <a:pt x="79907" y="329801"/>
                </a:lnTo>
                <a:lnTo>
                  <a:pt x="103048" y="291335"/>
                </a:lnTo>
                <a:lnTo>
                  <a:pt x="128750" y="254687"/>
                </a:lnTo>
                <a:lnTo>
                  <a:pt x="156889" y="219981"/>
                </a:lnTo>
                <a:lnTo>
                  <a:pt x="187340" y="187340"/>
                </a:lnTo>
                <a:lnTo>
                  <a:pt x="219981" y="156889"/>
                </a:lnTo>
                <a:lnTo>
                  <a:pt x="254687" y="128750"/>
                </a:lnTo>
                <a:lnTo>
                  <a:pt x="291335" y="103048"/>
                </a:lnTo>
                <a:lnTo>
                  <a:pt x="329801" y="79907"/>
                </a:lnTo>
                <a:lnTo>
                  <a:pt x="369961" y="59449"/>
                </a:lnTo>
                <a:lnTo>
                  <a:pt x="411691" y="41800"/>
                </a:lnTo>
                <a:lnTo>
                  <a:pt x="454869" y="27082"/>
                </a:lnTo>
                <a:lnTo>
                  <a:pt x="499369" y="15419"/>
                </a:lnTo>
                <a:lnTo>
                  <a:pt x="545069" y="6935"/>
                </a:lnTo>
                <a:lnTo>
                  <a:pt x="591844" y="1754"/>
                </a:lnTo>
                <a:lnTo>
                  <a:pt x="639571" y="0"/>
                </a:lnTo>
                <a:lnTo>
                  <a:pt x="7785100" y="0"/>
                </a:lnTo>
                <a:lnTo>
                  <a:pt x="7832827" y="1754"/>
                </a:lnTo>
                <a:lnTo>
                  <a:pt x="7879602" y="6935"/>
                </a:lnTo>
                <a:lnTo>
                  <a:pt x="7925302" y="15419"/>
                </a:lnTo>
                <a:lnTo>
                  <a:pt x="7969802" y="27082"/>
                </a:lnTo>
                <a:lnTo>
                  <a:pt x="8012980" y="41800"/>
                </a:lnTo>
                <a:lnTo>
                  <a:pt x="8054710" y="59449"/>
                </a:lnTo>
                <a:lnTo>
                  <a:pt x="8094870" y="79907"/>
                </a:lnTo>
                <a:lnTo>
                  <a:pt x="8133336" y="103048"/>
                </a:lnTo>
                <a:lnTo>
                  <a:pt x="8169984" y="128750"/>
                </a:lnTo>
                <a:lnTo>
                  <a:pt x="8204690" y="156889"/>
                </a:lnTo>
                <a:lnTo>
                  <a:pt x="8237331" y="187340"/>
                </a:lnTo>
                <a:lnTo>
                  <a:pt x="8267782" y="219981"/>
                </a:lnTo>
                <a:lnTo>
                  <a:pt x="8295921" y="254687"/>
                </a:lnTo>
                <a:lnTo>
                  <a:pt x="8321623" y="291335"/>
                </a:lnTo>
                <a:lnTo>
                  <a:pt x="8344764" y="329801"/>
                </a:lnTo>
                <a:lnTo>
                  <a:pt x="8365222" y="369961"/>
                </a:lnTo>
                <a:lnTo>
                  <a:pt x="8382871" y="411691"/>
                </a:lnTo>
                <a:lnTo>
                  <a:pt x="8397589" y="454869"/>
                </a:lnTo>
                <a:lnTo>
                  <a:pt x="8409252" y="499369"/>
                </a:lnTo>
                <a:lnTo>
                  <a:pt x="8417736" y="545069"/>
                </a:lnTo>
                <a:lnTo>
                  <a:pt x="8422917" y="591844"/>
                </a:lnTo>
                <a:lnTo>
                  <a:pt x="8424672" y="639572"/>
                </a:lnTo>
                <a:lnTo>
                  <a:pt x="8424672" y="3197860"/>
                </a:lnTo>
                <a:lnTo>
                  <a:pt x="8422917" y="3245587"/>
                </a:lnTo>
                <a:lnTo>
                  <a:pt x="8417736" y="3292362"/>
                </a:lnTo>
                <a:lnTo>
                  <a:pt x="8409252" y="3338062"/>
                </a:lnTo>
                <a:lnTo>
                  <a:pt x="8397589" y="3382562"/>
                </a:lnTo>
                <a:lnTo>
                  <a:pt x="8382871" y="3425740"/>
                </a:lnTo>
                <a:lnTo>
                  <a:pt x="8365222" y="3467470"/>
                </a:lnTo>
                <a:lnTo>
                  <a:pt x="8344764" y="3507630"/>
                </a:lnTo>
                <a:lnTo>
                  <a:pt x="8321623" y="3546096"/>
                </a:lnTo>
                <a:lnTo>
                  <a:pt x="8295921" y="3582744"/>
                </a:lnTo>
                <a:lnTo>
                  <a:pt x="8267782" y="3617450"/>
                </a:lnTo>
                <a:lnTo>
                  <a:pt x="8237331" y="3650091"/>
                </a:lnTo>
                <a:lnTo>
                  <a:pt x="8204690" y="3680542"/>
                </a:lnTo>
                <a:lnTo>
                  <a:pt x="8169984" y="3708681"/>
                </a:lnTo>
                <a:lnTo>
                  <a:pt x="8133336" y="3734383"/>
                </a:lnTo>
                <a:lnTo>
                  <a:pt x="8094870" y="3757524"/>
                </a:lnTo>
                <a:lnTo>
                  <a:pt x="8054710" y="3777982"/>
                </a:lnTo>
                <a:lnTo>
                  <a:pt x="8012980" y="3795631"/>
                </a:lnTo>
                <a:lnTo>
                  <a:pt x="7969802" y="3810349"/>
                </a:lnTo>
                <a:lnTo>
                  <a:pt x="7925302" y="3822012"/>
                </a:lnTo>
                <a:lnTo>
                  <a:pt x="7879602" y="3830496"/>
                </a:lnTo>
                <a:lnTo>
                  <a:pt x="7832827" y="3835677"/>
                </a:lnTo>
                <a:lnTo>
                  <a:pt x="7785100" y="3837432"/>
                </a:lnTo>
                <a:lnTo>
                  <a:pt x="639571" y="3837432"/>
                </a:lnTo>
                <a:lnTo>
                  <a:pt x="591844" y="3835677"/>
                </a:lnTo>
                <a:lnTo>
                  <a:pt x="545069" y="3830496"/>
                </a:lnTo>
                <a:lnTo>
                  <a:pt x="499369" y="3822012"/>
                </a:lnTo>
                <a:lnTo>
                  <a:pt x="454869" y="3810349"/>
                </a:lnTo>
                <a:lnTo>
                  <a:pt x="411691" y="3795631"/>
                </a:lnTo>
                <a:lnTo>
                  <a:pt x="369961" y="3777982"/>
                </a:lnTo>
                <a:lnTo>
                  <a:pt x="329801" y="3757524"/>
                </a:lnTo>
                <a:lnTo>
                  <a:pt x="291335" y="3734383"/>
                </a:lnTo>
                <a:lnTo>
                  <a:pt x="254687" y="3708681"/>
                </a:lnTo>
                <a:lnTo>
                  <a:pt x="219981" y="3680542"/>
                </a:lnTo>
                <a:lnTo>
                  <a:pt x="187340" y="3650091"/>
                </a:lnTo>
                <a:lnTo>
                  <a:pt x="156889" y="3617450"/>
                </a:lnTo>
                <a:lnTo>
                  <a:pt x="128750" y="3582744"/>
                </a:lnTo>
                <a:lnTo>
                  <a:pt x="103048" y="3546096"/>
                </a:lnTo>
                <a:lnTo>
                  <a:pt x="79907" y="3507630"/>
                </a:lnTo>
                <a:lnTo>
                  <a:pt x="59449" y="3467470"/>
                </a:lnTo>
                <a:lnTo>
                  <a:pt x="41800" y="3425740"/>
                </a:lnTo>
                <a:lnTo>
                  <a:pt x="27082" y="3382562"/>
                </a:lnTo>
                <a:lnTo>
                  <a:pt x="15419" y="3338062"/>
                </a:lnTo>
                <a:lnTo>
                  <a:pt x="6935" y="3292362"/>
                </a:lnTo>
                <a:lnTo>
                  <a:pt x="1754" y="3245587"/>
                </a:lnTo>
                <a:lnTo>
                  <a:pt x="0" y="3197860"/>
                </a:lnTo>
                <a:lnTo>
                  <a:pt x="0" y="639572"/>
                </a:lnTo>
                <a:close/>
              </a:path>
            </a:pathLst>
          </a:custGeom>
          <a:ln w="3175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70154" y="69849"/>
            <a:ext cx="3345815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Rendicontazione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Il Conto Consuntivo: la struttura</a:t>
            </a:r>
            <a:r>
              <a:rPr sz="1600" b="0" spc="45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(5/5)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41039" y="1994407"/>
            <a:ext cx="6337300" cy="445134"/>
          </a:xfrm>
          <a:custGeom>
            <a:avLst/>
            <a:gdLst/>
            <a:ahLst/>
            <a:cxnLst/>
            <a:rect l="l" t="t" r="r" b="b"/>
            <a:pathLst>
              <a:path w="6337300" h="445135">
                <a:moveTo>
                  <a:pt x="6301613" y="0"/>
                </a:moveTo>
                <a:lnTo>
                  <a:pt x="35179" y="0"/>
                </a:lnTo>
                <a:lnTo>
                  <a:pt x="21484" y="2764"/>
                </a:lnTo>
                <a:lnTo>
                  <a:pt x="10302" y="10302"/>
                </a:lnTo>
                <a:lnTo>
                  <a:pt x="2764" y="21484"/>
                </a:lnTo>
                <a:lnTo>
                  <a:pt x="0" y="35178"/>
                </a:lnTo>
                <a:lnTo>
                  <a:pt x="0" y="409828"/>
                </a:lnTo>
                <a:lnTo>
                  <a:pt x="2764" y="423523"/>
                </a:lnTo>
                <a:lnTo>
                  <a:pt x="10302" y="434705"/>
                </a:lnTo>
                <a:lnTo>
                  <a:pt x="21484" y="442243"/>
                </a:lnTo>
                <a:lnTo>
                  <a:pt x="35179" y="445007"/>
                </a:lnTo>
                <a:lnTo>
                  <a:pt x="6301613" y="445007"/>
                </a:lnTo>
                <a:lnTo>
                  <a:pt x="6315307" y="442243"/>
                </a:lnTo>
                <a:lnTo>
                  <a:pt x="6326489" y="434705"/>
                </a:lnTo>
                <a:lnTo>
                  <a:pt x="6334027" y="423523"/>
                </a:lnTo>
                <a:lnTo>
                  <a:pt x="6336792" y="409828"/>
                </a:lnTo>
                <a:lnTo>
                  <a:pt x="6336792" y="35178"/>
                </a:lnTo>
                <a:lnTo>
                  <a:pt x="6334027" y="21484"/>
                </a:lnTo>
                <a:lnTo>
                  <a:pt x="6326489" y="10302"/>
                </a:lnTo>
                <a:lnTo>
                  <a:pt x="6315307" y="2764"/>
                </a:lnTo>
                <a:lnTo>
                  <a:pt x="6301613" y="0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15639" y="1969007"/>
            <a:ext cx="6336792" cy="4450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72639" y="2019300"/>
            <a:ext cx="342900" cy="342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92629" y="1939289"/>
            <a:ext cx="502920" cy="504825"/>
          </a:xfrm>
          <a:custGeom>
            <a:avLst/>
            <a:gdLst/>
            <a:ahLst/>
            <a:cxnLst/>
            <a:rect l="l" t="t" r="r" b="b"/>
            <a:pathLst>
              <a:path w="502919" h="504825">
                <a:moveTo>
                  <a:pt x="0" y="252222"/>
                </a:moveTo>
                <a:lnTo>
                  <a:pt x="4049" y="206879"/>
                </a:lnTo>
                <a:lnTo>
                  <a:pt x="15725" y="164205"/>
                </a:lnTo>
                <a:lnTo>
                  <a:pt x="34318" y="124911"/>
                </a:lnTo>
                <a:lnTo>
                  <a:pt x="59120" y="89710"/>
                </a:lnTo>
                <a:lnTo>
                  <a:pt x="89422" y="59312"/>
                </a:lnTo>
                <a:lnTo>
                  <a:pt x="124516" y="34431"/>
                </a:lnTo>
                <a:lnTo>
                  <a:pt x="163693" y="15777"/>
                </a:lnTo>
                <a:lnTo>
                  <a:pt x="206243" y="4062"/>
                </a:lnTo>
                <a:lnTo>
                  <a:pt x="251459" y="0"/>
                </a:lnTo>
                <a:lnTo>
                  <a:pt x="296676" y="4062"/>
                </a:lnTo>
                <a:lnTo>
                  <a:pt x="339226" y="15777"/>
                </a:lnTo>
                <a:lnTo>
                  <a:pt x="378403" y="34431"/>
                </a:lnTo>
                <a:lnTo>
                  <a:pt x="413497" y="59312"/>
                </a:lnTo>
                <a:lnTo>
                  <a:pt x="443799" y="89710"/>
                </a:lnTo>
                <a:lnTo>
                  <a:pt x="468601" y="124911"/>
                </a:lnTo>
                <a:lnTo>
                  <a:pt x="487194" y="164205"/>
                </a:lnTo>
                <a:lnTo>
                  <a:pt x="498870" y="206879"/>
                </a:lnTo>
                <a:lnTo>
                  <a:pt x="502919" y="252222"/>
                </a:lnTo>
                <a:lnTo>
                  <a:pt x="498870" y="297564"/>
                </a:lnTo>
                <a:lnTo>
                  <a:pt x="487194" y="340238"/>
                </a:lnTo>
                <a:lnTo>
                  <a:pt x="468601" y="379532"/>
                </a:lnTo>
                <a:lnTo>
                  <a:pt x="443799" y="414733"/>
                </a:lnTo>
                <a:lnTo>
                  <a:pt x="413497" y="445131"/>
                </a:lnTo>
                <a:lnTo>
                  <a:pt x="378403" y="470012"/>
                </a:lnTo>
                <a:lnTo>
                  <a:pt x="339226" y="488666"/>
                </a:lnTo>
                <a:lnTo>
                  <a:pt x="296676" y="500381"/>
                </a:lnTo>
                <a:lnTo>
                  <a:pt x="251459" y="504444"/>
                </a:lnTo>
                <a:lnTo>
                  <a:pt x="206243" y="500381"/>
                </a:lnTo>
                <a:lnTo>
                  <a:pt x="163693" y="488666"/>
                </a:lnTo>
                <a:lnTo>
                  <a:pt x="124516" y="470012"/>
                </a:lnTo>
                <a:lnTo>
                  <a:pt x="89422" y="445131"/>
                </a:lnTo>
                <a:lnTo>
                  <a:pt x="59120" y="414733"/>
                </a:lnTo>
                <a:lnTo>
                  <a:pt x="34318" y="379532"/>
                </a:lnTo>
                <a:lnTo>
                  <a:pt x="15725" y="340238"/>
                </a:lnTo>
                <a:lnTo>
                  <a:pt x="4049" y="297564"/>
                </a:lnTo>
                <a:lnTo>
                  <a:pt x="0" y="252222"/>
                </a:lnTo>
                <a:close/>
              </a:path>
            </a:pathLst>
          </a:custGeom>
          <a:ln w="2895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438905" y="2064512"/>
            <a:ext cx="43402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L'andamento della gestione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dell'Istituzione</a:t>
            </a:r>
            <a:r>
              <a:rPr sz="1400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scolastica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784348" y="2014727"/>
            <a:ext cx="152400" cy="352425"/>
          </a:xfrm>
          <a:custGeom>
            <a:avLst/>
            <a:gdLst/>
            <a:ahLst/>
            <a:cxnLst/>
            <a:rect l="l" t="t" r="r" b="b"/>
            <a:pathLst>
              <a:path w="152400" h="352425">
                <a:moveTo>
                  <a:pt x="70993" y="0"/>
                </a:moveTo>
                <a:lnTo>
                  <a:pt x="0" y="0"/>
                </a:lnTo>
                <a:lnTo>
                  <a:pt x="81406" y="176022"/>
                </a:lnTo>
                <a:lnTo>
                  <a:pt x="0" y="352044"/>
                </a:lnTo>
                <a:lnTo>
                  <a:pt x="70993" y="352044"/>
                </a:lnTo>
                <a:lnTo>
                  <a:pt x="152400" y="176022"/>
                </a:lnTo>
                <a:lnTo>
                  <a:pt x="70993" y="0"/>
                </a:lnTo>
                <a:close/>
              </a:path>
            </a:pathLst>
          </a:custGeom>
          <a:solidFill>
            <a:srgbClr val="0029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41039" y="2907283"/>
            <a:ext cx="6337300" cy="445134"/>
          </a:xfrm>
          <a:custGeom>
            <a:avLst/>
            <a:gdLst/>
            <a:ahLst/>
            <a:cxnLst/>
            <a:rect l="l" t="t" r="r" b="b"/>
            <a:pathLst>
              <a:path w="6337300" h="445135">
                <a:moveTo>
                  <a:pt x="6301613" y="0"/>
                </a:moveTo>
                <a:lnTo>
                  <a:pt x="35179" y="0"/>
                </a:lnTo>
                <a:lnTo>
                  <a:pt x="21484" y="2764"/>
                </a:lnTo>
                <a:lnTo>
                  <a:pt x="10302" y="10302"/>
                </a:lnTo>
                <a:lnTo>
                  <a:pt x="2764" y="21484"/>
                </a:lnTo>
                <a:lnTo>
                  <a:pt x="0" y="35178"/>
                </a:lnTo>
                <a:lnTo>
                  <a:pt x="0" y="409828"/>
                </a:lnTo>
                <a:lnTo>
                  <a:pt x="2764" y="423523"/>
                </a:lnTo>
                <a:lnTo>
                  <a:pt x="10302" y="434705"/>
                </a:lnTo>
                <a:lnTo>
                  <a:pt x="21484" y="442243"/>
                </a:lnTo>
                <a:lnTo>
                  <a:pt x="35179" y="445007"/>
                </a:lnTo>
                <a:lnTo>
                  <a:pt x="6301613" y="445007"/>
                </a:lnTo>
                <a:lnTo>
                  <a:pt x="6315307" y="442243"/>
                </a:lnTo>
                <a:lnTo>
                  <a:pt x="6326489" y="434705"/>
                </a:lnTo>
                <a:lnTo>
                  <a:pt x="6334027" y="423523"/>
                </a:lnTo>
                <a:lnTo>
                  <a:pt x="6336792" y="409828"/>
                </a:lnTo>
                <a:lnTo>
                  <a:pt x="6336792" y="35178"/>
                </a:lnTo>
                <a:lnTo>
                  <a:pt x="6334027" y="21484"/>
                </a:lnTo>
                <a:lnTo>
                  <a:pt x="6326489" y="10302"/>
                </a:lnTo>
                <a:lnTo>
                  <a:pt x="6315307" y="2764"/>
                </a:lnTo>
                <a:lnTo>
                  <a:pt x="6301613" y="0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15639" y="2881883"/>
            <a:ext cx="6336792" cy="4450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92629" y="2853689"/>
            <a:ext cx="502920" cy="502920"/>
          </a:xfrm>
          <a:custGeom>
            <a:avLst/>
            <a:gdLst/>
            <a:ahLst/>
            <a:cxnLst/>
            <a:rect l="l" t="t" r="r" b="b"/>
            <a:pathLst>
              <a:path w="502919" h="502920">
                <a:moveTo>
                  <a:pt x="0" y="251460"/>
                </a:moveTo>
                <a:lnTo>
                  <a:pt x="4049" y="206243"/>
                </a:lnTo>
                <a:lnTo>
                  <a:pt x="15725" y="163693"/>
                </a:lnTo>
                <a:lnTo>
                  <a:pt x="34318" y="124516"/>
                </a:lnTo>
                <a:lnTo>
                  <a:pt x="59120" y="89422"/>
                </a:lnTo>
                <a:lnTo>
                  <a:pt x="89422" y="59120"/>
                </a:lnTo>
                <a:lnTo>
                  <a:pt x="124516" y="34318"/>
                </a:lnTo>
                <a:lnTo>
                  <a:pt x="163693" y="15725"/>
                </a:lnTo>
                <a:lnTo>
                  <a:pt x="206243" y="4049"/>
                </a:lnTo>
                <a:lnTo>
                  <a:pt x="251459" y="0"/>
                </a:lnTo>
                <a:lnTo>
                  <a:pt x="296676" y="4049"/>
                </a:lnTo>
                <a:lnTo>
                  <a:pt x="339226" y="15725"/>
                </a:lnTo>
                <a:lnTo>
                  <a:pt x="378403" y="34318"/>
                </a:lnTo>
                <a:lnTo>
                  <a:pt x="413497" y="59120"/>
                </a:lnTo>
                <a:lnTo>
                  <a:pt x="443799" y="89422"/>
                </a:lnTo>
                <a:lnTo>
                  <a:pt x="468601" y="124516"/>
                </a:lnTo>
                <a:lnTo>
                  <a:pt x="487194" y="163693"/>
                </a:lnTo>
                <a:lnTo>
                  <a:pt x="498870" y="206243"/>
                </a:lnTo>
                <a:lnTo>
                  <a:pt x="502919" y="251460"/>
                </a:lnTo>
                <a:lnTo>
                  <a:pt x="498870" y="296676"/>
                </a:lnTo>
                <a:lnTo>
                  <a:pt x="487194" y="339226"/>
                </a:lnTo>
                <a:lnTo>
                  <a:pt x="468601" y="378403"/>
                </a:lnTo>
                <a:lnTo>
                  <a:pt x="443799" y="413497"/>
                </a:lnTo>
                <a:lnTo>
                  <a:pt x="413497" y="443799"/>
                </a:lnTo>
                <a:lnTo>
                  <a:pt x="378403" y="468601"/>
                </a:lnTo>
                <a:lnTo>
                  <a:pt x="339226" y="487194"/>
                </a:lnTo>
                <a:lnTo>
                  <a:pt x="296676" y="498870"/>
                </a:lnTo>
                <a:lnTo>
                  <a:pt x="251459" y="502920"/>
                </a:lnTo>
                <a:lnTo>
                  <a:pt x="206243" y="498870"/>
                </a:lnTo>
                <a:lnTo>
                  <a:pt x="163693" y="487194"/>
                </a:lnTo>
                <a:lnTo>
                  <a:pt x="124516" y="468601"/>
                </a:lnTo>
                <a:lnTo>
                  <a:pt x="89422" y="443799"/>
                </a:lnTo>
                <a:lnTo>
                  <a:pt x="59120" y="413497"/>
                </a:lnTo>
                <a:lnTo>
                  <a:pt x="34318" y="378403"/>
                </a:lnTo>
                <a:lnTo>
                  <a:pt x="15725" y="339226"/>
                </a:lnTo>
                <a:lnTo>
                  <a:pt x="4049" y="296676"/>
                </a:lnTo>
                <a:lnTo>
                  <a:pt x="0" y="251460"/>
                </a:lnTo>
                <a:close/>
              </a:path>
            </a:pathLst>
          </a:custGeom>
          <a:ln w="2895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97023" y="2958083"/>
            <a:ext cx="292607" cy="2926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438905" y="2978023"/>
            <a:ext cx="46767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I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risultati conseguiti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in relazione agli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obiettivi</a:t>
            </a:r>
            <a:r>
              <a:rPr sz="1400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programmati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784348" y="2929127"/>
            <a:ext cx="152400" cy="350520"/>
          </a:xfrm>
          <a:custGeom>
            <a:avLst/>
            <a:gdLst/>
            <a:ahLst/>
            <a:cxnLst/>
            <a:rect l="l" t="t" r="r" b="b"/>
            <a:pathLst>
              <a:path w="152400" h="350520">
                <a:moveTo>
                  <a:pt x="70993" y="0"/>
                </a:moveTo>
                <a:lnTo>
                  <a:pt x="0" y="0"/>
                </a:lnTo>
                <a:lnTo>
                  <a:pt x="81406" y="175260"/>
                </a:lnTo>
                <a:lnTo>
                  <a:pt x="0" y="350520"/>
                </a:lnTo>
                <a:lnTo>
                  <a:pt x="70993" y="350520"/>
                </a:lnTo>
                <a:lnTo>
                  <a:pt x="152400" y="175260"/>
                </a:lnTo>
                <a:lnTo>
                  <a:pt x="70993" y="0"/>
                </a:lnTo>
                <a:close/>
              </a:path>
            </a:pathLst>
          </a:custGeom>
          <a:solidFill>
            <a:srgbClr val="0029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05988" y="3791203"/>
            <a:ext cx="6335395" cy="1525905"/>
          </a:xfrm>
          <a:custGeom>
            <a:avLst/>
            <a:gdLst/>
            <a:ahLst/>
            <a:cxnLst/>
            <a:rect l="l" t="t" r="r" b="b"/>
            <a:pathLst>
              <a:path w="6335395" h="1525904">
                <a:moveTo>
                  <a:pt x="6214871" y="0"/>
                </a:moveTo>
                <a:lnTo>
                  <a:pt x="120396" y="0"/>
                </a:lnTo>
                <a:lnTo>
                  <a:pt x="73562" y="9471"/>
                </a:lnTo>
                <a:lnTo>
                  <a:pt x="35290" y="35290"/>
                </a:lnTo>
                <a:lnTo>
                  <a:pt x="9471" y="73562"/>
                </a:lnTo>
                <a:lnTo>
                  <a:pt x="0" y="120396"/>
                </a:lnTo>
                <a:lnTo>
                  <a:pt x="0" y="1405128"/>
                </a:lnTo>
                <a:lnTo>
                  <a:pt x="9471" y="1451961"/>
                </a:lnTo>
                <a:lnTo>
                  <a:pt x="35290" y="1490233"/>
                </a:lnTo>
                <a:lnTo>
                  <a:pt x="73562" y="1516052"/>
                </a:lnTo>
                <a:lnTo>
                  <a:pt x="120396" y="1525524"/>
                </a:lnTo>
                <a:lnTo>
                  <a:pt x="6214871" y="1525524"/>
                </a:lnTo>
                <a:lnTo>
                  <a:pt x="6261705" y="1516052"/>
                </a:lnTo>
                <a:lnTo>
                  <a:pt x="6299977" y="1490233"/>
                </a:lnTo>
                <a:lnTo>
                  <a:pt x="6325796" y="1451961"/>
                </a:lnTo>
                <a:lnTo>
                  <a:pt x="6335268" y="1405128"/>
                </a:lnTo>
                <a:lnTo>
                  <a:pt x="6335268" y="120396"/>
                </a:lnTo>
                <a:lnTo>
                  <a:pt x="6325796" y="73562"/>
                </a:lnTo>
                <a:lnTo>
                  <a:pt x="6299977" y="35290"/>
                </a:lnTo>
                <a:lnTo>
                  <a:pt x="6261705" y="9471"/>
                </a:lnTo>
                <a:lnTo>
                  <a:pt x="6214871" y="0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80588" y="3765803"/>
            <a:ext cx="6335268" cy="15255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74164" y="4419600"/>
            <a:ext cx="338327" cy="3413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92629" y="4339590"/>
            <a:ext cx="502920" cy="502920"/>
          </a:xfrm>
          <a:custGeom>
            <a:avLst/>
            <a:gdLst/>
            <a:ahLst/>
            <a:cxnLst/>
            <a:rect l="l" t="t" r="r" b="b"/>
            <a:pathLst>
              <a:path w="502919" h="502920">
                <a:moveTo>
                  <a:pt x="0" y="251460"/>
                </a:moveTo>
                <a:lnTo>
                  <a:pt x="4049" y="206243"/>
                </a:lnTo>
                <a:lnTo>
                  <a:pt x="15725" y="163693"/>
                </a:lnTo>
                <a:lnTo>
                  <a:pt x="34318" y="124516"/>
                </a:lnTo>
                <a:lnTo>
                  <a:pt x="59120" y="89422"/>
                </a:lnTo>
                <a:lnTo>
                  <a:pt x="89422" y="59120"/>
                </a:lnTo>
                <a:lnTo>
                  <a:pt x="124516" y="34318"/>
                </a:lnTo>
                <a:lnTo>
                  <a:pt x="163693" y="15725"/>
                </a:lnTo>
                <a:lnTo>
                  <a:pt x="206243" y="4049"/>
                </a:lnTo>
                <a:lnTo>
                  <a:pt x="251459" y="0"/>
                </a:lnTo>
                <a:lnTo>
                  <a:pt x="296676" y="4049"/>
                </a:lnTo>
                <a:lnTo>
                  <a:pt x="339226" y="15725"/>
                </a:lnTo>
                <a:lnTo>
                  <a:pt x="378403" y="34318"/>
                </a:lnTo>
                <a:lnTo>
                  <a:pt x="413497" y="59120"/>
                </a:lnTo>
                <a:lnTo>
                  <a:pt x="443799" y="89422"/>
                </a:lnTo>
                <a:lnTo>
                  <a:pt x="468601" y="124516"/>
                </a:lnTo>
                <a:lnTo>
                  <a:pt x="487194" y="163693"/>
                </a:lnTo>
                <a:lnTo>
                  <a:pt x="498870" y="206243"/>
                </a:lnTo>
                <a:lnTo>
                  <a:pt x="502919" y="251460"/>
                </a:lnTo>
                <a:lnTo>
                  <a:pt x="498870" y="296676"/>
                </a:lnTo>
                <a:lnTo>
                  <a:pt x="487194" y="339226"/>
                </a:lnTo>
                <a:lnTo>
                  <a:pt x="468601" y="378403"/>
                </a:lnTo>
                <a:lnTo>
                  <a:pt x="443799" y="413497"/>
                </a:lnTo>
                <a:lnTo>
                  <a:pt x="413497" y="443799"/>
                </a:lnTo>
                <a:lnTo>
                  <a:pt x="378403" y="468601"/>
                </a:lnTo>
                <a:lnTo>
                  <a:pt x="339226" y="487194"/>
                </a:lnTo>
                <a:lnTo>
                  <a:pt x="296676" y="498870"/>
                </a:lnTo>
                <a:lnTo>
                  <a:pt x="251459" y="502920"/>
                </a:lnTo>
                <a:lnTo>
                  <a:pt x="206243" y="498870"/>
                </a:lnTo>
                <a:lnTo>
                  <a:pt x="163693" y="487194"/>
                </a:lnTo>
                <a:lnTo>
                  <a:pt x="124516" y="468601"/>
                </a:lnTo>
                <a:lnTo>
                  <a:pt x="89422" y="443799"/>
                </a:lnTo>
                <a:lnTo>
                  <a:pt x="59120" y="413497"/>
                </a:lnTo>
                <a:lnTo>
                  <a:pt x="34318" y="378403"/>
                </a:lnTo>
                <a:lnTo>
                  <a:pt x="15725" y="339226"/>
                </a:lnTo>
                <a:lnTo>
                  <a:pt x="4049" y="296676"/>
                </a:lnTo>
                <a:lnTo>
                  <a:pt x="0" y="251460"/>
                </a:lnTo>
                <a:close/>
              </a:path>
            </a:pathLst>
          </a:custGeom>
          <a:ln w="28956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438905" y="3923512"/>
            <a:ext cx="5889625" cy="113538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Le finalità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 le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voci di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spesa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cui sono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stati</a:t>
            </a:r>
            <a:r>
              <a:rPr sz="1400" b="1" spc="-1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destinati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I fondi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eventualmente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acquisiti con il contributo volontario delle</a:t>
            </a:r>
            <a:r>
              <a:rPr sz="1400" i="1" spc="-25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famiglie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I fondi derivanti da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erogazioni</a:t>
            </a:r>
            <a:r>
              <a:rPr sz="1400" i="1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liberali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I fondi derivanti da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donazioni,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legati ed</a:t>
            </a:r>
            <a:r>
              <a:rPr sz="1400" i="1" spc="-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eredità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784348" y="4415028"/>
            <a:ext cx="152400" cy="350520"/>
          </a:xfrm>
          <a:custGeom>
            <a:avLst/>
            <a:gdLst/>
            <a:ahLst/>
            <a:cxnLst/>
            <a:rect l="l" t="t" r="r" b="b"/>
            <a:pathLst>
              <a:path w="152400" h="350520">
                <a:moveTo>
                  <a:pt x="70993" y="0"/>
                </a:moveTo>
                <a:lnTo>
                  <a:pt x="0" y="0"/>
                </a:lnTo>
                <a:lnTo>
                  <a:pt x="81406" y="175260"/>
                </a:lnTo>
                <a:lnTo>
                  <a:pt x="0" y="350520"/>
                </a:lnTo>
                <a:lnTo>
                  <a:pt x="70993" y="350520"/>
                </a:lnTo>
                <a:lnTo>
                  <a:pt x="152400" y="175260"/>
                </a:lnTo>
                <a:lnTo>
                  <a:pt x="70993" y="0"/>
                </a:lnTo>
                <a:close/>
              </a:path>
            </a:pathLst>
          </a:custGeom>
          <a:solidFill>
            <a:srgbClr val="0029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14019" y="869696"/>
            <a:ext cx="85813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Conto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Consuntivo è corredato, inoltre, da una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relazione illustrativa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nella quale sono</a:t>
            </a:r>
            <a:r>
              <a:rPr sz="1600" spc="3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indicati: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232621" y="204891"/>
            <a:ext cx="1131130" cy="2812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44790" y="217066"/>
            <a:ext cx="1086485" cy="236854"/>
          </a:xfrm>
          <a:custGeom>
            <a:avLst/>
            <a:gdLst/>
            <a:ahLst/>
            <a:cxnLst/>
            <a:rect l="l" t="t" r="r" b="b"/>
            <a:pathLst>
              <a:path w="1086484" h="236854">
                <a:moveTo>
                  <a:pt x="967719" y="0"/>
                </a:moveTo>
                <a:lnTo>
                  <a:pt x="0" y="0"/>
                </a:lnTo>
                <a:lnTo>
                  <a:pt x="0" y="236554"/>
                </a:lnTo>
                <a:lnTo>
                  <a:pt x="967719" y="236554"/>
                </a:lnTo>
                <a:lnTo>
                  <a:pt x="1085932" y="118276"/>
                </a:lnTo>
                <a:lnTo>
                  <a:pt x="9677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244790" y="217066"/>
            <a:ext cx="1086485" cy="236854"/>
          </a:xfrm>
          <a:custGeom>
            <a:avLst/>
            <a:gdLst/>
            <a:ahLst/>
            <a:cxnLst/>
            <a:rect l="l" t="t" r="r" b="b"/>
            <a:pathLst>
              <a:path w="1086484" h="236854">
                <a:moveTo>
                  <a:pt x="0" y="0"/>
                </a:moveTo>
                <a:lnTo>
                  <a:pt x="967719" y="0"/>
                </a:lnTo>
                <a:lnTo>
                  <a:pt x="1085932" y="118276"/>
                </a:lnTo>
                <a:lnTo>
                  <a:pt x="967719" y="236554"/>
                </a:lnTo>
                <a:lnTo>
                  <a:pt x="0" y="236554"/>
                </a:lnTo>
                <a:lnTo>
                  <a:pt x="0" y="0"/>
                </a:lnTo>
                <a:close/>
              </a:path>
            </a:pathLst>
          </a:custGeom>
          <a:ln w="463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470369" y="279854"/>
            <a:ext cx="57531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Programmazione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269298" y="204891"/>
            <a:ext cx="1135766" cy="28126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284943" y="217066"/>
            <a:ext cx="1087120" cy="236854"/>
          </a:xfrm>
          <a:custGeom>
            <a:avLst/>
            <a:gdLst/>
            <a:ahLst/>
            <a:cxnLst/>
            <a:rect l="l" t="t" r="r" b="b"/>
            <a:pathLst>
              <a:path w="1087120" h="236854">
                <a:moveTo>
                  <a:pt x="968299" y="0"/>
                </a:moveTo>
                <a:lnTo>
                  <a:pt x="0" y="0"/>
                </a:lnTo>
                <a:lnTo>
                  <a:pt x="118212" y="118276"/>
                </a:lnTo>
                <a:lnTo>
                  <a:pt x="0" y="236554"/>
                </a:lnTo>
                <a:lnTo>
                  <a:pt x="968299" y="236554"/>
                </a:lnTo>
                <a:lnTo>
                  <a:pt x="1086511" y="118276"/>
                </a:lnTo>
                <a:lnTo>
                  <a:pt x="9682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284943" y="217066"/>
            <a:ext cx="1087120" cy="236854"/>
          </a:xfrm>
          <a:custGeom>
            <a:avLst/>
            <a:gdLst/>
            <a:ahLst/>
            <a:cxnLst/>
            <a:rect l="l" t="t" r="r" b="b"/>
            <a:pathLst>
              <a:path w="1087120" h="236854">
                <a:moveTo>
                  <a:pt x="0" y="0"/>
                </a:moveTo>
                <a:lnTo>
                  <a:pt x="968299" y="0"/>
                </a:lnTo>
                <a:lnTo>
                  <a:pt x="1086511" y="118276"/>
                </a:lnTo>
                <a:lnTo>
                  <a:pt x="968299" y="236554"/>
                </a:lnTo>
                <a:lnTo>
                  <a:pt x="0" y="236554"/>
                </a:lnTo>
                <a:lnTo>
                  <a:pt x="118212" y="118276"/>
                </a:lnTo>
                <a:lnTo>
                  <a:pt x="0" y="0"/>
                </a:lnTo>
                <a:close/>
              </a:path>
            </a:pathLst>
          </a:custGeom>
          <a:ln w="463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7670920" y="279854"/>
            <a:ext cx="31559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BEBEBE"/>
                </a:solidFill>
                <a:latin typeface="Arial"/>
                <a:cs typeface="Arial"/>
              </a:rPr>
              <a:t>Ge</a:t>
            </a:r>
            <a:r>
              <a:rPr sz="500" b="1" spc="10" dirty="0">
                <a:solidFill>
                  <a:srgbClr val="BEBEBE"/>
                </a:solidFill>
                <a:latin typeface="Arial"/>
                <a:cs typeface="Arial"/>
              </a:rPr>
              <a:t>sti</a:t>
            </a: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310610" y="204891"/>
            <a:ext cx="1135187" cy="28126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326256" y="217066"/>
            <a:ext cx="1086485" cy="236854"/>
          </a:xfrm>
          <a:custGeom>
            <a:avLst/>
            <a:gdLst/>
            <a:ahLst/>
            <a:cxnLst/>
            <a:rect l="l" t="t" r="r" b="b"/>
            <a:pathLst>
              <a:path w="1086484" h="236854">
                <a:moveTo>
                  <a:pt x="967719" y="0"/>
                </a:moveTo>
                <a:lnTo>
                  <a:pt x="0" y="0"/>
                </a:lnTo>
                <a:lnTo>
                  <a:pt x="118212" y="118276"/>
                </a:lnTo>
                <a:lnTo>
                  <a:pt x="0" y="236554"/>
                </a:lnTo>
                <a:lnTo>
                  <a:pt x="967719" y="236554"/>
                </a:lnTo>
                <a:lnTo>
                  <a:pt x="1085932" y="118276"/>
                </a:lnTo>
                <a:lnTo>
                  <a:pt x="9677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326256" y="217066"/>
            <a:ext cx="1086485" cy="236854"/>
          </a:xfrm>
          <a:custGeom>
            <a:avLst/>
            <a:gdLst/>
            <a:ahLst/>
            <a:cxnLst/>
            <a:rect l="l" t="t" r="r" b="b"/>
            <a:pathLst>
              <a:path w="1086484" h="236854">
                <a:moveTo>
                  <a:pt x="0" y="0"/>
                </a:moveTo>
                <a:lnTo>
                  <a:pt x="967719" y="0"/>
                </a:lnTo>
                <a:lnTo>
                  <a:pt x="1085932" y="118276"/>
                </a:lnTo>
                <a:lnTo>
                  <a:pt x="967719" y="236554"/>
                </a:lnTo>
                <a:lnTo>
                  <a:pt x="0" y="236554"/>
                </a:lnTo>
                <a:lnTo>
                  <a:pt x="118212" y="118276"/>
                </a:lnTo>
                <a:lnTo>
                  <a:pt x="0" y="0"/>
                </a:lnTo>
                <a:close/>
              </a:path>
            </a:pathLst>
          </a:custGeom>
          <a:ln w="463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8586971" y="279854"/>
            <a:ext cx="56642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500" b="1" spc="15" dirty="0">
                <a:solidFill>
                  <a:srgbClr val="001F5F"/>
                </a:solidFill>
                <a:latin typeface="Arial"/>
                <a:cs typeface="Arial"/>
              </a:rPr>
              <a:t>end</a:t>
            </a:r>
            <a:r>
              <a:rPr sz="500" b="1" spc="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500" b="1" spc="15" dirty="0">
                <a:solidFill>
                  <a:srgbClr val="001F5F"/>
                </a:solidFill>
                <a:latin typeface="Arial"/>
                <a:cs typeface="Arial"/>
              </a:rPr>
              <a:t>contaz</a:t>
            </a:r>
            <a:r>
              <a:rPr sz="500" b="1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500" b="1" spc="15" dirty="0">
                <a:solidFill>
                  <a:srgbClr val="001F5F"/>
                </a:solidFill>
                <a:latin typeface="Arial"/>
                <a:cs typeface="Arial"/>
              </a:rPr>
              <a:t>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216394" y="161407"/>
            <a:ext cx="106046" cy="10551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6241709" y="167491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4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8262273" y="193294"/>
            <a:ext cx="1194435" cy="285750"/>
          </a:xfrm>
          <a:custGeom>
            <a:avLst/>
            <a:gdLst/>
            <a:ahLst/>
            <a:cxnLst/>
            <a:rect l="l" t="t" r="r" b="b"/>
            <a:pathLst>
              <a:path w="1194434" h="285750">
                <a:moveTo>
                  <a:pt x="25207" y="260023"/>
                </a:moveTo>
                <a:lnTo>
                  <a:pt x="0" y="285257"/>
                </a:lnTo>
                <a:lnTo>
                  <a:pt x="23951" y="285257"/>
                </a:lnTo>
                <a:lnTo>
                  <a:pt x="23951" y="283643"/>
                </a:lnTo>
                <a:lnTo>
                  <a:pt x="17191" y="283643"/>
                </a:lnTo>
                <a:lnTo>
                  <a:pt x="13279" y="274241"/>
                </a:lnTo>
                <a:lnTo>
                  <a:pt x="26569" y="274241"/>
                </a:lnTo>
                <a:lnTo>
                  <a:pt x="32981" y="267812"/>
                </a:lnTo>
                <a:lnTo>
                  <a:pt x="25207" y="260023"/>
                </a:lnTo>
                <a:close/>
              </a:path>
              <a:path w="1194434" h="285750">
                <a:moveTo>
                  <a:pt x="67991" y="274241"/>
                </a:moveTo>
                <a:lnTo>
                  <a:pt x="34961" y="274241"/>
                </a:lnTo>
                <a:lnTo>
                  <a:pt x="34961" y="285257"/>
                </a:lnTo>
                <a:lnTo>
                  <a:pt x="67991" y="285257"/>
                </a:lnTo>
                <a:lnTo>
                  <a:pt x="67991" y="274241"/>
                </a:lnTo>
                <a:close/>
              </a:path>
              <a:path w="1194434" h="285750">
                <a:moveTo>
                  <a:pt x="112031" y="274241"/>
                </a:moveTo>
                <a:lnTo>
                  <a:pt x="79001" y="274241"/>
                </a:lnTo>
                <a:lnTo>
                  <a:pt x="79001" y="285257"/>
                </a:lnTo>
                <a:lnTo>
                  <a:pt x="112031" y="285257"/>
                </a:lnTo>
                <a:lnTo>
                  <a:pt x="112031" y="274241"/>
                </a:lnTo>
                <a:close/>
              </a:path>
              <a:path w="1194434" h="285750">
                <a:moveTo>
                  <a:pt x="156071" y="274241"/>
                </a:moveTo>
                <a:lnTo>
                  <a:pt x="123041" y="274241"/>
                </a:lnTo>
                <a:lnTo>
                  <a:pt x="123041" y="285257"/>
                </a:lnTo>
                <a:lnTo>
                  <a:pt x="156071" y="285257"/>
                </a:lnTo>
                <a:lnTo>
                  <a:pt x="156071" y="274241"/>
                </a:lnTo>
                <a:close/>
              </a:path>
              <a:path w="1194434" h="285750">
                <a:moveTo>
                  <a:pt x="23951" y="274241"/>
                </a:moveTo>
                <a:lnTo>
                  <a:pt x="13279" y="274241"/>
                </a:lnTo>
                <a:lnTo>
                  <a:pt x="17191" y="283643"/>
                </a:lnTo>
                <a:lnTo>
                  <a:pt x="23951" y="276866"/>
                </a:lnTo>
                <a:lnTo>
                  <a:pt x="23951" y="274241"/>
                </a:lnTo>
                <a:close/>
              </a:path>
              <a:path w="1194434" h="285750">
                <a:moveTo>
                  <a:pt x="23951" y="276866"/>
                </a:moveTo>
                <a:lnTo>
                  <a:pt x="17191" y="283643"/>
                </a:lnTo>
                <a:lnTo>
                  <a:pt x="23951" y="283643"/>
                </a:lnTo>
                <a:lnTo>
                  <a:pt x="23951" y="276866"/>
                </a:lnTo>
                <a:close/>
              </a:path>
              <a:path w="1194434" h="285750">
                <a:moveTo>
                  <a:pt x="26569" y="274241"/>
                </a:moveTo>
                <a:lnTo>
                  <a:pt x="23951" y="274241"/>
                </a:lnTo>
                <a:lnTo>
                  <a:pt x="23951" y="276866"/>
                </a:lnTo>
                <a:lnTo>
                  <a:pt x="26569" y="274241"/>
                </a:lnTo>
                <a:close/>
              </a:path>
              <a:path w="1194434" h="285750">
                <a:moveTo>
                  <a:pt x="56353" y="228866"/>
                </a:moveTo>
                <a:lnTo>
                  <a:pt x="32981" y="252233"/>
                </a:lnTo>
                <a:lnTo>
                  <a:pt x="40756" y="260023"/>
                </a:lnTo>
                <a:lnTo>
                  <a:pt x="64128" y="236655"/>
                </a:lnTo>
                <a:lnTo>
                  <a:pt x="56353" y="228866"/>
                </a:lnTo>
                <a:close/>
              </a:path>
              <a:path w="1194434" h="285750">
                <a:moveTo>
                  <a:pt x="87500" y="197708"/>
                </a:moveTo>
                <a:lnTo>
                  <a:pt x="64128" y="221073"/>
                </a:lnTo>
                <a:lnTo>
                  <a:pt x="71902" y="228866"/>
                </a:lnTo>
                <a:lnTo>
                  <a:pt x="95274" y="205496"/>
                </a:lnTo>
                <a:lnTo>
                  <a:pt x="87500" y="197708"/>
                </a:lnTo>
                <a:close/>
              </a:path>
              <a:path w="1194434" h="285750">
                <a:moveTo>
                  <a:pt x="118647" y="166549"/>
                </a:moveTo>
                <a:lnTo>
                  <a:pt x="95274" y="189919"/>
                </a:lnTo>
                <a:lnTo>
                  <a:pt x="103049" y="197708"/>
                </a:lnTo>
                <a:lnTo>
                  <a:pt x="126421" y="174337"/>
                </a:lnTo>
                <a:lnTo>
                  <a:pt x="118647" y="166549"/>
                </a:lnTo>
                <a:close/>
              </a:path>
              <a:path w="1194434" h="285750">
                <a:moveTo>
                  <a:pt x="142526" y="142628"/>
                </a:moveTo>
                <a:lnTo>
                  <a:pt x="126421" y="158760"/>
                </a:lnTo>
                <a:lnTo>
                  <a:pt x="134196" y="166549"/>
                </a:lnTo>
                <a:lnTo>
                  <a:pt x="154236" y="146522"/>
                </a:lnTo>
                <a:lnTo>
                  <a:pt x="146413" y="146522"/>
                </a:lnTo>
                <a:lnTo>
                  <a:pt x="142526" y="142628"/>
                </a:lnTo>
                <a:close/>
              </a:path>
              <a:path w="1194434" h="285750">
                <a:moveTo>
                  <a:pt x="146413" y="138733"/>
                </a:moveTo>
                <a:lnTo>
                  <a:pt x="142526" y="142628"/>
                </a:lnTo>
                <a:lnTo>
                  <a:pt x="146413" y="146522"/>
                </a:lnTo>
                <a:lnTo>
                  <a:pt x="150324" y="142628"/>
                </a:lnTo>
                <a:lnTo>
                  <a:pt x="146413" y="138733"/>
                </a:lnTo>
                <a:close/>
              </a:path>
              <a:path w="1194434" h="285750">
                <a:moveTo>
                  <a:pt x="150324" y="142628"/>
                </a:moveTo>
                <a:lnTo>
                  <a:pt x="146413" y="146522"/>
                </a:lnTo>
                <a:lnTo>
                  <a:pt x="154236" y="146522"/>
                </a:lnTo>
                <a:lnTo>
                  <a:pt x="150324" y="142628"/>
                </a:lnTo>
                <a:close/>
              </a:path>
              <a:path w="1194434" h="285750">
                <a:moveTo>
                  <a:pt x="154236" y="138733"/>
                </a:moveTo>
                <a:lnTo>
                  <a:pt x="146413" y="138733"/>
                </a:lnTo>
                <a:lnTo>
                  <a:pt x="150324" y="142628"/>
                </a:lnTo>
                <a:lnTo>
                  <a:pt x="154236" y="138733"/>
                </a:lnTo>
                <a:close/>
              </a:path>
              <a:path w="1194434" h="285750">
                <a:moveTo>
                  <a:pt x="130864" y="115368"/>
                </a:moveTo>
                <a:lnTo>
                  <a:pt x="123089" y="123156"/>
                </a:lnTo>
                <a:lnTo>
                  <a:pt x="142526" y="142628"/>
                </a:lnTo>
                <a:lnTo>
                  <a:pt x="146413" y="138733"/>
                </a:lnTo>
                <a:lnTo>
                  <a:pt x="154236" y="138733"/>
                </a:lnTo>
                <a:lnTo>
                  <a:pt x="130864" y="115368"/>
                </a:lnTo>
                <a:close/>
              </a:path>
              <a:path w="1194434" h="285750">
                <a:moveTo>
                  <a:pt x="99717" y="84209"/>
                </a:moveTo>
                <a:lnTo>
                  <a:pt x="91943" y="91998"/>
                </a:lnTo>
                <a:lnTo>
                  <a:pt x="115266" y="115368"/>
                </a:lnTo>
                <a:lnTo>
                  <a:pt x="123089" y="107575"/>
                </a:lnTo>
                <a:lnTo>
                  <a:pt x="99717" y="84209"/>
                </a:lnTo>
                <a:close/>
              </a:path>
              <a:path w="1194434" h="285750">
                <a:moveTo>
                  <a:pt x="68570" y="53050"/>
                </a:moveTo>
                <a:lnTo>
                  <a:pt x="60796" y="60839"/>
                </a:lnTo>
                <a:lnTo>
                  <a:pt x="84168" y="84209"/>
                </a:lnTo>
                <a:lnTo>
                  <a:pt x="91943" y="76421"/>
                </a:lnTo>
                <a:lnTo>
                  <a:pt x="68570" y="53050"/>
                </a:lnTo>
                <a:close/>
              </a:path>
              <a:path w="1194434" h="285750">
                <a:moveTo>
                  <a:pt x="37424" y="21891"/>
                </a:moveTo>
                <a:lnTo>
                  <a:pt x="29649" y="29680"/>
                </a:lnTo>
                <a:lnTo>
                  <a:pt x="53021" y="53050"/>
                </a:lnTo>
                <a:lnTo>
                  <a:pt x="60796" y="45262"/>
                </a:lnTo>
                <a:lnTo>
                  <a:pt x="37424" y="21891"/>
                </a:lnTo>
                <a:close/>
              </a:path>
              <a:path w="1194434" h="285750">
                <a:moveTo>
                  <a:pt x="28635" y="0"/>
                </a:moveTo>
                <a:lnTo>
                  <a:pt x="0" y="0"/>
                </a:lnTo>
                <a:lnTo>
                  <a:pt x="21875" y="21891"/>
                </a:lnTo>
                <a:lnTo>
                  <a:pt x="29649" y="14103"/>
                </a:lnTo>
                <a:lnTo>
                  <a:pt x="26569" y="11015"/>
                </a:lnTo>
                <a:lnTo>
                  <a:pt x="13279" y="11015"/>
                </a:lnTo>
                <a:lnTo>
                  <a:pt x="17191" y="1613"/>
                </a:lnTo>
                <a:lnTo>
                  <a:pt x="28635" y="1613"/>
                </a:lnTo>
                <a:lnTo>
                  <a:pt x="28635" y="0"/>
                </a:lnTo>
                <a:close/>
              </a:path>
              <a:path w="1194434" h="285750">
                <a:moveTo>
                  <a:pt x="17191" y="1613"/>
                </a:moveTo>
                <a:lnTo>
                  <a:pt x="13279" y="11015"/>
                </a:lnTo>
                <a:lnTo>
                  <a:pt x="26569" y="11015"/>
                </a:lnTo>
                <a:lnTo>
                  <a:pt x="17191" y="1613"/>
                </a:lnTo>
                <a:close/>
              </a:path>
              <a:path w="1194434" h="285750">
                <a:moveTo>
                  <a:pt x="28635" y="1613"/>
                </a:moveTo>
                <a:lnTo>
                  <a:pt x="17191" y="1613"/>
                </a:lnTo>
                <a:lnTo>
                  <a:pt x="26569" y="11015"/>
                </a:lnTo>
                <a:lnTo>
                  <a:pt x="28635" y="11015"/>
                </a:lnTo>
                <a:lnTo>
                  <a:pt x="28635" y="1613"/>
                </a:lnTo>
                <a:close/>
              </a:path>
              <a:path w="1194434" h="285750">
                <a:moveTo>
                  <a:pt x="72675" y="0"/>
                </a:moveTo>
                <a:lnTo>
                  <a:pt x="39645" y="0"/>
                </a:lnTo>
                <a:lnTo>
                  <a:pt x="39645" y="11015"/>
                </a:lnTo>
                <a:lnTo>
                  <a:pt x="72675" y="11015"/>
                </a:lnTo>
                <a:lnTo>
                  <a:pt x="72675" y="0"/>
                </a:lnTo>
                <a:close/>
              </a:path>
              <a:path w="1194434" h="285750">
                <a:moveTo>
                  <a:pt x="116715" y="0"/>
                </a:moveTo>
                <a:lnTo>
                  <a:pt x="83685" y="0"/>
                </a:lnTo>
                <a:lnTo>
                  <a:pt x="83685" y="11015"/>
                </a:lnTo>
                <a:lnTo>
                  <a:pt x="116715" y="11015"/>
                </a:lnTo>
                <a:lnTo>
                  <a:pt x="116715" y="0"/>
                </a:lnTo>
                <a:close/>
              </a:path>
              <a:path w="1194434" h="285750">
                <a:moveTo>
                  <a:pt x="160755" y="0"/>
                </a:moveTo>
                <a:lnTo>
                  <a:pt x="127725" y="0"/>
                </a:lnTo>
                <a:lnTo>
                  <a:pt x="127725" y="11015"/>
                </a:lnTo>
                <a:lnTo>
                  <a:pt x="160755" y="11015"/>
                </a:lnTo>
                <a:lnTo>
                  <a:pt x="160755" y="0"/>
                </a:lnTo>
                <a:close/>
              </a:path>
              <a:path w="1194434" h="285750">
                <a:moveTo>
                  <a:pt x="204795" y="0"/>
                </a:moveTo>
                <a:lnTo>
                  <a:pt x="171765" y="0"/>
                </a:lnTo>
                <a:lnTo>
                  <a:pt x="171765" y="11015"/>
                </a:lnTo>
                <a:lnTo>
                  <a:pt x="204795" y="11015"/>
                </a:lnTo>
                <a:lnTo>
                  <a:pt x="204795" y="0"/>
                </a:lnTo>
                <a:close/>
              </a:path>
              <a:path w="1194434" h="285750">
                <a:moveTo>
                  <a:pt x="248835" y="0"/>
                </a:moveTo>
                <a:lnTo>
                  <a:pt x="215805" y="0"/>
                </a:lnTo>
                <a:lnTo>
                  <a:pt x="215805" y="11015"/>
                </a:lnTo>
                <a:lnTo>
                  <a:pt x="248835" y="11015"/>
                </a:lnTo>
                <a:lnTo>
                  <a:pt x="248835" y="0"/>
                </a:lnTo>
                <a:close/>
              </a:path>
              <a:path w="1194434" h="285750">
                <a:moveTo>
                  <a:pt x="292875" y="0"/>
                </a:moveTo>
                <a:lnTo>
                  <a:pt x="259845" y="0"/>
                </a:lnTo>
                <a:lnTo>
                  <a:pt x="259845" y="11015"/>
                </a:lnTo>
                <a:lnTo>
                  <a:pt x="292875" y="11015"/>
                </a:lnTo>
                <a:lnTo>
                  <a:pt x="292875" y="0"/>
                </a:lnTo>
                <a:close/>
              </a:path>
              <a:path w="1194434" h="285750">
                <a:moveTo>
                  <a:pt x="336915" y="0"/>
                </a:moveTo>
                <a:lnTo>
                  <a:pt x="303885" y="0"/>
                </a:lnTo>
                <a:lnTo>
                  <a:pt x="303885" y="11015"/>
                </a:lnTo>
                <a:lnTo>
                  <a:pt x="336915" y="11015"/>
                </a:lnTo>
                <a:lnTo>
                  <a:pt x="336915" y="0"/>
                </a:lnTo>
                <a:close/>
              </a:path>
              <a:path w="1194434" h="285750">
                <a:moveTo>
                  <a:pt x="380955" y="0"/>
                </a:moveTo>
                <a:lnTo>
                  <a:pt x="347925" y="0"/>
                </a:lnTo>
                <a:lnTo>
                  <a:pt x="347925" y="11015"/>
                </a:lnTo>
                <a:lnTo>
                  <a:pt x="380955" y="11015"/>
                </a:lnTo>
                <a:lnTo>
                  <a:pt x="380955" y="0"/>
                </a:lnTo>
                <a:close/>
              </a:path>
              <a:path w="1194434" h="285750">
                <a:moveTo>
                  <a:pt x="424995" y="0"/>
                </a:moveTo>
                <a:lnTo>
                  <a:pt x="391965" y="0"/>
                </a:lnTo>
                <a:lnTo>
                  <a:pt x="391965" y="11015"/>
                </a:lnTo>
                <a:lnTo>
                  <a:pt x="424995" y="11015"/>
                </a:lnTo>
                <a:lnTo>
                  <a:pt x="424995" y="0"/>
                </a:lnTo>
                <a:close/>
              </a:path>
              <a:path w="1194434" h="285750">
                <a:moveTo>
                  <a:pt x="469034" y="0"/>
                </a:moveTo>
                <a:lnTo>
                  <a:pt x="436004" y="0"/>
                </a:lnTo>
                <a:lnTo>
                  <a:pt x="436004" y="11015"/>
                </a:lnTo>
                <a:lnTo>
                  <a:pt x="469034" y="11015"/>
                </a:lnTo>
                <a:lnTo>
                  <a:pt x="469034" y="0"/>
                </a:lnTo>
                <a:close/>
              </a:path>
              <a:path w="1194434" h="285750">
                <a:moveTo>
                  <a:pt x="513074" y="0"/>
                </a:moveTo>
                <a:lnTo>
                  <a:pt x="480044" y="0"/>
                </a:lnTo>
                <a:lnTo>
                  <a:pt x="480044" y="11015"/>
                </a:lnTo>
                <a:lnTo>
                  <a:pt x="513074" y="11015"/>
                </a:lnTo>
                <a:lnTo>
                  <a:pt x="513074" y="0"/>
                </a:lnTo>
                <a:close/>
              </a:path>
              <a:path w="1194434" h="285750">
                <a:moveTo>
                  <a:pt x="557114" y="0"/>
                </a:moveTo>
                <a:lnTo>
                  <a:pt x="524084" y="0"/>
                </a:lnTo>
                <a:lnTo>
                  <a:pt x="524084" y="11015"/>
                </a:lnTo>
                <a:lnTo>
                  <a:pt x="557114" y="11015"/>
                </a:lnTo>
                <a:lnTo>
                  <a:pt x="557114" y="0"/>
                </a:lnTo>
                <a:close/>
              </a:path>
              <a:path w="1194434" h="285750">
                <a:moveTo>
                  <a:pt x="601154" y="0"/>
                </a:moveTo>
                <a:lnTo>
                  <a:pt x="568124" y="0"/>
                </a:lnTo>
                <a:lnTo>
                  <a:pt x="568124" y="11015"/>
                </a:lnTo>
                <a:lnTo>
                  <a:pt x="601154" y="11015"/>
                </a:lnTo>
                <a:lnTo>
                  <a:pt x="601154" y="0"/>
                </a:lnTo>
                <a:close/>
              </a:path>
              <a:path w="1194434" h="285750">
                <a:moveTo>
                  <a:pt x="645194" y="0"/>
                </a:moveTo>
                <a:lnTo>
                  <a:pt x="612164" y="0"/>
                </a:lnTo>
                <a:lnTo>
                  <a:pt x="612164" y="11015"/>
                </a:lnTo>
                <a:lnTo>
                  <a:pt x="645194" y="11015"/>
                </a:lnTo>
                <a:lnTo>
                  <a:pt x="645194" y="0"/>
                </a:lnTo>
                <a:close/>
              </a:path>
              <a:path w="1194434" h="285750">
                <a:moveTo>
                  <a:pt x="689234" y="0"/>
                </a:moveTo>
                <a:lnTo>
                  <a:pt x="656204" y="0"/>
                </a:lnTo>
                <a:lnTo>
                  <a:pt x="656204" y="11015"/>
                </a:lnTo>
                <a:lnTo>
                  <a:pt x="689234" y="11015"/>
                </a:lnTo>
                <a:lnTo>
                  <a:pt x="689234" y="0"/>
                </a:lnTo>
                <a:close/>
              </a:path>
              <a:path w="1194434" h="285750">
                <a:moveTo>
                  <a:pt x="733274" y="0"/>
                </a:moveTo>
                <a:lnTo>
                  <a:pt x="700244" y="0"/>
                </a:lnTo>
                <a:lnTo>
                  <a:pt x="700244" y="11015"/>
                </a:lnTo>
                <a:lnTo>
                  <a:pt x="733274" y="11015"/>
                </a:lnTo>
                <a:lnTo>
                  <a:pt x="733274" y="0"/>
                </a:lnTo>
                <a:close/>
              </a:path>
              <a:path w="1194434" h="285750">
                <a:moveTo>
                  <a:pt x="777314" y="0"/>
                </a:moveTo>
                <a:lnTo>
                  <a:pt x="744284" y="0"/>
                </a:lnTo>
                <a:lnTo>
                  <a:pt x="744284" y="11015"/>
                </a:lnTo>
                <a:lnTo>
                  <a:pt x="777314" y="11015"/>
                </a:lnTo>
                <a:lnTo>
                  <a:pt x="777314" y="0"/>
                </a:lnTo>
                <a:close/>
              </a:path>
              <a:path w="1194434" h="285750">
                <a:moveTo>
                  <a:pt x="821354" y="0"/>
                </a:moveTo>
                <a:lnTo>
                  <a:pt x="788324" y="0"/>
                </a:lnTo>
                <a:lnTo>
                  <a:pt x="788324" y="11015"/>
                </a:lnTo>
                <a:lnTo>
                  <a:pt x="821354" y="11015"/>
                </a:lnTo>
                <a:lnTo>
                  <a:pt x="821354" y="0"/>
                </a:lnTo>
                <a:close/>
              </a:path>
              <a:path w="1194434" h="285750">
                <a:moveTo>
                  <a:pt x="865394" y="0"/>
                </a:moveTo>
                <a:lnTo>
                  <a:pt x="832364" y="0"/>
                </a:lnTo>
                <a:lnTo>
                  <a:pt x="832364" y="11015"/>
                </a:lnTo>
                <a:lnTo>
                  <a:pt x="865394" y="11015"/>
                </a:lnTo>
                <a:lnTo>
                  <a:pt x="865394" y="0"/>
                </a:lnTo>
                <a:close/>
              </a:path>
              <a:path w="1194434" h="285750">
                <a:moveTo>
                  <a:pt x="909434" y="0"/>
                </a:moveTo>
                <a:lnTo>
                  <a:pt x="876404" y="0"/>
                </a:lnTo>
                <a:lnTo>
                  <a:pt x="876404" y="11015"/>
                </a:lnTo>
                <a:lnTo>
                  <a:pt x="909434" y="11015"/>
                </a:lnTo>
                <a:lnTo>
                  <a:pt x="909434" y="0"/>
                </a:lnTo>
                <a:close/>
              </a:path>
              <a:path w="1194434" h="285750">
                <a:moveTo>
                  <a:pt x="953474" y="0"/>
                </a:moveTo>
                <a:lnTo>
                  <a:pt x="920444" y="0"/>
                </a:lnTo>
                <a:lnTo>
                  <a:pt x="920444" y="11015"/>
                </a:lnTo>
                <a:lnTo>
                  <a:pt x="953474" y="11015"/>
                </a:lnTo>
                <a:lnTo>
                  <a:pt x="953474" y="0"/>
                </a:lnTo>
                <a:close/>
              </a:path>
              <a:path w="1194434" h="285750">
                <a:moveTo>
                  <a:pt x="997514" y="0"/>
                </a:moveTo>
                <a:lnTo>
                  <a:pt x="964484" y="0"/>
                </a:lnTo>
                <a:lnTo>
                  <a:pt x="964484" y="11015"/>
                </a:lnTo>
                <a:lnTo>
                  <a:pt x="997514" y="11015"/>
                </a:lnTo>
                <a:lnTo>
                  <a:pt x="997514" y="0"/>
                </a:lnTo>
                <a:close/>
              </a:path>
              <a:path w="1194434" h="285750">
                <a:moveTo>
                  <a:pt x="1041554" y="0"/>
                </a:moveTo>
                <a:lnTo>
                  <a:pt x="1008524" y="0"/>
                </a:lnTo>
                <a:lnTo>
                  <a:pt x="1008524" y="11015"/>
                </a:lnTo>
                <a:lnTo>
                  <a:pt x="1041554" y="11015"/>
                </a:lnTo>
                <a:lnTo>
                  <a:pt x="1041554" y="0"/>
                </a:lnTo>
                <a:close/>
              </a:path>
              <a:path w="1194434" h="285750">
                <a:moveTo>
                  <a:pt x="1062364" y="274241"/>
                </a:moveTo>
                <a:lnTo>
                  <a:pt x="1049087" y="274241"/>
                </a:lnTo>
                <a:lnTo>
                  <a:pt x="1047879" y="274739"/>
                </a:lnTo>
                <a:lnTo>
                  <a:pt x="1047879" y="285257"/>
                </a:lnTo>
                <a:lnTo>
                  <a:pt x="1051356" y="285257"/>
                </a:lnTo>
                <a:lnTo>
                  <a:pt x="1062364" y="274241"/>
                </a:lnTo>
                <a:close/>
              </a:path>
              <a:path w="1194434" h="285750">
                <a:moveTo>
                  <a:pt x="1067678" y="253353"/>
                </a:moveTo>
                <a:lnTo>
                  <a:pt x="1045175" y="275854"/>
                </a:lnTo>
                <a:lnTo>
                  <a:pt x="1047879" y="274739"/>
                </a:lnTo>
                <a:lnTo>
                  <a:pt x="1047879" y="274241"/>
                </a:lnTo>
                <a:lnTo>
                  <a:pt x="1062364" y="274241"/>
                </a:lnTo>
                <a:lnTo>
                  <a:pt x="1075453" y="261142"/>
                </a:lnTo>
                <a:lnTo>
                  <a:pt x="1067678" y="253353"/>
                </a:lnTo>
                <a:close/>
              </a:path>
              <a:path w="1194434" h="285750">
                <a:moveTo>
                  <a:pt x="1049087" y="274241"/>
                </a:moveTo>
                <a:lnTo>
                  <a:pt x="1047879" y="274241"/>
                </a:lnTo>
                <a:lnTo>
                  <a:pt x="1047879" y="274739"/>
                </a:lnTo>
                <a:lnTo>
                  <a:pt x="1049087" y="274241"/>
                </a:lnTo>
                <a:close/>
              </a:path>
              <a:path w="1194434" h="285750">
                <a:moveTo>
                  <a:pt x="1098825" y="222194"/>
                </a:moveTo>
                <a:lnTo>
                  <a:pt x="1075453" y="245563"/>
                </a:lnTo>
                <a:lnTo>
                  <a:pt x="1083276" y="253353"/>
                </a:lnTo>
                <a:lnTo>
                  <a:pt x="1106599" y="229982"/>
                </a:lnTo>
                <a:lnTo>
                  <a:pt x="1098825" y="222194"/>
                </a:lnTo>
                <a:close/>
              </a:path>
              <a:path w="1194434" h="285750">
                <a:moveTo>
                  <a:pt x="1129971" y="191035"/>
                </a:moveTo>
                <a:lnTo>
                  <a:pt x="1106599" y="214405"/>
                </a:lnTo>
                <a:lnTo>
                  <a:pt x="1114374" y="222194"/>
                </a:lnTo>
                <a:lnTo>
                  <a:pt x="1137746" y="198828"/>
                </a:lnTo>
                <a:lnTo>
                  <a:pt x="1129971" y="191035"/>
                </a:lnTo>
                <a:close/>
              </a:path>
              <a:path w="1194434" h="285750">
                <a:moveTo>
                  <a:pt x="1161118" y="159881"/>
                </a:moveTo>
                <a:lnTo>
                  <a:pt x="1137746" y="183247"/>
                </a:lnTo>
                <a:lnTo>
                  <a:pt x="1145521" y="191035"/>
                </a:lnTo>
                <a:lnTo>
                  <a:pt x="1168893" y="167670"/>
                </a:lnTo>
                <a:lnTo>
                  <a:pt x="1161118" y="159881"/>
                </a:lnTo>
                <a:close/>
              </a:path>
              <a:path w="1194434" h="285750">
                <a:moveTo>
                  <a:pt x="1178333" y="142629"/>
                </a:moveTo>
                <a:lnTo>
                  <a:pt x="1168893" y="152088"/>
                </a:lnTo>
                <a:lnTo>
                  <a:pt x="1176667" y="159881"/>
                </a:lnTo>
                <a:lnTo>
                  <a:pt x="1190016" y="146522"/>
                </a:lnTo>
                <a:lnTo>
                  <a:pt x="1182221" y="146522"/>
                </a:lnTo>
                <a:lnTo>
                  <a:pt x="1178333" y="142629"/>
                </a:lnTo>
                <a:close/>
              </a:path>
              <a:path w="1194434" h="285750">
                <a:moveTo>
                  <a:pt x="1182221" y="138733"/>
                </a:moveTo>
                <a:lnTo>
                  <a:pt x="1178333" y="142629"/>
                </a:lnTo>
                <a:lnTo>
                  <a:pt x="1182221" y="146522"/>
                </a:lnTo>
                <a:lnTo>
                  <a:pt x="1182221" y="138733"/>
                </a:lnTo>
                <a:close/>
              </a:path>
              <a:path w="1194434" h="285750">
                <a:moveTo>
                  <a:pt x="1190012" y="138733"/>
                </a:moveTo>
                <a:lnTo>
                  <a:pt x="1182221" y="138733"/>
                </a:lnTo>
                <a:lnTo>
                  <a:pt x="1182221" y="146522"/>
                </a:lnTo>
                <a:lnTo>
                  <a:pt x="1190016" y="146522"/>
                </a:lnTo>
                <a:lnTo>
                  <a:pt x="1193907" y="142628"/>
                </a:lnTo>
                <a:lnTo>
                  <a:pt x="1190012" y="138733"/>
                </a:lnTo>
                <a:close/>
              </a:path>
              <a:path w="1194434" h="285750">
                <a:moveTo>
                  <a:pt x="1179999" y="128722"/>
                </a:moveTo>
                <a:lnTo>
                  <a:pt x="1172225" y="136511"/>
                </a:lnTo>
                <a:lnTo>
                  <a:pt x="1178333" y="142629"/>
                </a:lnTo>
                <a:lnTo>
                  <a:pt x="1182221" y="138733"/>
                </a:lnTo>
                <a:lnTo>
                  <a:pt x="1190012" y="138733"/>
                </a:lnTo>
                <a:lnTo>
                  <a:pt x="1179999" y="128722"/>
                </a:lnTo>
                <a:close/>
              </a:path>
              <a:path w="1194434" h="285750">
                <a:moveTo>
                  <a:pt x="1148853" y="97563"/>
                </a:moveTo>
                <a:lnTo>
                  <a:pt x="1141078" y="105352"/>
                </a:lnTo>
                <a:lnTo>
                  <a:pt x="1164450" y="128722"/>
                </a:lnTo>
                <a:lnTo>
                  <a:pt x="1172225" y="120934"/>
                </a:lnTo>
                <a:lnTo>
                  <a:pt x="1148853" y="97563"/>
                </a:lnTo>
                <a:close/>
              </a:path>
              <a:path w="1194434" h="285750">
                <a:moveTo>
                  <a:pt x="1117754" y="66405"/>
                </a:moveTo>
                <a:lnTo>
                  <a:pt x="1109931" y="74193"/>
                </a:lnTo>
                <a:lnTo>
                  <a:pt x="1133303" y="97563"/>
                </a:lnTo>
                <a:lnTo>
                  <a:pt x="1141078" y="89775"/>
                </a:lnTo>
                <a:lnTo>
                  <a:pt x="1117754" y="66405"/>
                </a:lnTo>
                <a:close/>
              </a:path>
              <a:path w="1194434" h="285750">
                <a:moveTo>
                  <a:pt x="1086608" y="35246"/>
                </a:moveTo>
                <a:lnTo>
                  <a:pt x="1078785" y="43034"/>
                </a:lnTo>
                <a:lnTo>
                  <a:pt x="1102157" y="66405"/>
                </a:lnTo>
                <a:lnTo>
                  <a:pt x="1109931" y="58616"/>
                </a:lnTo>
                <a:lnTo>
                  <a:pt x="1086608" y="35246"/>
                </a:lnTo>
                <a:close/>
              </a:path>
              <a:path w="1194434" h="285750">
                <a:moveTo>
                  <a:pt x="1055461" y="4087"/>
                </a:moveTo>
                <a:lnTo>
                  <a:pt x="1047686" y="11880"/>
                </a:lnTo>
                <a:lnTo>
                  <a:pt x="1071010" y="35246"/>
                </a:lnTo>
                <a:lnTo>
                  <a:pt x="1078785" y="27457"/>
                </a:lnTo>
                <a:lnTo>
                  <a:pt x="1055461" y="4087"/>
                </a:lnTo>
                <a:close/>
              </a:path>
              <a:path w="1194434" h="285750">
                <a:moveTo>
                  <a:pt x="1036870" y="274241"/>
                </a:moveTo>
                <a:lnTo>
                  <a:pt x="1003840" y="274241"/>
                </a:lnTo>
                <a:lnTo>
                  <a:pt x="1003840" y="285257"/>
                </a:lnTo>
                <a:lnTo>
                  <a:pt x="1036870" y="285257"/>
                </a:lnTo>
                <a:lnTo>
                  <a:pt x="1036870" y="274241"/>
                </a:lnTo>
                <a:close/>
              </a:path>
              <a:path w="1194434" h="285750">
                <a:moveTo>
                  <a:pt x="992830" y="274241"/>
                </a:moveTo>
                <a:lnTo>
                  <a:pt x="959800" y="274241"/>
                </a:lnTo>
                <a:lnTo>
                  <a:pt x="959800" y="285257"/>
                </a:lnTo>
                <a:lnTo>
                  <a:pt x="992830" y="285257"/>
                </a:lnTo>
                <a:lnTo>
                  <a:pt x="992830" y="274241"/>
                </a:lnTo>
                <a:close/>
              </a:path>
              <a:path w="1194434" h="285750">
                <a:moveTo>
                  <a:pt x="948790" y="274241"/>
                </a:moveTo>
                <a:lnTo>
                  <a:pt x="915760" y="274241"/>
                </a:lnTo>
                <a:lnTo>
                  <a:pt x="915760" y="285257"/>
                </a:lnTo>
                <a:lnTo>
                  <a:pt x="948790" y="285257"/>
                </a:lnTo>
                <a:lnTo>
                  <a:pt x="948790" y="274241"/>
                </a:lnTo>
                <a:close/>
              </a:path>
              <a:path w="1194434" h="285750">
                <a:moveTo>
                  <a:pt x="904750" y="274241"/>
                </a:moveTo>
                <a:lnTo>
                  <a:pt x="871720" y="274241"/>
                </a:lnTo>
                <a:lnTo>
                  <a:pt x="871720" y="285257"/>
                </a:lnTo>
                <a:lnTo>
                  <a:pt x="904750" y="285257"/>
                </a:lnTo>
                <a:lnTo>
                  <a:pt x="904750" y="274241"/>
                </a:lnTo>
                <a:close/>
              </a:path>
              <a:path w="1194434" h="285750">
                <a:moveTo>
                  <a:pt x="860710" y="274241"/>
                </a:moveTo>
                <a:lnTo>
                  <a:pt x="827680" y="274241"/>
                </a:lnTo>
                <a:lnTo>
                  <a:pt x="827680" y="285257"/>
                </a:lnTo>
                <a:lnTo>
                  <a:pt x="860710" y="285257"/>
                </a:lnTo>
                <a:lnTo>
                  <a:pt x="860710" y="274241"/>
                </a:lnTo>
                <a:close/>
              </a:path>
              <a:path w="1194434" h="285750">
                <a:moveTo>
                  <a:pt x="816670" y="274241"/>
                </a:moveTo>
                <a:lnTo>
                  <a:pt x="783640" y="274241"/>
                </a:lnTo>
                <a:lnTo>
                  <a:pt x="783640" y="285257"/>
                </a:lnTo>
                <a:lnTo>
                  <a:pt x="816670" y="285257"/>
                </a:lnTo>
                <a:lnTo>
                  <a:pt x="816670" y="274241"/>
                </a:lnTo>
                <a:close/>
              </a:path>
              <a:path w="1194434" h="285750">
                <a:moveTo>
                  <a:pt x="772630" y="274241"/>
                </a:moveTo>
                <a:lnTo>
                  <a:pt x="739600" y="274241"/>
                </a:lnTo>
                <a:lnTo>
                  <a:pt x="739600" y="285257"/>
                </a:lnTo>
                <a:lnTo>
                  <a:pt x="772630" y="285257"/>
                </a:lnTo>
                <a:lnTo>
                  <a:pt x="772630" y="274241"/>
                </a:lnTo>
                <a:close/>
              </a:path>
              <a:path w="1194434" h="285750">
                <a:moveTo>
                  <a:pt x="728590" y="274241"/>
                </a:moveTo>
                <a:lnTo>
                  <a:pt x="695560" y="274241"/>
                </a:lnTo>
                <a:lnTo>
                  <a:pt x="695560" y="285257"/>
                </a:lnTo>
                <a:lnTo>
                  <a:pt x="728590" y="285257"/>
                </a:lnTo>
                <a:lnTo>
                  <a:pt x="728590" y="274241"/>
                </a:lnTo>
                <a:close/>
              </a:path>
              <a:path w="1194434" h="285750">
                <a:moveTo>
                  <a:pt x="684550" y="274241"/>
                </a:moveTo>
                <a:lnTo>
                  <a:pt x="651520" y="274241"/>
                </a:lnTo>
                <a:lnTo>
                  <a:pt x="651520" y="285257"/>
                </a:lnTo>
                <a:lnTo>
                  <a:pt x="684550" y="285257"/>
                </a:lnTo>
                <a:lnTo>
                  <a:pt x="684550" y="274241"/>
                </a:lnTo>
                <a:close/>
              </a:path>
              <a:path w="1194434" h="285750">
                <a:moveTo>
                  <a:pt x="640510" y="274241"/>
                </a:moveTo>
                <a:lnTo>
                  <a:pt x="607480" y="274241"/>
                </a:lnTo>
                <a:lnTo>
                  <a:pt x="607480" y="285257"/>
                </a:lnTo>
                <a:lnTo>
                  <a:pt x="640510" y="285257"/>
                </a:lnTo>
                <a:lnTo>
                  <a:pt x="640510" y="274241"/>
                </a:lnTo>
                <a:close/>
              </a:path>
              <a:path w="1194434" h="285750">
                <a:moveTo>
                  <a:pt x="596470" y="274241"/>
                </a:moveTo>
                <a:lnTo>
                  <a:pt x="563440" y="274241"/>
                </a:lnTo>
                <a:lnTo>
                  <a:pt x="563440" y="285257"/>
                </a:lnTo>
                <a:lnTo>
                  <a:pt x="596470" y="285257"/>
                </a:lnTo>
                <a:lnTo>
                  <a:pt x="596470" y="274241"/>
                </a:lnTo>
                <a:close/>
              </a:path>
              <a:path w="1194434" h="285750">
                <a:moveTo>
                  <a:pt x="552430" y="274241"/>
                </a:moveTo>
                <a:lnTo>
                  <a:pt x="519400" y="274241"/>
                </a:lnTo>
                <a:lnTo>
                  <a:pt x="519400" y="285257"/>
                </a:lnTo>
                <a:lnTo>
                  <a:pt x="552430" y="285257"/>
                </a:lnTo>
                <a:lnTo>
                  <a:pt x="552430" y="274241"/>
                </a:lnTo>
                <a:close/>
              </a:path>
              <a:path w="1194434" h="285750">
                <a:moveTo>
                  <a:pt x="508390" y="274241"/>
                </a:moveTo>
                <a:lnTo>
                  <a:pt x="475360" y="274241"/>
                </a:lnTo>
                <a:lnTo>
                  <a:pt x="475360" y="285257"/>
                </a:lnTo>
                <a:lnTo>
                  <a:pt x="508390" y="285257"/>
                </a:lnTo>
                <a:lnTo>
                  <a:pt x="508390" y="274241"/>
                </a:lnTo>
                <a:close/>
              </a:path>
              <a:path w="1194434" h="285750">
                <a:moveTo>
                  <a:pt x="464350" y="274241"/>
                </a:moveTo>
                <a:lnTo>
                  <a:pt x="431320" y="274241"/>
                </a:lnTo>
                <a:lnTo>
                  <a:pt x="431320" y="285257"/>
                </a:lnTo>
                <a:lnTo>
                  <a:pt x="464350" y="285257"/>
                </a:lnTo>
                <a:lnTo>
                  <a:pt x="464350" y="274241"/>
                </a:lnTo>
                <a:close/>
              </a:path>
              <a:path w="1194434" h="285750">
                <a:moveTo>
                  <a:pt x="420310" y="274241"/>
                </a:moveTo>
                <a:lnTo>
                  <a:pt x="387280" y="274241"/>
                </a:lnTo>
                <a:lnTo>
                  <a:pt x="387280" y="285257"/>
                </a:lnTo>
                <a:lnTo>
                  <a:pt x="420310" y="285257"/>
                </a:lnTo>
                <a:lnTo>
                  <a:pt x="420310" y="274241"/>
                </a:lnTo>
                <a:close/>
              </a:path>
              <a:path w="1194434" h="285750">
                <a:moveTo>
                  <a:pt x="376271" y="274241"/>
                </a:moveTo>
                <a:lnTo>
                  <a:pt x="343241" y="274241"/>
                </a:lnTo>
                <a:lnTo>
                  <a:pt x="343241" y="285257"/>
                </a:lnTo>
                <a:lnTo>
                  <a:pt x="376271" y="285257"/>
                </a:lnTo>
                <a:lnTo>
                  <a:pt x="376271" y="274241"/>
                </a:lnTo>
                <a:close/>
              </a:path>
              <a:path w="1194434" h="285750">
                <a:moveTo>
                  <a:pt x="332231" y="274241"/>
                </a:moveTo>
                <a:lnTo>
                  <a:pt x="299201" y="274241"/>
                </a:lnTo>
                <a:lnTo>
                  <a:pt x="299201" y="285257"/>
                </a:lnTo>
                <a:lnTo>
                  <a:pt x="332231" y="285257"/>
                </a:lnTo>
                <a:lnTo>
                  <a:pt x="332231" y="274241"/>
                </a:lnTo>
                <a:close/>
              </a:path>
              <a:path w="1194434" h="285750">
                <a:moveTo>
                  <a:pt x="288191" y="274241"/>
                </a:moveTo>
                <a:lnTo>
                  <a:pt x="255161" y="274241"/>
                </a:lnTo>
                <a:lnTo>
                  <a:pt x="255161" y="285257"/>
                </a:lnTo>
                <a:lnTo>
                  <a:pt x="288191" y="285257"/>
                </a:lnTo>
                <a:lnTo>
                  <a:pt x="288191" y="274241"/>
                </a:lnTo>
                <a:close/>
              </a:path>
              <a:path w="1194434" h="285750">
                <a:moveTo>
                  <a:pt x="244151" y="274241"/>
                </a:moveTo>
                <a:lnTo>
                  <a:pt x="211121" y="274241"/>
                </a:lnTo>
                <a:lnTo>
                  <a:pt x="211121" y="285257"/>
                </a:lnTo>
                <a:lnTo>
                  <a:pt x="244151" y="285257"/>
                </a:lnTo>
                <a:lnTo>
                  <a:pt x="244151" y="274241"/>
                </a:lnTo>
                <a:close/>
              </a:path>
              <a:path w="1194434" h="285750">
                <a:moveTo>
                  <a:pt x="200111" y="274241"/>
                </a:moveTo>
                <a:lnTo>
                  <a:pt x="167081" y="274241"/>
                </a:lnTo>
                <a:lnTo>
                  <a:pt x="167081" y="285257"/>
                </a:lnTo>
                <a:lnTo>
                  <a:pt x="200111" y="285257"/>
                </a:lnTo>
                <a:lnTo>
                  <a:pt x="200111" y="274241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271614" y="158508"/>
            <a:ext cx="105466" cy="10551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7296581" y="164708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4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8311768" y="161407"/>
            <a:ext cx="105466" cy="10551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8337218" y="167491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4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1173841" y="6555545"/>
            <a:ext cx="2571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88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99388" y="2564892"/>
            <a:ext cx="1009015" cy="2952115"/>
          </a:xfrm>
          <a:custGeom>
            <a:avLst/>
            <a:gdLst/>
            <a:ahLst/>
            <a:cxnLst/>
            <a:rect l="l" t="t" r="r" b="b"/>
            <a:pathLst>
              <a:path w="1009014" h="2952115">
                <a:moveTo>
                  <a:pt x="1008888" y="2447544"/>
                </a:moveTo>
                <a:lnTo>
                  <a:pt x="0" y="2447544"/>
                </a:lnTo>
                <a:lnTo>
                  <a:pt x="504444" y="2951988"/>
                </a:lnTo>
                <a:lnTo>
                  <a:pt x="1008888" y="2447544"/>
                </a:lnTo>
                <a:close/>
              </a:path>
              <a:path w="1009014" h="2952115">
                <a:moveTo>
                  <a:pt x="756666" y="0"/>
                </a:moveTo>
                <a:lnTo>
                  <a:pt x="252222" y="0"/>
                </a:lnTo>
                <a:lnTo>
                  <a:pt x="252222" y="2447544"/>
                </a:lnTo>
                <a:lnTo>
                  <a:pt x="756666" y="2447544"/>
                </a:lnTo>
                <a:lnTo>
                  <a:pt x="756666" y="0"/>
                </a:lnTo>
                <a:close/>
              </a:path>
            </a:pathLst>
          </a:custGeom>
          <a:solidFill>
            <a:srgbClr val="DCE6F1">
              <a:alpha val="4784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00671" y="2839211"/>
            <a:ext cx="911860" cy="169545"/>
          </a:xfrm>
          <a:custGeom>
            <a:avLst/>
            <a:gdLst/>
            <a:ahLst/>
            <a:cxnLst/>
            <a:rect l="l" t="t" r="r" b="b"/>
            <a:pathLst>
              <a:path w="911859" h="169544">
                <a:moveTo>
                  <a:pt x="0" y="0"/>
                </a:moveTo>
                <a:lnTo>
                  <a:pt x="0" y="78739"/>
                </a:lnTo>
                <a:lnTo>
                  <a:pt x="455675" y="169163"/>
                </a:lnTo>
                <a:lnTo>
                  <a:pt x="852472" y="90424"/>
                </a:lnTo>
                <a:lnTo>
                  <a:pt x="455675" y="90424"/>
                </a:lnTo>
                <a:lnTo>
                  <a:pt x="0" y="0"/>
                </a:lnTo>
                <a:close/>
              </a:path>
              <a:path w="911859" h="169544">
                <a:moveTo>
                  <a:pt x="911351" y="0"/>
                </a:moveTo>
                <a:lnTo>
                  <a:pt x="455675" y="90424"/>
                </a:lnTo>
                <a:lnTo>
                  <a:pt x="852472" y="90424"/>
                </a:lnTo>
                <a:lnTo>
                  <a:pt x="911351" y="78739"/>
                </a:lnTo>
                <a:lnTo>
                  <a:pt x="91135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00671" y="3945635"/>
            <a:ext cx="911860" cy="167640"/>
          </a:xfrm>
          <a:custGeom>
            <a:avLst/>
            <a:gdLst/>
            <a:ahLst/>
            <a:cxnLst/>
            <a:rect l="l" t="t" r="r" b="b"/>
            <a:pathLst>
              <a:path w="911859" h="167639">
                <a:moveTo>
                  <a:pt x="0" y="0"/>
                </a:moveTo>
                <a:lnTo>
                  <a:pt x="0" y="77977"/>
                </a:lnTo>
                <a:lnTo>
                  <a:pt x="455675" y="167639"/>
                </a:lnTo>
                <a:lnTo>
                  <a:pt x="851972" y="89662"/>
                </a:lnTo>
                <a:lnTo>
                  <a:pt x="455675" y="89662"/>
                </a:lnTo>
                <a:lnTo>
                  <a:pt x="0" y="0"/>
                </a:lnTo>
                <a:close/>
              </a:path>
              <a:path w="911859" h="167639">
                <a:moveTo>
                  <a:pt x="911351" y="0"/>
                </a:moveTo>
                <a:lnTo>
                  <a:pt x="455675" y="89662"/>
                </a:lnTo>
                <a:lnTo>
                  <a:pt x="851972" y="89662"/>
                </a:lnTo>
                <a:lnTo>
                  <a:pt x="911351" y="77977"/>
                </a:lnTo>
                <a:lnTo>
                  <a:pt x="91135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00671" y="5050535"/>
            <a:ext cx="911860" cy="169545"/>
          </a:xfrm>
          <a:custGeom>
            <a:avLst/>
            <a:gdLst/>
            <a:ahLst/>
            <a:cxnLst/>
            <a:rect l="l" t="t" r="r" b="b"/>
            <a:pathLst>
              <a:path w="911859" h="169545">
                <a:moveTo>
                  <a:pt x="0" y="0"/>
                </a:moveTo>
                <a:lnTo>
                  <a:pt x="0" y="78739"/>
                </a:lnTo>
                <a:lnTo>
                  <a:pt x="455675" y="169163"/>
                </a:lnTo>
                <a:lnTo>
                  <a:pt x="852472" y="90424"/>
                </a:lnTo>
                <a:lnTo>
                  <a:pt x="455675" y="90424"/>
                </a:lnTo>
                <a:lnTo>
                  <a:pt x="0" y="0"/>
                </a:lnTo>
                <a:close/>
              </a:path>
              <a:path w="911859" h="169545">
                <a:moveTo>
                  <a:pt x="911351" y="0"/>
                </a:moveTo>
                <a:lnTo>
                  <a:pt x="455675" y="90424"/>
                </a:lnTo>
                <a:lnTo>
                  <a:pt x="852472" y="90424"/>
                </a:lnTo>
                <a:lnTo>
                  <a:pt x="911351" y="78739"/>
                </a:lnTo>
                <a:lnTo>
                  <a:pt x="91135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46226" y="2136775"/>
            <a:ext cx="169037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Predisposizione</a:t>
            </a:r>
            <a:r>
              <a:rPr sz="1400" b="1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del  Conto</a:t>
            </a:r>
            <a:r>
              <a:rPr sz="14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Consuntivo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71086" y="2244344"/>
            <a:ext cx="45650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DSGA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predispone il Conto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Consuntivo ed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 suoi</a:t>
            </a:r>
            <a:r>
              <a:rPr sz="14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allegati.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360420" y="2153411"/>
            <a:ext cx="158750" cy="436245"/>
          </a:xfrm>
          <a:custGeom>
            <a:avLst/>
            <a:gdLst/>
            <a:ahLst/>
            <a:cxnLst/>
            <a:rect l="l" t="t" r="r" b="b"/>
            <a:pathLst>
              <a:path w="158750" h="436244">
                <a:moveTo>
                  <a:pt x="0" y="0"/>
                </a:moveTo>
                <a:lnTo>
                  <a:pt x="0" y="435863"/>
                </a:lnTo>
                <a:lnTo>
                  <a:pt x="158495" y="217932"/>
                </a:lnTo>
                <a:lnTo>
                  <a:pt x="0" y="0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46226" y="3242563"/>
            <a:ext cx="184023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Predisposizione</a:t>
            </a:r>
            <a:r>
              <a:rPr sz="1400" b="1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della  relazione</a:t>
            </a:r>
            <a:r>
              <a:rPr sz="14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illustrativa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71086" y="3349828"/>
            <a:ext cx="599186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DSGA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predispone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relazione illustrativa a corredo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Conto</a:t>
            </a:r>
            <a:r>
              <a:rPr sz="1400" spc="-1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Consuntivo.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360420" y="3258311"/>
            <a:ext cx="158750" cy="436245"/>
          </a:xfrm>
          <a:custGeom>
            <a:avLst/>
            <a:gdLst/>
            <a:ahLst/>
            <a:cxnLst/>
            <a:rect l="l" t="t" r="r" b="b"/>
            <a:pathLst>
              <a:path w="158750" h="436245">
                <a:moveTo>
                  <a:pt x="0" y="0"/>
                </a:moveTo>
                <a:lnTo>
                  <a:pt x="0" y="435863"/>
                </a:lnTo>
                <a:lnTo>
                  <a:pt x="158495" y="217932"/>
                </a:lnTo>
                <a:lnTo>
                  <a:pt x="0" y="0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46226" y="4348352"/>
            <a:ext cx="164782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Parere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4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regolarità  contabile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71086" y="4348352"/>
            <a:ext cx="6972934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DS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sottopone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Conto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Consuntivo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ai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Revisori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dei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conti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, che esprimono un parere di 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regolarità</a:t>
            </a:r>
            <a:r>
              <a:rPr sz="14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contabile.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360420" y="4364735"/>
            <a:ext cx="158750" cy="434340"/>
          </a:xfrm>
          <a:custGeom>
            <a:avLst/>
            <a:gdLst/>
            <a:ahLst/>
            <a:cxnLst/>
            <a:rect l="l" t="t" r="r" b="b"/>
            <a:pathLst>
              <a:path w="158750" h="434339">
                <a:moveTo>
                  <a:pt x="0" y="0"/>
                </a:moveTo>
                <a:lnTo>
                  <a:pt x="0" y="434339"/>
                </a:lnTo>
                <a:lnTo>
                  <a:pt x="158495" y="217169"/>
                </a:lnTo>
                <a:lnTo>
                  <a:pt x="0" y="0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46226" y="5453888"/>
            <a:ext cx="156273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Approvazione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del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Conto</a:t>
            </a:r>
            <a:r>
              <a:rPr sz="14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Consuntivo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71086" y="5453888"/>
            <a:ext cx="697230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Conto Consuntivo, corredato della relazione dei Revisori dei conti,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è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trasmesso</a:t>
            </a:r>
            <a:r>
              <a:rPr sz="1400" spc="2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al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Consiglio d’Istituto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che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provvede</a:t>
            </a:r>
            <a:r>
              <a:rPr sz="1400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all'approvazione.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360420" y="5469635"/>
            <a:ext cx="158750" cy="436245"/>
          </a:xfrm>
          <a:custGeom>
            <a:avLst/>
            <a:gdLst/>
            <a:ahLst/>
            <a:cxnLst/>
            <a:rect l="l" t="t" r="r" b="b"/>
            <a:pathLst>
              <a:path w="158750" h="436245">
                <a:moveTo>
                  <a:pt x="0" y="0"/>
                </a:moveTo>
                <a:lnTo>
                  <a:pt x="0" y="435863"/>
                </a:lnTo>
                <a:lnTo>
                  <a:pt x="158495" y="217931"/>
                </a:lnTo>
                <a:lnTo>
                  <a:pt x="0" y="0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270154" y="69849"/>
            <a:ext cx="20637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Rendicontazione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70154" y="377698"/>
            <a:ext cx="10994390" cy="1126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Il Conto Consuntivo: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Tempistiche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e attori coinvolti</a:t>
            </a:r>
            <a:r>
              <a:rPr sz="16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(1/2)</a:t>
            </a:r>
            <a:endParaRPr sz="1600">
              <a:latin typeface="Arial"/>
              <a:cs typeface="Arial"/>
            </a:endParaRPr>
          </a:p>
          <a:p>
            <a:pPr marL="156210" marR="5080">
              <a:lnSpc>
                <a:spcPct val="150000"/>
              </a:lnSpc>
              <a:spcBef>
                <a:spcPts val="995"/>
              </a:spcBef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Il Conto Consuntivo è predisposto dal DSGA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. A seguire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si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riportano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le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principali fasi relative all'elaborazione e  approvazione del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Conto</a:t>
            </a:r>
            <a:r>
              <a:rPr sz="16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Consuntivo.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232621" y="204891"/>
            <a:ext cx="1131130" cy="2812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44790" y="217066"/>
            <a:ext cx="1086485" cy="236854"/>
          </a:xfrm>
          <a:custGeom>
            <a:avLst/>
            <a:gdLst/>
            <a:ahLst/>
            <a:cxnLst/>
            <a:rect l="l" t="t" r="r" b="b"/>
            <a:pathLst>
              <a:path w="1086484" h="236854">
                <a:moveTo>
                  <a:pt x="967719" y="0"/>
                </a:moveTo>
                <a:lnTo>
                  <a:pt x="0" y="0"/>
                </a:lnTo>
                <a:lnTo>
                  <a:pt x="0" y="236554"/>
                </a:lnTo>
                <a:lnTo>
                  <a:pt x="967719" y="236554"/>
                </a:lnTo>
                <a:lnTo>
                  <a:pt x="1085932" y="118276"/>
                </a:lnTo>
                <a:lnTo>
                  <a:pt x="9677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244790" y="217066"/>
            <a:ext cx="1086485" cy="236854"/>
          </a:xfrm>
          <a:custGeom>
            <a:avLst/>
            <a:gdLst/>
            <a:ahLst/>
            <a:cxnLst/>
            <a:rect l="l" t="t" r="r" b="b"/>
            <a:pathLst>
              <a:path w="1086484" h="236854">
                <a:moveTo>
                  <a:pt x="0" y="0"/>
                </a:moveTo>
                <a:lnTo>
                  <a:pt x="967719" y="0"/>
                </a:lnTo>
                <a:lnTo>
                  <a:pt x="1085932" y="118276"/>
                </a:lnTo>
                <a:lnTo>
                  <a:pt x="967719" y="236554"/>
                </a:lnTo>
                <a:lnTo>
                  <a:pt x="0" y="236554"/>
                </a:lnTo>
                <a:lnTo>
                  <a:pt x="0" y="0"/>
                </a:lnTo>
                <a:close/>
              </a:path>
            </a:pathLst>
          </a:custGeom>
          <a:ln w="463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470369" y="279854"/>
            <a:ext cx="57531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Programmazione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269298" y="204891"/>
            <a:ext cx="1135766" cy="281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84943" y="217066"/>
            <a:ext cx="1087120" cy="236854"/>
          </a:xfrm>
          <a:custGeom>
            <a:avLst/>
            <a:gdLst/>
            <a:ahLst/>
            <a:cxnLst/>
            <a:rect l="l" t="t" r="r" b="b"/>
            <a:pathLst>
              <a:path w="1087120" h="236854">
                <a:moveTo>
                  <a:pt x="968299" y="0"/>
                </a:moveTo>
                <a:lnTo>
                  <a:pt x="0" y="0"/>
                </a:lnTo>
                <a:lnTo>
                  <a:pt x="118212" y="118276"/>
                </a:lnTo>
                <a:lnTo>
                  <a:pt x="0" y="236554"/>
                </a:lnTo>
                <a:lnTo>
                  <a:pt x="968299" y="236554"/>
                </a:lnTo>
                <a:lnTo>
                  <a:pt x="1086511" y="118276"/>
                </a:lnTo>
                <a:lnTo>
                  <a:pt x="9682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284943" y="217066"/>
            <a:ext cx="1087120" cy="236854"/>
          </a:xfrm>
          <a:custGeom>
            <a:avLst/>
            <a:gdLst/>
            <a:ahLst/>
            <a:cxnLst/>
            <a:rect l="l" t="t" r="r" b="b"/>
            <a:pathLst>
              <a:path w="1087120" h="236854">
                <a:moveTo>
                  <a:pt x="0" y="0"/>
                </a:moveTo>
                <a:lnTo>
                  <a:pt x="968299" y="0"/>
                </a:lnTo>
                <a:lnTo>
                  <a:pt x="1086511" y="118276"/>
                </a:lnTo>
                <a:lnTo>
                  <a:pt x="968299" y="236554"/>
                </a:lnTo>
                <a:lnTo>
                  <a:pt x="0" y="236554"/>
                </a:lnTo>
                <a:lnTo>
                  <a:pt x="118212" y="118276"/>
                </a:lnTo>
                <a:lnTo>
                  <a:pt x="0" y="0"/>
                </a:lnTo>
                <a:close/>
              </a:path>
            </a:pathLst>
          </a:custGeom>
          <a:ln w="463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670920" y="279854"/>
            <a:ext cx="31559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BEBEBE"/>
                </a:solidFill>
                <a:latin typeface="Arial"/>
                <a:cs typeface="Arial"/>
              </a:rPr>
              <a:t>Ge</a:t>
            </a:r>
            <a:r>
              <a:rPr sz="500" b="1" spc="10" dirty="0">
                <a:solidFill>
                  <a:srgbClr val="BEBEBE"/>
                </a:solidFill>
                <a:latin typeface="Arial"/>
                <a:cs typeface="Arial"/>
              </a:rPr>
              <a:t>sti</a:t>
            </a: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310610" y="204891"/>
            <a:ext cx="1135187" cy="281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326256" y="217066"/>
            <a:ext cx="1086485" cy="236854"/>
          </a:xfrm>
          <a:custGeom>
            <a:avLst/>
            <a:gdLst/>
            <a:ahLst/>
            <a:cxnLst/>
            <a:rect l="l" t="t" r="r" b="b"/>
            <a:pathLst>
              <a:path w="1086484" h="236854">
                <a:moveTo>
                  <a:pt x="967719" y="0"/>
                </a:moveTo>
                <a:lnTo>
                  <a:pt x="0" y="0"/>
                </a:lnTo>
                <a:lnTo>
                  <a:pt x="118212" y="118276"/>
                </a:lnTo>
                <a:lnTo>
                  <a:pt x="0" y="236554"/>
                </a:lnTo>
                <a:lnTo>
                  <a:pt x="967719" y="236554"/>
                </a:lnTo>
                <a:lnTo>
                  <a:pt x="1085932" y="118276"/>
                </a:lnTo>
                <a:lnTo>
                  <a:pt x="9677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326256" y="217066"/>
            <a:ext cx="1086485" cy="236854"/>
          </a:xfrm>
          <a:custGeom>
            <a:avLst/>
            <a:gdLst/>
            <a:ahLst/>
            <a:cxnLst/>
            <a:rect l="l" t="t" r="r" b="b"/>
            <a:pathLst>
              <a:path w="1086484" h="236854">
                <a:moveTo>
                  <a:pt x="0" y="0"/>
                </a:moveTo>
                <a:lnTo>
                  <a:pt x="967719" y="0"/>
                </a:lnTo>
                <a:lnTo>
                  <a:pt x="1085932" y="118276"/>
                </a:lnTo>
                <a:lnTo>
                  <a:pt x="967719" y="236554"/>
                </a:lnTo>
                <a:lnTo>
                  <a:pt x="0" y="236554"/>
                </a:lnTo>
                <a:lnTo>
                  <a:pt x="118212" y="118276"/>
                </a:lnTo>
                <a:lnTo>
                  <a:pt x="0" y="0"/>
                </a:lnTo>
                <a:close/>
              </a:path>
            </a:pathLst>
          </a:custGeom>
          <a:ln w="463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8586971" y="279854"/>
            <a:ext cx="56642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500" b="1" spc="15" dirty="0">
                <a:solidFill>
                  <a:srgbClr val="001F5F"/>
                </a:solidFill>
                <a:latin typeface="Arial"/>
                <a:cs typeface="Arial"/>
              </a:rPr>
              <a:t>end</a:t>
            </a:r>
            <a:r>
              <a:rPr sz="500" b="1" spc="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500" b="1" spc="15" dirty="0">
                <a:solidFill>
                  <a:srgbClr val="001F5F"/>
                </a:solidFill>
                <a:latin typeface="Arial"/>
                <a:cs typeface="Arial"/>
              </a:rPr>
              <a:t>contaz</a:t>
            </a:r>
            <a:r>
              <a:rPr sz="500" b="1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500" b="1" spc="15" dirty="0">
                <a:solidFill>
                  <a:srgbClr val="001F5F"/>
                </a:solidFill>
                <a:latin typeface="Arial"/>
                <a:cs typeface="Arial"/>
              </a:rPr>
              <a:t>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216394" y="161407"/>
            <a:ext cx="106046" cy="1055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241709" y="167491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4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8262273" y="193294"/>
            <a:ext cx="1194435" cy="285750"/>
          </a:xfrm>
          <a:custGeom>
            <a:avLst/>
            <a:gdLst/>
            <a:ahLst/>
            <a:cxnLst/>
            <a:rect l="l" t="t" r="r" b="b"/>
            <a:pathLst>
              <a:path w="1194434" h="285750">
                <a:moveTo>
                  <a:pt x="25207" y="260023"/>
                </a:moveTo>
                <a:lnTo>
                  <a:pt x="0" y="285257"/>
                </a:lnTo>
                <a:lnTo>
                  <a:pt x="23951" y="285257"/>
                </a:lnTo>
                <a:lnTo>
                  <a:pt x="23951" y="283643"/>
                </a:lnTo>
                <a:lnTo>
                  <a:pt x="17191" y="283643"/>
                </a:lnTo>
                <a:lnTo>
                  <a:pt x="13279" y="274241"/>
                </a:lnTo>
                <a:lnTo>
                  <a:pt x="26569" y="274241"/>
                </a:lnTo>
                <a:lnTo>
                  <a:pt x="32981" y="267812"/>
                </a:lnTo>
                <a:lnTo>
                  <a:pt x="25207" y="260023"/>
                </a:lnTo>
                <a:close/>
              </a:path>
              <a:path w="1194434" h="285750">
                <a:moveTo>
                  <a:pt x="67991" y="274241"/>
                </a:moveTo>
                <a:lnTo>
                  <a:pt x="34961" y="274241"/>
                </a:lnTo>
                <a:lnTo>
                  <a:pt x="34961" y="285257"/>
                </a:lnTo>
                <a:lnTo>
                  <a:pt x="67991" y="285257"/>
                </a:lnTo>
                <a:lnTo>
                  <a:pt x="67991" y="274241"/>
                </a:lnTo>
                <a:close/>
              </a:path>
              <a:path w="1194434" h="285750">
                <a:moveTo>
                  <a:pt x="112031" y="274241"/>
                </a:moveTo>
                <a:lnTo>
                  <a:pt x="79001" y="274241"/>
                </a:lnTo>
                <a:lnTo>
                  <a:pt x="79001" y="285257"/>
                </a:lnTo>
                <a:lnTo>
                  <a:pt x="112031" y="285257"/>
                </a:lnTo>
                <a:lnTo>
                  <a:pt x="112031" y="274241"/>
                </a:lnTo>
                <a:close/>
              </a:path>
              <a:path w="1194434" h="285750">
                <a:moveTo>
                  <a:pt x="156071" y="274241"/>
                </a:moveTo>
                <a:lnTo>
                  <a:pt x="123041" y="274241"/>
                </a:lnTo>
                <a:lnTo>
                  <a:pt x="123041" y="285257"/>
                </a:lnTo>
                <a:lnTo>
                  <a:pt x="156071" y="285257"/>
                </a:lnTo>
                <a:lnTo>
                  <a:pt x="156071" y="274241"/>
                </a:lnTo>
                <a:close/>
              </a:path>
              <a:path w="1194434" h="285750">
                <a:moveTo>
                  <a:pt x="23951" y="274241"/>
                </a:moveTo>
                <a:lnTo>
                  <a:pt x="13279" y="274241"/>
                </a:lnTo>
                <a:lnTo>
                  <a:pt x="17191" y="283643"/>
                </a:lnTo>
                <a:lnTo>
                  <a:pt x="23951" y="276866"/>
                </a:lnTo>
                <a:lnTo>
                  <a:pt x="23951" y="274241"/>
                </a:lnTo>
                <a:close/>
              </a:path>
              <a:path w="1194434" h="285750">
                <a:moveTo>
                  <a:pt x="23951" y="276866"/>
                </a:moveTo>
                <a:lnTo>
                  <a:pt x="17191" y="283643"/>
                </a:lnTo>
                <a:lnTo>
                  <a:pt x="23951" y="283643"/>
                </a:lnTo>
                <a:lnTo>
                  <a:pt x="23951" y="276866"/>
                </a:lnTo>
                <a:close/>
              </a:path>
              <a:path w="1194434" h="285750">
                <a:moveTo>
                  <a:pt x="26569" y="274241"/>
                </a:moveTo>
                <a:lnTo>
                  <a:pt x="23951" y="274241"/>
                </a:lnTo>
                <a:lnTo>
                  <a:pt x="23951" y="276866"/>
                </a:lnTo>
                <a:lnTo>
                  <a:pt x="26569" y="274241"/>
                </a:lnTo>
                <a:close/>
              </a:path>
              <a:path w="1194434" h="285750">
                <a:moveTo>
                  <a:pt x="56353" y="228866"/>
                </a:moveTo>
                <a:lnTo>
                  <a:pt x="32981" y="252233"/>
                </a:lnTo>
                <a:lnTo>
                  <a:pt x="40756" y="260023"/>
                </a:lnTo>
                <a:lnTo>
                  <a:pt x="64128" y="236655"/>
                </a:lnTo>
                <a:lnTo>
                  <a:pt x="56353" y="228866"/>
                </a:lnTo>
                <a:close/>
              </a:path>
              <a:path w="1194434" h="285750">
                <a:moveTo>
                  <a:pt x="87500" y="197708"/>
                </a:moveTo>
                <a:lnTo>
                  <a:pt x="64128" y="221073"/>
                </a:lnTo>
                <a:lnTo>
                  <a:pt x="71902" y="228866"/>
                </a:lnTo>
                <a:lnTo>
                  <a:pt x="95274" y="205496"/>
                </a:lnTo>
                <a:lnTo>
                  <a:pt x="87500" y="197708"/>
                </a:lnTo>
                <a:close/>
              </a:path>
              <a:path w="1194434" h="285750">
                <a:moveTo>
                  <a:pt x="118647" y="166549"/>
                </a:moveTo>
                <a:lnTo>
                  <a:pt x="95274" y="189919"/>
                </a:lnTo>
                <a:lnTo>
                  <a:pt x="103049" y="197708"/>
                </a:lnTo>
                <a:lnTo>
                  <a:pt x="126421" y="174337"/>
                </a:lnTo>
                <a:lnTo>
                  <a:pt x="118647" y="166549"/>
                </a:lnTo>
                <a:close/>
              </a:path>
              <a:path w="1194434" h="285750">
                <a:moveTo>
                  <a:pt x="142526" y="142628"/>
                </a:moveTo>
                <a:lnTo>
                  <a:pt x="126421" y="158760"/>
                </a:lnTo>
                <a:lnTo>
                  <a:pt x="134196" y="166549"/>
                </a:lnTo>
                <a:lnTo>
                  <a:pt x="154236" y="146522"/>
                </a:lnTo>
                <a:lnTo>
                  <a:pt x="146413" y="146522"/>
                </a:lnTo>
                <a:lnTo>
                  <a:pt x="142526" y="142628"/>
                </a:lnTo>
                <a:close/>
              </a:path>
              <a:path w="1194434" h="285750">
                <a:moveTo>
                  <a:pt x="146413" y="138733"/>
                </a:moveTo>
                <a:lnTo>
                  <a:pt x="142526" y="142628"/>
                </a:lnTo>
                <a:lnTo>
                  <a:pt x="146413" y="146522"/>
                </a:lnTo>
                <a:lnTo>
                  <a:pt x="150324" y="142628"/>
                </a:lnTo>
                <a:lnTo>
                  <a:pt x="146413" y="138733"/>
                </a:lnTo>
                <a:close/>
              </a:path>
              <a:path w="1194434" h="285750">
                <a:moveTo>
                  <a:pt x="150324" y="142628"/>
                </a:moveTo>
                <a:lnTo>
                  <a:pt x="146413" y="146522"/>
                </a:lnTo>
                <a:lnTo>
                  <a:pt x="154236" y="146522"/>
                </a:lnTo>
                <a:lnTo>
                  <a:pt x="150324" y="142628"/>
                </a:lnTo>
                <a:close/>
              </a:path>
              <a:path w="1194434" h="285750">
                <a:moveTo>
                  <a:pt x="154236" y="138733"/>
                </a:moveTo>
                <a:lnTo>
                  <a:pt x="146413" y="138733"/>
                </a:lnTo>
                <a:lnTo>
                  <a:pt x="150324" y="142628"/>
                </a:lnTo>
                <a:lnTo>
                  <a:pt x="154236" y="138733"/>
                </a:lnTo>
                <a:close/>
              </a:path>
              <a:path w="1194434" h="285750">
                <a:moveTo>
                  <a:pt x="130864" y="115368"/>
                </a:moveTo>
                <a:lnTo>
                  <a:pt x="123089" y="123156"/>
                </a:lnTo>
                <a:lnTo>
                  <a:pt x="142526" y="142628"/>
                </a:lnTo>
                <a:lnTo>
                  <a:pt x="146413" y="138733"/>
                </a:lnTo>
                <a:lnTo>
                  <a:pt x="154236" y="138733"/>
                </a:lnTo>
                <a:lnTo>
                  <a:pt x="130864" y="115368"/>
                </a:lnTo>
                <a:close/>
              </a:path>
              <a:path w="1194434" h="285750">
                <a:moveTo>
                  <a:pt x="99717" y="84209"/>
                </a:moveTo>
                <a:lnTo>
                  <a:pt x="91943" y="91998"/>
                </a:lnTo>
                <a:lnTo>
                  <a:pt x="115266" y="115368"/>
                </a:lnTo>
                <a:lnTo>
                  <a:pt x="123089" y="107575"/>
                </a:lnTo>
                <a:lnTo>
                  <a:pt x="99717" y="84209"/>
                </a:lnTo>
                <a:close/>
              </a:path>
              <a:path w="1194434" h="285750">
                <a:moveTo>
                  <a:pt x="68570" y="53050"/>
                </a:moveTo>
                <a:lnTo>
                  <a:pt x="60796" y="60839"/>
                </a:lnTo>
                <a:lnTo>
                  <a:pt x="84168" y="84209"/>
                </a:lnTo>
                <a:lnTo>
                  <a:pt x="91943" y="76421"/>
                </a:lnTo>
                <a:lnTo>
                  <a:pt x="68570" y="53050"/>
                </a:lnTo>
                <a:close/>
              </a:path>
              <a:path w="1194434" h="285750">
                <a:moveTo>
                  <a:pt x="37424" y="21891"/>
                </a:moveTo>
                <a:lnTo>
                  <a:pt x="29649" y="29680"/>
                </a:lnTo>
                <a:lnTo>
                  <a:pt x="53021" y="53050"/>
                </a:lnTo>
                <a:lnTo>
                  <a:pt x="60796" y="45262"/>
                </a:lnTo>
                <a:lnTo>
                  <a:pt x="37424" y="21891"/>
                </a:lnTo>
                <a:close/>
              </a:path>
              <a:path w="1194434" h="285750">
                <a:moveTo>
                  <a:pt x="28635" y="0"/>
                </a:moveTo>
                <a:lnTo>
                  <a:pt x="0" y="0"/>
                </a:lnTo>
                <a:lnTo>
                  <a:pt x="21875" y="21891"/>
                </a:lnTo>
                <a:lnTo>
                  <a:pt x="29649" y="14103"/>
                </a:lnTo>
                <a:lnTo>
                  <a:pt x="26569" y="11015"/>
                </a:lnTo>
                <a:lnTo>
                  <a:pt x="13279" y="11015"/>
                </a:lnTo>
                <a:lnTo>
                  <a:pt x="17191" y="1613"/>
                </a:lnTo>
                <a:lnTo>
                  <a:pt x="28635" y="1613"/>
                </a:lnTo>
                <a:lnTo>
                  <a:pt x="28635" y="0"/>
                </a:lnTo>
                <a:close/>
              </a:path>
              <a:path w="1194434" h="285750">
                <a:moveTo>
                  <a:pt x="17191" y="1613"/>
                </a:moveTo>
                <a:lnTo>
                  <a:pt x="13279" y="11015"/>
                </a:lnTo>
                <a:lnTo>
                  <a:pt x="26569" y="11015"/>
                </a:lnTo>
                <a:lnTo>
                  <a:pt x="17191" y="1613"/>
                </a:lnTo>
                <a:close/>
              </a:path>
              <a:path w="1194434" h="285750">
                <a:moveTo>
                  <a:pt x="28635" y="1613"/>
                </a:moveTo>
                <a:lnTo>
                  <a:pt x="17191" y="1613"/>
                </a:lnTo>
                <a:lnTo>
                  <a:pt x="26569" y="11015"/>
                </a:lnTo>
                <a:lnTo>
                  <a:pt x="28635" y="11015"/>
                </a:lnTo>
                <a:lnTo>
                  <a:pt x="28635" y="1613"/>
                </a:lnTo>
                <a:close/>
              </a:path>
              <a:path w="1194434" h="285750">
                <a:moveTo>
                  <a:pt x="72675" y="0"/>
                </a:moveTo>
                <a:lnTo>
                  <a:pt x="39645" y="0"/>
                </a:lnTo>
                <a:lnTo>
                  <a:pt x="39645" y="11015"/>
                </a:lnTo>
                <a:lnTo>
                  <a:pt x="72675" y="11015"/>
                </a:lnTo>
                <a:lnTo>
                  <a:pt x="72675" y="0"/>
                </a:lnTo>
                <a:close/>
              </a:path>
              <a:path w="1194434" h="285750">
                <a:moveTo>
                  <a:pt x="116715" y="0"/>
                </a:moveTo>
                <a:lnTo>
                  <a:pt x="83685" y="0"/>
                </a:lnTo>
                <a:lnTo>
                  <a:pt x="83685" y="11015"/>
                </a:lnTo>
                <a:lnTo>
                  <a:pt x="116715" y="11015"/>
                </a:lnTo>
                <a:lnTo>
                  <a:pt x="116715" y="0"/>
                </a:lnTo>
                <a:close/>
              </a:path>
              <a:path w="1194434" h="285750">
                <a:moveTo>
                  <a:pt x="160755" y="0"/>
                </a:moveTo>
                <a:lnTo>
                  <a:pt x="127725" y="0"/>
                </a:lnTo>
                <a:lnTo>
                  <a:pt x="127725" y="11015"/>
                </a:lnTo>
                <a:lnTo>
                  <a:pt x="160755" y="11015"/>
                </a:lnTo>
                <a:lnTo>
                  <a:pt x="160755" y="0"/>
                </a:lnTo>
                <a:close/>
              </a:path>
              <a:path w="1194434" h="285750">
                <a:moveTo>
                  <a:pt x="204795" y="0"/>
                </a:moveTo>
                <a:lnTo>
                  <a:pt x="171765" y="0"/>
                </a:lnTo>
                <a:lnTo>
                  <a:pt x="171765" y="11015"/>
                </a:lnTo>
                <a:lnTo>
                  <a:pt x="204795" y="11015"/>
                </a:lnTo>
                <a:lnTo>
                  <a:pt x="204795" y="0"/>
                </a:lnTo>
                <a:close/>
              </a:path>
              <a:path w="1194434" h="285750">
                <a:moveTo>
                  <a:pt x="248835" y="0"/>
                </a:moveTo>
                <a:lnTo>
                  <a:pt x="215805" y="0"/>
                </a:lnTo>
                <a:lnTo>
                  <a:pt x="215805" y="11015"/>
                </a:lnTo>
                <a:lnTo>
                  <a:pt x="248835" y="11015"/>
                </a:lnTo>
                <a:lnTo>
                  <a:pt x="248835" y="0"/>
                </a:lnTo>
                <a:close/>
              </a:path>
              <a:path w="1194434" h="285750">
                <a:moveTo>
                  <a:pt x="292875" y="0"/>
                </a:moveTo>
                <a:lnTo>
                  <a:pt x="259845" y="0"/>
                </a:lnTo>
                <a:lnTo>
                  <a:pt x="259845" y="11015"/>
                </a:lnTo>
                <a:lnTo>
                  <a:pt x="292875" y="11015"/>
                </a:lnTo>
                <a:lnTo>
                  <a:pt x="292875" y="0"/>
                </a:lnTo>
                <a:close/>
              </a:path>
              <a:path w="1194434" h="285750">
                <a:moveTo>
                  <a:pt x="336915" y="0"/>
                </a:moveTo>
                <a:lnTo>
                  <a:pt x="303885" y="0"/>
                </a:lnTo>
                <a:lnTo>
                  <a:pt x="303885" y="11015"/>
                </a:lnTo>
                <a:lnTo>
                  <a:pt x="336915" y="11015"/>
                </a:lnTo>
                <a:lnTo>
                  <a:pt x="336915" y="0"/>
                </a:lnTo>
                <a:close/>
              </a:path>
              <a:path w="1194434" h="285750">
                <a:moveTo>
                  <a:pt x="380955" y="0"/>
                </a:moveTo>
                <a:lnTo>
                  <a:pt x="347925" y="0"/>
                </a:lnTo>
                <a:lnTo>
                  <a:pt x="347925" y="11015"/>
                </a:lnTo>
                <a:lnTo>
                  <a:pt x="380955" y="11015"/>
                </a:lnTo>
                <a:lnTo>
                  <a:pt x="380955" y="0"/>
                </a:lnTo>
                <a:close/>
              </a:path>
              <a:path w="1194434" h="285750">
                <a:moveTo>
                  <a:pt x="424995" y="0"/>
                </a:moveTo>
                <a:lnTo>
                  <a:pt x="391965" y="0"/>
                </a:lnTo>
                <a:lnTo>
                  <a:pt x="391965" y="11015"/>
                </a:lnTo>
                <a:lnTo>
                  <a:pt x="424995" y="11015"/>
                </a:lnTo>
                <a:lnTo>
                  <a:pt x="424995" y="0"/>
                </a:lnTo>
                <a:close/>
              </a:path>
              <a:path w="1194434" h="285750">
                <a:moveTo>
                  <a:pt x="469034" y="0"/>
                </a:moveTo>
                <a:lnTo>
                  <a:pt x="436004" y="0"/>
                </a:lnTo>
                <a:lnTo>
                  <a:pt x="436004" y="11015"/>
                </a:lnTo>
                <a:lnTo>
                  <a:pt x="469034" y="11015"/>
                </a:lnTo>
                <a:lnTo>
                  <a:pt x="469034" y="0"/>
                </a:lnTo>
                <a:close/>
              </a:path>
              <a:path w="1194434" h="285750">
                <a:moveTo>
                  <a:pt x="513074" y="0"/>
                </a:moveTo>
                <a:lnTo>
                  <a:pt x="480044" y="0"/>
                </a:lnTo>
                <a:lnTo>
                  <a:pt x="480044" y="11015"/>
                </a:lnTo>
                <a:lnTo>
                  <a:pt x="513074" y="11015"/>
                </a:lnTo>
                <a:lnTo>
                  <a:pt x="513074" y="0"/>
                </a:lnTo>
                <a:close/>
              </a:path>
              <a:path w="1194434" h="285750">
                <a:moveTo>
                  <a:pt x="557114" y="0"/>
                </a:moveTo>
                <a:lnTo>
                  <a:pt x="524084" y="0"/>
                </a:lnTo>
                <a:lnTo>
                  <a:pt x="524084" y="11015"/>
                </a:lnTo>
                <a:lnTo>
                  <a:pt x="557114" y="11015"/>
                </a:lnTo>
                <a:lnTo>
                  <a:pt x="557114" y="0"/>
                </a:lnTo>
                <a:close/>
              </a:path>
              <a:path w="1194434" h="285750">
                <a:moveTo>
                  <a:pt x="601154" y="0"/>
                </a:moveTo>
                <a:lnTo>
                  <a:pt x="568124" y="0"/>
                </a:lnTo>
                <a:lnTo>
                  <a:pt x="568124" y="11015"/>
                </a:lnTo>
                <a:lnTo>
                  <a:pt x="601154" y="11015"/>
                </a:lnTo>
                <a:lnTo>
                  <a:pt x="601154" y="0"/>
                </a:lnTo>
                <a:close/>
              </a:path>
              <a:path w="1194434" h="285750">
                <a:moveTo>
                  <a:pt x="645194" y="0"/>
                </a:moveTo>
                <a:lnTo>
                  <a:pt x="612164" y="0"/>
                </a:lnTo>
                <a:lnTo>
                  <a:pt x="612164" y="11015"/>
                </a:lnTo>
                <a:lnTo>
                  <a:pt x="645194" y="11015"/>
                </a:lnTo>
                <a:lnTo>
                  <a:pt x="645194" y="0"/>
                </a:lnTo>
                <a:close/>
              </a:path>
              <a:path w="1194434" h="285750">
                <a:moveTo>
                  <a:pt x="689234" y="0"/>
                </a:moveTo>
                <a:lnTo>
                  <a:pt x="656204" y="0"/>
                </a:lnTo>
                <a:lnTo>
                  <a:pt x="656204" y="11015"/>
                </a:lnTo>
                <a:lnTo>
                  <a:pt x="689234" y="11015"/>
                </a:lnTo>
                <a:lnTo>
                  <a:pt x="689234" y="0"/>
                </a:lnTo>
                <a:close/>
              </a:path>
              <a:path w="1194434" h="285750">
                <a:moveTo>
                  <a:pt x="733274" y="0"/>
                </a:moveTo>
                <a:lnTo>
                  <a:pt x="700244" y="0"/>
                </a:lnTo>
                <a:lnTo>
                  <a:pt x="700244" y="11015"/>
                </a:lnTo>
                <a:lnTo>
                  <a:pt x="733274" y="11015"/>
                </a:lnTo>
                <a:lnTo>
                  <a:pt x="733274" y="0"/>
                </a:lnTo>
                <a:close/>
              </a:path>
              <a:path w="1194434" h="285750">
                <a:moveTo>
                  <a:pt x="777314" y="0"/>
                </a:moveTo>
                <a:lnTo>
                  <a:pt x="744284" y="0"/>
                </a:lnTo>
                <a:lnTo>
                  <a:pt x="744284" y="11015"/>
                </a:lnTo>
                <a:lnTo>
                  <a:pt x="777314" y="11015"/>
                </a:lnTo>
                <a:lnTo>
                  <a:pt x="777314" y="0"/>
                </a:lnTo>
                <a:close/>
              </a:path>
              <a:path w="1194434" h="285750">
                <a:moveTo>
                  <a:pt x="821354" y="0"/>
                </a:moveTo>
                <a:lnTo>
                  <a:pt x="788324" y="0"/>
                </a:lnTo>
                <a:lnTo>
                  <a:pt x="788324" y="11015"/>
                </a:lnTo>
                <a:lnTo>
                  <a:pt x="821354" y="11015"/>
                </a:lnTo>
                <a:lnTo>
                  <a:pt x="821354" y="0"/>
                </a:lnTo>
                <a:close/>
              </a:path>
              <a:path w="1194434" h="285750">
                <a:moveTo>
                  <a:pt x="865394" y="0"/>
                </a:moveTo>
                <a:lnTo>
                  <a:pt x="832364" y="0"/>
                </a:lnTo>
                <a:lnTo>
                  <a:pt x="832364" y="11015"/>
                </a:lnTo>
                <a:lnTo>
                  <a:pt x="865394" y="11015"/>
                </a:lnTo>
                <a:lnTo>
                  <a:pt x="865394" y="0"/>
                </a:lnTo>
                <a:close/>
              </a:path>
              <a:path w="1194434" h="285750">
                <a:moveTo>
                  <a:pt x="909434" y="0"/>
                </a:moveTo>
                <a:lnTo>
                  <a:pt x="876404" y="0"/>
                </a:lnTo>
                <a:lnTo>
                  <a:pt x="876404" y="11015"/>
                </a:lnTo>
                <a:lnTo>
                  <a:pt x="909434" y="11015"/>
                </a:lnTo>
                <a:lnTo>
                  <a:pt x="909434" y="0"/>
                </a:lnTo>
                <a:close/>
              </a:path>
              <a:path w="1194434" h="285750">
                <a:moveTo>
                  <a:pt x="953474" y="0"/>
                </a:moveTo>
                <a:lnTo>
                  <a:pt x="920444" y="0"/>
                </a:lnTo>
                <a:lnTo>
                  <a:pt x="920444" y="11015"/>
                </a:lnTo>
                <a:lnTo>
                  <a:pt x="953474" y="11015"/>
                </a:lnTo>
                <a:lnTo>
                  <a:pt x="953474" y="0"/>
                </a:lnTo>
                <a:close/>
              </a:path>
              <a:path w="1194434" h="285750">
                <a:moveTo>
                  <a:pt x="997514" y="0"/>
                </a:moveTo>
                <a:lnTo>
                  <a:pt x="964484" y="0"/>
                </a:lnTo>
                <a:lnTo>
                  <a:pt x="964484" y="11015"/>
                </a:lnTo>
                <a:lnTo>
                  <a:pt x="997514" y="11015"/>
                </a:lnTo>
                <a:lnTo>
                  <a:pt x="997514" y="0"/>
                </a:lnTo>
                <a:close/>
              </a:path>
              <a:path w="1194434" h="285750">
                <a:moveTo>
                  <a:pt x="1041554" y="0"/>
                </a:moveTo>
                <a:lnTo>
                  <a:pt x="1008524" y="0"/>
                </a:lnTo>
                <a:lnTo>
                  <a:pt x="1008524" y="11015"/>
                </a:lnTo>
                <a:lnTo>
                  <a:pt x="1041554" y="11015"/>
                </a:lnTo>
                <a:lnTo>
                  <a:pt x="1041554" y="0"/>
                </a:lnTo>
                <a:close/>
              </a:path>
              <a:path w="1194434" h="285750">
                <a:moveTo>
                  <a:pt x="1062364" y="274241"/>
                </a:moveTo>
                <a:lnTo>
                  <a:pt x="1049087" y="274241"/>
                </a:lnTo>
                <a:lnTo>
                  <a:pt x="1047879" y="274739"/>
                </a:lnTo>
                <a:lnTo>
                  <a:pt x="1047879" y="285257"/>
                </a:lnTo>
                <a:lnTo>
                  <a:pt x="1051356" y="285257"/>
                </a:lnTo>
                <a:lnTo>
                  <a:pt x="1062364" y="274241"/>
                </a:lnTo>
                <a:close/>
              </a:path>
              <a:path w="1194434" h="285750">
                <a:moveTo>
                  <a:pt x="1067678" y="253353"/>
                </a:moveTo>
                <a:lnTo>
                  <a:pt x="1045175" y="275854"/>
                </a:lnTo>
                <a:lnTo>
                  <a:pt x="1047879" y="274739"/>
                </a:lnTo>
                <a:lnTo>
                  <a:pt x="1047879" y="274241"/>
                </a:lnTo>
                <a:lnTo>
                  <a:pt x="1062364" y="274241"/>
                </a:lnTo>
                <a:lnTo>
                  <a:pt x="1075453" y="261142"/>
                </a:lnTo>
                <a:lnTo>
                  <a:pt x="1067678" y="253353"/>
                </a:lnTo>
                <a:close/>
              </a:path>
              <a:path w="1194434" h="285750">
                <a:moveTo>
                  <a:pt x="1049087" y="274241"/>
                </a:moveTo>
                <a:lnTo>
                  <a:pt x="1047879" y="274241"/>
                </a:lnTo>
                <a:lnTo>
                  <a:pt x="1047879" y="274739"/>
                </a:lnTo>
                <a:lnTo>
                  <a:pt x="1049087" y="274241"/>
                </a:lnTo>
                <a:close/>
              </a:path>
              <a:path w="1194434" h="285750">
                <a:moveTo>
                  <a:pt x="1098825" y="222194"/>
                </a:moveTo>
                <a:lnTo>
                  <a:pt x="1075453" y="245563"/>
                </a:lnTo>
                <a:lnTo>
                  <a:pt x="1083276" y="253353"/>
                </a:lnTo>
                <a:lnTo>
                  <a:pt x="1106599" y="229982"/>
                </a:lnTo>
                <a:lnTo>
                  <a:pt x="1098825" y="222194"/>
                </a:lnTo>
                <a:close/>
              </a:path>
              <a:path w="1194434" h="285750">
                <a:moveTo>
                  <a:pt x="1129971" y="191035"/>
                </a:moveTo>
                <a:lnTo>
                  <a:pt x="1106599" y="214405"/>
                </a:lnTo>
                <a:lnTo>
                  <a:pt x="1114374" y="222194"/>
                </a:lnTo>
                <a:lnTo>
                  <a:pt x="1137746" y="198828"/>
                </a:lnTo>
                <a:lnTo>
                  <a:pt x="1129971" y="191035"/>
                </a:lnTo>
                <a:close/>
              </a:path>
              <a:path w="1194434" h="285750">
                <a:moveTo>
                  <a:pt x="1161118" y="159881"/>
                </a:moveTo>
                <a:lnTo>
                  <a:pt x="1137746" y="183247"/>
                </a:lnTo>
                <a:lnTo>
                  <a:pt x="1145521" y="191035"/>
                </a:lnTo>
                <a:lnTo>
                  <a:pt x="1168893" y="167670"/>
                </a:lnTo>
                <a:lnTo>
                  <a:pt x="1161118" y="159881"/>
                </a:lnTo>
                <a:close/>
              </a:path>
              <a:path w="1194434" h="285750">
                <a:moveTo>
                  <a:pt x="1178333" y="142629"/>
                </a:moveTo>
                <a:lnTo>
                  <a:pt x="1168893" y="152088"/>
                </a:lnTo>
                <a:lnTo>
                  <a:pt x="1176667" y="159881"/>
                </a:lnTo>
                <a:lnTo>
                  <a:pt x="1190016" y="146522"/>
                </a:lnTo>
                <a:lnTo>
                  <a:pt x="1182221" y="146522"/>
                </a:lnTo>
                <a:lnTo>
                  <a:pt x="1178333" y="142629"/>
                </a:lnTo>
                <a:close/>
              </a:path>
              <a:path w="1194434" h="285750">
                <a:moveTo>
                  <a:pt x="1182221" y="138733"/>
                </a:moveTo>
                <a:lnTo>
                  <a:pt x="1178333" y="142629"/>
                </a:lnTo>
                <a:lnTo>
                  <a:pt x="1182221" y="146522"/>
                </a:lnTo>
                <a:lnTo>
                  <a:pt x="1182221" y="138733"/>
                </a:lnTo>
                <a:close/>
              </a:path>
              <a:path w="1194434" h="285750">
                <a:moveTo>
                  <a:pt x="1190012" y="138733"/>
                </a:moveTo>
                <a:lnTo>
                  <a:pt x="1182221" y="138733"/>
                </a:lnTo>
                <a:lnTo>
                  <a:pt x="1182221" y="146522"/>
                </a:lnTo>
                <a:lnTo>
                  <a:pt x="1190016" y="146522"/>
                </a:lnTo>
                <a:lnTo>
                  <a:pt x="1193907" y="142628"/>
                </a:lnTo>
                <a:lnTo>
                  <a:pt x="1190012" y="138733"/>
                </a:lnTo>
                <a:close/>
              </a:path>
              <a:path w="1194434" h="285750">
                <a:moveTo>
                  <a:pt x="1179999" y="128722"/>
                </a:moveTo>
                <a:lnTo>
                  <a:pt x="1172225" y="136511"/>
                </a:lnTo>
                <a:lnTo>
                  <a:pt x="1178333" y="142629"/>
                </a:lnTo>
                <a:lnTo>
                  <a:pt x="1182221" y="138733"/>
                </a:lnTo>
                <a:lnTo>
                  <a:pt x="1190012" y="138733"/>
                </a:lnTo>
                <a:lnTo>
                  <a:pt x="1179999" y="128722"/>
                </a:lnTo>
                <a:close/>
              </a:path>
              <a:path w="1194434" h="285750">
                <a:moveTo>
                  <a:pt x="1148853" y="97563"/>
                </a:moveTo>
                <a:lnTo>
                  <a:pt x="1141078" y="105352"/>
                </a:lnTo>
                <a:lnTo>
                  <a:pt x="1164450" y="128722"/>
                </a:lnTo>
                <a:lnTo>
                  <a:pt x="1172225" y="120934"/>
                </a:lnTo>
                <a:lnTo>
                  <a:pt x="1148853" y="97563"/>
                </a:lnTo>
                <a:close/>
              </a:path>
              <a:path w="1194434" h="285750">
                <a:moveTo>
                  <a:pt x="1117754" y="66405"/>
                </a:moveTo>
                <a:lnTo>
                  <a:pt x="1109931" y="74193"/>
                </a:lnTo>
                <a:lnTo>
                  <a:pt x="1133303" y="97563"/>
                </a:lnTo>
                <a:lnTo>
                  <a:pt x="1141078" y="89775"/>
                </a:lnTo>
                <a:lnTo>
                  <a:pt x="1117754" y="66405"/>
                </a:lnTo>
                <a:close/>
              </a:path>
              <a:path w="1194434" h="285750">
                <a:moveTo>
                  <a:pt x="1086608" y="35246"/>
                </a:moveTo>
                <a:lnTo>
                  <a:pt x="1078785" y="43034"/>
                </a:lnTo>
                <a:lnTo>
                  <a:pt x="1102157" y="66405"/>
                </a:lnTo>
                <a:lnTo>
                  <a:pt x="1109931" y="58616"/>
                </a:lnTo>
                <a:lnTo>
                  <a:pt x="1086608" y="35246"/>
                </a:lnTo>
                <a:close/>
              </a:path>
              <a:path w="1194434" h="285750">
                <a:moveTo>
                  <a:pt x="1055461" y="4087"/>
                </a:moveTo>
                <a:lnTo>
                  <a:pt x="1047686" y="11880"/>
                </a:lnTo>
                <a:lnTo>
                  <a:pt x="1071010" y="35246"/>
                </a:lnTo>
                <a:lnTo>
                  <a:pt x="1078785" y="27457"/>
                </a:lnTo>
                <a:lnTo>
                  <a:pt x="1055461" y="4087"/>
                </a:lnTo>
                <a:close/>
              </a:path>
              <a:path w="1194434" h="285750">
                <a:moveTo>
                  <a:pt x="1036870" y="274241"/>
                </a:moveTo>
                <a:lnTo>
                  <a:pt x="1003840" y="274241"/>
                </a:lnTo>
                <a:lnTo>
                  <a:pt x="1003840" y="285257"/>
                </a:lnTo>
                <a:lnTo>
                  <a:pt x="1036870" y="285257"/>
                </a:lnTo>
                <a:lnTo>
                  <a:pt x="1036870" y="274241"/>
                </a:lnTo>
                <a:close/>
              </a:path>
              <a:path w="1194434" h="285750">
                <a:moveTo>
                  <a:pt x="992830" y="274241"/>
                </a:moveTo>
                <a:lnTo>
                  <a:pt x="959800" y="274241"/>
                </a:lnTo>
                <a:lnTo>
                  <a:pt x="959800" y="285257"/>
                </a:lnTo>
                <a:lnTo>
                  <a:pt x="992830" y="285257"/>
                </a:lnTo>
                <a:lnTo>
                  <a:pt x="992830" y="274241"/>
                </a:lnTo>
                <a:close/>
              </a:path>
              <a:path w="1194434" h="285750">
                <a:moveTo>
                  <a:pt x="948790" y="274241"/>
                </a:moveTo>
                <a:lnTo>
                  <a:pt x="915760" y="274241"/>
                </a:lnTo>
                <a:lnTo>
                  <a:pt x="915760" y="285257"/>
                </a:lnTo>
                <a:lnTo>
                  <a:pt x="948790" y="285257"/>
                </a:lnTo>
                <a:lnTo>
                  <a:pt x="948790" y="274241"/>
                </a:lnTo>
                <a:close/>
              </a:path>
              <a:path w="1194434" h="285750">
                <a:moveTo>
                  <a:pt x="904750" y="274241"/>
                </a:moveTo>
                <a:lnTo>
                  <a:pt x="871720" y="274241"/>
                </a:lnTo>
                <a:lnTo>
                  <a:pt x="871720" y="285257"/>
                </a:lnTo>
                <a:lnTo>
                  <a:pt x="904750" y="285257"/>
                </a:lnTo>
                <a:lnTo>
                  <a:pt x="904750" y="274241"/>
                </a:lnTo>
                <a:close/>
              </a:path>
              <a:path w="1194434" h="285750">
                <a:moveTo>
                  <a:pt x="860710" y="274241"/>
                </a:moveTo>
                <a:lnTo>
                  <a:pt x="827680" y="274241"/>
                </a:lnTo>
                <a:lnTo>
                  <a:pt x="827680" y="285257"/>
                </a:lnTo>
                <a:lnTo>
                  <a:pt x="860710" y="285257"/>
                </a:lnTo>
                <a:lnTo>
                  <a:pt x="860710" y="274241"/>
                </a:lnTo>
                <a:close/>
              </a:path>
              <a:path w="1194434" h="285750">
                <a:moveTo>
                  <a:pt x="816670" y="274241"/>
                </a:moveTo>
                <a:lnTo>
                  <a:pt x="783640" y="274241"/>
                </a:lnTo>
                <a:lnTo>
                  <a:pt x="783640" y="285257"/>
                </a:lnTo>
                <a:lnTo>
                  <a:pt x="816670" y="285257"/>
                </a:lnTo>
                <a:lnTo>
                  <a:pt x="816670" y="274241"/>
                </a:lnTo>
                <a:close/>
              </a:path>
              <a:path w="1194434" h="285750">
                <a:moveTo>
                  <a:pt x="772630" y="274241"/>
                </a:moveTo>
                <a:lnTo>
                  <a:pt x="739600" y="274241"/>
                </a:lnTo>
                <a:lnTo>
                  <a:pt x="739600" y="285257"/>
                </a:lnTo>
                <a:lnTo>
                  <a:pt x="772630" y="285257"/>
                </a:lnTo>
                <a:lnTo>
                  <a:pt x="772630" y="274241"/>
                </a:lnTo>
                <a:close/>
              </a:path>
              <a:path w="1194434" h="285750">
                <a:moveTo>
                  <a:pt x="728590" y="274241"/>
                </a:moveTo>
                <a:lnTo>
                  <a:pt x="695560" y="274241"/>
                </a:lnTo>
                <a:lnTo>
                  <a:pt x="695560" y="285257"/>
                </a:lnTo>
                <a:lnTo>
                  <a:pt x="728590" y="285257"/>
                </a:lnTo>
                <a:lnTo>
                  <a:pt x="728590" y="274241"/>
                </a:lnTo>
                <a:close/>
              </a:path>
              <a:path w="1194434" h="285750">
                <a:moveTo>
                  <a:pt x="684550" y="274241"/>
                </a:moveTo>
                <a:lnTo>
                  <a:pt x="651520" y="274241"/>
                </a:lnTo>
                <a:lnTo>
                  <a:pt x="651520" y="285257"/>
                </a:lnTo>
                <a:lnTo>
                  <a:pt x="684550" y="285257"/>
                </a:lnTo>
                <a:lnTo>
                  <a:pt x="684550" y="274241"/>
                </a:lnTo>
                <a:close/>
              </a:path>
              <a:path w="1194434" h="285750">
                <a:moveTo>
                  <a:pt x="640510" y="274241"/>
                </a:moveTo>
                <a:lnTo>
                  <a:pt x="607480" y="274241"/>
                </a:lnTo>
                <a:lnTo>
                  <a:pt x="607480" y="285257"/>
                </a:lnTo>
                <a:lnTo>
                  <a:pt x="640510" y="285257"/>
                </a:lnTo>
                <a:lnTo>
                  <a:pt x="640510" y="274241"/>
                </a:lnTo>
                <a:close/>
              </a:path>
              <a:path w="1194434" h="285750">
                <a:moveTo>
                  <a:pt x="596470" y="274241"/>
                </a:moveTo>
                <a:lnTo>
                  <a:pt x="563440" y="274241"/>
                </a:lnTo>
                <a:lnTo>
                  <a:pt x="563440" y="285257"/>
                </a:lnTo>
                <a:lnTo>
                  <a:pt x="596470" y="285257"/>
                </a:lnTo>
                <a:lnTo>
                  <a:pt x="596470" y="274241"/>
                </a:lnTo>
                <a:close/>
              </a:path>
              <a:path w="1194434" h="285750">
                <a:moveTo>
                  <a:pt x="552430" y="274241"/>
                </a:moveTo>
                <a:lnTo>
                  <a:pt x="519400" y="274241"/>
                </a:lnTo>
                <a:lnTo>
                  <a:pt x="519400" y="285257"/>
                </a:lnTo>
                <a:lnTo>
                  <a:pt x="552430" y="285257"/>
                </a:lnTo>
                <a:lnTo>
                  <a:pt x="552430" y="274241"/>
                </a:lnTo>
                <a:close/>
              </a:path>
              <a:path w="1194434" h="285750">
                <a:moveTo>
                  <a:pt x="508390" y="274241"/>
                </a:moveTo>
                <a:lnTo>
                  <a:pt x="475360" y="274241"/>
                </a:lnTo>
                <a:lnTo>
                  <a:pt x="475360" y="285257"/>
                </a:lnTo>
                <a:lnTo>
                  <a:pt x="508390" y="285257"/>
                </a:lnTo>
                <a:lnTo>
                  <a:pt x="508390" y="274241"/>
                </a:lnTo>
                <a:close/>
              </a:path>
              <a:path w="1194434" h="285750">
                <a:moveTo>
                  <a:pt x="464350" y="274241"/>
                </a:moveTo>
                <a:lnTo>
                  <a:pt x="431320" y="274241"/>
                </a:lnTo>
                <a:lnTo>
                  <a:pt x="431320" y="285257"/>
                </a:lnTo>
                <a:lnTo>
                  <a:pt x="464350" y="285257"/>
                </a:lnTo>
                <a:lnTo>
                  <a:pt x="464350" y="274241"/>
                </a:lnTo>
                <a:close/>
              </a:path>
              <a:path w="1194434" h="285750">
                <a:moveTo>
                  <a:pt x="420310" y="274241"/>
                </a:moveTo>
                <a:lnTo>
                  <a:pt x="387280" y="274241"/>
                </a:lnTo>
                <a:lnTo>
                  <a:pt x="387280" y="285257"/>
                </a:lnTo>
                <a:lnTo>
                  <a:pt x="420310" y="285257"/>
                </a:lnTo>
                <a:lnTo>
                  <a:pt x="420310" y="274241"/>
                </a:lnTo>
                <a:close/>
              </a:path>
              <a:path w="1194434" h="285750">
                <a:moveTo>
                  <a:pt x="376271" y="274241"/>
                </a:moveTo>
                <a:lnTo>
                  <a:pt x="343241" y="274241"/>
                </a:lnTo>
                <a:lnTo>
                  <a:pt x="343241" y="285257"/>
                </a:lnTo>
                <a:lnTo>
                  <a:pt x="376271" y="285257"/>
                </a:lnTo>
                <a:lnTo>
                  <a:pt x="376271" y="274241"/>
                </a:lnTo>
                <a:close/>
              </a:path>
              <a:path w="1194434" h="285750">
                <a:moveTo>
                  <a:pt x="332231" y="274241"/>
                </a:moveTo>
                <a:lnTo>
                  <a:pt x="299201" y="274241"/>
                </a:lnTo>
                <a:lnTo>
                  <a:pt x="299201" y="285257"/>
                </a:lnTo>
                <a:lnTo>
                  <a:pt x="332231" y="285257"/>
                </a:lnTo>
                <a:lnTo>
                  <a:pt x="332231" y="274241"/>
                </a:lnTo>
                <a:close/>
              </a:path>
              <a:path w="1194434" h="285750">
                <a:moveTo>
                  <a:pt x="288191" y="274241"/>
                </a:moveTo>
                <a:lnTo>
                  <a:pt x="255161" y="274241"/>
                </a:lnTo>
                <a:lnTo>
                  <a:pt x="255161" y="285257"/>
                </a:lnTo>
                <a:lnTo>
                  <a:pt x="288191" y="285257"/>
                </a:lnTo>
                <a:lnTo>
                  <a:pt x="288191" y="274241"/>
                </a:lnTo>
                <a:close/>
              </a:path>
              <a:path w="1194434" h="285750">
                <a:moveTo>
                  <a:pt x="244151" y="274241"/>
                </a:moveTo>
                <a:lnTo>
                  <a:pt x="211121" y="274241"/>
                </a:lnTo>
                <a:lnTo>
                  <a:pt x="211121" y="285257"/>
                </a:lnTo>
                <a:lnTo>
                  <a:pt x="244151" y="285257"/>
                </a:lnTo>
                <a:lnTo>
                  <a:pt x="244151" y="274241"/>
                </a:lnTo>
                <a:close/>
              </a:path>
              <a:path w="1194434" h="285750">
                <a:moveTo>
                  <a:pt x="200111" y="274241"/>
                </a:moveTo>
                <a:lnTo>
                  <a:pt x="167081" y="274241"/>
                </a:lnTo>
                <a:lnTo>
                  <a:pt x="167081" y="285257"/>
                </a:lnTo>
                <a:lnTo>
                  <a:pt x="200111" y="285257"/>
                </a:lnTo>
                <a:lnTo>
                  <a:pt x="200111" y="274241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271614" y="158508"/>
            <a:ext cx="105466" cy="10551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7296581" y="164708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4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8311768" y="161407"/>
            <a:ext cx="105466" cy="1055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8337218" y="167491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4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1173841" y="6555545"/>
            <a:ext cx="2571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89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38188" y="1364233"/>
          <a:ext cx="4323715" cy="4523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04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400" b="1" spc="-2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Composizione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240">
                <a:tc>
                  <a:txBody>
                    <a:bodyPr/>
                    <a:lstStyle/>
                    <a:p>
                      <a:pPr marL="97790" marR="76200" algn="just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Il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Consiglio d'Istituto, ai sensi dell'art.8,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c.1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del D.lgs.  297/1994, ha diversa composizione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seconda della 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popolazione scolastica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della</a:t>
                      </a:r>
                      <a:r>
                        <a:rPr sz="1400" spc="-114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scuola.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7790" algn="just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400" b="1" u="heavy" spc="-5" dirty="0">
                          <a:solidFill>
                            <a:srgbClr val="244060"/>
                          </a:solidFill>
                          <a:uFill>
                            <a:solidFill>
                              <a:srgbClr val="244060"/>
                            </a:solidFill>
                          </a:uFill>
                          <a:latin typeface="Arial"/>
                          <a:cs typeface="Arial"/>
                        </a:rPr>
                        <a:t>Fino </a:t>
                      </a:r>
                      <a:r>
                        <a:rPr sz="1400" b="1" u="heavy" dirty="0">
                          <a:solidFill>
                            <a:srgbClr val="244060"/>
                          </a:solidFill>
                          <a:uFill>
                            <a:solidFill>
                              <a:srgbClr val="244060"/>
                            </a:solidFill>
                          </a:uFill>
                          <a:latin typeface="Arial"/>
                          <a:cs typeface="Arial"/>
                        </a:rPr>
                        <a:t>a </a:t>
                      </a:r>
                      <a:r>
                        <a:rPr sz="1400" b="1" u="heavy" spc="-5" dirty="0">
                          <a:solidFill>
                            <a:srgbClr val="244060"/>
                          </a:solidFill>
                          <a:uFill>
                            <a:solidFill>
                              <a:srgbClr val="244060"/>
                            </a:solidFill>
                          </a:uFill>
                          <a:latin typeface="Arial"/>
                          <a:cs typeface="Arial"/>
                        </a:rPr>
                        <a:t>500</a:t>
                      </a:r>
                      <a:r>
                        <a:rPr sz="1400" b="1" u="heavy" spc="-55" dirty="0">
                          <a:solidFill>
                            <a:srgbClr val="244060"/>
                          </a:solidFill>
                          <a:uFill>
                            <a:solidFill>
                              <a:srgbClr val="24406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u="heavy" spc="-5" dirty="0">
                          <a:solidFill>
                            <a:srgbClr val="244060"/>
                          </a:solidFill>
                          <a:uFill>
                            <a:solidFill>
                              <a:srgbClr val="244060"/>
                            </a:solidFill>
                          </a:uFill>
                          <a:latin typeface="Arial"/>
                          <a:cs typeface="Arial"/>
                        </a:rPr>
                        <a:t>alunni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: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7790" algn="just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Il Consiglio è composto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da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1400" b="1" spc="-13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componenti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: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84175" indent="-286385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buChar char="-"/>
                        <a:tabLst>
                          <a:tab pos="384810" algn="l"/>
                        </a:tabLst>
                      </a:pP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6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rappresentanti del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personale</a:t>
                      </a:r>
                      <a:r>
                        <a:rPr sz="1400" spc="-10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docente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84175" indent="-286385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buChar char="-"/>
                        <a:tabLst>
                          <a:tab pos="384810" algn="l"/>
                        </a:tabLst>
                      </a:pP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1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rappresentante del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personale</a:t>
                      </a:r>
                      <a:r>
                        <a:rPr sz="1400" spc="-19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7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ATA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84175" indent="-286385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buChar char="-"/>
                        <a:tabLst>
                          <a:tab pos="384810" algn="l"/>
                        </a:tabLst>
                      </a:pP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6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rappresentanti dei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genitori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degli</a:t>
                      </a:r>
                      <a:r>
                        <a:rPr sz="1400" spc="-10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alunni*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84175" indent="-286385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buChar char="-"/>
                        <a:tabLst>
                          <a:tab pos="384810" algn="l"/>
                        </a:tabLst>
                      </a:pP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il</a:t>
                      </a:r>
                      <a:r>
                        <a:rPr sz="1400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DS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7790" algn="just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400" b="1" u="heavy" dirty="0">
                          <a:solidFill>
                            <a:srgbClr val="244060"/>
                          </a:solidFill>
                          <a:uFill>
                            <a:solidFill>
                              <a:srgbClr val="244060"/>
                            </a:solidFill>
                          </a:uFill>
                          <a:latin typeface="Arial"/>
                          <a:cs typeface="Arial"/>
                        </a:rPr>
                        <a:t>Oltre </a:t>
                      </a:r>
                      <a:r>
                        <a:rPr sz="1400" b="1" u="heavy" spc="-5" dirty="0">
                          <a:solidFill>
                            <a:srgbClr val="244060"/>
                          </a:solidFill>
                          <a:uFill>
                            <a:solidFill>
                              <a:srgbClr val="244060"/>
                            </a:solidFill>
                          </a:uFill>
                          <a:latin typeface="Arial"/>
                          <a:cs typeface="Arial"/>
                        </a:rPr>
                        <a:t>500</a:t>
                      </a:r>
                      <a:r>
                        <a:rPr sz="1400" b="1" u="heavy" spc="-55" dirty="0">
                          <a:solidFill>
                            <a:srgbClr val="244060"/>
                          </a:solidFill>
                          <a:uFill>
                            <a:solidFill>
                              <a:srgbClr val="24406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u="heavy" spc="-5" dirty="0">
                          <a:solidFill>
                            <a:srgbClr val="244060"/>
                          </a:solidFill>
                          <a:uFill>
                            <a:solidFill>
                              <a:srgbClr val="244060"/>
                            </a:solidFill>
                          </a:uFill>
                          <a:latin typeface="Arial"/>
                          <a:cs typeface="Arial"/>
                        </a:rPr>
                        <a:t>alunni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: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7790" algn="just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Il Consiglio è composto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da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19</a:t>
                      </a:r>
                      <a:r>
                        <a:rPr sz="1400" b="1" spc="-13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componenti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: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84175" indent="-286385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buChar char="-"/>
                        <a:tabLst>
                          <a:tab pos="384810" algn="l"/>
                        </a:tabLst>
                      </a:pP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8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rappresentanti del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personale</a:t>
                      </a:r>
                      <a:r>
                        <a:rPr sz="1400" spc="-10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docente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84175" indent="-286385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buChar char="-"/>
                        <a:tabLst>
                          <a:tab pos="384810" algn="l"/>
                        </a:tabLst>
                      </a:pP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2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rappresentanti del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personale</a:t>
                      </a:r>
                      <a:r>
                        <a:rPr sz="1400" spc="-18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7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ATA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84175" indent="-286385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buChar char="-"/>
                        <a:tabLst>
                          <a:tab pos="384810" algn="l"/>
                        </a:tabLst>
                      </a:pP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8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rappresentanti dei</a:t>
                      </a:r>
                      <a:r>
                        <a:rPr sz="1400" spc="-7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genitori*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84175" indent="-286385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buChar char="-"/>
                        <a:tabLst>
                          <a:tab pos="384810" algn="l"/>
                        </a:tabLst>
                      </a:pP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il</a:t>
                      </a:r>
                      <a:r>
                        <a:rPr sz="1400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DS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714755" y="772668"/>
            <a:ext cx="10637520" cy="565785"/>
          </a:xfrm>
          <a:custGeom>
            <a:avLst/>
            <a:gdLst/>
            <a:ahLst/>
            <a:cxnLst/>
            <a:rect l="l" t="t" r="r" b="b"/>
            <a:pathLst>
              <a:path w="10637520" h="565785">
                <a:moveTo>
                  <a:pt x="10543286" y="0"/>
                </a:moveTo>
                <a:lnTo>
                  <a:pt x="94234" y="0"/>
                </a:lnTo>
                <a:lnTo>
                  <a:pt x="57553" y="7401"/>
                </a:lnTo>
                <a:lnTo>
                  <a:pt x="27600" y="27590"/>
                </a:lnTo>
                <a:lnTo>
                  <a:pt x="7405" y="57542"/>
                </a:lnTo>
                <a:lnTo>
                  <a:pt x="0" y="94234"/>
                </a:lnTo>
                <a:lnTo>
                  <a:pt x="0" y="471170"/>
                </a:lnTo>
                <a:lnTo>
                  <a:pt x="7405" y="507861"/>
                </a:lnTo>
                <a:lnTo>
                  <a:pt x="27600" y="537813"/>
                </a:lnTo>
                <a:lnTo>
                  <a:pt x="57553" y="558002"/>
                </a:lnTo>
                <a:lnTo>
                  <a:pt x="94234" y="565404"/>
                </a:lnTo>
                <a:lnTo>
                  <a:pt x="10543286" y="565404"/>
                </a:lnTo>
                <a:lnTo>
                  <a:pt x="10579977" y="558002"/>
                </a:lnTo>
                <a:lnTo>
                  <a:pt x="10609929" y="537813"/>
                </a:lnTo>
                <a:lnTo>
                  <a:pt x="10630118" y="507861"/>
                </a:lnTo>
                <a:lnTo>
                  <a:pt x="10637520" y="471170"/>
                </a:lnTo>
                <a:lnTo>
                  <a:pt x="10637520" y="94234"/>
                </a:lnTo>
                <a:lnTo>
                  <a:pt x="10630118" y="57542"/>
                </a:lnTo>
                <a:lnTo>
                  <a:pt x="10609929" y="27590"/>
                </a:lnTo>
                <a:lnTo>
                  <a:pt x="10579977" y="7401"/>
                </a:lnTo>
                <a:lnTo>
                  <a:pt x="10543286" y="0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7329" y="109804"/>
            <a:ext cx="11163300" cy="577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2390">
              <a:lnSpc>
                <a:spcPct val="100000"/>
              </a:lnSpc>
              <a:spcBef>
                <a:spcPts val="105"/>
              </a:spcBef>
            </a:pPr>
            <a:r>
              <a:rPr i="1" dirty="0">
                <a:latin typeface="Arial"/>
                <a:cs typeface="Arial"/>
              </a:rPr>
              <a:t>Governance </a:t>
            </a:r>
            <a:r>
              <a:rPr dirty="0"/>
              <a:t>dell'Istituzione</a:t>
            </a:r>
            <a:r>
              <a:rPr spc="-95" dirty="0"/>
              <a:t> </a:t>
            </a:r>
            <a:r>
              <a:rPr dirty="0"/>
              <a:t>scolastica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  <a:tabLst>
                <a:tab pos="11149965" algn="l"/>
              </a:tabLst>
            </a:pPr>
            <a:r>
              <a:rPr sz="1600" b="0" u="heavy" spc="25" dirty="0"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 </a:t>
            </a:r>
            <a:r>
              <a:rPr sz="1600" b="0" u="heavy" spc="-5" dirty="0"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Organi collegiali – Consiglio d'Istituto</a:t>
            </a:r>
            <a:r>
              <a:rPr sz="1600" b="0" u="heavy" dirty="0"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 </a:t>
            </a:r>
            <a:r>
              <a:rPr sz="1600" b="0" u="heavy" spc="-5" dirty="0">
                <a:uFill>
                  <a:solidFill>
                    <a:srgbClr val="4F81BC"/>
                  </a:solidFill>
                </a:uFill>
                <a:latin typeface="Arial"/>
                <a:cs typeface="Arial"/>
              </a:rPr>
              <a:t>(1/2)	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73302" y="930401"/>
            <a:ext cx="2618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Consiglio di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circolo o</a:t>
            </a:r>
            <a:r>
              <a:rPr sz="1400" b="1" spc="-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d'Istituto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2900" y="772668"/>
            <a:ext cx="696595" cy="684530"/>
          </a:xfrm>
          <a:custGeom>
            <a:avLst/>
            <a:gdLst/>
            <a:ahLst/>
            <a:cxnLst/>
            <a:rect l="l" t="t" r="r" b="b"/>
            <a:pathLst>
              <a:path w="696594" h="684530">
                <a:moveTo>
                  <a:pt x="348234" y="0"/>
                </a:moveTo>
                <a:lnTo>
                  <a:pt x="300979" y="3122"/>
                </a:lnTo>
                <a:lnTo>
                  <a:pt x="255658" y="12220"/>
                </a:lnTo>
                <a:lnTo>
                  <a:pt x="212683" y="26884"/>
                </a:lnTo>
                <a:lnTo>
                  <a:pt x="172471" y="46707"/>
                </a:lnTo>
                <a:lnTo>
                  <a:pt x="135436" y="71283"/>
                </a:lnTo>
                <a:lnTo>
                  <a:pt x="101993" y="100203"/>
                </a:lnTo>
                <a:lnTo>
                  <a:pt x="72557" y="133059"/>
                </a:lnTo>
                <a:lnTo>
                  <a:pt x="47543" y="169446"/>
                </a:lnTo>
                <a:lnTo>
                  <a:pt x="27365" y="208954"/>
                </a:lnTo>
                <a:lnTo>
                  <a:pt x="12438" y="251177"/>
                </a:lnTo>
                <a:lnTo>
                  <a:pt x="3178" y="295708"/>
                </a:lnTo>
                <a:lnTo>
                  <a:pt x="0" y="342138"/>
                </a:lnTo>
                <a:lnTo>
                  <a:pt x="3178" y="388567"/>
                </a:lnTo>
                <a:lnTo>
                  <a:pt x="12438" y="433098"/>
                </a:lnTo>
                <a:lnTo>
                  <a:pt x="27365" y="475321"/>
                </a:lnTo>
                <a:lnTo>
                  <a:pt x="47543" y="514829"/>
                </a:lnTo>
                <a:lnTo>
                  <a:pt x="72557" y="551216"/>
                </a:lnTo>
                <a:lnTo>
                  <a:pt x="101993" y="584073"/>
                </a:lnTo>
                <a:lnTo>
                  <a:pt x="135436" y="612992"/>
                </a:lnTo>
                <a:lnTo>
                  <a:pt x="172471" y="637568"/>
                </a:lnTo>
                <a:lnTo>
                  <a:pt x="212683" y="657391"/>
                </a:lnTo>
                <a:lnTo>
                  <a:pt x="255658" y="672055"/>
                </a:lnTo>
                <a:lnTo>
                  <a:pt x="300979" y="681153"/>
                </a:lnTo>
                <a:lnTo>
                  <a:pt x="348234" y="684276"/>
                </a:lnTo>
                <a:lnTo>
                  <a:pt x="395488" y="681153"/>
                </a:lnTo>
                <a:lnTo>
                  <a:pt x="440809" y="672055"/>
                </a:lnTo>
                <a:lnTo>
                  <a:pt x="483784" y="657391"/>
                </a:lnTo>
                <a:lnTo>
                  <a:pt x="523996" y="637568"/>
                </a:lnTo>
                <a:lnTo>
                  <a:pt x="561031" y="612992"/>
                </a:lnTo>
                <a:lnTo>
                  <a:pt x="594474" y="584073"/>
                </a:lnTo>
                <a:lnTo>
                  <a:pt x="623910" y="551216"/>
                </a:lnTo>
                <a:lnTo>
                  <a:pt x="648924" y="514829"/>
                </a:lnTo>
                <a:lnTo>
                  <a:pt x="669102" y="475321"/>
                </a:lnTo>
                <a:lnTo>
                  <a:pt x="684029" y="433098"/>
                </a:lnTo>
                <a:lnTo>
                  <a:pt x="693289" y="388567"/>
                </a:lnTo>
                <a:lnTo>
                  <a:pt x="696468" y="342138"/>
                </a:lnTo>
                <a:lnTo>
                  <a:pt x="693289" y="295708"/>
                </a:lnTo>
                <a:lnTo>
                  <a:pt x="684029" y="251177"/>
                </a:lnTo>
                <a:lnTo>
                  <a:pt x="669102" y="208954"/>
                </a:lnTo>
                <a:lnTo>
                  <a:pt x="648924" y="169446"/>
                </a:lnTo>
                <a:lnTo>
                  <a:pt x="623910" y="133059"/>
                </a:lnTo>
                <a:lnTo>
                  <a:pt x="594474" y="100203"/>
                </a:lnTo>
                <a:lnTo>
                  <a:pt x="561031" y="71283"/>
                </a:lnTo>
                <a:lnTo>
                  <a:pt x="523996" y="46707"/>
                </a:lnTo>
                <a:lnTo>
                  <a:pt x="483784" y="26884"/>
                </a:lnTo>
                <a:lnTo>
                  <a:pt x="440809" y="12220"/>
                </a:lnTo>
                <a:lnTo>
                  <a:pt x="395488" y="3122"/>
                </a:lnTo>
                <a:lnTo>
                  <a:pt x="3482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2900" y="772668"/>
            <a:ext cx="696595" cy="684530"/>
          </a:xfrm>
          <a:custGeom>
            <a:avLst/>
            <a:gdLst/>
            <a:ahLst/>
            <a:cxnLst/>
            <a:rect l="l" t="t" r="r" b="b"/>
            <a:pathLst>
              <a:path w="696594" h="684530">
                <a:moveTo>
                  <a:pt x="0" y="342138"/>
                </a:moveTo>
                <a:lnTo>
                  <a:pt x="3178" y="295708"/>
                </a:lnTo>
                <a:lnTo>
                  <a:pt x="12438" y="251177"/>
                </a:lnTo>
                <a:lnTo>
                  <a:pt x="27365" y="208954"/>
                </a:lnTo>
                <a:lnTo>
                  <a:pt x="47543" y="169446"/>
                </a:lnTo>
                <a:lnTo>
                  <a:pt x="72557" y="133059"/>
                </a:lnTo>
                <a:lnTo>
                  <a:pt x="101993" y="100203"/>
                </a:lnTo>
                <a:lnTo>
                  <a:pt x="135436" y="71283"/>
                </a:lnTo>
                <a:lnTo>
                  <a:pt x="172471" y="46707"/>
                </a:lnTo>
                <a:lnTo>
                  <a:pt x="212683" y="26884"/>
                </a:lnTo>
                <a:lnTo>
                  <a:pt x="255658" y="12220"/>
                </a:lnTo>
                <a:lnTo>
                  <a:pt x="300979" y="3122"/>
                </a:lnTo>
                <a:lnTo>
                  <a:pt x="348234" y="0"/>
                </a:lnTo>
                <a:lnTo>
                  <a:pt x="395488" y="3122"/>
                </a:lnTo>
                <a:lnTo>
                  <a:pt x="440809" y="12220"/>
                </a:lnTo>
                <a:lnTo>
                  <a:pt x="483784" y="26884"/>
                </a:lnTo>
                <a:lnTo>
                  <a:pt x="523996" y="46707"/>
                </a:lnTo>
                <a:lnTo>
                  <a:pt x="561031" y="71283"/>
                </a:lnTo>
                <a:lnTo>
                  <a:pt x="594474" y="100202"/>
                </a:lnTo>
                <a:lnTo>
                  <a:pt x="623910" y="133059"/>
                </a:lnTo>
                <a:lnTo>
                  <a:pt x="648924" y="169446"/>
                </a:lnTo>
                <a:lnTo>
                  <a:pt x="669102" y="208954"/>
                </a:lnTo>
                <a:lnTo>
                  <a:pt x="684029" y="251177"/>
                </a:lnTo>
                <a:lnTo>
                  <a:pt x="693289" y="295708"/>
                </a:lnTo>
                <a:lnTo>
                  <a:pt x="696468" y="342138"/>
                </a:lnTo>
                <a:lnTo>
                  <a:pt x="693289" y="388567"/>
                </a:lnTo>
                <a:lnTo>
                  <a:pt x="684029" y="433098"/>
                </a:lnTo>
                <a:lnTo>
                  <a:pt x="669102" y="475321"/>
                </a:lnTo>
                <a:lnTo>
                  <a:pt x="648924" y="514829"/>
                </a:lnTo>
                <a:lnTo>
                  <a:pt x="623910" y="551216"/>
                </a:lnTo>
                <a:lnTo>
                  <a:pt x="594474" y="584072"/>
                </a:lnTo>
                <a:lnTo>
                  <a:pt x="561031" y="612992"/>
                </a:lnTo>
                <a:lnTo>
                  <a:pt x="523996" y="637568"/>
                </a:lnTo>
                <a:lnTo>
                  <a:pt x="483784" y="657391"/>
                </a:lnTo>
                <a:lnTo>
                  <a:pt x="440809" y="672055"/>
                </a:lnTo>
                <a:lnTo>
                  <a:pt x="395488" y="681153"/>
                </a:lnTo>
                <a:lnTo>
                  <a:pt x="348234" y="684276"/>
                </a:lnTo>
                <a:lnTo>
                  <a:pt x="300979" y="681153"/>
                </a:lnTo>
                <a:lnTo>
                  <a:pt x="255658" y="672055"/>
                </a:lnTo>
                <a:lnTo>
                  <a:pt x="212683" y="657391"/>
                </a:lnTo>
                <a:lnTo>
                  <a:pt x="172471" y="637568"/>
                </a:lnTo>
                <a:lnTo>
                  <a:pt x="135436" y="612992"/>
                </a:lnTo>
                <a:lnTo>
                  <a:pt x="101993" y="584073"/>
                </a:lnTo>
                <a:lnTo>
                  <a:pt x="72557" y="551216"/>
                </a:lnTo>
                <a:lnTo>
                  <a:pt x="47543" y="514829"/>
                </a:lnTo>
                <a:lnTo>
                  <a:pt x="27365" y="475321"/>
                </a:lnTo>
                <a:lnTo>
                  <a:pt x="12438" y="433098"/>
                </a:lnTo>
                <a:lnTo>
                  <a:pt x="3178" y="388567"/>
                </a:lnTo>
                <a:lnTo>
                  <a:pt x="0" y="342138"/>
                </a:lnTo>
                <a:close/>
              </a:path>
            </a:pathLst>
          </a:custGeom>
          <a:ln w="57912">
            <a:solidFill>
              <a:srgbClr val="EBF0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2731" y="896111"/>
            <a:ext cx="62865" cy="74930"/>
          </a:xfrm>
          <a:custGeom>
            <a:avLst/>
            <a:gdLst/>
            <a:ahLst/>
            <a:cxnLst/>
            <a:rect l="l" t="t" r="r" b="b"/>
            <a:pathLst>
              <a:path w="62865" h="74930">
                <a:moveTo>
                  <a:pt x="37249" y="0"/>
                </a:moveTo>
                <a:lnTo>
                  <a:pt x="25234" y="0"/>
                </a:lnTo>
                <a:lnTo>
                  <a:pt x="20421" y="2666"/>
                </a:lnTo>
                <a:lnTo>
                  <a:pt x="15621" y="5207"/>
                </a:lnTo>
                <a:lnTo>
                  <a:pt x="12014" y="9143"/>
                </a:lnTo>
                <a:lnTo>
                  <a:pt x="9613" y="13080"/>
                </a:lnTo>
                <a:lnTo>
                  <a:pt x="7213" y="18287"/>
                </a:lnTo>
                <a:lnTo>
                  <a:pt x="4800" y="23622"/>
                </a:lnTo>
                <a:lnTo>
                  <a:pt x="4800" y="30099"/>
                </a:lnTo>
                <a:lnTo>
                  <a:pt x="1206" y="32765"/>
                </a:lnTo>
                <a:lnTo>
                  <a:pt x="0" y="35433"/>
                </a:lnTo>
                <a:lnTo>
                  <a:pt x="0" y="39242"/>
                </a:lnTo>
                <a:lnTo>
                  <a:pt x="1206" y="43179"/>
                </a:lnTo>
                <a:lnTo>
                  <a:pt x="6007" y="48513"/>
                </a:lnTo>
                <a:lnTo>
                  <a:pt x="9613" y="57658"/>
                </a:lnTo>
                <a:lnTo>
                  <a:pt x="15621" y="66801"/>
                </a:lnTo>
                <a:lnTo>
                  <a:pt x="18021" y="69468"/>
                </a:lnTo>
                <a:lnTo>
                  <a:pt x="22834" y="72009"/>
                </a:lnTo>
                <a:lnTo>
                  <a:pt x="26441" y="74675"/>
                </a:lnTo>
                <a:lnTo>
                  <a:pt x="36042" y="74675"/>
                </a:lnTo>
                <a:lnTo>
                  <a:pt x="40855" y="72009"/>
                </a:lnTo>
                <a:lnTo>
                  <a:pt x="44462" y="69468"/>
                </a:lnTo>
                <a:lnTo>
                  <a:pt x="48069" y="66801"/>
                </a:lnTo>
                <a:lnTo>
                  <a:pt x="52870" y="57658"/>
                </a:lnTo>
                <a:lnTo>
                  <a:pt x="56476" y="48513"/>
                </a:lnTo>
                <a:lnTo>
                  <a:pt x="61277" y="43179"/>
                </a:lnTo>
                <a:lnTo>
                  <a:pt x="61277" y="39242"/>
                </a:lnTo>
                <a:lnTo>
                  <a:pt x="62484" y="35433"/>
                </a:lnTo>
                <a:lnTo>
                  <a:pt x="61277" y="32765"/>
                </a:lnTo>
                <a:lnTo>
                  <a:pt x="57683" y="30099"/>
                </a:lnTo>
                <a:lnTo>
                  <a:pt x="57683" y="24891"/>
                </a:lnTo>
                <a:lnTo>
                  <a:pt x="55270" y="18287"/>
                </a:lnTo>
                <a:lnTo>
                  <a:pt x="52870" y="13080"/>
                </a:lnTo>
                <a:lnTo>
                  <a:pt x="50469" y="9143"/>
                </a:lnTo>
                <a:lnTo>
                  <a:pt x="46863" y="5207"/>
                </a:lnTo>
                <a:lnTo>
                  <a:pt x="42062" y="2666"/>
                </a:lnTo>
                <a:lnTo>
                  <a:pt x="37249" y="0"/>
                </a:lnTo>
                <a:close/>
              </a:path>
            </a:pathLst>
          </a:custGeom>
          <a:solidFill>
            <a:srgbClr val="424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7719" y="896111"/>
            <a:ext cx="60960" cy="74930"/>
          </a:xfrm>
          <a:custGeom>
            <a:avLst/>
            <a:gdLst/>
            <a:ahLst/>
            <a:cxnLst/>
            <a:rect l="l" t="t" r="r" b="b"/>
            <a:pathLst>
              <a:path w="60959" h="74930">
                <a:moveTo>
                  <a:pt x="35864" y="0"/>
                </a:moveTo>
                <a:lnTo>
                  <a:pt x="25095" y="0"/>
                </a:lnTo>
                <a:lnTo>
                  <a:pt x="20320" y="2666"/>
                </a:lnTo>
                <a:lnTo>
                  <a:pt x="15544" y="5207"/>
                </a:lnTo>
                <a:lnTo>
                  <a:pt x="8369" y="13080"/>
                </a:lnTo>
                <a:lnTo>
                  <a:pt x="5981" y="18287"/>
                </a:lnTo>
                <a:lnTo>
                  <a:pt x="4775" y="23622"/>
                </a:lnTo>
                <a:lnTo>
                  <a:pt x="3581" y="30099"/>
                </a:lnTo>
                <a:lnTo>
                  <a:pt x="1193" y="32765"/>
                </a:lnTo>
                <a:lnTo>
                  <a:pt x="0" y="35433"/>
                </a:lnTo>
                <a:lnTo>
                  <a:pt x="0" y="39242"/>
                </a:lnTo>
                <a:lnTo>
                  <a:pt x="1193" y="43179"/>
                </a:lnTo>
                <a:lnTo>
                  <a:pt x="5981" y="48513"/>
                </a:lnTo>
                <a:lnTo>
                  <a:pt x="9563" y="57658"/>
                </a:lnTo>
                <a:lnTo>
                  <a:pt x="14338" y="66801"/>
                </a:lnTo>
                <a:lnTo>
                  <a:pt x="17932" y="69468"/>
                </a:lnTo>
                <a:lnTo>
                  <a:pt x="21513" y="72009"/>
                </a:lnTo>
                <a:lnTo>
                  <a:pt x="26301" y="74675"/>
                </a:lnTo>
                <a:lnTo>
                  <a:pt x="35864" y="74675"/>
                </a:lnTo>
                <a:lnTo>
                  <a:pt x="39446" y="72009"/>
                </a:lnTo>
                <a:lnTo>
                  <a:pt x="44221" y="69468"/>
                </a:lnTo>
                <a:lnTo>
                  <a:pt x="46621" y="66801"/>
                </a:lnTo>
                <a:lnTo>
                  <a:pt x="52590" y="57658"/>
                </a:lnTo>
                <a:lnTo>
                  <a:pt x="56184" y="48513"/>
                </a:lnTo>
                <a:lnTo>
                  <a:pt x="58572" y="45847"/>
                </a:lnTo>
                <a:lnTo>
                  <a:pt x="59766" y="43179"/>
                </a:lnTo>
                <a:lnTo>
                  <a:pt x="60960" y="39242"/>
                </a:lnTo>
                <a:lnTo>
                  <a:pt x="60960" y="35433"/>
                </a:lnTo>
                <a:lnTo>
                  <a:pt x="59766" y="32765"/>
                </a:lnTo>
                <a:lnTo>
                  <a:pt x="57378" y="30099"/>
                </a:lnTo>
                <a:lnTo>
                  <a:pt x="57378" y="24891"/>
                </a:lnTo>
                <a:lnTo>
                  <a:pt x="41833" y="2666"/>
                </a:lnTo>
                <a:lnTo>
                  <a:pt x="35864" y="0"/>
                </a:lnTo>
                <a:close/>
              </a:path>
            </a:pathLst>
          </a:custGeom>
          <a:solidFill>
            <a:srgbClr val="424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9204" y="973836"/>
            <a:ext cx="123825" cy="262255"/>
          </a:xfrm>
          <a:custGeom>
            <a:avLst/>
            <a:gdLst/>
            <a:ahLst/>
            <a:cxnLst/>
            <a:rect l="l" t="t" r="r" b="b"/>
            <a:pathLst>
              <a:path w="123825" h="262255">
                <a:moveTo>
                  <a:pt x="100444" y="39877"/>
                </a:moveTo>
                <a:lnTo>
                  <a:pt x="30251" y="39877"/>
                </a:lnTo>
                <a:lnTo>
                  <a:pt x="30251" y="246761"/>
                </a:lnTo>
                <a:lnTo>
                  <a:pt x="31470" y="253111"/>
                </a:lnTo>
                <a:lnTo>
                  <a:pt x="35102" y="258317"/>
                </a:lnTo>
                <a:lnTo>
                  <a:pt x="39941" y="260858"/>
                </a:lnTo>
                <a:lnTo>
                  <a:pt x="45986" y="262127"/>
                </a:lnTo>
                <a:lnTo>
                  <a:pt x="52044" y="260858"/>
                </a:lnTo>
                <a:lnTo>
                  <a:pt x="56883" y="258317"/>
                </a:lnTo>
                <a:lnTo>
                  <a:pt x="60515" y="253111"/>
                </a:lnTo>
                <a:lnTo>
                  <a:pt x="61721" y="246761"/>
                </a:lnTo>
                <a:lnTo>
                  <a:pt x="61721" y="137540"/>
                </a:lnTo>
                <a:lnTo>
                  <a:pt x="99237" y="137540"/>
                </a:lnTo>
                <a:lnTo>
                  <a:pt x="99237" y="124587"/>
                </a:lnTo>
                <a:lnTo>
                  <a:pt x="100444" y="116966"/>
                </a:lnTo>
                <a:lnTo>
                  <a:pt x="100444" y="39877"/>
                </a:lnTo>
                <a:close/>
              </a:path>
              <a:path w="123825" h="262255">
                <a:moveTo>
                  <a:pt x="99237" y="137540"/>
                </a:moveTo>
                <a:lnTo>
                  <a:pt x="68986" y="137540"/>
                </a:lnTo>
                <a:lnTo>
                  <a:pt x="68986" y="246761"/>
                </a:lnTo>
                <a:lnTo>
                  <a:pt x="70192" y="253111"/>
                </a:lnTo>
                <a:lnTo>
                  <a:pt x="73825" y="258317"/>
                </a:lnTo>
                <a:lnTo>
                  <a:pt x="78663" y="260858"/>
                </a:lnTo>
                <a:lnTo>
                  <a:pt x="84721" y="262127"/>
                </a:lnTo>
                <a:lnTo>
                  <a:pt x="90766" y="260858"/>
                </a:lnTo>
                <a:lnTo>
                  <a:pt x="95605" y="258317"/>
                </a:lnTo>
                <a:lnTo>
                  <a:pt x="98031" y="253111"/>
                </a:lnTo>
                <a:lnTo>
                  <a:pt x="99237" y="246761"/>
                </a:lnTo>
                <a:lnTo>
                  <a:pt x="99237" y="137540"/>
                </a:lnTo>
                <a:close/>
              </a:path>
              <a:path w="123825" h="262255">
                <a:moveTo>
                  <a:pt x="47193" y="0"/>
                </a:moveTo>
                <a:lnTo>
                  <a:pt x="13309" y="18034"/>
                </a:lnTo>
                <a:lnTo>
                  <a:pt x="2425" y="62991"/>
                </a:lnTo>
                <a:lnTo>
                  <a:pt x="0" y="78359"/>
                </a:lnTo>
                <a:lnTo>
                  <a:pt x="0" y="92455"/>
                </a:lnTo>
                <a:lnTo>
                  <a:pt x="1206" y="106679"/>
                </a:lnTo>
                <a:lnTo>
                  <a:pt x="2425" y="123316"/>
                </a:lnTo>
                <a:lnTo>
                  <a:pt x="3632" y="128524"/>
                </a:lnTo>
                <a:lnTo>
                  <a:pt x="4838" y="132334"/>
                </a:lnTo>
                <a:lnTo>
                  <a:pt x="7264" y="136143"/>
                </a:lnTo>
                <a:lnTo>
                  <a:pt x="12103" y="137540"/>
                </a:lnTo>
                <a:lnTo>
                  <a:pt x="18148" y="136143"/>
                </a:lnTo>
                <a:lnTo>
                  <a:pt x="21780" y="133603"/>
                </a:lnTo>
                <a:lnTo>
                  <a:pt x="22999" y="129793"/>
                </a:lnTo>
                <a:lnTo>
                  <a:pt x="24206" y="124587"/>
                </a:lnTo>
                <a:lnTo>
                  <a:pt x="22999" y="110489"/>
                </a:lnTo>
                <a:lnTo>
                  <a:pt x="22999" y="80899"/>
                </a:lnTo>
                <a:lnTo>
                  <a:pt x="25412" y="55244"/>
                </a:lnTo>
                <a:lnTo>
                  <a:pt x="27838" y="44958"/>
                </a:lnTo>
                <a:lnTo>
                  <a:pt x="30251" y="39877"/>
                </a:lnTo>
                <a:lnTo>
                  <a:pt x="122943" y="39877"/>
                </a:lnTo>
                <a:lnTo>
                  <a:pt x="123181" y="38608"/>
                </a:lnTo>
                <a:lnTo>
                  <a:pt x="58089" y="38608"/>
                </a:lnTo>
                <a:lnTo>
                  <a:pt x="53251" y="25653"/>
                </a:lnTo>
                <a:lnTo>
                  <a:pt x="49618" y="15366"/>
                </a:lnTo>
                <a:lnTo>
                  <a:pt x="47193" y="0"/>
                </a:lnTo>
                <a:close/>
              </a:path>
              <a:path w="123825" h="262255">
                <a:moveTo>
                  <a:pt x="122943" y="39877"/>
                </a:moveTo>
                <a:lnTo>
                  <a:pt x="100444" y="39877"/>
                </a:lnTo>
                <a:lnTo>
                  <a:pt x="101663" y="44958"/>
                </a:lnTo>
                <a:lnTo>
                  <a:pt x="104076" y="55244"/>
                </a:lnTo>
                <a:lnTo>
                  <a:pt x="106502" y="68072"/>
                </a:lnTo>
                <a:lnTo>
                  <a:pt x="107708" y="80899"/>
                </a:lnTo>
                <a:lnTo>
                  <a:pt x="107708" y="95123"/>
                </a:lnTo>
                <a:lnTo>
                  <a:pt x="106502" y="110489"/>
                </a:lnTo>
                <a:lnTo>
                  <a:pt x="106502" y="128524"/>
                </a:lnTo>
                <a:lnTo>
                  <a:pt x="107708" y="132334"/>
                </a:lnTo>
                <a:lnTo>
                  <a:pt x="111340" y="136143"/>
                </a:lnTo>
                <a:lnTo>
                  <a:pt x="114973" y="137540"/>
                </a:lnTo>
                <a:lnTo>
                  <a:pt x="114973" y="97662"/>
                </a:lnTo>
                <a:lnTo>
                  <a:pt x="116179" y="78359"/>
                </a:lnTo>
                <a:lnTo>
                  <a:pt x="118605" y="62991"/>
                </a:lnTo>
                <a:lnTo>
                  <a:pt x="122943" y="39877"/>
                </a:lnTo>
                <a:close/>
              </a:path>
              <a:path w="123825" h="262255">
                <a:moveTo>
                  <a:pt x="66560" y="2539"/>
                </a:moveTo>
                <a:lnTo>
                  <a:pt x="62928" y="2539"/>
                </a:lnTo>
                <a:lnTo>
                  <a:pt x="58089" y="7747"/>
                </a:lnTo>
                <a:lnTo>
                  <a:pt x="61721" y="15366"/>
                </a:lnTo>
                <a:lnTo>
                  <a:pt x="58089" y="38608"/>
                </a:lnTo>
                <a:lnTo>
                  <a:pt x="72618" y="38608"/>
                </a:lnTo>
                <a:lnTo>
                  <a:pt x="68986" y="15366"/>
                </a:lnTo>
                <a:lnTo>
                  <a:pt x="71399" y="7747"/>
                </a:lnTo>
                <a:lnTo>
                  <a:pt x="66560" y="2539"/>
                </a:lnTo>
                <a:close/>
              </a:path>
              <a:path w="123825" h="262255">
                <a:moveTo>
                  <a:pt x="82295" y="0"/>
                </a:moveTo>
                <a:lnTo>
                  <a:pt x="79870" y="15366"/>
                </a:lnTo>
                <a:lnTo>
                  <a:pt x="77457" y="25653"/>
                </a:lnTo>
                <a:lnTo>
                  <a:pt x="72618" y="38608"/>
                </a:lnTo>
                <a:lnTo>
                  <a:pt x="123181" y="38608"/>
                </a:lnTo>
                <a:lnTo>
                  <a:pt x="89560" y="2539"/>
                </a:lnTo>
                <a:lnTo>
                  <a:pt x="82295" y="0"/>
                </a:lnTo>
                <a:close/>
              </a:path>
            </a:pathLst>
          </a:custGeom>
          <a:solidFill>
            <a:srgbClr val="424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0287" y="973836"/>
            <a:ext cx="121920" cy="262255"/>
          </a:xfrm>
          <a:custGeom>
            <a:avLst/>
            <a:gdLst/>
            <a:ahLst/>
            <a:cxnLst/>
            <a:rect l="l" t="t" r="r" b="b"/>
            <a:pathLst>
              <a:path w="121919" h="262255">
                <a:moveTo>
                  <a:pt x="93230" y="39877"/>
                </a:moveTo>
                <a:lnTo>
                  <a:pt x="22707" y="39877"/>
                </a:lnTo>
                <a:lnTo>
                  <a:pt x="22707" y="116966"/>
                </a:lnTo>
                <a:lnTo>
                  <a:pt x="23901" y="124587"/>
                </a:lnTo>
                <a:lnTo>
                  <a:pt x="23901" y="246761"/>
                </a:lnTo>
                <a:lnTo>
                  <a:pt x="25095" y="253111"/>
                </a:lnTo>
                <a:lnTo>
                  <a:pt x="28689" y="258317"/>
                </a:lnTo>
                <a:lnTo>
                  <a:pt x="33464" y="260858"/>
                </a:lnTo>
                <a:lnTo>
                  <a:pt x="39446" y="262127"/>
                </a:lnTo>
                <a:lnTo>
                  <a:pt x="45415" y="260858"/>
                </a:lnTo>
                <a:lnTo>
                  <a:pt x="50203" y="258317"/>
                </a:lnTo>
                <a:lnTo>
                  <a:pt x="52590" y="253111"/>
                </a:lnTo>
                <a:lnTo>
                  <a:pt x="53784" y="246761"/>
                </a:lnTo>
                <a:lnTo>
                  <a:pt x="53784" y="137540"/>
                </a:lnTo>
                <a:lnTo>
                  <a:pt x="92036" y="137540"/>
                </a:lnTo>
                <a:lnTo>
                  <a:pt x="92036" y="124587"/>
                </a:lnTo>
                <a:lnTo>
                  <a:pt x="93230" y="116966"/>
                </a:lnTo>
                <a:lnTo>
                  <a:pt x="93230" y="39877"/>
                </a:lnTo>
                <a:close/>
              </a:path>
              <a:path w="121919" h="262255">
                <a:moveTo>
                  <a:pt x="92036" y="137540"/>
                </a:moveTo>
                <a:lnTo>
                  <a:pt x="62153" y="137540"/>
                </a:lnTo>
                <a:lnTo>
                  <a:pt x="62153" y="246761"/>
                </a:lnTo>
                <a:lnTo>
                  <a:pt x="63347" y="253111"/>
                </a:lnTo>
                <a:lnTo>
                  <a:pt x="65735" y="258317"/>
                </a:lnTo>
                <a:lnTo>
                  <a:pt x="70523" y="260858"/>
                </a:lnTo>
                <a:lnTo>
                  <a:pt x="76504" y="262127"/>
                </a:lnTo>
                <a:lnTo>
                  <a:pt x="82473" y="260858"/>
                </a:lnTo>
                <a:lnTo>
                  <a:pt x="87261" y="258317"/>
                </a:lnTo>
                <a:lnTo>
                  <a:pt x="90843" y="253111"/>
                </a:lnTo>
                <a:lnTo>
                  <a:pt x="92036" y="246761"/>
                </a:lnTo>
                <a:lnTo>
                  <a:pt x="92036" y="137540"/>
                </a:lnTo>
                <a:close/>
              </a:path>
              <a:path w="121919" h="262255">
                <a:moveTo>
                  <a:pt x="40640" y="0"/>
                </a:moveTo>
                <a:lnTo>
                  <a:pt x="5981" y="19303"/>
                </a:lnTo>
                <a:lnTo>
                  <a:pt x="3581" y="26924"/>
                </a:lnTo>
                <a:lnTo>
                  <a:pt x="0" y="37211"/>
                </a:lnTo>
                <a:lnTo>
                  <a:pt x="4775" y="62991"/>
                </a:lnTo>
                <a:lnTo>
                  <a:pt x="7175" y="78359"/>
                </a:lnTo>
                <a:lnTo>
                  <a:pt x="9563" y="97662"/>
                </a:lnTo>
                <a:lnTo>
                  <a:pt x="9563" y="116966"/>
                </a:lnTo>
                <a:lnTo>
                  <a:pt x="8369" y="137540"/>
                </a:lnTo>
                <a:lnTo>
                  <a:pt x="11950" y="136143"/>
                </a:lnTo>
                <a:lnTo>
                  <a:pt x="15544" y="132334"/>
                </a:lnTo>
                <a:lnTo>
                  <a:pt x="16738" y="128524"/>
                </a:lnTo>
                <a:lnTo>
                  <a:pt x="17932" y="124587"/>
                </a:lnTo>
                <a:lnTo>
                  <a:pt x="16738" y="110489"/>
                </a:lnTo>
                <a:lnTo>
                  <a:pt x="15544" y="95123"/>
                </a:lnTo>
                <a:lnTo>
                  <a:pt x="15544" y="80899"/>
                </a:lnTo>
                <a:lnTo>
                  <a:pt x="16738" y="68072"/>
                </a:lnTo>
                <a:lnTo>
                  <a:pt x="19126" y="55244"/>
                </a:lnTo>
                <a:lnTo>
                  <a:pt x="22707" y="39877"/>
                </a:lnTo>
                <a:lnTo>
                  <a:pt x="116492" y="39877"/>
                </a:lnTo>
                <a:lnTo>
                  <a:pt x="116228" y="38608"/>
                </a:lnTo>
                <a:lnTo>
                  <a:pt x="51396" y="38608"/>
                </a:lnTo>
                <a:lnTo>
                  <a:pt x="45415" y="25653"/>
                </a:lnTo>
                <a:lnTo>
                  <a:pt x="43027" y="15366"/>
                </a:lnTo>
                <a:lnTo>
                  <a:pt x="40640" y="0"/>
                </a:lnTo>
                <a:close/>
              </a:path>
              <a:path w="121919" h="262255">
                <a:moveTo>
                  <a:pt x="116492" y="39877"/>
                </a:moveTo>
                <a:lnTo>
                  <a:pt x="93230" y="39877"/>
                </a:lnTo>
                <a:lnTo>
                  <a:pt x="96824" y="55244"/>
                </a:lnTo>
                <a:lnTo>
                  <a:pt x="99212" y="68072"/>
                </a:lnTo>
                <a:lnTo>
                  <a:pt x="99212" y="80899"/>
                </a:lnTo>
                <a:lnTo>
                  <a:pt x="100406" y="95123"/>
                </a:lnTo>
                <a:lnTo>
                  <a:pt x="99212" y="110489"/>
                </a:lnTo>
                <a:lnTo>
                  <a:pt x="98018" y="124587"/>
                </a:lnTo>
                <a:lnTo>
                  <a:pt x="99212" y="129793"/>
                </a:lnTo>
                <a:lnTo>
                  <a:pt x="101600" y="133603"/>
                </a:lnTo>
                <a:lnTo>
                  <a:pt x="105181" y="136143"/>
                </a:lnTo>
                <a:lnTo>
                  <a:pt x="109969" y="137540"/>
                </a:lnTo>
                <a:lnTo>
                  <a:pt x="114744" y="136143"/>
                </a:lnTo>
                <a:lnTo>
                  <a:pt x="117144" y="132334"/>
                </a:lnTo>
                <a:lnTo>
                  <a:pt x="118338" y="128524"/>
                </a:lnTo>
                <a:lnTo>
                  <a:pt x="119532" y="123316"/>
                </a:lnTo>
                <a:lnTo>
                  <a:pt x="120726" y="106679"/>
                </a:lnTo>
                <a:lnTo>
                  <a:pt x="121920" y="92455"/>
                </a:lnTo>
                <a:lnTo>
                  <a:pt x="121920" y="78359"/>
                </a:lnTo>
                <a:lnTo>
                  <a:pt x="120726" y="62991"/>
                </a:lnTo>
                <a:lnTo>
                  <a:pt x="118338" y="48767"/>
                </a:lnTo>
                <a:lnTo>
                  <a:pt x="116492" y="39877"/>
                </a:lnTo>
                <a:close/>
              </a:path>
              <a:path w="121919" h="262255">
                <a:moveTo>
                  <a:pt x="59766" y="2539"/>
                </a:moveTo>
                <a:lnTo>
                  <a:pt x="56184" y="2539"/>
                </a:lnTo>
                <a:lnTo>
                  <a:pt x="51396" y="7747"/>
                </a:lnTo>
                <a:lnTo>
                  <a:pt x="53784" y="15366"/>
                </a:lnTo>
                <a:lnTo>
                  <a:pt x="51396" y="38608"/>
                </a:lnTo>
                <a:lnTo>
                  <a:pt x="64541" y="38608"/>
                </a:lnTo>
                <a:lnTo>
                  <a:pt x="60959" y="15366"/>
                </a:lnTo>
                <a:lnTo>
                  <a:pt x="64541" y="7747"/>
                </a:lnTo>
                <a:lnTo>
                  <a:pt x="59766" y="2539"/>
                </a:lnTo>
                <a:close/>
              </a:path>
              <a:path w="121919" h="262255">
                <a:moveTo>
                  <a:pt x="75298" y="0"/>
                </a:moveTo>
                <a:lnTo>
                  <a:pt x="72910" y="15366"/>
                </a:lnTo>
                <a:lnTo>
                  <a:pt x="69329" y="25653"/>
                </a:lnTo>
                <a:lnTo>
                  <a:pt x="64541" y="38608"/>
                </a:lnTo>
                <a:lnTo>
                  <a:pt x="116228" y="38608"/>
                </a:lnTo>
                <a:lnTo>
                  <a:pt x="82473" y="2539"/>
                </a:lnTo>
                <a:lnTo>
                  <a:pt x="75298" y="0"/>
                </a:lnTo>
                <a:close/>
              </a:path>
            </a:pathLst>
          </a:custGeom>
          <a:solidFill>
            <a:srgbClr val="424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1123" y="966216"/>
            <a:ext cx="170815" cy="350520"/>
          </a:xfrm>
          <a:custGeom>
            <a:avLst/>
            <a:gdLst/>
            <a:ahLst/>
            <a:cxnLst/>
            <a:rect l="l" t="t" r="r" b="b"/>
            <a:pathLst>
              <a:path w="170815" h="350519">
                <a:moveTo>
                  <a:pt x="132219" y="53975"/>
                </a:moveTo>
                <a:lnTo>
                  <a:pt x="38468" y="53975"/>
                </a:lnTo>
                <a:lnTo>
                  <a:pt x="38468" y="155321"/>
                </a:lnTo>
                <a:lnTo>
                  <a:pt x="39662" y="166878"/>
                </a:lnTo>
                <a:lnTo>
                  <a:pt x="39662" y="328675"/>
                </a:lnTo>
                <a:lnTo>
                  <a:pt x="40868" y="332486"/>
                </a:lnTo>
                <a:lnTo>
                  <a:pt x="40868" y="336423"/>
                </a:lnTo>
                <a:lnTo>
                  <a:pt x="45681" y="344043"/>
                </a:lnTo>
                <a:lnTo>
                  <a:pt x="49288" y="346710"/>
                </a:lnTo>
                <a:lnTo>
                  <a:pt x="51689" y="347980"/>
                </a:lnTo>
                <a:lnTo>
                  <a:pt x="56489" y="349250"/>
                </a:lnTo>
                <a:lnTo>
                  <a:pt x="60096" y="350520"/>
                </a:lnTo>
                <a:lnTo>
                  <a:pt x="63703" y="349250"/>
                </a:lnTo>
                <a:lnTo>
                  <a:pt x="68516" y="347980"/>
                </a:lnTo>
                <a:lnTo>
                  <a:pt x="70916" y="346710"/>
                </a:lnTo>
                <a:lnTo>
                  <a:pt x="74523" y="344043"/>
                </a:lnTo>
                <a:lnTo>
                  <a:pt x="79336" y="336423"/>
                </a:lnTo>
                <a:lnTo>
                  <a:pt x="80530" y="332486"/>
                </a:lnTo>
                <a:lnTo>
                  <a:pt x="80530" y="183642"/>
                </a:lnTo>
                <a:lnTo>
                  <a:pt x="131025" y="183642"/>
                </a:lnTo>
                <a:lnTo>
                  <a:pt x="131025" y="166878"/>
                </a:lnTo>
                <a:lnTo>
                  <a:pt x="132219" y="155321"/>
                </a:lnTo>
                <a:lnTo>
                  <a:pt x="132219" y="53975"/>
                </a:lnTo>
                <a:close/>
              </a:path>
              <a:path w="170815" h="350519">
                <a:moveTo>
                  <a:pt x="131025" y="183642"/>
                </a:moveTo>
                <a:lnTo>
                  <a:pt x="90157" y="183642"/>
                </a:lnTo>
                <a:lnTo>
                  <a:pt x="90157" y="328675"/>
                </a:lnTo>
                <a:lnTo>
                  <a:pt x="91351" y="332486"/>
                </a:lnTo>
                <a:lnTo>
                  <a:pt x="92557" y="336423"/>
                </a:lnTo>
                <a:lnTo>
                  <a:pt x="93764" y="340233"/>
                </a:lnTo>
                <a:lnTo>
                  <a:pt x="96164" y="344043"/>
                </a:lnTo>
                <a:lnTo>
                  <a:pt x="99771" y="346710"/>
                </a:lnTo>
                <a:lnTo>
                  <a:pt x="110591" y="350520"/>
                </a:lnTo>
                <a:lnTo>
                  <a:pt x="115392" y="349250"/>
                </a:lnTo>
                <a:lnTo>
                  <a:pt x="122605" y="346710"/>
                </a:lnTo>
                <a:lnTo>
                  <a:pt x="125006" y="344043"/>
                </a:lnTo>
                <a:lnTo>
                  <a:pt x="129819" y="336423"/>
                </a:lnTo>
                <a:lnTo>
                  <a:pt x="131025" y="332486"/>
                </a:lnTo>
                <a:lnTo>
                  <a:pt x="131025" y="183642"/>
                </a:lnTo>
                <a:close/>
              </a:path>
              <a:path w="170815" h="350519">
                <a:moveTo>
                  <a:pt x="62509" y="0"/>
                </a:moveTo>
                <a:lnTo>
                  <a:pt x="57696" y="2539"/>
                </a:lnTo>
                <a:lnTo>
                  <a:pt x="52882" y="3810"/>
                </a:lnTo>
                <a:lnTo>
                  <a:pt x="21640" y="16637"/>
                </a:lnTo>
                <a:lnTo>
                  <a:pt x="14427" y="29591"/>
                </a:lnTo>
                <a:lnTo>
                  <a:pt x="10820" y="38481"/>
                </a:lnTo>
                <a:lnTo>
                  <a:pt x="8420" y="50037"/>
                </a:lnTo>
                <a:lnTo>
                  <a:pt x="4813" y="65532"/>
                </a:lnTo>
                <a:lnTo>
                  <a:pt x="2400" y="83438"/>
                </a:lnTo>
                <a:lnTo>
                  <a:pt x="0" y="105283"/>
                </a:lnTo>
                <a:lnTo>
                  <a:pt x="0" y="123317"/>
                </a:lnTo>
                <a:lnTo>
                  <a:pt x="1206" y="142494"/>
                </a:lnTo>
                <a:lnTo>
                  <a:pt x="2400" y="163068"/>
                </a:lnTo>
                <a:lnTo>
                  <a:pt x="3606" y="170814"/>
                </a:lnTo>
                <a:lnTo>
                  <a:pt x="6007" y="177164"/>
                </a:lnTo>
                <a:lnTo>
                  <a:pt x="7213" y="179705"/>
                </a:lnTo>
                <a:lnTo>
                  <a:pt x="9613" y="180975"/>
                </a:lnTo>
                <a:lnTo>
                  <a:pt x="12014" y="182372"/>
                </a:lnTo>
                <a:lnTo>
                  <a:pt x="15621" y="183642"/>
                </a:lnTo>
                <a:lnTo>
                  <a:pt x="19227" y="183642"/>
                </a:lnTo>
                <a:lnTo>
                  <a:pt x="31254" y="165608"/>
                </a:lnTo>
                <a:lnTo>
                  <a:pt x="28854" y="127126"/>
                </a:lnTo>
                <a:lnTo>
                  <a:pt x="30048" y="107823"/>
                </a:lnTo>
                <a:lnTo>
                  <a:pt x="36055" y="60325"/>
                </a:lnTo>
                <a:lnTo>
                  <a:pt x="38468" y="53975"/>
                </a:lnTo>
                <a:lnTo>
                  <a:pt x="164084" y="53975"/>
                </a:lnTo>
                <a:lnTo>
                  <a:pt x="163887" y="52705"/>
                </a:lnTo>
                <a:lnTo>
                  <a:pt x="75730" y="52705"/>
                </a:lnTo>
                <a:lnTo>
                  <a:pt x="69723" y="34671"/>
                </a:lnTo>
                <a:lnTo>
                  <a:pt x="64909" y="20574"/>
                </a:lnTo>
                <a:lnTo>
                  <a:pt x="62509" y="9017"/>
                </a:lnTo>
                <a:lnTo>
                  <a:pt x="62509" y="0"/>
                </a:lnTo>
                <a:close/>
              </a:path>
              <a:path w="170815" h="350519">
                <a:moveTo>
                  <a:pt x="164084" y="53975"/>
                </a:moveTo>
                <a:lnTo>
                  <a:pt x="132219" y="53975"/>
                </a:lnTo>
                <a:lnTo>
                  <a:pt x="133426" y="56514"/>
                </a:lnTo>
                <a:lnTo>
                  <a:pt x="134632" y="60325"/>
                </a:lnTo>
                <a:lnTo>
                  <a:pt x="137033" y="73151"/>
                </a:lnTo>
                <a:lnTo>
                  <a:pt x="139433" y="89916"/>
                </a:lnTo>
                <a:lnTo>
                  <a:pt x="141833" y="107823"/>
                </a:lnTo>
                <a:lnTo>
                  <a:pt x="141833" y="127126"/>
                </a:lnTo>
                <a:lnTo>
                  <a:pt x="139433" y="165608"/>
                </a:lnTo>
                <a:lnTo>
                  <a:pt x="140639" y="172085"/>
                </a:lnTo>
                <a:lnTo>
                  <a:pt x="143040" y="178435"/>
                </a:lnTo>
                <a:lnTo>
                  <a:pt x="145440" y="180975"/>
                </a:lnTo>
                <a:lnTo>
                  <a:pt x="147853" y="182372"/>
                </a:lnTo>
                <a:lnTo>
                  <a:pt x="151460" y="183642"/>
                </a:lnTo>
                <a:lnTo>
                  <a:pt x="155067" y="183642"/>
                </a:lnTo>
                <a:lnTo>
                  <a:pt x="158673" y="182372"/>
                </a:lnTo>
                <a:lnTo>
                  <a:pt x="161074" y="180975"/>
                </a:lnTo>
                <a:lnTo>
                  <a:pt x="163474" y="179705"/>
                </a:lnTo>
                <a:lnTo>
                  <a:pt x="164680" y="177164"/>
                </a:lnTo>
                <a:lnTo>
                  <a:pt x="167081" y="170814"/>
                </a:lnTo>
                <a:lnTo>
                  <a:pt x="168287" y="163068"/>
                </a:lnTo>
                <a:lnTo>
                  <a:pt x="170688" y="142494"/>
                </a:lnTo>
                <a:lnTo>
                  <a:pt x="170688" y="105283"/>
                </a:lnTo>
                <a:lnTo>
                  <a:pt x="168287" y="83438"/>
                </a:lnTo>
                <a:lnTo>
                  <a:pt x="165874" y="65532"/>
                </a:lnTo>
                <a:lnTo>
                  <a:pt x="164084" y="53975"/>
                </a:lnTo>
                <a:close/>
              </a:path>
              <a:path w="170815" h="350519">
                <a:moveTo>
                  <a:pt x="87744" y="3810"/>
                </a:moveTo>
                <a:lnTo>
                  <a:pt x="82943" y="3810"/>
                </a:lnTo>
                <a:lnTo>
                  <a:pt x="76923" y="10287"/>
                </a:lnTo>
                <a:lnTo>
                  <a:pt x="80530" y="20574"/>
                </a:lnTo>
                <a:lnTo>
                  <a:pt x="79336" y="30861"/>
                </a:lnTo>
                <a:lnTo>
                  <a:pt x="75730" y="52705"/>
                </a:lnTo>
                <a:lnTo>
                  <a:pt x="94957" y="52705"/>
                </a:lnTo>
                <a:lnTo>
                  <a:pt x="92557" y="30861"/>
                </a:lnTo>
                <a:lnTo>
                  <a:pt x="90157" y="20574"/>
                </a:lnTo>
                <a:lnTo>
                  <a:pt x="93764" y="10287"/>
                </a:lnTo>
                <a:lnTo>
                  <a:pt x="87744" y="3810"/>
                </a:lnTo>
                <a:close/>
              </a:path>
              <a:path w="170815" h="350519">
                <a:moveTo>
                  <a:pt x="109385" y="0"/>
                </a:moveTo>
                <a:lnTo>
                  <a:pt x="108178" y="9017"/>
                </a:lnTo>
                <a:lnTo>
                  <a:pt x="105778" y="20574"/>
                </a:lnTo>
                <a:lnTo>
                  <a:pt x="100965" y="34671"/>
                </a:lnTo>
                <a:lnTo>
                  <a:pt x="94957" y="52705"/>
                </a:lnTo>
                <a:lnTo>
                  <a:pt x="163887" y="52705"/>
                </a:lnTo>
                <a:lnTo>
                  <a:pt x="163474" y="50037"/>
                </a:lnTo>
                <a:lnTo>
                  <a:pt x="159867" y="38481"/>
                </a:lnTo>
                <a:lnTo>
                  <a:pt x="156260" y="29591"/>
                </a:lnTo>
                <a:lnTo>
                  <a:pt x="153860" y="23113"/>
                </a:lnTo>
                <a:lnTo>
                  <a:pt x="149047" y="16637"/>
                </a:lnTo>
                <a:lnTo>
                  <a:pt x="134632" y="10287"/>
                </a:lnTo>
                <a:lnTo>
                  <a:pt x="117792" y="3810"/>
                </a:lnTo>
                <a:lnTo>
                  <a:pt x="114198" y="2539"/>
                </a:lnTo>
                <a:lnTo>
                  <a:pt x="109385" y="0"/>
                </a:lnTo>
                <a:close/>
              </a:path>
            </a:pathLst>
          </a:custGeom>
          <a:solidFill>
            <a:srgbClr val="424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5319" y="864108"/>
            <a:ext cx="82295" cy="97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9808" y="1178052"/>
            <a:ext cx="48895" cy="26034"/>
          </a:xfrm>
          <a:custGeom>
            <a:avLst/>
            <a:gdLst/>
            <a:ahLst/>
            <a:cxnLst/>
            <a:rect l="l" t="t" r="r" b="b"/>
            <a:pathLst>
              <a:path w="48895" h="26034">
                <a:moveTo>
                  <a:pt x="0" y="1270"/>
                </a:moveTo>
                <a:lnTo>
                  <a:pt x="0" y="15494"/>
                </a:lnTo>
                <a:lnTo>
                  <a:pt x="20726" y="18161"/>
                </a:lnTo>
                <a:lnTo>
                  <a:pt x="17068" y="25908"/>
                </a:lnTo>
                <a:lnTo>
                  <a:pt x="48768" y="15494"/>
                </a:lnTo>
                <a:lnTo>
                  <a:pt x="35816" y="5207"/>
                </a:lnTo>
                <a:lnTo>
                  <a:pt x="26822" y="5207"/>
                </a:lnTo>
                <a:lnTo>
                  <a:pt x="0" y="1270"/>
                </a:lnTo>
                <a:close/>
              </a:path>
              <a:path w="48895" h="26034">
                <a:moveTo>
                  <a:pt x="29260" y="0"/>
                </a:moveTo>
                <a:lnTo>
                  <a:pt x="26822" y="5207"/>
                </a:lnTo>
                <a:lnTo>
                  <a:pt x="35816" y="5207"/>
                </a:lnTo>
                <a:lnTo>
                  <a:pt x="29260" y="0"/>
                </a:lnTo>
                <a:close/>
              </a:path>
            </a:pathLst>
          </a:custGeom>
          <a:solidFill>
            <a:srgbClr val="424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4068" y="1310639"/>
            <a:ext cx="257810" cy="56515"/>
          </a:xfrm>
          <a:custGeom>
            <a:avLst/>
            <a:gdLst/>
            <a:ahLst/>
            <a:cxnLst/>
            <a:rect l="l" t="t" r="r" b="b"/>
            <a:pathLst>
              <a:path w="257809" h="56515">
                <a:moveTo>
                  <a:pt x="77863" y="0"/>
                </a:moveTo>
                <a:lnTo>
                  <a:pt x="0" y="6350"/>
                </a:lnTo>
                <a:lnTo>
                  <a:pt x="26352" y="56387"/>
                </a:lnTo>
                <a:lnTo>
                  <a:pt x="39535" y="42290"/>
                </a:lnTo>
                <a:lnTo>
                  <a:pt x="246537" y="42290"/>
                </a:lnTo>
                <a:lnTo>
                  <a:pt x="230009" y="38481"/>
                </a:lnTo>
                <a:lnTo>
                  <a:pt x="234531" y="23113"/>
                </a:lnTo>
                <a:lnTo>
                  <a:pt x="152133" y="23113"/>
                </a:lnTo>
                <a:lnTo>
                  <a:pt x="131775" y="21844"/>
                </a:lnTo>
                <a:lnTo>
                  <a:pt x="112610" y="20447"/>
                </a:lnTo>
                <a:lnTo>
                  <a:pt x="75476" y="15367"/>
                </a:lnTo>
                <a:lnTo>
                  <a:pt x="65887" y="12826"/>
                </a:lnTo>
                <a:lnTo>
                  <a:pt x="77863" y="0"/>
                </a:lnTo>
                <a:close/>
              </a:path>
              <a:path w="257809" h="56515">
                <a:moveTo>
                  <a:pt x="246537" y="42290"/>
                </a:moveTo>
                <a:lnTo>
                  <a:pt x="39535" y="42290"/>
                </a:lnTo>
                <a:lnTo>
                  <a:pt x="59893" y="47371"/>
                </a:lnTo>
                <a:lnTo>
                  <a:pt x="81457" y="51308"/>
                </a:lnTo>
                <a:lnTo>
                  <a:pt x="104216" y="52577"/>
                </a:lnTo>
                <a:lnTo>
                  <a:pt x="128181" y="55118"/>
                </a:lnTo>
                <a:lnTo>
                  <a:pt x="173697" y="55118"/>
                </a:lnTo>
                <a:lnTo>
                  <a:pt x="194068" y="53848"/>
                </a:lnTo>
                <a:lnTo>
                  <a:pt x="214426" y="51308"/>
                </a:lnTo>
                <a:lnTo>
                  <a:pt x="233591" y="48640"/>
                </a:lnTo>
                <a:lnTo>
                  <a:pt x="257555" y="44831"/>
                </a:lnTo>
                <a:lnTo>
                  <a:pt x="246537" y="42290"/>
                </a:lnTo>
                <a:close/>
              </a:path>
              <a:path w="257809" h="56515">
                <a:moveTo>
                  <a:pt x="237185" y="14097"/>
                </a:moveTo>
                <a:lnTo>
                  <a:pt x="216827" y="17907"/>
                </a:lnTo>
                <a:lnTo>
                  <a:pt x="196456" y="20447"/>
                </a:lnTo>
                <a:lnTo>
                  <a:pt x="152133" y="23113"/>
                </a:lnTo>
                <a:lnTo>
                  <a:pt x="234531" y="23113"/>
                </a:lnTo>
                <a:lnTo>
                  <a:pt x="237185" y="14097"/>
                </a:lnTo>
                <a:close/>
              </a:path>
            </a:pathLst>
          </a:custGeom>
          <a:solidFill>
            <a:srgbClr val="424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3963" y="1216152"/>
            <a:ext cx="77723" cy="1219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95527" y="1216152"/>
            <a:ext cx="123443" cy="1310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4359" y="1176527"/>
            <a:ext cx="52069" cy="30480"/>
          </a:xfrm>
          <a:custGeom>
            <a:avLst/>
            <a:gdLst/>
            <a:ahLst/>
            <a:cxnLst/>
            <a:rect l="l" t="t" r="r" b="b"/>
            <a:pathLst>
              <a:path w="52070" h="30480">
                <a:moveTo>
                  <a:pt x="39779" y="21209"/>
                </a:moveTo>
                <a:lnTo>
                  <a:pt x="22898" y="21209"/>
                </a:lnTo>
                <a:lnTo>
                  <a:pt x="31330" y="30480"/>
                </a:lnTo>
                <a:lnTo>
                  <a:pt x="39779" y="21209"/>
                </a:lnTo>
                <a:close/>
              </a:path>
              <a:path w="52070" h="30480">
                <a:moveTo>
                  <a:pt x="6019" y="0"/>
                </a:moveTo>
                <a:lnTo>
                  <a:pt x="12052" y="8000"/>
                </a:lnTo>
                <a:lnTo>
                  <a:pt x="0" y="10541"/>
                </a:lnTo>
                <a:lnTo>
                  <a:pt x="0" y="26543"/>
                </a:lnTo>
                <a:lnTo>
                  <a:pt x="14465" y="22479"/>
                </a:lnTo>
                <a:lnTo>
                  <a:pt x="22898" y="21209"/>
                </a:lnTo>
                <a:lnTo>
                  <a:pt x="39779" y="21209"/>
                </a:lnTo>
                <a:lnTo>
                  <a:pt x="51816" y="8000"/>
                </a:lnTo>
                <a:lnTo>
                  <a:pt x="6019" y="0"/>
                </a:lnTo>
                <a:close/>
              </a:path>
            </a:pathLst>
          </a:custGeom>
          <a:solidFill>
            <a:srgbClr val="424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55828" y="6196380"/>
            <a:ext cx="1091628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244060"/>
                </a:solidFill>
                <a:latin typeface="Arial"/>
                <a:cs typeface="Arial"/>
              </a:rPr>
              <a:t>*Negli istituti di </a:t>
            </a:r>
            <a:r>
              <a:rPr sz="1100" b="1" spc="-5" dirty="0">
                <a:solidFill>
                  <a:srgbClr val="244060"/>
                </a:solidFill>
                <a:latin typeface="Arial"/>
                <a:cs typeface="Arial"/>
              </a:rPr>
              <a:t>istruzione secondaria </a:t>
            </a:r>
            <a:r>
              <a:rPr sz="1100" b="1" spc="-10" dirty="0">
                <a:solidFill>
                  <a:srgbClr val="244060"/>
                </a:solidFill>
                <a:latin typeface="Arial"/>
                <a:cs typeface="Arial"/>
              </a:rPr>
              <a:t>di </a:t>
            </a:r>
            <a:r>
              <a:rPr sz="1100" b="1" spc="-5" dirty="0">
                <a:solidFill>
                  <a:srgbClr val="244060"/>
                </a:solidFill>
                <a:latin typeface="Arial"/>
                <a:cs typeface="Arial"/>
              </a:rPr>
              <a:t>secondo </a:t>
            </a:r>
            <a:r>
              <a:rPr sz="1100" b="1" dirty="0">
                <a:solidFill>
                  <a:srgbClr val="244060"/>
                </a:solidFill>
                <a:latin typeface="Arial"/>
                <a:cs typeface="Arial"/>
              </a:rPr>
              <a:t>grado </a:t>
            </a:r>
            <a:r>
              <a:rPr sz="1100" dirty="0">
                <a:solidFill>
                  <a:srgbClr val="244060"/>
                </a:solidFill>
                <a:latin typeface="Arial"/>
                <a:cs typeface="Arial"/>
              </a:rPr>
              <a:t>i </a:t>
            </a:r>
            <a:r>
              <a:rPr sz="1100" spc="-5" dirty="0">
                <a:solidFill>
                  <a:srgbClr val="244060"/>
                </a:solidFill>
                <a:latin typeface="Arial"/>
                <a:cs typeface="Arial"/>
              </a:rPr>
              <a:t>rappresentanti dei genitori degli alunni </a:t>
            </a:r>
            <a:r>
              <a:rPr sz="1100" dirty="0">
                <a:solidFill>
                  <a:srgbClr val="244060"/>
                </a:solidFill>
                <a:latin typeface="Arial"/>
                <a:cs typeface="Arial"/>
              </a:rPr>
              <a:t>sono </a:t>
            </a:r>
            <a:r>
              <a:rPr sz="1100" spc="-5" dirty="0">
                <a:solidFill>
                  <a:srgbClr val="244060"/>
                </a:solidFill>
                <a:latin typeface="Arial"/>
                <a:cs typeface="Arial"/>
              </a:rPr>
              <a:t>ridotti, in </a:t>
            </a:r>
            <a:r>
              <a:rPr sz="1100" dirty="0">
                <a:solidFill>
                  <a:srgbClr val="244060"/>
                </a:solidFill>
                <a:latin typeface="Arial"/>
                <a:cs typeface="Arial"/>
              </a:rPr>
              <a:t>relazione </a:t>
            </a:r>
            <a:r>
              <a:rPr sz="1100" spc="-5" dirty="0">
                <a:solidFill>
                  <a:srgbClr val="244060"/>
                </a:solidFill>
                <a:latin typeface="Arial"/>
                <a:cs typeface="Arial"/>
              </a:rPr>
              <a:t>alla popolazione </a:t>
            </a:r>
            <a:r>
              <a:rPr sz="1100" dirty="0">
                <a:solidFill>
                  <a:srgbClr val="244060"/>
                </a:solidFill>
                <a:latin typeface="Arial"/>
                <a:cs typeface="Arial"/>
              </a:rPr>
              <a:t>scolastica, a tre e a </a:t>
            </a:r>
            <a:r>
              <a:rPr sz="1100" spc="-5" dirty="0">
                <a:solidFill>
                  <a:srgbClr val="244060"/>
                </a:solidFill>
                <a:latin typeface="Arial"/>
                <a:cs typeface="Arial"/>
              </a:rPr>
              <a:t>quattro; in </a:t>
            </a:r>
            <a:r>
              <a:rPr sz="1100" dirty="0">
                <a:solidFill>
                  <a:srgbClr val="244060"/>
                </a:solidFill>
                <a:latin typeface="Arial"/>
                <a:cs typeface="Arial"/>
              </a:rPr>
              <a:t>tal  caso sono chiamati a </a:t>
            </a:r>
            <a:r>
              <a:rPr sz="1100" spc="5" dirty="0">
                <a:solidFill>
                  <a:srgbClr val="244060"/>
                </a:solidFill>
                <a:latin typeface="Arial"/>
                <a:cs typeface="Arial"/>
              </a:rPr>
              <a:t>far </a:t>
            </a:r>
            <a:r>
              <a:rPr sz="1100" dirty="0">
                <a:solidFill>
                  <a:srgbClr val="244060"/>
                </a:solidFill>
                <a:latin typeface="Arial"/>
                <a:cs typeface="Arial"/>
              </a:rPr>
              <a:t>parte </a:t>
            </a:r>
            <a:r>
              <a:rPr sz="1100" spc="-5" dirty="0">
                <a:solidFill>
                  <a:srgbClr val="244060"/>
                </a:solidFill>
                <a:latin typeface="Arial"/>
                <a:cs typeface="Arial"/>
              </a:rPr>
              <a:t>del consiglio altrettanti </a:t>
            </a:r>
            <a:r>
              <a:rPr sz="1100" b="1" dirty="0">
                <a:solidFill>
                  <a:srgbClr val="244060"/>
                </a:solidFill>
                <a:latin typeface="Arial"/>
                <a:cs typeface="Arial"/>
              </a:rPr>
              <a:t>rappresentanti eletti dagli</a:t>
            </a:r>
            <a:r>
              <a:rPr sz="1100" b="1" spc="-21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244060"/>
                </a:solidFill>
                <a:latin typeface="Arial"/>
                <a:cs typeface="Arial"/>
              </a:rPr>
              <a:t>studenti</a:t>
            </a:r>
            <a:r>
              <a:rPr sz="1100" dirty="0">
                <a:solidFill>
                  <a:srgbClr val="244060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209273" y="6543354"/>
            <a:ext cx="221615" cy="20827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9</a:t>
            </a:fld>
            <a:endParaRPr sz="1200">
              <a:latin typeface="Arial"/>
              <a:cs typeface="Arial"/>
            </a:endParaRPr>
          </a:p>
        </p:txBody>
      </p: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4763896" y="1364361"/>
          <a:ext cx="6529705" cy="4767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10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Funzione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9445">
                <a:tc>
                  <a:txBody>
                    <a:bodyPr/>
                    <a:lstStyle/>
                    <a:p>
                      <a:pPr marL="97790" marR="76200" algn="just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Il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Consiglio d'Istituto, ai sensi dell'art.10,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c.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1-9 del D.lgs. 297/1994,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ha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potere  deliberante,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su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proposta della giunta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nei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limiti </a:t>
                      </a:r>
                      <a:r>
                        <a:rPr sz="14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delle disponibilità di bilancio,  nelle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seguenti</a:t>
                      </a:r>
                      <a:r>
                        <a:rPr sz="1400" spc="-5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materie: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84810" marR="78740" indent="-287020" algn="just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"/>
                        <a:buChar char="•"/>
                        <a:tabLst>
                          <a:tab pos="384810" algn="l"/>
                        </a:tabLst>
                      </a:pPr>
                      <a:r>
                        <a:rPr sz="1400" b="1" spc="-5" dirty="0">
                          <a:solidFill>
                            <a:srgbClr val="17375E"/>
                          </a:solidFill>
                          <a:latin typeface="Arial"/>
                          <a:cs typeface="Arial"/>
                        </a:rPr>
                        <a:t>Elabora </a:t>
                      </a:r>
                      <a:r>
                        <a:rPr sz="1400" b="1" dirty="0">
                          <a:solidFill>
                            <a:srgbClr val="17375E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1400" b="1" spc="-10" dirty="0">
                          <a:solidFill>
                            <a:srgbClr val="17375E"/>
                          </a:solidFill>
                          <a:latin typeface="Arial"/>
                          <a:cs typeface="Arial"/>
                        </a:rPr>
                        <a:t>adotta gli </a:t>
                      </a:r>
                      <a:r>
                        <a:rPr sz="1400" b="1" spc="-5" dirty="0">
                          <a:solidFill>
                            <a:srgbClr val="17375E"/>
                          </a:solidFill>
                          <a:latin typeface="Arial"/>
                          <a:cs typeface="Arial"/>
                        </a:rPr>
                        <a:t>indirizzi generali </a:t>
                      </a:r>
                      <a:r>
                        <a:rPr sz="1400" b="1" dirty="0">
                          <a:solidFill>
                            <a:srgbClr val="17375E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1400" b="1" spc="-5" dirty="0">
                          <a:solidFill>
                            <a:srgbClr val="17375E"/>
                          </a:solidFill>
                          <a:latin typeface="Arial"/>
                          <a:cs typeface="Arial"/>
                        </a:rPr>
                        <a:t>determina </a:t>
                      </a:r>
                      <a:r>
                        <a:rPr sz="1400" b="1" dirty="0">
                          <a:solidFill>
                            <a:srgbClr val="17375E"/>
                          </a:solidFill>
                          <a:latin typeface="Arial"/>
                          <a:cs typeface="Arial"/>
                        </a:rPr>
                        <a:t>le </a:t>
                      </a:r>
                      <a:r>
                        <a:rPr sz="1400" b="1" spc="-5" dirty="0">
                          <a:solidFill>
                            <a:srgbClr val="17375E"/>
                          </a:solidFill>
                          <a:latin typeface="Arial"/>
                          <a:cs typeface="Arial"/>
                        </a:rPr>
                        <a:t>forme </a:t>
                      </a:r>
                      <a:r>
                        <a:rPr sz="1400" b="1" spc="-20" dirty="0">
                          <a:solidFill>
                            <a:srgbClr val="17375E"/>
                          </a:solidFill>
                          <a:latin typeface="Arial"/>
                          <a:cs typeface="Arial"/>
                        </a:rPr>
                        <a:t>di  </a:t>
                      </a:r>
                      <a:r>
                        <a:rPr sz="1400" b="1" spc="-5" dirty="0">
                          <a:solidFill>
                            <a:srgbClr val="17375E"/>
                          </a:solidFill>
                          <a:latin typeface="Arial"/>
                          <a:cs typeface="Arial"/>
                        </a:rPr>
                        <a:t>autofinanziamento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84810" marR="75565" indent="-287020" algn="just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84810" algn="l"/>
                        </a:tabLst>
                      </a:pPr>
                      <a:r>
                        <a:rPr sz="1400" b="1" spc="-5" dirty="0">
                          <a:solidFill>
                            <a:srgbClr val="17375E"/>
                          </a:solidFill>
                          <a:latin typeface="Arial"/>
                          <a:cs typeface="Arial"/>
                        </a:rPr>
                        <a:t>Delibera </a:t>
                      </a:r>
                      <a:r>
                        <a:rPr sz="1400" b="1" dirty="0">
                          <a:solidFill>
                            <a:srgbClr val="17375E"/>
                          </a:solidFill>
                          <a:latin typeface="Arial"/>
                          <a:cs typeface="Arial"/>
                        </a:rPr>
                        <a:t>il </a:t>
                      </a:r>
                      <a:r>
                        <a:rPr sz="1400" b="1" spc="-10" dirty="0">
                          <a:solidFill>
                            <a:srgbClr val="17375E"/>
                          </a:solidFill>
                          <a:latin typeface="Arial"/>
                          <a:cs typeface="Arial"/>
                        </a:rPr>
                        <a:t>bilancio </a:t>
                      </a:r>
                      <a:r>
                        <a:rPr sz="1400" b="1" spc="-5" dirty="0">
                          <a:solidFill>
                            <a:srgbClr val="17375E"/>
                          </a:solidFill>
                          <a:latin typeface="Arial"/>
                          <a:cs typeface="Arial"/>
                        </a:rPr>
                        <a:t>preventivo </a:t>
                      </a:r>
                      <a:r>
                        <a:rPr sz="1400" b="1" dirty="0">
                          <a:solidFill>
                            <a:srgbClr val="17375E"/>
                          </a:solidFill>
                          <a:latin typeface="Arial"/>
                          <a:cs typeface="Arial"/>
                        </a:rPr>
                        <a:t>e il </a:t>
                      </a:r>
                      <a:r>
                        <a:rPr sz="1400" b="1" spc="-5" dirty="0">
                          <a:solidFill>
                            <a:srgbClr val="17375E"/>
                          </a:solidFill>
                          <a:latin typeface="Arial"/>
                          <a:cs typeface="Arial"/>
                        </a:rPr>
                        <a:t>conto </a:t>
                      </a:r>
                      <a:r>
                        <a:rPr sz="1400" b="1" spc="-10" dirty="0">
                          <a:solidFill>
                            <a:srgbClr val="17375E"/>
                          </a:solidFill>
                          <a:latin typeface="Arial"/>
                          <a:cs typeface="Arial"/>
                        </a:rPr>
                        <a:t>consuntivo </a:t>
                      </a:r>
                      <a:r>
                        <a:rPr sz="1400" b="1" dirty="0">
                          <a:solidFill>
                            <a:srgbClr val="17375E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1400" b="1" spc="-5" dirty="0">
                          <a:solidFill>
                            <a:srgbClr val="17375E"/>
                          </a:solidFill>
                          <a:latin typeface="Arial"/>
                          <a:cs typeface="Arial"/>
                        </a:rPr>
                        <a:t>dispone in </a:t>
                      </a:r>
                      <a:r>
                        <a:rPr sz="1400" b="1" spc="-10" dirty="0">
                          <a:solidFill>
                            <a:srgbClr val="17375E"/>
                          </a:solidFill>
                          <a:latin typeface="Arial"/>
                          <a:cs typeface="Arial"/>
                        </a:rPr>
                        <a:t>ordine  </a:t>
                      </a:r>
                      <a:r>
                        <a:rPr sz="1400" b="1" spc="-5" dirty="0">
                          <a:solidFill>
                            <a:srgbClr val="17375E"/>
                          </a:solidFill>
                          <a:latin typeface="Arial"/>
                          <a:cs typeface="Arial"/>
                        </a:rPr>
                        <a:t>dell'impiego </a:t>
                      </a:r>
                      <a:r>
                        <a:rPr sz="1400" b="1" spc="-10" dirty="0">
                          <a:solidFill>
                            <a:srgbClr val="17375E"/>
                          </a:solidFill>
                          <a:latin typeface="Arial"/>
                          <a:cs typeface="Arial"/>
                        </a:rPr>
                        <a:t>dei </a:t>
                      </a:r>
                      <a:r>
                        <a:rPr sz="1400" b="1" dirty="0">
                          <a:solidFill>
                            <a:srgbClr val="17375E"/>
                          </a:solidFill>
                          <a:latin typeface="Arial"/>
                          <a:cs typeface="Arial"/>
                        </a:rPr>
                        <a:t>mezzi </a:t>
                      </a:r>
                      <a:r>
                        <a:rPr sz="1400" b="1" spc="-5" dirty="0">
                          <a:solidFill>
                            <a:srgbClr val="17375E"/>
                          </a:solidFill>
                          <a:latin typeface="Arial"/>
                          <a:cs typeface="Arial"/>
                        </a:rPr>
                        <a:t>finanziari per quanto concerne il funzionamento  amministrativo </a:t>
                      </a:r>
                      <a:r>
                        <a:rPr sz="1400" b="1" dirty="0">
                          <a:solidFill>
                            <a:srgbClr val="17375E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45" dirty="0">
                          <a:solidFill>
                            <a:srgbClr val="1737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17375E"/>
                          </a:solidFill>
                          <a:latin typeface="Arial"/>
                          <a:cs typeface="Arial"/>
                        </a:rPr>
                        <a:t>didattico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84810" marR="76200" indent="-287020" algn="just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84810" algn="l"/>
                        </a:tabLst>
                      </a:pP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Ha potere deliberante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su proposta della Giunta, per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quanto concerne  l'organizzazione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la programmazione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della vita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dell'attività </a:t>
                      </a:r>
                      <a:r>
                        <a:rPr sz="1400" b="1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della  </a:t>
                      </a:r>
                      <a:r>
                        <a:rPr sz="14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scuola nelle seguenti</a:t>
                      </a:r>
                      <a:r>
                        <a:rPr sz="1400" b="1" spc="-9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materie: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7749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2014" dirty="0">
                          <a:solidFill>
                            <a:srgbClr val="244060"/>
                          </a:solidFill>
                          <a:latin typeface="Wingdings"/>
                          <a:cs typeface="Wingdings"/>
                        </a:rPr>
                        <a:t>→</a:t>
                      </a:r>
                      <a:r>
                        <a:rPr sz="1200" spc="-55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adozione del </a:t>
                      </a:r>
                      <a:r>
                        <a:rPr sz="12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regolamento </a:t>
                      </a:r>
                      <a:r>
                        <a:rPr sz="12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interno </a:t>
                      </a:r>
                      <a:r>
                        <a:rPr sz="12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dell'istituto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55930" marR="79375" indent="-178435">
                        <a:lnSpc>
                          <a:spcPct val="100000"/>
                        </a:lnSpc>
                      </a:pPr>
                      <a:r>
                        <a:rPr sz="1200" spc="2014" dirty="0">
                          <a:solidFill>
                            <a:srgbClr val="244060"/>
                          </a:solidFill>
                          <a:latin typeface="Wingdings"/>
                          <a:cs typeface="Wingdings"/>
                        </a:rPr>
                        <a:t>→</a:t>
                      </a:r>
                      <a:r>
                        <a:rPr sz="1200" spc="-7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acquisto,</a:t>
                      </a:r>
                      <a:r>
                        <a:rPr sz="1200" b="1" spc="2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rinnovo</a:t>
                      </a:r>
                      <a:r>
                        <a:rPr sz="1200" b="1" spc="19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spc="2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conservazione</a:t>
                      </a:r>
                      <a:r>
                        <a:rPr sz="1200" b="1" spc="2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di</a:t>
                      </a:r>
                      <a:r>
                        <a:rPr sz="1200" b="1" spc="204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attrezzature</a:t>
                      </a:r>
                      <a:r>
                        <a:rPr sz="1200" b="1" spc="204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tecnico-scientifiche</a:t>
                      </a:r>
                      <a:r>
                        <a:rPr sz="1200" spc="19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19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di</a:t>
                      </a:r>
                      <a:r>
                        <a:rPr sz="1200" spc="19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9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sussidi  </a:t>
                      </a:r>
                      <a:r>
                        <a:rPr sz="12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didattici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77495">
                        <a:lnSpc>
                          <a:spcPct val="100000"/>
                        </a:lnSpc>
                      </a:pPr>
                      <a:r>
                        <a:rPr sz="1200" spc="2014" dirty="0">
                          <a:solidFill>
                            <a:srgbClr val="244060"/>
                          </a:solidFill>
                          <a:latin typeface="Wingdings"/>
                          <a:cs typeface="Wingdings"/>
                        </a:rPr>
                        <a:t>→</a:t>
                      </a:r>
                      <a:r>
                        <a:rPr sz="1200" spc="-13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adattamento </a:t>
                      </a:r>
                      <a:r>
                        <a:rPr sz="12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del calendario scolastico </a:t>
                      </a:r>
                      <a:r>
                        <a:rPr sz="12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alle esigenze ambientali;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77495">
                        <a:lnSpc>
                          <a:spcPct val="100000"/>
                        </a:lnSpc>
                      </a:pPr>
                      <a:r>
                        <a:rPr sz="1200" spc="2014" dirty="0">
                          <a:solidFill>
                            <a:srgbClr val="244060"/>
                          </a:solidFill>
                          <a:latin typeface="Wingdings"/>
                          <a:cs typeface="Wingdings"/>
                        </a:rPr>
                        <a:t>→</a:t>
                      </a:r>
                      <a:r>
                        <a:rPr sz="1200" spc="-12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criteri generali per la </a:t>
                      </a:r>
                      <a:r>
                        <a:rPr sz="12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programmazione </a:t>
                      </a:r>
                      <a:r>
                        <a:rPr sz="12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educativa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55930" marR="77470" indent="-178435">
                        <a:lnSpc>
                          <a:spcPct val="100000"/>
                        </a:lnSpc>
                        <a:tabLst>
                          <a:tab pos="972819" algn="l"/>
                          <a:tab pos="1338580" algn="l"/>
                          <a:tab pos="1602105" algn="l"/>
                          <a:tab pos="2973705" algn="l"/>
                          <a:tab pos="3204210" algn="l"/>
                          <a:tab pos="4103370" algn="l"/>
                          <a:tab pos="4597400" algn="l"/>
                          <a:tab pos="5233035" algn="l"/>
                        </a:tabLst>
                      </a:pPr>
                      <a:r>
                        <a:rPr sz="1200" spc="2014" dirty="0">
                          <a:solidFill>
                            <a:srgbClr val="244060"/>
                          </a:solidFill>
                          <a:latin typeface="Wingdings"/>
                          <a:cs typeface="Wingdings"/>
                        </a:rPr>
                        <a:t>→</a:t>
                      </a:r>
                      <a:r>
                        <a:rPr sz="1200" spc="-7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criteri	per	la	</a:t>
                      </a:r>
                      <a:r>
                        <a:rPr sz="12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programmazione	e	attuazione	</a:t>
                      </a:r>
                      <a:r>
                        <a:rPr sz="12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delle 	</a:t>
                      </a:r>
                      <a:r>
                        <a:rPr sz="1200" b="1" spc="-38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attività	</a:t>
                      </a:r>
                      <a:r>
                        <a:rPr sz="12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parascolastiche, interscolastiche, extrascolastiche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55930" marR="76200" indent="-178435">
                        <a:lnSpc>
                          <a:spcPct val="100000"/>
                        </a:lnSpc>
                      </a:pPr>
                      <a:r>
                        <a:rPr sz="1200" spc="2014" dirty="0">
                          <a:solidFill>
                            <a:srgbClr val="244060"/>
                          </a:solidFill>
                          <a:latin typeface="Wingdings"/>
                          <a:cs typeface="Wingdings"/>
                        </a:rPr>
                        <a:t>→</a:t>
                      </a:r>
                      <a:r>
                        <a:rPr sz="1200" spc="-7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promozione</a:t>
                      </a:r>
                      <a:r>
                        <a:rPr sz="1200" b="1" spc="1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di</a:t>
                      </a:r>
                      <a:r>
                        <a:rPr sz="1200" b="1" spc="1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contatti</a:t>
                      </a:r>
                      <a:r>
                        <a:rPr sz="1200" b="1" spc="1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con</a:t>
                      </a:r>
                      <a:r>
                        <a:rPr sz="1200" b="1" spc="1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altre</a:t>
                      </a:r>
                      <a:r>
                        <a:rPr sz="1200" b="1" spc="1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scuole</a:t>
                      </a:r>
                      <a:r>
                        <a:rPr sz="1200" b="1" spc="10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al</a:t>
                      </a:r>
                      <a:r>
                        <a:rPr sz="1200" spc="8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fine</a:t>
                      </a:r>
                      <a:r>
                        <a:rPr sz="1200" spc="1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di</a:t>
                      </a:r>
                      <a:r>
                        <a:rPr sz="1200" spc="9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realizzare</a:t>
                      </a:r>
                      <a:r>
                        <a:rPr sz="1200" spc="10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scambi</a:t>
                      </a:r>
                      <a:r>
                        <a:rPr sz="1200" spc="9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di</a:t>
                      </a:r>
                      <a:r>
                        <a:rPr sz="1200" spc="9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8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informazioni  </a:t>
                      </a:r>
                      <a:r>
                        <a:rPr sz="12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 di esperienze e di intraprendere eventuali iniziative di</a:t>
                      </a:r>
                      <a:r>
                        <a:rPr sz="1200" spc="-6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collaborazione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774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2014" dirty="0">
                          <a:solidFill>
                            <a:srgbClr val="244060"/>
                          </a:solidFill>
                          <a:latin typeface="Wingdings"/>
                          <a:cs typeface="Wingdings"/>
                        </a:rPr>
                        <a:t>→</a:t>
                      </a:r>
                      <a:r>
                        <a:rPr sz="1200" spc="-3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partecipazione </a:t>
                      </a:r>
                      <a:r>
                        <a:rPr sz="12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dell'istituto </a:t>
                      </a:r>
                      <a:r>
                        <a:rPr sz="12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ad </a:t>
                      </a:r>
                      <a:r>
                        <a:rPr sz="12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attività </a:t>
                      </a:r>
                      <a:r>
                        <a:rPr sz="12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culturali</a:t>
                      </a:r>
                      <a:r>
                        <a:rPr sz="12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sz="12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sportive e ricreative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77495">
                        <a:lnSpc>
                          <a:spcPct val="100000"/>
                        </a:lnSpc>
                      </a:pPr>
                      <a:r>
                        <a:rPr sz="1200" spc="2014" dirty="0">
                          <a:solidFill>
                            <a:srgbClr val="244060"/>
                          </a:solidFill>
                          <a:latin typeface="Wingdings"/>
                          <a:cs typeface="Wingdings"/>
                        </a:rPr>
                        <a:t>→</a:t>
                      </a:r>
                      <a:r>
                        <a:rPr sz="1200" spc="-5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forme </a:t>
                      </a:r>
                      <a:r>
                        <a:rPr sz="1200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e modalità per lo </a:t>
                      </a:r>
                      <a:r>
                        <a:rPr sz="1200" b="1" spc="-5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svolgimento di iniziative </a:t>
                      </a:r>
                      <a:r>
                        <a:rPr sz="1200" b="1" dirty="0">
                          <a:solidFill>
                            <a:srgbClr val="244060"/>
                          </a:solidFill>
                          <a:latin typeface="Arial"/>
                          <a:cs typeface="Arial"/>
                        </a:rPr>
                        <a:t>assistenziali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6408" y="4258055"/>
            <a:ext cx="1343025" cy="756285"/>
          </a:xfrm>
          <a:custGeom>
            <a:avLst/>
            <a:gdLst/>
            <a:ahLst/>
            <a:cxnLst/>
            <a:rect l="l" t="t" r="r" b="b"/>
            <a:pathLst>
              <a:path w="1343025" h="756285">
                <a:moveTo>
                  <a:pt x="985850" y="0"/>
                </a:moveTo>
                <a:lnTo>
                  <a:pt x="0" y="0"/>
                </a:lnTo>
                <a:lnTo>
                  <a:pt x="0" y="755904"/>
                </a:lnTo>
                <a:lnTo>
                  <a:pt x="985850" y="755904"/>
                </a:lnTo>
                <a:lnTo>
                  <a:pt x="1342644" y="377952"/>
                </a:lnTo>
                <a:lnTo>
                  <a:pt x="985850" y="0"/>
                </a:lnTo>
                <a:close/>
              </a:path>
            </a:pathLst>
          </a:custGeom>
          <a:solidFill>
            <a:srgbClr val="28649C">
              <a:alpha val="1215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94843" y="4368546"/>
            <a:ext cx="937894" cy="529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01F5F"/>
                </a:solidFill>
                <a:latin typeface="Arial"/>
                <a:cs typeface="Arial"/>
              </a:rPr>
              <a:t>Attività</a:t>
            </a:r>
            <a:r>
              <a:rPr sz="11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Arial"/>
                <a:cs typeface="Arial"/>
              </a:rPr>
              <a:t>svolte  </a:t>
            </a:r>
            <a:r>
              <a:rPr sz="1100" b="1" dirty="0">
                <a:solidFill>
                  <a:srgbClr val="001F5F"/>
                </a:solidFill>
                <a:latin typeface="Arial"/>
                <a:cs typeface="Arial"/>
              </a:rPr>
              <a:t>dai </a:t>
            </a:r>
            <a:r>
              <a:rPr sz="1100" b="1" spc="-5" dirty="0">
                <a:solidFill>
                  <a:srgbClr val="001F5F"/>
                </a:solidFill>
                <a:latin typeface="Arial"/>
                <a:cs typeface="Arial"/>
              </a:rPr>
              <a:t>Revisori  </a:t>
            </a:r>
            <a:r>
              <a:rPr sz="1100" b="1" dirty="0">
                <a:solidFill>
                  <a:srgbClr val="001F5F"/>
                </a:solidFill>
                <a:latin typeface="Arial"/>
                <a:cs typeface="Arial"/>
              </a:rPr>
              <a:t>dei</a:t>
            </a:r>
            <a:r>
              <a:rPr sz="11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1F5F"/>
                </a:solidFill>
                <a:latin typeface="Arial"/>
                <a:cs typeface="Arial"/>
              </a:rPr>
              <a:t>conti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33144" y="4507966"/>
            <a:ext cx="9822180" cy="2773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59052" y="4533900"/>
            <a:ext cx="9720580" cy="175260"/>
          </a:xfrm>
          <a:custGeom>
            <a:avLst/>
            <a:gdLst/>
            <a:ahLst/>
            <a:cxnLst/>
            <a:rect l="l" t="t" r="r" b="b"/>
            <a:pathLst>
              <a:path w="9720580" h="175260">
                <a:moveTo>
                  <a:pt x="9637395" y="0"/>
                </a:moveTo>
                <a:lnTo>
                  <a:pt x="0" y="0"/>
                </a:lnTo>
                <a:lnTo>
                  <a:pt x="0" y="175260"/>
                </a:lnTo>
                <a:lnTo>
                  <a:pt x="9637395" y="175260"/>
                </a:lnTo>
                <a:lnTo>
                  <a:pt x="9720072" y="87630"/>
                </a:lnTo>
                <a:lnTo>
                  <a:pt x="9637395" y="0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6408" y="1719072"/>
            <a:ext cx="1343025" cy="756285"/>
          </a:xfrm>
          <a:custGeom>
            <a:avLst/>
            <a:gdLst/>
            <a:ahLst/>
            <a:cxnLst/>
            <a:rect l="l" t="t" r="r" b="b"/>
            <a:pathLst>
              <a:path w="1343025" h="756285">
                <a:moveTo>
                  <a:pt x="985850" y="0"/>
                </a:moveTo>
                <a:lnTo>
                  <a:pt x="0" y="0"/>
                </a:lnTo>
                <a:lnTo>
                  <a:pt x="0" y="755903"/>
                </a:lnTo>
                <a:lnTo>
                  <a:pt x="985850" y="755903"/>
                </a:lnTo>
                <a:lnTo>
                  <a:pt x="1342644" y="377951"/>
                </a:lnTo>
                <a:lnTo>
                  <a:pt x="985850" y="0"/>
                </a:lnTo>
                <a:close/>
              </a:path>
            </a:pathLst>
          </a:custGeom>
          <a:solidFill>
            <a:srgbClr val="28649C">
              <a:alpha val="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94843" y="1828926"/>
            <a:ext cx="937894" cy="528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001F5F"/>
                </a:solidFill>
                <a:latin typeface="Arial"/>
                <a:cs typeface="Arial"/>
              </a:rPr>
              <a:t>Attività</a:t>
            </a:r>
            <a:r>
              <a:rPr sz="11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001F5F"/>
                </a:solidFill>
                <a:latin typeface="Arial"/>
                <a:cs typeface="Arial"/>
              </a:rPr>
              <a:t>svolte  </a:t>
            </a:r>
            <a:r>
              <a:rPr sz="1100" b="1" dirty="0">
                <a:solidFill>
                  <a:srgbClr val="001F5F"/>
                </a:solidFill>
                <a:latin typeface="Arial"/>
                <a:cs typeface="Arial"/>
              </a:rPr>
              <a:t>dagli organi  scolastici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33144" y="1968982"/>
            <a:ext cx="9822180" cy="2773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59052" y="1994916"/>
            <a:ext cx="9720580" cy="175260"/>
          </a:xfrm>
          <a:custGeom>
            <a:avLst/>
            <a:gdLst/>
            <a:ahLst/>
            <a:cxnLst/>
            <a:rect l="l" t="t" r="r" b="b"/>
            <a:pathLst>
              <a:path w="9720580" h="175260">
                <a:moveTo>
                  <a:pt x="9637395" y="0"/>
                </a:moveTo>
                <a:lnTo>
                  <a:pt x="0" y="0"/>
                </a:lnTo>
                <a:lnTo>
                  <a:pt x="0" y="175260"/>
                </a:lnTo>
                <a:lnTo>
                  <a:pt x="9637395" y="175260"/>
                </a:lnTo>
                <a:lnTo>
                  <a:pt x="9720072" y="87630"/>
                </a:lnTo>
                <a:lnTo>
                  <a:pt x="9637395" y="0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45664" y="2016290"/>
            <a:ext cx="1671827" cy="4099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36520" y="2008593"/>
            <a:ext cx="1687068" cy="4755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671572" y="2042160"/>
            <a:ext cx="1569720" cy="307975"/>
          </a:xfrm>
          <a:prstGeom prst="rect">
            <a:avLst/>
          </a:prstGeom>
          <a:solidFill>
            <a:srgbClr val="00338D"/>
          </a:solidFill>
        </p:spPr>
        <p:txBody>
          <a:bodyPr vert="horz" wrap="square" lIns="0" tIns="40005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31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15/03/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anno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 +</a:t>
            </a:r>
            <a:r>
              <a:rPr sz="14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654555" y="2439923"/>
            <a:ext cx="0" cy="1569720"/>
          </a:xfrm>
          <a:custGeom>
            <a:avLst/>
            <a:gdLst/>
            <a:ahLst/>
            <a:cxnLst/>
            <a:rect l="l" t="t" r="r" b="b"/>
            <a:pathLst>
              <a:path h="1569720">
                <a:moveTo>
                  <a:pt x="0" y="0"/>
                </a:moveTo>
                <a:lnTo>
                  <a:pt x="0" y="1569720"/>
                </a:lnTo>
              </a:path>
            </a:pathLst>
          </a:custGeom>
          <a:ln w="3175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54555" y="2471166"/>
            <a:ext cx="1905" cy="23495"/>
          </a:xfrm>
          <a:custGeom>
            <a:avLst/>
            <a:gdLst/>
            <a:ahLst/>
            <a:cxnLst/>
            <a:rect l="l" t="t" r="r" b="b"/>
            <a:pathLst>
              <a:path w="1905" h="23494">
                <a:moveTo>
                  <a:pt x="0" y="23495"/>
                </a:moveTo>
                <a:lnTo>
                  <a:pt x="1650" y="0"/>
                </a:lnTo>
              </a:path>
            </a:pathLst>
          </a:custGeom>
          <a:ln w="3175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030348" y="2750946"/>
            <a:ext cx="307276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Entro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15 </a:t>
            </a:r>
            <a:r>
              <a:rPr sz="1200" i="1" spc="-15" dirty="0">
                <a:solidFill>
                  <a:srgbClr val="001F5F"/>
                </a:solidFill>
                <a:latin typeface="Arial"/>
                <a:cs typeface="Arial"/>
              </a:rPr>
              <a:t>marzo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DSGA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predispone il 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Conto Consuntivo corredato dalla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relazione 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illustrativa. Entro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stessa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data, il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Conto 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consuntivo è sottoposto dal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DS all'esame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dei  Revisori dei</a:t>
            </a:r>
            <a:r>
              <a:rPr sz="1200" i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conti.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70503" y="1502663"/>
            <a:ext cx="373379" cy="4815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34328" y="2016290"/>
            <a:ext cx="1671827" cy="4099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25184" y="2008593"/>
            <a:ext cx="1687067" cy="4755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460235" y="2042160"/>
            <a:ext cx="1569720" cy="307975"/>
          </a:xfrm>
          <a:prstGeom prst="rect">
            <a:avLst/>
          </a:prstGeom>
          <a:solidFill>
            <a:srgbClr val="00338D"/>
          </a:solidFill>
        </p:spPr>
        <p:txBody>
          <a:bodyPr vert="horz" wrap="square" lIns="0" tIns="40005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31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30/04/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anno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 +</a:t>
            </a:r>
            <a:r>
              <a:rPr sz="14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515989" y="2505455"/>
            <a:ext cx="0" cy="1080770"/>
          </a:xfrm>
          <a:custGeom>
            <a:avLst/>
            <a:gdLst/>
            <a:ahLst/>
            <a:cxnLst/>
            <a:rect l="l" t="t" r="r" b="b"/>
            <a:pathLst>
              <a:path h="1080770">
                <a:moveTo>
                  <a:pt x="0" y="0"/>
                </a:moveTo>
                <a:lnTo>
                  <a:pt x="0" y="1080516"/>
                </a:lnTo>
              </a:path>
            </a:pathLst>
          </a:custGeom>
          <a:ln w="3175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515989" y="2546985"/>
            <a:ext cx="1270" cy="586105"/>
          </a:xfrm>
          <a:custGeom>
            <a:avLst/>
            <a:gdLst/>
            <a:ahLst/>
            <a:cxnLst/>
            <a:rect l="l" t="t" r="r" b="b"/>
            <a:pathLst>
              <a:path w="1270" h="586105">
                <a:moveTo>
                  <a:pt x="0" y="586104"/>
                </a:moveTo>
                <a:lnTo>
                  <a:pt x="888" y="0"/>
                </a:lnTo>
              </a:path>
            </a:pathLst>
          </a:custGeom>
          <a:ln w="3175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655434" y="2663190"/>
            <a:ext cx="14008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822960" algn="l"/>
              </a:tabLst>
            </a:pP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Entro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il 30 aprile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il 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200" i="1" spc="-1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ns</a:t>
            </a:r>
            <a:r>
              <a:rPr sz="1200" i="1" spc="-2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gl</a:t>
            </a:r>
            <a:r>
              <a:rPr sz="1200" i="1" spc="-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'Ist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itu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655434" y="3028950"/>
            <a:ext cx="13995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37870" algn="l"/>
                <a:tab pos="981710" algn="l"/>
              </a:tabLst>
            </a:pP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approva	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il	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Conto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655434" y="3211829"/>
            <a:ext cx="831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Consuntivo.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059168" y="1502663"/>
            <a:ext cx="373379" cy="4815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24984" y="4596422"/>
            <a:ext cx="1671827" cy="4099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15840" y="4587201"/>
            <a:ext cx="1687067" cy="47552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850891" y="4622291"/>
            <a:ext cx="1569720" cy="307975"/>
          </a:xfrm>
          <a:prstGeom prst="rect">
            <a:avLst/>
          </a:prstGeom>
          <a:solidFill>
            <a:srgbClr val="00338D"/>
          </a:solidFill>
        </p:spPr>
        <p:txBody>
          <a:bodyPr vert="horz" wrap="square" lIns="0" tIns="40640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32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15/04/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anno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 +</a:t>
            </a:r>
            <a:r>
              <a:rPr sz="14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05121" y="5085588"/>
            <a:ext cx="0" cy="1079500"/>
          </a:xfrm>
          <a:custGeom>
            <a:avLst/>
            <a:gdLst/>
            <a:ahLst/>
            <a:cxnLst/>
            <a:rect l="l" t="t" r="r" b="b"/>
            <a:pathLst>
              <a:path h="1079500">
                <a:moveTo>
                  <a:pt x="0" y="0"/>
                </a:moveTo>
                <a:lnTo>
                  <a:pt x="0" y="1078992"/>
                </a:lnTo>
              </a:path>
            </a:pathLst>
          </a:custGeom>
          <a:ln w="3175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905121" y="5127116"/>
            <a:ext cx="1270" cy="585470"/>
          </a:xfrm>
          <a:custGeom>
            <a:avLst/>
            <a:gdLst/>
            <a:ahLst/>
            <a:cxnLst/>
            <a:rect l="l" t="t" r="r" b="b"/>
            <a:pathLst>
              <a:path w="1270" h="585470">
                <a:moveTo>
                  <a:pt x="0" y="585266"/>
                </a:moveTo>
                <a:lnTo>
                  <a:pt x="888" y="0"/>
                </a:lnTo>
              </a:path>
            </a:pathLst>
          </a:custGeom>
          <a:ln w="3175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045202" y="5152135"/>
            <a:ext cx="140081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Entro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il 15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aprile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i  Revisori dei conti 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esprimono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proprio 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parere con apposita  relazione.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456671" y="4094988"/>
            <a:ext cx="358159" cy="3718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19456" y="5833871"/>
            <a:ext cx="2411095" cy="477520"/>
          </a:xfrm>
          <a:custGeom>
            <a:avLst/>
            <a:gdLst/>
            <a:ahLst/>
            <a:cxnLst/>
            <a:rect l="l" t="t" r="r" b="b"/>
            <a:pathLst>
              <a:path w="2411095" h="477520">
                <a:moveTo>
                  <a:pt x="0" y="79501"/>
                </a:moveTo>
                <a:lnTo>
                  <a:pt x="6248" y="48557"/>
                </a:lnTo>
                <a:lnTo>
                  <a:pt x="23287" y="23287"/>
                </a:lnTo>
                <a:lnTo>
                  <a:pt x="48557" y="6248"/>
                </a:lnTo>
                <a:lnTo>
                  <a:pt x="79501" y="0"/>
                </a:lnTo>
                <a:lnTo>
                  <a:pt x="2331466" y="0"/>
                </a:lnTo>
                <a:lnTo>
                  <a:pt x="2362426" y="6248"/>
                </a:lnTo>
                <a:lnTo>
                  <a:pt x="2387695" y="23287"/>
                </a:lnTo>
                <a:lnTo>
                  <a:pt x="2404725" y="48557"/>
                </a:lnTo>
                <a:lnTo>
                  <a:pt x="2410968" y="79501"/>
                </a:lnTo>
                <a:lnTo>
                  <a:pt x="2410968" y="397509"/>
                </a:lnTo>
                <a:lnTo>
                  <a:pt x="2404725" y="428454"/>
                </a:lnTo>
                <a:lnTo>
                  <a:pt x="2387695" y="453724"/>
                </a:lnTo>
                <a:lnTo>
                  <a:pt x="2362426" y="470763"/>
                </a:lnTo>
                <a:lnTo>
                  <a:pt x="2331466" y="477011"/>
                </a:lnTo>
                <a:lnTo>
                  <a:pt x="79501" y="477011"/>
                </a:lnTo>
                <a:lnTo>
                  <a:pt x="48557" y="470763"/>
                </a:lnTo>
                <a:lnTo>
                  <a:pt x="23287" y="453724"/>
                </a:lnTo>
                <a:lnTo>
                  <a:pt x="6248" y="428454"/>
                </a:lnTo>
                <a:lnTo>
                  <a:pt x="0" y="397509"/>
                </a:lnTo>
                <a:lnTo>
                  <a:pt x="0" y="79501"/>
                </a:lnTo>
                <a:close/>
              </a:path>
            </a:pathLst>
          </a:custGeom>
          <a:ln w="3175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04494" y="5726429"/>
            <a:ext cx="829310" cy="139065"/>
          </a:xfrm>
          <a:custGeom>
            <a:avLst/>
            <a:gdLst/>
            <a:ahLst/>
            <a:cxnLst/>
            <a:rect l="l" t="t" r="r" b="b"/>
            <a:pathLst>
              <a:path w="829310" h="139064">
                <a:moveTo>
                  <a:pt x="0" y="138684"/>
                </a:moveTo>
                <a:lnTo>
                  <a:pt x="829056" y="138684"/>
                </a:lnTo>
                <a:lnTo>
                  <a:pt x="829056" y="0"/>
                </a:lnTo>
                <a:lnTo>
                  <a:pt x="0" y="0"/>
                </a:lnTo>
                <a:lnTo>
                  <a:pt x="0" y="1386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04494" y="5726429"/>
            <a:ext cx="829310" cy="139065"/>
          </a:xfrm>
          <a:custGeom>
            <a:avLst/>
            <a:gdLst/>
            <a:ahLst/>
            <a:cxnLst/>
            <a:rect l="l" t="t" r="r" b="b"/>
            <a:pathLst>
              <a:path w="829310" h="139064">
                <a:moveTo>
                  <a:pt x="0" y="138684"/>
                </a:moveTo>
                <a:lnTo>
                  <a:pt x="829056" y="138684"/>
                </a:lnTo>
                <a:lnTo>
                  <a:pt x="829056" y="0"/>
                </a:lnTo>
                <a:lnTo>
                  <a:pt x="0" y="0"/>
                </a:lnTo>
                <a:lnTo>
                  <a:pt x="0" y="138684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991006" y="5687059"/>
            <a:ext cx="6527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Legenda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19176" y="5832754"/>
            <a:ext cx="2005330" cy="440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 marR="5080" indent="-17780">
              <a:lnSpc>
                <a:spcPct val="136000"/>
              </a:lnSpc>
              <a:spcBef>
                <a:spcPts val="100"/>
              </a:spcBef>
            </a:pP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Attività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svolta dagli organi scolastici 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Attività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svolta dai Revisori dei</a:t>
            </a:r>
            <a:r>
              <a:rPr sz="1000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conti</a:t>
            </a:r>
            <a:endParaRPr sz="10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17742" y="6096089"/>
            <a:ext cx="157042" cy="15383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32590" y="5858394"/>
            <a:ext cx="125864" cy="16244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>
            <a:spLocks noGrp="1"/>
          </p:cNvSpPr>
          <p:nvPr>
            <p:ph type="title"/>
          </p:nvPr>
        </p:nvSpPr>
        <p:spPr>
          <a:xfrm>
            <a:off x="270154" y="69849"/>
            <a:ext cx="4921885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Rendicontazione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Il Conto Consuntivo: </a:t>
            </a:r>
            <a:r>
              <a:rPr sz="1600" b="0" spc="-20" dirty="0">
                <a:latin typeface="Arial"/>
                <a:cs typeface="Arial"/>
              </a:rPr>
              <a:t>Tempistiche </a:t>
            </a:r>
            <a:r>
              <a:rPr sz="1600" b="0" spc="-5" dirty="0">
                <a:latin typeface="Arial"/>
                <a:cs typeface="Arial"/>
              </a:rPr>
              <a:t>e attori coinvolti</a:t>
            </a:r>
            <a:r>
              <a:rPr sz="1600" b="0" spc="65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(2/2)</a:t>
            </a:r>
            <a:endParaRPr sz="16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9279635" y="2014766"/>
            <a:ext cx="1671827" cy="4099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270492" y="2007069"/>
            <a:ext cx="1687068" cy="47552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9305543" y="2040635"/>
            <a:ext cx="1569720" cy="307975"/>
          </a:xfrm>
          <a:prstGeom prst="rect">
            <a:avLst/>
          </a:prstGeom>
          <a:solidFill>
            <a:srgbClr val="00338D"/>
          </a:solidFill>
        </p:spPr>
        <p:txBody>
          <a:bodyPr vert="horz" wrap="square" lIns="0" tIns="41275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32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15/05/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anno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 +</a:t>
            </a:r>
            <a:r>
              <a:rPr sz="14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9902952" y="1502663"/>
            <a:ext cx="373379" cy="4815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327642" y="2505455"/>
            <a:ext cx="0" cy="1080770"/>
          </a:xfrm>
          <a:custGeom>
            <a:avLst/>
            <a:gdLst/>
            <a:ahLst/>
            <a:cxnLst/>
            <a:rect l="l" t="t" r="r" b="b"/>
            <a:pathLst>
              <a:path h="1080770">
                <a:moveTo>
                  <a:pt x="0" y="0"/>
                </a:moveTo>
                <a:lnTo>
                  <a:pt x="0" y="1080516"/>
                </a:lnTo>
              </a:path>
            </a:pathLst>
          </a:custGeom>
          <a:ln w="3175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327642" y="2561208"/>
            <a:ext cx="1270" cy="572135"/>
          </a:xfrm>
          <a:custGeom>
            <a:avLst/>
            <a:gdLst/>
            <a:ahLst/>
            <a:cxnLst/>
            <a:rect l="l" t="t" r="r" b="b"/>
            <a:pathLst>
              <a:path w="1270" h="572135">
                <a:moveTo>
                  <a:pt x="0" y="571880"/>
                </a:moveTo>
                <a:lnTo>
                  <a:pt x="888" y="0"/>
                </a:lnTo>
              </a:path>
            </a:pathLst>
          </a:custGeom>
          <a:ln w="3175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9464167" y="2617089"/>
            <a:ext cx="1471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7700" algn="l"/>
                <a:tab pos="1086485" algn="l"/>
              </a:tabLst>
            </a:pP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tro	</a:t>
            </a:r>
            <a:r>
              <a:rPr sz="1200" i="1" spc="-15" dirty="0">
                <a:solidFill>
                  <a:srgbClr val="001F5F"/>
                </a:solidFill>
                <a:latin typeface="Arial"/>
                <a:cs typeface="Arial"/>
              </a:rPr>
              <a:t>1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5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200" i="1" spc="-2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orni</a:t>
            </a:r>
            <a:endParaRPr sz="12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9464167" y="2799969"/>
            <a:ext cx="1471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91285" algn="l"/>
              </a:tabLst>
            </a:pPr>
            <a:r>
              <a:rPr sz="1200" i="1" spc="-1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al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200" i="1" spc="-15" dirty="0">
                <a:solidFill>
                  <a:srgbClr val="001F5F"/>
                </a:solidFill>
                <a:latin typeface="Arial"/>
                <a:cs typeface="Arial"/>
              </a:rPr>
              <a:t>'a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pp</a:t>
            </a:r>
            <a:r>
              <a:rPr sz="1200" i="1" spc="-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200" i="1" spc="-15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200" i="1" spc="1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200" i="1" spc="-40" dirty="0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io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,	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il</a:t>
            </a:r>
            <a:endParaRPr sz="12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9464167" y="2982848"/>
            <a:ext cx="14712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699770" algn="l"/>
                <a:tab pos="1001394" algn="l"/>
              </a:tabLst>
            </a:pP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200" i="1" spc="-1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to	</a:t>
            </a:r>
            <a:r>
              <a:rPr sz="1200" i="1" spc="-2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200" i="1" spc="-1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200" i="1" spc="-1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un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ti</a:t>
            </a:r>
            <a:r>
              <a:rPr sz="1200" i="1" spc="-15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o  </a:t>
            </a:r>
            <a:r>
              <a:rPr sz="1200" i="1" spc="-1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eve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		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200" i="1" spc="-1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ere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9464167" y="3298721"/>
            <a:ext cx="763270" cy="49149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pubblicato.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14019" y="869696"/>
            <a:ext cx="92290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 seguire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si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riportano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le tempistiche da rispettare per redigere ed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approvare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il Conto</a:t>
            </a:r>
            <a:r>
              <a:rPr sz="1600" b="1" spc="3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Consuntivo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6232621" y="204891"/>
            <a:ext cx="1131130" cy="28126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244790" y="217066"/>
            <a:ext cx="1086485" cy="236854"/>
          </a:xfrm>
          <a:custGeom>
            <a:avLst/>
            <a:gdLst/>
            <a:ahLst/>
            <a:cxnLst/>
            <a:rect l="l" t="t" r="r" b="b"/>
            <a:pathLst>
              <a:path w="1086484" h="236854">
                <a:moveTo>
                  <a:pt x="967719" y="0"/>
                </a:moveTo>
                <a:lnTo>
                  <a:pt x="0" y="0"/>
                </a:lnTo>
                <a:lnTo>
                  <a:pt x="0" y="236554"/>
                </a:lnTo>
                <a:lnTo>
                  <a:pt x="967719" y="236554"/>
                </a:lnTo>
                <a:lnTo>
                  <a:pt x="1085932" y="118276"/>
                </a:lnTo>
                <a:lnTo>
                  <a:pt x="9677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244790" y="217066"/>
            <a:ext cx="1086485" cy="236854"/>
          </a:xfrm>
          <a:custGeom>
            <a:avLst/>
            <a:gdLst/>
            <a:ahLst/>
            <a:cxnLst/>
            <a:rect l="l" t="t" r="r" b="b"/>
            <a:pathLst>
              <a:path w="1086484" h="236854">
                <a:moveTo>
                  <a:pt x="0" y="0"/>
                </a:moveTo>
                <a:lnTo>
                  <a:pt x="967719" y="0"/>
                </a:lnTo>
                <a:lnTo>
                  <a:pt x="1085932" y="118276"/>
                </a:lnTo>
                <a:lnTo>
                  <a:pt x="967719" y="236554"/>
                </a:lnTo>
                <a:lnTo>
                  <a:pt x="0" y="236554"/>
                </a:lnTo>
                <a:lnTo>
                  <a:pt x="0" y="0"/>
                </a:lnTo>
                <a:close/>
              </a:path>
            </a:pathLst>
          </a:custGeom>
          <a:ln w="463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6470369" y="279854"/>
            <a:ext cx="57531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Programmazione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7269298" y="204891"/>
            <a:ext cx="1135766" cy="28126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284943" y="217066"/>
            <a:ext cx="1087120" cy="236854"/>
          </a:xfrm>
          <a:custGeom>
            <a:avLst/>
            <a:gdLst/>
            <a:ahLst/>
            <a:cxnLst/>
            <a:rect l="l" t="t" r="r" b="b"/>
            <a:pathLst>
              <a:path w="1087120" h="236854">
                <a:moveTo>
                  <a:pt x="968299" y="0"/>
                </a:moveTo>
                <a:lnTo>
                  <a:pt x="0" y="0"/>
                </a:lnTo>
                <a:lnTo>
                  <a:pt x="118212" y="118276"/>
                </a:lnTo>
                <a:lnTo>
                  <a:pt x="0" y="236554"/>
                </a:lnTo>
                <a:lnTo>
                  <a:pt x="968299" y="236554"/>
                </a:lnTo>
                <a:lnTo>
                  <a:pt x="1086511" y="118276"/>
                </a:lnTo>
                <a:lnTo>
                  <a:pt x="9682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284943" y="217066"/>
            <a:ext cx="1087120" cy="236854"/>
          </a:xfrm>
          <a:custGeom>
            <a:avLst/>
            <a:gdLst/>
            <a:ahLst/>
            <a:cxnLst/>
            <a:rect l="l" t="t" r="r" b="b"/>
            <a:pathLst>
              <a:path w="1087120" h="236854">
                <a:moveTo>
                  <a:pt x="0" y="0"/>
                </a:moveTo>
                <a:lnTo>
                  <a:pt x="968299" y="0"/>
                </a:lnTo>
                <a:lnTo>
                  <a:pt x="1086511" y="118276"/>
                </a:lnTo>
                <a:lnTo>
                  <a:pt x="968299" y="236554"/>
                </a:lnTo>
                <a:lnTo>
                  <a:pt x="0" y="236554"/>
                </a:lnTo>
                <a:lnTo>
                  <a:pt x="118212" y="118276"/>
                </a:lnTo>
                <a:lnTo>
                  <a:pt x="0" y="0"/>
                </a:lnTo>
                <a:close/>
              </a:path>
            </a:pathLst>
          </a:custGeom>
          <a:ln w="463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7670920" y="279854"/>
            <a:ext cx="315595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BEBEBE"/>
                </a:solidFill>
                <a:latin typeface="Arial"/>
                <a:cs typeface="Arial"/>
              </a:rPr>
              <a:t>Ge</a:t>
            </a:r>
            <a:r>
              <a:rPr sz="500" b="1" spc="10" dirty="0">
                <a:solidFill>
                  <a:srgbClr val="BEBEBE"/>
                </a:solidFill>
                <a:latin typeface="Arial"/>
                <a:cs typeface="Arial"/>
              </a:rPr>
              <a:t>sti</a:t>
            </a:r>
            <a:r>
              <a:rPr sz="500" b="1" spc="15" dirty="0">
                <a:solidFill>
                  <a:srgbClr val="BEBEBE"/>
                </a:solidFill>
                <a:latin typeface="Arial"/>
                <a:cs typeface="Arial"/>
              </a:rPr>
              <a:t>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8310610" y="204891"/>
            <a:ext cx="1135187" cy="28126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326256" y="217066"/>
            <a:ext cx="1086485" cy="236854"/>
          </a:xfrm>
          <a:custGeom>
            <a:avLst/>
            <a:gdLst/>
            <a:ahLst/>
            <a:cxnLst/>
            <a:rect l="l" t="t" r="r" b="b"/>
            <a:pathLst>
              <a:path w="1086484" h="236854">
                <a:moveTo>
                  <a:pt x="967719" y="0"/>
                </a:moveTo>
                <a:lnTo>
                  <a:pt x="0" y="0"/>
                </a:lnTo>
                <a:lnTo>
                  <a:pt x="118212" y="118276"/>
                </a:lnTo>
                <a:lnTo>
                  <a:pt x="0" y="236554"/>
                </a:lnTo>
                <a:lnTo>
                  <a:pt x="967719" y="236554"/>
                </a:lnTo>
                <a:lnTo>
                  <a:pt x="1085932" y="118276"/>
                </a:lnTo>
                <a:lnTo>
                  <a:pt x="9677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326256" y="217066"/>
            <a:ext cx="1086485" cy="236854"/>
          </a:xfrm>
          <a:custGeom>
            <a:avLst/>
            <a:gdLst/>
            <a:ahLst/>
            <a:cxnLst/>
            <a:rect l="l" t="t" r="r" b="b"/>
            <a:pathLst>
              <a:path w="1086484" h="236854">
                <a:moveTo>
                  <a:pt x="0" y="0"/>
                </a:moveTo>
                <a:lnTo>
                  <a:pt x="967719" y="0"/>
                </a:lnTo>
                <a:lnTo>
                  <a:pt x="1085932" y="118276"/>
                </a:lnTo>
                <a:lnTo>
                  <a:pt x="967719" y="236554"/>
                </a:lnTo>
                <a:lnTo>
                  <a:pt x="0" y="236554"/>
                </a:lnTo>
                <a:lnTo>
                  <a:pt x="118212" y="118276"/>
                </a:lnTo>
                <a:lnTo>
                  <a:pt x="0" y="0"/>
                </a:lnTo>
                <a:close/>
              </a:path>
            </a:pathLst>
          </a:custGeom>
          <a:ln w="463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8586971" y="279854"/>
            <a:ext cx="566420" cy="10731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00" b="1" spc="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500" b="1" spc="15" dirty="0">
                <a:solidFill>
                  <a:srgbClr val="001F5F"/>
                </a:solidFill>
                <a:latin typeface="Arial"/>
                <a:cs typeface="Arial"/>
              </a:rPr>
              <a:t>end</a:t>
            </a:r>
            <a:r>
              <a:rPr sz="500" b="1" spc="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500" b="1" spc="15" dirty="0">
                <a:solidFill>
                  <a:srgbClr val="001F5F"/>
                </a:solidFill>
                <a:latin typeface="Arial"/>
                <a:cs typeface="Arial"/>
              </a:rPr>
              <a:t>contaz</a:t>
            </a:r>
            <a:r>
              <a:rPr sz="500" b="1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500" b="1" spc="15" dirty="0">
                <a:solidFill>
                  <a:srgbClr val="001F5F"/>
                </a:solidFill>
                <a:latin typeface="Arial"/>
                <a:cs typeface="Arial"/>
              </a:rPr>
              <a:t>one</a:t>
            </a:r>
            <a:endParaRPr sz="50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6216394" y="161407"/>
            <a:ext cx="106046" cy="10551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6241709" y="167491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400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8262273" y="193294"/>
            <a:ext cx="1194435" cy="285750"/>
          </a:xfrm>
          <a:custGeom>
            <a:avLst/>
            <a:gdLst/>
            <a:ahLst/>
            <a:cxnLst/>
            <a:rect l="l" t="t" r="r" b="b"/>
            <a:pathLst>
              <a:path w="1194434" h="285750">
                <a:moveTo>
                  <a:pt x="25207" y="260023"/>
                </a:moveTo>
                <a:lnTo>
                  <a:pt x="0" y="285257"/>
                </a:lnTo>
                <a:lnTo>
                  <a:pt x="23951" y="285257"/>
                </a:lnTo>
                <a:lnTo>
                  <a:pt x="23951" y="283643"/>
                </a:lnTo>
                <a:lnTo>
                  <a:pt x="17191" y="283643"/>
                </a:lnTo>
                <a:lnTo>
                  <a:pt x="13279" y="274241"/>
                </a:lnTo>
                <a:lnTo>
                  <a:pt x="26569" y="274241"/>
                </a:lnTo>
                <a:lnTo>
                  <a:pt x="32981" y="267812"/>
                </a:lnTo>
                <a:lnTo>
                  <a:pt x="25207" y="260023"/>
                </a:lnTo>
                <a:close/>
              </a:path>
              <a:path w="1194434" h="285750">
                <a:moveTo>
                  <a:pt x="67991" y="274241"/>
                </a:moveTo>
                <a:lnTo>
                  <a:pt x="34961" y="274241"/>
                </a:lnTo>
                <a:lnTo>
                  <a:pt x="34961" y="285257"/>
                </a:lnTo>
                <a:lnTo>
                  <a:pt x="67991" y="285257"/>
                </a:lnTo>
                <a:lnTo>
                  <a:pt x="67991" y="274241"/>
                </a:lnTo>
                <a:close/>
              </a:path>
              <a:path w="1194434" h="285750">
                <a:moveTo>
                  <a:pt x="112031" y="274241"/>
                </a:moveTo>
                <a:lnTo>
                  <a:pt x="79001" y="274241"/>
                </a:lnTo>
                <a:lnTo>
                  <a:pt x="79001" y="285257"/>
                </a:lnTo>
                <a:lnTo>
                  <a:pt x="112031" y="285257"/>
                </a:lnTo>
                <a:lnTo>
                  <a:pt x="112031" y="274241"/>
                </a:lnTo>
                <a:close/>
              </a:path>
              <a:path w="1194434" h="285750">
                <a:moveTo>
                  <a:pt x="156071" y="274241"/>
                </a:moveTo>
                <a:lnTo>
                  <a:pt x="123041" y="274241"/>
                </a:lnTo>
                <a:lnTo>
                  <a:pt x="123041" y="285257"/>
                </a:lnTo>
                <a:lnTo>
                  <a:pt x="156071" y="285257"/>
                </a:lnTo>
                <a:lnTo>
                  <a:pt x="156071" y="274241"/>
                </a:lnTo>
                <a:close/>
              </a:path>
              <a:path w="1194434" h="285750">
                <a:moveTo>
                  <a:pt x="23951" y="274241"/>
                </a:moveTo>
                <a:lnTo>
                  <a:pt x="13279" y="274241"/>
                </a:lnTo>
                <a:lnTo>
                  <a:pt x="17191" y="283643"/>
                </a:lnTo>
                <a:lnTo>
                  <a:pt x="23951" y="276866"/>
                </a:lnTo>
                <a:lnTo>
                  <a:pt x="23951" y="274241"/>
                </a:lnTo>
                <a:close/>
              </a:path>
              <a:path w="1194434" h="285750">
                <a:moveTo>
                  <a:pt x="23951" y="276866"/>
                </a:moveTo>
                <a:lnTo>
                  <a:pt x="17191" y="283643"/>
                </a:lnTo>
                <a:lnTo>
                  <a:pt x="23951" y="283643"/>
                </a:lnTo>
                <a:lnTo>
                  <a:pt x="23951" y="276866"/>
                </a:lnTo>
                <a:close/>
              </a:path>
              <a:path w="1194434" h="285750">
                <a:moveTo>
                  <a:pt x="26569" y="274241"/>
                </a:moveTo>
                <a:lnTo>
                  <a:pt x="23951" y="274241"/>
                </a:lnTo>
                <a:lnTo>
                  <a:pt x="23951" y="276866"/>
                </a:lnTo>
                <a:lnTo>
                  <a:pt x="26569" y="274241"/>
                </a:lnTo>
                <a:close/>
              </a:path>
              <a:path w="1194434" h="285750">
                <a:moveTo>
                  <a:pt x="56353" y="228866"/>
                </a:moveTo>
                <a:lnTo>
                  <a:pt x="32981" y="252233"/>
                </a:lnTo>
                <a:lnTo>
                  <a:pt x="40756" y="260023"/>
                </a:lnTo>
                <a:lnTo>
                  <a:pt x="64128" y="236655"/>
                </a:lnTo>
                <a:lnTo>
                  <a:pt x="56353" y="228866"/>
                </a:lnTo>
                <a:close/>
              </a:path>
              <a:path w="1194434" h="285750">
                <a:moveTo>
                  <a:pt x="87500" y="197708"/>
                </a:moveTo>
                <a:lnTo>
                  <a:pt x="64128" y="221073"/>
                </a:lnTo>
                <a:lnTo>
                  <a:pt x="71902" y="228866"/>
                </a:lnTo>
                <a:lnTo>
                  <a:pt x="95274" y="205496"/>
                </a:lnTo>
                <a:lnTo>
                  <a:pt x="87500" y="197708"/>
                </a:lnTo>
                <a:close/>
              </a:path>
              <a:path w="1194434" h="285750">
                <a:moveTo>
                  <a:pt x="118647" y="166549"/>
                </a:moveTo>
                <a:lnTo>
                  <a:pt x="95274" y="189919"/>
                </a:lnTo>
                <a:lnTo>
                  <a:pt x="103049" y="197708"/>
                </a:lnTo>
                <a:lnTo>
                  <a:pt x="126421" y="174337"/>
                </a:lnTo>
                <a:lnTo>
                  <a:pt x="118647" y="166549"/>
                </a:lnTo>
                <a:close/>
              </a:path>
              <a:path w="1194434" h="285750">
                <a:moveTo>
                  <a:pt x="142526" y="142628"/>
                </a:moveTo>
                <a:lnTo>
                  <a:pt x="126421" y="158760"/>
                </a:lnTo>
                <a:lnTo>
                  <a:pt x="134196" y="166549"/>
                </a:lnTo>
                <a:lnTo>
                  <a:pt x="154236" y="146522"/>
                </a:lnTo>
                <a:lnTo>
                  <a:pt x="146413" y="146522"/>
                </a:lnTo>
                <a:lnTo>
                  <a:pt x="142526" y="142628"/>
                </a:lnTo>
                <a:close/>
              </a:path>
              <a:path w="1194434" h="285750">
                <a:moveTo>
                  <a:pt x="146413" y="138733"/>
                </a:moveTo>
                <a:lnTo>
                  <a:pt x="142526" y="142628"/>
                </a:lnTo>
                <a:lnTo>
                  <a:pt x="146413" y="146522"/>
                </a:lnTo>
                <a:lnTo>
                  <a:pt x="150324" y="142628"/>
                </a:lnTo>
                <a:lnTo>
                  <a:pt x="146413" y="138733"/>
                </a:lnTo>
                <a:close/>
              </a:path>
              <a:path w="1194434" h="285750">
                <a:moveTo>
                  <a:pt x="150324" y="142628"/>
                </a:moveTo>
                <a:lnTo>
                  <a:pt x="146413" y="146522"/>
                </a:lnTo>
                <a:lnTo>
                  <a:pt x="154236" y="146522"/>
                </a:lnTo>
                <a:lnTo>
                  <a:pt x="150324" y="142628"/>
                </a:lnTo>
                <a:close/>
              </a:path>
              <a:path w="1194434" h="285750">
                <a:moveTo>
                  <a:pt x="154236" y="138733"/>
                </a:moveTo>
                <a:lnTo>
                  <a:pt x="146413" y="138733"/>
                </a:lnTo>
                <a:lnTo>
                  <a:pt x="150324" y="142628"/>
                </a:lnTo>
                <a:lnTo>
                  <a:pt x="154236" y="138733"/>
                </a:lnTo>
                <a:close/>
              </a:path>
              <a:path w="1194434" h="285750">
                <a:moveTo>
                  <a:pt x="130864" y="115368"/>
                </a:moveTo>
                <a:lnTo>
                  <a:pt x="123089" y="123156"/>
                </a:lnTo>
                <a:lnTo>
                  <a:pt x="142526" y="142628"/>
                </a:lnTo>
                <a:lnTo>
                  <a:pt x="146413" y="138733"/>
                </a:lnTo>
                <a:lnTo>
                  <a:pt x="154236" y="138733"/>
                </a:lnTo>
                <a:lnTo>
                  <a:pt x="130864" y="115368"/>
                </a:lnTo>
                <a:close/>
              </a:path>
              <a:path w="1194434" h="285750">
                <a:moveTo>
                  <a:pt x="99717" y="84209"/>
                </a:moveTo>
                <a:lnTo>
                  <a:pt x="91943" y="91998"/>
                </a:lnTo>
                <a:lnTo>
                  <a:pt x="115266" y="115368"/>
                </a:lnTo>
                <a:lnTo>
                  <a:pt x="123089" y="107575"/>
                </a:lnTo>
                <a:lnTo>
                  <a:pt x="99717" y="84209"/>
                </a:lnTo>
                <a:close/>
              </a:path>
              <a:path w="1194434" h="285750">
                <a:moveTo>
                  <a:pt x="68570" y="53050"/>
                </a:moveTo>
                <a:lnTo>
                  <a:pt x="60796" y="60839"/>
                </a:lnTo>
                <a:lnTo>
                  <a:pt x="84168" y="84209"/>
                </a:lnTo>
                <a:lnTo>
                  <a:pt x="91943" y="76421"/>
                </a:lnTo>
                <a:lnTo>
                  <a:pt x="68570" y="53050"/>
                </a:lnTo>
                <a:close/>
              </a:path>
              <a:path w="1194434" h="285750">
                <a:moveTo>
                  <a:pt x="37424" y="21891"/>
                </a:moveTo>
                <a:lnTo>
                  <a:pt x="29649" y="29680"/>
                </a:lnTo>
                <a:lnTo>
                  <a:pt x="53021" y="53050"/>
                </a:lnTo>
                <a:lnTo>
                  <a:pt x="60796" y="45262"/>
                </a:lnTo>
                <a:lnTo>
                  <a:pt x="37424" y="21891"/>
                </a:lnTo>
                <a:close/>
              </a:path>
              <a:path w="1194434" h="285750">
                <a:moveTo>
                  <a:pt x="28635" y="0"/>
                </a:moveTo>
                <a:lnTo>
                  <a:pt x="0" y="0"/>
                </a:lnTo>
                <a:lnTo>
                  <a:pt x="21875" y="21891"/>
                </a:lnTo>
                <a:lnTo>
                  <a:pt x="29649" y="14103"/>
                </a:lnTo>
                <a:lnTo>
                  <a:pt x="26569" y="11015"/>
                </a:lnTo>
                <a:lnTo>
                  <a:pt x="13279" y="11015"/>
                </a:lnTo>
                <a:lnTo>
                  <a:pt x="17191" y="1613"/>
                </a:lnTo>
                <a:lnTo>
                  <a:pt x="28635" y="1613"/>
                </a:lnTo>
                <a:lnTo>
                  <a:pt x="28635" y="0"/>
                </a:lnTo>
                <a:close/>
              </a:path>
              <a:path w="1194434" h="285750">
                <a:moveTo>
                  <a:pt x="17191" y="1613"/>
                </a:moveTo>
                <a:lnTo>
                  <a:pt x="13279" y="11015"/>
                </a:lnTo>
                <a:lnTo>
                  <a:pt x="26569" y="11015"/>
                </a:lnTo>
                <a:lnTo>
                  <a:pt x="17191" y="1613"/>
                </a:lnTo>
                <a:close/>
              </a:path>
              <a:path w="1194434" h="285750">
                <a:moveTo>
                  <a:pt x="28635" y="1613"/>
                </a:moveTo>
                <a:lnTo>
                  <a:pt x="17191" y="1613"/>
                </a:lnTo>
                <a:lnTo>
                  <a:pt x="26569" y="11015"/>
                </a:lnTo>
                <a:lnTo>
                  <a:pt x="28635" y="11015"/>
                </a:lnTo>
                <a:lnTo>
                  <a:pt x="28635" y="1613"/>
                </a:lnTo>
                <a:close/>
              </a:path>
              <a:path w="1194434" h="285750">
                <a:moveTo>
                  <a:pt x="72675" y="0"/>
                </a:moveTo>
                <a:lnTo>
                  <a:pt x="39645" y="0"/>
                </a:lnTo>
                <a:lnTo>
                  <a:pt x="39645" y="11015"/>
                </a:lnTo>
                <a:lnTo>
                  <a:pt x="72675" y="11015"/>
                </a:lnTo>
                <a:lnTo>
                  <a:pt x="72675" y="0"/>
                </a:lnTo>
                <a:close/>
              </a:path>
              <a:path w="1194434" h="285750">
                <a:moveTo>
                  <a:pt x="116715" y="0"/>
                </a:moveTo>
                <a:lnTo>
                  <a:pt x="83685" y="0"/>
                </a:lnTo>
                <a:lnTo>
                  <a:pt x="83685" y="11015"/>
                </a:lnTo>
                <a:lnTo>
                  <a:pt x="116715" y="11015"/>
                </a:lnTo>
                <a:lnTo>
                  <a:pt x="116715" y="0"/>
                </a:lnTo>
                <a:close/>
              </a:path>
              <a:path w="1194434" h="285750">
                <a:moveTo>
                  <a:pt x="160755" y="0"/>
                </a:moveTo>
                <a:lnTo>
                  <a:pt x="127725" y="0"/>
                </a:lnTo>
                <a:lnTo>
                  <a:pt x="127725" y="11015"/>
                </a:lnTo>
                <a:lnTo>
                  <a:pt x="160755" y="11015"/>
                </a:lnTo>
                <a:lnTo>
                  <a:pt x="160755" y="0"/>
                </a:lnTo>
                <a:close/>
              </a:path>
              <a:path w="1194434" h="285750">
                <a:moveTo>
                  <a:pt x="204795" y="0"/>
                </a:moveTo>
                <a:lnTo>
                  <a:pt x="171765" y="0"/>
                </a:lnTo>
                <a:lnTo>
                  <a:pt x="171765" y="11015"/>
                </a:lnTo>
                <a:lnTo>
                  <a:pt x="204795" y="11015"/>
                </a:lnTo>
                <a:lnTo>
                  <a:pt x="204795" y="0"/>
                </a:lnTo>
                <a:close/>
              </a:path>
              <a:path w="1194434" h="285750">
                <a:moveTo>
                  <a:pt x="248835" y="0"/>
                </a:moveTo>
                <a:lnTo>
                  <a:pt x="215805" y="0"/>
                </a:lnTo>
                <a:lnTo>
                  <a:pt x="215805" y="11015"/>
                </a:lnTo>
                <a:lnTo>
                  <a:pt x="248835" y="11015"/>
                </a:lnTo>
                <a:lnTo>
                  <a:pt x="248835" y="0"/>
                </a:lnTo>
                <a:close/>
              </a:path>
              <a:path w="1194434" h="285750">
                <a:moveTo>
                  <a:pt x="292875" y="0"/>
                </a:moveTo>
                <a:lnTo>
                  <a:pt x="259845" y="0"/>
                </a:lnTo>
                <a:lnTo>
                  <a:pt x="259845" y="11015"/>
                </a:lnTo>
                <a:lnTo>
                  <a:pt x="292875" y="11015"/>
                </a:lnTo>
                <a:lnTo>
                  <a:pt x="292875" y="0"/>
                </a:lnTo>
                <a:close/>
              </a:path>
              <a:path w="1194434" h="285750">
                <a:moveTo>
                  <a:pt x="336915" y="0"/>
                </a:moveTo>
                <a:lnTo>
                  <a:pt x="303885" y="0"/>
                </a:lnTo>
                <a:lnTo>
                  <a:pt x="303885" y="11015"/>
                </a:lnTo>
                <a:lnTo>
                  <a:pt x="336915" y="11015"/>
                </a:lnTo>
                <a:lnTo>
                  <a:pt x="336915" y="0"/>
                </a:lnTo>
                <a:close/>
              </a:path>
              <a:path w="1194434" h="285750">
                <a:moveTo>
                  <a:pt x="380955" y="0"/>
                </a:moveTo>
                <a:lnTo>
                  <a:pt x="347925" y="0"/>
                </a:lnTo>
                <a:lnTo>
                  <a:pt x="347925" y="11015"/>
                </a:lnTo>
                <a:lnTo>
                  <a:pt x="380955" y="11015"/>
                </a:lnTo>
                <a:lnTo>
                  <a:pt x="380955" y="0"/>
                </a:lnTo>
                <a:close/>
              </a:path>
              <a:path w="1194434" h="285750">
                <a:moveTo>
                  <a:pt x="424995" y="0"/>
                </a:moveTo>
                <a:lnTo>
                  <a:pt x="391965" y="0"/>
                </a:lnTo>
                <a:lnTo>
                  <a:pt x="391965" y="11015"/>
                </a:lnTo>
                <a:lnTo>
                  <a:pt x="424995" y="11015"/>
                </a:lnTo>
                <a:lnTo>
                  <a:pt x="424995" y="0"/>
                </a:lnTo>
                <a:close/>
              </a:path>
              <a:path w="1194434" h="285750">
                <a:moveTo>
                  <a:pt x="469034" y="0"/>
                </a:moveTo>
                <a:lnTo>
                  <a:pt x="436004" y="0"/>
                </a:lnTo>
                <a:lnTo>
                  <a:pt x="436004" y="11015"/>
                </a:lnTo>
                <a:lnTo>
                  <a:pt x="469034" y="11015"/>
                </a:lnTo>
                <a:lnTo>
                  <a:pt x="469034" y="0"/>
                </a:lnTo>
                <a:close/>
              </a:path>
              <a:path w="1194434" h="285750">
                <a:moveTo>
                  <a:pt x="513074" y="0"/>
                </a:moveTo>
                <a:lnTo>
                  <a:pt x="480044" y="0"/>
                </a:lnTo>
                <a:lnTo>
                  <a:pt x="480044" y="11015"/>
                </a:lnTo>
                <a:lnTo>
                  <a:pt x="513074" y="11015"/>
                </a:lnTo>
                <a:lnTo>
                  <a:pt x="513074" y="0"/>
                </a:lnTo>
                <a:close/>
              </a:path>
              <a:path w="1194434" h="285750">
                <a:moveTo>
                  <a:pt x="557114" y="0"/>
                </a:moveTo>
                <a:lnTo>
                  <a:pt x="524084" y="0"/>
                </a:lnTo>
                <a:lnTo>
                  <a:pt x="524084" y="11015"/>
                </a:lnTo>
                <a:lnTo>
                  <a:pt x="557114" y="11015"/>
                </a:lnTo>
                <a:lnTo>
                  <a:pt x="557114" y="0"/>
                </a:lnTo>
                <a:close/>
              </a:path>
              <a:path w="1194434" h="285750">
                <a:moveTo>
                  <a:pt x="601154" y="0"/>
                </a:moveTo>
                <a:lnTo>
                  <a:pt x="568124" y="0"/>
                </a:lnTo>
                <a:lnTo>
                  <a:pt x="568124" y="11015"/>
                </a:lnTo>
                <a:lnTo>
                  <a:pt x="601154" y="11015"/>
                </a:lnTo>
                <a:lnTo>
                  <a:pt x="601154" y="0"/>
                </a:lnTo>
                <a:close/>
              </a:path>
              <a:path w="1194434" h="285750">
                <a:moveTo>
                  <a:pt x="645194" y="0"/>
                </a:moveTo>
                <a:lnTo>
                  <a:pt x="612164" y="0"/>
                </a:lnTo>
                <a:lnTo>
                  <a:pt x="612164" y="11015"/>
                </a:lnTo>
                <a:lnTo>
                  <a:pt x="645194" y="11015"/>
                </a:lnTo>
                <a:lnTo>
                  <a:pt x="645194" y="0"/>
                </a:lnTo>
                <a:close/>
              </a:path>
              <a:path w="1194434" h="285750">
                <a:moveTo>
                  <a:pt x="689234" y="0"/>
                </a:moveTo>
                <a:lnTo>
                  <a:pt x="656204" y="0"/>
                </a:lnTo>
                <a:lnTo>
                  <a:pt x="656204" y="11015"/>
                </a:lnTo>
                <a:lnTo>
                  <a:pt x="689234" y="11015"/>
                </a:lnTo>
                <a:lnTo>
                  <a:pt x="689234" y="0"/>
                </a:lnTo>
                <a:close/>
              </a:path>
              <a:path w="1194434" h="285750">
                <a:moveTo>
                  <a:pt x="733274" y="0"/>
                </a:moveTo>
                <a:lnTo>
                  <a:pt x="700244" y="0"/>
                </a:lnTo>
                <a:lnTo>
                  <a:pt x="700244" y="11015"/>
                </a:lnTo>
                <a:lnTo>
                  <a:pt x="733274" y="11015"/>
                </a:lnTo>
                <a:lnTo>
                  <a:pt x="733274" y="0"/>
                </a:lnTo>
                <a:close/>
              </a:path>
              <a:path w="1194434" h="285750">
                <a:moveTo>
                  <a:pt x="777314" y="0"/>
                </a:moveTo>
                <a:lnTo>
                  <a:pt x="744284" y="0"/>
                </a:lnTo>
                <a:lnTo>
                  <a:pt x="744284" y="11015"/>
                </a:lnTo>
                <a:lnTo>
                  <a:pt x="777314" y="11015"/>
                </a:lnTo>
                <a:lnTo>
                  <a:pt x="777314" y="0"/>
                </a:lnTo>
                <a:close/>
              </a:path>
              <a:path w="1194434" h="285750">
                <a:moveTo>
                  <a:pt x="821354" y="0"/>
                </a:moveTo>
                <a:lnTo>
                  <a:pt x="788324" y="0"/>
                </a:lnTo>
                <a:lnTo>
                  <a:pt x="788324" y="11015"/>
                </a:lnTo>
                <a:lnTo>
                  <a:pt x="821354" y="11015"/>
                </a:lnTo>
                <a:lnTo>
                  <a:pt x="821354" y="0"/>
                </a:lnTo>
                <a:close/>
              </a:path>
              <a:path w="1194434" h="285750">
                <a:moveTo>
                  <a:pt x="865394" y="0"/>
                </a:moveTo>
                <a:lnTo>
                  <a:pt x="832364" y="0"/>
                </a:lnTo>
                <a:lnTo>
                  <a:pt x="832364" y="11015"/>
                </a:lnTo>
                <a:lnTo>
                  <a:pt x="865394" y="11015"/>
                </a:lnTo>
                <a:lnTo>
                  <a:pt x="865394" y="0"/>
                </a:lnTo>
                <a:close/>
              </a:path>
              <a:path w="1194434" h="285750">
                <a:moveTo>
                  <a:pt x="909434" y="0"/>
                </a:moveTo>
                <a:lnTo>
                  <a:pt x="876404" y="0"/>
                </a:lnTo>
                <a:lnTo>
                  <a:pt x="876404" y="11015"/>
                </a:lnTo>
                <a:lnTo>
                  <a:pt x="909434" y="11015"/>
                </a:lnTo>
                <a:lnTo>
                  <a:pt x="909434" y="0"/>
                </a:lnTo>
                <a:close/>
              </a:path>
              <a:path w="1194434" h="285750">
                <a:moveTo>
                  <a:pt x="953474" y="0"/>
                </a:moveTo>
                <a:lnTo>
                  <a:pt x="920444" y="0"/>
                </a:lnTo>
                <a:lnTo>
                  <a:pt x="920444" y="11015"/>
                </a:lnTo>
                <a:lnTo>
                  <a:pt x="953474" y="11015"/>
                </a:lnTo>
                <a:lnTo>
                  <a:pt x="953474" y="0"/>
                </a:lnTo>
                <a:close/>
              </a:path>
              <a:path w="1194434" h="285750">
                <a:moveTo>
                  <a:pt x="997514" y="0"/>
                </a:moveTo>
                <a:lnTo>
                  <a:pt x="964484" y="0"/>
                </a:lnTo>
                <a:lnTo>
                  <a:pt x="964484" y="11015"/>
                </a:lnTo>
                <a:lnTo>
                  <a:pt x="997514" y="11015"/>
                </a:lnTo>
                <a:lnTo>
                  <a:pt x="997514" y="0"/>
                </a:lnTo>
                <a:close/>
              </a:path>
              <a:path w="1194434" h="285750">
                <a:moveTo>
                  <a:pt x="1041554" y="0"/>
                </a:moveTo>
                <a:lnTo>
                  <a:pt x="1008524" y="0"/>
                </a:lnTo>
                <a:lnTo>
                  <a:pt x="1008524" y="11015"/>
                </a:lnTo>
                <a:lnTo>
                  <a:pt x="1041554" y="11015"/>
                </a:lnTo>
                <a:lnTo>
                  <a:pt x="1041554" y="0"/>
                </a:lnTo>
                <a:close/>
              </a:path>
              <a:path w="1194434" h="285750">
                <a:moveTo>
                  <a:pt x="1062364" y="274241"/>
                </a:moveTo>
                <a:lnTo>
                  <a:pt x="1049087" y="274241"/>
                </a:lnTo>
                <a:lnTo>
                  <a:pt x="1047879" y="274739"/>
                </a:lnTo>
                <a:lnTo>
                  <a:pt x="1047879" y="285257"/>
                </a:lnTo>
                <a:lnTo>
                  <a:pt x="1051356" y="285257"/>
                </a:lnTo>
                <a:lnTo>
                  <a:pt x="1062364" y="274241"/>
                </a:lnTo>
                <a:close/>
              </a:path>
              <a:path w="1194434" h="285750">
                <a:moveTo>
                  <a:pt x="1067678" y="253353"/>
                </a:moveTo>
                <a:lnTo>
                  <a:pt x="1045175" y="275854"/>
                </a:lnTo>
                <a:lnTo>
                  <a:pt x="1047879" y="274739"/>
                </a:lnTo>
                <a:lnTo>
                  <a:pt x="1047879" y="274241"/>
                </a:lnTo>
                <a:lnTo>
                  <a:pt x="1062364" y="274241"/>
                </a:lnTo>
                <a:lnTo>
                  <a:pt x="1075453" y="261142"/>
                </a:lnTo>
                <a:lnTo>
                  <a:pt x="1067678" y="253353"/>
                </a:lnTo>
                <a:close/>
              </a:path>
              <a:path w="1194434" h="285750">
                <a:moveTo>
                  <a:pt x="1049087" y="274241"/>
                </a:moveTo>
                <a:lnTo>
                  <a:pt x="1047879" y="274241"/>
                </a:lnTo>
                <a:lnTo>
                  <a:pt x="1047879" y="274739"/>
                </a:lnTo>
                <a:lnTo>
                  <a:pt x="1049087" y="274241"/>
                </a:lnTo>
                <a:close/>
              </a:path>
              <a:path w="1194434" h="285750">
                <a:moveTo>
                  <a:pt x="1098825" y="222194"/>
                </a:moveTo>
                <a:lnTo>
                  <a:pt x="1075453" y="245563"/>
                </a:lnTo>
                <a:lnTo>
                  <a:pt x="1083276" y="253353"/>
                </a:lnTo>
                <a:lnTo>
                  <a:pt x="1106599" y="229982"/>
                </a:lnTo>
                <a:lnTo>
                  <a:pt x="1098825" y="222194"/>
                </a:lnTo>
                <a:close/>
              </a:path>
              <a:path w="1194434" h="285750">
                <a:moveTo>
                  <a:pt x="1129971" y="191035"/>
                </a:moveTo>
                <a:lnTo>
                  <a:pt x="1106599" y="214405"/>
                </a:lnTo>
                <a:lnTo>
                  <a:pt x="1114374" y="222194"/>
                </a:lnTo>
                <a:lnTo>
                  <a:pt x="1137746" y="198828"/>
                </a:lnTo>
                <a:lnTo>
                  <a:pt x="1129971" y="191035"/>
                </a:lnTo>
                <a:close/>
              </a:path>
              <a:path w="1194434" h="285750">
                <a:moveTo>
                  <a:pt x="1161118" y="159881"/>
                </a:moveTo>
                <a:lnTo>
                  <a:pt x="1137746" y="183247"/>
                </a:lnTo>
                <a:lnTo>
                  <a:pt x="1145521" y="191035"/>
                </a:lnTo>
                <a:lnTo>
                  <a:pt x="1168893" y="167670"/>
                </a:lnTo>
                <a:lnTo>
                  <a:pt x="1161118" y="159881"/>
                </a:lnTo>
                <a:close/>
              </a:path>
              <a:path w="1194434" h="285750">
                <a:moveTo>
                  <a:pt x="1178333" y="142629"/>
                </a:moveTo>
                <a:lnTo>
                  <a:pt x="1168893" y="152088"/>
                </a:lnTo>
                <a:lnTo>
                  <a:pt x="1176667" y="159881"/>
                </a:lnTo>
                <a:lnTo>
                  <a:pt x="1190016" y="146522"/>
                </a:lnTo>
                <a:lnTo>
                  <a:pt x="1182221" y="146522"/>
                </a:lnTo>
                <a:lnTo>
                  <a:pt x="1178333" y="142629"/>
                </a:lnTo>
                <a:close/>
              </a:path>
              <a:path w="1194434" h="285750">
                <a:moveTo>
                  <a:pt x="1182221" y="138733"/>
                </a:moveTo>
                <a:lnTo>
                  <a:pt x="1178333" y="142629"/>
                </a:lnTo>
                <a:lnTo>
                  <a:pt x="1182221" y="146522"/>
                </a:lnTo>
                <a:lnTo>
                  <a:pt x="1182221" y="138733"/>
                </a:lnTo>
                <a:close/>
              </a:path>
              <a:path w="1194434" h="285750">
                <a:moveTo>
                  <a:pt x="1190012" y="138733"/>
                </a:moveTo>
                <a:lnTo>
                  <a:pt x="1182221" y="138733"/>
                </a:lnTo>
                <a:lnTo>
                  <a:pt x="1182221" y="146522"/>
                </a:lnTo>
                <a:lnTo>
                  <a:pt x="1190016" y="146522"/>
                </a:lnTo>
                <a:lnTo>
                  <a:pt x="1193907" y="142628"/>
                </a:lnTo>
                <a:lnTo>
                  <a:pt x="1190012" y="138733"/>
                </a:lnTo>
                <a:close/>
              </a:path>
              <a:path w="1194434" h="285750">
                <a:moveTo>
                  <a:pt x="1179999" y="128722"/>
                </a:moveTo>
                <a:lnTo>
                  <a:pt x="1172225" y="136511"/>
                </a:lnTo>
                <a:lnTo>
                  <a:pt x="1178333" y="142629"/>
                </a:lnTo>
                <a:lnTo>
                  <a:pt x="1182221" y="138733"/>
                </a:lnTo>
                <a:lnTo>
                  <a:pt x="1190012" y="138733"/>
                </a:lnTo>
                <a:lnTo>
                  <a:pt x="1179999" y="128722"/>
                </a:lnTo>
                <a:close/>
              </a:path>
              <a:path w="1194434" h="285750">
                <a:moveTo>
                  <a:pt x="1148853" y="97563"/>
                </a:moveTo>
                <a:lnTo>
                  <a:pt x="1141078" y="105352"/>
                </a:lnTo>
                <a:lnTo>
                  <a:pt x="1164450" y="128722"/>
                </a:lnTo>
                <a:lnTo>
                  <a:pt x="1172225" y="120934"/>
                </a:lnTo>
                <a:lnTo>
                  <a:pt x="1148853" y="97563"/>
                </a:lnTo>
                <a:close/>
              </a:path>
              <a:path w="1194434" h="285750">
                <a:moveTo>
                  <a:pt x="1117754" y="66405"/>
                </a:moveTo>
                <a:lnTo>
                  <a:pt x="1109931" y="74193"/>
                </a:lnTo>
                <a:lnTo>
                  <a:pt x="1133303" y="97563"/>
                </a:lnTo>
                <a:lnTo>
                  <a:pt x="1141078" y="89775"/>
                </a:lnTo>
                <a:lnTo>
                  <a:pt x="1117754" y="66405"/>
                </a:lnTo>
                <a:close/>
              </a:path>
              <a:path w="1194434" h="285750">
                <a:moveTo>
                  <a:pt x="1086608" y="35246"/>
                </a:moveTo>
                <a:lnTo>
                  <a:pt x="1078785" y="43034"/>
                </a:lnTo>
                <a:lnTo>
                  <a:pt x="1102157" y="66405"/>
                </a:lnTo>
                <a:lnTo>
                  <a:pt x="1109931" y="58616"/>
                </a:lnTo>
                <a:lnTo>
                  <a:pt x="1086608" y="35246"/>
                </a:lnTo>
                <a:close/>
              </a:path>
              <a:path w="1194434" h="285750">
                <a:moveTo>
                  <a:pt x="1055461" y="4087"/>
                </a:moveTo>
                <a:lnTo>
                  <a:pt x="1047686" y="11880"/>
                </a:lnTo>
                <a:lnTo>
                  <a:pt x="1071010" y="35246"/>
                </a:lnTo>
                <a:lnTo>
                  <a:pt x="1078785" y="27457"/>
                </a:lnTo>
                <a:lnTo>
                  <a:pt x="1055461" y="4087"/>
                </a:lnTo>
                <a:close/>
              </a:path>
              <a:path w="1194434" h="285750">
                <a:moveTo>
                  <a:pt x="1036870" y="274241"/>
                </a:moveTo>
                <a:lnTo>
                  <a:pt x="1003840" y="274241"/>
                </a:lnTo>
                <a:lnTo>
                  <a:pt x="1003840" y="285257"/>
                </a:lnTo>
                <a:lnTo>
                  <a:pt x="1036870" y="285257"/>
                </a:lnTo>
                <a:lnTo>
                  <a:pt x="1036870" y="274241"/>
                </a:lnTo>
                <a:close/>
              </a:path>
              <a:path w="1194434" h="285750">
                <a:moveTo>
                  <a:pt x="992830" y="274241"/>
                </a:moveTo>
                <a:lnTo>
                  <a:pt x="959800" y="274241"/>
                </a:lnTo>
                <a:lnTo>
                  <a:pt x="959800" y="285257"/>
                </a:lnTo>
                <a:lnTo>
                  <a:pt x="992830" y="285257"/>
                </a:lnTo>
                <a:lnTo>
                  <a:pt x="992830" y="274241"/>
                </a:lnTo>
                <a:close/>
              </a:path>
              <a:path w="1194434" h="285750">
                <a:moveTo>
                  <a:pt x="948790" y="274241"/>
                </a:moveTo>
                <a:lnTo>
                  <a:pt x="915760" y="274241"/>
                </a:lnTo>
                <a:lnTo>
                  <a:pt x="915760" y="285257"/>
                </a:lnTo>
                <a:lnTo>
                  <a:pt x="948790" y="285257"/>
                </a:lnTo>
                <a:lnTo>
                  <a:pt x="948790" y="274241"/>
                </a:lnTo>
                <a:close/>
              </a:path>
              <a:path w="1194434" h="285750">
                <a:moveTo>
                  <a:pt x="904750" y="274241"/>
                </a:moveTo>
                <a:lnTo>
                  <a:pt x="871720" y="274241"/>
                </a:lnTo>
                <a:lnTo>
                  <a:pt x="871720" y="285257"/>
                </a:lnTo>
                <a:lnTo>
                  <a:pt x="904750" y="285257"/>
                </a:lnTo>
                <a:lnTo>
                  <a:pt x="904750" y="274241"/>
                </a:lnTo>
                <a:close/>
              </a:path>
              <a:path w="1194434" h="285750">
                <a:moveTo>
                  <a:pt x="860710" y="274241"/>
                </a:moveTo>
                <a:lnTo>
                  <a:pt x="827680" y="274241"/>
                </a:lnTo>
                <a:lnTo>
                  <a:pt x="827680" y="285257"/>
                </a:lnTo>
                <a:lnTo>
                  <a:pt x="860710" y="285257"/>
                </a:lnTo>
                <a:lnTo>
                  <a:pt x="860710" y="274241"/>
                </a:lnTo>
                <a:close/>
              </a:path>
              <a:path w="1194434" h="285750">
                <a:moveTo>
                  <a:pt x="816670" y="274241"/>
                </a:moveTo>
                <a:lnTo>
                  <a:pt x="783640" y="274241"/>
                </a:lnTo>
                <a:lnTo>
                  <a:pt x="783640" y="285257"/>
                </a:lnTo>
                <a:lnTo>
                  <a:pt x="816670" y="285257"/>
                </a:lnTo>
                <a:lnTo>
                  <a:pt x="816670" y="274241"/>
                </a:lnTo>
                <a:close/>
              </a:path>
              <a:path w="1194434" h="285750">
                <a:moveTo>
                  <a:pt x="772630" y="274241"/>
                </a:moveTo>
                <a:lnTo>
                  <a:pt x="739600" y="274241"/>
                </a:lnTo>
                <a:lnTo>
                  <a:pt x="739600" y="285257"/>
                </a:lnTo>
                <a:lnTo>
                  <a:pt x="772630" y="285257"/>
                </a:lnTo>
                <a:lnTo>
                  <a:pt x="772630" y="274241"/>
                </a:lnTo>
                <a:close/>
              </a:path>
              <a:path w="1194434" h="285750">
                <a:moveTo>
                  <a:pt x="728590" y="274241"/>
                </a:moveTo>
                <a:lnTo>
                  <a:pt x="695560" y="274241"/>
                </a:lnTo>
                <a:lnTo>
                  <a:pt x="695560" y="285257"/>
                </a:lnTo>
                <a:lnTo>
                  <a:pt x="728590" y="285257"/>
                </a:lnTo>
                <a:lnTo>
                  <a:pt x="728590" y="274241"/>
                </a:lnTo>
                <a:close/>
              </a:path>
              <a:path w="1194434" h="285750">
                <a:moveTo>
                  <a:pt x="684550" y="274241"/>
                </a:moveTo>
                <a:lnTo>
                  <a:pt x="651520" y="274241"/>
                </a:lnTo>
                <a:lnTo>
                  <a:pt x="651520" y="285257"/>
                </a:lnTo>
                <a:lnTo>
                  <a:pt x="684550" y="285257"/>
                </a:lnTo>
                <a:lnTo>
                  <a:pt x="684550" y="274241"/>
                </a:lnTo>
                <a:close/>
              </a:path>
              <a:path w="1194434" h="285750">
                <a:moveTo>
                  <a:pt x="640510" y="274241"/>
                </a:moveTo>
                <a:lnTo>
                  <a:pt x="607480" y="274241"/>
                </a:lnTo>
                <a:lnTo>
                  <a:pt x="607480" y="285257"/>
                </a:lnTo>
                <a:lnTo>
                  <a:pt x="640510" y="285257"/>
                </a:lnTo>
                <a:lnTo>
                  <a:pt x="640510" y="274241"/>
                </a:lnTo>
                <a:close/>
              </a:path>
              <a:path w="1194434" h="285750">
                <a:moveTo>
                  <a:pt x="596470" y="274241"/>
                </a:moveTo>
                <a:lnTo>
                  <a:pt x="563440" y="274241"/>
                </a:lnTo>
                <a:lnTo>
                  <a:pt x="563440" y="285257"/>
                </a:lnTo>
                <a:lnTo>
                  <a:pt x="596470" y="285257"/>
                </a:lnTo>
                <a:lnTo>
                  <a:pt x="596470" y="274241"/>
                </a:lnTo>
                <a:close/>
              </a:path>
              <a:path w="1194434" h="285750">
                <a:moveTo>
                  <a:pt x="552430" y="274241"/>
                </a:moveTo>
                <a:lnTo>
                  <a:pt x="519400" y="274241"/>
                </a:lnTo>
                <a:lnTo>
                  <a:pt x="519400" y="285257"/>
                </a:lnTo>
                <a:lnTo>
                  <a:pt x="552430" y="285257"/>
                </a:lnTo>
                <a:lnTo>
                  <a:pt x="552430" y="274241"/>
                </a:lnTo>
                <a:close/>
              </a:path>
              <a:path w="1194434" h="285750">
                <a:moveTo>
                  <a:pt x="508390" y="274241"/>
                </a:moveTo>
                <a:lnTo>
                  <a:pt x="475360" y="274241"/>
                </a:lnTo>
                <a:lnTo>
                  <a:pt x="475360" y="285257"/>
                </a:lnTo>
                <a:lnTo>
                  <a:pt x="508390" y="285257"/>
                </a:lnTo>
                <a:lnTo>
                  <a:pt x="508390" y="274241"/>
                </a:lnTo>
                <a:close/>
              </a:path>
              <a:path w="1194434" h="285750">
                <a:moveTo>
                  <a:pt x="464350" y="274241"/>
                </a:moveTo>
                <a:lnTo>
                  <a:pt x="431320" y="274241"/>
                </a:lnTo>
                <a:lnTo>
                  <a:pt x="431320" y="285257"/>
                </a:lnTo>
                <a:lnTo>
                  <a:pt x="464350" y="285257"/>
                </a:lnTo>
                <a:lnTo>
                  <a:pt x="464350" y="274241"/>
                </a:lnTo>
                <a:close/>
              </a:path>
              <a:path w="1194434" h="285750">
                <a:moveTo>
                  <a:pt x="420310" y="274241"/>
                </a:moveTo>
                <a:lnTo>
                  <a:pt x="387280" y="274241"/>
                </a:lnTo>
                <a:lnTo>
                  <a:pt x="387280" y="285257"/>
                </a:lnTo>
                <a:lnTo>
                  <a:pt x="420310" y="285257"/>
                </a:lnTo>
                <a:lnTo>
                  <a:pt x="420310" y="274241"/>
                </a:lnTo>
                <a:close/>
              </a:path>
              <a:path w="1194434" h="285750">
                <a:moveTo>
                  <a:pt x="376271" y="274241"/>
                </a:moveTo>
                <a:lnTo>
                  <a:pt x="343241" y="274241"/>
                </a:lnTo>
                <a:lnTo>
                  <a:pt x="343241" y="285257"/>
                </a:lnTo>
                <a:lnTo>
                  <a:pt x="376271" y="285257"/>
                </a:lnTo>
                <a:lnTo>
                  <a:pt x="376271" y="274241"/>
                </a:lnTo>
                <a:close/>
              </a:path>
              <a:path w="1194434" h="285750">
                <a:moveTo>
                  <a:pt x="332231" y="274241"/>
                </a:moveTo>
                <a:lnTo>
                  <a:pt x="299201" y="274241"/>
                </a:lnTo>
                <a:lnTo>
                  <a:pt x="299201" y="285257"/>
                </a:lnTo>
                <a:lnTo>
                  <a:pt x="332231" y="285257"/>
                </a:lnTo>
                <a:lnTo>
                  <a:pt x="332231" y="274241"/>
                </a:lnTo>
                <a:close/>
              </a:path>
              <a:path w="1194434" h="285750">
                <a:moveTo>
                  <a:pt x="288191" y="274241"/>
                </a:moveTo>
                <a:lnTo>
                  <a:pt x="255161" y="274241"/>
                </a:lnTo>
                <a:lnTo>
                  <a:pt x="255161" y="285257"/>
                </a:lnTo>
                <a:lnTo>
                  <a:pt x="288191" y="285257"/>
                </a:lnTo>
                <a:lnTo>
                  <a:pt x="288191" y="274241"/>
                </a:lnTo>
                <a:close/>
              </a:path>
              <a:path w="1194434" h="285750">
                <a:moveTo>
                  <a:pt x="244151" y="274241"/>
                </a:moveTo>
                <a:lnTo>
                  <a:pt x="211121" y="274241"/>
                </a:lnTo>
                <a:lnTo>
                  <a:pt x="211121" y="285257"/>
                </a:lnTo>
                <a:lnTo>
                  <a:pt x="244151" y="285257"/>
                </a:lnTo>
                <a:lnTo>
                  <a:pt x="244151" y="274241"/>
                </a:lnTo>
                <a:close/>
              </a:path>
              <a:path w="1194434" h="285750">
                <a:moveTo>
                  <a:pt x="200111" y="274241"/>
                </a:moveTo>
                <a:lnTo>
                  <a:pt x="167081" y="274241"/>
                </a:lnTo>
                <a:lnTo>
                  <a:pt x="167081" y="285257"/>
                </a:lnTo>
                <a:lnTo>
                  <a:pt x="200111" y="285257"/>
                </a:lnTo>
                <a:lnTo>
                  <a:pt x="200111" y="274241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271614" y="158508"/>
            <a:ext cx="105466" cy="10551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7296581" y="164708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400">
              <a:latin typeface="Arial"/>
              <a:cs typeface="Arial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8311768" y="161407"/>
            <a:ext cx="105466" cy="10551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8337218" y="167491"/>
            <a:ext cx="55244" cy="90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00" b="1" spc="1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4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1173841" y="6555545"/>
            <a:ext cx="2571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90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76188" y="3822191"/>
            <a:ext cx="5039995" cy="325120"/>
          </a:xfrm>
          <a:custGeom>
            <a:avLst/>
            <a:gdLst/>
            <a:ahLst/>
            <a:cxnLst/>
            <a:rect l="l" t="t" r="r" b="b"/>
            <a:pathLst>
              <a:path w="5039995" h="325120">
                <a:moveTo>
                  <a:pt x="4985766" y="0"/>
                </a:moveTo>
                <a:lnTo>
                  <a:pt x="54101" y="0"/>
                </a:lnTo>
                <a:lnTo>
                  <a:pt x="33057" y="4256"/>
                </a:lnTo>
                <a:lnTo>
                  <a:pt x="15859" y="15859"/>
                </a:lnTo>
                <a:lnTo>
                  <a:pt x="4256" y="33057"/>
                </a:lnTo>
                <a:lnTo>
                  <a:pt x="0" y="54101"/>
                </a:lnTo>
                <a:lnTo>
                  <a:pt x="0" y="270509"/>
                </a:lnTo>
                <a:lnTo>
                  <a:pt x="4256" y="291554"/>
                </a:lnTo>
                <a:lnTo>
                  <a:pt x="15859" y="308752"/>
                </a:lnTo>
                <a:lnTo>
                  <a:pt x="33057" y="320355"/>
                </a:lnTo>
                <a:lnTo>
                  <a:pt x="54101" y="324611"/>
                </a:lnTo>
                <a:lnTo>
                  <a:pt x="4985766" y="324611"/>
                </a:lnTo>
                <a:lnTo>
                  <a:pt x="5006810" y="320355"/>
                </a:lnTo>
                <a:lnTo>
                  <a:pt x="5024008" y="308752"/>
                </a:lnTo>
                <a:lnTo>
                  <a:pt x="5035611" y="291554"/>
                </a:lnTo>
                <a:lnTo>
                  <a:pt x="5039868" y="270509"/>
                </a:lnTo>
                <a:lnTo>
                  <a:pt x="5039868" y="54101"/>
                </a:lnTo>
                <a:lnTo>
                  <a:pt x="5035611" y="33057"/>
                </a:lnTo>
                <a:lnTo>
                  <a:pt x="5024008" y="15859"/>
                </a:lnTo>
                <a:lnTo>
                  <a:pt x="5006810" y="4256"/>
                </a:lnTo>
                <a:lnTo>
                  <a:pt x="4985766" y="0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4588" y="768095"/>
            <a:ext cx="8719058" cy="3465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87527" y="232409"/>
            <a:ext cx="9594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Agenda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173841" y="6555545"/>
            <a:ext cx="2571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91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153025" indent="-17970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5153660" algn="l"/>
              </a:tabLst>
            </a:pPr>
            <a:r>
              <a:rPr spc="-5" dirty="0"/>
              <a:t>Contesto e principali </a:t>
            </a:r>
            <a:r>
              <a:rPr spc="-15" dirty="0"/>
              <a:t>novità </a:t>
            </a:r>
            <a:r>
              <a:rPr spc="-5" dirty="0"/>
              <a:t>per le Istituzioni</a:t>
            </a:r>
            <a:r>
              <a:rPr spc="265" dirty="0"/>
              <a:t> </a:t>
            </a:r>
            <a:r>
              <a:rPr spc="-5" dirty="0"/>
              <a:t>scolastiche</a:t>
            </a:r>
          </a:p>
          <a:p>
            <a:pPr marL="5153025" indent="-17970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5153660" algn="l"/>
              </a:tabLst>
            </a:pPr>
            <a:r>
              <a:rPr spc="-5" dirty="0"/>
              <a:t>La gestione finanziaria ed</a:t>
            </a:r>
            <a:r>
              <a:rPr spc="90" dirty="0"/>
              <a:t> </a:t>
            </a:r>
            <a:r>
              <a:rPr spc="-5" dirty="0"/>
              <a:t>amministrativo-contabile</a:t>
            </a:r>
          </a:p>
          <a:p>
            <a:pPr marL="5331460" lvl="1" indent="-178435">
              <a:lnSpc>
                <a:spcPct val="100000"/>
              </a:lnSpc>
              <a:spcBef>
                <a:spcPts val="600"/>
              </a:spcBef>
              <a:buChar char="-"/>
              <a:tabLst>
                <a:tab pos="533146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Introduzione alla</a:t>
            </a:r>
            <a:r>
              <a:rPr sz="16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contabilità</a:t>
            </a:r>
            <a:endParaRPr sz="1600">
              <a:latin typeface="Arial"/>
              <a:cs typeface="Arial"/>
            </a:endParaRPr>
          </a:p>
          <a:p>
            <a:pPr marL="5331460" lvl="1" indent="-178435">
              <a:lnSpc>
                <a:spcPct val="100000"/>
              </a:lnSpc>
              <a:spcBef>
                <a:spcPts val="600"/>
              </a:spcBef>
              <a:buChar char="-"/>
              <a:tabLst>
                <a:tab pos="533146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Ciclo di programmazione, gestione e</a:t>
            </a:r>
            <a:r>
              <a:rPr sz="1600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rendicontazione</a:t>
            </a:r>
            <a:endParaRPr sz="1600">
              <a:latin typeface="Arial"/>
              <a:cs typeface="Arial"/>
            </a:endParaRPr>
          </a:p>
          <a:p>
            <a:pPr marL="5331460" lvl="1" indent="-178435">
              <a:lnSpc>
                <a:spcPct val="100000"/>
              </a:lnSpc>
              <a:spcBef>
                <a:spcPts val="600"/>
              </a:spcBef>
              <a:buChar char="-"/>
              <a:tabLst>
                <a:tab pos="533146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Strumenti</a:t>
            </a:r>
            <a:r>
              <a:rPr sz="16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contabili</a:t>
            </a:r>
            <a:endParaRPr sz="1600">
              <a:latin typeface="Arial"/>
              <a:cs typeface="Arial"/>
            </a:endParaRPr>
          </a:p>
          <a:p>
            <a:pPr marL="5331460" lvl="1" indent="-178435">
              <a:lnSpc>
                <a:spcPct val="100000"/>
              </a:lnSpc>
              <a:spcBef>
                <a:spcPts val="600"/>
              </a:spcBef>
              <a:buChar char="-"/>
              <a:tabLst>
                <a:tab pos="533146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Modulistica e contabilità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informatizzata</a:t>
            </a:r>
            <a:endParaRPr sz="1600">
              <a:latin typeface="Arial"/>
              <a:cs typeface="Arial"/>
            </a:endParaRPr>
          </a:p>
          <a:p>
            <a:pPr marL="5331460" lvl="1" indent="-178435">
              <a:lnSpc>
                <a:spcPct val="100000"/>
              </a:lnSpc>
              <a:spcBef>
                <a:spcPts val="605"/>
              </a:spcBef>
              <a:buChar char="-"/>
              <a:tabLst>
                <a:tab pos="533146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Coinvolgimento del DSGA sulle attività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capo al</a:t>
            </a:r>
            <a:r>
              <a:rPr sz="1600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DS</a:t>
            </a:r>
            <a:endParaRPr sz="1600">
              <a:latin typeface="Arial"/>
              <a:cs typeface="Arial"/>
            </a:endParaRPr>
          </a:p>
          <a:p>
            <a:pPr marL="5153025" indent="-17970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5153660" algn="l"/>
              </a:tabLst>
            </a:pPr>
            <a:r>
              <a:rPr spc="-10" dirty="0"/>
              <a:t>L'attività </a:t>
            </a:r>
            <a:r>
              <a:rPr spc="-5" dirty="0"/>
              <a:t>negoziale delle Istituzioni</a:t>
            </a:r>
            <a:r>
              <a:rPr spc="170" dirty="0"/>
              <a:t> </a:t>
            </a:r>
            <a:r>
              <a:rPr spc="-5" dirty="0"/>
              <a:t>scolastiche</a:t>
            </a:r>
          </a:p>
          <a:p>
            <a:pPr marL="5153025" indent="-17970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5153660" algn="l"/>
              </a:tabLst>
            </a:pPr>
            <a:r>
              <a:rPr spc="-5" dirty="0"/>
              <a:t>Ulteriori</a:t>
            </a:r>
            <a:r>
              <a:rPr spc="30" dirty="0"/>
              <a:t> </a:t>
            </a:r>
            <a:r>
              <a:rPr spc="-5" dirty="0"/>
              <a:t>disposizioni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746375" y="1140967"/>
            <a:ext cx="12973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200" b="1" spc="-145" dirty="0">
                <a:solidFill>
                  <a:srgbClr val="005EB8"/>
                </a:solidFill>
                <a:latin typeface="Verdana"/>
                <a:cs typeface="Verdana"/>
              </a:rPr>
              <a:t>LA </a:t>
            </a:r>
            <a:r>
              <a:rPr sz="1200" b="1" spc="-170" dirty="0">
                <a:solidFill>
                  <a:srgbClr val="005EB8"/>
                </a:solidFill>
                <a:latin typeface="Verdana"/>
                <a:cs typeface="Verdana"/>
              </a:rPr>
              <a:t>GESTIONE  </a:t>
            </a:r>
            <a:r>
              <a:rPr sz="1200" b="1" spc="-185" dirty="0">
                <a:solidFill>
                  <a:srgbClr val="005EB8"/>
                </a:solidFill>
                <a:latin typeface="Verdana"/>
                <a:cs typeface="Verdana"/>
              </a:rPr>
              <a:t>FINANZIARIA </a:t>
            </a:r>
            <a:r>
              <a:rPr sz="1200" b="1" spc="-180" dirty="0">
                <a:solidFill>
                  <a:srgbClr val="005EB8"/>
                </a:solidFill>
                <a:latin typeface="Verdana"/>
                <a:cs typeface="Verdana"/>
              </a:rPr>
              <a:t>ED  AMMINISTRATIVO</a:t>
            </a:r>
            <a:endParaRPr sz="12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200" b="1" spc="-150" dirty="0">
                <a:solidFill>
                  <a:srgbClr val="005EB8"/>
                </a:solidFill>
                <a:latin typeface="Verdana"/>
                <a:cs typeface="Verdana"/>
              </a:rPr>
              <a:t>-CONTABILE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575" y="31242"/>
            <a:ext cx="2326005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Strumenti</a:t>
            </a:r>
            <a:r>
              <a:rPr spc="-95" dirty="0"/>
              <a:t> </a:t>
            </a:r>
            <a:r>
              <a:rPr dirty="0"/>
              <a:t>contabili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I modelli di</a:t>
            </a:r>
            <a:r>
              <a:rPr sz="1600" b="0" spc="-10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Bilancio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70247" y="5542788"/>
            <a:ext cx="2907792" cy="2880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96155" y="5623559"/>
            <a:ext cx="2806065" cy="186055"/>
          </a:xfrm>
          <a:custGeom>
            <a:avLst/>
            <a:gdLst/>
            <a:ahLst/>
            <a:cxnLst/>
            <a:rect l="l" t="t" r="r" b="b"/>
            <a:pathLst>
              <a:path w="2806065" h="186054">
                <a:moveTo>
                  <a:pt x="0" y="0"/>
                </a:moveTo>
                <a:lnTo>
                  <a:pt x="0" y="86550"/>
                </a:lnTo>
                <a:lnTo>
                  <a:pt x="1402842" y="185927"/>
                </a:lnTo>
                <a:lnTo>
                  <a:pt x="2624614" y="99377"/>
                </a:lnTo>
                <a:lnTo>
                  <a:pt x="1402842" y="99377"/>
                </a:lnTo>
                <a:lnTo>
                  <a:pt x="0" y="0"/>
                </a:lnTo>
                <a:close/>
              </a:path>
              <a:path w="2806065" h="186054">
                <a:moveTo>
                  <a:pt x="2805684" y="0"/>
                </a:moveTo>
                <a:lnTo>
                  <a:pt x="1402842" y="99377"/>
                </a:lnTo>
                <a:lnTo>
                  <a:pt x="2624614" y="99377"/>
                </a:lnTo>
                <a:lnTo>
                  <a:pt x="2805684" y="86550"/>
                </a:lnTo>
                <a:lnTo>
                  <a:pt x="2805684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53516" y="5788863"/>
            <a:ext cx="9677400" cy="75692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60"/>
              </a:spcBef>
            </a:pPr>
            <a:r>
              <a:rPr sz="1600" b="1" i="1" spc="-5" dirty="0">
                <a:solidFill>
                  <a:srgbClr val="001F5F"/>
                </a:solidFill>
                <a:latin typeface="Arial"/>
                <a:cs typeface="Arial"/>
              </a:rPr>
              <a:t>I modelli di Bilancio sono stati modificati in coerenza con le disposizioni </a:t>
            </a:r>
            <a:r>
              <a:rPr sz="1600" b="1" i="1" spc="-10" dirty="0">
                <a:solidFill>
                  <a:srgbClr val="001F5F"/>
                </a:solidFill>
                <a:latin typeface="Arial"/>
                <a:cs typeface="Arial"/>
              </a:rPr>
              <a:t>contenute </a:t>
            </a:r>
            <a:r>
              <a:rPr sz="1600" b="1" i="1" spc="-5" dirty="0">
                <a:solidFill>
                  <a:srgbClr val="001F5F"/>
                </a:solidFill>
                <a:latin typeface="Arial"/>
                <a:cs typeface="Arial"/>
              </a:rPr>
              <a:t>nel D.I.</a:t>
            </a:r>
            <a:r>
              <a:rPr sz="1600" b="1" i="1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i="1" spc="-5" dirty="0">
                <a:solidFill>
                  <a:srgbClr val="001F5F"/>
                </a:solidFill>
                <a:latin typeface="Arial"/>
                <a:cs typeface="Arial"/>
              </a:rPr>
              <a:t>129/2018</a:t>
            </a:r>
            <a:endParaRPr sz="1600">
              <a:latin typeface="Arial"/>
              <a:cs typeface="Arial"/>
            </a:endParaRPr>
          </a:p>
          <a:p>
            <a:pPr marL="3810" algn="ctr">
              <a:lnSpc>
                <a:spcPct val="100000"/>
              </a:lnSpc>
              <a:spcBef>
                <a:spcPts val="960"/>
              </a:spcBef>
            </a:pPr>
            <a:r>
              <a:rPr sz="1600" i="1" spc="-5" dirty="0">
                <a:solidFill>
                  <a:srgbClr val="001F5F"/>
                </a:solidFill>
                <a:latin typeface="Arial"/>
                <a:cs typeface="Arial"/>
              </a:rPr>
              <a:t>(per ulteriori approfondimenti </a:t>
            </a:r>
            <a:r>
              <a:rPr sz="1600" i="1" spc="-20" dirty="0">
                <a:solidFill>
                  <a:srgbClr val="001F5F"/>
                </a:solidFill>
                <a:latin typeface="Arial"/>
                <a:cs typeface="Arial"/>
              </a:rPr>
              <a:t>cfr.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Allegato 2 alla Nota MIUR prot. n. 25674 del</a:t>
            </a:r>
            <a:r>
              <a:rPr sz="1600" spc="25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20/12/2018)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86460" y="1059749"/>
            <a:ext cx="7165316" cy="41279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173841" y="6555545"/>
            <a:ext cx="25717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425"/>
              </a:lnSpc>
            </a:pPr>
            <a:fld id="{81D60167-4931-47E6-BA6A-407CBD079E47}" type="slidenum">
              <a:rPr sz="1200" spc="-5" dirty="0">
                <a:latin typeface="Arial"/>
                <a:cs typeface="Arial"/>
              </a:rPr>
              <a:t>92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77355" y="4818875"/>
            <a:ext cx="3622548" cy="7620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12408" y="4853940"/>
            <a:ext cx="3502151" cy="6416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07835" y="4849367"/>
            <a:ext cx="3511550" cy="650875"/>
          </a:xfrm>
          <a:custGeom>
            <a:avLst/>
            <a:gdLst/>
            <a:ahLst/>
            <a:cxnLst/>
            <a:rect l="l" t="t" r="r" b="b"/>
            <a:pathLst>
              <a:path w="3511550" h="650875">
                <a:moveTo>
                  <a:pt x="0" y="650747"/>
                </a:moveTo>
                <a:lnTo>
                  <a:pt x="3511296" y="650747"/>
                </a:lnTo>
                <a:lnTo>
                  <a:pt x="3511296" y="0"/>
                </a:lnTo>
                <a:lnTo>
                  <a:pt x="0" y="0"/>
                </a:lnTo>
                <a:lnTo>
                  <a:pt x="0" y="650747"/>
                </a:lnTo>
                <a:close/>
              </a:path>
            </a:pathLst>
          </a:custGeom>
          <a:ln w="914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70432" y="4858486"/>
            <a:ext cx="3755136" cy="6507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05483" y="4893564"/>
            <a:ext cx="3634740" cy="5303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00911" y="4888991"/>
            <a:ext cx="3644265" cy="539750"/>
          </a:xfrm>
          <a:custGeom>
            <a:avLst/>
            <a:gdLst/>
            <a:ahLst/>
            <a:cxnLst/>
            <a:rect l="l" t="t" r="r" b="b"/>
            <a:pathLst>
              <a:path w="3644265" h="539750">
                <a:moveTo>
                  <a:pt x="0" y="539495"/>
                </a:moveTo>
                <a:lnTo>
                  <a:pt x="3643884" y="539495"/>
                </a:lnTo>
                <a:lnTo>
                  <a:pt x="3643884" y="0"/>
                </a:lnTo>
                <a:lnTo>
                  <a:pt x="0" y="0"/>
                </a:lnTo>
                <a:lnTo>
                  <a:pt x="0" y="539495"/>
                </a:lnTo>
                <a:close/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221973" y="6541109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93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90575" y="31242"/>
            <a:ext cx="2326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Strumenti</a:t>
            </a:r>
            <a:r>
              <a:rPr spc="-95" dirty="0"/>
              <a:t> </a:t>
            </a:r>
            <a:r>
              <a:rPr dirty="0"/>
              <a:t>contabili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90575" y="339090"/>
            <a:ext cx="10744835" cy="1214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Il Piano dei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conti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marL="119380" marR="5080">
              <a:lnSpc>
                <a:spcPct val="150000"/>
              </a:lnSpc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Il Piano dei conti rappresenta l'elenco di tutti i conti utilizzati dalle Istituzioni scolastiche ai fini delle rilevazioni </a:t>
            </a:r>
            <a:r>
              <a:rPr sz="1600" spc="5" dirty="0">
                <a:solidFill>
                  <a:srgbClr val="001F5F"/>
                </a:solidFill>
                <a:latin typeface="Arial"/>
                <a:cs typeface="Arial"/>
              </a:rPr>
              <a:t>contabili. 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Esso si compone di due sezioni, una relativa alle entrate e una alle</a:t>
            </a:r>
            <a:r>
              <a:rPr sz="16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spese.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107692" y="1845538"/>
            <a:ext cx="2446020" cy="54104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63011" y="1904961"/>
            <a:ext cx="1135392" cy="47552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133600" y="1871472"/>
            <a:ext cx="2344420" cy="439420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07950" rIns="0" bIns="0" rtlCol="0">
            <a:spAutoFit/>
          </a:bodyPr>
          <a:lstStyle/>
          <a:p>
            <a:pPr marL="762635">
              <a:lnSpc>
                <a:spcPct val="100000"/>
              </a:lnSpc>
              <a:spcBef>
                <a:spcPts val="850"/>
              </a:spcBef>
            </a:pP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ENTRATE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340358" y="1846326"/>
            <a:ext cx="504825" cy="502920"/>
          </a:xfrm>
          <a:custGeom>
            <a:avLst/>
            <a:gdLst/>
            <a:ahLst/>
            <a:cxnLst/>
            <a:rect l="l" t="t" r="r" b="b"/>
            <a:pathLst>
              <a:path w="504825" h="502919">
                <a:moveTo>
                  <a:pt x="0" y="251460"/>
                </a:moveTo>
                <a:lnTo>
                  <a:pt x="4062" y="206243"/>
                </a:lnTo>
                <a:lnTo>
                  <a:pt x="15777" y="163693"/>
                </a:lnTo>
                <a:lnTo>
                  <a:pt x="34431" y="124516"/>
                </a:lnTo>
                <a:lnTo>
                  <a:pt x="59312" y="89422"/>
                </a:lnTo>
                <a:lnTo>
                  <a:pt x="89710" y="59120"/>
                </a:lnTo>
                <a:lnTo>
                  <a:pt x="124911" y="34318"/>
                </a:lnTo>
                <a:lnTo>
                  <a:pt x="164205" y="15725"/>
                </a:lnTo>
                <a:lnTo>
                  <a:pt x="206879" y="4049"/>
                </a:lnTo>
                <a:lnTo>
                  <a:pt x="252222" y="0"/>
                </a:lnTo>
                <a:lnTo>
                  <a:pt x="297564" y="4049"/>
                </a:lnTo>
                <a:lnTo>
                  <a:pt x="340238" y="15725"/>
                </a:lnTo>
                <a:lnTo>
                  <a:pt x="379532" y="34318"/>
                </a:lnTo>
                <a:lnTo>
                  <a:pt x="414733" y="59120"/>
                </a:lnTo>
                <a:lnTo>
                  <a:pt x="445131" y="89422"/>
                </a:lnTo>
                <a:lnTo>
                  <a:pt x="470012" y="124516"/>
                </a:lnTo>
                <a:lnTo>
                  <a:pt x="488666" y="163693"/>
                </a:lnTo>
                <a:lnTo>
                  <a:pt x="500381" y="206243"/>
                </a:lnTo>
                <a:lnTo>
                  <a:pt x="504443" y="251460"/>
                </a:lnTo>
                <a:lnTo>
                  <a:pt x="500381" y="296676"/>
                </a:lnTo>
                <a:lnTo>
                  <a:pt x="488666" y="339226"/>
                </a:lnTo>
                <a:lnTo>
                  <a:pt x="470012" y="378403"/>
                </a:lnTo>
                <a:lnTo>
                  <a:pt x="445131" y="413497"/>
                </a:lnTo>
                <a:lnTo>
                  <a:pt x="414733" y="443799"/>
                </a:lnTo>
                <a:lnTo>
                  <a:pt x="379532" y="468601"/>
                </a:lnTo>
                <a:lnTo>
                  <a:pt x="340238" y="487194"/>
                </a:lnTo>
                <a:lnTo>
                  <a:pt x="297564" y="498870"/>
                </a:lnTo>
                <a:lnTo>
                  <a:pt x="252222" y="502920"/>
                </a:lnTo>
                <a:lnTo>
                  <a:pt x="206879" y="498870"/>
                </a:lnTo>
                <a:lnTo>
                  <a:pt x="164205" y="487194"/>
                </a:lnTo>
                <a:lnTo>
                  <a:pt x="124911" y="468601"/>
                </a:lnTo>
                <a:lnTo>
                  <a:pt x="89710" y="443799"/>
                </a:lnTo>
                <a:lnTo>
                  <a:pt x="59312" y="413497"/>
                </a:lnTo>
                <a:lnTo>
                  <a:pt x="34431" y="378403"/>
                </a:lnTo>
                <a:lnTo>
                  <a:pt x="15777" y="339226"/>
                </a:lnTo>
                <a:lnTo>
                  <a:pt x="4062" y="296676"/>
                </a:lnTo>
                <a:lnTo>
                  <a:pt x="0" y="251460"/>
                </a:lnTo>
                <a:close/>
              </a:path>
            </a:pathLst>
          </a:custGeom>
          <a:ln w="28956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67534" y="1943100"/>
            <a:ext cx="247015" cy="301625"/>
          </a:xfrm>
          <a:custGeom>
            <a:avLst/>
            <a:gdLst/>
            <a:ahLst/>
            <a:cxnLst/>
            <a:rect l="l" t="t" r="r" b="b"/>
            <a:pathLst>
              <a:path w="247014" h="301625">
                <a:moveTo>
                  <a:pt x="161494" y="72516"/>
                </a:moveTo>
                <a:lnTo>
                  <a:pt x="83389" y="72516"/>
                </a:lnTo>
                <a:lnTo>
                  <a:pt x="79579" y="75184"/>
                </a:lnTo>
                <a:lnTo>
                  <a:pt x="79579" y="80645"/>
                </a:lnTo>
                <a:lnTo>
                  <a:pt x="83389" y="83312"/>
                </a:lnTo>
                <a:lnTo>
                  <a:pt x="161494" y="83312"/>
                </a:lnTo>
                <a:lnTo>
                  <a:pt x="165177" y="80645"/>
                </a:lnTo>
                <a:lnTo>
                  <a:pt x="165177" y="75184"/>
                </a:lnTo>
                <a:lnTo>
                  <a:pt x="161494" y="72516"/>
                </a:lnTo>
                <a:close/>
              </a:path>
              <a:path w="247014" h="301625">
                <a:moveTo>
                  <a:pt x="50367" y="8616"/>
                </a:moveTo>
                <a:lnTo>
                  <a:pt x="38685" y="10795"/>
                </a:lnTo>
                <a:lnTo>
                  <a:pt x="34585" y="15940"/>
                </a:lnTo>
                <a:lnTo>
                  <a:pt x="33986" y="21859"/>
                </a:lnTo>
                <a:lnTo>
                  <a:pt x="37578" y="26279"/>
                </a:lnTo>
                <a:lnTo>
                  <a:pt x="46051" y="26924"/>
                </a:lnTo>
                <a:lnTo>
                  <a:pt x="61966" y="29767"/>
                </a:lnTo>
                <a:lnTo>
                  <a:pt x="78214" y="39957"/>
                </a:lnTo>
                <a:lnTo>
                  <a:pt x="89556" y="53695"/>
                </a:lnTo>
                <a:lnTo>
                  <a:pt x="90755" y="67183"/>
                </a:lnTo>
                <a:lnTo>
                  <a:pt x="154128" y="67183"/>
                </a:lnTo>
                <a:lnTo>
                  <a:pt x="184417" y="29767"/>
                </a:lnTo>
                <a:lnTo>
                  <a:pt x="207770" y="25904"/>
                </a:lnTo>
                <a:lnTo>
                  <a:pt x="212262" y="20859"/>
                </a:lnTo>
                <a:lnTo>
                  <a:pt x="212121" y="18796"/>
                </a:lnTo>
                <a:lnTo>
                  <a:pt x="83389" y="18796"/>
                </a:lnTo>
                <a:lnTo>
                  <a:pt x="73779" y="16402"/>
                </a:lnTo>
                <a:lnTo>
                  <a:pt x="62418" y="11747"/>
                </a:lnTo>
                <a:lnTo>
                  <a:pt x="50367" y="8616"/>
                </a:lnTo>
                <a:close/>
              </a:path>
              <a:path w="247014" h="301625">
                <a:moveTo>
                  <a:pt x="124283" y="0"/>
                </a:moveTo>
                <a:lnTo>
                  <a:pt x="107910" y="2936"/>
                </a:lnTo>
                <a:lnTo>
                  <a:pt x="99597" y="9398"/>
                </a:lnTo>
                <a:lnTo>
                  <a:pt x="93404" y="15859"/>
                </a:lnTo>
                <a:lnTo>
                  <a:pt x="83389" y="18796"/>
                </a:lnTo>
                <a:lnTo>
                  <a:pt x="161494" y="18796"/>
                </a:lnTo>
                <a:lnTo>
                  <a:pt x="151518" y="15859"/>
                </a:lnTo>
                <a:lnTo>
                  <a:pt x="145698" y="9398"/>
                </a:lnTo>
                <a:lnTo>
                  <a:pt x="138473" y="2936"/>
                </a:lnTo>
                <a:lnTo>
                  <a:pt x="124283" y="0"/>
                </a:lnTo>
                <a:close/>
              </a:path>
              <a:path w="247014" h="301625">
                <a:moveTo>
                  <a:pt x="206198" y="10795"/>
                </a:moveTo>
                <a:lnTo>
                  <a:pt x="191355" y="10866"/>
                </a:lnTo>
                <a:lnTo>
                  <a:pt x="179655" y="13747"/>
                </a:lnTo>
                <a:lnTo>
                  <a:pt x="170051" y="17152"/>
                </a:lnTo>
                <a:lnTo>
                  <a:pt x="161494" y="18796"/>
                </a:lnTo>
                <a:lnTo>
                  <a:pt x="212121" y="18796"/>
                </a:lnTo>
                <a:lnTo>
                  <a:pt x="211849" y="14815"/>
                </a:lnTo>
                <a:lnTo>
                  <a:pt x="206198" y="10795"/>
                </a:lnTo>
                <a:close/>
              </a:path>
              <a:path w="247014" h="301625">
                <a:moveTo>
                  <a:pt x="154128" y="88646"/>
                </a:moveTo>
                <a:lnTo>
                  <a:pt x="90755" y="88646"/>
                </a:lnTo>
                <a:lnTo>
                  <a:pt x="77862" y="100742"/>
                </a:lnTo>
                <a:lnTo>
                  <a:pt x="47839" y="124936"/>
                </a:lnTo>
                <a:lnTo>
                  <a:pt x="17714" y="161226"/>
                </a:lnTo>
                <a:lnTo>
                  <a:pt x="6250" y="205206"/>
                </a:lnTo>
                <a:lnTo>
                  <a:pt x="4794" y="231139"/>
                </a:lnTo>
                <a:lnTo>
                  <a:pt x="5214" y="248874"/>
                </a:lnTo>
                <a:lnTo>
                  <a:pt x="8840" y="268732"/>
                </a:lnTo>
                <a:lnTo>
                  <a:pt x="8243" y="275963"/>
                </a:lnTo>
                <a:lnTo>
                  <a:pt x="3776" y="284479"/>
                </a:lnTo>
                <a:lnTo>
                  <a:pt x="0" y="292520"/>
                </a:lnTo>
                <a:lnTo>
                  <a:pt x="1474" y="298323"/>
                </a:lnTo>
                <a:lnTo>
                  <a:pt x="8824" y="301261"/>
                </a:lnTo>
                <a:lnTo>
                  <a:pt x="18651" y="299926"/>
                </a:lnTo>
                <a:lnTo>
                  <a:pt x="29192" y="297090"/>
                </a:lnTo>
                <a:lnTo>
                  <a:pt x="38685" y="295528"/>
                </a:lnTo>
                <a:lnTo>
                  <a:pt x="244866" y="295528"/>
                </a:lnTo>
                <a:lnTo>
                  <a:pt x="246435" y="292520"/>
                </a:lnTo>
                <a:lnTo>
                  <a:pt x="242472" y="284479"/>
                </a:lnTo>
                <a:lnTo>
                  <a:pt x="237105" y="275963"/>
                </a:lnTo>
                <a:lnTo>
                  <a:pt x="235916" y="268732"/>
                </a:lnTo>
                <a:lnTo>
                  <a:pt x="131776" y="268732"/>
                </a:lnTo>
                <a:lnTo>
                  <a:pt x="109424" y="266064"/>
                </a:lnTo>
                <a:lnTo>
                  <a:pt x="109424" y="255270"/>
                </a:lnTo>
                <a:lnTo>
                  <a:pt x="98859" y="253226"/>
                </a:lnTo>
                <a:lnTo>
                  <a:pt x="60529" y="232076"/>
                </a:lnTo>
                <a:lnTo>
                  <a:pt x="57227" y="217677"/>
                </a:lnTo>
                <a:lnTo>
                  <a:pt x="146635" y="217677"/>
                </a:lnTo>
                <a:lnTo>
                  <a:pt x="131863" y="212770"/>
                </a:lnTo>
                <a:lnTo>
                  <a:pt x="91128" y="204051"/>
                </a:lnTo>
                <a:lnTo>
                  <a:pt x="61037" y="182752"/>
                </a:lnTo>
                <a:lnTo>
                  <a:pt x="61037" y="174625"/>
                </a:lnTo>
                <a:lnTo>
                  <a:pt x="93581" y="145764"/>
                </a:lnTo>
                <a:lnTo>
                  <a:pt x="116790" y="142366"/>
                </a:lnTo>
                <a:lnTo>
                  <a:pt x="116790" y="134365"/>
                </a:lnTo>
                <a:lnTo>
                  <a:pt x="207039" y="134365"/>
                </a:lnTo>
                <a:lnTo>
                  <a:pt x="196990" y="124936"/>
                </a:lnTo>
                <a:lnTo>
                  <a:pt x="167018" y="100742"/>
                </a:lnTo>
                <a:lnTo>
                  <a:pt x="154128" y="88646"/>
                </a:lnTo>
                <a:close/>
              </a:path>
              <a:path w="247014" h="301625">
                <a:moveTo>
                  <a:pt x="244866" y="295528"/>
                </a:moveTo>
                <a:lnTo>
                  <a:pt x="206198" y="295528"/>
                </a:lnTo>
                <a:lnTo>
                  <a:pt x="215673" y="297090"/>
                </a:lnTo>
                <a:lnTo>
                  <a:pt x="226185" y="299926"/>
                </a:lnTo>
                <a:lnTo>
                  <a:pt x="236005" y="301261"/>
                </a:lnTo>
                <a:lnTo>
                  <a:pt x="243409" y="298323"/>
                </a:lnTo>
                <a:lnTo>
                  <a:pt x="244866" y="295528"/>
                </a:lnTo>
                <a:close/>
              </a:path>
              <a:path w="247014" h="301625">
                <a:moveTo>
                  <a:pt x="206198" y="295528"/>
                </a:moveTo>
                <a:lnTo>
                  <a:pt x="38685" y="295528"/>
                </a:lnTo>
                <a:lnTo>
                  <a:pt x="58846" y="295965"/>
                </a:lnTo>
                <a:lnTo>
                  <a:pt x="101979" y="297886"/>
                </a:lnTo>
                <a:lnTo>
                  <a:pt x="124283" y="298323"/>
                </a:lnTo>
                <a:lnTo>
                  <a:pt x="144404" y="297886"/>
                </a:lnTo>
                <a:lnTo>
                  <a:pt x="186076" y="295965"/>
                </a:lnTo>
                <a:lnTo>
                  <a:pt x="206198" y="295528"/>
                </a:lnTo>
                <a:close/>
              </a:path>
              <a:path w="247014" h="301625">
                <a:moveTo>
                  <a:pt x="124743" y="162194"/>
                </a:moveTo>
                <a:lnTo>
                  <a:pt x="112577" y="162427"/>
                </a:lnTo>
                <a:lnTo>
                  <a:pt x="105614" y="163957"/>
                </a:lnTo>
                <a:lnTo>
                  <a:pt x="98248" y="169290"/>
                </a:lnTo>
                <a:lnTo>
                  <a:pt x="98248" y="174625"/>
                </a:lnTo>
                <a:lnTo>
                  <a:pt x="101931" y="177291"/>
                </a:lnTo>
                <a:lnTo>
                  <a:pt x="110505" y="180907"/>
                </a:lnTo>
                <a:lnTo>
                  <a:pt x="122902" y="183737"/>
                </a:lnTo>
                <a:lnTo>
                  <a:pt x="135989" y="186043"/>
                </a:lnTo>
                <a:lnTo>
                  <a:pt x="146635" y="188087"/>
                </a:lnTo>
                <a:lnTo>
                  <a:pt x="154957" y="190523"/>
                </a:lnTo>
                <a:lnTo>
                  <a:pt x="162923" y="193484"/>
                </a:lnTo>
                <a:lnTo>
                  <a:pt x="170174" y="196445"/>
                </a:lnTo>
                <a:lnTo>
                  <a:pt x="176353" y="198882"/>
                </a:lnTo>
                <a:lnTo>
                  <a:pt x="183846" y="204215"/>
                </a:lnTo>
                <a:lnTo>
                  <a:pt x="187529" y="212216"/>
                </a:lnTo>
                <a:lnTo>
                  <a:pt x="187529" y="220345"/>
                </a:lnTo>
                <a:lnTo>
                  <a:pt x="154985" y="252920"/>
                </a:lnTo>
                <a:lnTo>
                  <a:pt x="131776" y="255270"/>
                </a:lnTo>
                <a:lnTo>
                  <a:pt x="131776" y="268732"/>
                </a:lnTo>
                <a:lnTo>
                  <a:pt x="235916" y="268732"/>
                </a:lnTo>
                <a:lnTo>
                  <a:pt x="239613" y="248874"/>
                </a:lnTo>
                <a:lnTo>
                  <a:pt x="240155" y="227028"/>
                </a:lnTo>
                <a:lnTo>
                  <a:pt x="238577" y="205206"/>
                </a:lnTo>
                <a:lnTo>
                  <a:pt x="235916" y="185420"/>
                </a:lnTo>
                <a:lnTo>
                  <a:pt x="234587" y="177291"/>
                </a:lnTo>
                <a:lnTo>
                  <a:pt x="150318" y="177291"/>
                </a:lnTo>
                <a:lnTo>
                  <a:pt x="150318" y="171958"/>
                </a:lnTo>
                <a:lnTo>
                  <a:pt x="146635" y="169290"/>
                </a:lnTo>
                <a:lnTo>
                  <a:pt x="146635" y="166624"/>
                </a:lnTo>
                <a:lnTo>
                  <a:pt x="137600" y="163510"/>
                </a:lnTo>
                <a:lnTo>
                  <a:pt x="124743" y="162194"/>
                </a:lnTo>
                <a:close/>
              </a:path>
              <a:path w="247014" h="301625">
                <a:moveTo>
                  <a:pt x="146635" y="217677"/>
                </a:moveTo>
                <a:lnTo>
                  <a:pt x="98248" y="217677"/>
                </a:lnTo>
                <a:lnTo>
                  <a:pt x="98248" y="228346"/>
                </a:lnTo>
                <a:lnTo>
                  <a:pt x="101931" y="231139"/>
                </a:lnTo>
                <a:lnTo>
                  <a:pt x="110448" y="234140"/>
                </a:lnTo>
                <a:lnTo>
                  <a:pt x="122441" y="235140"/>
                </a:lnTo>
                <a:lnTo>
                  <a:pt x="134435" y="234140"/>
                </a:lnTo>
                <a:lnTo>
                  <a:pt x="142952" y="231139"/>
                </a:lnTo>
                <a:lnTo>
                  <a:pt x="150318" y="228346"/>
                </a:lnTo>
                <a:lnTo>
                  <a:pt x="150318" y="220345"/>
                </a:lnTo>
                <a:lnTo>
                  <a:pt x="146635" y="217677"/>
                </a:lnTo>
                <a:close/>
              </a:path>
              <a:path w="247014" h="301625">
                <a:moveTo>
                  <a:pt x="207039" y="134365"/>
                </a:moveTo>
                <a:lnTo>
                  <a:pt x="135459" y="134365"/>
                </a:lnTo>
                <a:lnTo>
                  <a:pt x="135459" y="145161"/>
                </a:lnTo>
                <a:lnTo>
                  <a:pt x="147577" y="145661"/>
                </a:lnTo>
                <a:lnTo>
                  <a:pt x="156874" y="147161"/>
                </a:lnTo>
                <a:lnTo>
                  <a:pt x="187529" y="177291"/>
                </a:lnTo>
                <a:lnTo>
                  <a:pt x="234587" y="177291"/>
                </a:lnTo>
                <a:lnTo>
                  <a:pt x="233937" y="173323"/>
                </a:lnTo>
                <a:lnTo>
                  <a:pt x="228471" y="161226"/>
                </a:lnTo>
                <a:lnTo>
                  <a:pt x="220218" y="149129"/>
                </a:lnTo>
                <a:lnTo>
                  <a:pt x="209881" y="137033"/>
                </a:lnTo>
                <a:lnTo>
                  <a:pt x="207039" y="134365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36547" y="2423160"/>
            <a:ext cx="3357245" cy="76200"/>
          </a:xfrm>
          <a:custGeom>
            <a:avLst/>
            <a:gdLst/>
            <a:ahLst/>
            <a:cxnLst/>
            <a:rect l="l" t="t" r="r" b="b"/>
            <a:pathLst>
              <a:path w="3357245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4921" y="44450"/>
                </a:lnTo>
                <a:lnTo>
                  <a:pt x="38100" y="44450"/>
                </a:lnTo>
                <a:lnTo>
                  <a:pt x="38100" y="31750"/>
                </a:lnTo>
                <a:lnTo>
                  <a:pt x="74921" y="31750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  <a:path w="3357245" h="76200">
                <a:moveTo>
                  <a:pt x="3318637" y="0"/>
                </a:moveTo>
                <a:lnTo>
                  <a:pt x="3303789" y="2988"/>
                </a:lnTo>
                <a:lnTo>
                  <a:pt x="3291681" y="11144"/>
                </a:lnTo>
                <a:lnTo>
                  <a:pt x="3283525" y="23252"/>
                </a:lnTo>
                <a:lnTo>
                  <a:pt x="3280537" y="38100"/>
                </a:lnTo>
                <a:lnTo>
                  <a:pt x="3283525" y="52947"/>
                </a:lnTo>
                <a:lnTo>
                  <a:pt x="3291681" y="65055"/>
                </a:lnTo>
                <a:lnTo>
                  <a:pt x="3303789" y="73211"/>
                </a:lnTo>
                <a:lnTo>
                  <a:pt x="3318637" y="76200"/>
                </a:lnTo>
                <a:lnTo>
                  <a:pt x="3333430" y="73211"/>
                </a:lnTo>
                <a:lnTo>
                  <a:pt x="3345545" y="65055"/>
                </a:lnTo>
                <a:lnTo>
                  <a:pt x="3353730" y="52947"/>
                </a:lnTo>
                <a:lnTo>
                  <a:pt x="3355451" y="44450"/>
                </a:lnTo>
                <a:lnTo>
                  <a:pt x="3318637" y="44450"/>
                </a:lnTo>
                <a:lnTo>
                  <a:pt x="3318637" y="31750"/>
                </a:lnTo>
                <a:lnTo>
                  <a:pt x="3355451" y="31750"/>
                </a:lnTo>
                <a:lnTo>
                  <a:pt x="3353730" y="23252"/>
                </a:lnTo>
                <a:lnTo>
                  <a:pt x="3345545" y="11144"/>
                </a:lnTo>
                <a:lnTo>
                  <a:pt x="3333430" y="2988"/>
                </a:lnTo>
                <a:lnTo>
                  <a:pt x="3318637" y="0"/>
                </a:lnTo>
                <a:close/>
              </a:path>
              <a:path w="3357245" h="76200">
                <a:moveTo>
                  <a:pt x="74921" y="31750"/>
                </a:moveTo>
                <a:lnTo>
                  <a:pt x="38100" y="31750"/>
                </a:lnTo>
                <a:lnTo>
                  <a:pt x="38100" y="44450"/>
                </a:lnTo>
                <a:lnTo>
                  <a:pt x="74921" y="44450"/>
                </a:lnTo>
                <a:lnTo>
                  <a:pt x="76200" y="38100"/>
                </a:lnTo>
                <a:lnTo>
                  <a:pt x="74921" y="31750"/>
                </a:lnTo>
                <a:close/>
              </a:path>
              <a:path w="3357245" h="76200">
                <a:moveTo>
                  <a:pt x="3281815" y="31750"/>
                </a:moveTo>
                <a:lnTo>
                  <a:pt x="74921" y="31750"/>
                </a:lnTo>
                <a:lnTo>
                  <a:pt x="76200" y="38100"/>
                </a:lnTo>
                <a:lnTo>
                  <a:pt x="74921" y="44450"/>
                </a:lnTo>
                <a:lnTo>
                  <a:pt x="3281815" y="44450"/>
                </a:lnTo>
                <a:lnTo>
                  <a:pt x="3280537" y="38100"/>
                </a:lnTo>
                <a:lnTo>
                  <a:pt x="3281815" y="31750"/>
                </a:lnTo>
                <a:close/>
              </a:path>
              <a:path w="3357245" h="76200">
                <a:moveTo>
                  <a:pt x="3355451" y="31750"/>
                </a:moveTo>
                <a:lnTo>
                  <a:pt x="3318637" y="31750"/>
                </a:lnTo>
                <a:lnTo>
                  <a:pt x="3318637" y="44450"/>
                </a:lnTo>
                <a:lnTo>
                  <a:pt x="3355451" y="44450"/>
                </a:lnTo>
                <a:lnTo>
                  <a:pt x="3356737" y="38100"/>
                </a:lnTo>
                <a:lnTo>
                  <a:pt x="3355451" y="3175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147559" y="1845538"/>
            <a:ext cx="2447544" cy="54104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915656" y="1904961"/>
            <a:ext cx="909827" cy="47552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173468" y="1871472"/>
            <a:ext cx="2345690" cy="439420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0795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85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SPESE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380226" y="1846326"/>
            <a:ext cx="504825" cy="502920"/>
          </a:xfrm>
          <a:custGeom>
            <a:avLst/>
            <a:gdLst/>
            <a:ahLst/>
            <a:cxnLst/>
            <a:rect l="l" t="t" r="r" b="b"/>
            <a:pathLst>
              <a:path w="504825" h="502919">
                <a:moveTo>
                  <a:pt x="0" y="251460"/>
                </a:moveTo>
                <a:lnTo>
                  <a:pt x="4062" y="206243"/>
                </a:lnTo>
                <a:lnTo>
                  <a:pt x="15777" y="163693"/>
                </a:lnTo>
                <a:lnTo>
                  <a:pt x="34431" y="124516"/>
                </a:lnTo>
                <a:lnTo>
                  <a:pt x="59312" y="89422"/>
                </a:lnTo>
                <a:lnTo>
                  <a:pt x="89710" y="59120"/>
                </a:lnTo>
                <a:lnTo>
                  <a:pt x="124911" y="34318"/>
                </a:lnTo>
                <a:lnTo>
                  <a:pt x="164205" y="15725"/>
                </a:lnTo>
                <a:lnTo>
                  <a:pt x="206879" y="4049"/>
                </a:lnTo>
                <a:lnTo>
                  <a:pt x="252222" y="0"/>
                </a:lnTo>
                <a:lnTo>
                  <a:pt x="297564" y="4049"/>
                </a:lnTo>
                <a:lnTo>
                  <a:pt x="340238" y="15725"/>
                </a:lnTo>
                <a:lnTo>
                  <a:pt x="379532" y="34318"/>
                </a:lnTo>
                <a:lnTo>
                  <a:pt x="414733" y="59120"/>
                </a:lnTo>
                <a:lnTo>
                  <a:pt x="445131" y="89422"/>
                </a:lnTo>
                <a:lnTo>
                  <a:pt x="470012" y="124516"/>
                </a:lnTo>
                <a:lnTo>
                  <a:pt x="488666" y="163693"/>
                </a:lnTo>
                <a:lnTo>
                  <a:pt x="500381" y="206243"/>
                </a:lnTo>
                <a:lnTo>
                  <a:pt x="504444" y="251460"/>
                </a:lnTo>
                <a:lnTo>
                  <a:pt x="500381" y="296676"/>
                </a:lnTo>
                <a:lnTo>
                  <a:pt x="488666" y="339226"/>
                </a:lnTo>
                <a:lnTo>
                  <a:pt x="470012" y="378403"/>
                </a:lnTo>
                <a:lnTo>
                  <a:pt x="445131" y="413497"/>
                </a:lnTo>
                <a:lnTo>
                  <a:pt x="414733" y="443799"/>
                </a:lnTo>
                <a:lnTo>
                  <a:pt x="379532" y="468601"/>
                </a:lnTo>
                <a:lnTo>
                  <a:pt x="340238" y="487194"/>
                </a:lnTo>
                <a:lnTo>
                  <a:pt x="297564" y="498870"/>
                </a:lnTo>
                <a:lnTo>
                  <a:pt x="252222" y="502920"/>
                </a:lnTo>
                <a:lnTo>
                  <a:pt x="206879" y="498870"/>
                </a:lnTo>
                <a:lnTo>
                  <a:pt x="164205" y="487194"/>
                </a:lnTo>
                <a:lnTo>
                  <a:pt x="124911" y="468601"/>
                </a:lnTo>
                <a:lnTo>
                  <a:pt x="89710" y="443799"/>
                </a:lnTo>
                <a:lnTo>
                  <a:pt x="59312" y="413497"/>
                </a:lnTo>
                <a:lnTo>
                  <a:pt x="34431" y="378403"/>
                </a:lnTo>
                <a:lnTo>
                  <a:pt x="15777" y="339226"/>
                </a:lnTo>
                <a:lnTo>
                  <a:pt x="4062" y="296676"/>
                </a:lnTo>
                <a:lnTo>
                  <a:pt x="0" y="251460"/>
                </a:lnTo>
                <a:close/>
              </a:path>
            </a:pathLst>
          </a:custGeom>
          <a:ln w="28955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77940" y="2423160"/>
            <a:ext cx="3357245" cy="76200"/>
          </a:xfrm>
          <a:custGeom>
            <a:avLst/>
            <a:gdLst/>
            <a:ahLst/>
            <a:cxnLst/>
            <a:rect l="l" t="t" r="r" b="b"/>
            <a:pathLst>
              <a:path w="3357245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4921" y="44450"/>
                </a:lnTo>
                <a:lnTo>
                  <a:pt x="38100" y="44450"/>
                </a:lnTo>
                <a:lnTo>
                  <a:pt x="38100" y="31750"/>
                </a:lnTo>
                <a:lnTo>
                  <a:pt x="74921" y="31750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  <a:path w="3357245" h="76200">
                <a:moveTo>
                  <a:pt x="3318637" y="0"/>
                </a:moveTo>
                <a:lnTo>
                  <a:pt x="3303789" y="2988"/>
                </a:lnTo>
                <a:lnTo>
                  <a:pt x="3291681" y="11144"/>
                </a:lnTo>
                <a:lnTo>
                  <a:pt x="3283525" y="23252"/>
                </a:lnTo>
                <a:lnTo>
                  <a:pt x="3280537" y="38100"/>
                </a:lnTo>
                <a:lnTo>
                  <a:pt x="3283525" y="52947"/>
                </a:lnTo>
                <a:lnTo>
                  <a:pt x="3291681" y="65055"/>
                </a:lnTo>
                <a:lnTo>
                  <a:pt x="3303789" y="73211"/>
                </a:lnTo>
                <a:lnTo>
                  <a:pt x="3318637" y="76200"/>
                </a:lnTo>
                <a:lnTo>
                  <a:pt x="3333430" y="73211"/>
                </a:lnTo>
                <a:lnTo>
                  <a:pt x="3345545" y="65055"/>
                </a:lnTo>
                <a:lnTo>
                  <a:pt x="3353730" y="52947"/>
                </a:lnTo>
                <a:lnTo>
                  <a:pt x="3355451" y="44450"/>
                </a:lnTo>
                <a:lnTo>
                  <a:pt x="3318637" y="44450"/>
                </a:lnTo>
                <a:lnTo>
                  <a:pt x="3318637" y="31750"/>
                </a:lnTo>
                <a:lnTo>
                  <a:pt x="3355451" y="31750"/>
                </a:lnTo>
                <a:lnTo>
                  <a:pt x="3353730" y="23252"/>
                </a:lnTo>
                <a:lnTo>
                  <a:pt x="3345545" y="11144"/>
                </a:lnTo>
                <a:lnTo>
                  <a:pt x="3333430" y="2988"/>
                </a:lnTo>
                <a:lnTo>
                  <a:pt x="3318637" y="0"/>
                </a:lnTo>
                <a:close/>
              </a:path>
              <a:path w="3357245" h="76200">
                <a:moveTo>
                  <a:pt x="74921" y="31750"/>
                </a:moveTo>
                <a:lnTo>
                  <a:pt x="38100" y="31750"/>
                </a:lnTo>
                <a:lnTo>
                  <a:pt x="38100" y="44450"/>
                </a:lnTo>
                <a:lnTo>
                  <a:pt x="74921" y="44450"/>
                </a:lnTo>
                <a:lnTo>
                  <a:pt x="76200" y="38100"/>
                </a:lnTo>
                <a:lnTo>
                  <a:pt x="74921" y="31750"/>
                </a:lnTo>
                <a:close/>
              </a:path>
              <a:path w="3357245" h="76200">
                <a:moveTo>
                  <a:pt x="3281815" y="31750"/>
                </a:moveTo>
                <a:lnTo>
                  <a:pt x="74921" y="31750"/>
                </a:lnTo>
                <a:lnTo>
                  <a:pt x="76200" y="38100"/>
                </a:lnTo>
                <a:lnTo>
                  <a:pt x="74921" y="44450"/>
                </a:lnTo>
                <a:lnTo>
                  <a:pt x="3281815" y="44450"/>
                </a:lnTo>
                <a:lnTo>
                  <a:pt x="3280537" y="38100"/>
                </a:lnTo>
                <a:lnTo>
                  <a:pt x="3281815" y="31750"/>
                </a:lnTo>
                <a:close/>
              </a:path>
              <a:path w="3357245" h="76200">
                <a:moveTo>
                  <a:pt x="3355451" y="31750"/>
                </a:moveTo>
                <a:lnTo>
                  <a:pt x="3318637" y="31750"/>
                </a:lnTo>
                <a:lnTo>
                  <a:pt x="3318637" y="44450"/>
                </a:lnTo>
                <a:lnTo>
                  <a:pt x="3355451" y="44450"/>
                </a:lnTo>
                <a:lnTo>
                  <a:pt x="3356737" y="38100"/>
                </a:lnTo>
                <a:lnTo>
                  <a:pt x="3355451" y="31750"/>
                </a:lnTo>
                <a:close/>
              </a:path>
            </a:pathLst>
          </a:custGeom>
          <a:solidFill>
            <a:srgbClr val="003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61759" y="1926335"/>
            <a:ext cx="341376" cy="3413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487169" y="2603119"/>
            <a:ext cx="30861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Le</a:t>
            </a:r>
            <a:r>
              <a:rPr sz="1400" spc="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entrate</a:t>
            </a:r>
            <a:r>
              <a:rPr sz="1400" spc="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sono</a:t>
            </a:r>
            <a:r>
              <a:rPr sz="1400" spc="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strutturate</a:t>
            </a:r>
            <a:r>
              <a:rPr sz="1400" spc="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su</a:t>
            </a:r>
            <a:r>
              <a:rPr sz="1400" spc="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3</a:t>
            </a:r>
            <a:r>
              <a:rPr sz="1400" spc="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livelli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487169" y="2817573"/>
            <a:ext cx="3087370" cy="19456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50100"/>
              </a:lnSpc>
              <a:spcBef>
                <a:spcPts val="90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descrittivi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(2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standard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– 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non 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modificabile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1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libero</a:t>
            </a:r>
            <a:r>
              <a:rPr sz="1350" spc="-7" baseline="24691" dirty="0">
                <a:solidFill>
                  <a:srgbClr val="001F5F"/>
                </a:solidFill>
                <a:latin typeface="Arial"/>
                <a:cs typeface="Arial"/>
              </a:rPr>
              <a:t>*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)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classificate 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per fonte di</a:t>
            </a:r>
            <a:r>
              <a:rPr sz="14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finanziamento</a:t>
            </a:r>
            <a:endParaRPr sz="1400">
              <a:latin typeface="Arial"/>
              <a:cs typeface="Arial"/>
            </a:endParaRPr>
          </a:p>
          <a:p>
            <a:pPr marL="299085" indent="-286385" algn="just">
              <a:lnSpc>
                <a:spcPct val="100000"/>
              </a:lnSpc>
              <a:spcBef>
                <a:spcPts val="840"/>
              </a:spcBef>
              <a:buFont typeface="Wingdings"/>
              <a:buChar char=""/>
              <a:tabLst>
                <a:tab pos="299720" algn="l"/>
              </a:tabLst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1° livello:</a:t>
            </a:r>
            <a:r>
              <a:rPr sz="14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Aggregato</a:t>
            </a:r>
            <a:endParaRPr sz="1400">
              <a:latin typeface="Arial"/>
              <a:cs typeface="Arial"/>
            </a:endParaRPr>
          </a:p>
          <a:p>
            <a:pPr marL="299085" indent="-286385" algn="just">
              <a:lnSpc>
                <a:spcPct val="100000"/>
              </a:lnSpc>
              <a:spcBef>
                <a:spcPts val="840"/>
              </a:spcBef>
              <a:buFont typeface="Wingdings"/>
              <a:buChar char=""/>
              <a:tabLst>
                <a:tab pos="299720" algn="l"/>
              </a:tabLst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2° livello: </a:t>
            </a:r>
            <a:r>
              <a:rPr sz="1400" b="1" spc="-30" dirty="0">
                <a:solidFill>
                  <a:srgbClr val="001F5F"/>
                </a:solidFill>
                <a:latin typeface="Arial"/>
                <a:cs typeface="Arial"/>
              </a:rPr>
              <a:t>Voce</a:t>
            </a:r>
            <a:endParaRPr sz="1400">
              <a:latin typeface="Arial"/>
              <a:cs typeface="Arial"/>
            </a:endParaRPr>
          </a:p>
          <a:p>
            <a:pPr marL="299085" indent="-286385" algn="just">
              <a:lnSpc>
                <a:spcPct val="100000"/>
              </a:lnSpc>
              <a:spcBef>
                <a:spcPts val="840"/>
              </a:spcBef>
              <a:buFont typeface="Wingdings"/>
              <a:buChar char=""/>
              <a:tabLst>
                <a:tab pos="299720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3°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livello: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Sottovoce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531356" y="2603119"/>
            <a:ext cx="30848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Le spese sono strutturate su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3</a:t>
            </a:r>
            <a:r>
              <a:rPr sz="1400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livelli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551166" y="2817573"/>
            <a:ext cx="2066289" cy="66548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  <a:tabLst>
                <a:tab pos="449580" algn="l"/>
                <a:tab pos="1419225" algn="l"/>
                <a:tab pos="1757045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(3	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nd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rd	-	n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  <a:p>
            <a:pPr marL="233045">
              <a:lnSpc>
                <a:spcPct val="100000"/>
              </a:lnSpc>
              <a:spcBef>
                <a:spcPts val="840"/>
              </a:spcBef>
              <a:tabLst>
                <a:tab pos="575945" algn="l"/>
                <a:tab pos="1775460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	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ic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te	</a:t>
            </a:r>
            <a:r>
              <a:rPr sz="1400" b="1" spc="-20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531356" y="2817573"/>
            <a:ext cx="1022350" cy="9855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90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descrittivi  m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od</a:t>
            </a: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fi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abi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) 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natura: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531356" y="3777462"/>
            <a:ext cx="2012314" cy="98615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40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1° livello: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Tipo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840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2° livello: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Conto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840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3°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livello:</a:t>
            </a:r>
            <a:r>
              <a:rPr sz="14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Sottoconto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736591" y="5571744"/>
            <a:ext cx="2019300" cy="2286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62500" y="5652515"/>
            <a:ext cx="1917700" cy="127000"/>
          </a:xfrm>
          <a:custGeom>
            <a:avLst/>
            <a:gdLst/>
            <a:ahLst/>
            <a:cxnLst/>
            <a:rect l="l" t="t" r="r" b="b"/>
            <a:pathLst>
              <a:path w="1917700" h="127000">
                <a:moveTo>
                  <a:pt x="0" y="0"/>
                </a:moveTo>
                <a:lnTo>
                  <a:pt x="0" y="58889"/>
                </a:lnTo>
                <a:lnTo>
                  <a:pt x="958596" y="126492"/>
                </a:lnTo>
                <a:lnTo>
                  <a:pt x="1793653" y="67602"/>
                </a:lnTo>
                <a:lnTo>
                  <a:pt x="958596" y="67602"/>
                </a:lnTo>
                <a:lnTo>
                  <a:pt x="0" y="0"/>
                </a:lnTo>
                <a:close/>
              </a:path>
              <a:path w="1917700" h="127000">
                <a:moveTo>
                  <a:pt x="1917192" y="0"/>
                </a:moveTo>
                <a:lnTo>
                  <a:pt x="958596" y="67602"/>
                </a:lnTo>
                <a:lnTo>
                  <a:pt x="1793653" y="67602"/>
                </a:lnTo>
                <a:lnTo>
                  <a:pt x="1917192" y="58889"/>
                </a:lnTo>
                <a:lnTo>
                  <a:pt x="1917192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345930" y="4446396"/>
            <a:ext cx="923925" cy="855344"/>
          </a:xfrm>
          <a:custGeom>
            <a:avLst/>
            <a:gdLst/>
            <a:ahLst/>
            <a:cxnLst/>
            <a:rect l="l" t="t" r="r" b="b"/>
            <a:pathLst>
              <a:path w="923925" h="855345">
                <a:moveTo>
                  <a:pt x="166370" y="0"/>
                </a:moveTo>
                <a:lnTo>
                  <a:pt x="0" y="189229"/>
                </a:lnTo>
                <a:lnTo>
                  <a:pt x="756920" y="854836"/>
                </a:lnTo>
                <a:lnTo>
                  <a:pt x="923417" y="665607"/>
                </a:lnTo>
                <a:lnTo>
                  <a:pt x="1663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569195" y="4700778"/>
            <a:ext cx="421640" cy="382905"/>
          </a:xfrm>
          <a:custGeom>
            <a:avLst/>
            <a:gdLst/>
            <a:ahLst/>
            <a:cxnLst/>
            <a:rect l="l" t="t" r="r" b="b"/>
            <a:pathLst>
              <a:path w="421640" h="382904">
                <a:moveTo>
                  <a:pt x="383539" y="297561"/>
                </a:moveTo>
                <a:lnTo>
                  <a:pt x="349153" y="314833"/>
                </a:lnTo>
                <a:lnTo>
                  <a:pt x="337178" y="345567"/>
                </a:lnTo>
                <a:lnTo>
                  <a:pt x="338248" y="352325"/>
                </a:lnTo>
                <a:lnTo>
                  <a:pt x="365537" y="380920"/>
                </a:lnTo>
                <a:lnTo>
                  <a:pt x="380492" y="382905"/>
                </a:lnTo>
                <a:lnTo>
                  <a:pt x="388064" y="381456"/>
                </a:lnTo>
                <a:lnTo>
                  <a:pt x="395350" y="378269"/>
                </a:lnTo>
                <a:lnTo>
                  <a:pt x="402351" y="373368"/>
                </a:lnTo>
                <a:lnTo>
                  <a:pt x="408032" y="367792"/>
                </a:lnTo>
                <a:lnTo>
                  <a:pt x="371348" y="367792"/>
                </a:lnTo>
                <a:lnTo>
                  <a:pt x="365759" y="366014"/>
                </a:lnTo>
                <a:lnTo>
                  <a:pt x="355853" y="357378"/>
                </a:lnTo>
                <a:lnTo>
                  <a:pt x="353313" y="351917"/>
                </a:lnTo>
                <a:lnTo>
                  <a:pt x="353186" y="339090"/>
                </a:lnTo>
                <a:lnTo>
                  <a:pt x="356234" y="332486"/>
                </a:lnTo>
                <a:lnTo>
                  <a:pt x="368553" y="318389"/>
                </a:lnTo>
                <a:lnTo>
                  <a:pt x="374776" y="314452"/>
                </a:lnTo>
                <a:lnTo>
                  <a:pt x="381000" y="313690"/>
                </a:lnTo>
                <a:lnTo>
                  <a:pt x="387223" y="313055"/>
                </a:lnTo>
                <a:lnTo>
                  <a:pt x="411433" y="313055"/>
                </a:lnTo>
                <a:lnTo>
                  <a:pt x="407161" y="308610"/>
                </a:lnTo>
                <a:lnTo>
                  <a:pt x="402208" y="304292"/>
                </a:lnTo>
                <a:lnTo>
                  <a:pt x="397001" y="301117"/>
                </a:lnTo>
                <a:lnTo>
                  <a:pt x="391795" y="299466"/>
                </a:lnTo>
                <a:lnTo>
                  <a:pt x="387857" y="298069"/>
                </a:lnTo>
                <a:lnTo>
                  <a:pt x="383539" y="297561"/>
                </a:lnTo>
                <a:close/>
              </a:path>
              <a:path w="421640" h="382904">
                <a:moveTo>
                  <a:pt x="411433" y="313055"/>
                </a:moveTo>
                <a:lnTo>
                  <a:pt x="387223" y="313055"/>
                </a:lnTo>
                <a:lnTo>
                  <a:pt x="392810" y="314833"/>
                </a:lnTo>
                <a:lnTo>
                  <a:pt x="403098" y="323850"/>
                </a:lnTo>
                <a:lnTo>
                  <a:pt x="405637" y="329184"/>
                </a:lnTo>
                <a:lnTo>
                  <a:pt x="405764" y="341503"/>
                </a:lnTo>
                <a:lnTo>
                  <a:pt x="402717" y="348107"/>
                </a:lnTo>
                <a:lnTo>
                  <a:pt x="390271" y="362331"/>
                </a:lnTo>
                <a:lnTo>
                  <a:pt x="383921" y="366268"/>
                </a:lnTo>
                <a:lnTo>
                  <a:pt x="371348" y="367792"/>
                </a:lnTo>
                <a:lnTo>
                  <a:pt x="408032" y="367792"/>
                </a:lnTo>
                <a:lnTo>
                  <a:pt x="421450" y="337137"/>
                </a:lnTo>
                <a:lnTo>
                  <a:pt x="421393" y="335407"/>
                </a:lnTo>
                <a:lnTo>
                  <a:pt x="420324" y="328594"/>
                </a:lnTo>
                <a:lnTo>
                  <a:pt x="417528" y="321484"/>
                </a:lnTo>
                <a:lnTo>
                  <a:pt x="413140" y="314833"/>
                </a:lnTo>
                <a:lnTo>
                  <a:pt x="411433" y="313055"/>
                </a:lnTo>
                <a:close/>
              </a:path>
              <a:path w="421640" h="382904">
                <a:moveTo>
                  <a:pt x="354583" y="264287"/>
                </a:moveTo>
                <a:lnTo>
                  <a:pt x="300608" y="325755"/>
                </a:lnTo>
                <a:lnTo>
                  <a:pt x="313054" y="336677"/>
                </a:lnTo>
                <a:lnTo>
                  <a:pt x="367029" y="275209"/>
                </a:lnTo>
                <a:lnTo>
                  <a:pt x="354583" y="264287"/>
                </a:lnTo>
                <a:close/>
              </a:path>
              <a:path w="421640" h="382904">
                <a:moveTo>
                  <a:pt x="297814" y="214376"/>
                </a:moveTo>
                <a:lnTo>
                  <a:pt x="243712" y="275717"/>
                </a:lnTo>
                <a:lnTo>
                  <a:pt x="256158" y="286639"/>
                </a:lnTo>
                <a:lnTo>
                  <a:pt x="276605" y="263525"/>
                </a:lnTo>
                <a:lnTo>
                  <a:pt x="297611" y="263525"/>
                </a:lnTo>
                <a:lnTo>
                  <a:pt x="297433" y="263398"/>
                </a:lnTo>
                <a:lnTo>
                  <a:pt x="292480" y="259080"/>
                </a:lnTo>
                <a:lnTo>
                  <a:pt x="285750" y="253111"/>
                </a:lnTo>
                <a:lnTo>
                  <a:pt x="301117" y="235585"/>
                </a:lnTo>
                <a:lnTo>
                  <a:pt x="321995" y="235585"/>
                </a:lnTo>
                <a:lnTo>
                  <a:pt x="317753" y="231775"/>
                </a:lnTo>
                <a:lnTo>
                  <a:pt x="297814" y="214376"/>
                </a:lnTo>
                <a:close/>
              </a:path>
              <a:path w="421640" h="382904">
                <a:moveTo>
                  <a:pt x="297611" y="263525"/>
                </a:moveTo>
                <a:lnTo>
                  <a:pt x="276605" y="263525"/>
                </a:lnTo>
                <a:lnTo>
                  <a:pt x="290195" y="275590"/>
                </a:lnTo>
                <a:lnTo>
                  <a:pt x="310642" y="284226"/>
                </a:lnTo>
                <a:lnTo>
                  <a:pt x="314198" y="283718"/>
                </a:lnTo>
                <a:lnTo>
                  <a:pt x="333511" y="267589"/>
                </a:lnTo>
                <a:lnTo>
                  <a:pt x="307594" y="267589"/>
                </a:lnTo>
                <a:lnTo>
                  <a:pt x="305434" y="267462"/>
                </a:lnTo>
                <a:lnTo>
                  <a:pt x="303149" y="266700"/>
                </a:lnTo>
                <a:lnTo>
                  <a:pt x="300989" y="265938"/>
                </a:lnTo>
                <a:lnTo>
                  <a:pt x="297611" y="263525"/>
                </a:lnTo>
                <a:close/>
              </a:path>
              <a:path w="421640" h="382904">
                <a:moveTo>
                  <a:pt x="321995" y="235585"/>
                </a:moveTo>
                <a:lnTo>
                  <a:pt x="301117" y="235585"/>
                </a:lnTo>
                <a:lnTo>
                  <a:pt x="311530" y="244856"/>
                </a:lnTo>
                <a:lnTo>
                  <a:pt x="314325" y="247650"/>
                </a:lnTo>
                <a:lnTo>
                  <a:pt x="315595" y="249174"/>
                </a:lnTo>
                <a:lnTo>
                  <a:pt x="317246" y="251333"/>
                </a:lnTo>
                <a:lnTo>
                  <a:pt x="318134" y="253619"/>
                </a:lnTo>
                <a:lnTo>
                  <a:pt x="318160" y="259080"/>
                </a:lnTo>
                <a:lnTo>
                  <a:pt x="317246" y="261366"/>
                </a:lnTo>
                <a:lnTo>
                  <a:pt x="307594" y="267589"/>
                </a:lnTo>
                <a:lnTo>
                  <a:pt x="333511" y="267589"/>
                </a:lnTo>
                <a:lnTo>
                  <a:pt x="334899" y="264668"/>
                </a:lnTo>
                <a:lnTo>
                  <a:pt x="335200" y="258826"/>
                </a:lnTo>
                <a:lnTo>
                  <a:pt x="335533" y="254381"/>
                </a:lnTo>
                <a:lnTo>
                  <a:pt x="334390" y="249682"/>
                </a:lnTo>
                <a:lnTo>
                  <a:pt x="331597" y="245745"/>
                </a:lnTo>
                <a:lnTo>
                  <a:pt x="329946" y="243078"/>
                </a:lnTo>
                <a:lnTo>
                  <a:pt x="325247" y="238506"/>
                </a:lnTo>
                <a:lnTo>
                  <a:pt x="321995" y="235585"/>
                </a:lnTo>
                <a:close/>
              </a:path>
              <a:path w="421640" h="382904">
                <a:moveTo>
                  <a:pt x="282296" y="205867"/>
                </a:moveTo>
                <a:lnTo>
                  <a:pt x="261874" y="205867"/>
                </a:lnTo>
                <a:lnTo>
                  <a:pt x="219328" y="254254"/>
                </a:lnTo>
                <a:lnTo>
                  <a:pt x="230885" y="264414"/>
                </a:lnTo>
                <a:lnTo>
                  <a:pt x="282296" y="205867"/>
                </a:lnTo>
                <a:close/>
              </a:path>
              <a:path w="421640" h="382904">
                <a:moveTo>
                  <a:pt x="240690" y="173990"/>
                </a:moveTo>
                <a:lnTo>
                  <a:pt x="225551" y="173990"/>
                </a:lnTo>
                <a:lnTo>
                  <a:pt x="195199" y="233045"/>
                </a:lnTo>
                <a:lnTo>
                  <a:pt x="207136" y="243586"/>
                </a:lnTo>
                <a:lnTo>
                  <a:pt x="243075" y="218821"/>
                </a:lnTo>
                <a:lnTo>
                  <a:pt x="218439" y="218821"/>
                </a:lnTo>
                <a:lnTo>
                  <a:pt x="240690" y="173990"/>
                </a:lnTo>
                <a:close/>
              </a:path>
              <a:path w="421640" h="382904">
                <a:moveTo>
                  <a:pt x="225551" y="150749"/>
                </a:moveTo>
                <a:lnTo>
                  <a:pt x="171450" y="212217"/>
                </a:lnTo>
                <a:lnTo>
                  <a:pt x="183006" y="222377"/>
                </a:lnTo>
                <a:lnTo>
                  <a:pt x="225551" y="173990"/>
                </a:lnTo>
                <a:lnTo>
                  <a:pt x="240690" y="173990"/>
                </a:lnTo>
                <a:lnTo>
                  <a:pt x="244094" y="167132"/>
                </a:lnTo>
                <a:lnTo>
                  <a:pt x="225551" y="150749"/>
                </a:lnTo>
                <a:close/>
              </a:path>
              <a:path w="421640" h="382904">
                <a:moveTo>
                  <a:pt x="266319" y="186563"/>
                </a:moveTo>
                <a:lnTo>
                  <a:pt x="218439" y="218821"/>
                </a:lnTo>
                <a:lnTo>
                  <a:pt x="243075" y="218821"/>
                </a:lnTo>
                <a:lnTo>
                  <a:pt x="261874" y="205867"/>
                </a:lnTo>
                <a:lnTo>
                  <a:pt x="282296" y="205867"/>
                </a:lnTo>
                <a:lnTo>
                  <a:pt x="284860" y="202946"/>
                </a:lnTo>
                <a:lnTo>
                  <a:pt x="266319" y="186563"/>
                </a:lnTo>
                <a:close/>
              </a:path>
              <a:path w="421640" h="382904">
                <a:moveTo>
                  <a:pt x="168401" y="100584"/>
                </a:moveTo>
                <a:lnTo>
                  <a:pt x="114426" y="162052"/>
                </a:lnTo>
                <a:lnTo>
                  <a:pt x="161162" y="203200"/>
                </a:lnTo>
                <a:lnTo>
                  <a:pt x="170306" y="192786"/>
                </a:lnTo>
                <a:lnTo>
                  <a:pt x="135889" y="162560"/>
                </a:lnTo>
                <a:lnTo>
                  <a:pt x="150622" y="145923"/>
                </a:lnTo>
                <a:lnTo>
                  <a:pt x="171591" y="145923"/>
                </a:lnTo>
                <a:lnTo>
                  <a:pt x="159765" y="135509"/>
                </a:lnTo>
                <a:lnTo>
                  <a:pt x="171703" y="121920"/>
                </a:lnTo>
                <a:lnTo>
                  <a:pt x="192641" y="121920"/>
                </a:lnTo>
                <a:lnTo>
                  <a:pt x="168401" y="100584"/>
                </a:lnTo>
                <a:close/>
              </a:path>
              <a:path w="421640" h="382904">
                <a:moveTo>
                  <a:pt x="171591" y="145923"/>
                </a:moveTo>
                <a:lnTo>
                  <a:pt x="150622" y="145923"/>
                </a:lnTo>
                <a:lnTo>
                  <a:pt x="181482" y="172974"/>
                </a:lnTo>
                <a:lnTo>
                  <a:pt x="190626" y="162687"/>
                </a:lnTo>
                <a:lnTo>
                  <a:pt x="171591" y="145923"/>
                </a:lnTo>
                <a:close/>
              </a:path>
              <a:path w="421640" h="382904">
                <a:moveTo>
                  <a:pt x="192641" y="121920"/>
                </a:moveTo>
                <a:lnTo>
                  <a:pt x="171703" y="121920"/>
                </a:lnTo>
                <a:lnTo>
                  <a:pt x="204850" y="151003"/>
                </a:lnTo>
                <a:lnTo>
                  <a:pt x="213995" y="140716"/>
                </a:lnTo>
                <a:lnTo>
                  <a:pt x="192641" y="121920"/>
                </a:lnTo>
                <a:close/>
              </a:path>
              <a:path w="421640" h="382904">
                <a:moveTo>
                  <a:pt x="71627" y="89027"/>
                </a:moveTo>
                <a:lnTo>
                  <a:pt x="66421" y="96520"/>
                </a:lnTo>
                <a:lnTo>
                  <a:pt x="64261" y="104013"/>
                </a:lnTo>
                <a:lnTo>
                  <a:pt x="66294" y="118491"/>
                </a:lnTo>
                <a:lnTo>
                  <a:pt x="98678" y="143510"/>
                </a:lnTo>
                <a:lnTo>
                  <a:pt x="103504" y="143637"/>
                </a:lnTo>
                <a:lnTo>
                  <a:pt x="108076" y="142367"/>
                </a:lnTo>
                <a:lnTo>
                  <a:pt x="112775" y="140970"/>
                </a:lnTo>
                <a:lnTo>
                  <a:pt x="116712" y="138557"/>
                </a:lnTo>
                <a:lnTo>
                  <a:pt x="119760" y="135001"/>
                </a:lnTo>
                <a:lnTo>
                  <a:pt x="123189" y="131064"/>
                </a:lnTo>
                <a:lnTo>
                  <a:pt x="125025" y="127508"/>
                </a:lnTo>
                <a:lnTo>
                  <a:pt x="102615" y="127508"/>
                </a:lnTo>
                <a:lnTo>
                  <a:pt x="95503" y="127254"/>
                </a:lnTo>
                <a:lnTo>
                  <a:pt x="80772" y="107442"/>
                </a:lnTo>
                <a:lnTo>
                  <a:pt x="81914" y="103124"/>
                </a:lnTo>
                <a:lnTo>
                  <a:pt x="84708" y="98425"/>
                </a:lnTo>
                <a:lnTo>
                  <a:pt x="71627" y="89027"/>
                </a:lnTo>
                <a:close/>
              </a:path>
              <a:path w="421640" h="382904">
                <a:moveTo>
                  <a:pt x="110744" y="58039"/>
                </a:moveTo>
                <a:lnTo>
                  <a:pt x="90170" y="76200"/>
                </a:lnTo>
                <a:lnTo>
                  <a:pt x="90966" y="83185"/>
                </a:lnTo>
                <a:lnTo>
                  <a:pt x="91567" y="87630"/>
                </a:lnTo>
                <a:lnTo>
                  <a:pt x="94360" y="93853"/>
                </a:lnTo>
                <a:lnTo>
                  <a:pt x="103631" y="107188"/>
                </a:lnTo>
                <a:lnTo>
                  <a:pt x="106172" y="110998"/>
                </a:lnTo>
                <a:lnTo>
                  <a:pt x="107187" y="112776"/>
                </a:lnTo>
                <a:lnTo>
                  <a:pt x="108584" y="115316"/>
                </a:lnTo>
                <a:lnTo>
                  <a:pt x="109347" y="117602"/>
                </a:lnTo>
                <a:lnTo>
                  <a:pt x="109220" y="121031"/>
                </a:lnTo>
                <a:lnTo>
                  <a:pt x="108584" y="122682"/>
                </a:lnTo>
                <a:lnTo>
                  <a:pt x="107314" y="124079"/>
                </a:lnTo>
                <a:lnTo>
                  <a:pt x="105282" y="126365"/>
                </a:lnTo>
                <a:lnTo>
                  <a:pt x="102615" y="127508"/>
                </a:lnTo>
                <a:lnTo>
                  <a:pt x="125025" y="127508"/>
                </a:lnTo>
                <a:lnTo>
                  <a:pt x="125222" y="127127"/>
                </a:lnTo>
                <a:lnTo>
                  <a:pt x="125928" y="122682"/>
                </a:lnTo>
                <a:lnTo>
                  <a:pt x="126571" y="119253"/>
                </a:lnTo>
                <a:lnTo>
                  <a:pt x="115061" y="94615"/>
                </a:lnTo>
                <a:lnTo>
                  <a:pt x="110362" y="87884"/>
                </a:lnTo>
                <a:lnTo>
                  <a:pt x="107696" y="83185"/>
                </a:lnTo>
                <a:lnTo>
                  <a:pt x="107314" y="80518"/>
                </a:lnTo>
                <a:lnTo>
                  <a:pt x="107060" y="78359"/>
                </a:lnTo>
                <a:lnTo>
                  <a:pt x="107442" y="76581"/>
                </a:lnTo>
                <a:lnTo>
                  <a:pt x="108711" y="75184"/>
                </a:lnTo>
                <a:lnTo>
                  <a:pt x="110108" y="73533"/>
                </a:lnTo>
                <a:lnTo>
                  <a:pt x="111886" y="72898"/>
                </a:lnTo>
                <a:lnTo>
                  <a:pt x="139012" y="72898"/>
                </a:lnTo>
                <a:lnTo>
                  <a:pt x="133603" y="68199"/>
                </a:lnTo>
                <a:lnTo>
                  <a:pt x="128904" y="64008"/>
                </a:lnTo>
                <a:lnTo>
                  <a:pt x="124332" y="61214"/>
                </a:lnTo>
                <a:lnTo>
                  <a:pt x="115061" y="58166"/>
                </a:lnTo>
                <a:lnTo>
                  <a:pt x="110744" y="58039"/>
                </a:lnTo>
                <a:close/>
              </a:path>
              <a:path w="421640" h="382904">
                <a:moveTo>
                  <a:pt x="139012" y="72898"/>
                </a:moveTo>
                <a:lnTo>
                  <a:pt x="111886" y="72898"/>
                </a:lnTo>
                <a:lnTo>
                  <a:pt x="114046" y="73152"/>
                </a:lnTo>
                <a:lnTo>
                  <a:pt x="117475" y="73406"/>
                </a:lnTo>
                <a:lnTo>
                  <a:pt x="120903" y="75184"/>
                </a:lnTo>
                <a:lnTo>
                  <a:pt x="124459" y="78359"/>
                </a:lnTo>
                <a:lnTo>
                  <a:pt x="128015" y="81407"/>
                </a:lnTo>
                <a:lnTo>
                  <a:pt x="130048" y="84328"/>
                </a:lnTo>
                <a:lnTo>
                  <a:pt x="131063" y="90170"/>
                </a:lnTo>
                <a:lnTo>
                  <a:pt x="130175" y="93472"/>
                </a:lnTo>
                <a:lnTo>
                  <a:pt x="128015" y="97155"/>
                </a:lnTo>
                <a:lnTo>
                  <a:pt x="140843" y="107442"/>
                </a:lnTo>
                <a:lnTo>
                  <a:pt x="145669" y="101600"/>
                </a:lnTo>
                <a:lnTo>
                  <a:pt x="147574" y="95377"/>
                </a:lnTo>
                <a:lnTo>
                  <a:pt x="146440" y="87630"/>
                </a:lnTo>
                <a:lnTo>
                  <a:pt x="145669" y="81788"/>
                </a:lnTo>
                <a:lnTo>
                  <a:pt x="141350" y="74930"/>
                </a:lnTo>
                <a:lnTo>
                  <a:pt x="139012" y="72898"/>
                </a:lnTo>
                <a:close/>
              </a:path>
              <a:path w="421640" h="382904">
                <a:moveTo>
                  <a:pt x="53975" y="0"/>
                </a:moveTo>
                <a:lnTo>
                  <a:pt x="0" y="61468"/>
                </a:lnTo>
                <a:lnTo>
                  <a:pt x="46735" y="102489"/>
                </a:lnTo>
                <a:lnTo>
                  <a:pt x="55879" y="92202"/>
                </a:lnTo>
                <a:lnTo>
                  <a:pt x="21462" y="61976"/>
                </a:lnTo>
                <a:lnTo>
                  <a:pt x="36195" y="45212"/>
                </a:lnTo>
                <a:lnTo>
                  <a:pt x="57074" y="45212"/>
                </a:lnTo>
                <a:lnTo>
                  <a:pt x="45338" y="34925"/>
                </a:lnTo>
                <a:lnTo>
                  <a:pt x="57276" y="21336"/>
                </a:lnTo>
                <a:lnTo>
                  <a:pt x="78291" y="21336"/>
                </a:lnTo>
                <a:lnTo>
                  <a:pt x="53975" y="0"/>
                </a:lnTo>
                <a:close/>
              </a:path>
              <a:path w="421640" h="382904">
                <a:moveTo>
                  <a:pt x="57074" y="45212"/>
                </a:moveTo>
                <a:lnTo>
                  <a:pt x="36195" y="45212"/>
                </a:lnTo>
                <a:lnTo>
                  <a:pt x="67055" y="72390"/>
                </a:lnTo>
                <a:lnTo>
                  <a:pt x="76200" y="61976"/>
                </a:lnTo>
                <a:lnTo>
                  <a:pt x="57074" y="45212"/>
                </a:lnTo>
                <a:close/>
              </a:path>
              <a:path w="421640" h="382904">
                <a:moveTo>
                  <a:pt x="78291" y="21336"/>
                </a:moveTo>
                <a:lnTo>
                  <a:pt x="57276" y="21336"/>
                </a:lnTo>
                <a:lnTo>
                  <a:pt x="90424" y="50419"/>
                </a:lnTo>
                <a:lnTo>
                  <a:pt x="99568" y="40005"/>
                </a:lnTo>
                <a:lnTo>
                  <a:pt x="78291" y="2133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464050" y="4437126"/>
            <a:ext cx="923925" cy="855344"/>
          </a:xfrm>
          <a:custGeom>
            <a:avLst/>
            <a:gdLst/>
            <a:ahLst/>
            <a:cxnLst/>
            <a:rect l="l" t="t" r="r" b="b"/>
            <a:pathLst>
              <a:path w="923925" h="855345">
                <a:moveTo>
                  <a:pt x="166497" y="0"/>
                </a:moveTo>
                <a:lnTo>
                  <a:pt x="0" y="189230"/>
                </a:lnTo>
                <a:lnTo>
                  <a:pt x="757047" y="854837"/>
                </a:lnTo>
                <a:lnTo>
                  <a:pt x="923416" y="665607"/>
                </a:lnTo>
                <a:lnTo>
                  <a:pt x="166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687315" y="4691507"/>
            <a:ext cx="421640" cy="383540"/>
          </a:xfrm>
          <a:custGeom>
            <a:avLst/>
            <a:gdLst/>
            <a:ahLst/>
            <a:cxnLst/>
            <a:rect l="l" t="t" r="r" b="b"/>
            <a:pathLst>
              <a:path w="421639" h="383539">
                <a:moveTo>
                  <a:pt x="383667" y="297688"/>
                </a:moveTo>
                <a:lnTo>
                  <a:pt x="379095" y="298069"/>
                </a:lnTo>
                <a:lnTo>
                  <a:pt x="374396" y="298323"/>
                </a:lnTo>
                <a:lnTo>
                  <a:pt x="370078" y="299466"/>
                </a:lnTo>
                <a:lnTo>
                  <a:pt x="339725" y="329565"/>
                </a:lnTo>
                <a:lnTo>
                  <a:pt x="337058" y="344805"/>
                </a:lnTo>
                <a:lnTo>
                  <a:pt x="338248" y="352325"/>
                </a:lnTo>
                <a:lnTo>
                  <a:pt x="365537" y="380936"/>
                </a:lnTo>
                <a:lnTo>
                  <a:pt x="380492" y="383032"/>
                </a:lnTo>
                <a:lnTo>
                  <a:pt x="388135" y="381509"/>
                </a:lnTo>
                <a:lnTo>
                  <a:pt x="395446" y="378285"/>
                </a:lnTo>
                <a:lnTo>
                  <a:pt x="402423" y="373370"/>
                </a:lnTo>
                <a:lnTo>
                  <a:pt x="407915" y="367919"/>
                </a:lnTo>
                <a:lnTo>
                  <a:pt x="371348" y="367919"/>
                </a:lnTo>
                <a:lnTo>
                  <a:pt x="365760" y="366014"/>
                </a:lnTo>
                <a:lnTo>
                  <a:pt x="355854" y="357378"/>
                </a:lnTo>
                <a:lnTo>
                  <a:pt x="353313" y="352044"/>
                </a:lnTo>
                <a:lnTo>
                  <a:pt x="353313" y="339217"/>
                </a:lnTo>
                <a:lnTo>
                  <a:pt x="356235" y="332486"/>
                </a:lnTo>
                <a:lnTo>
                  <a:pt x="362458" y="325501"/>
                </a:lnTo>
                <a:lnTo>
                  <a:pt x="368681" y="318389"/>
                </a:lnTo>
                <a:lnTo>
                  <a:pt x="374776" y="314579"/>
                </a:lnTo>
                <a:lnTo>
                  <a:pt x="387223" y="313055"/>
                </a:lnTo>
                <a:lnTo>
                  <a:pt x="411546" y="313055"/>
                </a:lnTo>
                <a:lnTo>
                  <a:pt x="407288" y="308610"/>
                </a:lnTo>
                <a:lnTo>
                  <a:pt x="402209" y="304292"/>
                </a:lnTo>
                <a:lnTo>
                  <a:pt x="397129" y="301244"/>
                </a:lnTo>
                <a:lnTo>
                  <a:pt x="391795" y="299466"/>
                </a:lnTo>
                <a:lnTo>
                  <a:pt x="387858" y="298069"/>
                </a:lnTo>
                <a:lnTo>
                  <a:pt x="383667" y="297688"/>
                </a:lnTo>
                <a:close/>
              </a:path>
              <a:path w="421639" h="383539">
                <a:moveTo>
                  <a:pt x="411546" y="313055"/>
                </a:moveTo>
                <a:lnTo>
                  <a:pt x="387223" y="313055"/>
                </a:lnTo>
                <a:lnTo>
                  <a:pt x="392938" y="314833"/>
                </a:lnTo>
                <a:lnTo>
                  <a:pt x="398018" y="319405"/>
                </a:lnTo>
                <a:lnTo>
                  <a:pt x="403098" y="323850"/>
                </a:lnTo>
                <a:lnTo>
                  <a:pt x="405764" y="329184"/>
                </a:lnTo>
                <a:lnTo>
                  <a:pt x="405764" y="341630"/>
                </a:lnTo>
                <a:lnTo>
                  <a:pt x="402717" y="348234"/>
                </a:lnTo>
                <a:lnTo>
                  <a:pt x="396494" y="355219"/>
                </a:lnTo>
                <a:lnTo>
                  <a:pt x="390271" y="362331"/>
                </a:lnTo>
                <a:lnTo>
                  <a:pt x="384048" y="366268"/>
                </a:lnTo>
                <a:lnTo>
                  <a:pt x="377698" y="367030"/>
                </a:lnTo>
                <a:lnTo>
                  <a:pt x="371348" y="367919"/>
                </a:lnTo>
                <a:lnTo>
                  <a:pt x="407915" y="367919"/>
                </a:lnTo>
                <a:lnTo>
                  <a:pt x="409067" y="366776"/>
                </a:lnTo>
                <a:lnTo>
                  <a:pt x="414833" y="359225"/>
                </a:lnTo>
                <a:lnTo>
                  <a:pt x="418814" y="351615"/>
                </a:lnTo>
                <a:lnTo>
                  <a:pt x="421032" y="343933"/>
                </a:lnTo>
                <a:lnTo>
                  <a:pt x="421513" y="336169"/>
                </a:lnTo>
                <a:lnTo>
                  <a:pt x="420344" y="328594"/>
                </a:lnTo>
                <a:lnTo>
                  <a:pt x="417591" y="321484"/>
                </a:lnTo>
                <a:lnTo>
                  <a:pt x="413247" y="314833"/>
                </a:lnTo>
                <a:lnTo>
                  <a:pt x="411546" y="313055"/>
                </a:lnTo>
                <a:close/>
              </a:path>
              <a:path w="421639" h="383539">
                <a:moveTo>
                  <a:pt x="354711" y="264287"/>
                </a:moveTo>
                <a:lnTo>
                  <a:pt x="300609" y="325755"/>
                </a:lnTo>
                <a:lnTo>
                  <a:pt x="313055" y="336677"/>
                </a:lnTo>
                <a:lnTo>
                  <a:pt x="367157" y="275209"/>
                </a:lnTo>
                <a:lnTo>
                  <a:pt x="354711" y="264287"/>
                </a:lnTo>
                <a:close/>
              </a:path>
              <a:path w="421639" h="383539">
                <a:moveTo>
                  <a:pt x="297814" y="214376"/>
                </a:moveTo>
                <a:lnTo>
                  <a:pt x="243839" y="275844"/>
                </a:lnTo>
                <a:lnTo>
                  <a:pt x="256286" y="286766"/>
                </a:lnTo>
                <a:lnTo>
                  <a:pt x="276606" y="263525"/>
                </a:lnTo>
                <a:lnTo>
                  <a:pt x="297611" y="263525"/>
                </a:lnTo>
                <a:lnTo>
                  <a:pt x="297434" y="263398"/>
                </a:lnTo>
                <a:lnTo>
                  <a:pt x="292608" y="259080"/>
                </a:lnTo>
                <a:lnTo>
                  <a:pt x="285750" y="253111"/>
                </a:lnTo>
                <a:lnTo>
                  <a:pt x="301117" y="235712"/>
                </a:lnTo>
                <a:lnTo>
                  <a:pt x="322070" y="235712"/>
                </a:lnTo>
                <a:lnTo>
                  <a:pt x="297814" y="214376"/>
                </a:lnTo>
                <a:close/>
              </a:path>
              <a:path w="421639" h="383539">
                <a:moveTo>
                  <a:pt x="297611" y="263525"/>
                </a:moveTo>
                <a:lnTo>
                  <a:pt x="276606" y="263525"/>
                </a:lnTo>
                <a:lnTo>
                  <a:pt x="284734" y="270637"/>
                </a:lnTo>
                <a:lnTo>
                  <a:pt x="290322" y="275590"/>
                </a:lnTo>
                <a:lnTo>
                  <a:pt x="310769" y="284226"/>
                </a:lnTo>
                <a:lnTo>
                  <a:pt x="314198" y="283718"/>
                </a:lnTo>
                <a:lnTo>
                  <a:pt x="333527" y="267716"/>
                </a:lnTo>
                <a:lnTo>
                  <a:pt x="307594" y="267716"/>
                </a:lnTo>
                <a:lnTo>
                  <a:pt x="305435" y="267589"/>
                </a:lnTo>
                <a:lnTo>
                  <a:pt x="303275" y="266700"/>
                </a:lnTo>
                <a:lnTo>
                  <a:pt x="300989" y="265938"/>
                </a:lnTo>
                <a:lnTo>
                  <a:pt x="297611" y="263525"/>
                </a:lnTo>
                <a:close/>
              </a:path>
              <a:path w="421639" h="383539">
                <a:moveTo>
                  <a:pt x="322070" y="235712"/>
                </a:moveTo>
                <a:lnTo>
                  <a:pt x="301117" y="235712"/>
                </a:lnTo>
                <a:lnTo>
                  <a:pt x="307086" y="240919"/>
                </a:lnTo>
                <a:lnTo>
                  <a:pt x="311531" y="244856"/>
                </a:lnTo>
                <a:lnTo>
                  <a:pt x="314451" y="247650"/>
                </a:lnTo>
                <a:lnTo>
                  <a:pt x="315722" y="249174"/>
                </a:lnTo>
                <a:lnTo>
                  <a:pt x="317373" y="251333"/>
                </a:lnTo>
                <a:lnTo>
                  <a:pt x="318262" y="253746"/>
                </a:lnTo>
                <a:lnTo>
                  <a:pt x="318215" y="259080"/>
                </a:lnTo>
                <a:lnTo>
                  <a:pt x="317373" y="261366"/>
                </a:lnTo>
                <a:lnTo>
                  <a:pt x="315341" y="263525"/>
                </a:lnTo>
                <a:lnTo>
                  <a:pt x="313817" y="265430"/>
                </a:lnTo>
                <a:lnTo>
                  <a:pt x="311912" y="266573"/>
                </a:lnTo>
                <a:lnTo>
                  <a:pt x="309753" y="267081"/>
                </a:lnTo>
                <a:lnTo>
                  <a:pt x="307594" y="267716"/>
                </a:lnTo>
                <a:lnTo>
                  <a:pt x="333527" y="267716"/>
                </a:lnTo>
                <a:lnTo>
                  <a:pt x="334899" y="264668"/>
                </a:lnTo>
                <a:lnTo>
                  <a:pt x="335280" y="259588"/>
                </a:lnTo>
                <a:lnTo>
                  <a:pt x="335534" y="254381"/>
                </a:lnTo>
                <a:lnTo>
                  <a:pt x="334391" y="249809"/>
                </a:lnTo>
                <a:lnTo>
                  <a:pt x="331724" y="245745"/>
                </a:lnTo>
                <a:lnTo>
                  <a:pt x="329946" y="243078"/>
                </a:lnTo>
                <a:lnTo>
                  <a:pt x="325247" y="238506"/>
                </a:lnTo>
                <a:lnTo>
                  <a:pt x="322070" y="235712"/>
                </a:lnTo>
                <a:close/>
              </a:path>
              <a:path w="421639" h="383539">
                <a:moveTo>
                  <a:pt x="282305" y="205994"/>
                </a:moveTo>
                <a:lnTo>
                  <a:pt x="261874" y="205994"/>
                </a:lnTo>
                <a:lnTo>
                  <a:pt x="219329" y="254254"/>
                </a:lnTo>
                <a:lnTo>
                  <a:pt x="230886" y="264414"/>
                </a:lnTo>
                <a:lnTo>
                  <a:pt x="282305" y="205994"/>
                </a:lnTo>
                <a:close/>
              </a:path>
              <a:path w="421639" h="383539">
                <a:moveTo>
                  <a:pt x="240690" y="173990"/>
                </a:moveTo>
                <a:lnTo>
                  <a:pt x="225551" y="173990"/>
                </a:lnTo>
                <a:lnTo>
                  <a:pt x="195199" y="233045"/>
                </a:lnTo>
                <a:lnTo>
                  <a:pt x="207137" y="243586"/>
                </a:lnTo>
                <a:lnTo>
                  <a:pt x="243196" y="218821"/>
                </a:lnTo>
                <a:lnTo>
                  <a:pt x="218439" y="218821"/>
                </a:lnTo>
                <a:lnTo>
                  <a:pt x="240690" y="173990"/>
                </a:lnTo>
                <a:close/>
              </a:path>
              <a:path w="421639" h="383539">
                <a:moveTo>
                  <a:pt x="225551" y="150749"/>
                </a:moveTo>
                <a:lnTo>
                  <a:pt x="171576" y="212217"/>
                </a:lnTo>
                <a:lnTo>
                  <a:pt x="183134" y="222377"/>
                </a:lnTo>
                <a:lnTo>
                  <a:pt x="225551" y="173990"/>
                </a:lnTo>
                <a:lnTo>
                  <a:pt x="240690" y="173990"/>
                </a:lnTo>
                <a:lnTo>
                  <a:pt x="244094" y="167132"/>
                </a:lnTo>
                <a:lnTo>
                  <a:pt x="225551" y="150749"/>
                </a:lnTo>
                <a:close/>
              </a:path>
              <a:path w="421639" h="383539">
                <a:moveTo>
                  <a:pt x="266319" y="186690"/>
                </a:moveTo>
                <a:lnTo>
                  <a:pt x="218439" y="218821"/>
                </a:lnTo>
                <a:lnTo>
                  <a:pt x="243196" y="218821"/>
                </a:lnTo>
                <a:lnTo>
                  <a:pt x="261874" y="205994"/>
                </a:lnTo>
                <a:lnTo>
                  <a:pt x="282305" y="205994"/>
                </a:lnTo>
                <a:lnTo>
                  <a:pt x="284988" y="202946"/>
                </a:lnTo>
                <a:lnTo>
                  <a:pt x="266319" y="186690"/>
                </a:lnTo>
                <a:close/>
              </a:path>
              <a:path w="421639" h="383539">
                <a:moveTo>
                  <a:pt x="168529" y="100584"/>
                </a:moveTo>
                <a:lnTo>
                  <a:pt x="114554" y="162052"/>
                </a:lnTo>
                <a:lnTo>
                  <a:pt x="161289" y="203200"/>
                </a:lnTo>
                <a:lnTo>
                  <a:pt x="170307" y="192786"/>
                </a:lnTo>
                <a:lnTo>
                  <a:pt x="136017" y="162687"/>
                </a:lnTo>
                <a:lnTo>
                  <a:pt x="150749" y="145923"/>
                </a:lnTo>
                <a:lnTo>
                  <a:pt x="171591" y="145923"/>
                </a:lnTo>
                <a:lnTo>
                  <a:pt x="159766" y="135509"/>
                </a:lnTo>
                <a:lnTo>
                  <a:pt x="171831" y="121920"/>
                </a:lnTo>
                <a:lnTo>
                  <a:pt x="192768" y="121920"/>
                </a:lnTo>
                <a:lnTo>
                  <a:pt x="168529" y="100584"/>
                </a:lnTo>
                <a:close/>
              </a:path>
              <a:path w="421639" h="383539">
                <a:moveTo>
                  <a:pt x="171591" y="145923"/>
                </a:moveTo>
                <a:lnTo>
                  <a:pt x="150749" y="145923"/>
                </a:lnTo>
                <a:lnTo>
                  <a:pt x="181610" y="173101"/>
                </a:lnTo>
                <a:lnTo>
                  <a:pt x="190626" y="162687"/>
                </a:lnTo>
                <a:lnTo>
                  <a:pt x="171591" y="145923"/>
                </a:lnTo>
                <a:close/>
              </a:path>
              <a:path w="421639" h="383539">
                <a:moveTo>
                  <a:pt x="192768" y="121920"/>
                </a:moveTo>
                <a:lnTo>
                  <a:pt x="171831" y="121920"/>
                </a:lnTo>
                <a:lnTo>
                  <a:pt x="204978" y="151130"/>
                </a:lnTo>
                <a:lnTo>
                  <a:pt x="214122" y="140716"/>
                </a:lnTo>
                <a:lnTo>
                  <a:pt x="192768" y="121920"/>
                </a:lnTo>
                <a:close/>
              </a:path>
              <a:path w="421639" h="383539">
                <a:moveTo>
                  <a:pt x="71755" y="89027"/>
                </a:moveTo>
                <a:lnTo>
                  <a:pt x="66421" y="96647"/>
                </a:lnTo>
                <a:lnTo>
                  <a:pt x="64388" y="104013"/>
                </a:lnTo>
                <a:lnTo>
                  <a:pt x="66421" y="118491"/>
                </a:lnTo>
                <a:lnTo>
                  <a:pt x="70738" y="125603"/>
                </a:lnTo>
                <a:lnTo>
                  <a:pt x="78486" y="132334"/>
                </a:lnTo>
                <a:lnTo>
                  <a:pt x="83820" y="137033"/>
                </a:lnTo>
                <a:lnTo>
                  <a:pt x="89026" y="140208"/>
                </a:lnTo>
                <a:lnTo>
                  <a:pt x="98806" y="143510"/>
                </a:lnTo>
                <a:lnTo>
                  <a:pt x="103505" y="143764"/>
                </a:lnTo>
                <a:lnTo>
                  <a:pt x="112903" y="140970"/>
                </a:lnTo>
                <a:lnTo>
                  <a:pt x="116712" y="138557"/>
                </a:lnTo>
                <a:lnTo>
                  <a:pt x="119761" y="135001"/>
                </a:lnTo>
                <a:lnTo>
                  <a:pt x="123189" y="131191"/>
                </a:lnTo>
                <a:lnTo>
                  <a:pt x="125146" y="127508"/>
                </a:lnTo>
                <a:lnTo>
                  <a:pt x="102616" y="127508"/>
                </a:lnTo>
                <a:lnTo>
                  <a:pt x="99187" y="127381"/>
                </a:lnTo>
                <a:lnTo>
                  <a:pt x="95631" y="127381"/>
                </a:lnTo>
                <a:lnTo>
                  <a:pt x="91821" y="125476"/>
                </a:lnTo>
                <a:lnTo>
                  <a:pt x="84074" y="118745"/>
                </a:lnTo>
                <a:lnTo>
                  <a:pt x="81914" y="115062"/>
                </a:lnTo>
                <a:lnTo>
                  <a:pt x="81343" y="110871"/>
                </a:lnTo>
                <a:lnTo>
                  <a:pt x="80772" y="107442"/>
                </a:lnTo>
                <a:lnTo>
                  <a:pt x="81914" y="103124"/>
                </a:lnTo>
                <a:lnTo>
                  <a:pt x="84836" y="98425"/>
                </a:lnTo>
                <a:lnTo>
                  <a:pt x="71755" y="89027"/>
                </a:lnTo>
                <a:close/>
              </a:path>
              <a:path w="421639" h="383539">
                <a:moveTo>
                  <a:pt x="110744" y="58039"/>
                </a:moveTo>
                <a:lnTo>
                  <a:pt x="102488" y="60325"/>
                </a:lnTo>
                <a:lnTo>
                  <a:pt x="98933" y="62484"/>
                </a:lnTo>
                <a:lnTo>
                  <a:pt x="96266" y="65659"/>
                </a:lnTo>
                <a:lnTo>
                  <a:pt x="91948" y="70485"/>
                </a:lnTo>
                <a:lnTo>
                  <a:pt x="90170" y="76200"/>
                </a:lnTo>
                <a:lnTo>
                  <a:pt x="91085" y="83185"/>
                </a:lnTo>
                <a:lnTo>
                  <a:pt x="91567" y="87757"/>
                </a:lnTo>
                <a:lnTo>
                  <a:pt x="94487" y="93853"/>
                </a:lnTo>
                <a:lnTo>
                  <a:pt x="103759" y="107188"/>
                </a:lnTo>
                <a:lnTo>
                  <a:pt x="106172" y="110998"/>
                </a:lnTo>
                <a:lnTo>
                  <a:pt x="107187" y="112776"/>
                </a:lnTo>
                <a:lnTo>
                  <a:pt x="108712" y="115316"/>
                </a:lnTo>
                <a:lnTo>
                  <a:pt x="109347" y="117602"/>
                </a:lnTo>
                <a:lnTo>
                  <a:pt x="109347" y="121158"/>
                </a:lnTo>
                <a:lnTo>
                  <a:pt x="108712" y="122682"/>
                </a:lnTo>
                <a:lnTo>
                  <a:pt x="107442" y="124206"/>
                </a:lnTo>
                <a:lnTo>
                  <a:pt x="105410" y="126492"/>
                </a:lnTo>
                <a:lnTo>
                  <a:pt x="102616" y="127508"/>
                </a:lnTo>
                <a:lnTo>
                  <a:pt x="125146" y="127508"/>
                </a:lnTo>
                <a:lnTo>
                  <a:pt x="125349" y="127127"/>
                </a:lnTo>
                <a:lnTo>
                  <a:pt x="126619" y="118999"/>
                </a:lnTo>
                <a:lnTo>
                  <a:pt x="126237" y="114935"/>
                </a:lnTo>
                <a:lnTo>
                  <a:pt x="124713" y="110871"/>
                </a:lnTo>
                <a:lnTo>
                  <a:pt x="123062" y="106807"/>
                </a:lnTo>
                <a:lnTo>
                  <a:pt x="120014" y="101473"/>
                </a:lnTo>
                <a:lnTo>
                  <a:pt x="110362" y="88011"/>
                </a:lnTo>
                <a:lnTo>
                  <a:pt x="107823" y="83185"/>
                </a:lnTo>
                <a:lnTo>
                  <a:pt x="107442" y="80518"/>
                </a:lnTo>
                <a:lnTo>
                  <a:pt x="107061" y="78486"/>
                </a:lnTo>
                <a:lnTo>
                  <a:pt x="107569" y="76708"/>
                </a:lnTo>
                <a:lnTo>
                  <a:pt x="108838" y="75184"/>
                </a:lnTo>
                <a:lnTo>
                  <a:pt x="110236" y="73660"/>
                </a:lnTo>
                <a:lnTo>
                  <a:pt x="112013" y="72898"/>
                </a:lnTo>
                <a:lnTo>
                  <a:pt x="139139" y="72898"/>
                </a:lnTo>
                <a:lnTo>
                  <a:pt x="133731" y="68199"/>
                </a:lnTo>
                <a:lnTo>
                  <a:pt x="129032" y="64008"/>
                </a:lnTo>
                <a:lnTo>
                  <a:pt x="124333" y="61214"/>
                </a:lnTo>
                <a:lnTo>
                  <a:pt x="115188" y="58166"/>
                </a:lnTo>
                <a:lnTo>
                  <a:pt x="110744" y="58039"/>
                </a:lnTo>
                <a:close/>
              </a:path>
              <a:path w="421639" h="383539">
                <a:moveTo>
                  <a:pt x="139139" y="72898"/>
                </a:moveTo>
                <a:lnTo>
                  <a:pt x="112013" y="72898"/>
                </a:lnTo>
                <a:lnTo>
                  <a:pt x="114173" y="73152"/>
                </a:lnTo>
                <a:lnTo>
                  <a:pt x="117475" y="73406"/>
                </a:lnTo>
                <a:lnTo>
                  <a:pt x="120904" y="75184"/>
                </a:lnTo>
                <a:lnTo>
                  <a:pt x="124587" y="78359"/>
                </a:lnTo>
                <a:lnTo>
                  <a:pt x="128016" y="81407"/>
                </a:lnTo>
                <a:lnTo>
                  <a:pt x="130048" y="84455"/>
                </a:lnTo>
                <a:lnTo>
                  <a:pt x="130556" y="87376"/>
                </a:lnTo>
                <a:lnTo>
                  <a:pt x="131191" y="90297"/>
                </a:lnTo>
                <a:lnTo>
                  <a:pt x="130301" y="93472"/>
                </a:lnTo>
                <a:lnTo>
                  <a:pt x="128016" y="97155"/>
                </a:lnTo>
                <a:lnTo>
                  <a:pt x="140970" y="107442"/>
                </a:lnTo>
                <a:lnTo>
                  <a:pt x="145669" y="101727"/>
                </a:lnTo>
                <a:lnTo>
                  <a:pt x="147574" y="95377"/>
                </a:lnTo>
                <a:lnTo>
                  <a:pt x="145796" y="81788"/>
                </a:lnTo>
                <a:lnTo>
                  <a:pt x="141478" y="74930"/>
                </a:lnTo>
                <a:lnTo>
                  <a:pt x="139139" y="72898"/>
                </a:lnTo>
                <a:close/>
              </a:path>
              <a:path w="421639" h="383539">
                <a:moveTo>
                  <a:pt x="54101" y="0"/>
                </a:moveTo>
                <a:lnTo>
                  <a:pt x="0" y="61468"/>
                </a:lnTo>
                <a:lnTo>
                  <a:pt x="46736" y="102489"/>
                </a:lnTo>
                <a:lnTo>
                  <a:pt x="55880" y="92202"/>
                </a:lnTo>
                <a:lnTo>
                  <a:pt x="21589" y="61976"/>
                </a:lnTo>
                <a:lnTo>
                  <a:pt x="36322" y="45339"/>
                </a:lnTo>
                <a:lnTo>
                  <a:pt x="57164" y="45339"/>
                </a:lnTo>
                <a:lnTo>
                  <a:pt x="45338" y="34925"/>
                </a:lnTo>
                <a:lnTo>
                  <a:pt x="57276" y="21336"/>
                </a:lnTo>
                <a:lnTo>
                  <a:pt x="78350" y="21336"/>
                </a:lnTo>
                <a:lnTo>
                  <a:pt x="54101" y="0"/>
                </a:lnTo>
                <a:close/>
              </a:path>
              <a:path w="421639" h="383539">
                <a:moveTo>
                  <a:pt x="57164" y="45339"/>
                </a:moveTo>
                <a:lnTo>
                  <a:pt x="36322" y="45339"/>
                </a:lnTo>
                <a:lnTo>
                  <a:pt x="67056" y="72390"/>
                </a:lnTo>
                <a:lnTo>
                  <a:pt x="76200" y="62103"/>
                </a:lnTo>
                <a:lnTo>
                  <a:pt x="57164" y="45339"/>
                </a:lnTo>
                <a:close/>
              </a:path>
              <a:path w="421639" h="383539">
                <a:moveTo>
                  <a:pt x="78350" y="21336"/>
                </a:moveTo>
                <a:lnTo>
                  <a:pt x="57276" y="21336"/>
                </a:lnTo>
                <a:lnTo>
                  <a:pt x="90550" y="50419"/>
                </a:lnTo>
                <a:lnTo>
                  <a:pt x="99568" y="40005"/>
                </a:lnTo>
                <a:lnTo>
                  <a:pt x="78350" y="2133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763625" y="5716930"/>
            <a:ext cx="10243820" cy="1057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05605" marR="267970" indent="-4193540">
              <a:lnSpc>
                <a:spcPct val="150000"/>
              </a:lnSpc>
              <a:spcBef>
                <a:spcPts val="100"/>
              </a:spcBef>
            </a:pPr>
            <a:r>
              <a:rPr sz="1600" b="1" i="1" spc="-5" dirty="0">
                <a:solidFill>
                  <a:srgbClr val="001F5F"/>
                </a:solidFill>
                <a:latin typeface="Arial"/>
                <a:cs typeface="Arial"/>
              </a:rPr>
              <a:t>La struttura e le voci del Piano dei conti sono stati modificati in coerenza con le disposizioni </a:t>
            </a:r>
            <a:r>
              <a:rPr sz="1600" b="1" i="1" spc="-10" dirty="0">
                <a:solidFill>
                  <a:srgbClr val="001F5F"/>
                </a:solidFill>
                <a:latin typeface="Arial"/>
                <a:cs typeface="Arial"/>
              </a:rPr>
              <a:t>contenute  </a:t>
            </a:r>
            <a:r>
              <a:rPr sz="1600" b="1" i="1" spc="-5" dirty="0">
                <a:solidFill>
                  <a:srgbClr val="001F5F"/>
                </a:solidFill>
                <a:latin typeface="Arial"/>
                <a:cs typeface="Arial"/>
              </a:rPr>
              <a:t>nel D.I.</a:t>
            </a:r>
            <a:r>
              <a:rPr sz="1600" b="1" i="1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i="1" spc="-5" dirty="0">
                <a:solidFill>
                  <a:srgbClr val="001F5F"/>
                </a:solidFill>
                <a:latin typeface="Arial"/>
                <a:cs typeface="Arial"/>
              </a:rPr>
              <a:t>129/2018</a:t>
            </a:r>
            <a:endParaRPr sz="1600">
              <a:latin typeface="Arial"/>
              <a:cs typeface="Arial"/>
            </a:endParaRPr>
          </a:p>
          <a:p>
            <a:pPr marL="5848350">
              <a:lnSpc>
                <a:spcPct val="100000"/>
              </a:lnSpc>
              <a:spcBef>
                <a:spcPts val="1165"/>
              </a:spcBef>
            </a:pPr>
            <a:r>
              <a:rPr sz="975" spc="-7" baseline="25641" dirty="0">
                <a:solidFill>
                  <a:srgbClr val="001F5F"/>
                </a:solidFill>
                <a:latin typeface="Arial"/>
                <a:cs typeface="Arial"/>
              </a:rPr>
              <a:t>*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Alle Scuole è concesso aggiungere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delle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voci </a:t>
            </a:r>
            <a:r>
              <a:rPr sz="1000" dirty="0">
                <a:solidFill>
                  <a:srgbClr val="001F5F"/>
                </a:solidFill>
                <a:latin typeface="Arial"/>
                <a:cs typeface="Arial"/>
              </a:rPr>
              <a:t>su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una struttura non</a:t>
            </a:r>
            <a:r>
              <a:rPr sz="10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predefinita.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221973" y="6541109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94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0575" y="31242"/>
            <a:ext cx="2326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Strumenti</a:t>
            </a:r>
            <a:r>
              <a:rPr spc="-95" dirty="0"/>
              <a:t> </a:t>
            </a:r>
            <a:r>
              <a:rPr dirty="0"/>
              <a:t>contabili</a:t>
            </a:r>
          </a:p>
        </p:txBody>
      </p:sp>
      <p:sp>
        <p:nvSpPr>
          <p:cNvPr id="8" name="object 8"/>
          <p:cNvSpPr/>
          <p:nvPr/>
        </p:nvSpPr>
        <p:spPr>
          <a:xfrm>
            <a:off x="1091183" y="3936491"/>
            <a:ext cx="9792335" cy="0"/>
          </a:xfrm>
          <a:custGeom>
            <a:avLst/>
            <a:gdLst/>
            <a:ahLst/>
            <a:cxnLst/>
            <a:rect l="l" t="t" r="r" b="b"/>
            <a:pathLst>
              <a:path w="9792335">
                <a:moveTo>
                  <a:pt x="979195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C5C8C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83563" y="5055108"/>
            <a:ext cx="9792335" cy="0"/>
          </a:xfrm>
          <a:custGeom>
            <a:avLst/>
            <a:gdLst/>
            <a:ahLst/>
            <a:cxnLst/>
            <a:rect l="l" t="t" r="r" b="b"/>
            <a:pathLst>
              <a:path w="9792335">
                <a:moveTo>
                  <a:pt x="979195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C5C8C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0059" y="2738627"/>
            <a:ext cx="152400" cy="515620"/>
          </a:xfrm>
          <a:custGeom>
            <a:avLst/>
            <a:gdLst/>
            <a:ahLst/>
            <a:cxnLst/>
            <a:rect l="l" t="t" r="r" b="b"/>
            <a:pathLst>
              <a:path w="152400" h="515620">
                <a:moveTo>
                  <a:pt x="70942" y="0"/>
                </a:moveTo>
                <a:lnTo>
                  <a:pt x="0" y="0"/>
                </a:lnTo>
                <a:lnTo>
                  <a:pt x="81457" y="257556"/>
                </a:lnTo>
                <a:lnTo>
                  <a:pt x="0" y="515112"/>
                </a:lnTo>
                <a:lnTo>
                  <a:pt x="70942" y="515112"/>
                </a:lnTo>
                <a:lnTo>
                  <a:pt x="152400" y="257556"/>
                </a:lnTo>
                <a:lnTo>
                  <a:pt x="70942" y="0"/>
                </a:lnTo>
                <a:close/>
              </a:path>
            </a:pathLst>
          </a:custGeom>
          <a:solidFill>
            <a:srgbClr val="0029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0059" y="4236720"/>
            <a:ext cx="152400" cy="513715"/>
          </a:xfrm>
          <a:custGeom>
            <a:avLst/>
            <a:gdLst/>
            <a:ahLst/>
            <a:cxnLst/>
            <a:rect l="l" t="t" r="r" b="b"/>
            <a:pathLst>
              <a:path w="152400" h="513714">
                <a:moveTo>
                  <a:pt x="70942" y="0"/>
                </a:moveTo>
                <a:lnTo>
                  <a:pt x="0" y="0"/>
                </a:lnTo>
                <a:lnTo>
                  <a:pt x="81457" y="256793"/>
                </a:lnTo>
                <a:lnTo>
                  <a:pt x="0" y="513587"/>
                </a:lnTo>
                <a:lnTo>
                  <a:pt x="70942" y="513587"/>
                </a:lnTo>
                <a:lnTo>
                  <a:pt x="152400" y="256793"/>
                </a:lnTo>
                <a:lnTo>
                  <a:pt x="70942" y="0"/>
                </a:lnTo>
                <a:close/>
              </a:path>
            </a:pathLst>
          </a:custGeom>
          <a:solidFill>
            <a:srgbClr val="0029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0059" y="5341620"/>
            <a:ext cx="152400" cy="513715"/>
          </a:xfrm>
          <a:custGeom>
            <a:avLst/>
            <a:gdLst/>
            <a:ahLst/>
            <a:cxnLst/>
            <a:rect l="l" t="t" r="r" b="b"/>
            <a:pathLst>
              <a:path w="152400" h="513714">
                <a:moveTo>
                  <a:pt x="70942" y="0"/>
                </a:moveTo>
                <a:lnTo>
                  <a:pt x="0" y="0"/>
                </a:lnTo>
                <a:lnTo>
                  <a:pt x="81457" y="256793"/>
                </a:lnTo>
                <a:lnTo>
                  <a:pt x="0" y="513587"/>
                </a:lnTo>
                <a:lnTo>
                  <a:pt x="70942" y="513587"/>
                </a:lnTo>
                <a:lnTo>
                  <a:pt x="152400" y="256793"/>
                </a:lnTo>
                <a:lnTo>
                  <a:pt x="70942" y="0"/>
                </a:lnTo>
                <a:close/>
              </a:path>
            </a:pathLst>
          </a:custGeom>
          <a:solidFill>
            <a:srgbClr val="0029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90575" y="339090"/>
            <a:ext cx="10502265" cy="3246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Il Piano delle destinazioni</a:t>
            </a:r>
            <a:r>
              <a:rPr sz="16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(1/6)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marR="5080">
              <a:lnSpc>
                <a:spcPct val="150000"/>
              </a:lnSpc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Il Piano delle destinazioni rappresenta l'elenco delle destinazioni di spesa, intese come finalità di utilizzo delle risorse  disponibili.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Times New Roman"/>
              <a:cs typeface="Times New Roman"/>
            </a:endParaRPr>
          </a:p>
          <a:p>
            <a:pPr marL="29209">
              <a:lnSpc>
                <a:spcPct val="100000"/>
              </a:lnSpc>
              <a:spcBef>
                <a:spcPts val="5"/>
              </a:spcBef>
            </a:pPr>
            <a:r>
              <a:rPr sz="1600" b="1" i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Caratteristiche</a:t>
            </a:r>
            <a:r>
              <a:rPr sz="1600" b="1" i="1" u="heavy" spc="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1600" b="1" i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principali: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648335">
              <a:lnSpc>
                <a:spcPct val="100000"/>
              </a:lnSpc>
              <a:spcBef>
                <a:spcPts val="1380"/>
              </a:spcBef>
            </a:pP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Strutturato</a:t>
            </a:r>
            <a:r>
              <a:rPr sz="14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su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3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 livelli,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cui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due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standard</a:t>
            </a:r>
            <a:r>
              <a:rPr sz="14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 non</a:t>
            </a: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modificabili</a:t>
            </a:r>
            <a:r>
              <a:rPr sz="14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 uno</a:t>
            </a:r>
            <a:r>
              <a:rPr sz="14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libero*.</a:t>
            </a: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14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particolare,</a:t>
            </a:r>
            <a:r>
              <a:rPr sz="14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il</a:t>
            </a:r>
            <a:r>
              <a:rPr sz="14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primo</a:t>
            </a:r>
            <a:r>
              <a:rPr sz="14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livello</a:t>
            </a:r>
            <a:r>
              <a:rPr sz="14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è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articolato</a:t>
            </a:r>
            <a:r>
              <a:rPr sz="14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in:</a:t>
            </a:r>
            <a:endParaRPr sz="1400">
              <a:latin typeface="Arial"/>
              <a:cs typeface="Arial"/>
            </a:endParaRPr>
          </a:p>
          <a:p>
            <a:pPr marL="1392555" indent="-287020">
              <a:lnSpc>
                <a:spcPct val="100000"/>
              </a:lnSpc>
              <a:spcBef>
                <a:spcPts val="1185"/>
              </a:spcBef>
              <a:buFont typeface="Wingdings"/>
              <a:buChar char=""/>
              <a:tabLst>
                <a:tab pos="1391920" algn="l"/>
                <a:tab pos="1392555" algn="l"/>
              </a:tabLst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Attività</a:t>
            </a:r>
            <a:endParaRPr sz="1400">
              <a:latin typeface="Arial"/>
              <a:cs typeface="Arial"/>
            </a:endParaRPr>
          </a:p>
          <a:p>
            <a:pPr marL="1392555" indent="-287020">
              <a:lnSpc>
                <a:spcPct val="100000"/>
              </a:lnSpc>
              <a:spcBef>
                <a:spcPts val="505"/>
              </a:spcBef>
              <a:buFont typeface="Wingdings"/>
              <a:buChar char=""/>
              <a:tabLst>
                <a:tab pos="1391920" algn="l"/>
                <a:tab pos="1392555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Progetti</a:t>
            </a:r>
            <a:endParaRPr sz="1400">
              <a:latin typeface="Arial"/>
              <a:cs typeface="Arial"/>
            </a:endParaRPr>
          </a:p>
          <a:p>
            <a:pPr marL="1392555" indent="-287020">
              <a:lnSpc>
                <a:spcPct val="100000"/>
              </a:lnSpc>
              <a:spcBef>
                <a:spcPts val="505"/>
              </a:spcBef>
              <a:buFont typeface="Wingdings"/>
              <a:buChar char=""/>
              <a:tabLst>
                <a:tab pos="1391920" algn="l"/>
                <a:tab pos="1392555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Gestioni</a:t>
            </a:r>
            <a:r>
              <a:rPr sz="14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economiche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22596" y="6522516"/>
            <a:ext cx="44430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75" spc="7" baseline="25641" dirty="0">
                <a:solidFill>
                  <a:srgbClr val="001F5F"/>
                </a:solidFill>
                <a:latin typeface="Arial"/>
                <a:cs typeface="Arial"/>
              </a:rPr>
              <a:t>*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Alle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Scuole è concesso aggiungere delle voci </a:t>
            </a:r>
            <a:r>
              <a:rPr sz="1000" dirty="0">
                <a:solidFill>
                  <a:srgbClr val="001F5F"/>
                </a:solidFill>
                <a:latin typeface="Arial"/>
                <a:cs typeface="Arial"/>
              </a:rPr>
              <a:t>su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una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struttura </a:t>
            </a:r>
            <a:r>
              <a:rPr sz="1000" spc="-10" dirty="0">
                <a:solidFill>
                  <a:srgbClr val="001F5F"/>
                </a:solidFill>
                <a:latin typeface="Arial"/>
                <a:cs typeface="Arial"/>
              </a:rPr>
              <a:t>non</a:t>
            </a:r>
            <a:r>
              <a:rPr sz="1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001F5F"/>
                </a:solidFill>
                <a:latin typeface="Arial"/>
                <a:cs typeface="Arial"/>
              </a:rPr>
              <a:t>predefinita.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35227" y="4134967"/>
            <a:ext cx="10091420" cy="1750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76555">
              <a:lnSpc>
                <a:spcPct val="15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Consente il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consolidamento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,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tramite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la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rappresentazione strutturata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ed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omogenea dell'insieme delle finalità per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cui le  risorse sono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impegnate,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dei bilanci delle Istituzioni</a:t>
            </a:r>
            <a:r>
              <a:rPr sz="1400" b="1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scolastiche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Permette</a:t>
            </a:r>
            <a:r>
              <a:rPr sz="1400" spc="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agli</a:t>
            </a:r>
            <a:r>
              <a:rPr sz="1400" spc="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stakeholder</a:t>
            </a:r>
            <a:r>
              <a:rPr sz="1400" spc="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400" spc="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comprendere</a:t>
            </a: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"/>
                <a:cs typeface="Arial"/>
              </a:rPr>
              <a:t>con</a:t>
            </a: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facilità</a:t>
            </a: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le</a:t>
            </a:r>
            <a:r>
              <a:rPr sz="1400" b="1" spc="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attività</a:t>
            </a:r>
            <a:r>
              <a:rPr sz="1400" b="1" spc="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che</a:t>
            </a:r>
            <a:r>
              <a:rPr sz="1400" b="1" spc="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le</a:t>
            </a:r>
            <a:r>
              <a:rPr sz="1400" b="1" spc="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Scuole</a:t>
            </a:r>
            <a:r>
              <a:rPr sz="1400" b="1" spc="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"/>
                <a:cs typeface="Arial"/>
              </a:rPr>
              <a:t>pongono</a:t>
            </a: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5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1400" b="1" spc="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1F5F"/>
                </a:solidFill>
                <a:latin typeface="Arial"/>
                <a:cs typeface="Arial"/>
              </a:rPr>
              <a:t>essere</a:t>
            </a:r>
            <a:r>
              <a:rPr sz="1400" b="1" spc="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400" spc="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quindi</a:t>
            </a:r>
            <a:r>
              <a:rPr sz="1400" spc="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le</a:t>
            </a:r>
            <a:r>
              <a:rPr sz="1400" spc="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modalità</a:t>
            </a:r>
            <a:r>
              <a:rPr sz="1400" spc="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utilizzo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delle</a:t>
            </a:r>
            <a:r>
              <a:rPr sz="140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risorse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575" y="31242"/>
            <a:ext cx="2786380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Strumenti</a:t>
            </a:r>
            <a:r>
              <a:rPr spc="-45" dirty="0"/>
              <a:t> </a:t>
            </a:r>
            <a:r>
              <a:rPr dirty="0"/>
              <a:t>contabili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Il Piano delle destinazioni</a:t>
            </a:r>
            <a:r>
              <a:rPr sz="1600" b="0" spc="-30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(2/6)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0575" y="918717"/>
            <a:ext cx="42773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Il Piano delle destinazioni risulta così</a:t>
            </a:r>
            <a:r>
              <a:rPr sz="1600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articolato: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35279" y="1473695"/>
            <a:ext cx="10873740" cy="43495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ts val="1425"/>
              </a:lnSpc>
            </a:pPr>
            <a:fld id="{81D60167-4931-47E6-BA6A-407CBD079E47}" type="slidenum">
              <a:rPr spc="-5" dirty="0"/>
              <a:t>95</a:t>
            </a:fld>
            <a:endParaRPr spc="-5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575" y="31242"/>
            <a:ext cx="2787650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Strumenti</a:t>
            </a:r>
            <a:r>
              <a:rPr spc="-45" dirty="0"/>
              <a:t> </a:t>
            </a:r>
            <a:r>
              <a:rPr dirty="0"/>
              <a:t>contabili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Il Piano delle destinazioni</a:t>
            </a:r>
            <a:r>
              <a:rPr sz="1600" b="0" spc="-45" dirty="0">
                <a:latin typeface="Arial"/>
                <a:cs typeface="Arial"/>
              </a:rPr>
              <a:t> </a:t>
            </a:r>
            <a:r>
              <a:rPr sz="1600" b="0" dirty="0">
                <a:latin typeface="Arial"/>
                <a:cs typeface="Arial"/>
              </a:rPr>
              <a:t>(3/6)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42910" y="918717"/>
            <a:ext cx="39376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2</a:t>
            </a:r>
            <a:r>
              <a:rPr sz="1600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livelli</a:t>
            </a:r>
            <a:r>
              <a:rPr sz="1600" spc="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r>
              <a:rPr sz="160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classificazione,</a:t>
            </a:r>
            <a:r>
              <a:rPr sz="1600" spc="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600" b="1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3</a:t>
            </a:r>
            <a:r>
              <a:rPr sz="1600" b="1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livelli</a:t>
            </a:r>
            <a:r>
              <a:rPr sz="1600" b="1" spc="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di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0575" y="796188"/>
            <a:ext cx="7196455" cy="75692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Per</a:t>
            </a:r>
            <a:r>
              <a:rPr sz="1600" spc="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quanto</a:t>
            </a:r>
            <a:r>
              <a:rPr sz="1600" spc="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riguarda,</a:t>
            </a:r>
            <a:r>
              <a:rPr sz="1600" spc="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ad</a:t>
            </a:r>
            <a:r>
              <a:rPr sz="1600" spc="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esempio,</a:t>
            </a:r>
            <a:r>
              <a:rPr sz="1600" spc="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la</a:t>
            </a:r>
            <a:r>
              <a:rPr sz="1600" spc="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classificazione</a:t>
            </a:r>
            <a:r>
              <a:rPr sz="1600" b="1" spc="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dei</a:t>
            </a:r>
            <a:r>
              <a:rPr sz="1600" b="1" spc="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Progetti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,</a:t>
            </a:r>
            <a:r>
              <a:rPr sz="1600" spc="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si</a:t>
            </a:r>
            <a:r>
              <a:rPr sz="1600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passa</a:t>
            </a:r>
            <a:r>
              <a:rPr sz="1600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da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classificazione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: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8851" y="3390722"/>
            <a:ext cx="548894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Nel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modello B,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fase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di programmazione, ogni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scuola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dovrà</a:t>
            </a:r>
            <a:r>
              <a:rPr sz="1400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inserire: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8851" y="3718940"/>
            <a:ext cx="73418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il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nome dello specifico progetto (es. Inclusione sociale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spc="-10" dirty="0">
                <a:solidFill>
                  <a:srgbClr val="001F5F"/>
                </a:solidFill>
                <a:latin typeface="Arial"/>
                <a:cs typeface="Arial"/>
              </a:rPr>
              <a:t>lotta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al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disagio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2019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–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fondi</a:t>
            </a:r>
            <a:r>
              <a:rPr sz="1400" spc="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8851" y="3856710"/>
            <a:ext cx="3971290" cy="8940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700"/>
              </a:spcBef>
            </a:pP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FSE)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le entrate che saranno utilizzate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per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il</a:t>
            </a:r>
            <a:r>
              <a:rPr sz="1400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Progetto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le spese che si </a:t>
            </a:r>
            <a:r>
              <a:rPr sz="1400" spc="-5" dirty="0">
                <a:solidFill>
                  <a:srgbClr val="001F5F"/>
                </a:solidFill>
                <a:latin typeface="Arial"/>
                <a:cs typeface="Arial"/>
              </a:rPr>
              <a:t>prevedono di</a:t>
            </a:r>
            <a:r>
              <a:rPr sz="14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1F5F"/>
                </a:solidFill>
                <a:latin typeface="Arial"/>
                <a:cs typeface="Arial"/>
              </a:rPr>
              <a:t>sostenere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40284" y="4989067"/>
            <a:ext cx="10886440" cy="1394460"/>
          </a:xfrm>
          <a:custGeom>
            <a:avLst/>
            <a:gdLst/>
            <a:ahLst/>
            <a:cxnLst/>
            <a:rect l="l" t="t" r="r" b="b"/>
            <a:pathLst>
              <a:path w="10886440" h="1394460">
                <a:moveTo>
                  <a:pt x="10775823" y="0"/>
                </a:moveTo>
                <a:lnTo>
                  <a:pt x="110096" y="0"/>
                </a:lnTo>
                <a:lnTo>
                  <a:pt x="67240" y="8649"/>
                </a:lnTo>
                <a:lnTo>
                  <a:pt x="32245" y="32242"/>
                </a:lnTo>
                <a:lnTo>
                  <a:pt x="8651" y="67240"/>
                </a:lnTo>
                <a:lnTo>
                  <a:pt x="0" y="110108"/>
                </a:lnTo>
                <a:lnTo>
                  <a:pt x="0" y="1284363"/>
                </a:lnTo>
                <a:lnTo>
                  <a:pt x="8651" y="1327219"/>
                </a:lnTo>
                <a:lnTo>
                  <a:pt x="32245" y="1362214"/>
                </a:lnTo>
                <a:lnTo>
                  <a:pt x="67240" y="1385808"/>
                </a:lnTo>
                <a:lnTo>
                  <a:pt x="110096" y="1394459"/>
                </a:lnTo>
                <a:lnTo>
                  <a:pt x="10775823" y="1394459"/>
                </a:lnTo>
                <a:lnTo>
                  <a:pt x="10818691" y="1385808"/>
                </a:lnTo>
                <a:lnTo>
                  <a:pt x="10853689" y="1362214"/>
                </a:lnTo>
                <a:lnTo>
                  <a:pt x="10877282" y="1327219"/>
                </a:lnTo>
                <a:lnTo>
                  <a:pt x="10885932" y="1284363"/>
                </a:lnTo>
                <a:lnTo>
                  <a:pt x="10885932" y="110108"/>
                </a:lnTo>
                <a:lnTo>
                  <a:pt x="10877282" y="67240"/>
                </a:lnTo>
                <a:lnTo>
                  <a:pt x="10853689" y="32242"/>
                </a:lnTo>
                <a:lnTo>
                  <a:pt x="10818691" y="8649"/>
                </a:lnTo>
                <a:lnTo>
                  <a:pt x="10775823" y="0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4884" y="4963667"/>
            <a:ext cx="10885932" cy="13944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40258" y="4963515"/>
            <a:ext cx="1068705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Ciascuna Scuola potrà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definire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descrivere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i 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singoli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progetti/attività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come preferisce,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ma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dovrà classificarli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funzione delle  opzioni disponibili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;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è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infatti concesso alle 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scuole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di inserire 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un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terzo livello 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di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classificazione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.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Non vi sono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, </a:t>
            </a:r>
            <a:r>
              <a:rPr sz="1400" i="1" spc="-10" dirty="0">
                <a:solidFill>
                  <a:srgbClr val="001F5F"/>
                </a:solidFill>
                <a:latin typeface="Arial"/>
                <a:cs typeface="Arial"/>
              </a:rPr>
              <a:t>pertanto, 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cambiamenti rispetto </a:t>
            </a:r>
            <a:r>
              <a:rPr sz="1400" b="1" i="1" spc="-10" dirty="0">
                <a:solidFill>
                  <a:srgbClr val="001F5F"/>
                </a:solidFill>
                <a:latin typeface="Arial"/>
                <a:cs typeface="Arial"/>
              </a:rPr>
              <a:t>ai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precedenti schemi </a:t>
            </a:r>
            <a:r>
              <a:rPr sz="1400" i="1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400" i="1" spc="-5" dirty="0">
                <a:solidFill>
                  <a:srgbClr val="001F5F"/>
                </a:solidFill>
                <a:latin typeface="Arial"/>
                <a:cs typeface="Arial"/>
              </a:rPr>
              <a:t>relazione alla descrizione dei singoli progetti/attività,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ma </a:t>
            </a:r>
            <a:r>
              <a:rPr sz="1400" b="1" i="1" spc="-5" dirty="0">
                <a:solidFill>
                  <a:srgbClr val="001F5F"/>
                </a:solidFill>
                <a:latin typeface="Arial"/>
                <a:cs typeface="Arial"/>
              </a:rPr>
              <a:t>esclusivamente rispetto alla  classificazione degli</a:t>
            </a:r>
            <a:r>
              <a:rPr sz="1400" b="1" i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001F5F"/>
                </a:solidFill>
                <a:latin typeface="Arial"/>
                <a:cs typeface="Arial"/>
              </a:rPr>
              <a:t>stessi.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549895" y="1705355"/>
            <a:ext cx="3935095" cy="1266825"/>
          </a:xfrm>
          <a:custGeom>
            <a:avLst/>
            <a:gdLst/>
            <a:ahLst/>
            <a:cxnLst/>
            <a:rect l="l" t="t" r="r" b="b"/>
            <a:pathLst>
              <a:path w="3935095" h="1266825">
                <a:moveTo>
                  <a:pt x="0" y="1266444"/>
                </a:moveTo>
                <a:lnTo>
                  <a:pt x="3934967" y="1266444"/>
                </a:lnTo>
                <a:lnTo>
                  <a:pt x="3934967" y="0"/>
                </a:lnTo>
                <a:lnTo>
                  <a:pt x="0" y="0"/>
                </a:lnTo>
                <a:lnTo>
                  <a:pt x="0" y="1266444"/>
                </a:lnTo>
                <a:close/>
              </a:path>
            </a:pathLst>
          </a:custGeom>
          <a:ln w="3175">
            <a:solidFill>
              <a:srgbClr val="1F487C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549895" y="1683511"/>
            <a:ext cx="3930650" cy="1214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105" marR="254635" algn="just">
              <a:lnSpc>
                <a:spcPct val="130000"/>
              </a:lnSpc>
              <a:spcBef>
                <a:spcPts val="100"/>
              </a:spcBef>
            </a:pP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A titolo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esemplificativo,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un eventuale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progetto 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riguardante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l’</a:t>
            </a:r>
            <a:r>
              <a:rPr sz="1200" b="1" i="1" spc="-5" dirty="0">
                <a:solidFill>
                  <a:srgbClr val="001F5F"/>
                </a:solidFill>
                <a:latin typeface="Arial"/>
                <a:cs typeface="Arial"/>
              </a:rPr>
              <a:t>inclusione sociale e lotta </a:t>
            </a:r>
            <a:r>
              <a:rPr sz="1200" b="1" i="1" dirty="0">
                <a:solidFill>
                  <a:srgbClr val="001F5F"/>
                </a:solidFill>
                <a:latin typeface="Arial"/>
                <a:cs typeface="Arial"/>
              </a:rPr>
              <a:t>al disagio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,  </a:t>
            </a:r>
            <a:r>
              <a:rPr sz="1200" i="1" spc="-10" dirty="0">
                <a:solidFill>
                  <a:srgbClr val="001F5F"/>
                </a:solidFill>
                <a:latin typeface="Arial"/>
                <a:cs typeface="Arial"/>
              </a:rPr>
              <a:t>indipendentemente dalla </a:t>
            </a:r>
            <a:r>
              <a:rPr sz="1200" i="1" spc="-5" dirty="0">
                <a:solidFill>
                  <a:srgbClr val="001F5F"/>
                </a:solidFill>
                <a:latin typeface="Arial"/>
                <a:cs typeface="Arial"/>
              </a:rPr>
              <a:t>fonte di finanziamento,  potrà essere </a:t>
            </a:r>
            <a:r>
              <a:rPr sz="1200" b="1" i="1" spc="-5" dirty="0">
                <a:solidFill>
                  <a:srgbClr val="001F5F"/>
                </a:solidFill>
                <a:latin typeface="Arial"/>
                <a:cs typeface="Arial"/>
              </a:rPr>
              <a:t>classificato all’interno </a:t>
            </a:r>
            <a:r>
              <a:rPr sz="1200" b="1" i="1" dirty="0">
                <a:solidFill>
                  <a:srgbClr val="001F5F"/>
                </a:solidFill>
                <a:latin typeface="Arial"/>
                <a:cs typeface="Arial"/>
              </a:rPr>
              <a:t>dell’aggregato  </a:t>
            </a:r>
            <a:r>
              <a:rPr sz="1200" b="1" i="1" spc="-5" dirty="0">
                <a:solidFill>
                  <a:srgbClr val="001F5F"/>
                </a:solidFill>
                <a:latin typeface="Arial"/>
                <a:cs typeface="Arial"/>
              </a:rPr>
              <a:t>P02 </a:t>
            </a:r>
            <a:r>
              <a:rPr sz="1200" b="1" i="1" dirty="0">
                <a:solidFill>
                  <a:srgbClr val="001F5F"/>
                </a:solidFill>
                <a:latin typeface="Arial"/>
                <a:cs typeface="Arial"/>
              </a:rPr>
              <a:t>- </a:t>
            </a:r>
            <a:r>
              <a:rPr sz="1200" b="1" i="1" spc="-5" dirty="0">
                <a:solidFill>
                  <a:srgbClr val="001F5F"/>
                </a:solidFill>
                <a:latin typeface="Arial"/>
                <a:cs typeface="Arial"/>
              </a:rPr>
              <a:t>Progetti </a:t>
            </a:r>
            <a:r>
              <a:rPr sz="1200" b="1" i="1" dirty="0">
                <a:solidFill>
                  <a:srgbClr val="001F5F"/>
                </a:solidFill>
                <a:latin typeface="Arial"/>
                <a:cs typeface="Arial"/>
              </a:rPr>
              <a:t>in ambito </a:t>
            </a:r>
            <a:r>
              <a:rPr sz="1200" b="1" i="1" spc="-5" dirty="0">
                <a:solidFill>
                  <a:srgbClr val="001F5F"/>
                </a:solidFill>
                <a:latin typeface="Arial"/>
                <a:cs typeface="Arial"/>
              </a:rPr>
              <a:t>"Umanistico e</a:t>
            </a:r>
            <a:r>
              <a:rPr sz="1200" b="1" i="1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1F5F"/>
                </a:solidFill>
                <a:latin typeface="Arial"/>
                <a:cs typeface="Arial"/>
              </a:rPr>
              <a:t>sociale</a:t>
            </a:r>
            <a:r>
              <a:rPr sz="1200" i="1" dirty="0">
                <a:solidFill>
                  <a:srgbClr val="001F5F"/>
                </a:solidFill>
                <a:latin typeface="Arial"/>
                <a:cs typeface="Arial"/>
              </a:rPr>
              <a:t>"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09073" y="1715676"/>
            <a:ext cx="6776002" cy="12978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24904" y="1697354"/>
            <a:ext cx="566420" cy="514984"/>
          </a:xfrm>
          <a:custGeom>
            <a:avLst/>
            <a:gdLst/>
            <a:ahLst/>
            <a:cxnLst/>
            <a:rect l="l" t="t" r="r" b="b"/>
            <a:pathLst>
              <a:path w="566420" h="514985">
                <a:moveTo>
                  <a:pt x="142113" y="0"/>
                </a:moveTo>
                <a:lnTo>
                  <a:pt x="0" y="179959"/>
                </a:lnTo>
                <a:lnTo>
                  <a:pt x="423672" y="514731"/>
                </a:lnTo>
                <a:lnTo>
                  <a:pt x="565912" y="334772"/>
                </a:lnTo>
                <a:lnTo>
                  <a:pt x="1421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07454" y="1787651"/>
            <a:ext cx="389255" cy="327025"/>
          </a:xfrm>
          <a:custGeom>
            <a:avLst/>
            <a:gdLst/>
            <a:ahLst/>
            <a:cxnLst/>
            <a:rect l="l" t="t" r="r" b="b"/>
            <a:pathLst>
              <a:path w="389254" h="327025">
                <a:moveTo>
                  <a:pt x="355544" y="250823"/>
                </a:moveTo>
                <a:lnTo>
                  <a:pt x="319404" y="272414"/>
                </a:lnTo>
                <a:lnTo>
                  <a:pt x="314031" y="291973"/>
                </a:lnTo>
                <a:lnTo>
                  <a:pt x="314325" y="296672"/>
                </a:lnTo>
                <a:lnTo>
                  <a:pt x="344677" y="325500"/>
                </a:lnTo>
                <a:lnTo>
                  <a:pt x="350774" y="326517"/>
                </a:lnTo>
                <a:lnTo>
                  <a:pt x="356870" y="325627"/>
                </a:lnTo>
                <a:lnTo>
                  <a:pt x="362839" y="322961"/>
                </a:lnTo>
                <a:lnTo>
                  <a:pt x="368807" y="320167"/>
                </a:lnTo>
                <a:lnTo>
                  <a:pt x="371945" y="317626"/>
                </a:lnTo>
                <a:lnTo>
                  <a:pt x="345059" y="317626"/>
                </a:lnTo>
                <a:lnTo>
                  <a:pt x="338709" y="315975"/>
                </a:lnTo>
                <a:lnTo>
                  <a:pt x="332994" y="311403"/>
                </a:lnTo>
                <a:lnTo>
                  <a:pt x="327405" y="307086"/>
                </a:lnTo>
                <a:lnTo>
                  <a:pt x="324357" y="301371"/>
                </a:lnTo>
                <a:lnTo>
                  <a:pt x="323723" y="294386"/>
                </a:lnTo>
                <a:lnTo>
                  <a:pt x="323215" y="287527"/>
                </a:lnTo>
                <a:lnTo>
                  <a:pt x="325627" y="280670"/>
                </a:lnTo>
                <a:lnTo>
                  <a:pt x="331089" y="273685"/>
                </a:lnTo>
                <a:lnTo>
                  <a:pt x="337947" y="265049"/>
                </a:lnTo>
                <a:lnTo>
                  <a:pt x="344677" y="260476"/>
                </a:lnTo>
                <a:lnTo>
                  <a:pt x="358267" y="259207"/>
                </a:lnTo>
                <a:lnTo>
                  <a:pt x="375535" y="259207"/>
                </a:lnTo>
                <a:lnTo>
                  <a:pt x="374903" y="258699"/>
                </a:lnTo>
                <a:lnTo>
                  <a:pt x="368688" y="254597"/>
                </a:lnTo>
                <a:lnTo>
                  <a:pt x="362235" y="251983"/>
                </a:lnTo>
                <a:lnTo>
                  <a:pt x="355544" y="250823"/>
                </a:lnTo>
                <a:close/>
              </a:path>
              <a:path w="389254" h="327025">
                <a:moveTo>
                  <a:pt x="375535" y="259207"/>
                </a:moveTo>
                <a:lnTo>
                  <a:pt x="358267" y="259207"/>
                </a:lnTo>
                <a:lnTo>
                  <a:pt x="364363" y="260985"/>
                </a:lnTo>
                <a:lnTo>
                  <a:pt x="369697" y="265175"/>
                </a:lnTo>
                <a:lnTo>
                  <a:pt x="373506" y="268224"/>
                </a:lnTo>
                <a:lnTo>
                  <a:pt x="376174" y="271907"/>
                </a:lnTo>
                <a:lnTo>
                  <a:pt x="379222" y="280543"/>
                </a:lnTo>
                <a:lnTo>
                  <a:pt x="379349" y="284988"/>
                </a:lnTo>
                <a:lnTo>
                  <a:pt x="378205" y="289813"/>
                </a:lnTo>
                <a:lnTo>
                  <a:pt x="345059" y="317626"/>
                </a:lnTo>
                <a:lnTo>
                  <a:pt x="371945" y="317626"/>
                </a:lnTo>
                <a:lnTo>
                  <a:pt x="374142" y="315849"/>
                </a:lnTo>
                <a:lnTo>
                  <a:pt x="378714" y="310007"/>
                </a:lnTo>
                <a:lnTo>
                  <a:pt x="383286" y="304292"/>
                </a:lnTo>
                <a:lnTo>
                  <a:pt x="386206" y="298323"/>
                </a:lnTo>
                <a:lnTo>
                  <a:pt x="387476" y="291973"/>
                </a:lnTo>
                <a:lnTo>
                  <a:pt x="388759" y="286258"/>
                </a:lnTo>
                <a:lnTo>
                  <a:pt x="380111" y="262889"/>
                </a:lnTo>
                <a:lnTo>
                  <a:pt x="375535" y="259207"/>
                </a:lnTo>
                <a:close/>
              </a:path>
              <a:path w="389254" h="327025">
                <a:moveTo>
                  <a:pt x="327405" y="222885"/>
                </a:moveTo>
                <a:lnTo>
                  <a:pt x="282194" y="280288"/>
                </a:lnTo>
                <a:lnTo>
                  <a:pt x="289687" y="286258"/>
                </a:lnTo>
                <a:lnTo>
                  <a:pt x="335025" y="228853"/>
                </a:lnTo>
                <a:lnTo>
                  <a:pt x="327405" y="222885"/>
                </a:lnTo>
                <a:close/>
              </a:path>
              <a:path w="389254" h="327025">
                <a:moveTo>
                  <a:pt x="272288" y="179324"/>
                </a:moveTo>
                <a:lnTo>
                  <a:pt x="227075" y="236727"/>
                </a:lnTo>
                <a:lnTo>
                  <a:pt x="234696" y="242697"/>
                </a:lnTo>
                <a:lnTo>
                  <a:pt x="253111" y="219328"/>
                </a:lnTo>
                <a:lnTo>
                  <a:pt x="266927" y="219328"/>
                </a:lnTo>
                <a:lnTo>
                  <a:pt x="258445" y="212598"/>
                </a:lnTo>
                <a:lnTo>
                  <a:pt x="274574" y="192150"/>
                </a:lnTo>
                <a:lnTo>
                  <a:pt x="288535" y="192150"/>
                </a:lnTo>
                <a:lnTo>
                  <a:pt x="272288" y="179324"/>
                </a:lnTo>
                <a:close/>
              </a:path>
              <a:path w="389254" h="327025">
                <a:moveTo>
                  <a:pt x="266927" y="219328"/>
                </a:moveTo>
                <a:lnTo>
                  <a:pt x="253111" y="219328"/>
                </a:lnTo>
                <a:lnTo>
                  <a:pt x="267716" y="231012"/>
                </a:lnTo>
                <a:lnTo>
                  <a:pt x="275844" y="237362"/>
                </a:lnTo>
                <a:lnTo>
                  <a:pt x="282828" y="240157"/>
                </a:lnTo>
                <a:lnTo>
                  <a:pt x="288544" y="239268"/>
                </a:lnTo>
                <a:lnTo>
                  <a:pt x="294386" y="238251"/>
                </a:lnTo>
                <a:lnTo>
                  <a:pt x="299212" y="235458"/>
                </a:lnTo>
                <a:lnTo>
                  <a:pt x="303022" y="230505"/>
                </a:lnTo>
                <a:lnTo>
                  <a:pt x="303437" y="229997"/>
                </a:lnTo>
                <a:lnTo>
                  <a:pt x="282321" y="229997"/>
                </a:lnTo>
                <a:lnTo>
                  <a:pt x="278129" y="228219"/>
                </a:lnTo>
                <a:lnTo>
                  <a:pt x="266927" y="219328"/>
                </a:lnTo>
                <a:close/>
              </a:path>
              <a:path w="389254" h="327025">
                <a:moveTo>
                  <a:pt x="288535" y="192150"/>
                </a:moveTo>
                <a:lnTo>
                  <a:pt x="274574" y="192150"/>
                </a:lnTo>
                <a:lnTo>
                  <a:pt x="292735" y="206375"/>
                </a:lnTo>
                <a:lnTo>
                  <a:pt x="294894" y="208407"/>
                </a:lnTo>
                <a:lnTo>
                  <a:pt x="295910" y="209803"/>
                </a:lnTo>
                <a:lnTo>
                  <a:pt x="297434" y="211962"/>
                </a:lnTo>
                <a:lnTo>
                  <a:pt x="298196" y="214249"/>
                </a:lnTo>
                <a:lnTo>
                  <a:pt x="297942" y="219583"/>
                </a:lnTo>
                <a:lnTo>
                  <a:pt x="282321" y="229997"/>
                </a:lnTo>
                <a:lnTo>
                  <a:pt x="303437" y="229997"/>
                </a:lnTo>
                <a:lnTo>
                  <a:pt x="305307" y="227711"/>
                </a:lnTo>
                <a:lnTo>
                  <a:pt x="306704" y="224662"/>
                </a:lnTo>
                <a:lnTo>
                  <a:pt x="308228" y="218059"/>
                </a:lnTo>
                <a:lnTo>
                  <a:pt x="308101" y="215011"/>
                </a:lnTo>
                <a:lnTo>
                  <a:pt x="294004" y="196469"/>
                </a:lnTo>
                <a:lnTo>
                  <a:pt x="288535" y="192150"/>
                </a:lnTo>
                <a:close/>
              </a:path>
              <a:path w="389254" h="327025">
                <a:moveTo>
                  <a:pt x="258303" y="173989"/>
                </a:moveTo>
                <a:lnTo>
                  <a:pt x="246379" y="173989"/>
                </a:lnTo>
                <a:lnTo>
                  <a:pt x="208406" y="221996"/>
                </a:lnTo>
                <a:lnTo>
                  <a:pt x="215773" y="227837"/>
                </a:lnTo>
                <a:lnTo>
                  <a:pt x="258303" y="173989"/>
                </a:lnTo>
                <a:close/>
              </a:path>
              <a:path w="389254" h="327025">
                <a:moveTo>
                  <a:pt x="215923" y="141477"/>
                </a:moveTo>
                <a:lnTo>
                  <a:pt x="206882" y="141477"/>
                </a:lnTo>
                <a:lnTo>
                  <a:pt x="184912" y="203453"/>
                </a:lnTo>
                <a:lnTo>
                  <a:pt x="191770" y="208787"/>
                </a:lnTo>
                <a:lnTo>
                  <a:pt x="208312" y="198247"/>
                </a:lnTo>
                <a:lnTo>
                  <a:pt x="195325" y="198247"/>
                </a:lnTo>
                <a:lnTo>
                  <a:pt x="196215" y="195834"/>
                </a:lnTo>
                <a:lnTo>
                  <a:pt x="197533" y="192150"/>
                </a:lnTo>
                <a:lnTo>
                  <a:pt x="199263" y="187578"/>
                </a:lnTo>
                <a:lnTo>
                  <a:pt x="215923" y="141477"/>
                </a:lnTo>
                <a:close/>
              </a:path>
              <a:path w="389254" h="327025">
                <a:moveTo>
                  <a:pt x="250825" y="162433"/>
                </a:moveTo>
                <a:lnTo>
                  <a:pt x="205613" y="191388"/>
                </a:lnTo>
                <a:lnTo>
                  <a:pt x="201041" y="194437"/>
                </a:lnTo>
                <a:lnTo>
                  <a:pt x="197612" y="196596"/>
                </a:lnTo>
                <a:lnTo>
                  <a:pt x="195325" y="198247"/>
                </a:lnTo>
                <a:lnTo>
                  <a:pt x="208312" y="198247"/>
                </a:lnTo>
                <a:lnTo>
                  <a:pt x="246379" y="173989"/>
                </a:lnTo>
                <a:lnTo>
                  <a:pt x="258303" y="173989"/>
                </a:lnTo>
                <a:lnTo>
                  <a:pt x="261112" y="170434"/>
                </a:lnTo>
                <a:lnTo>
                  <a:pt x="250825" y="162433"/>
                </a:lnTo>
                <a:close/>
              </a:path>
              <a:path w="389254" h="327025">
                <a:moveTo>
                  <a:pt x="206375" y="127253"/>
                </a:moveTo>
                <a:lnTo>
                  <a:pt x="161036" y="184531"/>
                </a:lnTo>
                <a:lnTo>
                  <a:pt x="168401" y="190373"/>
                </a:lnTo>
                <a:lnTo>
                  <a:pt x="206882" y="141477"/>
                </a:lnTo>
                <a:lnTo>
                  <a:pt x="215923" y="141477"/>
                </a:lnTo>
                <a:lnTo>
                  <a:pt x="217804" y="136271"/>
                </a:lnTo>
                <a:lnTo>
                  <a:pt x="206375" y="127253"/>
                </a:lnTo>
                <a:close/>
              </a:path>
              <a:path w="389254" h="327025">
                <a:moveTo>
                  <a:pt x="152907" y="84962"/>
                </a:moveTo>
                <a:lnTo>
                  <a:pt x="107569" y="142367"/>
                </a:lnTo>
                <a:lnTo>
                  <a:pt x="150368" y="176149"/>
                </a:lnTo>
                <a:lnTo>
                  <a:pt x="155701" y="169418"/>
                </a:lnTo>
                <a:lnTo>
                  <a:pt x="120523" y="141605"/>
                </a:lnTo>
                <a:lnTo>
                  <a:pt x="136017" y="122047"/>
                </a:lnTo>
                <a:lnTo>
                  <a:pt x="149765" y="122047"/>
                </a:lnTo>
                <a:lnTo>
                  <a:pt x="141224" y="115315"/>
                </a:lnTo>
                <a:lnTo>
                  <a:pt x="155194" y="97789"/>
                </a:lnTo>
                <a:lnTo>
                  <a:pt x="169165" y="97789"/>
                </a:lnTo>
                <a:lnTo>
                  <a:pt x="152907" y="84962"/>
                </a:lnTo>
                <a:close/>
              </a:path>
              <a:path w="389254" h="327025">
                <a:moveTo>
                  <a:pt x="149765" y="122047"/>
                </a:moveTo>
                <a:lnTo>
                  <a:pt x="136017" y="122047"/>
                </a:lnTo>
                <a:lnTo>
                  <a:pt x="167640" y="147065"/>
                </a:lnTo>
                <a:lnTo>
                  <a:pt x="172974" y="140335"/>
                </a:lnTo>
                <a:lnTo>
                  <a:pt x="149765" y="122047"/>
                </a:lnTo>
                <a:close/>
              </a:path>
              <a:path w="389254" h="327025">
                <a:moveTo>
                  <a:pt x="65659" y="79248"/>
                </a:moveTo>
                <a:lnTo>
                  <a:pt x="62738" y="83185"/>
                </a:lnTo>
                <a:lnTo>
                  <a:pt x="61087" y="87375"/>
                </a:lnTo>
                <a:lnTo>
                  <a:pt x="60578" y="92075"/>
                </a:lnTo>
                <a:lnTo>
                  <a:pt x="60272" y="95758"/>
                </a:lnTo>
                <a:lnTo>
                  <a:pt x="60314" y="97155"/>
                </a:lnTo>
                <a:lnTo>
                  <a:pt x="92075" y="125602"/>
                </a:lnTo>
                <a:lnTo>
                  <a:pt x="96139" y="125475"/>
                </a:lnTo>
                <a:lnTo>
                  <a:pt x="100075" y="124078"/>
                </a:lnTo>
                <a:lnTo>
                  <a:pt x="104013" y="122809"/>
                </a:lnTo>
                <a:lnTo>
                  <a:pt x="107061" y="120650"/>
                </a:lnTo>
                <a:lnTo>
                  <a:pt x="109474" y="117601"/>
                </a:lnTo>
                <a:lnTo>
                  <a:pt x="110149" y="116712"/>
                </a:lnTo>
                <a:lnTo>
                  <a:pt x="93979" y="116712"/>
                </a:lnTo>
                <a:lnTo>
                  <a:pt x="91313" y="116586"/>
                </a:lnTo>
                <a:lnTo>
                  <a:pt x="88392" y="115697"/>
                </a:lnTo>
                <a:lnTo>
                  <a:pt x="85598" y="114808"/>
                </a:lnTo>
                <a:lnTo>
                  <a:pt x="82676" y="113157"/>
                </a:lnTo>
                <a:lnTo>
                  <a:pt x="79755" y="110871"/>
                </a:lnTo>
                <a:lnTo>
                  <a:pt x="76453" y="108331"/>
                </a:lnTo>
                <a:lnTo>
                  <a:pt x="74041" y="105410"/>
                </a:lnTo>
                <a:lnTo>
                  <a:pt x="72263" y="102235"/>
                </a:lnTo>
                <a:lnTo>
                  <a:pt x="70612" y="99060"/>
                </a:lnTo>
                <a:lnTo>
                  <a:pt x="69850" y="96012"/>
                </a:lnTo>
                <a:lnTo>
                  <a:pt x="70069" y="93599"/>
                </a:lnTo>
                <a:lnTo>
                  <a:pt x="70230" y="90424"/>
                </a:lnTo>
                <a:lnTo>
                  <a:pt x="71374" y="87375"/>
                </a:lnTo>
                <a:lnTo>
                  <a:pt x="73278" y="84327"/>
                </a:lnTo>
                <a:lnTo>
                  <a:pt x="65659" y="79248"/>
                </a:lnTo>
                <a:close/>
              </a:path>
              <a:path w="389254" h="327025">
                <a:moveTo>
                  <a:pt x="169165" y="97789"/>
                </a:moveTo>
                <a:lnTo>
                  <a:pt x="155194" y="97789"/>
                </a:lnTo>
                <a:lnTo>
                  <a:pt x="189102" y="124587"/>
                </a:lnTo>
                <a:lnTo>
                  <a:pt x="194437" y="117728"/>
                </a:lnTo>
                <a:lnTo>
                  <a:pt x="169165" y="97789"/>
                </a:lnTo>
                <a:close/>
              </a:path>
              <a:path w="389254" h="327025">
                <a:moveTo>
                  <a:pt x="103250" y="49530"/>
                </a:moveTo>
                <a:lnTo>
                  <a:pt x="99314" y="49530"/>
                </a:lnTo>
                <a:lnTo>
                  <a:pt x="95757" y="50673"/>
                </a:lnTo>
                <a:lnTo>
                  <a:pt x="92075" y="51943"/>
                </a:lnTo>
                <a:lnTo>
                  <a:pt x="89153" y="53975"/>
                </a:lnTo>
                <a:lnTo>
                  <a:pt x="86765" y="57023"/>
                </a:lnTo>
                <a:lnTo>
                  <a:pt x="84709" y="59562"/>
                </a:lnTo>
                <a:lnTo>
                  <a:pt x="83566" y="62484"/>
                </a:lnTo>
                <a:lnTo>
                  <a:pt x="83185" y="65659"/>
                </a:lnTo>
                <a:lnTo>
                  <a:pt x="83042" y="67437"/>
                </a:lnTo>
                <a:lnTo>
                  <a:pt x="82955" y="68961"/>
                </a:lnTo>
                <a:lnTo>
                  <a:pt x="83566" y="72136"/>
                </a:lnTo>
                <a:lnTo>
                  <a:pt x="97663" y="93599"/>
                </a:lnTo>
                <a:lnTo>
                  <a:pt x="100329" y="97155"/>
                </a:lnTo>
                <a:lnTo>
                  <a:pt x="102997" y="101853"/>
                </a:lnTo>
                <a:lnTo>
                  <a:pt x="103886" y="104267"/>
                </a:lnTo>
                <a:lnTo>
                  <a:pt x="103886" y="108585"/>
                </a:lnTo>
                <a:lnTo>
                  <a:pt x="103124" y="110617"/>
                </a:lnTo>
                <a:lnTo>
                  <a:pt x="100329" y="114173"/>
                </a:lnTo>
                <a:lnTo>
                  <a:pt x="98425" y="115443"/>
                </a:lnTo>
                <a:lnTo>
                  <a:pt x="96139" y="116077"/>
                </a:lnTo>
                <a:lnTo>
                  <a:pt x="93979" y="116712"/>
                </a:lnTo>
                <a:lnTo>
                  <a:pt x="110149" y="116712"/>
                </a:lnTo>
                <a:lnTo>
                  <a:pt x="111887" y="114426"/>
                </a:lnTo>
                <a:lnTo>
                  <a:pt x="113284" y="111125"/>
                </a:lnTo>
                <a:lnTo>
                  <a:pt x="113792" y="103886"/>
                </a:lnTo>
                <a:lnTo>
                  <a:pt x="112902" y="99949"/>
                </a:lnTo>
                <a:lnTo>
                  <a:pt x="110744" y="95758"/>
                </a:lnTo>
                <a:lnTo>
                  <a:pt x="109347" y="92963"/>
                </a:lnTo>
                <a:lnTo>
                  <a:pt x="106045" y="88392"/>
                </a:lnTo>
                <a:lnTo>
                  <a:pt x="100863" y="82042"/>
                </a:lnTo>
                <a:lnTo>
                  <a:pt x="95885" y="75819"/>
                </a:lnTo>
                <a:lnTo>
                  <a:pt x="93218" y="71500"/>
                </a:lnTo>
                <a:lnTo>
                  <a:pt x="92689" y="68834"/>
                </a:lnTo>
                <a:lnTo>
                  <a:pt x="92328" y="66548"/>
                </a:lnTo>
                <a:lnTo>
                  <a:pt x="92964" y="64262"/>
                </a:lnTo>
                <a:lnTo>
                  <a:pt x="96393" y="59817"/>
                </a:lnTo>
                <a:lnTo>
                  <a:pt x="99060" y="58547"/>
                </a:lnTo>
                <a:lnTo>
                  <a:pt x="121499" y="58547"/>
                </a:lnTo>
                <a:lnTo>
                  <a:pt x="119506" y="57023"/>
                </a:lnTo>
                <a:lnTo>
                  <a:pt x="115697" y="53975"/>
                </a:lnTo>
                <a:lnTo>
                  <a:pt x="111632" y="51815"/>
                </a:lnTo>
                <a:lnTo>
                  <a:pt x="103250" y="49530"/>
                </a:lnTo>
                <a:close/>
              </a:path>
              <a:path w="389254" h="327025">
                <a:moveTo>
                  <a:pt x="45339" y="0"/>
                </a:moveTo>
                <a:lnTo>
                  <a:pt x="0" y="57276"/>
                </a:lnTo>
                <a:lnTo>
                  <a:pt x="42799" y="91186"/>
                </a:lnTo>
                <a:lnTo>
                  <a:pt x="48132" y="84327"/>
                </a:lnTo>
                <a:lnTo>
                  <a:pt x="12953" y="56514"/>
                </a:lnTo>
                <a:lnTo>
                  <a:pt x="28321" y="37084"/>
                </a:lnTo>
                <a:lnTo>
                  <a:pt x="42196" y="37084"/>
                </a:lnTo>
                <a:lnTo>
                  <a:pt x="33654" y="30352"/>
                </a:lnTo>
                <a:lnTo>
                  <a:pt x="47498" y="12700"/>
                </a:lnTo>
                <a:lnTo>
                  <a:pt x="61386" y="12700"/>
                </a:lnTo>
                <a:lnTo>
                  <a:pt x="45339" y="0"/>
                </a:lnTo>
                <a:close/>
              </a:path>
              <a:path w="389254" h="327025">
                <a:moveTo>
                  <a:pt x="121499" y="58547"/>
                </a:moveTo>
                <a:lnTo>
                  <a:pt x="105918" y="58547"/>
                </a:lnTo>
                <a:lnTo>
                  <a:pt x="109981" y="60325"/>
                </a:lnTo>
                <a:lnTo>
                  <a:pt x="114553" y="64008"/>
                </a:lnTo>
                <a:lnTo>
                  <a:pt x="118999" y="67437"/>
                </a:lnTo>
                <a:lnTo>
                  <a:pt x="121539" y="70993"/>
                </a:lnTo>
                <a:lnTo>
                  <a:pt x="122300" y="74675"/>
                </a:lnTo>
                <a:lnTo>
                  <a:pt x="123190" y="78232"/>
                </a:lnTo>
                <a:lnTo>
                  <a:pt x="122300" y="82042"/>
                </a:lnTo>
                <a:lnTo>
                  <a:pt x="119888" y="85978"/>
                </a:lnTo>
                <a:lnTo>
                  <a:pt x="127507" y="91186"/>
                </a:lnTo>
                <a:lnTo>
                  <a:pt x="130048" y="87757"/>
                </a:lnTo>
                <a:lnTo>
                  <a:pt x="131445" y="83947"/>
                </a:lnTo>
                <a:lnTo>
                  <a:pt x="132206" y="75946"/>
                </a:lnTo>
                <a:lnTo>
                  <a:pt x="131318" y="71882"/>
                </a:lnTo>
                <a:lnTo>
                  <a:pt x="127000" y="64008"/>
                </a:lnTo>
                <a:lnTo>
                  <a:pt x="123825" y="60325"/>
                </a:lnTo>
                <a:lnTo>
                  <a:pt x="121499" y="58547"/>
                </a:lnTo>
                <a:close/>
              </a:path>
              <a:path w="389254" h="327025">
                <a:moveTo>
                  <a:pt x="42196" y="37084"/>
                </a:moveTo>
                <a:lnTo>
                  <a:pt x="28321" y="37084"/>
                </a:lnTo>
                <a:lnTo>
                  <a:pt x="60071" y="62102"/>
                </a:lnTo>
                <a:lnTo>
                  <a:pt x="65404" y="55372"/>
                </a:lnTo>
                <a:lnTo>
                  <a:pt x="42196" y="37084"/>
                </a:lnTo>
                <a:close/>
              </a:path>
              <a:path w="389254" h="327025">
                <a:moveTo>
                  <a:pt x="61386" y="12700"/>
                </a:moveTo>
                <a:lnTo>
                  <a:pt x="47498" y="12700"/>
                </a:lnTo>
                <a:lnTo>
                  <a:pt x="81406" y="39497"/>
                </a:lnTo>
                <a:lnTo>
                  <a:pt x="86741" y="32765"/>
                </a:lnTo>
                <a:lnTo>
                  <a:pt x="61386" y="127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84948" y="2289555"/>
            <a:ext cx="451484" cy="76200"/>
          </a:xfrm>
          <a:custGeom>
            <a:avLst/>
            <a:gdLst/>
            <a:ahLst/>
            <a:cxnLst/>
            <a:rect l="l" t="t" r="r" b="b"/>
            <a:pathLst>
              <a:path w="451484" h="76200">
                <a:moveTo>
                  <a:pt x="440917" y="31369"/>
                </a:moveTo>
                <a:lnTo>
                  <a:pt x="387350" y="31369"/>
                </a:lnTo>
                <a:lnTo>
                  <a:pt x="387603" y="44069"/>
                </a:lnTo>
                <a:lnTo>
                  <a:pt x="374945" y="44401"/>
                </a:lnTo>
                <a:lnTo>
                  <a:pt x="375793" y="76200"/>
                </a:lnTo>
                <a:lnTo>
                  <a:pt x="450976" y="36068"/>
                </a:lnTo>
                <a:lnTo>
                  <a:pt x="440917" y="31369"/>
                </a:lnTo>
                <a:close/>
              </a:path>
              <a:path w="451484" h="76200">
                <a:moveTo>
                  <a:pt x="374606" y="31703"/>
                </a:moveTo>
                <a:lnTo>
                  <a:pt x="0" y="41529"/>
                </a:lnTo>
                <a:lnTo>
                  <a:pt x="253" y="54229"/>
                </a:lnTo>
                <a:lnTo>
                  <a:pt x="374945" y="44401"/>
                </a:lnTo>
                <a:lnTo>
                  <a:pt x="374606" y="31703"/>
                </a:lnTo>
                <a:close/>
              </a:path>
              <a:path w="451484" h="76200">
                <a:moveTo>
                  <a:pt x="387350" y="31369"/>
                </a:moveTo>
                <a:lnTo>
                  <a:pt x="374606" y="31703"/>
                </a:lnTo>
                <a:lnTo>
                  <a:pt x="374945" y="44401"/>
                </a:lnTo>
                <a:lnTo>
                  <a:pt x="387603" y="44069"/>
                </a:lnTo>
                <a:lnTo>
                  <a:pt x="387350" y="31369"/>
                </a:lnTo>
                <a:close/>
              </a:path>
              <a:path w="451484" h="76200">
                <a:moveTo>
                  <a:pt x="373760" y="0"/>
                </a:moveTo>
                <a:lnTo>
                  <a:pt x="374606" y="31703"/>
                </a:lnTo>
                <a:lnTo>
                  <a:pt x="387350" y="31369"/>
                </a:lnTo>
                <a:lnTo>
                  <a:pt x="440917" y="31369"/>
                </a:lnTo>
                <a:lnTo>
                  <a:pt x="373760" y="0"/>
                </a:lnTo>
                <a:close/>
              </a:path>
            </a:pathLst>
          </a:custGeom>
          <a:solidFill>
            <a:srgbClr val="F8A3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ts val="1425"/>
              </a:lnSpc>
            </a:pPr>
            <a:fld id="{81D60167-4931-47E6-BA6A-407CBD079E47}" type="slidenum">
              <a:rPr spc="-5" dirty="0"/>
              <a:t>96</a:t>
            </a:fld>
            <a:endParaRPr spc="-5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575" y="31242"/>
            <a:ext cx="2786380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Strumenti</a:t>
            </a:r>
            <a:r>
              <a:rPr spc="-45" dirty="0"/>
              <a:t> </a:t>
            </a:r>
            <a:r>
              <a:rPr dirty="0"/>
              <a:t>contabili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Il Piano delle destinazioni</a:t>
            </a:r>
            <a:r>
              <a:rPr sz="1600" b="0" spc="-30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(4/6)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ts val="1425"/>
              </a:lnSpc>
            </a:pPr>
            <a:fld id="{81D60167-4931-47E6-BA6A-407CBD079E47}" type="slidenum">
              <a:rPr spc="-5" dirty="0"/>
              <a:t>97</a:t>
            </a:fld>
            <a:endParaRPr spc="-5" dirty="0"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22250" y="758316"/>
          <a:ext cx="10999470" cy="53460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0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31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7715">
                <a:tc>
                  <a:txBody>
                    <a:bodyPr/>
                    <a:lstStyle/>
                    <a:p>
                      <a:pPr marL="196215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sz="1400" b="1" spc="-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Tipologia</a:t>
                      </a:r>
                      <a:r>
                        <a:rPr sz="1400" b="1" spc="-1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di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1549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destinazione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58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419734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sz="1400" b="1" spc="-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Categoria</a:t>
                      </a:r>
                      <a:r>
                        <a:rPr sz="1400" b="1" spc="-15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di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3892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destinazione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58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400" b="1" spc="-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Descrizione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361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5115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400" b="1" u="sng" spc="-75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Trebuchet MS"/>
                          <a:cs typeface="Trebuchet MS"/>
                        </a:rPr>
                        <a:t>Attività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00660" marR="182245" indent="1270" algn="ctr">
                        <a:lnSpc>
                          <a:spcPct val="100000"/>
                        </a:lnSpc>
                      </a:pPr>
                      <a:r>
                        <a:rPr sz="1400" b="1" i="1" spc="-9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Funzionamento  </a:t>
                      </a:r>
                      <a:r>
                        <a:rPr sz="1400" b="1" i="1" spc="-8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generale </a:t>
                      </a:r>
                      <a:r>
                        <a:rPr sz="1400" b="1" i="1" spc="-8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400" b="1" i="1" spc="-26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i="1" spc="-9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decoro  della</a:t>
                      </a:r>
                      <a:r>
                        <a:rPr sz="1400" b="1" i="1" spc="-12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i="1" spc="-8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Scuola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2438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spc="-13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Spese </a:t>
                      </a:r>
                      <a:r>
                        <a:rPr sz="1400" spc="-3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relative </a:t>
                      </a:r>
                      <a:r>
                        <a:rPr sz="1400" spc="-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al </a:t>
                      </a:r>
                      <a:r>
                        <a:rPr sz="1400" spc="-4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funzionamento </a:t>
                      </a:r>
                      <a:r>
                        <a:rPr sz="1400" spc="-7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generale </a:t>
                      </a:r>
                      <a:r>
                        <a:rPr sz="1400" spc="-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dell’Istituzione </a:t>
                      </a:r>
                      <a:r>
                        <a:rPr sz="1400" spc="-7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scolastica; </a:t>
                      </a:r>
                      <a:r>
                        <a:rPr sz="1400" spc="-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1400" spc="-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tale </a:t>
                      </a:r>
                      <a:r>
                        <a:rPr sz="1400" spc="-7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aggregato </a:t>
                      </a:r>
                      <a:r>
                        <a:rPr sz="1400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rientrano </a:t>
                      </a:r>
                      <a:r>
                        <a:rPr sz="1400" spc="-3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le </a:t>
                      </a:r>
                      <a:r>
                        <a:rPr sz="1400" spc="-1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spese  </a:t>
                      </a:r>
                      <a:r>
                        <a:rPr sz="1400" spc="-8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relative alla </a:t>
                      </a:r>
                      <a:r>
                        <a:rPr sz="1400" spc="-7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riqualificazione, </a:t>
                      </a:r>
                      <a:r>
                        <a:rPr sz="1400" spc="-6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manutenzione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e </a:t>
                      </a:r>
                      <a:r>
                        <a:rPr sz="1400" spc="-6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decoro </a:t>
                      </a:r>
                      <a:r>
                        <a:rPr sz="1400" spc="-7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degli </a:t>
                      </a:r>
                      <a:r>
                        <a:rPr sz="1400" spc="-8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edifici scolastici, </a:t>
                      </a:r>
                      <a:r>
                        <a:rPr sz="1400" spc="-6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compresi </a:t>
                      </a:r>
                      <a:r>
                        <a:rPr sz="1400" spc="-8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i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servizi di </a:t>
                      </a:r>
                      <a:r>
                        <a:rPr sz="1400" spc="-8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pulizia, 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nonché </a:t>
                      </a:r>
                      <a:r>
                        <a:rPr sz="1400" spc="-3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le </a:t>
                      </a:r>
                      <a:r>
                        <a:rPr sz="1400" spc="-10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spese </a:t>
                      </a:r>
                      <a:r>
                        <a:rPr sz="1400" spc="-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“comuni” </a:t>
                      </a:r>
                      <a:r>
                        <a:rPr sz="1400" spc="-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non </a:t>
                      </a:r>
                      <a:r>
                        <a:rPr sz="1400" spc="-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direttamente </a:t>
                      </a:r>
                      <a:r>
                        <a:rPr sz="1400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imputabili </a:t>
                      </a:r>
                      <a:r>
                        <a:rPr sz="1400" spc="-4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alle </a:t>
                      </a:r>
                      <a:r>
                        <a:rPr sz="1400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altre </a:t>
                      </a:r>
                      <a:r>
                        <a:rPr sz="1400" spc="-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destinazioni </a:t>
                      </a:r>
                      <a:r>
                        <a:rPr sz="1400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di</a:t>
                      </a:r>
                      <a:r>
                        <a:rPr sz="1400" spc="-24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spesa, </a:t>
                      </a:r>
                      <a:r>
                        <a:rPr sz="1400" spc="-4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indipendentemente  </a:t>
                      </a:r>
                      <a:r>
                        <a:rPr sz="1400" spc="-7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dalla </a:t>
                      </a:r>
                      <a:r>
                        <a:rPr sz="1400" spc="-7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fonte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di finanziamento</a:t>
                      </a:r>
                      <a:r>
                        <a:rPr sz="1400" spc="-22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9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utilizzata.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400" spc="-1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Tra </a:t>
                      </a:r>
                      <a:r>
                        <a:rPr sz="1400" spc="-3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le </a:t>
                      </a:r>
                      <a:r>
                        <a:rPr sz="1400" spc="-1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spese </a:t>
                      </a:r>
                      <a:r>
                        <a:rPr sz="1400" spc="-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“comuni” </a:t>
                      </a:r>
                      <a:r>
                        <a:rPr sz="1400" spc="-7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possono </a:t>
                      </a:r>
                      <a:r>
                        <a:rPr sz="1400" spc="-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rientrare, </a:t>
                      </a:r>
                      <a:r>
                        <a:rPr sz="1400" spc="-1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1400" spc="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titolo </a:t>
                      </a:r>
                      <a:r>
                        <a:rPr sz="1400" spc="-4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esemplificativo, </a:t>
                      </a:r>
                      <a:r>
                        <a:rPr sz="1400" spc="-7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(sempre </a:t>
                      </a:r>
                      <a:r>
                        <a:rPr sz="1400" spc="-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qualora </a:t>
                      </a:r>
                      <a:r>
                        <a:rPr sz="1400" spc="-4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non </a:t>
                      </a:r>
                      <a:r>
                        <a:rPr sz="1400" spc="-8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fosse</a:t>
                      </a:r>
                      <a:r>
                        <a:rPr sz="1400" spc="-27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6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possibile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400" spc="-6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individuare </a:t>
                      </a:r>
                      <a:r>
                        <a:rPr sz="1400" spc="-5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una </a:t>
                      </a:r>
                      <a:r>
                        <a:rPr sz="1400" spc="-8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specifica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destinazione) </a:t>
                      </a:r>
                      <a:r>
                        <a:rPr sz="1400" spc="-8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le</a:t>
                      </a:r>
                      <a:r>
                        <a:rPr sz="1400" spc="-24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spese: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270510" indent="-17272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271145" algn="l"/>
                        </a:tabLst>
                      </a:pPr>
                      <a:r>
                        <a:rPr sz="1400" spc="-3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relative</a:t>
                      </a:r>
                      <a:r>
                        <a:rPr sz="1400" spc="-6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all’acquisto</a:t>
                      </a:r>
                      <a:r>
                        <a:rPr sz="1400" spc="-7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di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beni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di</a:t>
                      </a:r>
                      <a:r>
                        <a:rPr sz="1400" spc="-6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investimento</a:t>
                      </a:r>
                      <a:r>
                        <a:rPr sz="1400" spc="-5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8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(es.</a:t>
                      </a:r>
                      <a:r>
                        <a:rPr sz="1400" spc="-8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software,</a:t>
                      </a:r>
                      <a:r>
                        <a:rPr sz="1400" spc="-8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hardware,</a:t>
                      </a:r>
                      <a:r>
                        <a:rPr sz="1400" spc="-7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periferiche,</a:t>
                      </a:r>
                      <a:r>
                        <a:rPr sz="1400" spc="-7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ecc.);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70510" indent="-1727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71145" algn="l"/>
                        </a:tabLst>
                      </a:pPr>
                      <a:r>
                        <a:rPr sz="1400" spc="-6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per</a:t>
                      </a:r>
                      <a:r>
                        <a:rPr sz="1400" spc="-114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beni</a:t>
                      </a:r>
                      <a:r>
                        <a:rPr sz="1400" spc="-8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7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destinati</a:t>
                      </a:r>
                      <a:r>
                        <a:rPr sz="1400" spc="-8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8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al</a:t>
                      </a:r>
                      <a:r>
                        <a:rPr sz="1400" spc="-10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funzionamento</a:t>
                      </a:r>
                      <a:r>
                        <a:rPr sz="1400" spc="-10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7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generale</a:t>
                      </a:r>
                      <a:r>
                        <a:rPr sz="1400" spc="-9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(es.</a:t>
                      </a:r>
                      <a:r>
                        <a:rPr sz="1400" spc="-12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8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medicinali,</a:t>
                      </a:r>
                      <a:r>
                        <a:rPr sz="1400" spc="-8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8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kit</a:t>
                      </a:r>
                      <a:r>
                        <a:rPr sz="1400" spc="-10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di</a:t>
                      </a:r>
                      <a:r>
                        <a:rPr sz="1400" spc="-10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primo</a:t>
                      </a:r>
                      <a:r>
                        <a:rPr sz="1400" spc="-12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soccorso,</a:t>
                      </a:r>
                      <a:r>
                        <a:rPr sz="1400" spc="-13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14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ecc.);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270510" indent="-1727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71145" algn="l"/>
                        </a:tabLst>
                      </a:pPr>
                      <a:r>
                        <a:rPr sz="1400" spc="-7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inerenti</a:t>
                      </a:r>
                      <a:r>
                        <a:rPr sz="1400" spc="-9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ad</a:t>
                      </a:r>
                      <a:r>
                        <a:rPr sz="1400" spc="-10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8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utenze</a:t>
                      </a:r>
                      <a:r>
                        <a:rPr sz="1400" spc="-9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400" spc="-10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canoni</a:t>
                      </a:r>
                      <a:r>
                        <a:rPr sz="1400" spc="-114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9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(es.</a:t>
                      </a:r>
                      <a:r>
                        <a:rPr sz="1400" spc="-10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8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reti</a:t>
                      </a:r>
                      <a:r>
                        <a:rPr sz="1400" spc="-9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di</a:t>
                      </a:r>
                      <a:r>
                        <a:rPr sz="1400" spc="-10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trasmissione,</a:t>
                      </a:r>
                      <a:r>
                        <a:rPr sz="1400" spc="-12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energia</a:t>
                      </a:r>
                      <a:r>
                        <a:rPr sz="1400" spc="-8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9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elettrica,</a:t>
                      </a:r>
                      <a:r>
                        <a:rPr sz="1400" spc="-8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8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acqua,</a:t>
                      </a:r>
                      <a:r>
                        <a:rPr sz="1400" spc="-10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8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gas,</a:t>
                      </a:r>
                      <a:r>
                        <a:rPr sz="1400" spc="-10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14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ecc.);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270510" marR="82550" indent="-1727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71145" algn="l"/>
                        </a:tabLst>
                      </a:pPr>
                      <a:r>
                        <a:rPr sz="1400" spc="-8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relative</a:t>
                      </a:r>
                      <a:r>
                        <a:rPr sz="1400" spc="-8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400" spc="-11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servizi</a:t>
                      </a:r>
                      <a:r>
                        <a:rPr sz="1400" spc="-10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400" spc="-11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prestazioni</a:t>
                      </a:r>
                      <a:r>
                        <a:rPr sz="1400" spc="-10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7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specialistiche,</a:t>
                      </a:r>
                      <a:r>
                        <a:rPr sz="1400" spc="-9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8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quali, </a:t>
                      </a:r>
                      <a:r>
                        <a:rPr sz="1400" spc="-5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ad</a:t>
                      </a:r>
                      <a:r>
                        <a:rPr sz="1400" spc="-10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7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esempio,</a:t>
                      </a:r>
                      <a:r>
                        <a:rPr sz="1400" spc="-11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8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le</a:t>
                      </a:r>
                      <a:r>
                        <a:rPr sz="1400" spc="-10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4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somme</a:t>
                      </a:r>
                      <a:r>
                        <a:rPr sz="1400" spc="-114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da</a:t>
                      </a:r>
                      <a:r>
                        <a:rPr sz="1400" spc="-11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corrispondere</a:t>
                      </a:r>
                      <a:r>
                        <a:rPr sz="1400" spc="-10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8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al</a:t>
                      </a:r>
                      <a:r>
                        <a:rPr sz="1400" spc="-10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responsabile  </a:t>
                      </a:r>
                      <a:r>
                        <a:rPr sz="1400" spc="-7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del </a:t>
                      </a:r>
                      <a:r>
                        <a:rPr sz="1400" spc="-6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servizio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prevenzione e protezione </a:t>
                      </a:r>
                      <a:r>
                        <a:rPr sz="1400" spc="-8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(RSPP), </a:t>
                      </a:r>
                      <a:r>
                        <a:rPr sz="1400" spc="-5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nonché </a:t>
                      </a:r>
                      <a:r>
                        <a:rPr sz="1400" spc="-8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al </a:t>
                      </a:r>
                      <a:r>
                        <a:rPr sz="1400" spc="-5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responsabile </a:t>
                      </a:r>
                      <a:r>
                        <a:rPr sz="1400" spc="-7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della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protezione dei </a:t>
                      </a:r>
                      <a:r>
                        <a:rPr sz="1400" spc="-7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dati </a:t>
                      </a:r>
                      <a:r>
                        <a:rPr sz="1400" spc="-5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personali  </a:t>
                      </a:r>
                      <a:r>
                        <a:rPr sz="1400" spc="-8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(RPD).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97790" marR="271145">
                        <a:lnSpc>
                          <a:spcPct val="100000"/>
                        </a:lnSpc>
                      </a:pPr>
                      <a:r>
                        <a:rPr sz="1400" spc="-6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Si </a:t>
                      </a:r>
                      <a:r>
                        <a:rPr sz="1400" spc="-8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specifica </a:t>
                      </a:r>
                      <a:r>
                        <a:rPr sz="1400" spc="-7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che </a:t>
                      </a:r>
                      <a:r>
                        <a:rPr sz="1400" spc="-5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in </a:t>
                      </a:r>
                      <a:r>
                        <a:rPr sz="1400" spc="-8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tale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aggregato </a:t>
                      </a:r>
                      <a:r>
                        <a:rPr sz="1400" spc="-10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va, </a:t>
                      </a:r>
                      <a:r>
                        <a:rPr sz="1400" spc="-5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in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fase di programmazione, </a:t>
                      </a:r>
                      <a:r>
                        <a:rPr sz="1400" spc="-7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imputata </a:t>
                      </a:r>
                      <a:r>
                        <a:rPr sz="1400" spc="-8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la </a:t>
                      </a:r>
                      <a:r>
                        <a:rPr sz="1400" spc="-4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somma </a:t>
                      </a:r>
                      <a:r>
                        <a:rPr sz="1400" spc="-8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relativa al </a:t>
                      </a:r>
                      <a:r>
                        <a:rPr sz="1400" spc="-5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Fondo  </a:t>
                      </a:r>
                      <a:r>
                        <a:rPr sz="1400" spc="-6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economale</a:t>
                      </a:r>
                      <a:r>
                        <a:rPr sz="1400" spc="-114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per</a:t>
                      </a:r>
                      <a:r>
                        <a:rPr sz="1400" spc="-9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8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le</a:t>
                      </a:r>
                      <a:r>
                        <a:rPr sz="1400" spc="-11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minute</a:t>
                      </a:r>
                      <a:r>
                        <a:rPr sz="1400" spc="-10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spese;</a:t>
                      </a:r>
                      <a:r>
                        <a:rPr sz="1400" spc="-9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8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tale</a:t>
                      </a:r>
                      <a:r>
                        <a:rPr sz="1400" spc="-11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somma,</a:t>
                      </a:r>
                      <a:r>
                        <a:rPr sz="1400" spc="-10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una</a:t>
                      </a:r>
                      <a:r>
                        <a:rPr sz="1400" spc="-10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7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volta</a:t>
                      </a:r>
                      <a:r>
                        <a:rPr sz="1400" spc="-11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9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utilizzata,</a:t>
                      </a:r>
                      <a:r>
                        <a:rPr sz="1400" spc="-9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potrà</a:t>
                      </a:r>
                      <a:r>
                        <a:rPr sz="1400" spc="-11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7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invece</a:t>
                      </a:r>
                      <a:r>
                        <a:rPr sz="1400" spc="-10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essere</a:t>
                      </a:r>
                      <a:r>
                        <a:rPr sz="1400" spc="-10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7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imputata</a:t>
                      </a:r>
                      <a:r>
                        <a:rPr sz="1400" spc="-9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400" spc="-10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funzione  </a:t>
                      </a:r>
                      <a:r>
                        <a:rPr sz="1400" spc="-7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delle </a:t>
                      </a:r>
                      <a:r>
                        <a:rPr sz="1400" spc="-5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singole </a:t>
                      </a:r>
                      <a:r>
                        <a:rPr sz="1400" spc="-7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finalità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di </a:t>
                      </a:r>
                      <a:r>
                        <a:rPr sz="1400" spc="-8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utilizzo </a:t>
                      </a:r>
                      <a:r>
                        <a:rPr sz="1400" spc="-7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della</a:t>
                      </a:r>
                      <a:r>
                        <a:rPr sz="1400" spc="-26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stessa.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07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293370" marR="269240" indent="-5080">
                        <a:lnSpc>
                          <a:spcPct val="100000"/>
                        </a:lnSpc>
                      </a:pPr>
                      <a:r>
                        <a:rPr sz="1400" b="1" i="1" spc="-1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1400" b="1" i="1" spc="-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u</a:t>
                      </a:r>
                      <a:r>
                        <a:rPr sz="1400" b="1" i="1" spc="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nz</a:t>
                      </a:r>
                      <a:r>
                        <a:rPr sz="1400" b="1" i="1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400" b="1" i="1" spc="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400" b="1" i="1" spc="-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400" b="1" i="1" spc="-1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400" b="1" i="1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m</a:t>
                      </a:r>
                      <a:r>
                        <a:rPr sz="1400" b="1" i="1" spc="-1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en</a:t>
                      </a:r>
                      <a:r>
                        <a:rPr sz="1400" b="1" i="1" spc="-2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400" b="1" i="1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o  ammi</a:t>
                      </a:r>
                      <a:r>
                        <a:rPr sz="1400" b="1" i="1" spc="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400" b="1" i="1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400" b="1" i="1" spc="-1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400" b="1" i="1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400" b="1" i="1" spc="-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ra</a:t>
                      </a:r>
                      <a:r>
                        <a:rPr sz="1400" b="1" i="1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ti</a:t>
                      </a:r>
                      <a:r>
                        <a:rPr sz="1400" b="1" i="1" spc="-1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r>
                        <a:rPr sz="1400" b="1" i="1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4445" marB="0"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76835" algn="just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400" spc="-5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Spese </a:t>
                      </a:r>
                      <a:r>
                        <a:rPr sz="1400" spc="-7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relative </a:t>
                      </a:r>
                      <a:r>
                        <a:rPr sz="1400" spc="-8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al </a:t>
                      </a:r>
                      <a:r>
                        <a:rPr sz="1400" spc="-6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funzionamento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amministrativo </a:t>
                      </a:r>
                      <a:r>
                        <a:rPr sz="1400" spc="-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dell’Istituzione </a:t>
                      </a:r>
                      <a:r>
                        <a:rPr sz="1400" spc="-7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scolastica; </a:t>
                      </a:r>
                      <a:r>
                        <a:rPr sz="1400" spc="-5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in </a:t>
                      </a:r>
                      <a:r>
                        <a:rPr sz="1400" spc="-8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tale </a:t>
                      </a:r>
                      <a:r>
                        <a:rPr sz="1400" spc="-6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aggregato </a:t>
                      </a:r>
                      <a:r>
                        <a:rPr sz="1400" spc="-2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possono  </a:t>
                      </a:r>
                      <a:r>
                        <a:rPr sz="1400" spc="-7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rientrare </a:t>
                      </a:r>
                      <a:r>
                        <a:rPr sz="1400" spc="-7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le </a:t>
                      </a:r>
                      <a:r>
                        <a:rPr sz="1400" spc="-4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spese </a:t>
                      </a:r>
                      <a:r>
                        <a:rPr sz="1400" spc="-8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relative alle </a:t>
                      </a:r>
                      <a:r>
                        <a:rPr sz="1400" spc="-7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specifiche </a:t>
                      </a:r>
                      <a:r>
                        <a:rPr sz="1400" spc="-8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attività </a:t>
                      </a:r>
                      <a:r>
                        <a:rPr sz="1400" spc="-7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della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segreteria </a:t>
                      </a:r>
                      <a:r>
                        <a:rPr sz="1400" spc="-8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scolastica, le </a:t>
                      </a:r>
                      <a:r>
                        <a:rPr sz="1400" spc="-4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spese </a:t>
                      </a:r>
                      <a:r>
                        <a:rPr sz="1400" spc="-7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postali, </a:t>
                      </a:r>
                      <a:r>
                        <a:rPr sz="1400" spc="-6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per </a:t>
                      </a:r>
                      <a:r>
                        <a:rPr sz="1400" spc="-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l’acquisto </a:t>
                      </a:r>
                      <a:r>
                        <a:rPr sz="1400" spc="-7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di  </a:t>
                      </a:r>
                      <a:r>
                        <a:rPr sz="1400" spc="-8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carte </a:t>
                      </a:r>
                      <a:r>
                        <a:rPr sz="1400" spc="-8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valori, </a:t>
                      </a:r>
                      <a:r>
                        <a:rPr sz="1400" spc="-7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bollati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e registrazione </a:t>
                      </a:r>
                      <a:r>
                        <a:rPr sz="1400" spc="-9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contratti, </a:t>
                      </a:r>
                      <a:r>
                        <a:rPr sz="1400" spc="-8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le </a:t>
                      </a:r>
                      <a:r>
                        <a:rPr sz="1400" spc="-4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spese </a:t>
                      </a:r>
                      <a:r>
                        <a:rPr sz="1400" spc="-7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relative ai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servizi di </a:t>
                      </a:r>
                      <a:r>
                        <a:rPr sz="1400" spc="-7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cassa. </a:t>
                      </a:r>
                      <a:r>
                        <a:rPr sz="1400" spc="-4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In </a:t>
                      </a:r>
                      <a:r>
                        <a:rPr sz="1400" spc="-8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tale </a:t>
                      </a:r>
                      <a:r>
                        <a:rPr sz="1400" spc="-6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aggregato </a:t>
                      </a:r>
                      <a:r>
                        <a:rPr sz="1400" spc="-8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va  </a:t>
                      </a:r>
                      <a:r>
                        <a:rPr sz="1400" spc="-5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ricompreso</a:t>
                      </a:r>
                      <a:r>
                        <a:rPr sz="1400" spc="-12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7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altresì</a:t>
                      </a:r>
                      <a:r>
                        <a:rPr sz="1400" spc="-10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8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il</a:t>
                      </a:r>
                      <a:r>
                        <a:rPr sz="1400" spc="-10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compenso</a:t>
                      </a:r>
                      <a:r>
                        <a:rPr sz="1400" spc="-114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da</a:t>
                      </a:r>
                      <a:r>
                        <a:rPr sz="1400" spc="-10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corrispondere</a:t>
                      </a:r>
                      <a:r>
                        <a:rPr sz="1400" spc="-11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7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ai</a:t>
                      </a:r>
                      <a:r>
                        <a:rPr sz="1400" spc="-10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Revisori</a:t>
                      </a:r>
                      <a:r>
                        <a:rPr sz="1400" spc="-12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dei</a:t>
                      </a:r>
                      <a:r>
                        <a:rPr sz="1400" spc="-10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8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conti.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575" y="31242"/>
            <a:ext cx="2786380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Strumenti</a:t>
            </a:r>
            <a:r>
              <a:rPr spc="-45" dirty="0"/>
              <a:t> </a:t>
            </a:r>
            <a:r>
              <a:rPr dirty="0"/>
              <a:t>contabili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Il Piano delle destinazioni</a:t>
            </a:r>
            <a:r>
              <a:rPr sz="1600" b="0" spc="-30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(5/6)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ts val="1425"/>
              </a:lnSpc>
            </a:pPr>
            <a:fld id="{81D60167-4931-47E6-BA6A-407CBD079E47}" type="slidenum">
              <a:rPr spc="-5" dirty="0"/>
              <a:t>98</a:t>
            </a:fld>
            <a:endParaRPr spc="-5" dirty="0"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22250" y="754506"/>
          <a:ext cx="10999470" cy="53574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8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1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29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6445">
                <a:tc>
                  <a:txBody>
                    <a:bodyPr/>
                    <a:lstStyle/>
                    <a:p>
                      <a:pPr marL="154305" marR="133985" indent="42545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sz="1400" b="1" spc="-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Tipologia di 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tina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z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io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58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391160" marR="368935" indent="30480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sz="1400" b="1" spc="-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Categoria </a:t>
                      </a:r>
                      <a:r>
                        <a:rPr sz="1400" b="1" spc="-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di 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tina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z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io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58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Descrizione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100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52425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1400" b="1" u="sng" spc="-75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Trebuchet MS"/>
                          <a:cs typeface="Trebuchet MS"/>
                        </a:rPr>
                        <a:t>Attività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219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i="1" spc="-10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Didattica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97790" marR="490855">
                        <a:lnSpc>
                          <a:spcPct val="100000"/>
                        </a:lnSpc>
                      </a:pPr>
                      <a:r>
                        <a:rPr sz="1400" spc="-5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Spese </a:t>
                      </a:r>
                      <a:r>
                        <a:rPr sz="1400" spc="-8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relative al </a:t>
                      </a:r>
                      <a:r>
                        <a:rPr sz="1400" spc="-6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funzionamento </a:t>
                      </a:r>
                      <a:r>
                        <a:rPr sz="1400" spc="-7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didattico </a:t>
                      </a:r>
                      <a:r>
                        <a:rPr sz="1400" spc="-7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generale </a:t>
                      </a:r>
                      <a:r>
                        <a:rPr sz="1400" spc="-5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dell'Istituzione </a:t>
                      </a:r>
                      <a:r>
                        <a:rPr sz="1400" spc="-7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scolastica; </a:t>
                      </a:r>
                      <a:r>
                        <a:rPr sz="1400" spc="-5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in </a:t>
                      </a:r>
                      <a:r>
                        <a:rPr sz="1400" spc="-8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tale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aggregato</a:t>
                      </a:r>
                      <a:r>
                        <a:rPr sz="1400" spc="-29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possono  </a:t>
                      </a:r>
                      <a:r>
                        <a:rPr sz="1400" spc="-7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rientrare </a:t>
                      </a:r>
                      <a:r>
                        <a:rPr sz="1400" spc="-8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tutte le </a:t>
                      </a:r>
                      <a:r>
                        <a:rPr sz="1400" spc="-5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spese </a:t>
                      </a:r>
                      <a:r>
                        <a:rPr sz="1400" spc="-6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necessarie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allo </a:t>
                      </a:r>
                      <a:r>
                        <a:rPr sz="1400" spc="-6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svolgimento </a:t>
                      </a:r>
                      <a:r>
                        <a:rPr sz="1400" spc="-7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delle </a:t>
                      </a:r>
                      <a:r>
                        <a:rPr sz="1400" spc="-8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attività </a:t>
                      </a:r>
                      <a:r>
                        <a:rPr sz="1400" spc="-7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didattiche </a:t>
                      </a:r>
                      <a:r>
                        <a:rPr sz="1400" spc="-9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(es. </a:t>
                      </a:r>
                      <a:r>
                        <a:rPr sz="1400" spc="-7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lavagne</a:t>
                      </a:r>
                      <a:r>
                        <a:rPr sz="1400" spc="-31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8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interattive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400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multimediali, </a:t>
                      </a:r>
                      <a:r>
                        <a:rPr sz="1400" spc="-5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cancelleria, </a:t>
                      </a:r>
                      <a:r>
                        <a:rPr sz="1400" spc="-1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spese </a:t>
                      </a:r>
                      <a:r>
                        <a:rPr sz="1400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di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personale </a:t>
                      </a:r>
                      <a:r>
                        <a:rPr sz="1400" spc="-4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per </a:t>
                      </a:r>
                      <a:r>
                        <a:rPr sz="1400" spc="-4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l’espletamento </a:t>
                      </a:r>
                      <a:r>
                        <a:rPr sz="1400" spc="-4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dei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corsi </a:t>
                      </a:r>
                      <a:r>
                        <a:rPr sz="1400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di </a:t>
                      </a:r>
                      <a:r>
                        <a:rPr sz="1400" spc="-5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recupero, </a:t>
                      </a:r>
                      <a:r>
                        <a:rPr sz="1400" spc="-24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PC </a:t>
                      </a:r>
                      <a:r>
                        <a:rPr sz="1400" spc="-7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ad </a:t>
                      </a:r>
                      <a:r>
                        <a:rPr sz="1400" spc="-8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uso</a:t>
                      </a:r>
                      <a:r>
                        <a:rPr sz="1400" spc="-2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6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specifico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400" spc="-7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degli </a:t>
                      </a:r>
                      <a:r>
                        <a:rPr sz="1400" spc="-7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alunni,</a:t>
                      </a:r>
                      <a:r>
                        <a:rPr sz="1400" spc="-12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2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ecc.).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026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08965" marR="151130" indent="-439420">
                        <a:lnSpc>
                          <a:spcPct val="100000"/>
                        </a:lnSpc>
                      </a:pPr>
                      <a:r>
                        <a:rPr sz="1400" b="1" i="1" spc="-9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Alternanza</a:t>
                      </a:r>
                      <a:r>
                        <a:rPr sz="1400" b="1" i="1" spc="-21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i="1" spc="-8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Scuola-  </a:t>
                      </a:r>
                      <a:r>
                        <a:rPr sz="1400" b="1" i="1" spc="-10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Lavoro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905" marB="0"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45402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Spese </a:t>
                      </a:r>
                      <a:r>
                        <a:rPr sz="1400" spc="-8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relative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allo </a:t>
                      </a:r>
                      <a:r>
                        <a:rPr sz="1400" spc="-6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svolgimento </a:t>
                      </a:r>
                      <a:r>
                        <a:rPr sz="1400" spc="-7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delle </a:t>
                      </a:r>
                      <a:r>
                        <a:rPr sz="1400" spc="-8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attività </a:t>
                      </a:r>
                      <a:r>
                        <a:rPr sz="1400" spc="-5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connesse </a:t>
                      </a:r>
                      <a:r>
                        <a:rPr sz="1400" spc="-6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all'Alternanza </a:t>
                      </a:r>
                      <a:r>
                        <a:rPr sz="1400" spc="-7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Scuola-Lavoro,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indipendentemente  </a:t>
                      </a:r>
                      <a:r>
                        <a:rPr sz="1400" spc="-7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dalla </a:t>
                      </a:r>
                      <a:r>
                        <a:rPr sz="1400" spc="-7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fonte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di finanziamento</a:t>
                      </a:r>
                      <a:r>
                        <a:rPr sz="1400" spc="-22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9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utilizzata.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65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09220" marR="90170" indent="635" algn="ctr">
                        <a:lnSpc>
                          <a:spcPct val="100000"/>
                        </a:lnSpc>
                      </a:pPr>
                      <a:r>
                        <a:rPr sz="1400" b="1" i="1" spc="-12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Visite, </a:t>
                      </a:r>
                      <a:r>
                        <a:rPr sz="1400" b="1" i="1" spc="-7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viaggi </a:t>
                      </a:r>
                      <a:r>
                        <a:rPr sz="1400" b="1" i="1" spc="-8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e  </a:t>
                      </a:r>
                      <a:r>
                        <a:rPr sz="1400" b="1" i="1" spc="-8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programmi </a:t>
                      </a:r>
                      <a:r>
                        <a:rPr sz="1400" b="1" i="1" spc="-10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di</a:t>
                      </a:r>
                      <a:r>
                        <a:rPr sz="1400" b="1" i="1" spc="-22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i="1" spc="-9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studio  </a:t>
                      </a:r>
                      <a:r>
                        <a:rPr sz="1400" b="1" i="1" spc="-10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all'estero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635" marB="0"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71818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Spese</a:t>
                      </a:r>
                      <a:r>
                        <a:rPr sz="1400" spc="-11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8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relative alla</a:t>
                      </a:r>
                      <a:r>
                        <a:rPr sz="1400" spc="-9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8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realizzazione</a:t>
                      </a:r>
                      <a:r>
                        <a:rPr sz="1400" spc="-9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di</a:t>
                      </a:r>
                      <a:r>
                        <a:rPr sz="1400" spc="-10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visite</a:t>
                      </a:r>
                      <a:r>
                        <a:rPr sz="1400" spc="-9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8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guidate,</a:t>
                      </a:r>
                      <a:r>
                        <a:rPr sz="1400" spc="-8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viaggi</a:t>
                      </a:r>
                      <a:r>
                        <a:rPr sz="1400" spc="-9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di</a:t>
                      </a:r>
                      <a:r>
                        <a:rPr sz="1400" spc="-9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istruzione</a:t>
                      </a:r>
                      <a:r>
                        <a:rPr sz="1400" spc="-11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400" spc="-9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programmi</a:t>
                      </a:r>
                      <a:r>
                        <a:rPr sz="1400" spc="-11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di</a:t>
                      </a:r>
                      <a:r>
                        <a:rPr sz="1400" spc="-10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studio</a:t>
                      </a:r>
                      <a:r>
                        <a:rPr sz="1400" spc="-8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400" spc="-9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7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Italia</a:t>
                      </a:r>
                      <a:r>
                        <a:rPr sz="1400" spc="-9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e  all'estero, indipendentemente </a:t>
                      </a:r>
                      <a:r>
                        <a:rPr sz="1400" spc="-7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dalla </a:t>
                      </a:r>
                      <a:r>
                        <a:rPr sz="1400" spc="-7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fonte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di finanziamento</a:t>
                      </a:r>
                      <a:r>
                        <a:rPr sz="1400" spc="-254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9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utilizzata.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80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354330" marR="335915" indent="141605">
                        <a:lnSpc>
                          <a:spcPct val="100000"/>
                        </a:lnSpc>
                      </a:pPr>
                      <a:r>
                        <a:rPr sz="1400" b="1" i="1" spc="-114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Attività </a:t>
                      </a:r>
                      <a:r>
                        <a:rPr sz="1400" b="1" i="1" spc="-10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di  </a:t>
                      </a:r>
                      <a:r>
                        <a:rPr sz="1400" b="1" i="1" spc="-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or</a:t>
                      </a:r>
                      <a:r>
                        <a:rPr sz="1400" b="1" i="1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400" b="1" i="1" spc="-1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ent</a:t>
                      </a:r>
                      <a:r>
                        <a:rPr sz="1400" b="1" i="1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ame</a:t>
                      </a:r>
                      <a:r>
                        <a:rPr sz="1400" b="1" i="1" spc="-1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400" b="1" i="1" spc="-2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400" b="1" i="1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2540" marB="0"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12827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spc="-5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Spese</a:t>
                      </a:r>
                      <a:r>
                        <a:rPr sz="1400" spc="-11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8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relative </a:t>
                      </a:r>
                      <a:r>
                        <a:rPr sz="1400" spc="-5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ad</a:t>
                      </a:r>
                      <a:r>
                        <a:rPr sz="1400" spc="-9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8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attività</a:t>
                      </a:r>
                      <a:r>
                        <a:rPr sz="1400" spc="-8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di</a:t>
                      </a:r>
                      <a:r>
                        <a:rPr sz="1400" spc="-9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8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accoglienza</a:t>
                      </a:r>
                      <a:r>
                        <a:rPr sz="1400" spc="-9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400" spc="-10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orientamento</a:t>
                      </a:r>
                      <a:r>
                        <a:rPr sz="1400" spc="-9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400" spc="-10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4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ingresso</a:t>
                      </a:r>
                      <a:r>
                        <a:rPr sz="1400" spc="-8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400" spc="-10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orientamento</a:t>
                      </a:r>
                      <a:r>
                        <a:rPr sz="1400" spc="-9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5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400" spc="-10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8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uscita, 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indipendentemente </a:t>
                      </a:r>
                      <a:r>
                        <a:rPr sz="1400" spc="-7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dalla </a:t>
                      </a:r>
                      <a:r>
                        <a:rPr sz="1400" spc="-7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fonte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di finanziamento</a:t>
                      </a:r>
                      <a:r>
                        <a:rPr sz="1400" spc="-19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9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utilizzata.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029" y="692658"/>
            <a:ext cx="11137900" cy="0"/>
          </a:xfrm>
          <a:custGeom>
            <a:avLst/>
            <a:gdLst/>
            <a:ahLst/>
            <a:cxnLst/>
            <a:rect l="l" t="t" r="r" b="b"/>
            <a:pathLst>
              <a:path w="11137900">
                <a:moveTo>
                  <a:pt x="0" y="0"/>
                </a:moveTo>
                <a:lnTo>
                  <a:pt x="11137900" y="0"/>
                </a:lnTo>
              </a:path>
            </a:pathLst>
          </a:custGeom>
          <a:ln w="2286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511" y="6578192"/>
            <a:ext cx="4508628" cy="222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72189" y="2151126"/>
            <a:ext cx="280035" cy="2486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spc="-114" dirty="0">
                <a:solidFill>
                  <a:srgbClr val="FFFFFF"/>
                </a:solidFill>
                <a:latin typeface="Trebuchet MS"/>
                <a:cs typeface="Trebuchet MS"/>
              </a:rPr>
              <a:t>IL </a:t>
            </a:r>
            <a:r>
              <a:rPr sz="2000" spc="-105" dirty="0">
                <a:solidFill>
                  <a:srgbClr val="FFFFFF"/>
                </a:solidFill>
                <a:latin typeface="Trebuchet MS"/>
                <a:cs typeface="Trebuchet MS"/>
              </a:rPr>
              <a:t>PROGETTO </a:t>
            </a:r>
            <a:r>
              <a:rPr sz="2000" spc="-40" dirty="0">
                <a:solidFill>
                  <a:srgbClr val="FFFFFF"/>
                </a:solidFill>
                <a:latin typeface="Trebuchet MS"/>
                <a:cs typeface="Trebuchet MS"/>
              </a:rPr>
              <a:t>IO</a:t>
            </a:r>
            <a:r>
              <a:rPr sz="2000" spc="-2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rebuchet MS"/>
                <a:cs typeface="Trebuchet MS"/>
              </a:rPr>
              <a:t>CONTO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81743" y="64007"/>
            <a:ext cx="2151888" cy="553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0575" y="31242"/>
            <a:ext cx="2786380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Strumenti</a:t>
            </a:r>
            <a:r>
              <a:rPr spc="-45" dirty="0"/>
              <a:t> </a:t>
            </a:r>
            <a:r>
              <a:rPr dirty="0"/>
              <a:t>contabili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0" spc="-5" dirty="0">
                <a:latin typeface="Arial"/>
                <a:cs typeface="Arial"/>
              </a:rPr>
              <a:t>Il Piano delle destinazioni</a:t>
            </a:r>
            <a:r>
              <a:rPr sz="1600" b="0" spc="-30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(6/6)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ts val="1425"/>
              </a:lnSpc>
            </a:pPr>
            <a:fld id="{81D60167-4931-47E6-BA6A-407CBD079E47}" type="slidenum">
              <a:rPr spc="-5" dirty="0"/>
              <a:t>99</a:t>
            </a:fld>
            <a:endParaRPr spc="-5" dirty="0"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22250" y="758316"/>
          <a:ext cx="10999470" cy="5463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8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1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29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6445">
                <a:tc>
                  <a:txBody>
                    <a:bodyPr/>
                    <a:lstStyle/>
                    <a:p>
                      <a:pPr marL="154305" marR="133985" indent="42545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sz="1400" b="1" spc="-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Tipologia di 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tina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z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io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58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391160" marR="368935" indent="30480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sz="1400" b="1" spc="-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Categoria </a:t>
                      </a:r>
                      <a:r>
                        <a:rPr sz="1400" b="1" spc="-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di 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tina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z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io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58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400" b="1" spc="-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Descrizione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1839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29565">
                        <a:lnSpc>
                          <a:spcPct val="100000"/>
                        </a:lnSpc>
                      </a:pPr>
                      <a:r>
                        <a:rPr sz="1400" b="1" u="sng" spc="-80" dirty="0">
                          <a:solidFill>
                            <a:srgbClr val="001F5F"/>
                          </a:solidFill>
                          <a:uFill>
                            <a:solidFill>
                              <a:srgbClr val="001F5F"/>
                            </a:solidFill>
                          </a:uFill>
                          <a:latin typeface="Trebuchet MS"/>
                          <a:cs typeface="Trebuchet MS"/>
                        </a:rPr>
                        <a:t>Progetti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rgbClr val="F1F1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142875" marR="123825" indent="1270" algn="ctr">
                        <a:lnSpc>
                          <a:spcPct val="100000"/>
                        </a:lnSpc>
                      </a:pPr>
                      <a:r>
                        <a:rPr sz="1400" b="1" i="1" spc="-9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Progetti </a:t>
                      </a:r>
                      <a:r>
                        <a:rPr sz="1400" b="1" i="1" spc="-8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in </a:t>
                      </a:r>
                      <a:r>
                        <a:rPr sz="1400" b="1" i="1" spc="-9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ambito  </a:t>
                      </a:r>
                      <a:r>
                        <a:rPr sz="1400" b="1" i="1" spc="-9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"Scientifico,</a:t>
                      </a:r>
                      <a:r>
                        <a:rPr sz="1400" b="1" i="1" spc="-18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i="1" spc="-10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tecnico  </a:t>
                      </a:r>
                      <a:r>
                        <a:rPr sz="1400" b="1" i="1" spc="-8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400" b="1" i="1" spc="-13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i="1" spc="-8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professionale"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76835" algn="just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5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Spese </a:t>
                      </a:r>
                      <a:r>
                        <a:rPr sz="1400" spc="-8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relative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a </a:t>
                      </a:r>
                      <a:r>
                        <a:rPr sz="1400" spc="-7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progettualità </a:t>
                      </a:r>
                      <a:r>
                        <a:rPr sz="1400" spc="-5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in </a:t>
                      </a:r>
                      <a:r>
                        <a:rPr sz="1400" spc="-6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ambito </a:t>
                      </a:r>
                      <a:r>
                        <a:rPr sz="1400" spc="-8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scientifico, </a:t>
                      </a:r>
                      <a:r>
                        <a:rPr sz="1400" spc="-7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tecnico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e professionale. </a:t>
                      </a:r>
                      <a:r>
                        <a:rPr sz="1400" spc="-6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Rientrano </a:t>
                      </a:r>
                      <a:r>
                        <a:rPr sz="1400" spc="-5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in </a:t>
                      </a:r>
                      <a:r>
                        <a:rPr sz="1400" spc="-8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tale </a:t>
                      </a:r>
                      <a:r>
                        <a:rPr sz="1400" spc="-6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aggregato  </a:t>
                      </a:r>
                      <a:r>
                        <a:rPr sz="1400" spc="-5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spese </a:t>
                      </a:r>
                      <a:r>
                        <a:rPr sz="1400" spc="-5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per </a:t>
                      </a:r>
                      <a:r>
                        <a:rPr sz="1400" spc="-7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progetti </a:t>
                      </a:r>
                      <a:r>
                        <a:rPr sz="1400" spc="-7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correlati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a </a:t>
                      </a:r>
                      <a:r>
                        <a:rPr sz="1400" spc="-7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tematiche quali: </a:t>
                      </a:r>
                      <a:r>
                        <a:rPr sz="1400" spc="-5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design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e progettazione </a:t>
                      </a:r>
                      <a:r>
                        <a:rPr sz="1400" spc="-7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architettonica </a:t>
                      </a:r>
                      <a:r>
                        <a:rPr sz="1400" spc="-9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(es. </a:t>
                      </a:r>
                      <a:r>
                        <a:rPr sz="1400" spc="-4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workshop </a:t>
                      </a:r>
                      <a:r>
                        <a:rPr sz="1400" spc="-7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di 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design); discipline sanitarie </a:t>
                      </a:r>
                      <a:r>
                        <a:rPr sz="1400" spc="-9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(es.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legislazione </a:t>
                      </a:r>
                      <a:r>
                        <a:rPr sz="1400" spc="-7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sanitaria); </a:t>
                      </a:r>
                      <a:r>
                        <a:rPr sz="1400" spc="-5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enogastronomia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e </a:t>
                      </a:r>
                      <a:r>
                        <a:rPr sz="1400" spc="-7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cultura </a:t>
                      </a:r>
                      <a:r>
                        <a:rPr sz="1400" spc="-6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dell'alimentazione </a:t>
                      </a:r>
                      <a:r>
                        <a:rPr sz="1400" spc="-9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(es. 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laboratori di </a:t>
                      </a:r>
                      <a:r>
                        <a:rPr sz="1400" spc="-8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cucina); </a:t>
                      </a:r>
                      <a:r>
                        <a:rPr sz="1400" spc="-9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IT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e </a:t>
                      </a:r>
                      <a:r>
                        <a:rPr sz="1400" spc="-7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telecomunicazioni </a:t>
                      </a:r>
                      <a:r>
                        <a:rPr sz="1400" spc="-9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(es. </a:t>
                      </a:r>
                      <a:r>
                        <a:rPr sz="1400" spc="-8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alfabetizzazione informatica); </a:t>
                      </a:r>
                      <a:r>
                        <a:rPr sz="1400" spc="-9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meccanica, </a:t>
                      </a:r>
                      <a:r>
                        <a:rPr sz="1400" spc="-8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elettronica,  </a:t>
                      </a:r>
                      <a:r>
                        <a:rPr sz="1400" spc="-7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impiantistica, </a:t>
                      </a:r>
                      <a:r>
                        <a:rPr sz="1400" spc="-6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energia </a:t>
                      </a:r>
                      <a:r>
                        <a:rPr sz="1400" spc="-9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(es. </a:t>
                      </a:r>
                      <a:r>
                        <a:rPr sz="1400" spc="-6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sistemi </a:t>
                      </a:r>
                      <a:r>
                        <a:rPr sz="1400" spc="-8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elettrici </a:t>
                      </a:r>
                      <a:r>
                        <a:rPr sz="1400" spc="-6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ed </a:t>
                      </a:r>
                      <a:r>
                        <a:rPr sz="1400" spc="-8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elettronici); </a:t>
                      </a:r>
                      <a:r>
                        <a:rPr sz="1400" spc="-7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scienze matematiche </a:t>
                      </a:r>
                      <a:r>
                        <a:rPr sz="1400" spc="-9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(es. </a:t>
                      </a:r>
                      <a:r>
                        <a:rPr sz="1400" spc="-8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algebra, </a:t>
                      </a:r>
                      <a:r>
                        <a:rPr sz="1400" spc="-7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analisi); scienze  </a:t>
                      </a:r>
                      <a:r>
                        <a:rPr sz="1400" spc="-7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naturali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ambiente e territorio </a:t>
                      </a:r>
                      <a:r>
                        <a:rPr sz="1400" spc="-5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astronomia </a:t>
                      </a:r>
                      <a:r>
                        <a:rPr sz="1400" spc="-9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(es. </a:t>
                      </a:r>
                      <a:r>
                        <a:rPr sz="1400" spc="-5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studio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degli </a:t>
                      </a:r>
                      <a:r>
                        <a:rPr sz="1400" spc="-7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ecosistemi); </a:t>
                      </a:r>
                      <a:r>
                        <a:rPr sz="1400" spc="-7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trasformazione,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produzione,  </a:t>
                      </a:r>
                      <a:r>
                        <a:rPr sz="1400" spc="-6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distribuzione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e </a:t>
                      </a:r>
                      <a:r>
                        <a:rPr sz="1400" spc="-7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marketing </a:t>
                      </a:r>
                      <a:r>
                        <a:rPr sz="1400" spc="-8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(es. </a:t>
                      </a:r>
                      <a:r>
                        <a:rPr sz="1400" spc="-7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tecniche </a:t>
                      </a:r>
                      <a:r>
                        <a:rPr sz="1400" spc="-6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di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distribuzione, </a:t>
                      </a:r>
                      <a:r>
                        <a:rPr sz="1400" spc="-7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tecniche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di </a:t>
                      </a:r>
                      <a:r>
                        <a:rPr sz="1400" spc="-7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marketing); </a:t>
                      </a:r>
                      <a:r>
                        <a:rPr sz="1400" spc="-6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trasporti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e </a:t>
                      </a:r>
                      <a:r>
                        <a:rPr sz="1400" spc="-7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logistica </a:t>
                      </a:r>
                      <a:r>
                        <a:rPr sz="1400" spc="-8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(es.  logica,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struttura e </a:t>
                      </a:r>
                      <a:r>
                        <a:rPr sz="1400" spc="-6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costruzione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dei </a:t>
                      </a:r>
                      <a:r>
                        <a:rPr sz="1400" spc="-9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mezzi </a:t>
                      </a:r>
                      <a:r>
                        <a:rPr sz="1400" spc="-6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di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trasporto); </a:t>
                      </a:r>
                      <a:r>
                        <a:rPr sz="1400" spc="-5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turismo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e servizi </a:t>
                      </a:r>
                      <a:r>
                        <a:rPr sz="1400" spc="-7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commerciali </a:t>
                      </a:r>
                      <a:r>
                        <a:rPr sz="1400" spc="-9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(es.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geografia </a:t>
                      </a:r>
                      <a:r>
                        <a:rPr sz="1400" spc="-8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turistica, 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legislazione</a:t>
                      </a:r>
                      <a:r>
                        <a:rPr sz="1400" spc="-11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8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turistica).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83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88595" marR="168275" algn="ctr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sz="1400" b="1" i="1" spc="-9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Progetti </a:t>
                      </a:r>
                      <a:r>
                        <a:rPr sz="1400" b="1" i="1" spc="-8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400" b="1" i="1" spc="-20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i="1" spc="-9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ambito  </a:t>
                      </a:r>
                      <a:r>
                        <a:rPr sz="1400" b="1" i="1" spc="-7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"Umanistico </a:t>
                      </a:r>
                      <a:r>
                        <a:rPr sz="1400" b="1" i="1" spc="-8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e  </a:t>
                      </a:r>
                      <a:r>
                        <a:rPr sz="1400" b="1" i="1" spc="-7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sociale"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75565" algn="just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Spese </a:t>
                      </a:r>
                      <a:r>
                        <a:rPr sz="1400" spc="-7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relative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a </a:t>
                      </a:r>
                      <a:r>
                        <a:rPr sz="1400" spc="-7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progettualità </a:t>
                      </a:r>
                      <a:r>
                        <a:rPr sz="1400" spc="-5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in </a:t>
                      </a:r>
                      <a:r>
                        <a:rPr sz="1400" spc="-6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ambito umanistico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e </a:t>
                      </a:r>
                      <a:r>
                        <a:rPr sz="1400" spc="-7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sociale. </a:t>
                      </a:r>
                      <a:r>
                        <a:rPr sz="1400" spc="-6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Rientrano </a:t>
                      </a:r>
                      <a:r>
                        <a:rPr sz="1400" spc="-5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in </a:t>
                      </a:r>
                      <a:r>
                        <a:rPr sz="1400" spc="-8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tale </a:t>
                      </a:r>
                      <a:r>
                        <a:rPr sz="1400" spc="-6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aggregato </a:t>
                      </a:r>
                      <a:r>
                        <a:rPr sz="1400" spc="-5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spese </a:t>
                      </a:r>
                      <a:r>
                        <a:rPr sz="1400" spc="-6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per </a:t>
                      </a:r>
                      <a:r>
                        <a:rPr sz="1400" spc="-7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progetti  </a:t>
                      </a:r>
                      <a:r>
                        <a:rPr sz="1400" spc="-7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correlati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a </a:t>
                      </a:r>
                      <a:r>
                        <a:rPr sz="1400" spc="-7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tematiche </a:t>
                      </a:r>
                      <a:r>
                        <a:rPr sz="1400" spc="-8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quali: </a:t>
                      </a:r>
                      <a:r>
                        <a:rPr sz="1400" spc="-9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arte, </a:t>
                      </a:r>
                      <a:r>
                        <a:rPr sz="1400" spc="-8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musica, spettacolo, </a:t>
                      </a:r>
                      <a:r>
                        <a:rPr sz="1400" spc="-7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cultura </a:t>
                      </a:r>
                      <a:r>
                        <a:rPr sz="1400" spc="-9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(es. </a:t>
                      </a:r>
                      <a:r>
                        <a:rPr sz="1400" spc="-6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storia </a:t>
                      </a:r>
                      <a:r>
                        <a:rPr sz="1400" spc="-7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della </a:t>
                      </a:r>
                      <a:r>
                        <a:rPr sz="1400" spc="-8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musica);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benessere, </a:t>
                      </a:r>
                      <a:r>
                        <a:rPr sz="1400" spc="-6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salute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e  </a:t>
                      </a:r>
                      <a:r>
                        <a:rPr sz="1400" spc="-8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sicurezza </a:t>
                      </a:r>
                      <a:r>
                        <a:rPr sz="1400" spc="-9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(es.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corsi di </a:t>
                      </a:r>
                      <a:r>
                        <a:rPr sz="1400" spc="-5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primo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soccorso); </a:t>
                      </a:r>
                      <a:r>
                        <a:rPr sz="1400" spc="-7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cittadinanza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e </a:t>
                      </a:r>
                      <a:r>
                        <a:rPr sz="1400" spc="-8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legalità (es.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educazione </a:t>
                      </a:r>
                      <a:r>
                        <a:rPr sz="1400" spc="-9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civica);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discipline e </a:t>
                      </a:r>
                      <a:r>
                        <a:rPr sz="1400" spc="-7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arti </a:t>
                      </a:r>
                      <a:r>
                        <a:rPr sz="1400" spc="-5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motorie  </a:t>
                      </a:r>
                      <a:r>
                        <a:rPr sz="1400" spc="-9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(es. </a:t>
                      </a:r>
                      <a:r>
                        <a:rPr sz="1400" spc="-8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alfabetizzazione </a:t>
                      </a:r>
                      <a:r>
                        <a:rPr sz="1400" spc="-7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motoria); </a:t>
                      </a:r>
                      <a:r>
                        <a:rPr sz="1400" spc="-6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giochi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e </a:t>
                      </a:r>
                      <a:r>
                        <a:rPr sz="1400" spc="-8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attività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ludiche </a:t>
                      </a:r>
                      <a:r>
                        <a:rPr sz="1400" spc="-5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per </a:t>
                      </a:r>
                      <a:r>
                        <a:rPr sz="1400" spc="-8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la crescita </a:t>
                      </a:r>
                      <a:r>
                        <a:rPr sz="1400" spc="-9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(es. </a:t>
                      </a:r>
                      <a:r>
                        <a:rPr sz="1400" spc="-6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giochi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e </a:t>
                      </a:r>
                      <a:r>
                        <a:rPr sz="1400" spc="-8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attività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di </a:t>
                      </a:r>
                      <a:r>
                        <a:rPr sz="1400" spc="-4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gruppo </a:t>
                      </a:r>
                      <a:r>
                        <a:rPr sz="1400" spc="-6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per </a:t>
                      </a:r>
                      <a:r>
                        <a:rPr sz="1400" spc="-5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lo  </a:t>
                      </a:r>
                      <a:r>
                        <a:rPr sz="1400" spc="-5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sviluppo </a:t>
                      </a:r>
                      <a:r>
                        <a:rPr sz="1400" spc="-7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intellettivo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e </a:t>
                      </a:r>
                      <a:r>
                        <a:rPr sz="1400" spc="-7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psicofisico); integrazione,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inclusione, </a:t>
                      </a:r>
                      <a:r>
                        <a:rPr sz="1400" spc="-8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parità,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solidarietà </a:t>
                      </a:r>
                      <a:r>
                        <a:rPr sz="1400" spc="-8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(es. </a:t>
                      </a:r>
                      <a:r>
                        <a:rPr sz="1400" spc="-8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alfabetizzazione </a:t>
                      </a:r>
                      <a:r>
                        <a:rPr sz="1400" spc="-5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alunni  </a:t>
                      </a:r>
                      <a:r>
                        <a:rPr sz="1400" spc="-7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stranieri); </a:t>
                      </a:r>
                      <a:r>
                        <a:rPr sz="1400" spc="-8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libri, </a:t>
                      </a:r>
                      <a:r>
                        <a:rPr sz="1400" spc="-7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scrittura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e </a:t>
                      </a:r>
                      <a:r>
                        <a:rPr sz="1400" spc="-5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linguaggio </a:t>
                      </a:r>
                      <a:r>
                        <a:rPr sz="1400" spc="-9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(es. </a:t>
                      </a:r>
                      <a:r>
                        <a:rPr sz="1400" spc="-8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critica letteraria); </a:t>
                      </a:r>
                      <a:r>
                        <a:rPr sz="1400" spc="-5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lingue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e multiculturalismo </a:t>
                      </a:r>
                      <a:r>
                        <a:rPr sz="1400" spc="-9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(es.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corsi di </a:t>
                      </a:r>
                      <a:r>
                        <a:rPr sz="1400" spc="-5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lingua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e  </a:t>
                      </a:r>
                      <a:r>
                        <a:rPr sz="1400" spc="-7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culture straniere); scienze </a:t>
                      </a:r>
                      <a:r>
                        <a:rPr sz="1400" spc="-5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umane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e sociali </a:t>
                      </a:r>
                      <a:r>
                        <a:rPr sz="1400" spc="-9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(es. </a:t>
                      </a:r>
                      <a:r>
                        <a:rPr sz="1400" spc="-7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pedagogia); </a:t>
                      </a:r>
                      <a:r>
                        <a:rPr sz="1400" spc="-6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storia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e </a:t>
                      </a:r>
                      <a:r>
                        <a:rPr sz="1400" spc="-5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memoria </a:t>
                      </a:r>
                      <a:r>
                        <a:rPr sz="1400" spc="-9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(es. </a:t>
                      </a:r>
                      <a:r>
                        <a:rPr sz="1400" spc="-7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organizzazione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di </a:t>
                      </a:r>
                      <a:r>
                        <a:rPr sz="1400" spc="-6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giornate  </a:t>
                      </a:r>
                      <a:r>
                        <a:rPr sz="1400" spc="-7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della</a:t>
                      </a:r>
                      <a:r>
                        <a:rPr sz="1400" spc="-10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7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memoria).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29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58115" marR="139065" indent="1905"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400" b="1" i="1" spc="-9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Progetti </a:t>
                      </a:r>
                      <a:r>
                        <a:rPr sz="1400" b="1" i="1" spc="-10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per  "Certificazioni </a:t>
                      </a:r>
                      <a:r>
                        <a:rPr sz="1400" b="1" i="1" spc="-8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e  </a:t>
                      </a:r>
                      <a:r>
                        <a:rPr sz="1400" b="1" i="1" spc="-11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corsi</a:t>
                      </a:r>
                      <a:r>
                        <a:rPr sz="1400" b="1" i="1" spc="-17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i="1" spc="-8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professionali"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00965" marB="0"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78105" algn="just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400" spc="-5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Spese </a:t>
                      </a:r>
                      <a:r>
                        <a:rPr sz="1400" spc="-7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relative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a </a:t>
                      </a:r>
                      <a:r>
                        <a:rPr sz="1400" spc="-7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progettualità volte </a:t>
                      </a:r>
                      <a:r>
                        <a:rPr sz="1400" spc="-5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all'acquisizione </a:t>
                      </a:r>
                      <a:r>
                        <a:rPr sz="1400" spc="-6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di </a:t>
                      </a:r>
                      <a:r>
                        <a:rPr sz="1400" spc="-7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certificazioni </a:t>
                      </a:r>
                      <a:r>
                        <a:rPr sz="1400" spc="-1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o </a:t>
                      </a:r>
                      <a:r>
                        <a:rPr sz="1400" spc="-9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attestati. </a:t>
                      </a:r>
                      <a:r>
                        <a:rPr sz="1400" spc="-6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Rientrano </a:t>
                      </a:r>
                      <a:r>
                        <a:rPr sz="1400" spc="-5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in </a:t>
                      </a:r>
                      <a:r>
                        <a:rPr sz="1400" spc="-8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tale </a:t>
                      </a:r>
                      <a:r>
                        <a:rPr sz="1400" spc="-6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aggregato  </a:t>
                      </a:r>
                      <a:r>
                        <a:rPr sz="1400" spc="-5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spese </a:t>
                      </a:r>
                      <a:r>
                        <a:rPr sz="1400" spc="-5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per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percorsi di </a:t>
                      </a:r>
                      <a:r>
                        <a:rPr sz="1400" spc="-5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studio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e corsi </a:t>
                      </a:r>
                      <a:r>
                        <a:rPr sz="1400" spc="-7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professionalizzanti nelle </a:t>
                      </a:r>
                      <a:r>
                        <a:rPr sz="1400" spc="-6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diverse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discipline </a:t>
                      </a:r>
                      <a:r>
                        <a:rPr sz="1400" spc="-7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che </a:t>
                      </a:r>
                      <a:r>
                        <a:rPr sz="1400" spc="-5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prevedono </a:t>
                      </a:r>
                      <a:r>
                        <a:rPr sz="1400" spc="-8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il </a:t>
                      </a:r>
                      <a:r>
                        <a:rPr sz="1400" spc="-6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rilascio </a:t>
                      </a:r>
                      <a:r>
                        <a:rPr sz="1400" spc="-7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di  </a:t>
                      </a:r>
                      <a:r>
                        <a:rPr sz="1400" spc="-7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certificazioni </a:t>
                      </a:r>
                      <a:r>
                        <a:rPr sz="1400" spc="-19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/ </a:t>
                      </a:r>
                      <a:r>
                        <a:rPr sz="1400" spc="-8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attestati </a:t>
                      </a:r>
                      <a:r>
                        <a:rPr sz="1400" spc="-9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(es. </a:t>
                      </a:r>
                      <a:r>
                        <a:rPr sz="1400" spc="-7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certificazione linguistica, certificazione </a:t>
                      </a:r>
                      <a:r>
                        <a:rPr sz="1400" spc="-7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sportiva, </a:t>
                      </a:r>
                      <a:r>
                        <a:rPr sz="1400" spc="-7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certificazione </a:t>
                      </a:r>
                      <a:r>
                        <a:rPr sz="1400" spc="-9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ECDL,</a:t>
                      </a:r>
                      <a:r>
                        <a:rPr sz="1400" spc="-225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20" dirty="0">
                          <a:solidFill>
                            <a:srgbClr val="001F5F"/>
                          </a:solidFill>
                          <a:latin typeface="Trebuchet MS"/>
                          <a:cs typeface="Trebuchet MS"/>
                        </a:rPr>
                        <a:t>ecc.).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32535</Words>
  <Application>Microsoft Office PowerPoint</Application>
  <PresentationFormat>Widescreen</PresentationFormat>
  <Paragraphs>3864</Paragraphs>
  <Slides>212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212</vt:i4>
      </vt:variant>
    </vt:vector>
  </HeadingPairs>
  <TitlesOfParts>
    <vt:vector size="220" baseType="lpstr">
      <vt:lpstr>Arial</vt:lpstr>
      <vt:lpstr>Calibri</vt:lpstr>
      <vt:lpstr>Courier New</vt:lpstr>
      <vt:lpstr>Times New Roman</vt:lpstr>
      <vt:lpstr>Trebuchet MS</vt:lpstr>
      <vt:lpstr>Verdana</vt:lpstr>
      <vt:lpstr>Wingdings</vt:lpstr>
      <vt:lpstr>Office Theme</vt:lpstr>
      <vt:lpstr>Ministero dell’Istruzione, dell’Università e della Ricerca Dipartimento per la Programmazione e la Gestione delle Risorse Umane, Finanziarie e Strumentali  Direzione Generale per le Risorse Umane e Finanziarie</vt:lpstr>
      <vt:lpstr>Premessa</vt:lpstr>
      <vt:lpstr>Obiettivo dell'intervento formativo</vt:lpstr>
      <vt:lpstr>Articolazione dell'intervento formativo</vt:lpstr>
      <vt:lpstr>Agenda della giornata formativa</vt:lpstr>
      <vt:lpstr>Agenda</vt:lpstr>
      <vt:lpstr>Premessa</vt:lpstr>
      <vt:lpstr>Governance dell'Istituzione scolastica</vt:lpstr>
      <vt:lpstr>Governance dell'Istituzione scolastica  Organi collegiali – Consiglio d'Istituto (1/2) </vt:lpstr>
      <vt:lpstr>Governance dell'Istituzione scolastica  Organi collegiali – Consiglio d'Istituto (2/2) </vt:lpstr>
      <vt:lpstr>Governance dell'Istituzione scolastica  Organi collegiali – Giunta esecutiva </vt:lpstr>
      <vt:lpstr>Governance dell'Istituzione scolastica  Organi collegiali – Collegio dei Docenti (1/2) </vt:lpstr>
      <vt:lpstr>Governance dell'Istituzione scolastica  Organi collegiali – Collegio dei Docenti (2/2) </vt:lpstr>
      <vt:lpstr>Governance dell'Istituzione scolastica  Organi collegiali – Consiglio di Intersezione, Interclasse o Classe (1/2) </vt:lpstr>
      <vt:lpstr>Governance dell'Istituzione scolastica  Organi collegiali – Consiglio di Intersezione, Interclasse o Classe (2/2) </vt:lpstr>
      <vt:lpstr>Governance dell'Istituzione scolastica  Organi collegiali – Comitato per la Valutazione dei Docenti </vt:lpstr>
      <vt:lpstr>Governance dell'Istituzione scolastica  Personale scolastico – Dirigente Scolastico </vt:lpstr>
      <vt:lpstr>Governance dell'Istituzione scolastica  Personale scolastico – Docenti collaboratori del DS </vt:lpstr>
      <vt:lpstr>Governance dell'Istituzione scolastica  Personale scolastico – Direttore dei Servizi Generali ed Amministrativi </vt:lpstr>
      <vt:lpstr>Governance dell'Istituzione scolastica  Personale scolastico – Personale ATA </vt:lpstr>
      <vt:lpstr>Agenda</vt:lpstr>
      <vt:lpstr>Nuovo Regolamento amministrativo-contabile</vt:lpstr>
      <vt:lpstr>Nuovo Regolamento amministrativo-contabile</vt:lpstr>
      <vt:lpstr>Nuovo Regolamento amministrativo-contabile  Struttura del Nuovo Regolamento (2/2) </vt:lpstr>
      <vt:lpstr>Nuovo Regolamento amministrativo-contabile  Sintesi delle principali modifiche (1/2) </vt:lpstr>
      <vt:lpstr>Nuovo Regolamento amministrativo-contabile  Sintesi delle principali modifiche (2/2) </vt:lpstr>
      <vt:lpstr>Nuovo Regolamento amministrativo-contabile  Disposizioni in merito all'applicazione delle nuove istruzioni contabili </vt:lpstr>
      <vt:lpstr>Agenda</vt:lpstr>
      <vt:lpstr>Introduzione alla contabilità La contabilità dello Stato</vt:lpstr>
      <vt:lpstr>Introduzione alla contabilità Principi generali della contabilità dello Stato</vt:lpstr>
      <vt:lpstr>Introduzione alla contabilità</vt:lpstr>
      <vt:lpstr>Introduzione alla contabilità I principi contabili (1/2)</vt:lpstr>
      <vt:lpstr>Introduzione alla contabilità I principi contabili (2/2)</vt:lpstr>
      <vt:lpstr>Agenda</vt:lpstr>
      <vt:lpstr>Ciclo di programmazione, gestione e rendicontazione</vt:lpstr>
      <vt:lpstr>Ciclo di programmazione, gestione e rendicontazione</vt:lpstr>
      <vt:lpstr>Programmazione Introduzione</vt:lpstr>
      <vt:lpstr>Programmazione</vt:lpstr>
      <vt:lpstr>Programmazione</vt:lpstr>
      <vt:lpstr>Programmazione Il Programma Annuale: Tempistiche e attori coinvolti (1/2)</vt:lpstr>
      <vt:lpstr>Programmazione Il Programma Annuale: Tempistiche e attori coinvolti (2/2)</vt:lpstr>
      <vt:lpstr>Programmazione</vt:lpstr>
      <vt:lpstr>Programmazione</vt:lpstr>
      <vt:lpstr>Programmazione Il Programma Annuale: la struttura - entrate</vt:lpstr>
      <vt:lpstr>Programmazione Il Programma Annuale: la struttura - spese</vt:lpstr>
      <vt:lpstr>Programmazione Il Programma Annuale: ulteriori novità (1/6)</vt:lpstr>
      <vt:lpstr>Programmazione Il Programma Annuale: ulteriori novità (2/6)</vt:lpstr>
      <vt:lpstr>Programmazione Il Programma Annuale: ulteriori novità (3/6)</vt:lpstr>
      <vt:lpstr>Programmazione Il Programma Annuale: ulteriori novità (4/6)</vt:lpstr>
      <vt:lpstr>Programmazione Il Programma Annuale: ulteriori novità (5/6)</vt:lpstr>
      <vt:lpstr>Programmazione Il Programma Annuale: ulteriori novità (6/6)</vt:lpstr>
      <vt:lpstr> Focus: La gestione dei residui</vt:lpstr>
      <vt:lpstr>La gestione dei residui</vt:lpstr>
      <vt:lpstr>Ciclo di programmazione, gestione e rendicontazione</vt:lpstr>
      <vt:lpstr>Gestione</vt:lpstr>
      <vt:lpstr>Gestione Le fasi delle entrate e delle spese</vt:lpstr>
      <vt:lpstr> Focus: Le fasi delle entrate e delle spese</vt:lpstr>
      <vt:lpstr>Le fasi delle entrate e delle spese</vt:lpstr>
      <vt:lpstr>Le fasi delle entrate e delle spese</vt:lpstr>
      <vt:lpstr>Le fasi delle entrate e delle spese Le entrate: la riscossione (2/2)</vt:lpstr>
      <vt:lpstr>Le fasi delle entrate e delle spese</vt:lpstr>
      <vt:lpstr>Le fasi delle entrate e delle spese</vt:lpstr>
      <vt:lpstr>Le fasi delle entrate e delle spese Le spese: l'impegno (2/2)</vt:lpstr>
      <vt:lpstr>Le fasi delle entrate e delle spese</vt:lpstr>
      <vt:lpstr>Le fasi delle entrate e delle spese</vt:lpstr>
      <vt:lpstr>Le fasi delle entrate e delle spese</vt:lpstr>
      <vt:lpstr>Gestione Scritture contabili, registri e loro corretta tenuta (1/2)</vt:lpstr>
      <vt:lpstr>Gestione Scritture contabili, registri e loro corretta tenuta (2/2)</vt:lpstr>
      <vt:lpstr>Gestione La gestione patrimoniale dei beni e degli inventari (1/5)</vt:lpstr>
      <vt:lpstr>Gestione La gestione patrimoniale dei beni e degli inventari (2/5)</vt:lpstr>
      <vt:lpstr>Gestione La gestione patrimoniale dei beni e degli inventari (3/5)</vt:lpstr>
      <vt:lpstr>Gestione La gestione patrimoniale dei beni e degli inventari (4/5)</vt:lpstr>
      <vt:lpstr>Gestione La gestione patrimoniale dei beni e degli inventari (5/5)</vt:lpstr>
      <vt:lpstr>Gestione La gestione del fondo economale per le minute spese (1/4)</vt:lpstr>
      <vt:lpstr>Gestione La gestione del fondo economale per le minute spese (2/4)</vt:lpstr>
      <vt:lpstr>Gestione La gestione del fondo economale per le minute spese (3/4)</vt:lpstr>
      <vt:lpstr>Gestione La gestione del fondo economale per le minute spese (4/4)</vt:lpstr>
      <vt:lpstr>Gestione</vt:lpstr>
      <vt:lpstr>Gestione</vt:lpstr>
      <vt:lpstr>Gestione</vt:lpstr>
      <vt:lpstr>Gestione Misure per ridurre i rischi di scostamenti</vt:lpstr>
      <vt:lpstr>Ciclo di programmazione, gestione e rendicontazione</vt:lpstr>
      <vt:lpstr>Rendicontazione</vt:lpstr>
      <vt:lpstr>Rendicontazione Il Conto Consuntivo: la struttura (1/5)</vt:lpstr>
      <vt:lpstr>Rendicontazione Il Conto Consuntivo: la struttura (2/5)</vt:lpstr>
      <vt:lpstr>Rendicontazione Il Conto Consuntivo: la struttura (3/5)</vt:lpstr>
      <vt:lpstr>Rendicontazione Il Conto Consuntivo: la struttura (4/5)</vt:lpstr>
      <vt:lpstr>Rendicontazione Il Conto Consuntivo: la struttura (5/5)</vt:lpstr>
      <vt:lpstr>Rendicontazione</vt:lpstr>
      <vt:lpstr>Rendicontazione Il Conto Consuntivo: Tempistiche e attori coinvolti (2/2)</vt:lpstr>
      <vt:lpstr>Agenda</vt:lpstr>
      <vt:lpstr>Strumenti contabili I modelli di Bilancio</vt:lpstr>
      <vt:lpstr>Strumenti contabili</vt:lpstr>
      <vt:lpstr>Strumenti contabili</vt:lpstr>
      <vt:lpstr>Strumenti contabili Il Piano delle destinazioni (2/6)</vt:lpstr>
      <vt:lpstr>Strumenti contabili Il Piano delle destinazioni (3/6)</vt:lpstr>
      <vt:lpstr>Strumenti contabili Il Piano delle destinazioni (4/6)</vt:lpstr>
      <vt:lpstr>Strumenti contabili Il Piano delle destinazioni (5/6)</vt:lpstr>
      <vt:lpstr>Strumenti contabili Il Piano delle destinazioni (6/6)</vt:lpstr>
      <vt:lpstr>Agenda</vt:lpstr>
      <vt:lpstr>Modulistica e contabilità informatizzata (1/2)</vt:lpstr>
      <vt:lpstr>Modulistica e contabilità informatizzata (2/2)</vt:lpstr>
      <vt:lpstr> Focus: Il Sistema Informativo dell'Istruzione (SIDI)</vt:lpstr>
      <vt:lpstr>Il Sistema Informativo dell'Istruzione (SIDI) (1/2)</vt:lpstr>
      <vt:lpstr>Il Sistema Informativo dell'Istruzione (SIDI) (2/2)</vt:lpstr>
      <vt:lpstr>Agenda</vt:lpstr>
      <vt:lpstr>Coinvolgimento del DSGA sulle attività in capo al DS (1/6)</vt:lpstr>
      <vt:lpstr>Coinvolgimento del DSGA sulle attività in capo al DS (2/6)</vt:lpstr>
      <vt:lpstr>Coinvolgimento del DSGA sulle attività in capo al DS (3/6)</vt:lpstr>
      <vt:lpstr>Coinvolgimento del DSGA sulle attività in capo al DS (4/6)</vt:lpstr>
      <vt:lpstr>Coinvolgimento del DSGA sulle attività in capo al DS (5/6)</vt:lpstr>
      <vt:lpstr>Coinvolgimento del DSGA sulle attività in capo al DS (6/6)</vt:lpstr>
      <vt:lpstr>Agenda</vt:lpstr>
      <vt:lpstr>Quadro normativo di riferimento</vt:lpstr>
      <vt:lpstr>Quadro normativo di riferimento</vt:lpstr>
      <vt:lpstr>Agenda</vt:lpstr>
      <vt:lpstr>Capacità ed autonomia negoziale</vt:lpstr>
      <vt:lpstr>Capacità ed autonomia negoziale</vt:lpstr>
      <vt:lpstr>Capacità ed autonomia negoziale</vt:lpstr>
      <vt:lpstr>Capacità ed autonomia negoziale Competenze del DS, DSGA e Consiglio d'Istituto nell'attività negoziale (2/5)</vt:lpstr>
      <vt:lpstr>Capacità ed autonomia negoziale Competenze del DS, DSGA e Consiglio d'Istituto nell'attività negoziale (3/5)</vt:lpstr>
      <vt:lpstr>Capacità ed autonomia negoziale Competenze del DS, DSGA e Consiglio d'Istituto nell'attività negoziale (4/5)</vt:lpstr>
      <vt:lpstr>Capacità ed autonomia negoziale</vt:lpstr>
      <vt:lpstr>Agenda</vt:lpstr>
      <vt:lpstr>Disposizioni generali per l'affidamento e l'esecuzione di contratti pubblici</vt:lpstr>
      <vt:lpstr>Disposizioni generali per l'affidamento e l'esecuzione di contratti pubblici Soglie e tipologie di procedure (2/3)</vt:lpstr>
      <vt:lpstr>Disposizioni generali per l'affidamento e l'esecuzione di contratti pubblici</vt:lpstr>
      <vt:lpstr>Disposizioni generali per l'affidamento e l'esecuzione di contratti pubblici</vt:lpstr>
      <vt:lpstr>Disposizioni generali per l'affidamento e l'esecuzione di contratti pubblici Convenzione – quadro: Meccanismo di funzionamento</vt:lpstr>
      <vt:lpstr>Disposizioni generali per l'affidamento e l'esecuzione di contratti pubblici Strumenti alternativi alla Convenzione - quadro</vt:lpstr>
      <vt:lpstr>Disposizioni generali per l'affidamento e l'esecuzione di contratti pubblici</vt:lpstr>
      <vt:lpstr>Disposizioni generali per l'affidamento e l'esecuzione di contratti pubblici</vt:lpstr>
      <vt:lpstr>Disposizioni generali per l'affidamento e l'esecuzione di contratti pubblici</vt:lpstr>
      <vt:lpstr>Agenda</vt:lpstr>
      <vt:lpstr>Procedure previste per specifiche categorie merceologiche</vt:lpstr>
      <vt:lpstr>Procedure previste per specifiche categorie merceologiche Procedure e strumenti di acquisizione di beni e servizi ICT</vt:lpstr>
      <vt:lpstr>Procedure previste per specifiche categorie merceologiche Procedure e strumenti di acquisizione di beni appartenenti a determinate categorie merceologiche (1/2)</vt:lpstr>
      <vt:lpstr>Agenda</vt:lpstr>
      <vt:lpstr>Ulteriori disposizioni contenute nel nuovo Regolamento</vt:lpstr>
      <vt:lpstr>Ulteriori disposizioni contenute nel nuovo Regolamento Affidamento del servizio di cassa (1/3)</vt:lpstr>
      <vt:lpstr>Ulteriori disposizioni contenute nel nuovo Regolamento Affidamento del servizio di cassa (2/3)</vt:lpstr>
      <vt:lpstr>Ulteriori disposizioni contenute nel nuovo Regolamento Affidamento del servizio di cassa (3/3)</vt:lpstr>
      <vt:lpstr>Ulteriori disposizioni contenute nel nuovo Regolamento Uso temporaneo e precario dell'edificio scolastico</vt:lpstr>
      <vt:lpstr>Ulteriori disposizioni contenute nel nuovo Regolamento Manutenzione degli edifici scolastici (1/4)</vt:lpstr>
      <vt:lpstr>Ulteriori disposizioni contenute nel nuovo Regolamento</vt:lpstr>
      <vt:lpstr>Ulteriori disposizioni contenute nel nuovo Regolamento</vt:lpstr>
      <vt:lpstr>Ulteriori disposizioni contenute nel nuovo Regolamento Manutenzione degli edifici scolastici (4/4)</vt:lpstr>
      <vt:lpstr>Ulteriori disposizioni contenute nel nuovo Regolamento La contrattualizzazione dei cd. esperti esterni</vt:lpstr>
      <vt:lpstr>Agenda</vt:lpstr>
      <vt:lpstr>Fattura elettronica Premessa</vt:lpstr>
      <vt:lpstr>Fattura elettronica Quadro normativo di riferimento</vt:lpstr>
      <vt:lpstr>Fattura elettronica Caratteristiche</vt:lpstr>
      <vt:lpstr>Fattura elettronica Contenuti (1/2)</vt:lpstr>
      <vt:lpstr>Fattura elettronica Contenuti (2/2)</vt:lpstr>
      <vt:lpstr>Fattura elettronica Canali di trasmissione</vt:lpstr>
      <vt:lpstr>Fattura elettronica Sistema di Interscambio - Introduzione</vt:lpstr>
      <vt:lpstr>Fattura elettronica Sistema di Interscambio - Tipologie di file</vt:lpstr>
      <vt:lpstr>Fattura elettronica Sistema di Interscambio - Adempimenti della PA</vt:lpstr>
      <vt:lpstr>Fattura elettronica Sistema di Interscambio - Adempimenti delle Istituzioni scolastiche</vt:lpstr>
      <vt:lpstr>Fattura elettronica Piattaforma dei Crediti Commerciali</vt:lpstr>
      <vt:lpstr>Fattura elettronica Piattaforma dei Crediti Commerciali - Funzioni</vt:lpstr>
      <vt:lpstr>Fattura elettronica Piattaforma dei Crediti Commerciali – Compiti e Benefici</vt:lpstr>
      <vt:lpstr>Agenda</vt:lpstr>
      <vt:lpstr>Flussi informativi obbligatori Pubblicità e trasparenza: Obblighi generali di pubblicazione delle Istituzioni scolastiche</vt:lpstr>
      <vt:lpstr>Flussi informativi obbligatori Pubblicità e trasparenza: Obblighi di pubblicazione concernenti l'attività contrattuale (1/3)</vt:lpstr>
      <vt:lpstr>Flussi informativi obbligatori Pubblicità e trasparenza: Obblighi di pubblicazione concernenti l'attività contrattuale (2/3)</vt:lpstr>
      <vt:lpstr>Flussi informativi obbligatori Pubblicità e trasparenza: Obblighi di pubblicazione concernenti l'attività contrattuale (3/3)</vt:lpstr>
      <vt:lpstr>Agenda</vt:lpstr>
      <vt:lpstr>Cenni in materia di privacy Definizioni (1/2)</vt:lpstr>
      <vt:lpstr>Cenni in materia di privacy Definizioni (2/2)</vt:lpstr>
      <vt:lpstr>Cenni in materia di privacy Le regole generali (1/4)</vt:lpstr>
      <vt:lpstr>Cenni in materia di privacy Le regole generali (2/4)</vt:lpstr>
      <vt:lpstr>Cenni in materia di privacy Le regole generali (3/4)</vt:lpstr>
      <vt:lpstr>Cenni in materia di privacy Le regole generali (4/4)</vt:lpstr>
      <vt:lpstr>Presentazione standard di PowerPoint</vt:lpstr>
      <vt:lpstr>Presentazione standard di PowerPoint</vt:lpstr>
      <vt:lpstr>Convenzioni - quadro</vt:lpstr>
      <vt:lpstr>Convenzioni - quadro</vt:lpstr>
      <vt:lpstr>Strumenti alternativi alle Convenzioni - quadro</vt:lpstr>
      <vt:lpstr>Strumenti alternativi alle Convenzioni - quadro</vt:lpstr>
      <vt:lpstr>Strumenti alternativi alle Convenzioni - quadro</vt:lpstr>
      <vt:lpstr>Strumenti alternativi alle Convenzioni - quadro</vt:lpstr>
      <vt:lpstr>Strumenti alternativi alle Convenzioni - quadro</vt:lpstr>
      <vt:lpstr>Strumenti alternativi alle Convenzioni - quadro</vt:lpstr>
      <vt:lpstr>Strumenti alternativi alle Convenzioni - quadro</vt:lpstr>
      <vt:lpstr>Strumenti alternativi alle Convenzioni - quadro</vt:lpstr>
      <vt:lpstr>Strumenti alternativi alle Convenzioni - quadro</vt:lpstr>
      <vt:lpstr>Strumenti alternativi alle Convenzioni - quadro</vt:lpstr>
      <vt:lpstr>Strumenti alternativi alle Convenzioni - quadro</vt:lpstr>
      <vt:lpstr>Strumenti alternativi alle Convenzioni - quadro</vt:lpstr>
      <vt:lpstr>Strumenti alternativi alle Convenzioni - quadro</vt:lpstr>
      <vt:lpstr>Strumenti alternativi alle Convenzioni - quadro</vt:lpstr>
      <vt:lpstr>Strumenti alternativi alle Convenzioni - quadro</vt:lpstr>
      <vt:lpstr>Strumenti alternativi alle Convenzioni - quadro</vt:lpstr>
      <vt:lpstr>Presentazione standard di PowerPoint</vt:lpstr>
      <vt:lpstr>Indice</vt:lpstr>
      <vt:lpstr>Gestioni economiche separate Introduzione</vt:lpstr>
      <vt:lpstr>Gestioni economiche separate Criteri gestionali</vt:lpstr>
      <vt:lpstr>Indice</vt:lpstr>
      <vt:lpstr>Scritture contabili delle Gestioni economiche separate</vt:lpstr>
      <vt:lpstr>Scritture contabili delle Gestioni economiche separate Aziende agrarie o speciali: il Programma Annuale e la Relazione illustrativa</vt:lpstr>
      <vt:lpstr>Scritture contabili delle Gestioni economiche separate Aziende agrarie o speciali: il Conto Consuntivo</vt:lpstr>
      <vt:lpstr>Scritture contabili delle Gestioni economiche separate</vt:lpstr>
      <vt:lpstr>Scritture contabili delle Gestioni economiche separate</vt:lpstr>
      <vt:lpstr>Scritture contabili delle Gestioni economiche separate Attività per conto terzi: il Programma Annuale e la Relazione illustrativa</vt:lpstr>
      <vt:lpstr>Scritture contabili delle Gestioni economiche separate Attività per conto terzi: il Conto Consuntivo</vt:lpstr>
      <vt:lpstr>Scritture contabili delle Gestioni economiche separate</vt:lpstr>
      <vt:lpstr>Scritture contabili delle Gestioni economiche separate Convitti annessi alle Istituzioni scolastiche: il Programma Annuale e la Relazione illustrativa</vt:lpstr>
      <vt:lpstr>Scritture contabili delle Gestioni economiche separate Convitti annessi alle Istituzioni scolastiche: il Conto Consuntivo</vt:lpstr>
      <vt:lpstr>Scritture contabili delle Gestioni economiche separate Convitti annessi alle Istituzioni scolastiche: attività convittuali per conto terzi</vt:lpstr>
      <vt:lpstr>Indice</vt:lpstr>
      <vt:lpstr>Convitti con Istituzioni scolastiche annesse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Ministero dell’Istruzione, dell’Università e della Ricerca Dipartimento per la Programmazione e la Gestione delle Risorse Umane, Finanziarie e Strumentali  Direzione Generale per le Risorse Umane e Finanziarie</dc:title>
  <dc:creator>piero petrucci</dc:creator>
  <cp:lastModifiedBy>piero petrucci</cp:lastModifiedBy>
  <cp:revision>1</cp:revision>
  <dcterms:created xsi:type="dcterms:W3CDTF">2019-05-29T08:02:49Z</dcterms:created>
  <dcterms:modified xsi:type="dcterms:W3CDTF">2021-12-02T12:15:45Z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2019-05-02T00:00:00Z</vt:filetime>
  </property>
  <property fmtid="{D5CDD505-2E9C-101B-9397-08002B2CF9AE}" pid="3" name="Creator">
    <vt:lpwstr>Microsoft® PowerPoint® per Office 365</vt:lpwstr>
  </property>
  <property fmtid="{D5CDD505-2E9C-101B-9397-08002B2CF9AE}" pid="4" name="LastSaved">
    <vt:filetime>2019-05-29T00:00:00Z</vt:filetime>
  </property>
</Properties>
</file>